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8" r:id="rId3"/>
  </p:sldMasterIdLst>
  <p:notesMasterIdLst>
    <p:notesMasterId r:id="rId76"/>
  </p:notesMasterIdLst>
  <p:handoutMasterIdLst>
    <p:handoutMasterId r:id="rId77"/>
  </p:handoutMasterIdLst>
  <p:sldIdLst>
    <p:sldId id="658" r:id="rId4"/>
    <p:sldId id="676" r:id="rId5"/>
    <p:sldId id="641" r:id="rId6"/>
    <p:sldId id="545" r:id="rId7"/>
    <p:sldId id="546" r:id="rId8"/>
    <p:sldId id="547" r:id="rId9"/>
    <p:sldId id="54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 id="595" r:id="rId47"/>
    <p:sldId id="677" r:id="rId48"/>
    <p:sldId id="678" r:id="rId49"/>
    <p:sldId id="679" r:id="rId50"/>
    <p:sldId id="680" r:id="rId51"/>
    <p:sldId id="681" r:id="rId52"/>
    <p:sldId id="682" r:id="rId53"/>
    <p:sldId id="683" r:id="rId54"/>
    <p:sldId id="684" r:id="rId55"/>
    <p:sldId id="685" r:id="rId56"/>
    <p:sldId id="686" r:id="rId57"/>
    <p:sldId id="687" r:id="rId58"/>
    <p:sldId id="688" r:id="rId59"/>
    <p:sldId id="689" r:id="rId60"/>
    <p:sldId id="690" r:id="rId61"/>
    <p:sldId id="691" r:id="rId62"/>
    <p:sldId id="692" r:id="rId63"/>
    <p:sldId id="693" r:id="rId64"/>
    <p:sldId id="694" r:id="rId65"/>
    <p:sldId id="695" r:id="rId66"/>
    <p:sldId id="696" r:id="rId67"/>
    <p:sldId id="697" r:id="rId68"/>
    <p:sldId id="698" r:id="rId69"/>
    <p:sldId id="699" r:id="rId70"/>
    <p:sldId id="700" r:id="rId71"/>
    <p:sldId id="701" r:id="rId72"/>
    <p:sldId id="702" r:id="rId73"/>
    <p:sldId id="703" r:id="rId74"/>
    <p:sldId id="704" r:id="rId75"/>
  </p:sldIdLst>
  <p:sldSz cx="9144000" cy="6858000" type="screen4x3"/>
  <p:notesSz cx="6759575" cy="98679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CFF"/>
    <a:srgbClr val="FFFF99"/>
    <a:srgbClr val="3333FF"/>
    <a:srgbClr val="990033"/>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3" autoAdjust="0"/>
    <p:restoredTop sz="48982" autoAdjust="0"/>
  </p:normalViewPr>
  <p:slideViewPr>
    <p:cSldViewPr snapToGrid="0">
      <p:cViewPr varScale="1">
        <p:scale>
          <a:sx n="36" d="100"/>
          <a:sy n="36" d="100"/>
        </p:scale>
        <p:origin x="1342" y="31"/>
      </p:cViewPr>
      <p:guideLst>
        <p:guide orient="horz" pos="2160"/>
        <p:guide pos="2880"/>
      </p:guideLst>
    </p:cSldViewPr>
  </p:slideViewPr>
  <p:outlineViewPr>
    <p:cViewPr>
      <p:scale>
        <a:sx n="33" d="100"/>
        <a:sy n="33" d="100"/>
      </p:scale>
      <p:origin x="0" y="0"/>
    </p:cViewPr>
    <p:sldLst>
      <p:sld r:id="rId1" collapse="1"/>
    </p:sldLst>
  </p:outlineViewPr>
  <p:notesTextViewPr>
    <p:cViewPr>
      <p:scale>
        <a:sx n="75" d="100"/>
        <a:sy n="75" d="100"/>
      </p:scale>
      <p:origin x="0" y="0"/>
    </p:cViewPr>
  </p:notesTextViewPr>
  <p:sorterViewPr>
    <p:cViewPr>
      <p:scale>
        <a:sx n="70" d="100"/>
        <a:sy n="70" d="100"/>
      </p:scale>
      <p:origin x="0" y="-9389"/>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vl1pPr>
          </a:lstStyle>
          <a:p>
            <a:endParaRPr lang="en-US" altLang="zh-CN"/>
          </a:p>
        </p:txBody>
      </p:sp>
      <p:sp>
        <p:nvSpPr>
          <p:cNvPr id="91139" name="Rectangle 3"/>
          <p:cNvSpPr>
            <a:spLocks noGrp="1" noChangeArrowheads="1"/>
          </p:cNvSpPr>
          <p:nvPr>
            <p:ph type="dt" sz="quarter" idx="1"/>
          </p:nvPr>
        </p:nvSpPr>
        <p:spPr bwMode="auto">
          <a:xfrm>
            <a:off x="3829050" y="0"/>
            <a:ext cx="2928938" cy="493713"/>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vl1pPr>
          </a:lstStyle>
          <a:p>
            <a:endParaRPr lang="en-US" altLang="zh-CN"/>
          </a:p>
        </p:txBody>
      </p:sp>
      <p:sp>
        <p:nvSpPr>
          <p:cNvPr id="91140" name="Rectangle 4"/>
          <p:cNvSpPr>
            <a:spLocks noGrp="1" noChangeArrowheads="1"/>
          </p:cNvSpPr>
          <p:nvPr>
            <p:ph type="ftr" sz="quarter" idx="2"/>
          </p:nvPr>
        </p:nvSpPr>
        <p:spPr bwMode="auto">
          <a:xfrm>
            <a:off x="0" y="9372600"/>
            <a:ext cx="2928938" cy="493713"/>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vl1pPr>
          </a:lstStyle>
          <a:p>
            <a:endParaRPr lang="en-US" altLang="zh-CN"/>
          </a:p>
        </p:txBody>
      </p:sp>
      <p:sp>
        <p:nvSpPr>
          <p:cNvPr id="91141" name="Rectangle 5"/>
          <p:cNvSpPr>
            <a:spLocks noGrp="1" noChangeArrowheads="1"/>
          </p:cNvSpPr>
          <p:nvPr>
            <p:ph type="sldNum" sz="quarter" idx="3"/>
          </p:nvPr>
        </p:nvSpPr>
        <p:spPr bwMode="auto">
          <a:xfrm>
            <a:off x="3829050" y="9372600"/>
            <a:ext cx="2928938" cy="493713"/>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vl1pPr>
          </a:lstStyle>
          <a:p>
            <a:fld id="{D7286B4E-48D5-4676-8251-997B636DA75B}" type="slidenum">
              <a:rPr lang="en-US" altLang="zh-CN"/>
              <a:pPr/>
              <a:t>‹#›</a:t>
            </a:fld>
            <a:endParaRPr lang="en-US" altLang="zh-CN"/>
          </a:p>
        </p:txBody>
      </p:sp>
    </p:spTree>
    <p:extLst>
      <p:ext uri="{BB962C8B-B14F-4D97-AF65-F5344CB8AC3E}">
        <p14:creationId xmlns:p14="http://schemas.microsoft.com/office/powerpoint/2010/main" val="472602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28938" cy="493713"/>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30638" y="0"/>
            <a:ext cx="2928937" cy="493713"/>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912813" y="739775"/>
            <a:ext cx="4935537" cy="3700463"/>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01700" y="4687888"/>
            <a:ext cx="4956175" cy="4440237"/>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9374188"/>
            <a:ext cx="2928938" cy="493712"/>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30638" y="9374188"/>
            <a:ext cx="2928937" cy="493712"/>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vl1pPr>
          </a:lstStyle>
          <a:p>
            <a:fld id="{C1AC5FA2-2987-4A7B-972F-97434577C2F3}" type="slidenum">
              <a:rPr lang="en-US" altLang="zh-CN"/>
              <a:pPr/>
              <a:t>‹#›</a:t>
            </a:fld>
            <a:endParaRPr lang="en-US" altLang="zh-CN"/>
          </a:p>
        </p:txBody>
      </p:sp>
    </p:spTree>
    <p:extLst>
      <p:ext uri="{BB962C8B-B14F-4D97-AF65-F5344CB8AC3E}">
        <p14:creationId xmlns:p14="http://schemas.microsoft.com/office/powerpoint/2010/main" val="25334840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94D71-3EE8-43BE-8A37-A5FEB4246FFF}" type="slidenum">
              <a:rPr lang="en-US" altLang="zh-CN"/>
              <a:pPr/>
              <a:t>1</a:t>
            </a:fld>
            <a:endParaRPr lang="en-US" altLang="zh-CN"/>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01912" y="4687054"/>
            <a:ext cx="4955752" cy="4440952"/>
          </a:xfrm>
        </p:spPr>
        <p:txBody>
          <a:bodyPr/>
          <a:lstStyle/>
          <a:p>
            <a:r>
              <a:rPr lang="zh-CN" altLang="en-US" dirty="0" smtClean="0">
                <a:solidFill>
                  <a:schemeClr val="accent2"/>
                </a:solidFill>
              </a:rPr>
              <a:t> </a:t>
            </a:r>
            <a:endParaRPr lang="zh-CN" altLang="en-US" dirty="0"/>
          </a:p>
        </p:txBody>
      </p:sp>
    </p:spTree>
    <p:extLst>
      <p:ext uri="{BB962C8B-B14F-4D97-AF65-F5344CB8AC3E}">
        <p14:creationId xmlns:p14="http://schemas.microsoft.com/office/powerpoint/2010/main" val="2168837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p:spPr>
        <p:txBody>
          <a:bodyPr/>
          <a:lstStyle/>
          <a:p>
            <a:fld id="{2894809A-BFEF-45D3-8573-6022724041FC}" type="slidenum">
              <a:rPr lang="en-US" altLang="zh-CN"/>
              <a:pPr/>
              <a:t>10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altLang="zh-CN" sz="1600" dirty="0" smtClean="0"/>
              <a:t> </a:t>
            </a:r>
            <a:endParaRPr lang="zh-CN" altLang="en-US" sz="1600" dirty="0" smtClean="0"/>
          </a:p>
          <a:p>
            <a:pPr eaLnBrk="1" hangingPunct="1"/>
            <a:endParaRPr lang="en-US" altLang="zh-CN" sz="1600" dirty="0" smtClean="0"/>
          </a:p>
        </p:txBody>
      </p:sp>
    </p:spTree>
    <p:extLst>
      <p:ext uri="{BB962C8B-B14F-4D97-AF65-F5344CB8AC3E}">
        <p14:creationId xmlns:p14="http://schemas.microsoft.com/office/powerpoint/2010/main" val="2642692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p:spPr>
        <p:txBody>
          <a:bodyPr/>
          <a:lstStyle/>
          <a:p>
            <a:fld id="{7202B57F-C80A-46B4-B17F-6EB3C72F9DF5}" type="slidenum">
              <a:rPr lang="en-US" altLang="zh-CN"/>
              <a:pPr/>
              <a:t>11</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514006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p:spPr>
        <p:txBody>
          <a:bodyPr/>
          <a:lstStyle/>
          <a:p>
            <a:fld id="{FBB34911-B912-4E7E-8E61-D9AD182867B5}" type="slidenum">
              <a:rPr lang="en-US" altLang="zh-CN"/>
              <a:pPr/>
              <a:t>12</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623921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p:spPr>
        <p:txBody>
          <a:bodyPr/>
          <a:lstStyle/>
          <a:p>
            <a:fld id="{EB433A2A-9EDD-44B5-9BA7-7DEB59BDA2DD}" type="slidenum">
              <a:rPr lang="en-US" altLang="zh-CN"/>
              <a:pPr/>
              <a:t>13</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zh-CN" altLang="en-US" sz="1600" dirty="0" smtClean="0"/>
              <a:t> </a:t>
            </a:r>
          </a:p>
          <a:p>
            <a:pPr eaLnBrk="1" hangingPunct="1"/>
            <a:endParaRPr lang="en-US" altLang="zh-CN" sz="1600" dirty="0" smtClean="0"/>
          </a:p>
        </p:txBody>
      </p:sp>
    </p:spTree>
    <p:extLst>
      <p:ext uri="{BB962C8B-B14F-4D97-AF65-F5344CB8AC3E}">
        <p14:creationId xmlns:p14="http://schemas.microsoft.com/office/powerpoint/2010/main" val="2022126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p:spPr>
        <p:txBody>
          <a:bodyPr/>
          <a:lstStyle/>
          <a:p>
            <a:fld id="{45F97B78-AA5A-4F74-B740-7B2298DC3E54}" type="slidenum">
              <a:rPr lang="en-US" altLang="zh-CN"/>
              <a:pPr/>
              <a:t>14</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56929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p:spPr>
        <p:txBody>
          <a:bodyPr/>
          <a:lstStyle/>
          <a:p>
            <a:fld id="{CAC7AC62-FADD-44AD-AA38-94045BB7216D}" type="slidenum">
              <a:rPr lang="en-US" altLang="zh-CN"/>
              <a:pPr/>
              <a:t>15</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758310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p:spPr>
        <p:txBody>
          <a:bodyPr/>
          <a:lstStyle/>
          <a:p>
            <a:fld id="{16640330-3D9D-41FB-9A2D-87C02F33EC58}" type="slidenum">
              <a:rPr lang="en-US" altLang="zh-CN"/>
              <a:pPr/>
              <a:t>16</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67845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p:spPr>
        <p:txBody>
          <a:bodyPr/>
          <a:lstStyle/>
          <a:p>
            <a:fld id="{053C9219-60DC-46CA-889A-A4033B88DCCF}" type="slidenum">
              <a:rPr lang="en-US" altLang="zh-CN"/>
              <a:pPr/>
              <a:t>17</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582085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p:spPr>
        <p:txBody>
          <a:bodyPr/>
          <a:lstStyle/>
          <a:p>
            <a:fld id="{EBF8CBD8-E19C-43C9-8401-9BB527426A71}" type="slidenum">
              <a:rPr lang="en-US" altLang="zh-CN"/>
              <a:pPr/>
              <a:t>18</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2401870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702FF8F-51DE-45C5-93E4-6FEEAFEE72EB}" type="slidenum">
              <a:rPr lang="en-US" altLang="zh-CN"/>
              <a:pPr/>
              <a:t>19</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62009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6542FC62-41BD-44EB-B382-CD2395C11BB1}" type="slidenum">
              <a:rPr lang="en-US" altLang="zh-CN">
                <a:solidFill>
                  <a:srgbClr val="000000"/>
                </a:solidFill>
              </a:rPr>
              <a:pPr/>
              <a:t>2</a:t>
            </a:fld>
            <a:endParaRPr lang="en-US" altLang="zh-CN">
              <a:solidFill>
                <a:srgbClr val="000000"/>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altLang="zh-CN" smtClean="0"/>
              <a:t> </a:t>
            </a:r>
          </a:p>
        </p:txBody>
      </p:sp>
    </p:spTree>
    <p:extLst>
      <p:ext uri="{BB962C8B-B14F-4D97-AF65-F5344CB8AC3E}">
        <p14:creationId xmlns:p14="http://schemas.microsoft.com/office/powerpoint/2010/main" val="3933971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p>
            <a:fld id="{20641AFB-483C-477F-AE8C-8C0C7352A1CA}" type="slidenum">
              <a:rPr lang="en-US" altLang="zh-CN"/>
              <a:pPr/>
              <a:t>20</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7290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p:spPr>
        <p:txBody>
          <a:bodyPr/>
          <a:lstStyle/>
          <a:p>
            <a:fld id="{0C469CA6-B666-4E40-8671-E181821492F9}" type="slidenum">
              <a:rPr lang="en-US" altLang="zh-CN"/>
              <a:pPr/>
              <a:t>21</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3417148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DF10E0CB-3A76-4862-99C4-AFBAFA309AA6}" type="slidenum">
              <a:rPr lang="en-US" altLang="zh-CN"/>
              <a:pPr/>
              <a:t>22</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28959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p:spPr>
        <p:txBody>
          <a:bodyPr/>
          <a:lstStyle/>
          <a:p>
            <a:fld id="{6C3BF311-9594-4700-89CF-678EA7E088D3}" type="slidenum">
              <a:rPr lang="en-US" altLang="zh-CN"/>
              <a:pPr/>
              <a:t>23</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23659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p:spPr>
        <p:txBody>
          <a:bodyPr/>
          <a:lstStyle/>
          <a:p>
            <a:fld id="{BDBF3097-4CA1-4D10-8BD8-D5664B02C9E2}" type="slidenum">
              <a:rPr lang="en-US" altLang="zh-CN"/>
              <a:pPr/>
              <a:t>24</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altLang="zh-CN" sz="1600" dirty="0" smtClean="0"/>
              <a:t> </a:t>
            </a:r>
          </a:p>
        </p:txBody>
      </p:sp>
    </p:spTree>
    <p:extLst>
      <p:ext uri="{BB962C8B-B14F-4D97-AF65-F5344CB8AC3E}">
        <p14:creationId xmlns:p14="http://schemas.microsoft.com/office/powerpoint/2010/main" val="2557261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p:spPr>
        <p:txBody>
          <a:bodyPr/>
          <a:lstStyle/>
          <a:p>
            <a:fld id="{A768848E-398B-4F54-8B49-328D07354D90}" type="slidenum">
              <a:rPr lang="en-US" altLang="zh-CN"/>
              <a:pPr/>
              <a:t>25</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998275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p:spPr>
        <p:txBody>
          <a:bodyPr/>
          <a:lstStyle/>
          <a:p>
            <a:fld id="{4F54B37F-E11E-467B-8394-208A5099C83E}" type="slidenum">
              <a:rPr lang="en-US" altLang="zh-CN"/>
              <a:pPr/>
              <a:t>26</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09455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p:spPr>
        <p:txBody>
          <a:bodyPr/>
          <a:lstStyle/>
          <a:p>
            <a:fld id="{1E060411-756E-4085-B634-7169D86ACB30}" type="slidenum">
              <a:rPr lang="en-US" altLang="zh-CN"/>
              <a:pPr/>
              <a:t>27</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446047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p:spPr>
        <p:txBody>
          <a:bodyPr/>
          <a:lstStyle/>
          <a:p>
            <a:fld id="{413CC186-15AB-4759-BB8A-383CA49DDBAC}" type="slidenum">
              <a:rPr lang="en-US" altLang="zh-CN"/>
              <a:pPr/>
              <a:t>28</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3850020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p:spPr>
        <p:txBody>
          <a:bodyPr/>
          <a:lstStyle/>
          <a:p>
            <a:fld id="{E28265AD-9A28-413F-B262-AAE385721DE3}" type="slidenum">
              <a:rPr lang="en-US" altLang="zh-CN"/>
              <a:pPr/>
              <a:t>29</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409076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382B742-89FB-4788-B2A9-222CCEF1C682}" type="slidenum">
              <a:rPr lang="en-US" altLang="zh-CN">
                <a:solidFill>
                  <a:srgbClr val="000000"/>
                </a:solidFill>
              </a:rPr>
              <a:pPr/>
              <a:t>3</a:t>
            </a:fld>
            <a:endParaRPr lang="en-US" altLang="zh-CN">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4240754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p:spPr>
        <p:txBody>
          <a:bodyPr/>
          <a:lstStyle/>
          <a:p>
            <a:fld id="{BB664E7D-208C-4C34-B846-90A2A8245343}" type="slidenum">
              <a:rPr lang="en-US" altLang="zh-CN"/>
              <a:pPr/>
              <a:t>30</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46167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p:spPr>
        <p:txBody>
          <a:bodyPr/>
          <a:lstStyle/>
          <a:p>
            <a:fld id="{D1BBB13B-34E5-4F89-B7BB-5D2572726A2C}" type="slidenum">
              <a:rPr lang="en-US" altLang="zh-CN"/>
              <a:pPr/>
              <a:t>31</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35650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p:spPr>
        <p:txBody>
          <a:bodyPr/>
          <a:lstStyle/>
          <a:p>
            <a:fld id="{7668A818-EB75-496A-8F37-51F15C4A4A27}" type="slidenum">
              <a:rPr lang="en-US" altLang="zh-CN"/>
              <a:pPr/>
              <a:t>32</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3991777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8540C4BC-9F17-4C50-B281-36CF4EECFCC2}" type="slidenum">
              <a:rPr lang="en-US" altLang="zh-CN">
                <a:solidFill>
                  <a:prstClr val="black"/>
                </a:solidFill>
              </a:rPr>
              <a:pPr/>
              <a:t>33</a:t>
            </a:fld>
            <a:endParaRPr lang="en-US" altLang="zh-CN">
              <a:solidFill>
                <a:prstClr val="black"/>
              </a:solidFill>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7857734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p:spPr>
        <p:txBody>
          <a:bodyPr/>
          <a:lstStyle/>
          <a:p>
            <a:fld id="{63D517BF-6088-41E4-AD31-AB0533ACD781}" type="slidenum">
              <a:rPr lang="en-US" altLang="zh-CN">
                <a:solidFill>
                  <a:prstClr val="black"/>
                </a:solidFill>
              </a:rPr>
              <a:pPr/>
              <a:t>34</a:t>
            </a:fld>
            <a:endParaRPr lang="en-US" altLang="zh-CN">
              <a:solidFill>
                <a:prstClr val="black"/>
              </a:solidFill>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2667638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35</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578430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p:spPr>
        <p:txBody>
          <a:bodyPr/>
          <a:lstStyle/>
          <a:p>
            <a:fld id="{3A51F136-0905-4AE8-804E-8E5AF581BE88}" type="slidenum">
              <a:rPr lang="en-US" altLang="zh-CN">
                <a:solidFill>
                  <a:prstClr val="black"/>
                </a:solidFill>
              </a:rPr>
              <a:pPr/>
              <a:t>36</a:t>
            </a:fld>
            <a:endParaRPr lang="en-US" altLang="zh-CN">
              <a:solidFill>
                <a:prstClr val="black"/>
              </a:solidFill>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372860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noFill/>
        </p:spPr>
        <p:txBody>
          <a:bodyPr/>
          <a:lstStyle/>
          <a:p>
            <a:fld id="{F31D80CF-FE47-46B9-AFBF-007761004DC0}" type="slidenum">
              <a:rPr lang="en-US" altLang="zh-CN">
                <a:solidFill>
                  <a:prstClr val="black"/>
                </a:solidFill>
              </a:rPr>
              <a:pPr/>
              <a:t>37</a:t>
            </a:fld>
            <a:endParaRPr lang="en-US" altLang="zh-CN">
              <a:solidFill>
                <a:prstClr val="black"/>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813878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p:spPr>
        <p:txBody>
          <a:bodyPr/>
          <a:lstStyle/>
          <a:p>
            <a:fld id="{B7533076-09B6-476D-A722-7152D4005B80}" type="slidenum">
              <a:rPr lang="en-US" altLang="zh-CN">
                <a:solidFill>
                  <a:prstClr val="black"/>
                </a:solidFill>
              </a:rPr>
              <a:pPr/>
              <a:t>38</a:t>
            </a:fld>
            <a:endParaRPr lang="en-US" altLang="zh-CN">
              <a:solidFill>
                <a:prstClr val="black"/>
              </a:solidFill>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64205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39</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97887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p:spPr>
        <p:txBody>
          <a:bodyPr/>
          <a:lstStyle/>
          <a:p>
            <a:fld id="{7654CF25-C19C-4D63-A4FF-F85CB8485391}" type="slidenum">
              <a:rPr lang="en-US" altLang="zh-CN">
                <a:solidFill>
                  <a:prstClr val="black"/>
                </a:solidFill>
              </a:rPr>
              <a:pPr/>
              <a:t>4</a:t>
            </a:fld>
            <a:endParaRPr lang="en-US" altLang="zh-CN">
              <a:solidFill>
                <a:prstClr val="black"/>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439483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p:spPr>
        <p:txBody>
          <a:bodyPr/>
          <a:lstStyle/>
          <a:p>
            <a:fld id="{3190E967-CB49-4AD6-9AF0-77063ECA66D7}" type="slidenum">
              <a:rPr lang="en-US" altLang="zh-CN">
                <a:solidFill>
                  <a:prstClr val="black"/>
                </a:solidFill>
              </a:rPr>
              <a:pPr/>
              <a:t>40</a:t>
            </a:fld>
            <a:endParaRPr lang="en-US" altLang="zh-CN">
              <a:solidFill>
                <a:prstClr val="black"/>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1203712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p:cNvSpPr>
            <a:spLocks noGrp="1" noChangeArrowheads="1"/>
          </p:cNvSpPr>
          <p:nvPr>
            <p:ph type="sldNum" sz="quarter" idx="5"/>
          </p:nvPr>
        </p:nvSpPr>
        <p:spPr>
          <a:noFill/>
        </p:spPr>
        <p:txBody>
          <a:bodyPr/>
          <a:lstStyle/>
          <a:p>
            <a:fld id="{B9822FED-BFEA-400C-A803-372DD562F12A}" type="slidenum">
              <a:rPr lang="en-US" altLang="zh-CN"/>
              <a:pPr/>
              <a:t>41</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18896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p:cNvSpPr>
            <a:spLocks noGrp="1" noChangeArrowheads="1"/>
          </p:cNvSpPr>
          <p:nvPr>
            <p:ph type="sldNum" sz="quarter" idx="5"/>
          </p:nvPr>
        </p:nvSpPr>
        <p:spPr>
          <a:noFill/>
        </p:spPr>
        <p:txBody>
          <a:bodyPr/>
          <a:lstStyle/>
          <a:p>
            <a:fld id="{B7FC76AE-8B68-4521-90E3-3043A2EDCE5D}" type="slidenum">
              <a:rPr lang="en-US" altLang="zh-CN"/>
              <a:pPr/>
              <a:t>42</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ltLang="zh-CN" dirty="0" smtClean="0"/>
              <a:t> </a:t>
            </a:r>
            <a:endParaRPr lang="zh-CN" altLang="en-US" dirty="0" smtClean="0">
              <a:solidFill>
                <a:srgbClr val="FF3300"/>
              </a:solidFill>
            </a:endParaRPr>
          </a:p>
          <a:p>
            <a:pPr eaLnBrk="1" hangingPunct="1"/>
            <a:endParaRPr lang="en-US" altLang="zh-CN" dirty="0" smtClean="0">
              <a:solidFill>
                <a:srgbClr val="FF3300"/>
              </a:solidFill>
            </a:endParaRPr>
          </a:p>
        </p:txBody>
      </p:sp>
    </p:spTree>
    <p:extLst>
      <p:ext uri="{BB962C8B-B14F-4D97-AF65-F5344CB8AC3E}">
        <p14:creationId xmlns:p14="http://schemas.microsoft.com/office/powerpoint/2010/main" val="55601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a:noFill/>
        </p:spPr>
        <p:txBody>
          <a:bodyPr/>
          <a:lstStyle/>
          <a:p>
            <a:fld id="{A200CFF3-C6E0-4CF5-8EA6-E4C8695F3A2F}" type="slidenum">
              <a:rPr lang="en-US" altLang="zh-CN"/>
              <a:pPr/>
              <a:t>43</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zh-CN" altLang="en-US" sz="1600" dirty="0" smtClean="0"/>
              <a:t> </a:t>
            </a:r>
            <a:endParaRPr lang="zh-CN" altLang="en-US" sz="1600" dirty="0" smtClean="0">
              <a:ea typeface="楷体_GB2312" pitchFamily="49" charset="-122"/>
            </a:endParaRPr>
          </a:p>
        </p:txBody>
      </p:sp>
    </p:spTree>
    <p:extLst>
      <p:ext uri="{BB962C8B-B14F-4D97-AF65-F5344CB8AC3E}">
        <p14:creationId xmlns:p14="http://schemas.microsoft.com/office/powerpoint/2010/main" val="4124367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382B742-89FB-4788-B2A9-222CCEF1C682}" type="slidenum">
              <a:rPr lang="en-US" altLang="zh-CN">
                <a:solidFill>
                  <a:srgbClr val="000000"/>
                </a:solidFill>
              </a:rPr>
              <a:pPr/>
              <a:t>44</a:t>
            </a:fld>
            <a:endParaRPr lang="en-US" altLang="zh-CN">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577241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F0EB104-6CA9-45D8-856A-DDFBAE553203}" type="slidenum">
              <a:rPr lang="en-US" altLang="zh-CN">
                <a:solidFill>
                  <a:prstClr val="black"/>
                </a:solidFill>
              </a:rPr>
              <a:pPr/>
              <a:t>45</a:t>
            </a:fld>
            <a:endParaRPr lang="en-US" altLang="zh-CN">
              <a:solidFill>
                <a:prstClr val="black"/>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altLang="zh-CN" b="1" smtClean="0">
                <a:solidFill>
                  <a:schemeClr val="accent2"/>
                </a:solidFill>
              </a:rPr>
              <a:t> </a:t>
            </a:r>
            <a:endParaRPr lang="en-US" altLang="zh-CN" smtClean="0"/>
          </a:p>
        </p:txBody>
      </p:sp>
    </p:spTree>
    <p:extLst>
      <p:ext uri="{BB962C8B-B14F-4D97-AF65-F5344CB8AC3E}">
        <p14:creationId xmlns:p14="http://schemas.microsoft.com/office/powerpoint/2010/main" val="1679197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382B742-89FB-4788-B2A9-222CCEF1C682}" type="slidenum">
              <a:rPr lang="en-US" altLang="zh-CN">
                <a:solidFill>
                  <a:srgbClr val="000000"/>
                </a:solidFill>
              </a:rPr>
              <a:pPr/>
              <a:t>46</a:t>
            </a:fld>
            <a:endParaRPr lang="en-US" altLang="zh-CN">
              <a:solidFill>
                <a:srgbClr val="000000"/>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zh-CN" altLang="en-US" sz="1600" dirty="0" smtClean="0"/>
              <a:t>特点：</a:t>
            </a:r>
          </a:p>
          <a:p>
            <a:pPr eaLnBrk="1" hangingPunct="1"/>
            <a:r>
              <a:rPr lang="zh-CN" altLang="en-US" sz="1600" dirty="0" smtClean="0"/>
              <a:t>   表结构在查找过程中动态产生；</a:t>
            </a:r>
          </a:p>
          <a:p>
            <a:pPr eaLnBrk="1" hangingPunct="1"/>
            <a:r>
              <a:rPr lang="zh-CN" altLang="en-US" sz="1600" dirty="0" smtClean="0"/>
              <a:t>   采用非线性存储结构； </a:t>
            </a:r>
          </a:p>
          <a:p>
            <a:pPr eaLnBrk="1" hangingPunct="1"/>
            <a:r>
              <a:rPr lang="zh-CN" altLang="en-US" sz="1600" dirty="0" smtClean="0"/>
              <a:t>数据类型定义与静态查找表相同（除插入删除操作外）</a:t>
            </a:r>
          </a:p>
        </p:txBody>
      </p:sp>
    </p:spTree>
    <p:extLst>
      <p:ext uri="{BB962C8B-B14F-4D97-AF65-F5344CB8AC3E}">
        <p14:creationId xmlns:p14="http://schemas.microsoft.com/office/powerpoint/2010/main" val="99815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192FE9-6691-4539-A995-B83F73FB3C2D}" type="slidenum">
              <a:rPr lang="en-US" altLang="zh-CN"/>
              <a:pPr/>
              <a:t>47</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a:xfrm>
            <a:off x="901700" y="4686300"/>
            <a:ext cx="4954588" cy="4440238"/>
          </a:xfrm>
        </p:spPr>
        <p:txBody>
          <a:bodyPr/>
          <a:lstStyle/>
          <a:p>
            <a:r>
              <a:rPr lang="en-US" altLang="zh-CN" b="1">
                <a:solidFill>
                  <a:schemeClr val="accent2"/>
                </a:solidFill>
              </a:rPr>
              <a:t> </a:t>
            </a:r>
            <a:r>
              <a:rPr lang="en-US" altLang="zh-CN" b="1" smtClean="0">
                <a:solidFill>
                  <a:schemeClr val="accent2"/>
                </a:solidFill>
              </a:rPr>
              <a:t>  </a:t>
            </a:r>
            <a:endParaRPr lang="en-US" altLang="zh-CN"/>
          </a:p>
        </p:txBody>
      </p:sp>
    </p:spTree>
    <p:extLst>
      <p:ext uri="{BB962C8B-B14F-4D97-AF65-F5344CB8AC3E}">
        <p14:creationId xmlns:p14="http://schemas.microsoft.com/office/powerpoint/2010/main" val="23374227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48</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kumimoji="1" lang="en-US" altLang="zh-CN" sz="1400" b="0" i="0" kern="1200" dirty="0" smtClean="0">
                <a:solidFill>
                  <a:schemeClr val="tx1"/>
                </a:solidFill>
                <a:effectLst/>
                <a:latin typeface="Times New Roman" pitchFamily="18" charset="0"/>
                <a:ea typeface="宋体" pitchFamily="2" charset="-122"/>
                <a:cs typeface="+mn-cs"/>
              </a:rPr>
              <a:t> </a:t>
            </a:r>
            <a:endParaRPr lang="zh-CN" altLang="zh-CN" sz="1400" dirty="0" smtClean="0"/>
          </a:p>
        </p:txBody>
      </p:sp>
    </p:spTree>
    <p:extLst>
      <p:ext uri="{BB962C8B-B14F-4D97-AF65-F5344CB8AC3E}">
        <p14:creationId xmlns:p14="http://schemas.microsoft.com/office/powerpoint/2010/main" val="1516219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49</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kumimoji="1" lang="en-US" altLang="zh-CN" sz="1400" b="0" i="0" kern="1200" dirty="0" smtClean="0">
                <a:solidFill>
                  <a:schemeClr val="tx1"/>
                </a:solidFill>
                <a:effectLst/>
                <a:latin typeface="Times New Roman" pitchFamily="18" charset="0"/>
                <a:ea typeface="宋体" pitchFamily="2" charset="-122"/>
                <a:cs typeface="+mn-cs"/>
              </a:rPr>
              <a:t> </a:t>
            </a:r>
            <a:endParaRPr lang="zh-CN" altLang="zh-CN" sz="1400" dirty="0" smtClean="0"/>
          </a:p>
        </p:txBody>
      </p:sp>
    </p:spTree>
    <p:extLst>
      <p:ext uri="{BB962C8B-B14F-4D97-AF65-F5344CB8AC3E}">
        <p14:creationId xmlns:p14="http://schemas.microsoft.com/office/powerpoint/2010/main" val="670596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p:spPr>
        <p:txBody>
          <a:bodyPr/>
          <a:lstStyle/>
          <a:p>
            <a:fld id="{A2A11501-7F2D-47FC-9348-01D00809C340}" type="slidenum">
              <a:rPr lang="en-US" altLang="zh-CN">
                <a:solidFill>
                  <a:prstClr val="black"/>
                </a:solidFill>
              </a:rPr>
              <a:pPr/>
              <a:t>5</a:t>
            </a:fld>
            <a:endParaRPr lang="en-US" altLang="zh-CN">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50557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50</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35670304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51</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ltLang="zh-CN" dirty="0" smtClean="0"/>
              <a:t> </a:t>
            </a:r>
            <a:endParaRPr lang="zh-CN" altLang="zh-CN" dirty="0" smtClean="0"/>
          </a:p>
          <a:p>
            <a:pPr eaLnBrk="1" hangingPunct="1"/>
            <a:endParaRPr lang="zh-CN" altLang="zh-CN" dirty="0" smtClean="0"/>
          </a:p>
        </p:txBody>
      </p:sp>
    </p:spTree>
    <p:extLst>
      <p:ext uri="{BB962C8B-B14F-4D97-AF65-F5344CB8AC3E}">
        <p14:creationId xmlns:p14="http://schemas.microsoft.com/office/powerpoint/2010/main" val="17007089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52</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zh-CN" altLang="en-US" dirty="0" smtClean="0"/>
              <a:t> </a:t>
            </a:r>
            <a:endParaRPr lang="zh-CN" altLang="zh-CN" dirty="0" smtClean="0"/>
          </a:p>
        </p:txBody>
      </p:sp>
    </p:spTree>
    <p:extLst>
      <p:ext uri="{BB962C8B-B14F-4D97-AF65-F5344CB8AC3E}">
        <p14:creationId xmlns:p14="http://schemas.microsoft.com/office/powerpoint/2010/main" val="14139820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121CB5E-B604-4249-B4E6-A134C27B6023}" type="slidenum">
              <a:rPr lang="en-US" altLang="zh-CN" smtClean="0"/>
              <a:pPr/>
              <a:t>53</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2381519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121CB5E-B604-4249-B4E6-A134C27B6023}" type="slidenum">
              <a:rPr lang="en-US" altLang="zh-CN" smtClean="0"/>
              <a:pPr/>
              <a:t>54</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19339176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121CB5E-B604-4249-B4E6-A134C27B6023}" type="slidenum">
              <a:rPr lang="en-US" altLang="zh-CN" smtClean="0"/>
              <a:pPr/>
              <a:t>55</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3797816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121CB5E-B604-4249-B4E6-A134C27B6023}" type="slidenum">
              <a:rPr lang="en-US" altLang="zh-CN" smtClean="0"/>
              <a:pPr/>
              <a:t>56</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dirty="0" smtClean="0"/>
          </a:p>
        </p:txBody>
      </p:sp>
    </p:spTree>
    <p:extLst>
      <p:ext uri="{BB962C8B-B14F-4D97-AF65-F5344CB8AC3E}">
        <p14:creationId xmlns:p14="http://schemas.microsoft.com/office/powerpoint/2010/main" val="1703737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57</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2225579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58</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6255610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59</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356661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p:spPr>
        <p:txBody>
          <a:bodyPr/>
          <a:lstStyle/>
          <a:p>
            <a:fld id="{90DAA758-DD6F-45B8-AE8C-D8078208B044}" type="slidenum">
              <a:rPr lang="en-US" altLang="zh-CN">
                <a:solidFill>
                  <a:prstClr val="black"/>
                </a:solidFill>
              </a:rPr>
              <a:pPr/>
              <a:t>6</a:t>
            </a:fld>
            <a:endParaRPr lang="en-US" altLang="zh-CN">
              <a:solidFill>
                <a:prstClr val="black"/>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altLang="zh-CN" sz="1600" dirty="0" smtClean="0"/>
              <a:t> </a:t>
            </a:r>
            <a:endParaRPr lang="zh-CN" altLang="en-US" sz="1600" dirty="0" smtClean="0"/>
          </a:p>
        </p:txBody>
      </p:sp>
    </p:spTree>
    <p:extLst>
      <p:ext uri="{BB962C8B-B14F-4D97-AF65-F5344CB8AC3E}">
        <p14:creationId xmlns:p14="http://schemas.microsoft.com/office/powerpoint/2010/main" val="6181239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60</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9199228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61</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9791678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62</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8063792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63</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649008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64</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6078408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65</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8677742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66</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19907911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67</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37389665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68</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607932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p:spPr>
        <p:txBody>
          <a:bodyPr/>
          <a:lstStyle/>
          <a:p>
            <a:fld id="{7080C4B1-745B-4D55-A857-FD1C2987CB6D}" type="slidenum">
              <a:rPr lang="en-US" altLang="zh-CN">
                <a:solidFill>
                  <a:prstClr val="black"/>
                </a:solidFill>
              </a:rPr>
              <a:pPr/>
              <a:t>69</a:t>
            </a:fld>
            <a:endParaRPr lang="en-US" altLang="zh-CN">
              <a:solidFill>
                <a:prstClr val="black"/>
              </a:solidFill>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2862579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p:spPr>
        <p:txBody>
          <a:bodyPr/>
          <a:lstStyle/>
          <a:p>
            <a:fld id="{E1706FB5-8B1F-48F6-973A-97167D344FB8}" type="slidenum">
              <a:rPr lang="en-US" altLang="zh-CN">
                <a:solidFill>
                  <a:prstClr val="black"/>
                </a:solidFill>
              </a:rPr>
              <a:pPr/>
              <a:t>7</a:t>
            </a:fld>
            <a:endParaRPr lang="en-US" altLang="zh-CN">
              <a:solidFill>
                <a:prstClr val="black"/>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zh-CN" altLang="en-US" dirty="0" smtClean="0"/>
              <a:t> </a:t>
            </a:r>
          </a:p>
        </p:txBody>
      </p:sp>
    </p:spTree>
    <p:extLst>
      <p:ext uri="{BB962C8B-B14F-4D97-AF65-F5344CB8AC3E}">
        <p14:creationId xmlns:p14="http://schemas.microsoft.com/office/powerpoint/2010/main" val="38727274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p:spPr>
        <p:txBody>
          <a:bodyPr/>
          <a:lstStyle/>
          <a:p>
            <a:fld id="{3190E967-CB49-4AD6-9AF0-77063ECA66D7}" type="slidenum">
              <a:rPr lang="en-US" altLang="zh-CN">
                <a:solidFill>
                  <a:prstClr val="black"/>
                </a:solidFill>
              </a:rPr>
              <a:pPr/>
              <a:t>70</a:t>
            </a:fld>
            <a:endParaRPr lang="en-US" altLang="zh-CN">
              <a:solidFill>
                <a:prstClr val="black"/>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zh-CN" altLang="en-US" sz="1600" dirty="0" smtClean="0"/>
              <a:t> </a:t>
            </a:r>
          </a:p>
        </p:txBody>
      </p:sp>
    </p:spTree>
    <p:extLst>
      <p:ext uri="{BB962C8B-B14F-4D97-AF65-F5344CB8AC3E}">
        <p14:creationId xmlns:p14="http://schemas.microsoft.com/office/powerpoint/2010/main" val="7940883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p:spPr>
        <p:txBody>
          <a:bodyPr/>
          <a:lstStyle/>
          <a:p>
            <a:fld id="{E7663560-968F-4040-A13E-EC6F43186DB2}" type="slidenum">
              <a:rPr lang="en-US" altLang="zh-CN">
                <a:solidFill>
                  <a:prstClr val="black"/>
                </a:solidFill>
              </a:rPr>
              <a:pPr/>
              <a:t>71</a:t>
            </a:fld>
            <a:endParaRPr lang="en-US" altLang="zh-CN">
              <a:solidFill>
                <a:prstClr val="black"/>
              </a:solidFill>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en-US" altLang="zh-CN" smtClean="0">
                <a:effectLst/>
              </a:rPr>
              <a:t> </a:t>
            </a:r>
            <a:endParaRPr lang="zh-CN" altLang="zh-CN" dirty="0" smtClean="0"/>
          </a:p>
        </p:txBody>
      </p:sp>
    </p:spTree>
    <p:extLst>
      <p:ext uri="{BB962C8B-B14F-4D97-AF65-F5344CB8AC3E}">
        <p14:creationId xmlns:p14="http://schemas.microsoft.com/office/powerpoint/2010/main" val="272818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p:spPr>
        <p:txBody>
          <a:bodyPr/>
          <a:lstStyle/>
          <a:p>
            <a:fld id="{F022568A-784E-424E-B4B0-C6A08637695A}" type="slidenum">
              <a:rPr lang="en-US" altLang="zh-CN"/>
              <a:pPr/>
              <a:t>8</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2658670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89C8B279-581A-4D45-AA55-AA14ADBEB84F}" type="slidenum">
              <a:rPr lang="en-US" altLang="zh-CN"/>
              <a:pPr/>
              <a:t>9</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p>
        </p:txBody>
      </p:sp>
    </p:spTree>
    <p:extLst>
      <p:ext uri="{BB962C8B-B14F-4D97-AF65-F5344CB8AC3E}">
        <p14:creationId xmlns:p14="http://schemas.microsoft.com/office/powerpoint/2010/main" val="1038172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2234E786-9F8A-4E00-8780-2805CBA14EF7}" type="datetime1">
              <a:rPr lang="zh-CN" altLang="en-US"/>
              <a:pPr/>
              <a:t>2019-11-19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D94FDBA-5211-4842-8D68-1E65E18BBC1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7322DB1F-D28B-4AE1-831D-760D63E31F92}" type="datetime1">
              <a:rPr lang="zh-CN" altLang="en-US"/>
              <a:pPr/>
              <a:t>2019-11-19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FB0DEF-31DB-4894-827F-4F4A71E7120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67CC8C4-9BC7-4DC9-9757-3BF8A9D3CADF}" type="datetime1">
              <a:rPr lang="zh-CN" altLang="en-US"/>
              <a:pPr/>
              <a:t>2019-11-19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24DF61-C2E7-4E64-A0DB-E5531C7B40BC}"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2E44D5-BA1E-482A-B5EE-11350B96751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B9E77507-38B0-4064-B93C-005DCD8C3B0A}"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9A3D554-3899-4255-BE88-59E744BA5185}"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12F946-3109-4833-8114-B415C17D5400}"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158B857-EF45-4270-B24A-10CBB94ABEE6}"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CEDABD9-7BF2-4E4A-8B43-4EB8074D62D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49F3A6B-2828-40AE-B969-EC4BA8352C0C}"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B2F3B06-CB05-44F4-B79E-62BA66D90A13}"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9883A45B-1769-45AD-A577-03D3F98FBF48}" type="datetime1">
              <a:rPr lang="zh-CN" altLang="en-US"/>
              <a:pPr/>
              <a:t>2019-11-19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08C687-3C5D-46DA-8BF5-C2AB60BC671D}"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FAFAC6C-2341-4CDA-BD9C-A47B885B82F7}"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9FDF0C5-B619-4DCA-8D35-CC03E3182AE2}"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F0D4A9F-CBED-4DBF-B600-864249129A70}"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E795BD7B-34B6-48C7-87B6-C6A4A6FBDA5F}" type="slidenum">
              <a:rPr lang="en-US" altLang="zh-CN">
                <a:solidFill>
                  <a:srgbClr val="000000"/>
                </a:solidFill>
              </a:rPr>
              <a:pPr>
                <a:defRPr/>
              </a:pPr>
              <a:t>‹#›</a:t>
            </a:fld>
            <a:endParaRPr lang="en-US" altLang="zh-CN">
              <a:solidFill>
                <a:srgbClr val="000000"/>
              </a:solidFill>
            </a:endParaRPr>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0720C3-6DF8-475C-B58C-98A8075D212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18129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CF79C37-FF0D-4BB4-A59C-BDEA709377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3213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E20E44D-98B8-4DF5-B35C-D01F4A5649D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0368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369AD4B-D683-4F9B-B03C-63BBB65C4A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87061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3BD4E49-29EC-423C-A421-2B0E2BA588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689182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4BA1BFD-46C3-4B22-AB1B-3CF20F31FFD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33287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C5D95A3-63CD-490F-A61F-4DEF4CEBD8AE}" type="datetime1">
              <a:rPr lang="zh-CN" altLang="en-US"/>
              <a:pPr/>
              <a:t>2019-11-19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449C124-FA55-4FC8-BA53-B8189AD066EE}"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19291C9D-7CB4-44DF-9CB0-083613C27F2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49803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8D4FA82-EA73-48BF-81E6-85A710732E6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4158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B98D8B2-3CA4-4E15-AFD9-BBB51246EC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19067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C52AC8-E4CE-47FB-BDBB-7642A58210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68444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56AE5EA-E7AC-43AC-AD44-59B9261D418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61618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6143A212-1EF4-4110-83B2-936420996637}" type="datetime1">
              <a:rPr lang="zh-CN" altLang="en-US"/>
              <a:pPr/>
              <a:t>2019-11-19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DFF54B-5891-4F97-ACC8-010082A81E1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FDB7450-044C-456C-826F-9E4110221F13}" type="datetime1">
              <a:rPr lang="zh-CN" altLang="en-US"/>
              <a:pPr/>
              <a:t>2019-11-19</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BFAC797-D423-4A36-9B05-D5ACD44E6CA6}"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C4541FBA-7CFC-41D3-86E2-887A3BD59F71}" type="datetime1">
              <a:rPr lang="zh-CN" altLang="en-US"/>
              <a:pPr/>
              <a:t>2019-11-19</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DBFCFAE-35E8-463E-8769-8FC6151FD445}"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4351F77-2E1C-4A70-9F4D-9C120F012D97}" type="datetime1">
              <a:rPr lang="zh-CN" altLang="en-US"/>
              <a:pPr/>
              <a:t>2019-11-19</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75F959C-B67B-4C04-A22C-944530028A4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573FC06-723E-4100-B7E4-84D24D8F9D9B}" type="datetime1">
              <a:rPr lang="zh-CN" altLang="en-US"/>
              <a:pPr/>
              <a:t>2019-11-19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A02E26D-62F9-4CE2-B7F3-6C51B2BE856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521348C-F375-4DCA-94CC-BCFDCC08841C}" type="datetime1">
              <a:rPr lang="zh-CN" altLang="en-US"/>
              <a:pPr/>
              <a:t>2019-11-19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D329C6F-4C9D-4A6E-99B3-1FD14188FAB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48F1B6FA-9C57-46D5-911B-0DF28FCC012A}" type="datetime1">
              <a:rPr lang="zh-CN" altLang="en-US"/>
              <a:pPr/>
              <a:t>2019-11-19</a:t>
            </a:fld>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86ECE13-EA0D-46E7-BBA8-8963F8664ED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solidFill>
                <a:srgbClr val="000000"/>
              </a:solidFill>
              <a:ea typeface="宋体" charset="-122"/>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solidFill>
                <a:srgbClr val="000000"/>
              </a:solidFill>
              <a:ea typeface="宋体" charset="-12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ADB67B5-4E63-437D-BE5C-9B17A217D34C}" type="slidenum">
              <a:rPr lang="en-US" altLang="zh-CN">
                <a:solidFill>
                  <a:srgbClr val="000000"/>
                </a:solidFill>
                <a:ea typeface="宋体" charset="-122"/>
              </a:rPr>
              <a:pPr>
                <a:defRPr/>
              </a:pPr>
              <a:t>‹#›</a:t>
            </a:fld>
            <a:endParaRPr lang="en-US" altLang="zh-CN">
              <a:solidFill>
                <a:srgbClr val="000000"/>
              </a:solidFill>
              <a:ea typeface="宋体"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1780A7C-3A0B-4E4F-B159-1143CCC6754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0622212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slide" Target="slide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slide" Target="slide15.xml"/><Relationship Id="rId4"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hlinkClick r:id="" action="ppaction://noaction" highlightClick="1"/>
          </p:cNvPr>
          <p:cNvSpPr txBox="1">
            <a:spLocks noChangeArrowheads="1"/>
          </p:cNvSpPr>
          <p:nvPr/>
        </p:nvSpPr>
        <p:spPr bwMode="auto">
          <a:xfrm>
            <a:off x="1193800" y="2108200"/>
            <a:ext cx="7296150" cy="701675"/>
          </a:xfrm>
          <a:prstGeom prst="rect">
            <a:avLst/>
          </a:prstGeom>
          <a:noFill/>
          <a:ln w="9525">
            <a:noFill/>
            <a:miter lim="800000"/>
            <a:headEnd/>
            <a:tailEnd/>
          </a:ln>
          <a:effectLst/>
        </p:spPr>
        <p:txBody>
          <a:bodyPr wrap="none">
            <a:spAutoFit/>
          </a:bodyPr>
          <a:lstStyle/>
          <a:p>
            <a:r>
              <a:rPr kumimoji="1" lang="zh-CN" altLang="en-US" sz="4000" b="1">
                <a:solidFill>
                  <a:srgbClr val="FF3300"/>
                </a:solidFill>
                <a:latin typeface="Times New Roman" pitchFamily="18" charset="0"/>
                <a:ea typeface="楷体_GB2312" pitchFamily="49" charset="-122"/>
              </a:rPr>
              <a:t>一、二叉排序树（二叉查找树）</a:t>
            </a:r>
            <a:endParaRPr kumimoji="1" lang="zh-CN" altLang="en-US" sz="4400" b="1">
              <a:solidFill>
                <a:srgbClr val="FF3300"/>
              </a:solidFill>
              <a:latin typeface="Times New Roman" pitchFamily="18" charset="0"/>
              <a:ea typeface="楷体_GB2312" pitchFamily="49" charset="-122"/>
            </a:endParaRPr>
          </a:p>
        </p:txBody>
      </p:sp>
      <p:sp>
        <p:nvSpPr>
          <p:cNvPr id="39939" name="Text Box 3">
            <a:hlinkClick r:id="" action="ppaction://noaction" highlightClick="1"/>
          </p:cNvPr>
          <p:cNvSpPr txBox="1">
            <a:spLocks noChangeArrowheads="1"/>
          </p:cNvSpPr>
          <p:nvPr/>
        </p:nvSpPr>
        <p:spPr bwMode="auto">
          <a:xfrm>
            <a:off x="1181100" y="2868613"/>
            <a:ext cx="3740150" cy="701675"/>
          </a:xfrm>
          <a:prstGeom prst="rect">
            <a:avLst/>
          </a:prstGeom>
          <a:noFill/>
          <a:ln w="9525">
            <a:noFill/>
            <a:miter lim="800000"/>
            <a:headEnd/>
            <a:tailEnd/>
          </a:ln>
          <a:effectLst/>
        </p:spPr>
        <p:txBody>
          <a:bodyPr wrap="none">
            <a:spAutoFit/>
          </a:bodyPr>
          <a:lstStyle/>
          <a:p>
            <a:r>
              <a:rPr kumimoji="1" lang="zh-CN" altLang="en-US" sz="4000" b="1">
                <a:latin typeface="Times New Roman" pitchFamily="18" charset="0"/>
                <a:ea typeface="楷体_GB2312" pitchFamily="49" charset="-122"/>
              </a:rPr>
              <a:t>二、二叉平衡树</a:t>
            </a:r>
            <a:endParaRPr kumimoji="1" lang="zh-CN" altLang="en-US" sz="2400">
              <a:latin typeface="Times New Roman" pitchFamily="18" charset="0"/>
            </a:endParaRPr>
          </a:p>
        </p:txBody>
      </p:sp>
      <p:sp>
        <p:nvSpPr>
          <p:cNvPr id="39940" name="Rectangle 4">
            <a:hlinkClick r:id="" action="ppaction://noaction" highlightClick="1"/>
          </p:cNvPr>
          <p:cNvSpPr>
            <a:spLocks noChangeArrowheads="1"/>
          </p:cNvSpPr>
          <p:nvPr/>
        </p:nvSpPr>
        <p:spPr bwMode="auto">
          <a:xfrm>
            <a:off x="1225550" y="3694113"/>
            <a:ext cx="2474913" cy="701675"/>
          </a:xfrm>
          <a:prstGeom prst="rect">
            <a:avLst/>
          </a:prstGeom>
          <a:noFill/>
          <a:ln w="9525">
            <a:noFill/>
            <a:miter lim="800000"/>
            <a:headEnd/>
            <a:tailEnd/>
          </a:ln>
          <a:effectLst/>
        </p:spPr>
        <p:txBody>
          <a:bodyPr>
            <a:spAutoFit/>
          </a:bodyPr>
          <a:lstStyle/>
          <a:p>
            <a:r>
              <a:rPr kumimoji="1" lang="zh-CN" altLang="en-US" sz="4000" b="1">
                <a:latin typeface="Times New Roman" pitchFamily="18" charset="0"/>
                <a:ea typeface="楷体_GB2312" pitchFamily="49" charset="-122"/>
              </a:rPr>
              <a:t>三、</a:t>
            </a:r>
            <a:r>
              <a:rPr kumimoji="1" lang="en-US" altLang="zh-CN" sz="4000" b="1">
                <a:latin typeface="Times New Roman" pitchFamily="18" charset="0"/>
                <a:ea typeface="楷体_GB2312" pitchFamily="49" charset="-122"/>
              </a:rPr>
              <a:t>B - </a:t>
            </a:r>
            <a:r>
              <a:rPr kumimoji="1" lang="zh-CN" altLang="en-US" sz="4000" b="1">
                <a:latin typeface="Times New Roman" pitchFamily="18" charset="0"/>
                <a:ea typeface="楷体_GB2312" pitchFamily="49" charset="-122"/>
              </a:rPr>
              <a:t>树</a:t>
            </a:r>
          </a:p>
        </p:txBody>
      </p:sp>
      <p:sp>
        <p:nvSpPr>
          <p:cNvPr id="39941" name="Text Box 5">
            <a:hlinkClick r:id="" action="ppaction://noaction" highlightClick="1"/>
          </p:cNvPr>
          <p:cNvSpPr txBox="1">
            <a:spLocks noChangeArrowheads="1"/>
          </p:cNvSpPr>
          <p:nvPr/>
        </p:nvSpPr>
        <p:spPr bwMode="auto">
          <a:xfrm>
            <a:off x="1239838" y="4630738"/>
            <a:ext cx="2246312" cy="701675"/>
          </a:xfrm>
          <a:prstGeom prst="rect">
            <a:avLst/>
          </a:prstGeom>
          <a:noFill/>
          <a:ln w="9525">
            <a:noFill/>
            <a:miter lim="800000"/>
            <a:headEnd/>
            <a:tailEnd/>
          </a:ln>
          <a:effectLst/>
        </p:spPr>
        <p:txBody>
          <a:bodyPr wrap="none">
            <a:spAutoFit/>
          </a:bodyPr>
          <a:lstStyle/>
          <a:p>
            <a:r>
              <a:rPr kumimoji="1" lang="zh-CN" altLang="en-US" sz="4000" b="1">
                <a:latin typeface="Times New Roman" pitchFamily="18" charset="0"/>
                <a:ea typeface="楷体_GB2312" pitchFamily="49" charset="-122"/>
              </a:rPr>
              <a:t>四、</a:t>
            </a:r>
            <a:r>
              <a:rPr kumimoji="1" lang="en-US" altLang="zh-CN" sz="4000" b="1">
                <a:latin typeface="Times New Roman" pitchFamily="18" charset="0"/>
                <a:ea typeface="楷体_GB2312" pitchFamily="49" charset="-122"/>
              </a:rPr>
              <a:t>B</a:t>
            </a:r>
            <a:r>
              <a:rPr kumimoji="1" lang="en-US" altLang="zh-CN" sz="4000" b="1" baseline="30000">
                <a:latin typeface="Times New Roman" pitchFamily="18" charset="0"/>
                <a:ea typeface="楷体_GB2312" pitchFamily="49" charset="-122"/>
              </a:rPr>
              <a:t>+</a:t>
            </a:r>
            <a:r>
              <a:rPr kumimoji="1" lang="zh-CN" altLang="en-US" sz="4000" b="1">
                <a:latin typeface="Times New Roman" pitchFamily="18" charset="0"/>
                <a:ea typeface="楷体_GB2312" pitchFamily="49" charset="-122"/>
              </a:rPr>
              <a:t>树</a:t>
            </a:r>
            <a:endParaRPr kumimoji="1" lang="zh-CN" altLang="en-US" sz="2400">
              <a:latin typeface="Times New Roman" pitchFamily="18" charset="0"/>
            </a:endParaRPr>
          </a:p>
        </p:txBody>
      </p:sp>
      <p:sp>
        <p:nvSpPr>
          <p:cNvPr id="39942" name="Text Box 6"/>
          <p:cNvSpPr txBox="1">
            <a:spLocks noChangeArrowheads="1"/>
          </p:cNvSpPr>
          <p:nvPr/>
        </p:nvSpPr>
        <p:spPr bwMode="auto">
          <a:xfrm>
            <a:off x="812800" y="223838"/>
            <a:ext cx="7747000" cy="1601787"/>
          </a:xfrm>
          <a:prstGeom prst="rect">
            <a:avLst/>
          </a:prstGeom>
          <a:noFill/>
          <a:ln w="9525">
            <a:noFill/>
            <a:miter lim="800000"/>
            <a:headEnd/>
            <a:tailEnd/>
          </a:ln>
          <a:effectLst/>
        </p:spPr>
        <p:txBody>
          <a:bodyPr wrap="none">
            <a:spAutoFit/>
          </a:bodyPr>
          <a:lstStyle/>
          <a:p>
            <a:pPr>
              <a:lnSpc>
                <a:spcPct val="150000"/>
              </a:lnSpc>
            </a:pPr>
            <a:r>
              <a:rPr kumimoji="1" lang="en-US" altLang="zh-CN" sz="6600" b="1">
                <a:solidFill>
                  <a:srgbClr val="A50021"/>
                </a:solidFill>
                <a:latin typeface="Times New Roman" pitchFamily="18" charset="0"/>
                <a:ea typeface="楷体_GB2312" pitchFamily="49" charset="-122"/>
              </a:rPr>
              <a:t>9.3  </a:t>
            </a:r>
            <a:r>
              <a:rPr kumimoji="1" lang="zh-CN" altLang="en-US" sz="6600" b="1">
                <a:solidFill>
                  <a:srgbClr val="A50021"/>
                </a:solidFill>
                <a:latin typeface="Times New Roman" pitchFamily="18" charset="0"/>
                <a:ea typeface="楷体_GB2312" pitchFamily="49" charset="-122"/>
              </a:rPr>
              <a:t>动 态 查 找 树 表</a:t>
            </a:r>
            <a:endParaRPr kumimoji="1" lang="zh-CN" altLang="en-US" sz="4400">
              <a:latin typeface="Times New Roman" pitchFamily="18" charset="0"/>
            </a:endParaRPr>
          </a:p>
        </p:txBody>
      </p:sp>
      <p:sp>
        <p:nvSpPr>
          <p:cNvPr id="39943" name="Freeform 7"/>
          <p:cNvSpPr>
            <a:spLocks/>
          </p:cNvSpPr>
          <p:nvPr/>
        </p:nvSpPr>
        <p:spPr bwMode="auto">
          <a:xfrm>
            <a:off x="811213" y="2070100"/>
            <a:ext cx="439737" cy="633413"/>
          </a:xfrm>
          <a:custGeom>
            <a:avLst/>
            <a:gdLst/>
            <a:ahLst/>
            <a:cxnLst>
              <a:cxn ang="0">
                <a:pos x="0" y="166"/>
              </a:cxn>
              <a:cxn ang="0">
                <a:pos x="89" y="266"/>
              </a:cxn>
              <a:cxn ang="0">
                <a:pos x="188" y="0"/>
              </a:cxn>
            </a:cxnLst>
            <a:rect l="0" t="0" r="r" b="b"/>
            <a:pathLst>
              <a:path w="188" h="266">
                <a:moveTo>
                  <a:pt x="0" y="166"/>
                </a:moveTo>
                <a:lnTo>
                  <a:pt x="89" y="266"/>
                </a:lnTo>
                <a:lnTo>
                  <a:pt x="188" y="0"/>
                </a:lnTo>
              </a:path>
            </a:pathLst>
          </a:custGeom>
          <a:noFill/>
          <a:ln w="63500">
            <a:solidFill>
              <a:srgbClr val="FF3300"/>
            </a:solidFill>
            <a:round/>
            <a:headEnd/>
            <a:tailEnd/>
          </a:ln>
          <a:effectLst/>
        </p:spPr>
        <p:txBody>
          <a:bodyPr/>
          <a:lstStyle/>
          <a:p>
            <a:endParaRPr lang="zh-CN" altLang="en-US"/>
          </a:p>
        </p:txBody>
      </p:sp>
      <p:sp>
        <p:nvSpPr>
          <p:cNvPr id="39944" name="Text Box 8"/>
          <p:cNvSpPr txBox="1">
            <a:spLocks noChangeArrowheads="1"/>
          </p:cNvSpPr>
          <p:nvPr/>
        </p:nvSpPr>
        <p:spPr bwMode="auto">
          <a:xfrm>
            <a:off x="1206500" y="5456238"/>
            <a:ext cx="2603500" cy="701675"/>
          </a:xfrm>
          <a:prstGeom prst="rect">
            <a:avLst/>
          </a:prstGeom>
          <a:noFill/>
          <a:ln w="9525">
            <a:noFill/>
            <a:miter lim="800000"/>
            <a:headEnd/>
            <a:tailEnd/>
          </a:ln>
          <a:effectLst/>
        </p:spPr>
        <p:txBody>
          <a:bodyPr wrap="none">
            <a:spAutoFit/>
          </a:bodyPr>
          <a:lstStyle/>
          <a:p>
            <a:r>
              <a:rPr kumimoji="1" lang="zh-CN" altLang="en-US" sz="4000" b="1">
                <a:latin typeface="Times New Roman" pitchFamily="18" charset="0"/>
                <a:ea typeface="楷体_GB2312" pitchFamily="49" charset="-122"/>
              </a:rPr>
              <a:t>五、键   树</a:t>
            </a:r>
          </a:p>
        </p:txBody>
      </p:sp>
    </p:spTree>
    <p:extLst>
      <p:ext uri="{BB962C8B-B14F-4D97-AF65-F5344CB8AC3E}">
        <p14:creationId xmlns:p14="http://schemas.microsoft.com/office/powerpoint/2010/main" val="2043076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down)">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0200" y="166688"/>
            <a:ext cx="2519363" cy="609600"/>
          </a:xfrm>
          <a:noFill/>
        </p:spPr>
        <p:txBody>
          <a:bodyPr/>
          <a:lstStyle/>
          <a:p>
            <a:pPr algn="just" eaLnBrk="1" hangingPunct="1"/>
            <a:r>
              <a:rPr lang="zh-CN" altLang="en-US" sz="3200" b="1" smtClean="0">
                <a:solidFill>
                  <a:srgbClr val="FF3300"/>
                </a:solidFill>
                <a:latin typeface="楷体_GB2312" pitchFamily="49" charset="-122"/>
                <a:ea typeface="楷体_GB2312" pitchFamily="49" charset="-122"/>
              </a:rPr>
              <a:t>右单旋转 </a:t>
            </a:r>
          </a:p>
        </p:txBody>
      </p:sp>
      <p:sp>
        <p:nvSpPr>
          <p:cNvPr id="643075" name="Rectangle 3"/>
          <p:cNvSpPr>
            <a:spLocks noGrp="1" noChangeArrowheads="1"/>
          </p:cNvSpPr>
          <p:nvPr>
            <p:ph type="body" idx="1"/>
          </p:nvPr>
        </p:nvSpPr>
        <p:spPr>
          <a:xfrm>
            <a:off x="495300" y="668338"/>
            <a:ext cx="7780338" cy="1695450"/>
          </a:xfrm>
          <a:noFill/>
        </p:spPr>
        <p:txBody>
          <a:bodyPr lIns="92075" tIns="46038" rIns="92075" bIns="46038"/>
          <a:lstStyle/>
          <a:p>
            <a:pPr eaLnBrk="1" hangingPunct="1">
              <a:spcBef>
                <a:spcPct val="0"/>
              </a:spcBef>
              <a:buFontTx/>
              <a:buNone/>
            </a:pP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如果在左子树根结点的左子树上插入结点</a:t>
            </a:r>
            <a:r>
              <a:rPr lang="en-US" altLang="zh-CN" sz="2800" b="1" smtClean="0">
                <a:latin typeface="楷体_GB2312" pitchFamily="49" charset="-122"/>
                <a:ea typeface="楷体_GB2312" pitchFamily="49" charset="-122"/>
              </a:rPr>
              <a:t>,</a:t>
            </a:r>
          </a:p>
          <a:p>
            <a:pPr eaLnBrk="1" hangingPunct="1">
              <a:spcBef>
                <a:spcPct val="0"/>
              </a:spcBef>
              <a:buFontTx/>
              <a:buNone/>
            </a:pP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引起不平衡，则需要进行</a:t>
            </a:r>
            <a:r>
              <a:rPr lang="zh-CN" altLang="en-US" sz="2800" smtClean="0">
                <a:solidFill>
                  <a:srgbClr val="CC3300"/>
                </a:solidFill>
                <a:latin typeface="楷体_GB2312" pitchFamily="49" charset="-122"/>
                <a:ea typeface="楷体_GB2312" pitchFamily="49" charset="-122"/>
              </a:rPr>
              <a:t>右单旋转。</a:t>
            </a:r>
            <a:endParaRPr lang="zh-CN" altLang="en-US" sz="2800" b="1" smtClean="0">
              <a:latin typeface="楷体_GB2312" pitchFamily="49" charset="-122"/>
              <a:ea typeface="楷体_GB2312" pitchFamily="49" charset="-122"/>
            </a:endParaRPr>
          </a:p>
          <a:p>
            <a:pPr eaLnBrk="1" hangingPunct="1">
              <a:spcBef>
                <a:spcPct val="0"/>
              </a:spcBef>
              <a:buFontTx/>
              <a:buNone/>
            </a:pPr>
            <a:r>
              <a:rPr lang="zh-CN" altLang="en-US" sz="2800" b="1" smtClean="0">
                <a:latin typeface="楷体_GB2312" pitchFamily="49" charset="-122"/>
                <a:ea typeface="楷体_GB2312" pitchFamily="49" charset="-122"/>
              </a:rPr>
              <a:t>  以结点</a:t>
            </a:r>
            <a:r>
              <a:rPr lang="en-US" altLang="zh-CN" sz="2800" b="1" smtClean="0">
                <a:latin typeface="楷体_GB2312" pitchFamily="49" charset="-122"/>
                <a:ea typeface="楷体_GB2312" pitchFamily="49" charset="-122"/>
              </a:rPr>
              <a:t>B</a:t>
            </a:r>
            <a:r>
              <a:rPr lang="zh-CN" altLang="en-US" sz="2800" b="1" smtClean="0">
                <a:latin typeface="楷体_GB2312" pitchFamily="49" charset="-122"/>
                <a:ea typeface="楷体_GB2312" pitchFamily="49" charset="-122"/>
              </a:rPr>
              <a:t>为旋转轴，将结点</a:t>
            </a:r>
            <a:r>
              <a:rPr lang="en-US" altLang="zh-CN" sz="2800" b="1" smtClean="0">
                <a:latin typeface="楷体_GB2312" pitchFamily="49" charset="-122"/>
                <a:ea typeface="楷体_GB2312" pitchFamily="49" charset="-122"/>
              </a:rPr>
              <a:t>A</a:t>
            </a:r>
            <a:r>
              <a:rPr lang="zh-CN" altLang="en-US" sz="2800" b="1" smtClean="0">
                <a:latin typeface="楷体_GB2312" pitchFamily="49" charset="-122"/>
                <a:ea typeface="楷体_GB2312" pitchFamily="49" charset="-122"/>
              </a:rPr>
              <a:t>顺时针旋转。</a:t>
            </a:r>
          </a:p>
        </p:txBody>
      </p:sp>
      <p:grpSp>
        <p:nvGrpSpPr>
          <p:cNvPr id="2" name="Group 4"/>
          <p:cNvGrpSpPr>
            <a:grpSpLocks/>
          </p:cNvGrpSpPr>
          <p:nvPr/>
        </p:nvGrpSpPr>
        <p:grpSpPr bwMode="auto">
          <a:xfrm>
            <a:off x="6230938" y="1809750"/>
            <a:ext cx="2590800" cy="2473325"/>
            <a:chOff x="3925" y="1140"/>
            <a:chExt cx="1632" cy="1558"/>
          </a:xfrm>
        </p:grpSpPr>
        <p:sp>
          <p:nvSpPr>
            <p:cNvPr id="23610" name="Line 5"/>
            <p:cNvSpPr>
              <a:spLocks noChangeShapeType="1"/>
            </p:cNvSpPr>
            <p:nvPr/>
          </p:nvSpPr>
          <p:spPr bwMode="auto">
            <a:xfrm>
              <a:off x="4597" y="1594"/>
              <a:ext cx="288" cy="288"/>
            </a:xfrm>
            <a:prstGeom prst="line">
              <a:avLst/>
            </a:prstGeom>
            <a:noFill/>
            <a:ln w="28575">
              <a:solidFill>
                <a:srgbClr val="008000"/>
              </a:solidFill>
              <a:round/>
              <a:headEnd/>
              <a:tailEnd/>
            </a:ln>
          </p:spPr>
          <p:txBody>
            <a:bodyPr wrap="none" anchor="ctr"/>
            <a:lstStyle/>
            <a:p>
              <a:endParaRPr lang="zh-CN" altLang="en-US"/>
            </a:p>
          </p:txBody>
        </p:sp>
        <p:sp>
          <p:nvSpPr>
            <p:cNvPr id="23611" name="Line 6"/>
            <p:cNvSpPr>
              <a:spLocks noChangeShapeType="1"/>
            </p:cNvSpPr>
            <p:nvPr/>
          </p:nvSpPr>
          <p:spPr bwMode="auto">
            <a:xfrm flipH="1">
              <a:off x="4261" y="1594"/>
              <a:ext cx="288" cy="288"/>
            </a:xfrm>
            <a:prstGeom prst="line">
              <a:avLst/>
            </a:prstGeom>
            <a:noFill/>
            <a:ln w="28575">
              <a:solidFill>
                <a:srgbClr val="008000"/>
              </a:solidFill>
              <a:round/>
              <a:headEnd/>
              <a:tailEnd/>
            </a:ln>
          </p:spPr>
          <p:txBody>
            <a:bodyPr wrap="none" anchor="ctr"/>
            <a:lstStyle/>
            <a:p>
              <a:endParaRPr lang="zh-CN" altLang="en-US"/>
            </a:p>
          </p:txBody>
        </p:sp>
        <p:sp>
          <p:nvSpPr>
            <p:cNvPr id="23612" name="Oval 7"/>
            <p:cNvSpPr>
              <a:spLocks noChangeArrowheads="1"/>
            </p:cNvSpPr>
            <p:nvPr/>
          </p:nvSpPr>
          <p:spPr bwMode="auto">
            <a:xfrm>
              <a:off x="4789" y="1786"/>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3613" name="Oval 8"/>
            <p:cNvSpPr>
              <a:spLocks noChangeArrowheads="1"/>
            </p:cNvSpPr>
            <p:nvPr/>
          </p:nvSpPr>
          <p:spPr bwMode="auto">
            <a:xfrm>
              <a:off x="4453" y="1450"/>
              <a:ext cx="240" cy="240"/>
            </a:xfrm>
            <a:prstGeom prst="ellipse">
              <a:avLst/>
            </a:prstGeom>
            <a:solidFill>
              <a:srgbClr val="FF0000"/>
            </a:solidFill>
            <a:ln w="28575">
              <a:solidFill>
                <a:srgbClr val="008000"/>
              </a:solidFill>
              <a:round/>
              <a:headEnd/>
              <a:tailEnd/>
            </a:ln>
          </p:spPr>
          <p:txBody>
            <a:bodyPr wrap="none" anchor="ctr"/>
            <a:lstStyle/>
            <a:p>
              <a:endParaRPr lang="zh-CN" altLang="en-US"/>
            </a:p>
          </p:txBody>
        </p:sp>
        <p:sp>
          <p:nvSpPr>
            <p:cNvPr id="23614" name="Line 9"/>
            <p:cNvSpPr>
              <a:spLocks noChangeShapeType="1"/>
            </p:cNvSpPr>
            <p:nvPr/>
          </p:nvSpPr>
          <p:spPr bwMode="auto">
            <a:xfrm flipH="1">
              <a:off x="4597" y="1978"/>
              <a:ext cx="240" cy="240"/>
            </a:xfrm>
            <a:prstGeom prst="line">
              <a:avLst/>
            </a:prstGeom>
            <a:noFill/>
            <a:ln w="28575">
              <a:solidFill>
                <a:srgbClr val="008000"/>
              </a:solidFill>
              <a:round/>
              <a:headEnd/>
              <a:tailEnd/>
            </a:ln>
          </p:spPr>
          <p:txBody>
            <a:bodyPr wrap="none" anchor="ctr"/>
            <a:lstStyle/>
            <a:p>
              <a:endParaRPr lang="zh-CN" altLang="en-US"/>
            </a:p>
          </p:txBody>
        </p:sp>
        <p:sp>
          <p:nvSpPr>
            <p:cNvPr id="23615" name="Rectangle 10"/>
            <p:cNvSpPr>
              <a:spLocks noChangeArrowheads="1"/>
            </p:cNvSpPr>
            <p:nvPr/>
          </p:nvSpPr>
          <p:spPr bwMode="auto">
            <a:xfrm>
              <a:off x="4549" y="2170"/>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616" name="Line 11"/>
            <p:cNvSpPr>
              <a:spLocks noChangeShapeType="1"/>
            </p:cNvSpPr>
            <p:nvPr/>
          </p:nvSpPr>
          <p:spPr bwMode="auto">
            <a:xfrm>
              <a:off x="4981" y="1978"/>
              <a:ext cx="288" cy="288"/>
            </a:xfrm>
            <a:prstGeom prst="line">
              <a:avLst/>
            </a:prstGeom>
            <a:noFill/>
            <a:ln w="28575">
              <a:solidFill>
                <a:srgbClr val="008000"/>
              </a:solidFill>
              <a:round/>
              <a:headEnd/>
              <a:tailEnd/>
            </a:ln>
          </p:spPr>
          <p:txBody>
            <a:bodyPr wrap="none" anchor="ctr"/>
            <a:lstStyle/>
            <a:p>
              <a:endParaRPr lang="zh-CN" altLang="en-US"/>
            </a:p>
          </p:txBody>
        </p:sp>
        <p:sp>
          <p:nvSpPr>
            <p:cNvPr id="23617" name="Rectangle 12"/>
            <p:cNvSpPr>
              <a:spLocks noChangeArrowheads="1"/>
            </p:cNvSpPr>
            <p:nvPr/>
          </p:nvSpPr>
          <p:spPr bwMode="auto">
            <a:xfrm>
              <a:off x="5125" y="2170"/>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618" name="Rectangle 13"/>
            <p:cNvSpPr>
              <a:spLocks noChangeArrowheads="1"/>
            </p:cNvSpPr>
            <p:nvPr/>
          </p:nvSpPr>
          <p:spPr bwMode="auto">
            <a:xfrm>
              <a:off x="4117" y="1882"/>
              <a:ext cx="240" cy="816"/>
            </a:xfrm>
            <a:prstGeom prst="rect">
              <a:avLst/>
            </a:prstGeom>
            <a:solidFill>
              <a:srgbClr val="CCFFFF"/>
            </a:solidFill>
            <a:ln w="28575">
              <a:solidFill>
                <a:srgbClr val="008000"/>
              </a:solidFill>
              <a:miter lim="800000"/>
              <a:headEnd/>
              <a:tailEnd/>
            </a:ln>
          </p:spPr>
          <p:txBody>
            <a:bodyPr wrap="none" anchor="ctr"/>
            <a:lstStyle/>
            <a:p>
              <a:pPr algn="ctr">
                <a:lnSpc>
                  <a:spcPct val="60000"/>
                </a:lnSpc>
              </a:pPr>
              <a:r>
                <a:rPr kumimoji="0" lang="en-US" altLang="zh-CN" sz="3200" b="1" i="1">
                  <a:solidFill>
                    <a:schemeClr val="bg2"/>
                  </a:solidFill>
                </a:rPr>
                <a:t>h</a:t>
              </a:r>
            </a:p>
            <a:p>
              <a:pPr algn="ctr">
                <a:lnSpc>
                  <a:spcPct val="60000"/>
                </a:lnSpc>
              </a:pPr>
              <a:r>
                <a:rPr kumimoji="0" lang="en-US" altLang="zh-CN" sz="3200" b="1" i="1">
                  <a:solidFill>
                    <a:schemeClr val="bg2"/>
                  </a:solidFill>
                </a:rPr>
                <a:t>+</a:t>
              </a:r>
            </a:p>
            <a:p>
              <a:pPr algn="ctr">
                <a:lnSpc>
                  <a:spcPct val="60000"/>
                </a:lnSpc>
              </a:pPr>
              <a:r>
                <a:rPr kumimoji="0" lang="en-US" altLang="zh-CN" sz="3200" b="1">
                  <a:solidFill>
                    <a:schemeClr val="bg2"/>
                  </a:solidFill>
                </a:rPr>
                <a:t>1</a:t>
              </a:r>
              <a:endParaRPr kumimoji="0" lang="en-US" altLang="zh-CN" sz="3200" b="1" i="1">
                <a:solidFill>
                  <a:schemeClr val="bg2"/>
                </a:solidFill>
              </a:endParaRPr>
            </a:p>
          </p:txBody>
        </p:sp>
        <p:sp>
          <p:nvSpPr>
            <p:cNvPr id="23619" name="Text Box 14"/>
            <p:cNvSpPr txBox="1">
              <a:spLocks noChangeArrowheads="1"/>
            </p:cNvSpPr>
            <p:nvPr/>
          </p:nvSpPr>
          <p:spPr bwMode="auto">
            <a:xfrm>
              <a:off x="5256" y="1834"/>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3620" name="Text Box 15"/>
            <p:cNvSpPr txBox="1">
              <a:spLocks noChangeArrowheads="1"/>
            </p:cNvSpPr>
            <p:nvPr/>
          </p:nvSpPr>
          <p:spPr bwMode="auto">
            <a:xfrm>
              <a:off x="4453" y="1834"/>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3621" name="Text Box 16"/>
            <p:cNvSpPr txBox="1">
              <a:spLocks noChangeArrowheads="1"/>
            </p:cNvSpPr>
            <p:nvPr/>
          </p:nvSpPr>
          <p:spPr bwMode="auto">
            <a:xfrm>
              <a:off x="5016" y="1565"/>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3622" name="Text Box 17"/>
            <p:cNvSpPr txBox="1">
              <a:spLocks noChangeArrowheads="1"/>
            </p:cNvSpPr>
            <p:nvPr/>
          </p:nvSpPr>
          <p:spPr bwMode="auto">
            <a:xfrm>
              <a:off x="4694" y="1258"/>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3623" name="Text Box 18"/>
            <p:cNvSpPr txBox="1">
              <a:spLocks noChangeArrowheads="1"/>
            </p:cNvSpPr>
            <p:nvPr/>
          </p:nvSpPr>
          <p:spPr bwMode="auto">
            <a:xfrm>
              <a:off x="3925" y="1546"/>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643091" name="Text Box 19"/>
            <p:cNvSpPr txBox="1">
              <a:spLocks noChangeArrowheads="1"/>
            </p:cNvSpPr>
            <p:nvPr/>
          </p:nvSpPr>
          <p:spPr bwMode="auto">
            <a:xfrm>
              <a:off x="4827" y="1524"/>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3092" name="Text Box 20"/>
            <p:cNvSpPr txBox="1">
              <a:spLocks noChangeArrowheads="1"/>
            </p:cNvSpPr>
            <p:nvPr/>
          </p:nvSpPr>
          <p:spPr bwMode="auto">
            <a:xfrm>
              <a:off x="4443" y="114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grpSp>
      <p:grpSp>
        <p:nvGrpSpPr>
          <p:cNvPr id="3" name="Group 21"/>
          <p:cNvGrpSpPr>
            <a:grpSpLocks/>
          </p:cNvGrpSpPr>
          <p:nvPr/>
        </p:nvGrpSpPr>
        <p:grpSpPr bwMode="auto">
          <a:xfrm>
            <a:off x="342900" y="1885950"/>
            <a:ext cx="2535238" cy="2397125"/>
            <a:chOff x="216" y="1188"/>
            <a:chExt cx="1597" cy="1510"/>
          </a:xfrm>
        </p:grpSpPr>
        <p:sp>
          <p:nvSpPr>
            <p:cNvPr id="23594" name="Line 22"/>
            <p:cNvSpPr>
              <a:spLocks noChangeShapeType="1"/>
            </p:cNvSpPr>
            <p:nvPr/>
          </p:nvSpPr>
          <p:spPr bwMode="auto">
            <a:xfrm>
              <a:off x="949" y="1978"/>
              <a:ext cx="288" cy="288"/>
            </a:xfrm>
            <a:prstGeom prst="line">
              <a:avLst/>
            </a:prstGeom>
            <a:noFill/>
            <a:ln w="28575">
              <a:solidFill>
                <a:srgbClr val="008000"/>
              </a:solidFill>
              <a:round/>
              <a:headEnd/>
              <a:tailEnd/>
            </a:ln>
          </p:spPr>
          <p:txBody>
            <a:bodyPr wrap="none" anchor="ctr"/>
            <a:lstStyle/>
            <a:p>
              <a:endParaRPr lang="zh-CN" altLang="en-US"/>
            </a:p>
          </p:txBody>
        </p:sp>
        <p:sp>
          <p:nvSpPr>
            <p:cNvPr id="23595" name="Line 23"/>
            <p:cNvSpPr>
              <a:spLocks noChangeShapeType="1"/>
            </p:cNvSpPr>
            <p:nvPr/>
          </p:nvSpPr>
          <p:spPr bwMode="auto">
            <a:xfrm>
              <a:off x="1237" y="1594"/>
              <a:ext cx="288" cy="288"/>
            </a:xfrm>
            <a:prstGeom prst="line">
              <a:avLst/>
            </a:prstGeom>
            <a:noFill/>
            <a:ln w="28575">
              <a:solidFill>
                <a:srgbClr val="008000"/>
              </a:solidFill>
              <a:round/>
              <a:headEnd/>
              <a:tailEnd/>
            </a:ln>
          </p:spPr>
          <p:txBody>
            <a:bodyPr wrap="none" anchor="ctr"/>
            <a:lstStyle/>
            <a:p>
              <a:endParaRPr lang="zh-CN" altLang="en-US"/>
            </a:p>
          </p:txBody>
        </p:sp>
        <p:sp>
          <p:nvSpPr>
            <p:cNvPr id="23596" name="Line 24"/>
            <p:cNvSpPr>
              <a:spLocks noChangeShapeType="1"/>
            </p:cNvSpPr>
            <p:nvPr/>
          </p:nvSpPr>
          <p:spPr bwMode="auto">
            <a:xfrm flipH="1">
              <a:off x="949" y="1594"/>
              <a:ext cx="240" cy="240"/>
            </a:xfrm>
            <a:prstGeom prst="line">
              <a:avLst/>
            </a:prstGeom>
            <a:noFill/>
            <a:ln w="28575">
              <a:solidFill>
                <a:srgbClr val="008000"/>
              </a:solidFill>
              <a:round/>
              <a:headEnd/>
              <a:tailEnd/>
            </a:ln>
          </p:spPr>
          <p:txBody>
            <a:bodyPr wrap="none" anchor="ctr"/>
            <a:lstStyle/>
            <a:p>
              <a:endParaRPr lang="zh-CN" altLang="en-US"/>
            </a:p>
          </p:txBody>
        </p:sp>
        <p:sp>
          <p:nvSpPr>
            <p:cNvPr id="23597" name="Rectangle 25"/>
            <p:cNvSpPr>
              <a:spLocks noChangeArrowheads="1"/>
            </p:cNvSpPr>
            <p:nvPr/>
          </p:nvSpPr>
          <p:spPr bwMode="auto">
            <a:xfrm>
              <a:off x="1429" y="1834"/>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598" name="Oval 26"/>
            <p:cNvSpPr>
              <a:spLocks noChangeArrowheads="1"/>
            </p:cNvSpPr>
            <p:nvPr/>
          </p:nvSpPr>
          <p:spPr bwMode="auto">
            <a:xfrm>
              <a:off x="1093" y="1450"/>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3599" name="Line 27"/>
            <p:cNvSpPr>
              <a:spLocks noChangeShapeType="1"/>
            </p:cNvSpPr>
            <p:nvPr/>
          </p:nvSpPr>
          <p:spPr bwMode="auto">
            <a:xfrm flipH="1">
              <a:off x="517" y="1978"/>
              <a:ext cx="240" cy="240"/>
            </a:xfrm>
            <a:prstGeom prst="line">
              <a:avLst/>
            </a:prstGeom>
            <a:noFill/>
            <a:ln w="28575">
              <a:solidFill>
                <a:srgbClr val="008000"/>
              </a:solidFill>
              <a:round/>
              <a:headEnd/>
              <a:tailEnd/>
            </a:ln>
          </p:spPr>
          <p:txBody>
            <a:bodyPr wrap="none" anchor="ctr"/>
            <a:lstStyle/>
            <a:p>
              <a:endParaRPr lang="zh-CN" altLang="en-US"/>
            </a:p>
          </p:txBody>
        </p:sp>
        <p:sp>
          <p:nvSpPr>
            <p:cNvPr id="23600" name="Oval 28"/>
            <p:cNvSpPr>
              <a:spLocks noChangeArrowheads="1"/>
            </p:cNvSpPr>
            <p:nvPr/>
          </p:nvSpPr>
          <p:spPr bwMode="auto">
            <a:xfrm>
              <a:off x="757" y="1786"/>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3601" name="Rectangle 29"/>
            <p:cNvSpPr>
              <a:spLocks noChangeArrowheads="1"/>
            </p:cNvSpPr>
            <p:nvPr/>
          </p:nvSpPr>
          <p:spPr bwMode="auto">
            <a:xfrm>
              <a:off x="421" y="2170"/>
              <a:ext cx="240" cy="528"/>
            </a:xfrm>
            <a:prstGeom prst="rect">
              <a:avLst/>
            </a:prstGeom>
            <a:solidFill>
              <a:srgbClr val="CCFFFF"/>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602" name="Rectangle 30"/>
            <p:cNvSpPr>
              <a:spLocks noChangeArrowheads="1"/>
            </p:cNvSpPr>
            <p:nvPr/>
          </p:nvSpPr>
          <p:spPr bwMode="auto">
            <a:xfrm>
              <a:off x="1045" y="2170"/>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603" name="Text Box 31"/>
            <p:cNvSpPr txBox="1">
              <a:spLocks noChangeArrowheads="1"/>
            </p:cNvSpPr>
            <p:nvPr/>
          </p:nvSpPr>
          <p:spPr bwMode="auto">
            <a:xfrm>
              <a:off x="805" y="1229"/>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3604" name="Text Box 32"/>
            <p:cNvSpPr txBox="1">
              <a:spLocks noChangeArrowheads="1"/>
            </p:cNvSpPr>
            <p:nvPr/>
          </p:nvSpPr>
          <p:spPr bwMode="auto">
            <a:xfrm>
              <a:off x="1512" y="1498"/>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3605" name="Text Box 33"/>
            <p:cNvSpPr txBox="1">
              <a:spLocks noChangeArrowheads="1"/>
            </p:cNvSpPr>
            <p:nvPr/>
          </p:nvSpPr>
          <p:spPr bwMode="auto">
            <a:xfrm>
              <a:off x="1141" y="1834"/>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3606" name="Text Box 34"/>
            <p:cNvSpPr txBox="1">
              <a:spLocks noChangeArrowheads="1"/>
            </p:cNvSpPr>
            <p:nvPr/>
          </p:nvSpPr>
          <p:spPr bwMode="auto">
            <a:xfrm>
              <a:off x="517" y="1558"/>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3607" name="Text Box 35"/>
            <p:cNvSpPr txBox="1">
              <a:spLocks noChangeArrowheads="1"/>
            </p:cNvSpPr>
            <p:nvPr/>
          </p:nvSpPr>
          <p:spPr bwMode="auto">
            <a:xfrm>
              <a:off x="216" y="1853"/>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643108" name="Text Box 36"/>
            <p:cNvSpPr txBox="1">
              <a:spLocks noChangeArrowheads="1"/>
            </p:cNvSpPr>
            <p:nvPr/>
          </p:nvSpPr>
          <p:spPr bwMode="auto">
            <a:xfrm>
              <a:off x="795" y="1524"/>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3109" name="Text Box 37"/>
            <p:cNvSpPr txBox="1">
              <a:spLocks noChangeArrowheads="1"/>
            </p:cNvSpPr>
            <p:nvPr/>
          </p:nvSpPr>
          <p:spPr bwMode="auto">
            <a:xfrm>
              <a:off x="1083" y="1188"/>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endParaRPr kumimoji="0" lang="en-US" altLang="zh-CN" sz="2400"/>
            </a:p>
          </p:txBody>
        </p:sp>
      </p:grpSp>
      <p:grpSp>
        <p:nvGrpSpPr>
          <p:cNvPr id="4" name="Group 38"/>
          <p:cNvGrpSpPr>
            <a:grpSpLocks/>
          </p:cNvGrpSpPr>
          <p:nvPr/>
        </p:nvGrpSpPr>
        <p:grpSpPr bwMode="auto">
          <a:xfrm>
            <a:off x="3106738" y="1920875"/>
            <a:ext cx="2590800" cy="2819400"/>
            <a:chOff x="1957" y="1210"/>
            <a:chExt cx="1632" cy="1776"/>
          </a:xfrm>
        </p:grpSpPr>
        <p:sp>
          <p:nvSpPr>
            <p:cNvPr id="23578" name="Line 39"/>
            <p:cNvSpPr>
              <a:spLocks noChangeShapeType="1"/>
            </p:cNvSpPr>
            <p:nvPr/>
          </p:nvSpPr>
          <p:spPr bwMode="auto">
            <a:xfrm>
              <a:off x="3061" y="1642"/>
              <a:ext cx="288" cy="288"/>
            </a:xfrm>
            <a:prstGeom prst="line">
              <a:avLst/>
            </a:prstGeom>
            <a:noFill/>
            <a:ln w="28575">
              <a:solidFill>
                <a:srgbClr val="008000"/>
              </a:solidFill>
              <a:round/>
              <a:headEnd/>
              <a:tailEnd/>
            </a:ln>
          </p:spPr>
          <p:txBody>
            <a:bodyPr wrap="none" anchor="ctr"/>
            <a:lstStyle/>
            <a:p>
              <a:endParaRPr lang="zh-CN" altLang="en-US"/>
            </a:p>
          </p:txBody>
        </p:sp>
        <p:sp>
          <p:nvSpPr>
            <p:cNvPr id="23579" name="Line 40"/>
            <p:cNvSpPr>
              <a:spLocks noChangeShapeType="1"/>
            </p:cNvSpPr>
            <p:nvPr/>
          </p:nvSpPr>
          <p:spPr bwMode="auto">
            <a:xfrm flipH="1">
              <a:off x="2293" y="1978"/>
              <a:ext cx="240" cy="240"/>
            </a:xfrm>
            <a:prstGeom prst="line">
              <a:avLst/>
            </a:prstGeom>
            <a:noFill/>
            <a:ln w="28575">
              <a:solidFill>
                <a:srgbClr val="008000"/>
              </a:solidFill>
              <a:round/>
              <a:headEnd/>
              <a:tailEnd/>
            </a:ln>
          </p:spPr>
          <p:txBody>
            <a:bodyPr wrap="none" anchor="ctr"/>
            <a:lstStyle/>
            <a:p>
              <a:endParaRPr lang="zh-CN" altLang="en-US"/>
            </a:p>
          </p:txBody>
        </p:sp>
        <p:sp>
          <p:nvSpPr>
            <p:cNvPr id="23580" name="Line 41"/>
            <p:cNvSpPr>
              <a:spLocks noChangeShapeType="1"/>
            </p:cNvSpPr>
            <p:nvPr/>
          </p:nvSpPr>
          <p:spPr bwMode="auto">
            <a:xfrm flipH="1">
              <a:off x="2677" y="1642"/>
              <a:ext cx="240" cy="240"/>
            </a:xfrm>
            <a:prstGeom prst="line">
              <a:avLst/>
            </a:prstGeom>
            <a:noFill/>
            <a:ln w="28575">
              <a:solidFill>
                <a:srgbClr val="008000"/>
              </a:solidFill>
              <a:round/>
              <a:headEnd/>
              <a:tailEnd/>
            </a:ln>
          </p:spPr>
          <p:txBody>
            <a:bodyPr wrap="none" anchor="ctr"/>
            <a:lstStyle/>
            <a:p>
              <a:endParaRPr lang="zh-CN" altLang="en-US"/>
            </a:p>
          </p:txBody>
        </p:sp>
        <p:sp>
          <p:nvSpPr>
            <p:cNvPr id="23581" name="Rectangle 42"/>
            <p:cNvSpPr>
              <a:spLocks noChangeArrowheads="1"/>
            </p:cNvSpPr>
            <p:nvPr/>
          </p:nvSpPr>
          <p:spPr bwMode="auto">
            <a:xfrm>
              <a:off x="3205" y="1834"/>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3582" name="Line 43"/>
            <p:cNvSpPr>
              <a:spLocks noChangeShapeType="1"/>
            </p:cNvSpPr>
            <p:nvPr/>
          </p:nvSpPr>
          <p:spPr bwMode="auto">
            <a:xfrm>
              <a:off x="2725" y="1978"/>
              <a:ext cx="288" cy="288"/>
            </a:xfrm>
            <a:prstGeom prst="line">
              <a:avLst/>
            </a:prstGeom>
            <a:noFill/>
            <a:ln w="28575">
              <a:solidFill>
                <a:srgbClr val="008000"/>
              </a:solidFill>
              <a:round/>
              <a:headEnd/>
              <a:tailEnd/>
            </a:ln>
          </p:spPr>
          <p:txBody>
            <a:bodyPr wrap="none" anchor="ctr"/>
            <a:lstStyle/>
            <a:p>
              <a:endParaRPr lang="zh-CN" altLang="en-US"/>
            </a:p>
          </p:txBody>
        </p:sp>
        <p:sp>
          <p:nvSpPr>
            <p:cNvPr id="23583" name="Oval 44"/>
            <p:cNvSpPr>
              <a:spLocks noChangeArrowheads="1"/>
            </p:cNvSpPr>
            <p:nvPr/>
          </p:nvSpPr>
          <p:spPr bwMode="auto">
            <a:xfrm>
              <a:off x="2533" y="1786"/>
              <a:ext cx="240" cy="240"/>
            </a:xfrm>
            <a:prstGeom prst="ellipse">
              <a:avLst/>
            </a:prstGeom>
            <a:solidFill>
              <a:srgbClr val="FF0000"/>
            </a:solidFill>
            <a:ln w="28575">
              <a:solidFill>
                <a:srgbClr val="008000"/>
              </a:solidFill>
              <a:round/>
              <a:headEnd/>
              <a:tailEnd/>
            </a:ln>
          </p:spPr>
          <p:txBody>
            <a:bodyPr wrap="none" anchor="ctr"/>
            <a:lstStyle/>
            <a:p>
              <a:endParaRPr lang="zh-CN" altLang="en-US"/>
            </a:p>
          </p:txBody>
        </p:sp>
        <p:sp>
          <p:nvSpPr>
            <p:cNvPr id="23584" name="Oval 45"/>
            <p:cNvSpPr>
              <a:spLocks noChangeArrowheads="1"/>
            </p:cNvSpPr>
            <p:nvPr/>
          </p:nvSpPr>
          <p:spPr bwMode="auto">
            <a:xfrm>
              <a:off x="2869" y="1450"/>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3585" name="Rectangle 46"/>
            <p:cNvSpPr>
              <a:spLocks noChangeArrowheads="1"/>
            </p:cNvSpPr>
            <p:nvPr/>
          </p:nvSpPr>
          <p:spPr bwMode="auto">
            <a:xfrm>
              <a:off x="2197" y="2170"/>
              <a:ext cx="240" cy="816"/>
            </a:xfrm>
            <a:prstGeom prst="rect">
              <a:avLst/>
            </a:prstGeom>
            <a:solidFill>
              <a:srgbClr val="CCFFFF"/>
            </a:solidFill>
            <a:ln w="28575">
              <a:solidFill>
                <a:srgbClr val="008000"/>
              </a:solidFill>
              <a:miter lim="800000"/>
              <a:headEnd/>
              <a:tailEnd/>
            </a:ln>
          </p:spPr>
          <p:txBody>
            <a:bodyPr wrap="none" anchor="ctr"/>
            <a:lstStyle/>
            <a:p>
              <a:pPr algn="ctr">
                <a:lnSpc>
                  <a:spcPct val="60000"/>
                </a:lnSpc>
              </a:pPr>
              <a:r>
                <a:rPr kumimoji="0" lang="en-US" altLang="zh-CN" sz="3200" b="1" i="1">
                  <a:solidFill>
                    <a:schemeClr val="bg2"/>
                  </a:solidFill>
                </a:rPr>
                <a:t>h</a:t>
              </a:r>
            </a:p>
            <a:p>
              <a:pPr algn="ctr">
                <a:lnSpc>
                  <a:spcPct val="60000"/>
                </a:lnSpc>
              </a:pPr>
              <a:r>
                <a:rPr kumimoji="0" lang="en-US" altLang="zh-CN" sz="3200" b="1" i="1">
                  <a:solidFill>
                    <a:schemeClr val="bg2"/>
                  </a:solidFill>
                </a:rPr>
                <a:t>+</a:t>
              </a:r>
            </a:p>
            <a:p>
              <a:pPr algn="ctr">
                <a:lnSpc>
                  <a:spcPct val="60000"/>
                </a:lnSpc>
              </a:pPr>
              <a:r>
                <a:rPr kumimoji="0" lang="en-US" altLang="zh-CN" sz="3200" b="1">
                  <a:solidFill>
                    <a:schemeClr val="bg2"/>
                  </a:solidFill>
                </a:rPr>
                <a:t>1</a:t>
              </a:r>
              <a:endParaRPr kumimoji="0" lang="en-US" altLang="zh-CN" sz="3200" b="1" i="1">
                <a:solidFill>
                  <a:schemeClr val="bg2"/>
                </a:solidFill>
              </a:endParaRPr>
            </a:p>
          </p:txBody>
        </p:sp>
        <p:sp>
          <p:nvSpPr>
            <p:cNvPr id="23586" name="Text Box 47"/>
            <p:cNvSpPr txBox="1">
              <a:spLocks noChangeArrowheads="1"/>
            </p:cNvSpPr>
            <p:nvPr/>
          </p:nvSpPr>
          <p:spPr bwMode="auto">
            <a:xfrm>
              <a:off x="2293" y="1546"/>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3587" name="Text Box 48"/>
            <p:cNvSpPr txBox="1">
              <a:spLocks noChangeArrowheads="1"/>
            </p:cNvSpPr>
            <p:nvPr/>
          </p:nvSpPr>
          <p:spPr bwMode="auto">
            <a:xfrm>
              <a:off x="2616" y="1210"/>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3588" name="Text Box 49"/>
            <p:cNvSpPr txBox="1">
              <a:spLocks noChangeArrowheads="1"/>
            </p:cNvSpPr>
            <p:nvPr/>
          </p:nvSpPr>
          <p:spPr bwMode="auto">
            <a:xfrm>
              <a:off x="3288" y="1498"/>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3589" name="Text Box 50"/>
            <p:cNvSpPr txBox="1">
              <a:spLocks noChangeArrowheads="1"/>
            </p:cNvSpPr>
            <p:nvPr/>
          </p:nvSpPr>
          <p:spPr bwMode="auto">
            <a:xfrm>
              <a:off x="2869" y="1834"/>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3590" name="Text Box 51"/>
            <p:cNvSpPr txBox="1">
              <a:spLocks noChangeArrowheads="1"/>
            </p:cNvSpPr>
            <p:nvPr/>
          </p:nvSpPr>
          <p:spPr bwMode="auto">
            <a:xfrm>
              <a:off x="1957" y="1853"/>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23591" name="Rectangle 52"/>
            <p:cNvSpPr>
              <a:spLocks noChangeArrowheads="1"/>
            </p:cNvSpPr>
            <p:nvPr/>
          </p:nvSpPr>
          <p:spPr bwMode="auto">
            <a:xfrm>
              <a:off x="2773" y="2170"/>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643125" name="Text Box 53"/>
            <p:cNvSpPr txBox="1">
              <a:spLocks noChangeArrowheads="1"/>
            </p:cNvSpPr>
            <p:nvPr/>
          </p:nvSpPr>
          <p:spPr bwMode="auto">
            <a:xfrm>
              <a:off x="2533" y="1524"/>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643126" name="Text Box 54"/>
            <p:cNvSpPr txBox="1">
              <a:spLocks noChangeArrowheads="1"/>
            </p:cNvSpPr>
            <p:nvPr/>
          </p:nvSpPr>
          <p:spPr bwMode="auto">
            <a:xfrm>
              <a:off x="2907" y="121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2</a:t>
              </a:r>
              <a:endParaRPr kumimoji="0" lang="en-US" altLang="zh-CN" sz="2400"/>
            </a:p>
          </p:txBody>
        </p:sp>
      </p:grpSp>
      <p:grpSp>
        <p:nvGrpSpPr>
          <p:cNvPr id="23559" name="Group 55"/>
          <p:cNvGrpSpPr>
            <a:grpSpLocks/>
          </p:cNvGrpSpPr>
          <p:nvPr/>
        </p:nvGrpSpPr>
        <p:grpSpPr bwMode="auto">
          <a:xfrm>
            <a:off x="1571625" y="5040313"/>
            <a:ext cx="1843088" cy="1519237"/>
            <a:chOff x="716" y="3169"/>
            <a:chExt cx="1161" cy="957"/>
          </a:xfrm>
        </p:grpSpPr>
        <p:sp>
          <p:nvSpPr>
            <p:cNvPr id="23570" name="Oval 56"/>
            <p:cNvSpPr>
              <a:spLocks noChangeArrowheads="1"/>
            </p:cNvSpPr>
            <p:nvPr/>
          </p:nvSpPr>
          <p:spPr bwMode="auto">
            <a:xfrm>
              <a:off x="1395" y="3219"/>
              <a:ext cx="192" cy="192"/>
            </a:xfrm>
            <a:prstGeom prst="ellipse">
              <a:avLst/>
            </a:prstGeom>
            <a:noFill/>
            <a:ln w="9525">
              <a:solidFill>
                <a:schemeClr val="tx1"/>
              </a:solidFill>
              <a:round/>
              <a:headEnd/>
              <a:tailEnd/>
            </a:ln>
          </p:spPr>
          <p:txBody>
            <a:bodyPr wrap="none" anchor="ctr"/>
            <a:lstStyle/>
            <a:p>
              <a:endParaRPr lang="zh-CN" altLang="en-US"/>
            </a:p>
          </p:txBody>
        </p:sp>
        <p:sp>
          <p:nvSpPr>
            <p:cNvPr id="23571" name="Oval 57"/>
            <p:cNvSpPr>
              <a:spLocks noChangeArrowheads="1"/>
            </p:cNvSpPr>
            <p:nvPr/>
          </p:nvSpPr>
          <p:spPr bwMode="auto">
            <a:xfrm>
              <a:off x="1059" y="3555"/>
              <a:ext cx="192" cy="192"/>
            </a:xfrm>
            <a:prstGeom prst="ellipse">
              <a:avLst/>
            </a:prstGeom>
            <a:noFill/>
            <a:ln w="9525">
              <a:solidFill>
                <a:schemeClr val="tx1"/>
              </a:solidFill>
              <a:round/>
              <a:headEnd/>
              <a:tailEnd/>
            </a:ln>
          </p:spPr>
          <p:txBody>
            <a:bodyPr wrap="none" anchor="ctr"/>
            <a:lstStyle/>
            <a:p>
              <a:endParaRPr lang="zh-CN" altLang="en-US"/>
            </a:p>
          </p:txBody>
        </p:sp>
        <p:sp>
          <p:nvSpPr>
            <p:cNvPr id="23572" name="Oval 58"/>
            <p:cNvSpPr>
              <a:spLocks noChangeArrowheads="1"/>
            </p:cNvSpPr>
            <p:nvPr/>
          </p:nvSpPr>
          <p:spPr bwMode="auto">
            <a:xfrm>
              <a:off x="723" y="3891"/>
              <a:ext cx="192" cy="192"/>
            </a:xfrm>
            <a:prstGeom prst="ellipse">
              <a:avLst/>
            </a:prstGeom>
            <a:noFill/>
            <a:ln w="9525">
              <a:solidFill>
                <a:schemeClr val="tx1"/>
              </a:solidFill>
              <a:round/>
              <a:headEnd/>
              <a:tailEnd/>
            </a:ln>
          </p:spPr>
          <p:txBody>
            <a:bodyPr wrap="none" anchor="ctr"/>
            <a:lstStyle/>
            <a:p>
              <a:endParaRPr lang="zh-CN" altLang="en-US"/>
            </a:p>
          </p:txBody>
        </p:sp>
        <p:sp>
          <p:nvSpPr>
            <p:cNvPr id="23573" name="Text Box 59"/>
            <p:cNvSpPr txBox="1">
              <a:spLocks noChangeArrowheads="1"/>
            </p:cNvSpPr>
            <p:nvPr/>
          </p:nvSpPr>
          <p:spPr bwMode="auto">
            <a:xfrm>
              <a:off x="1394" y="3169"/>
              <a:ext cx="483" cy="288"/>
            </a:xfrm>
            <a:prstGeom prst="rect">
              <a:avLst/>
            </a:prstGeom>
            <a:noFill/>
            <a:ln w="9525">
              <a:noFill/>
              <a:miter lim="800000"/>
              <a:headEnd/>
              <a:tailEnd/>
            </a:ln>
          </p:spPr>
          <p:txBody>
            <a:bodyPr>
              <a:spAutoFit/>
            </a:bodyPr>
            <a:lstStyle/>
            <a:p>
              <a:pPr>
                <a:spcBef>
                  <a:spcPct val="50000"/>
                </a:spcBef>
              </a:pPr>
              <a:r>
                <a:rPr lang="en-US" altLang="zh-CN" sz="2400"/>
                <a:t>5</a:t>
              </a:r>
            </a:p>
          </p:txBody>
        </p:sp>
        <p:sp>
          <p:nvSpPr>
            <p:cNvPr id="23574" name="Text Box 60"/>
            <p:cNvSpPr txBox="1">
              <a:spLocks noChangeArrowheads="1"/>
            </p:cNvSpPr>
            <p:nvPr/>
          </p:nvSpPr>
          <p:spPr bwMode="auto">
            <a:xfrm>
              <a:off x="1041" y="3503"/>
              <a:ext cx="483" cy="288"/>
            </a:xfrm>
            <a:prstGeom prst="rect">
              <a:avLst/>
            </a:prstGeom>
            <a:noFill/>
            <a:ln w="9525">
              <a:noFill/>
              <a:miter lim="800000"/>
              <a:headEnd/>
              <a:tailEnd/>
            </a:ln>
          </p:spPr>
          <p:txBody>
            <a:bodyPr>
              <a:spAutoFit/>
            </a:bodyPr>
            <a:lstStyle/>
            <a:p>
              <a:pPr>
                <a:spcBef>
                  <a:spcPct val="50000"/>
                </a:spcBef>
              </a:pPr>
              <a:r>
                <a:rPr lang="en-US" altLang="zh-CN" sz="2400"/>
                <a:t>4</a:t>
              </a:r>
            </a:p>
          </p:txBody>
        </p:sp>
        <p:sp>
          <p:nvSpPr>
            <p:cNvPr id="23575" name="Text Box 61"/>
            <p:cNvSpPr txBox="1">
              <a:spLocks noChangeArrowheads="1"/>
            </p:cNvSpPr>
            <p:nvPr/>
          </p:nvSpPr>
          <p:spPr bwMode="auto">
            <a:xfrm>
              <a:off x="716" y="3838"/>
              <a:ext cx="483" cy="288"/>
            </a:xfrm>
            <a:prstGeom prst="rect">
              <a:avLst/>
            </a:prstGeom>
            <a:noFill/>
            <a:ln w="9525">
              <a:noFill/>
              <a:miter lim="800000"/>
              <a:headEnd/>
              <a:tailEnd/>
            </a:ln>
          </p:spPr>
          <p:txBody>
            <a:bodyPr>
              <a:spAutoFit/>
            </a:bodyPr>
            <a:lstStyle/>
            <a:p>
              <a:pPr>
                <a:spcBef>
                  <a:spcPct val="50000"/>
                </a:spcBef>
              </a:pPr>
              <a:r>
                <a:rPr lang="en-US" altLang="zh-CN" sz="2400"/>
                <a:t>3</a:t>
              </a:r>
            </a:p>
          </p:txBody>
        </p:sp>
        <p:sp>
          <p:nvSpPr>
            <p:cNvPr id="23576" name="Line 62"/>
            <p:cNvSpPr>
              <a:spLocks noChangeShapeType="1"/>
            </p:cNvSpPr>
            <p:nvPr/>
          </p:nvSpPr>
          <p:spPr bwMode="auto">
            <a:xfrm flipH="1">
              <a:off x="1245" y="3372"/>
              <a:ext cx="186" cy="214"/>
            </a:xfrm>
            <a:prstGeom prst="line">
              <a:avLst/>
            </a:prstGeom>
            <a:noFill/>
            <a:ln w="9525">
              <a:solidFill>
                <a:schemeClr val="tx1"/>
              </a:solidFill>
              <a:round/>
              <a:headEnd/>
              <a:tailEnd/>
            </a:ln>
          </p:spPr>
          <p:txBody>
            <a:bodyPr/>
            <a:lstStyle/>
            <a:p>
              <a:endParaRPr lang="zh-CN" altLang="en-US"/>
            </a:p>
          </p:txBody>
        </p:sp>
        <p:sp>
          <p:nvSpPr>
            <p:cNvPr id="23577" name="Line 63"/>
            <p:cNvSpPr>
              <a:spLocks noChangeShapeType="1"/>
            </p:cNvSpPr>
            <p:nvPr/>
          </p:nvSpPr>
          <p:spPr bwMode="auto">
            <a:xfrm flipH="1">
              <a:off x="901" y="3716"/>
              <a:ext cx="195" cy="195"/>
            </a:xfrm>
            <a:prstGeom prst="line">
              <a:avLst/>
            </a:prstGeom>
            <a:noFill/>
            <a:ln w="9525">
              <a:solidFill>
                <a:schemeClr val="tx1"/>
              </a:solidFill>
              <a:round/>
              <a:headEnd/>
              <a:tailEnd/>
            </a:ln>
          </p:spPr>
          <p:txBody>
            <a:bodyPr/>
            <a:lstStyle/>
            <a:p>
              <a:endParaRPr lang="zh-CN" altLang="en-US"/>
            </a:p>
          </p:txBody>
        </p:sp>
      </p:grpSp>
      <p:grpSp>
        <p:nvGrpSpPr>
          <p:cNvPr id="23560" name="Group 64"/>
          <p:cNvGrpSpPr>
            <a:grpSpLocks/>
          </p:cNvGrpSpPr>
          <p:nvPr/>
        </p:nvGrpSpPr>
        <p:grpSpPr bwMode="auto">
          <a:xfrm>
            <a:off x="3727450" y="5437188"/>
            <a:ext cx="1798638" cy="989012"/>
            <a:chOff x="1571" y="3512"/>
            <a:chExt cx="1133" cy="623"/>
          </a:xfrm>
        </p:grpSpPr>
        <p:sp>
          <p:nvSpPr>
            <p:cNvPr id="23562" name="Oval 65"/>
            <p:cNvSpPr>
              <a:spLocks noChangeArrowheads="1"/>
            </p:cNvSpPr>
            <p:nvPr/>
          </p:nvSpPr>
          <p:spPr bwMode="auto">
            <a:xfrm>
              <a:off x="2232" y="3869"/>
              <a:ext cx="192" cy="192"/>
            </a:xfrm>
            <a:prstGeom prst="ellipse">
              <a:avLst/>
            </a:prstGeom>
            <a:noFill/>
            <a:ln w="9525">
              <a:solidFill>
                <a:schemeClr val="tx1"/>
              </a:solidFill>
              <a:round/>
              <a:headEnd/>
              <a:tailEnd/>
            </a:ln>
          </p:spPr>
          <p:txBody>
            <a:bodyPr wrap="none" anchor="ctr"/>
            <a:lstStyle/>
            <a:p>
              <a:endParaRPr lang="zh-CN" altLang="en-US"/>
            </a:p>
          </p:txBody>
        </p:sp>
        <p:sp>
          <p:nvSpPr>
            <p:cNvPr id="23563" name="Oval 66"/>
            <p:cNvSpPr>
              <a:spLocks noChangeArrowheads="1"/>
            </p:cNvSpPr>
            <p:nvPr/>
          </p:nvSpPr>
          <p:spPr bwMode="auto">
            <a:xfrm>
              <a:off x="1914" y="3564"/>
              <a:ext cx="192" cy="192"/>
            </a:xfrm>
            <a:prstGeom prst="ellipse">
              <a:avLst/>
            </a:prstGeom>
            <a:noFill/>
            <a:ln w="9525">
              <a:solidFill>
                <a:schemeClr val="tx1"/>
              </a:solidFill>
              <a:round/>
              <a:headEnd/>
              <a:tailEnd/>
            </a:ln>
          </p:spPr>
          <p:txBody>
            <a:bodyPr wrap="none" anchor="ctr"/>
            <a:lstStyle/>
            <a:p>
              <a:endParaRPr lang="zh-CN" altLang="en-US"/>
            </a:p>
          </p:txBody>
        </p:sp>
        <p:sp>
          <p:nvSpPr>
            <p:cNvPr id="23564" name="Oval 67"/>
            <p:cNvSpPr>
              <a:spLocks noChangeArrowheads="1"/>
            </p:cNvSpPr>
            <p:nvPr/>
          </p:nvSpPr>
          <p:spPr bwMode="auto">
            <a:xfrm>
              <a:off x="1578" y="3900"/>
              <a:ext cx="192" cy="192"/>
            </a:xfrm>
            <a:prstGeom prst="ellipse">
              <a:avLst/>
            </a:prstGeom>
            <a:noFill/>
            <a:ln w="9525">
              <a:solidFill>
                <a:schemeClr val="tx1"/>
              </a:solidFill>
              <a:round/>
              <a:headEnd/>
              <a:tailEnd/>
            </a:ln>
          </p:spPr>
          <p:txBody>
            <a:bodyPr wrap="none" anchor="ctr"/>
            <a:lstStyle/>
            <a:p>
              <a:endParaRPr lang="zh-CN" altLang="en-US"/>
            </a:p>
          </p:txBody>
        </p:sp>
        <p:sp>
          <p:nvSpPr>
            <p:cNvPr id="23565" name="Text Box 68"/>
            <p:cNvSpPr txBox="1">
              <a:spLocks noChangeArrowheads="1"/>
            </p:cNvSpPr>
            <p:nvPr/>
          </p:nvSpPr>
          <p:spPr bwMode="auto">
            <a:xfrm>
              <a:off x="2221" y="3819"/>
              <a:ext cx="483" cy="288"/>
            </a:xfrm>
            <a:prstGeom prst="rect">
              <a:avLst/>
            </a:prstGeom>
            <a:noFill/>
            <a:ln w="9525">
              <a:noFill/>
              <a:miter lim="800000"/>
              <a:headEnd/>
              <a:tailEnd/>
            </a:ln>
          </p:spPr>
          <p:txBody>
            <a:bodyPr>
              <a:spAutoFit/>
            </a:bodyPr>
            <a:lstStyle/>
            <a:p>
              <a:pPr>
                <a:spcBef>
                  <a:spcPct val="50000"/>
                </a:spcBef>
              </a:pPr>
              <a:r>
                <a:rPr lang="en-US" altLang="zh-CN" sz="2400"/>
                <a:t>5</a:t>
              </a:r>
            </a:p>
          </p:txBody>
        </p:sp>
        <p:sp>
          <p:nvSpPr>
            <p:cNvPr id="23566" name="Text Box 69"/>
            <p:cNvSpPr txBox="1">
              <a:spLocks noChangeArrowheads="1"/>
            </p:cNvSpPr>
            <p:nvPr/>
          </p:nvSpPr>
          <p:spPr bwMode="auto">
            <a:xfrm>
              <a:off x="1896" y="3512"/>
              <a:ext cx="483" cy="288"/>
            </a:xfrm>
            <a:prstGeom prst="rect">
              <a:avLst/>
            </a:prstGeom>
            <a:noFill/>
            <a:ln w="9525">
              <a:noFill/>
              <a:miter lim="800000"/>
              <a:headEnd/>
              <a:tailEnd/>
            </a:ln>
          </p:spPr>
          <p:txBody>
            <a:bodyPr>
              <a:spAutoFit/>
            </a:bodyPr>
            <a:lstStyle/>
            <a:p>
              <a:pPr>
                <a:spcBef>
                  <a:spcPct val="50000"/>
                </a:spcBef>
              </a:pPr>
              <a:r>
                <a:rPr lang="en-US" altLang="zh-CN" sz="2400"/>
                <a:t>4</a:t>
              </a:r>
            </a:p>
          </p:txBody>
        </p:sp>
        <p:sp>
          <p:nvSpPr>
            <p:cNvPr id="23567" name="Text Box 70"/>
            <p:cNvSpPr txBox="1">
              <a:spLocks noChangeArrowheads="1"/>
            </p:cNvSpPr>
            <p:nvPr/>
          </p:nvSpPr>
          <p:spPr bwMode="auto">
            <a:xfrm>
              <a:off x="1571" y="3847"/>
              <a:ext cx="483" cy="288"/>
            </a:xfrm>
            <a:prstGeom prst="rect">
              <a:avLst/>
            </a:prstGeom>
            <a:noFill/>
            <a:ln w="9525">
              <a:noFill/>
              <a:miter lim="800000"/>
              <a:headEnd/>
              <a:tailEnd/>
            </a:ln>
          </p:spPr>
          <p:txBody>
            <a:bodyPr>
              <a:spAutoFit/>
            </a:bodyPr>
            <a:lstStyle/>
            <a:p>
              <a:pPr>
                <a:spcBef>
                  <a:spcPct val="50000"/>
                </a:spcBef>
              </a:pPr>
              <a:r>
                <a:rPr lang="en-US" altLang="zh-CN" sz="2400"/>
                <a:t>3</a:t>
              </a:r>
            </a:p>
          </p:txBody>
        </p:sp>
        <p:sp>
          <p:nvSpPr>
            <p:cNvPr id="23568" name="Line 71"/>
            <p:cNvSpPr>
              <a:spLocks noChangeShapeType="1"/>
            </p:cNvSpPr>
            <p:nvPr/>
          </p:nvSpPr>
          <p:spPr bwMode="auto">
            <a:xfrm flipH="1" flipV="1">
              <a:off x="2109" y="3725"/>
              <a:ext cx="149" cy="167"/>
            </a:xfrm>
            <a:prstGeom prst="line">
              <a:avLst/>
            </a:prstGeom>
            <a:noFill/>
            <a:ln w="9525">
              <a:solidFill>
                <a:schemeClr val="tx1"/>
              </a:solidFill>
              <a:round/>
              <a:headEnd/>
              <a:tailEnd/>
            </a:ln>
          </p:spPr>
          <p:txBody>
            <a:bodyPr/>
            <a:lstStyle/>
            <a:p>
              <a:endParaRPr lang="zh-CN" altLang="en-US"/>
            </a:p>
          </p:txBody>
        </p:sp>
        <p:sp>
          <p:nvSpPr>
            <p:cNvPr id="23569" name="Line 72"/>
            <p:cNvSpPr>
              <a:spLocks noChangeShapeType="1"/>
            </p:cNvSpPr>
            <p:nvPr/>
          </p:nvSpPr>
          <p:spPr bwMode="auto">
            <a:xfrm flipH="1">
              <a:off x="1756" y="3725"/>
              <a:ext cx="195" cy="195"/>
            </a:xfrm>
            <a:prstGeom prst="line">
              <a:avLst/>
            </a:prstGeom>
            <a:noFill/>
            <a:ln w="9525">
              <a:solidFill>
                <a:schemeClr val="tx1"/>
              </a:solidFill>
              <a:round/>
              <a:headEnd/>
              <a:tailEnd/>
            </a:ln>
          </p:spPr>
          <p:txBody>
            <a:bodyPr/>
            <a:lstStyle/>
            <a:p>
              <a:endParaRPr lang="zh-CN" altLang="en-US"/>
            </a:p>
          </p:txBody>
        </p:sp>
      </p:grpSp>
      <p:sp>
        <p:nvSpPr>
          <p:cNvPr id="23561" name="AutoShape 73"/>
          <p:cNvSpPr>
            <a:spLocks noChangeArrowheads="1"/>
          </p:cNvSpPr>
          <p:nvPr/>
        </p:nvSpPr>
        <p:spPr bwMode="auto">
          <a:xfrm>
            <a:off x="3016250" y="5746750"/>
            <a:ext cx="546100" cy="236538"/>
          </a:xfrm>
          <a:prstGeom prst="rightArrow">
            <a:avLst>
              <a:gd name="adj1" fmla="val 50000"/>
              <a:gd name="adj2" fmla="val 57718"/>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422948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wipe(left)">
                                      <p:cBhvr>
                                        <p:cTn id="7" dur="500"/>
                                        <p:tgtEl>
                                          <p:spTgt spid="6430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3075">
                                            <p:txEl>
                                              <p:pRg st="1" end="1"/>
                                            </p:txEl>
                                          </p:spTgt>
                                        </p:tgtEl>
                                        <p:attrNameLst>
                                          <p:attrName>style.visibility</p:attrName>
                                        </p:attrNameLst>
                                      </p:cBhvr>
                                      <p:to>
                                        <p:strVal val="visible"/>
                                      </p:to>
                                    </p:set>
                                    <p:animEffect transition="in" filter="wipe(left)">
                                      <p:cBhvr>
                                        <p:cTn id="10" dur="500"/>
                                        <p:tgtEl>
                                          <p:spTgt spid="6430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3075">
                                            <p:txEl>
                                              <p:pRg st="2" end="2"/>
                                            </p:txEl>
                                          </p:spTgt>
                                        </p:tgtEl>
                                        <p:attrNameLst>
                                          <p:attrName>style.visibility</p:attrName>
                                        </p:attrNameLst>
                                      </p:cBhvr>
                                      <p:to>
                                        <p:strVal val="visible"/>
                                      </p:to>
                                    </p:set>
                                    <p:animEffect transition="in" filter="wipe(left)">
                                      <p:cBhvr>
                                        <p:cTn id="13" dur="500"/>
                                        <p:tgtEl>
                                          <p:spTgt spid="6430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14325" y="0"/>
            <a:ext cx="2054225" cy="609600"/>
          </a:xfrm>
        </p:spPr>
        <p:txBody>
          <a:bodyPr/>
          <a:lstStyle/>
          <a:p>
            <a:pPr algn="just" eaLnBrk="1" hangingPunct="1"/>
            <a:r>
              <a:rPr lang="zh-CN" altLang="en-US" sz="3200" b="1" smtClean="0">
                <a:solidFill>
                  <a:srgbClr val="FF3300"/>
                </a:solidFill>
                <a:latin typeface="楷体_GB2312" pitchFamily="49" charset="-122"/>
                <a:ea typeface="楷体_GB2312" pitchFamily="49" charset="-122"/>
              </a:rPr>
              <a:t>左单旋转 </a:t>
            </a:r>
            <a:endParaRPr lang="zh-CN" altLang="en-US" b="1" smtClean="0">
              <a:solidFill>
                <a:srgbClr val="FF3300"/>
              </a:solidFill>
              <a:latin typeface="楷体_GB2312" pitchFamily="49" charset="-122"/>
              <a:ea typeface="楷体_GB2312" pitchFamily="49" charset="-122"/>
            </a:endParaRPr>
          </a:p>
        </p:txBody>
      </p:sp>
      <p:sp>
        <p:nvSpPr>
          <p:cNvPr id="645123" name="Rectangle 3"/>
          <p:cNvSpPr>
            <a:spLocks noGrp="1" noChangeArrowheads="1"/>
          </p:cNvSpPr>
          <p:nvPr>
            <p:ph type="body" idx="1"/>
          </p:nvPr>
        </p:nvSpPr>
        <p:spPr>
          <a:xfrm>
            <a:off x="228600" y="692150"/>
            <a:ext cx="8531225" cy="1501775"/>
          </a:xfrm>
          <a:noFill/>
        </p:spPr>
        <p:txBody>
          <a:bodyPr lIns="92075" tIns="46038" rIns="92075" bIns="46038"/>
          <a:lstStyle/>
          <a:p>
            <a:pPr algn="just" eaLnBrk="1" hangingPunct="1">
              <a:lnSpc>
                <a:spcPct val="90000"/>
              </a:lnSpc>
              <a:buFontTx/>
              <a:buNone/>
            </a:pPr>
            <a:r>
              <a:rPr lang="en-US" altLang="zh-CN" sz="2800" b="1"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如果在右子树根结点的右子树上插入结点，</a:t>
            </a:r>
          </a:p>
          <a:p>
            <a:pPr algn="just" eaLnBrk="1" hangingPunct="1">
              <a:lnSpc>
                <a:spcPct val="90000"/>
              </a:lnSpc>
              <a:buFontTx/>
              <a:buNone/>
            </a:pPr>
            <a:r>
              <a:rPr lang="zh-CN" altLang="en-US" sz="2800" b="1" smtClean="0">
                <a:latin typeface="楷体_GB2312" pitchFamily="49" charset="-122"/>
                <a:ea typeface="楷体_GB2312" pitchFamily="49" charset="-122"/>
              </a:rPr>
              <a:t>       引起不平衡，则需要进行</a:t>
            </a:r>
            <a:r>
              <a:rPr lang="zh-CN" altLang="en-US" sz="2800" smtClean="0">
                <a:solidFill>
                  <a:srgbClr val="CC3300"/>
                </a:solidFill>
                <a:latin typeface="楷体_GB2312" pitchFamily="49" charset="-122"/>
                <a:ea typeface="楷体_GB2312" pitchFamily="49" charset="-122"/>
              </a:rPr>
              <a:t>左单旋转 </a:t>
            </a:r>
            <a:endParaRPr lang="zh-CN" altLang="en-US" sz="2800" b="1" smtClean="0">
              <a:latin typeface="楷体_GB2312" pitchFamily="49" charset="-122"/>
              <a:ea typeface="楷体_GB2312" pitchFamily="49" charset="-122"/>
            </a:endParaRPr>
          </a:p>
          <a:p>
            <a:pPr algn="just" eaLnBrk="1" hangingPunct="1">
              <a:lnSpc>
                <a:spcPct val="90000"/>
              </a:lnSpc>
              <a:buFontTx/>
              <a:buNone/>
            </a:pPr>
            <a:r>
              <a:rPr lang="zh-CN" altLang="en-US" sz="2800" b="1" smtClean="0">
                <a:latin typeface="楷体_GB2312" pitchFamily="49" charset="-122"/>
                <a:ea typeface="楷体_GB2312" pitchFamily="49" charset="-122"/>
              </a:rPr>
              <a:t>  以结点</a:t>
            </a:r>
            <a:r>
              <a:rPr lang="en-US" altLang="zh-CN" sz="2800" b="1" smtClean="0">
                <a:latin typeface="楷体_GB2312" pitchFamily="49" charset="-122"/>
                <a:ea typeface="楷体_GB2312" pitchFamily="49" charset="-122"/>
              </a:rPr>
              <a:t>C</a:t>
            </a:r>
            <a:r>
              <a:rPr lang="zh-CN" altLang="en-US" sz="2800" b="1" smtClean="0">
                <a:latin typeface="楷体_GB2312" pitchFamily="49" charset="-122"/>
                <a:ea typeface="楷体_GB2312" pitchFamily="49" charset="-122"/>
              </a:rPr>
              <a:t>为旋转轴，让结点</a:t>
            </a:r>
            <a:r>
              <a:rPr lang="en-US" altLang="zh-CN" sz="2800" b="1" smtClean="0">
                <a:latin typeface="楷体_GB2312" pitchFamily="49" charset="-122"/>
                <a:ea typeface="楷体_GB2312" pitchFamily="49" charset="-122"/>
              </a:rPr>
              <a:t>A</a:t>
            </a:r>
            <a:r>
              <a:rPr lang="zh-CN" altLang="en-US" sz="2800" b="1" smtClean="0">
                <a:latin typeface="楷体_GB2312" pitchFamily="49" charset="-122"/>
                <a:ea typeface="楷体_GB2312" pitchFamily="49" charset="-122"/>
              </a:rPr>
              <a:t>逆时针旋转。</a:t>
            </a:r>
          </a:p>
        </p:txBody>
      </p:sp>
      <p:grpSp>
        <p:nvGrpSpPr>
          <p:cNvPr id="2" name="Group 4"/>
          <p:cNvGrpSpPr>
            <a:grpSpLocks/>
          </p:cNvGrpSpPr>
          <p:nvPr/>
        </p:nvGrpSpPr>
        <p:grpSpPr bwMode="auto">
          <a:xfrm>
            <a:off x="0" y="2182813"/>
            <a:ext cx="2759075" cy="2332037"/>
            <a:chOff x="0" y="1375"/>
            <a:chExt cx="1738" cy="1469"/>
          </a:xfrm>
        </p:grpSpPr>
        <p:sp>
          <p:nvSpPr>
            <p:cNvPr id="24637" name="Line 5"/>
            <p:cNvSpPr>
              <a:spLocks noChangeShapeType="1"/>
            </p:cNvSpPr>
            <p:nvPr/>
          </p:nvSpPr>
          <p:spPr bwMode="auto">
            <a:xfrm>
              <a:off x="778" y="1788"/>
              <a:ext cx="288" cy="288"/>
            </a:xfrm>
            <a:prstGeom prst="line">
              <a:avLst/>
            </a:prstGeom>
            <a:noFill/>
            <a:ln w="28575">
              <a:solidFill>
                <a:srgbClr val="008000"/>
              </a:solidFill>
              <a:round/>
              <a:headEnd/>
              <a:tailEnd/>
            </a:ln>
          </p:spPr>
          <p:txBody>
            <a:bodyPr wrap="none" anchor="ctr"/>
            <a:lstStyle/>
            <a:p>
              <a:endParaRPr lang="zh-CN" altLang="en-US"/>
            </a:p>
          </p:txBody>
        </p:sp>
        <p:sp>
          <p:nvSpPr>
            <p:cNvPr id="24638" name="Line 6"/>
            <p:cNvSpPr>
              <a:spLocks noChangeShapeType="1"/>
            </p:cNvSpPr>
            <p:nvPr/>
          </p:nvSpPr>
          <p:spPr bwMode="auto">
            <a:xfrm>
              <a:off x="1114" y="2124"/>
              <a:ext cx="288" cy="288"/>
            </a:xfrm>
            <a:prstGeom prst="line">
              <a:avLst/>
            </a:prstGeom>
            <a:noFill/>
            <a:ln w="28575">
              <a:solidFill>
                <a:srgbClr val="008000"/>
              </a:solidFill>
              <a:round/>
              <a:headEnd/>
              <a:tailEnd/>
            </a:ln>
          </p:spPr>
          <p:txBody>
            <a:bodyPr wrap="none" anchor="ctr"/>
            <a:lstStyle/>
            <a:p>
              <a:endParaRPr lang="zh-CN" altLang="en-US"/>
            </a:p>
          </p:txBody>
        </p:sp>
        <p:sp>
          <p:nvSpPr>
            <p:cNvPr id="24639" name="Line 7"/>
            <p:cNvSpPr>
              <a:spLocks noChangeShapeType="1"/>
            </p:cNvSpPr>
            <p:nvPr/>
          </p:nvSpPr>
          <p:spPr bwMode="auto">
            <a:xfrm flipH="1">
              <a:off x="394" y="1788"/>
              <a:ext cx="240" cy="240"/>
            </a:xfrm>
            <a:prstGeom prst="line">
              <a:avLst/>
            </a:prstGeom>
            <a:noFill/>
            <a:ln w="28575">
              <a:solidFill>
                <a:srgbClr val="008000"/>
              </a:solidFill>
              <a:round/>
              <a:headEnd/>
              <a:tailEnd/>
            </a:ln>
          </p:spPr>
          <p:txBody>
            <a:bodyPr wrap="none" anchor="ctr"/>
            <a:lstStyle/>
            <a:p>
              <a:endParaRPr lang="zh-CN" altLang="en-US"/>
            </a:p>
          </p:txBody>
        </p:sp>
        <p:sp>
          <p:nvSpPr>
            <p:cNvPr id="24640" name="Rectangle 8"/>
            <p:cNvSpPr>
              <a:spLocks noChangeArrowheads="1"/>
            </p:cNvSpPr>
            <p:nvPr/>
          </p:nvSpPr>
          <p:spPr bwMode="auto">
            <a:xfrm>
              <a:off x="298" y="1980"/>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41" name="Oval 9"/>
            <p:cNvSpPr>
              <a:spLocks noChangeArrowheads="1"/>
            </p:cNvSpPr>
            <p:nvPr/>
          </p:nvSpPr>
          <p:spPr bwMode="auto">
            <a:xfrm>
              <a:off x="586" y="1596"/>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4642" name="Line 10"/>
            <p:cNvSpPr>
              <a:spLocks noChangeShapeType="1"/>
            </p:cNvSpPr>
            <p:nvPr/>
          </p:nvSpPr>
          <p:spPr bwMode="auto">
            <a:xfrm flipH="1">
              <a:off x="730" y="2124"/>
              <a:ext cx="240" cy="240"/>
            </a:xfrm>
            <a:prstGeom prst="line">
              <a:avLst/>
            </a:prstGeom>
            <a:noFill/>
            <a:ln w="28575">
              <a:solidFill>
                <a:srgbClr val="008000"/>
              </a:solidFill>
              <a:round/>
              <a:headEnd/>
              <a:tailEnd/>
            </a:ln>
          </p:spPr>
          <p:txBody>
            <a:bodyPr wrap="none" anchor="ctr"/>
            <a:lstStyle/>
            <a:p>
              <a:endParaRPr lang="zh-CN" altLang="en-US"/>
            </a:p>
          </p:txBody>
        </p:sp>
        <p:sp>
          <p:nvSpPr>
            <p:cNvPr id="24643" name="Oval 11"/>
            <p:cNvSpPr>
              <a:spLocks noChangeArrowheads="1"/>
            </p:cNvSpPr>
            <p:nvPr/>
          </p:nvSpPr>
          <p:spPr bwMode="auto">
            <a:xfrm>
              <a:off x="922" y="1932"/>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4644" name="Rectangle 12"/>
            <p:cNvSpPr>
              <a:spLocks noChangeArrowheads="1"/>
            </p:cNvSpPr>
            <p:nvPr/>
          </p:nvSpPr>
          <p:spPr bwMode="auto">
            <a:xfrm>
              <a:off x="682" y="2316"/>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45" name="Rectangle 13"/>
            <p:cNvSpPr>
              <a:spLocks noChangeArrowheads="1"/>
            </p:cNvSpPr>
            <p:nvPr/>
          </p:nvSpPr>
          <p:spPr bwMode="auto">
            <a:xfrm>
              <a:off x="1210" y="2316"/>
              <a:ext cx="240" cy="528"/>
            </a:xfrm>
            <a:prstGeom prst="rect">
              <a:avLst/>
            </a:prstGeom>
            <a:solidFill>
              <a:srgbClr val="CCFFFF"/>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46" name="Text Box 14"/>
            <p:cNvSpPr txBox="1">
              <a:spLocks noChangeArrowheads="1"/>
            </p:cNvSpPr>
            <p:nvPr/>
          </p:nvSpPr>
          <p:spPr bwMode="auto">
            <a:xfrm>
              <a:off x="816" y="1375"/>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4647" name="Text Box 15"/>
            <p:cNvSpPr txBox="1">
              <a:spLocks noChangeArrowheads="1"/>
            </p:cNvSpPr>
            <p:nvPr/>
          </p:nvSpPr>
          <p:spPr bwMode="auto">
            <a:xfrm>
              <a:off x="1152" y="1704"/>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4648" name="Text Box 16"/>
            <p:cNvSpPr txBox="1">
              <a:spLocks noChangeArrowheads="1"/>
            </p:cNvSpPr>
            <p:nvPr/>
          </p:nvSpPr>
          <p:spPr bwMode="auto">
            <a:xfrm>
              <a:off x="1451" y="2047"/>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4649" name="Text Box 17"/>
            <p:cNvSpPr txBox="1">
              <a:spLocks noChangeArrowheads="1"/>
            </p:cNvSpPr>
            <p:nvPr/>
          </p:nvSpPr>
          <p:spPr bwMode="auto">
            <a:xfrm>
              <a:off x="0" y="1704"/>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4650" name="Text Box 18"/>
            <p:cNvSpPr txBox="1">
              <a:spLocks noChangeArrowheads="1"/>
            </p:cNvSpPr>
            <p:nvPr/>
          </p:nvSpPr>
          <p:spPr bwMode="auto">
            <a:xfrm>
              <a:off x="538" y="1999"/>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645139" name="Text Box 19"/>
            <p:cNvSpPr txBox="1">
              <a:spLocks noChangeArrowheads="1"/>
            </p:cNvSpPr>
            <p:nvPr/>
          </p:nvSpPr>
          <p:spPr bwMode="auto">
            <a:xfrm>
              <a:off x="346" y="1382"/>
              <a:ext cx="276"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endParaRPr kumimoji="0" lang="en-US" altLang="zh-CN" sz="2400"/>
            </a:p>
          </p:txBody>
        </p:sp>
        <p:sp>
          <p:nvSpPr>
            <p:cNvPr id="645140" name="Text Box 20"/>
            <p:cNvSpPr txBox="1">
              <a:spLocks noChangeArrowheads="1"/>
            </p:cNvSpPr>
            <p:nvPr/>
          </p:nvSpPr>
          <p:spPr bwMode="auto">
            <a:xfrm>
              <a:off x="960" y="167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endParaRPr kumimoji="0" lang="en-US" altLang="zh-CN" sz="2400"/>
            </a:p>
          </p:txBody>
        </p:sp>
      </p:grpSp>
      <p:grpSp>
        <p:nvGrpSpPr>
          <p:cNvPr id="3" name="Group 21"/>
          <p:cNvGrpSpPr>
            <a:grpSpLocks/>
          </p:cNvGrpSpPr>
          <p:nvPr/>
        </p:nvGrpSpPr>
        <p:grpSpPr bwMode="auto">
          <a:xfrm>
            <a:off x="2835275" y="2152650"/>
            <a:ext cx="2743200" cy="2819400"/>
            <a:chOff x="1786" y="1356"/>
            <a:chExt cx="1728" cy="1776"/>
          </a:xfrm>
        </p:grpSpPr>
        <p:sp>
          <p:nvSpPr>
            <p:cNvPr id="24621" name="Line 22"/>
            <p:cNvSpPr>
              <a:spLocks noChangeShapeType="1"/>
            </p:cNvSpPr>
            <p:nvPr/>
          </p:nvSpPr>
          <p:spPr bwMode="auto">
            <a:xfrm>
              <a:off x="2842" y="2076"/>
              <a:ext cx="288" cy="288"/>
            </a:xfrm>
            <a:prstGeom prst="line">
              <a:avLst/>
            </a:prstGeom>
            <a:noFill/>
            <a:ln w="28575">
              <a:solidFill>
                <a:srgbClr val="008000"/>
              </a:solidFill>
              <a:round/>
              <a:headEnd/>
              <a:tailEnd/>
            </a:ln>
          </p:spPr>
          <p:txBody>
            <a:bodyPr wrap="none" anchor="ctr"/>
            <a:lstStyle/>
            <a:p>
              <a:endParaRPr lang="zh-CN" altLang="en-US"/>
            </a:p>
          </p:txBody>
        </p:sp>
        <p:sp>
          <p:nvSpPr>
            <p:cNvPr id="24622" name="Line 23"/>
            <p:cNvSpPr>
              <a:spLocks noChangeShapeType="1"/>
            </p:cNvSpPr>
            <p:nvPr/>
          </p:nvSpPr>
          <p:spPr bwMode="auto">
            <a:xfrm flipH="1">
              <a:off x="2602" y="2076"/>
              <a:ext cx="240" cy="240"/>
            </a:xfrm>
            <a:prstGeom prst="line">
              <a:avLst/>
            </a:prstGeom>
            <a:noFill/>
            <a:ln w="28575">
              <a:solidFill>
                <a:srgbClr val="008000"/>
              </a:solidFill>
              <a:round/>
              <a:headEnd/>
              <a:tailEnd/>
            </a:ln>
          </p:spPr>
          <p:txBody>
            <a:bodyPr wrap="none" anchor="ctr"/>
            <a:lstStyle/>
            <a:p>
              <a:endParaRPr lang="zh-CN" altLang="en-US"/>
            </a:p>
          </p:txBody>
        </p:sp>
        <p:sp>
          <p:nvSpPr>
            <p:cNvPr id="24623" name="Line 24"/>
            <p:cNvSpPr>
              <a:spLocks noChangeShapeType="1"/>
            </p:cNvSpPr>
            <p:nvPr/>
          </p:nvSpPr>
          <p:spPr bwMode="auto">
            <a:xfrm flipH="1">
              <a:off x="2170" y="1788"/>
              <a:ext cx="240" cy="240"/>
            </a:xfrm>
            <a:prstGeom prst="line">
              <a:avLst/>
            </a:prstGeom>
            <a:noFill/>
            <a:ln w="28575">
              <a:solidFill>
                <a:srgbClr val="008000"/>
              </a:solidFill>
              <a:round/>
              <a:headEnd/>
              <a:tailEnd/>
            </a:ln>
          </p:spPr>
          <p:txBody>
            <a:bodyPr wrap="none" anchor="ctr"/>
            <a:lstStyle/>
            <a:p>
              <a:endParaRPr lang="zh-CN" altLang="en-US"/>
            </a:p>
          </p:txBody>
        </p:sp>
        <p:sp>
          <p:nvSpPr>
            <p:cNvPr id="24624" name="Rectangle 25"/>
            <p:cNvSpPr>
              <a:spLocks noChangeArrowheads="1"/>
            </p:cNvSpPr>
            <p:nvPr/>
          </p:nvSpPr>
          <p:spPr bwMode="auto">
            <a:xfrm>
              <a:off x="2506" y="2316"/>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25" name="Rectangle 26"/>
            <p:cNvSpPr>
              <a:spLocks noChangeArrowheads="1"/>
            </p:cNvSpPr>
            <p:nvPr/>
          </p:nvSpPr>
          <p:spPr bwMode="auto">
            <a:xfrm>
              <a:off x="2074" y="1980"/>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26" name="Line 27"/>
            <p:cNvSpPr>
              <a:spLocks noChangeShapeType="1"/>
            </p:cNvSpPr>
            <p:nvPr/>
          </p:nvSpPr>
          <p:spPr bwMode="auto">
            <a:xfrm>
              <a:off x="2506" y="1740"/>
              <a:ext cx="288" cy="288"/>
            </a:xfrm>
            <a:prstGeom prst="line">
              <a:avLst/>
            </a:prstGeom>
            <a:noFill/>
            <a:ln w="28575">
              <a:solidFill>
                <a:srgbClr val="008000"/>
              </a:solidFill>
              <a:round/>
              <a:headEnd/>
              <a:tailEnd/>
            </a:ln>
          </p:spPr>
          <p:txBody>
            <a:bodyPr wrap="none" anchor="ctr"/>
            <a:lstStyle/>
            <a:p>
              <a:endParaRPr lang="zh-CN" altLang="en-US"/>
            </a:p>
          </p:txBody>
        </p:sp>
        <p:sp>
          <p:nvSpPr>
            <p:cNvPr id="24627" name="Oval 28"/>
            <p:cNvSpPr>
              <a:spLocks noChangeArrowheads="1"/>
            </p:cNvSpPr>
            <p:nvPr/>
          </p:nvSpPr>
          <p:spPr bwMode="auto">
            <a:xfrm>
              <a:off x="2698" y="1932"/>
              <a:ext cx="240" cy="240"/>
            </a:xfrm>
            <a:prstGeom prst="ellipse">
              <a:avLst/>
            </a:prstGeom>
            <a:solidFill>
              <a:srgbClr val="FF0000"/>
            </a:solidFill>
            <a:ln w="28575">
              <a:solidFill>
                <a:srgbClr val="008000"/>
              </a:solidFill>
              <a:round/>
              <a:headEnd/>
              <a:tailEnd/>
            </a:ln>
          </p:spPr>
          <p:txBody>
            <a:bodyPr wrap="none" anchor="ctr"/>
            <a:lstStyle/>
            <a:p>
              <a:endParaRPr lang="zh-CN" altLang="en-US"/>
            </a:p>
          </p:txBody>
        </p:sp>
        <p:sp>
          <p:nvSpPr>
            <p:cNvPr id="24628" name="Oval 29"/>
            <p:cNvSpPr>
              <a:spLocks noChangeArrowheads="1"/>
            </p:cNvSpPr>
            <p:nvPr/>
          </p:nvSpPr>
          <p:spPr bwMode="auto">
            <a:xfrm>
              <a:off x="2362" y="1596"/>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4629" name="Rectangle 30"/>
            <p:cNvSpPr>
              <a:spLocks noChangeArrowheads="1"/>
            </p:cNvSpPr>
            <p:nvPr/>
          </p:nvSpPr>
          <p:spPr bwMode="auto">
            <a:xfrm>
              <a:off x="2986" y="2316"/>
              <a:ext cx="240" cy="816"/>
            </a:xfrm>
            <a:prstGeom prst="rect">
              <a:avLst/>
            </a:prstGeom>
            <a:solidFill>
              <a:srgbClr val="CCFFFF"/>
            </a:solidFill>
            <a:ln w="28575">
              <a:solidFill>
                <a:srgbClr val="008000"/>
              </a:solidFill>
              <a:miter lim="800000"/>
              <a:headEnd/>
              <a:tailEnd/>
            </a:ln>
          </p:spPr>
          <p:txBody>
            <a:bodyPr wrap="none" anchor="ctr"/>
            <a:lstStyle/>
            <a:p>
              <a:pPr algn="ctr">
                <a:lnSpc>
                  <a:spcPct val="60000"/>
                </a:lnSpc>
              </a:pPr>
              <a:r>
                <a:rPr kumimoji="0" lang="en-US" altLang="zh-CN" sz="3200" b="1" i="1">
                  <a:solidFill>
                    <a:schemeClr val="bg2"/>
                  </a:solidFill>
                </a:rPr>
                <a:t>h</a:t>
              </a:r>
            </a:p>
            <a:p>
              <a:pPr algn="ctr">
                <a:lnSpc>
                  <a:spcPct val="60000"/>
                </a:lnSpc>
              </a:pPr>
              <a:r>
                <a:rPr kumimoji="0" lang="en-US" altLang="zh-CN" sz="3200" b="1" i="1">
                  <a:solidFill>
                    <a:schemeClr val="bg2"/>
                  </a:solidFill>
                </a:rPr>
                <a:t>+</a:t>
              </a:r>
            </a:p>
            <a:p>
              <a:pPr algn="ctr">
                <a:lnSpc>
                  <a:spcPct val="60000"/>
                </a:lnSpc>
              </a:pPr>
              <a:r>
                <a:rPr kumimoji="0" lang="en-US" altLang="zh-CN" sz="3200" b="1">
                  <a:solidFill>
                    <a:schemeClr val="bg2"/>
                  </a:solidFill>
                </a:rPr>
                <a:t>1</a:t>
              </a:r>
              <a:endParaRPr kumimoji="0" lang="en-US" altLang="zh-CN" sz="3200" b="1" i="1">
                <a:solidFill>
                  <a:schemeClr val="bg2"/>
                </a:solidFill>
              </a:endParaRPr>
            </a:p>
          </p:txBody>
        </p:sp>
        <p:sp>
          <p:nvSpPr>
            <p:cNvPr id="24630" name="Text Box 31"/>
            <p:cNvSpPr txBox="1">
              <a:spLocks noChangeArrowheads="1"/>
            </p:cNvSpPr>
            <p:nvPr/>
          </p:nvSpPr>
          <p:spPr bwMode="auto">
            <a:xfrm>
              <a:off x="1786" y="1692"/>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4631" name="Text Box 32"/>
            <p:cNvSpPr txBox="1">
              <a:spLocks noChangeArrowheads="1"/>
            </p:cNvSpPr>
            <p:nvPr/>
          </p:nvSpPr>
          <p:spPr bwMode="auto">
            <a:xfrm>
              <a:off x="2589" y="1356"/>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4632" name="Text Box 33"/>
            <p:cNvSpPr txBox="1">
              <a:spLocks noChangeArrowheads="1"/>
            </p:cNvSpPr>
            <p:nvPr/>
          </p:nvSpPr>
          <p:spPr bwMode="auto">
            <a:xfrm>
              <a:off x="2877" y="1711"/>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4633" name="Text Box 34"/>
            <p:cNvSpPr txBox="1">
              <a:spLocks noChangeArrowheads="1"/>
            </p:cNvSpPr>
            <p:nvPr/>
          </p:nvSpPr>
          <p:spPr bwMode="auto">
            <a:xfrm>
              <a:off x="3227" y="2047"/>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4634" name="Text Box 35"/>
            <p:cNvSpPr txBox="1">
              <a:spLocks noChangeArrowheads="1"/>
            </p:cNvSpPr>
            <p:nvPr/>
          </p:nvSpPr>
          <p:spPr bwMode="auto">
            <a:xfrm>
              <a:off x="2349" y="1999"/>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645156" name="Text Box 36"/>
            <p:cNvSpPr txBox="1">
              <a:spLocks noChangeArrowheads="1"/>
            </p:cNvSpPr>
            <p:nvPr/>
          </p:nvSpPr>
          <p:spPr bwMode="auto">
            <a:xfrm>
              <a:off x="2074" y="1404"/>
              <a:ext cx="276"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-2</a:t>
              </a:r>
              <a:endParaRPr kumimoji="0" lang="en-US" altLang="zh-CN" sz="2400"/>
            </a:p>
          </p:txBody>
        </p:sp>
        <p:sp>
          <p:nvSpPr>
            <p:cNvPr id="645157" name="Text Box 37"/>
            <p:cNvSpPr txBox="1">
              <a:spLocks noChangeArrowheads="1"/>
            </p:cNvSpPr>
            <p:nvPr/>
          </p:nvSpPr>
          <p:spPr bwMode="auto">
            <a:xfrm>
              <a:off x="2650" y="1670"/>
              <a:ext cx="276"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endParaRPr kumimoji="0" lang="en-US" altLang="zh-CN" sz="2400"/>
            </a:p>
          </p:txBody>
        </p:sp>
      </p:grpSp>
      <p:grpSp>
        <p:nvGrpSpPr>
          <p:cNvPr id="4" name="Group 38"/>
          <p:cNvGrpSpPr>
            <a:grpSpLocks/>
          </p:cNvGrpSpPr>
          <p:nvPr/>
        </p:nvGrpSpPr>
        <p:grpSpPr bwMode="auto">
          <a:xfrm>
            <a:off x="5884863" y="2127250"/>
            <a:ext cx="2740025" cy="2387600"/>
            <a:chOff x="3707" y="1340"/>
            <a:chExt cx="1726" cy="1504"/>
          </a:xfrm>
        </p:grpSpPr>
        <p:sp>
          <p:nvSpPr>
            <p:cNvPr id="24605" name="Line 39"/>
            <p:cNvSpPr>
              <a:spLocks noChangeShapeType="1"/>
            </p:cNvSpPr>
            <p:nvPr/>
          </p:nvSpPr>
          <p:spPr bwMode="auto">
            <a:xfrm>
              <a:off x="4762" y="1740"/>
              <a:ext cx="288" cy="288"/>
            </a:xfrm>
            <a:prstGeom prst="line">
              <a:avLst/>
            </a:prstGeom>
            <a:noFill/>
            <a:ln w="28575">
              <a:solidFill>
                <a:srgbClr val="008000"/>
              </a:solidFill>
              <a:round/>
              <a:headEnd/>
              <a:tailEnd/>
            </a:ln>
          </p:spPr>
          <p:txBody>
            <a:bodyPr wrap="none" anchor="ctr"/>
            <a:lstStyle/>
            <a:p>
              <a:endParaRPr lang="zh-CN" altLang="en-US"/>
            </a:p>
          </p:txBody>
        </p:sp>
        <p:sp>
          <p:nvSpPr>
            <p:cNvPr id="24606" name="Line 40"/>
            <p:cNvSpPr>
              <a:spLocks noChangeShapeType="1"/>
            </p:cNvSpPr>
            <p:nvPr/>
          </p:nvSpPr>
          <p:spPr bwMode="auto">
            <a:xfrm flipH="1">
              <a:off x="4426" y="1788"/>
              <a:ext cx="240" cy="240"/>
            </a:xfrm>
            <a:prstGeom prst="line">
              <a:avLst/>
            </a:prstGeom>
            <a:noFill/>
            <a:ln w="28575">
              <a:solidFill>
                <a:srgbClr val="008000"/>
              </a:solidFill>
              <a:round/>
              <a:headEnd/>
              <a:tailEnd/>
            </a:ln>
          </p:spPr>
          <p:txBody>
            <a:bodyPr wrap="none" anchor="ctr"/>
            <a:lstStyle/>
            <a:p>
              <a:endParaRPr lang="zh-CN" altLang="en-US"/>
            </a:p>
          </p:txBody>
        </p:sp>
        <p:sp>
          <p:nvSpPr>
            <p:cNvPr id="24607" name="Oval 41"/>
            <p:cNvSpPr>
              <a:spLocks noChangeArrowheads="1"/>
            </p:cNvSpPr>
            <p:nvPr/>
          </p:nvSpPr>
          <p:spPr bwMode="auto">
            <a:xfrm>
              <a:off x="4282" y="1932"/>
              <a:ext cx="240" cy="240"/>
            </a:xfrm>
            <a:prstGeom prst="ellipse">
              <a:avLst/>
            </a:prstGeom>
            <a:solidFill>
              <a:schemeClr val="accent1"/>
            </a:solidFill>
            <a:ln w="28575">
              <a:solidFill>
                <a:srgbClr val="008000"/>
              </a:solidFill>
              <a:round/>
              <a:headEnd/>
              <a:tailEnd/>
            </a:ln>
          </p:spPr>
          <p:txBody>
            <a:bodyPr wrap="none" anchor="ctr"/>
            <a:lstStyle/>
            <a:p>
              <a:endParaRPr lang="zh-CN" altLang="en-US"/>
            </a:p>
          </p:txBody>
        </p:sp>
        <p:sp>
          <p:nvSpPr>
            <p:cNvPr id="24608" name="Oval 42"/>
            <p:cNvSpPr>
              <a:spLocks noChangeArrowheads="1"/>
            </p:cNvSpPr>
            <p:nvPr/>
          </p:nvSpPr>
          <p:spPr bwMode="auto">
            <a:xfrm>
              <a:off x="4618" y="1596"/>
              <a:ext cx="240" cy="240"/>
            </a:xfrm>
            <a:prstGeom prst="ellipse">
              <a:avLst/>
            </a:prstGeom>
            <a:solidFill>
              <a:srgbClr val="FF0000"/>
            </a:solidFill>
            <a:ln w="28575">
              <a:solidFill>
                <a:srgbClr val="008000"/>
              </a:solidFill>
              <a:round/>
              <a:headEnd/>
              <a:tailEnd/>
            </a:ln>
          </p:spPr>
          <p:txBody>
            <a:bodyPr wrap="none" anchor="ctr"/>
            <a:lstStyle/>
            <a:p>
              <a:endParaRPr lang="zh-CN" altLang="en-US"/>
            </a:p>
          </p:txBody>
        </p:sp>
        <p:sp>
          <p:nvSpPr>
            <p:cNvPr id="24609" name="Line 43"/>
            <p:cNvSpPr>
              <a:spLocks noChangeShapeType="1"/>
            </p:cNvSpPr>
            <p:nvPr/>
          </p:nvSpPr>
          <p:spPr bwMode="auto">
            <a:xfrm flipH="1">
              <a:off x="4090" y="2124"/>
              <a:ext cx="240" cy="240"/>
            </a:xfrm>
            <a:prstGeom prst="line">
              <a:avLst/>
            </a:prstGeom>
            <a:noFill/>
            <a:ln w="28575">
              <a:solidFill>
                <a:srgbClr val="008000"/>
              </a:solidFill>
              <a:round/>
              <a:headEnd/>
              <a:tailEnd/>
            </a:ln>
          </p:spPr>
          <p:txBody>
            <a:bodyPr wrap="none" anchor="ctr"/>
            <a:lstStyle/>
            <a:p>
              <a:endParaRPr lang="zh-CN" altLang="en-US"/>
            </a:p>
          </p:txBody>
        </p:sp>
        <p:sp>
          <p:nvSpPr>
            <p:cNvPr id="24610" name="Rectangle 44"/>
            <p:cNvSpPr>
              <a:spLocks noChangeArrowheads="1"/>
            </p:cNvSpPr>
            <p:nvPr/>
          </p:nvSpPr>
          <p:spPr bwMode="auto">
            <a:xfrm>
              <a:off x="3994" y="2316"/>
              <a:ext cx="240" cy="528"/>
            </a:xfrm>
            <a:prstGeom prst="rect">
              <a:avLst/>
            </a:prstGeom>
            <a:solidFill>
              <a:schemeClr val="accent1"/>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11" name="Line 45"/>
            <p:cNvSpPr>
              <a:spLocks noChangeShapeType="1"/>
            </p:cNvSpPr>
            <p:nvPr/>
          </p:nvSpPr>
          <p:spPr bwMode="auto">
            <a:xfrm>
              <a:off x="4474" y="2124"/>
              <a:ext cx="288" cy="288"/>
            </a:xfrm>
            <a:prstGeom prst="line">
              <a:avLst/>
            </a:prstGeom>
            <a:noFill/>
            <a:ln w="28575">
              <a:solidFill>
                <a:srgbClr val="008000"/>
              </a:solidFill>
              <a:round/>
              <a:headEnd/>
              <a:tailEnd/>
            </a:ln>
          </p:spPr>
          <p:txBody>
            <a:bodyPr wrap="none" anchor="ctr"/>
            <a:lstStyle/>
            <a:p>
              <a:endParaRPr lang="zh-CN" altLang="en-US"/>
            </a:p>
          </p:txBody>
        </p:sp>
        <p:sp>
          <p:nvSpPr>
            <p:cNvPr id="24612" name="Rectangle 46"/>
            <p:cNvSpPr>
              <a:spLocks noChangeArrowheads="1"/>
            </p:cNvSpPr>
            <p:nvPr/>
          </p:nvSpPr>
          <p:spPr bwMode="auto">
            <a:xfrm>
              <a:off x="4522" y="2316"/>
              <a:ext cx="240" cy="528"/>
            </a:xfrm>
            <a:prstGeom prst="rect">
              <a:avLst/>
            </a:prstGeom>
            <a:solidFill>
              <a:srgbClr val="FFFF99"/>
            </a:solidFill>
            <a:ln w="28575">
              <a:solidFill>
                <a:srgbClr val="008000"/>
              </a:solidFill>
              <a:miter lim="800000"/>
              <a:headEnd/>
              <a:tailEnd/>
            </a:ln>
          </p:spPr>
          <p:txBody>
            <a:bodyPr wrap="none" anchor="ctr"/>
            <a:lstStyle/>
            <a:p>
              <a:pPr algn="ctr"/>
              <a:r>
                <a:rPr kumimoji="0" lang="en-US" altLang="zh-CN" sz="3200" b="1" i="1">
                  <a:solidFill>
                    <a:schemeClr val="bg2"/>
                  </a:solidFill>
                </a:rPr>
                <a:t>h</a:t>
              </a:r>
            </a:p>
          </p:txBody>
        </p:sp>
        <p:sp>
          <p:nvSpPr>
            <p:cNvPr id="24613" name="Rectangle 47"/>
            <p:cNvSpPr>
              <a:spLocks noChangeArrowheads="1"/>
            </p:cNvSpPr>
            <p:nvPr/>
          </p:nvSpPr>
          <p:spPr bwMode="auto">
            <a:xfrm>
              <a:off x="5002" y="2028"/>
              <a:ext cx="240" cy="816"/>
            </a:xfrm>
            <a:prstGeom prst="rect">
              <a:avLst/>
            </a:prstGeom>
            <a:solidFill>
              <a:srgbClr val="CCFFFF"/>
            </a:solidFill>
            <a:ln w="28575">
              <a:solidFill>
                <a:srgbClr val="008000"/>
              </a:solidFill>
              <a:miter lim="800000"/>
              <a:headEnd/>
              <a:tailEnd/>
            </a:ln>
          </p:spPr>
          <p:txBody>
            <a:bodyPr wrap="none" anchor="ctr"/>
            <a:lstStyle/>
            <a:p>
              <a:pPr algn="ctr">
                <a:lnSpc>
                  <a:spcPct val="60000"/>
                </a:lnSpc>
              </a:pPr>
              <a:r>
                <a:rPr kumimoji="0" lang="en-US" altLang="zh-CN" sz="3200" b="1" i="1">
                  <a:solidFill>
                    <a:schemeClr val="bg2"/>
                  </a:solidFill>
                </a:rPr>
                <a:t>h</a:t>
              </a:r>
            </a:p>
            <a:p>
              <a:pPr algn="ctr">
                <a:lnSpc>
                  <a:spcPct val="60000"/>
                </a:lnSpc>
              </a:pPr>
              <a:r>
                <a:rPr kumimoji="0" lang="en-US" altLang="zh-CN" sz="3200" b="1" i="1">
                  <a:solidFill>
                    <a:schemeClr val="bg2"/>
                  </a:solidFill>
                </a:rPr>
                <a:t>+</a:t>
              </a:r>
            </a:p>
            <a:p>
              <a:pPr algn="ctr">
                <a:lnSpc>
                  <a:spcPct val="60000"/>
                </a:lnSpc>
              </a:pPr>
              <a:r>
                <a:rPr kumimoji="0" lang="en-US" altLang="zh-CN" sz="3200" b="1">
                  <a:solidFill>
                    <a:schemeClr val="bg2"/>
                  </a:solidFill>
                </a:rPr>
                <a:t>1</a:t>
              </a:r>
              <a:endParaRPr kumimoji="0" lang="en-US" altLang="zh-CN" sz="3200" b="1" i="1">
                <a:solidFill>
                  <a:schemeClr val="bg2"/>
                </a:solidFill>
              </a:endParaRPr>
            </a:p>
          </p:txBody>
        </p:sp>
        <p:sp>
          <p:nvSpPr>
            <p:cNvPr id="24614" name="Text Box 48"/>
            <p:cNvSpPr txBox="1">
              <a:spLocks noChangeArrowheads="1"/>
            </p:cNvSpPr>
            <p:nvPr/>
          </p:nvSpPr>
          <p:spPr bwMode="auto">
            <a:xfrm>
              <a:off x="4378" y="1356"/>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C</a:t>
              </a:r>
              <a:endParaRPr kumimoji="0" lang="en-US" altLang="zh-CN" sz="2400"/>
            </a:p>
          </p:txBody>
        </p:sp>
        <p:sp>
          <p:nvSpPr>
            <p:cNvPr id="24615" name="Text Box 49"/>
            <p:cNvSpPr txBox="1">
              <a:spLocks noChangeArrowheads="1"/>
            </p:cNvSpPr>
            <p:nvPr/>
          </p:nvSpPr>
          <p:spPr bwMode="auto">
            <a:xfrm>
              <a:off x="5146" y="1692"/>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E</a:t>
              </a:r>
              <a:endParaRPr kumimoji="0" lang="en-US" altLang="zh-CN" sz="2400"/>
            </a:p>
          </p:txBody>
        </p:sp>
        <p:sp>
          <p:nvSpPr>
            <p:cNvPr id="24616" name="Text Box 50"/>
            <p:cNvSpPr txBox="1">
              <a:spLocks noChangeArrowheads="1"/>
            </p:cNvSpPr>
            <p:nvPr/>
          </p:nvSpPr>
          <p:spPr bwMode="auto">
            <a:xfrm>
              <a:off x="3994" y="1711"/>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A</a:t>
              </a:r>
              <a:endParaRPr kumimoji="0" lang="en-US" altLang="zh-CN" sz="2400"/>
            </a:p>
          </p:txBody>
        </p:sp>
        <p:sp>
          <p:nvSpPr>
            <p:cNvPr id="24617" name="Text Box 51"/>
            <p:cNvSpPr txBox="1">
              <a:spLocks noChangeArrowheads="1"/>
            </p:cNvSpPr>
            <p:nvPr/>
          </p:nvSpPr>
          <p:spPr bwMode="auto">
            <a:xfrm>
              <a:off x="3707" y="2095"/>
              <a:ext cx="287" cy="365"/>
            </a:xfrm>
            <a:prstGeom prst="rect">
              <a:avLst/>
            </a:prstGeom>
            <a:noFill/>
            <a:ln w="9525">
              <a:noFill/>
              <a:miter lim="800000"/>
              <a:headEnd/>
              <a:tailEnd/>
            </a:ln>
          </p:spPr>
          <p:txBody>
            <a:bodyPr wrap="none">
              <a:spAutoFit/>
            </a:bodyPr>
            <a:lstStyle/>
            <a:p>
              <a:r>
                <a:rPr kumimoji="0" lang="en-US" altLang="zh-CN" sz="3200" b="1">
                  <a:solidFill>
                    <a:srgbClr val="003399"/>
                  </a:solidFill>
                </a:rPr>
                <a:t>B</a:t>
              </a:r>
              <a:endParaRPr kumimoji="0" lang="en-US" altLang="zh-CN" sz="2400"/>
            </a:p>
          </p:txBody>
        </p:sp>
        <p:sp>
          <p:nvSpPr>
            <p:cNvPr id="24618" name="Text Box 52"/>
            <p:cNvSpPr txBox="1">
              <a:spLocks noChangeArrowheads="1"/>
            </p:cNvSpPr>
            <p:nvPr/>
          </p:nvSpPr>
          <p:spPr bwMode="auto">
            <a:xfrm>
              <a:off x="4701" y="1999"/>
              <a:ext cx="301" cy="365"/>
            </a:xfrm>
            <a:prstGeom prst="rect">
              <a:avLst/>
            </a:prstGeom>
            <a:noFill/>
            <a:ln w="9525">
              <a:noFill/>
              <a:miter lim="800000"/>
              <a:headEnd/>
              <a:tailEnd/>
            </a:ln>
          </p:spPr>
          <p:txBody>
            <a:bodyPr wrap="none">
              <a:spAutoFit/>
            </a:bodyPr>
            <a:lstStyle/>
            <a:p>
              <a:r>
                <a:rPr kumimoji="0" lang="en-US" altLang="zh-CN" sz="3200" b="1">
                  <a:solidFill>
                    <a:srgbClr val="003399"/>
                  </a:solidFill>
                </a:rPr>
                <a:t>D</a:t>
              </a:r>
              <a:endParaRPr kumimoji="0" lang="en-US" altLang="zh-CN" sz="2400"/>
            </a:p>
          </p:txBody>
        </p:sp>
        <p:sp>
          <p:nvSpPr>
            <p:cNvPr id="645173" name="Text Box 53"/>
            <p:cNvSpPr txBox="1">
              <a:spLocks noChangeArrowheads="1"/>
            </p:cNvSpPr>
            <p:nvPr/>
          </p:nvSpPr>
          <p:spPr bwMode="auto">
            <a:xfrm>
              <a:off x="4272" y="167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endParaRPr kumimoji="0" lang="en-US" altLang="zh-CN" sz="2400"/>
            </a:p>
          </p:txBody>
        </p:sp>
        <p:sp>
          <p:nvSpPr>
            <p:cNvPr id="645174" name="Text Box 54"/>
            <p:cNvSpPr txBox="1">
              <a:spLocks noChangeArrowheads="1"/>
            </p:cNvSpPr>
            <p:nvPr/>
          </p:nvSpPr>
          <p:spPr bwMode="auto">
            <a:xfrm>
              <a:off x="4766" y="134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grpSp>
      <p:grpSp>
        <p:nvGrpSpPr>
          <p:cNvPr id="24583" name="Group 55"/>
          <p:cNvGrpSpPr>
            <a:grpSpLocks/>
          </p:cNvGrpSpPr>
          <p:nvPr/>
        </p:nvGrpSpPr>
        <p:grpSpPr bwMode="auto">
          <a:xfrm>
            <a:off x="4497388" y="5259388"/>
            <a:ext cx="1798637" cy="989012"/>
            <a:chOff x="1571" y="3512"/>
            <a:chExt cx="1133" cy="623"/>
          </a:xfrm>
        </p:grpSpPr>
        <p:sp>
          <p:nvSpPr>
            <p:cNvPr id="24597" name="Oval 56"/>
            <p:cNvSpPr>
              <a:spLocks noChangeArrowheads="1"/>
            </p:cNvSpPr>
            <p:nvPr/>
          </p:nvSpPr>
          <p:spPr bwMode="auto">
            <a:xfrm>
              <a:off x="2232" y="3869"/>
              <a:ext cx="192" cy="192"/>
            </a:xfrm>
            <a:prstGeom prst="ellipse">
              <a:avLst/>
            </a:prstGeom>
            <a:noFill/>
            <a:ln w="9525">
              <a:solidFill>
                <a:schemeClr val="tx1"/>
              </a:solidFill>
              <a:round/>
              <a:headEnd/>
              <a:tailEnd/>
            </a:ln>
          </p:spPr>
          <p:txBody>
            <a:bodyPr wrap="none" anchor="ctr"/>
            <a:lstStyle/>
            <a:p>
              <a:endParaRPr lang="zh-CN" altLang="en-US"/>
            </a:p>
          </p:txBody>
        </p:sp>
        <p:sp>
          <p:nvSpPr>
            <p:cNvPr id="24598" name="Oval 57"/>
            <p:cNvSpPr>
              <a:spLocks noChangeArrowheads="1"/>
            </p:cNvSpPr>
            <p:nvPr/>
          </p:nvSpPr>
          <p:spPr bwMode="auto">
            <a:xfrm>
              <a:off x="1914" y="3564"/>
              <a:ext cx="192" cy="192"/>
            </a:xfrm>
            <a:prstGeom prst="ellipse">
              <a:avLst/>
            </a:prstGeom>
            <a:noFill/>
            <a:ln w="9525">
              <a:solidFill>
                <a:schemeClr val="tx1"/>
              </a:solidFill>
              <a:round/>
              <a:headEnd/>
              <a:tailEnd/>
            </a:ln>
          </p:spPr>
          <p:txBody>
            <a:bodyPr wrap="none" anchor="ctr"/>
            <a:lstStyle/>
            <a:p>
              <a:endParaRPr lang="zh-CN" altLang="en-US"/>
            </a:p>
          </p:txBody>
        </p:sp>
        <p:sp>
          <p:nvSpPr>
            <p:cNvPr id="24599" name="Oval 58"/>
            <p:cNvSpPr>
              <a:spLocks noChangeArrowheads="1"/>
            </p:cNvSpPr>
            <p:nvPr/>
          </p:nvSpPr>
          <p:spPr bwMode="auto">
            <a:xfrm>
              <a:off x="1578" y="3900"/>
              <a:ext cx="192" cy="192"/>
            </a:xfrm>
            <a:prstGeom prst="ellipse">
              <a:avLst/>
            </a:prstGeom>
            <a:noFill/>
            <a:ln w="9525">
              <a:solidFill>
                <a:schemeClr val="tx1"/>
              </a:solidFill>
              <a:round/>
              <a:headEnd/>
              <a:tailEnd/>
            </a:ln>
          </p:spPr>
          <p:txBody>
            <a:bodyPr wrap="none" anchor="ctr"/>
            <a:lstStyle/>
            <a:p>
              <a:endParaRPr lang="zh-CN" altLang="en-US"/>
            </a:p>
          </p:txBody>
        </p:sp>
        <p:sp>
          <p:nvSpPr>
            <p:cNvPr id="24600" name="Text Box 59"/>
            <p:cNvSpPr txBox="1">
              <a:spLocks noChangeArrowheads="1"/>
            </p:cNvSpPr>
            <p:nvPr/>
          </p:nvSpPr>
          <p:spPr bwMode="auto">
            <a:xfrm>
              <a:off x="2221" y="3819"/>
              <a:ext cx="483" cy="288"/>
            </a:xfrm>
            <a:prstGeom prst="rect">
              <a:avLst/>
            </a:prstGeom>
            <a:noFill/>
            <a:ln w="9525">
              <a:noFill/>
              <a:miter lim="800000"/>
              <a:headEnd/>
              <a:tailEnd/>
            </a:ln>
          </p:spPr>
          <p:txBody>
            <a:bodyPr>
              <a:spAutoFit/>
            </a:bodyPr>
            <a:lstStyle/>
            <a:p>
              <a:pPr>
                <a:spcBef>
                  <a:spcPct val="50000"/>
                </a:spcBef>
              </a:pPr>
              <a:r>
                <a:rPr lang="en-US" altLang="zh-CN" sz="2400"/>
                <a:t>5</a:t>
              </a:r>
            </a:p>
          </p:txBody>
        </p:sp>
        <p:sp>
          <p:nvSpPr>
            <p:cNvPr id="24601" name="Text Box 60"/>
            <p:cNvSpPr txBox="1">
              <a:spLocks noChangeArrowheads="1"/>
            </p:cNvSpPr>
            <p:nvPr/>
          </p:nvSpPr>
          <p:spPr bwMode="auto">
            <a:xfrm>
              <a:off x="1896" y="3512"/>
              <a:ext cx="483" cy="288"/>
            </a:xfrm>
            <a:prstGeom prst="rect">
              <a:avLst/>
            </a:prstGeom>
            <a:noFill/>
            <a:ln w="9525">
              <a:noFill/>
              <a:miter lim="800000"/>
              <a:headEnd/>
              <a:tailEnd/>
            </a:ln>
          </p:spPr>
          <p:txBody>
            <a:bodyPr>
              <a:spAutoFit/>
            </a:bodyPr>
            <a:lstStyle/>
            <a:p>
              <a:pPr>
                <a:spcBef>
                  <a:spcPct val="50000"/>
                </a:spcBef>
              </a:pPr>
              <a:r>
                <a:rPr lang="en-US" altLang="zh-CN" sz="2400"/>
                <a:t>4</a:t>
              </a:r>
            </a:p>
          </p:txBody>
        </p:sp>
        <p:sp>
          <p:nvSpPr>
            <p:cNvPr id="24602" name="Text Box 61"/>
            <p:cNvSpPr txBox="1">
              <a:spLocks noChangeArrowheads="1"/>
            </p:cNvSpPr>
            <p:nvPr/>
          </p:nvSpPr>
          <p:spPr bwMode="auto">
            <a:xfrm>
              <a:off x="1571" y="3847"/>
              <a:ext cx="483" cy="288"/>
            </a:xfrm>
            <a:prstGeom prst="rect">
              <a:avLst/>
            </a:prstGeom>
            <a:noFill/>
            <a:ln w="9525">
              <a:noFill/>
              <a:miter lim="800000"/>
              <a:headEnd/>
              <a:tailEnd/>
            </a:ln>
          </p:spPr>
          <p:txBody>
            <a:bodyPr>
              <a:spAutoFit/>
            </a:bodyPr>
            <a:lstStyle/>
            <a:p>
              <a:pPr>
                <a:spcBef>
                  <a:spcPct val="50000"/>
                </a:spcBef>
              </a:pPr>
              <a:r>
                <a:rPr lang="en-US" altLang="zh-CN" sz="2400"/>
                <a:t>3</a:t>
              </a:r>
            </a:p>
          </p:txBody>
        </p:sp>
        <p:sp>
          <p:nvSpPr>
            <p:cNvPr id="24603" name="Line 62"/>
            <p:cNvSpPr>
              <a:spLocks noChangeShapeType="1"/>
            </p:cNvSpPr>
            <p:nvPr/>
          </p:nvSpPr>
          <p:spPr bwMode="auto">
            <a:xfrm flipH="1" flipV="1">
              <a:off x="2109" y="3725"/>
              <a:ext cx="149" cy="167"/>
            </a:xfrm>
            <a:prstGeom prst="line">
              <a:avLst/>
            </a:prstGeom>
            <a:noFill/>
            <a:ln w="9525">
              <a:solidFill>
                <a:schemeClr val="tx1"/>
              </a:solidFill>
              <a:round/>
              <a:headEnd/>
              <a:tailEnd/>
            </a:ln>
          </p:spPr>
          <p:txBody>
            <a:bodyPr/>
            <a:lstStyle/>
            <a:p>
              <a:endParaRPr lang="zh-CN" altLang="en-US"/>
            </a:p>
          </p:txBody>
        </p:sp>
        <p:sp>
          <p:nvSpPr>
            <p:cNvPr id="24604" name="Line 63"/>
            <p:cNvSpPr>
              <a:spLocks noChangeShapeType="1"/>
            </p:cNvSpPr>
            <p:nvPr/>
          </p:nvSpPr>
          <p:spPr bwMode="auto">
            <a:xfrm flipH="1">
              <a:off x="1756" y="3725"/>
              <a:ext cx="195" cy="195"/>
            </a:xfrm>
            <a:prstGeom prst="line">
              <a:avLst/>
            </a:prstGeom>
            <a:noFill/>
            <a:ln w="9525">
              <a:solidFill>
                <a:schemeClr val="tx1"/>
              </a:solidFill>
              <a:round/>
              <a:headEnd/>
              <a:tailEnd/>
            </a:ln>
          </p:spPr>
          <p:txBody>
            <a:bodyPr/>
            <a:lstStyle/>
            <a:p>
              <a:endParaRPr lang="zh-CN" altLang="en-US"/>
            </a:p>
          </p:txBody>
        </p:sp>
      </p:grpSp>
      <p:sp>
        <p:nvSpPr>
          <p:cNvPr id="24584" name="AutoShape 64"/>
          <p:cNvSpPr>
            <a:spLocks noChangeArrowheads="1"/>
          </p:cNvSpPr>
          <p:nvPr/>
        </p:nvSpPr>
        <p:spPr bwMode="auto">
          <a:xfrm>
            <a:off x="3887788" y="5538788"/>
            <a:ext cx="546100" cy="236537"/>
          </a:xfrm>
          <a:prstGeom prst="rightArrow">
            <a:avLst>
              <a:gd name="adj1" fmla="val 50000"/>
              <a:gd name="adj2" fmla="val 57718"/>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4585" name="Group 65"/>
          <p:cNvGrpSpPr>
            <a:grpSpLocks/>
          </p:cNvGrpSpPr>
          <p:nvPr/>
        </p:nvGrpSpPr>
        <p:grpSpPr bwMode="auto">
          <a:xfrm>
            <a:off x="2517775" y="5084763"/>
            <a:ext cx="1666875" cy="1503362"/>
            <a:chOff x="1046" y="3194"/>
            <a:chExt cx="1050" cy="947"/>
          </a:xfrm>
        </p:grpSpPr>
        <p:grpSp>
          <p:nvGrpSpPr>
            <p:cNvPr id="24586" name="Group 66"/>
            <p:cNvGrpSpPr>
              <a:grpSpLocks/>
            </p:cNvGrpSpPr>
            <p:nvPr/>
          </p:nvGrpSpPr>
          <p:grpSpPr bwMode="auto">
            <a:xfrm>
              <a:off x="1325" y="3518"/>
              <a:ext cx="483" cy="288"/>
              <a:chOff x="1325" y="3518"/>
              <a:chExt cx="483" cy="288"/>
            </a:xfrm>
          </p:grpSpPr>
          <p:sp>
            <p:nvSpPr>
              <p:cNvPr id="24595" name="Oval 67"/>
              <p:cNvSpPr>
                <a:spLocks noChangeArrowheads="1"/>
              </p:cNvSpPr>
              <p:nvPr/>
            </p:nvSpPr>
            <p:spPr bwMode="auto">
              <a:xfrm>
                <a:off x="1343" y="3570"/>
                <a:ext cx="192" cy="192"/>
              </a:xfrm>
              <a:prstGeom prst="ellipse">
                <a:avLst/>
              </a:prstGeom>
              <a:noFill/>
              <a:ln w="9525">
                <a:solidFill>
                  <a:schemeClr val="tx1"/>
                </a:solidFill>
                <a:round/>
                <a:headEnd/>
                <a:tailEnd/>
              </a:ln>
            </p:spPr>
            <p:txBody>
              <a:bodyPr wrap="none" anchor="ctr"/>
              <a:lstStyle/>
              <a:p>
                <a:endParaRPr lang="zh-CN" altLang="en-US"/>
              </a:p>
            </p:txBody>
          </p:sp>
          <p:sp>
            <p:nvSpPr>
              <p:cNvPr id="24596" name="Text Box 68"/>
              <p:cNvSpPr txBox="1">
                <a:spLocks noChangeArrowheads="1"/>
              </p:cNvSpPr>
              <p:nvPr/>
            </p:nvSpPr>
            <p:spPr bwMode="auto">
              <a:xfrm>
                <a:off x="1325" y="3518"/>
                <a:ext cx="483" cy="288"/>
              </a:xfrm>
              <a:prstGeom prst="rect">
                <a:avLst/>
              </a:prstGeom>
              <a:noFill/>
              <a:ln w="9525">
                <a:noFill/>
                <a:miter lim="800000"/>
                <a:headEnd/>
                <a:tailEnd/>
              </a:ln>
            </p:spPr>
            <p:txBody>
              <a:bodyPr>
                <a:spAutoFit/>
              </a:bodyPr>
              <a:lstStyle/>
              <a:p>
                <a:pPr>
                  <a:spcBef>
                    <a:spcPct val="50000"/>
                  </a:spcBef>
                </a:pPr>
                <a:r>
                  <a:rPr lang="en-US" altLang="zh-CN" sz="2400"/>
                  <a:t>4</a:t>
                </a:r>
              </a:p>
            </p:txBody>
          </p:sp>
        </p:grpSp>
        <p:grpSp>
          <p:nvGrpSpPr>
            <p:cNvPr id="24587" name="Group 69"/>
            <p:cNvGrpSpPr>
              <a:grpSpLocks/>
            </p:cNvGrpSpPr>
            <p:nvPr/>
          </p:nvGrpSpPr>
          <p:grpSpPr bwMode="auto">
            <a:xfrm>
              <a:off x="1046" y="3194"/>
              <a:ext cx="483" cy="288"/>
              <a:chOff x="1046" y="3194"/>
              <a:chExt cx="483" cy="288"/>
            </a:xfrm>
          </p:grpSpPr>
          <p:sp>
            <p:nvSpPr>
              <p:cNvPr id="24593" name="Oval 70"/>
              <p:cNvSpPr>
                <a:spLocks noChangeArrowheads="1"/>
              </p:cNvSpPr>
              <p:nvPr/>
            </p:nvSpPr>
            <p:spPr bwMode="auto">
              <a:xfrm>
                <a:off x="1047" y="3244"/>
                <a:ext cx="192" cy="192"/>
              </a:xfrm>
              <a:prstGeom prst="ellipse">
                <a:avLst/>
              </a:prstGeom>
              <a:noFill/>
              <a:ln w="9525">
                <a:solidFill>
                  <a:schemeClr val="tx1"/>
                </a:solidFill>
                <a:round/>
                <a:headEnd/>
                <a:tailEnd/>
              </a:ln>
            </p:spPr>
            <p:txBody>
              <a:bodyPr wrap="none" anchor="ctr"/>
              <a:lstStyle/>
              <a:p>
                <a:endParaRPr lang="zh-CN" altLang="en-US"/>
              </a:p>
            </p:txBody>
          </p:sp>
          <p:sp>
            <p:nvSpPr>
              <p:cNvPr id="24594" name="Text Box 71"/>
              <p:cNvSpPr txBox="1">
                <a:spLocks noChangeArrowheads="1"/>
              </p:cNvSpPr>
              <p:nvPr/>
            </p:nvSpPr>
            <p:spPr bwMode="auto">
              <a:xfrm>
                <a:off x="1046" y="3194"/>
                <a:ext cx="483" cy="288"/>
              </a:xfrm>
              <a:prstGeom prst="rect">
                <a:avLst/>
              </a:prstGeom>
              <a:noFill/>
              <a:ln w="9525">
                <a:noFill/>
                <a:miter lim="800000"/>
                <a:headEnd/>
                <a:tailEnd/>
              </a:ln>
            </p:spPr>
            <p:txBody>
              <a:bodyPr>
                <a:spAutoFit/>
              </a:bodyPr>
              <a:lstStyle/>
              <a:p>
                <a:pPr>
                  <a:spcBef>
                    <a:spcPct val="50000"/>
                  </a:spcBef>
                </a:pPr>
                <a:r>
                  <a:rPr lang="en-US" altLang="zh-CN" sz="2400"/>
                  <a:t>3</a:t>
                </a:r>
              </a:p>
            </p:txBody>
          </p:sp>
        </p:grpSp>
        <p:grpSp>
          <p:nvGrpSpPr>
            <p:cNvPr id="24588" name="Group 72"/>
            <p:cNvGrpSpPr>
              <a:grpSpLocks/>
            </p:cNvGrpSpPr>
            <p:nvPr/>
          </p:nvGrpSpPr>
          <p:grpSpPr bwMode="auto">
            <a:xfrm>
              <a:off x="1613" y="3853"/>
              <a:ext cx="483" cy="288"/>
              <a:chOff x="1669" y="3835"/>
              <a:chExt cx="483" cy="288"/>
            </a:xfrm>
          </p:grpSpPr>
          <p:sp>
            <p:nvSpPr>
              <p:cNvPr id="24591" name="Oval 73"/>
              <p:cNvSpPr>
                <a:spLocks noChangeArrowheads="1"/>
              </p:cNvSpPr>
              <p:nvPr/>
            </p:nvSpPr>
            <p:spPr bwMode="auto">
              <a:xfrm>
                <a:off x="1676" y="3888"/>
                <a:ext cx="192" cy="192"/>
              </a:xfrm>
              <a:prstGeom prst="ellipse">
                <a:avLst/>
              </a:prstGeom>
              <a:noFill/>
              <a:ln w="9525">
                <a:solidFill>
                  <a:schemeClr val="tx1"/>
                </a:solidFill>
                <a:round/>
                <a:headEnd/>
                <a:tailEnd/>
              </a:ln>
            </p:spPr>
            <p:txBody>
              <a:bodyPr wrap="none" anchor="ctr"/>
              <a:lstStyle/>
              <a:p>
                <a:endParaRPr lang="zh-CN" altLang="en-US"/>
              </a:p>
            </p:txBody>
          </p:sp>
          <p:sp>
            <p:nvSpPr>
              <p:cNvPr id="24592" name="Text Box 74"/>
              <p:cNvSpPr txBox="1">
                <a:spLocks noChangeArrowheads="1"/>
              </p:cNvSpPr>
              <p:nvPr/>
            </p:nvSpPr>
            <p:spPr bwMode="auto">
              <a:xfrm>
                <a:off x="1669" y="3835"/>
                <a:ext cx="483" cy="288"/>
              </a:xfrm>
              <a:prstGeom prst="rect">
                <a:avLst/>
              </a:prstGeom>
              <a:noFill/>
              <a:ln w="9525">
                <a:noFill/>
                <a:miter lim="800000"/>
                <a:headEnd/>
                <a:tailEnd/>
              </a:ln>
            </p:spPr>
            <p:txBody>
              <a:bodyPr>
                <a:spAutoFit/>
              </a:bodyPr>
              <a:lstStyle/>
              <a:p>
                <a:pPr>
                  <a:spcBef>
                    <a:spcPct val="50000"/>
                  </a:spcBef>
                </a:pPr>
                <a:r>
                  <a:rPr lang="en-US" altLang="zh-CN" sz="2400"/>
                  <a:t>5</a:t>
                </a:r>
              </a:p>
            </p:txBody>
          </p:sp>
        </p:grpSp>
        <p:sp>
          <p:nvSpPr>
            <p:cNvPr id="24589" name="Line 75"/>
            <p:cNvSpPr>
              <a:spLocks noChangeShapeType="1"/>
            </p:cNvSpPr>
            <p:nvPr/>
          </p:nvSpPr>
          <p:spPr bwMode="auto">
            <a:xfrm>
              <a:off x="1217" y="3410"/>
              <a:ext cx="149" cy="167"/>
            </a:xfrm>
            <a:prstGeom prst="line">
              <a:avLst/>
            </a:prstGeom>
            <a:noFill/>
            <a:ln w="9525">
              <a:solidFill>
                <a:schemeClr val="tx1"/>
              </a:solidFill>
              <a:round/>
              <a:headEnd/>
              <a:tailEnd/>
            </a:ln>
          </p:spPr>
          <p:txBody>
            <a:bodyPr/>
            <a:lstStyle/>
            <a:p>
              <a:endParaRPr lang="zh-CN" altLang="en-US"/>
            </a:p>
          </p:txBody>
        </p:sp>
        <p:sp>
          <p:nvSpPr>
            <p:cNvPr id="24590" name="Line 76"/>
            <p:cNvSpPr>
              <a:spLocks noChangeShapeType="1"/>
            </p:cNvSpPr>
            <p:nvPr/>
          </p:nvSpPr>
          <p:spPr bwMode="auto">
            <a:xfrm>
              <a:off x="1515" y="3745"/>
              <a:ext cx="149" cy="167"/>
            </a:xfrm>
            <a:prstGeom prst="line">
              <a:avLst/>
            </a:prstGeom>
            <a:noFill/>
            <a:ln w="9525">
              <a:solidFill>
                <a:schemeClr val="tx1"/>
              </a:solidFill>
              <a:round/>
              <a:headEnd/>
              <a:tailEnd/>
            </a:ln>
          </p:spPr>
          <p:txBody>
            <a:bodyPr/>
            <a:lstStyle/>
            <a:p>
              <a:endParaRPr lang="zh-CN" altLang="en-US"/>
            </a:p>
          </p:txBody>
        </p:sp>
      </p:grpSp>
    </p:spTree>
    <p:extLst>
      <p:ext uri="{BB962C8B-B14F-4D97-AF65-F5344CB8AC3E}">
        <p14:creationId xmlns:p14="http://schemas.microsoft.com/office/powerpoint/2010/main" val="2453362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animEffect transition="in" filter="wipe(left)">
                                      <p:cBhvr>
                                        <p:cTn id="7" dur="500"/>
                                        <p:tgtEl>
                                          <p:spTgt spid="6451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45123">
                                            <p:txEl>
                                              <p:pRg st="1" end="1"/>
                                            </p:txEl>
                                          </p:spTgt>
                                        </p:tgtEl>
                                        <p:attrNameLst>
                                          <p:attrName>style.visibility</p:attrName>
                                        </p:attrNameLst>
                                      </p:cBhvr>
                                      <p:to>
                                        <p:strVal val="visible"/>
                                      </p:to>
                                    </p:set>
                                    <p:animEffect transition="in" filter="wipe(left)">
                                      <p:cBhvr>
                                        <p:cTn id="10" dur="500"/>
                                        <p:tgtEl>
                                          <p:spTgt spid="6451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45123">
                                            <p:txEl>
                                              <p:pRg st="2" end="2"/>
                                            </p:txEl>
                                          </p:spTgt>
                                        </p:tgtEl>
                                        <p:attrNameLst>
                                          <p:attrName>style.visibility</p:attrName>
                                        </p:attrNameLst>
                                      </p:cBhvr>
                                      <p:to>
                                        <p:strVal val="visible"/>
                                      </p:to>
                                    </p:set>
                                    <p:animEffect transition="in" filter="wipe(left)">
                                      <p:cBhvr>
                                        <p:cTn id="13" dur="500"/>
                                        <p:tgtEl>
                                          <p:spTgt spid="6451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44550" y="884238"/>
            <a:ext cx="3500438" cy="533400"/>
          </a:xfrm>
          <a:noFill/>
        </p:spPr>
        <p:txBody>
          <a:bodyPr/>
          <a:lstStyle/>
          <a:p>
            <a:pPr algn="just" eaLnBrk="1" hangingPunct="1"/>
            <a:r>
              <a:rPr lang="zh-CN" altLang="en-US" sz="3200" b="1" smtClean="0">
                <a:solidFill>
                  <a:srgbClr val="FF3300"/>
                </a:solidFill>
                <a:latin typeface="楷体_GB2312" pitchFamily="49" charset="-122"/>
                <a:ea typeface="楷体_GB2312" pitchFamily="49" charset="-122"/>
              </a:rPr>
              <a:t>先左后右双旋转 </a:t>
            </a:r>
          </a:p>
        </p:txBody>
      </p:sp>
      <p:sp>
        <p:nvSpPr>
          <p:cNvPr id="25603" name="Rectangle 3"/>
          <p:cNvSpPr>
            <a:spLocks noGrp="1" noChangeArrowheads="1"/>
          </p:cNvSpPr>
          <p:nvPr>
            <p:ph type="body" idx="1"/>
          </p:nvPr>
        </p:nvSpPr>
        <p:spPr>
          <a:xfrm>
            <a:off x="585788" y="1960563"/>
            <a:ext cx="8221662" cy="1311275"/>
          </a:xfrm>
          <a:noFill/>
        </p:spPr>
        <p:txBody>
          <a:bodyPr lIns="92075" tIns="46038" rIns="92075" bIns="46038"/>
          <a:lstStyle/>
          <a:p>
            <a:pPr eaLnBrk="1" hangingPunct="1">
              <a:buFontTx/>
              <a:buNone/>
            </a:pPr>
            <a:r>
              <a:rPr lang="zh-CN" altLang="en-US" b="1" smtClean="0">
                <a:latin typeface="楷体_GB2312" pitchFamily="49" charset="-122"/>
                <a:ea typeface="楷体_GB2312" pitchFamily="49" charset="-122"/>
              </a:rPr>
              <a:t>如果在左子树根结点的右子树上插入结点，</a:t>
            </a:r>
          </a:p>
          <a:p>
            <a:pPr eaLnBrk="1" hangingPunct="1">
              <a:buFontTx/>
              <a:buNone/>
            </a:pPr>
            <a:r>
              <a:rPr lang="zh-CN" altLang="en-US" b="1" smtClean="0">
                <a:latin typeface="楷体_GB2312" pitchFamily="49" charset="-122"/>
                <a:ea typeface="楷体_GB2312" pitchFamily="49" charset="-122"/>
              </a:rPr>
              <a:t>引起不平衡，则需要进行</a:t>
            </a:r>
            <a:r>
              <a:rPr lang="zh-CN" altLang="en-US" smtClean="0">
                <a:solidFill>
                  <a:srgbClr val="CC3300"/>
                </a:solidFill>
                <a:latin typeface="楷体_GB2312" pitchFamily="49" charset="-122"/>
                <a:ea typeface="楷体_GB2312" pitchFamily="49" charset="-122"/>
              </a:rPr>
              <a:t>先左后右双</a:t>
            </a:r>
            <a:r>
              <a:rPr lang="zh-CN" altLang="en-US" smtClean="0">
                <a:latin typeface="楷体_GB2312" pitchFamily="49" charset="-122"/>
                <a:ea typeface="楷体_GB2312" pitchFamily="49" charset="-122"/>
              </a:rPr>
              <a:t>旋转 。</a:t>
            </a:r>
            <a:endParaRPr lang="zh-CN" altLang="en-US" b="1" smtClean="0">
              <a:latin typeface="楷体_GB2312" pitchFamily="49" charset="-122"/>
              <a:ea typeface="楷体_GB2312" pitchFamily="49" charset="-122"/>
            </a:endParaRPr>
          </a:p>
        </p:txBody>
      </p:sp>
      <p:grpSp>
        <p:nvGrpSpPr>
          <p:cNvPr id="25604" name="Group 4"/>
          <p:cNvGrpSpPr>
            <a:grpSpLocks/>
          </p:cNvGrpSpPr>
          <p:nvPr/>
        </p:nvGrpSpPr>
        <p:grpSpPr bwMode="auto">
          <a:xfrm>
            <a:off x="1901825" y="3238500"/>
            <a:ext cx="1111250" cy="584200"/>
            <a:chOff x="1808" y="2553"/>
            <a:chExt cx="483" cy="242"/>
          </a:xfrm>
        </p:grpSpPr>
        <p:sp>
          <p:nvSpPr>
            <p:cNvPr id="25638" name="Oval 5"/>
            <p:cNvSpPr>
              <a:spLocks noChangeArrowheads="1"/>
            </p:cNvSpPr>
            <p:nvPr/>
          </p:nvSpPr>
          <p:spPr bwMode="auto">
            <a:xfrm>
              <a:off x="1809" y="2603"/>
              <a:ext cx="192" cy="192"/>
            </a:xfrm>
            <a:prstGeom prst="ellipse">
              <a:avLst/>
            </a:prstGeom>
            <a:noFill/>
            <a:ln w="9525">
              <a:solidFill>
                <a:schemeClr val="tx1"/>
              </a:solidFill>
              <a:round/>
              <a:headEnd/>
              <a:tailEnd/>
            </a:ln>
          </p:spPr>
          <p:txBody>
            <a:bodyPr wrap="none" anchor="ctr"/>
            <a:lstStyle/>
            <a:p>
              <a:endParaRPr lang="zh-CN" altLang="en-US"/>
            </a:p>
          </p:txBody>
        </p:sp>
        <p:sp>
          <p:nvSpPr>
            <p:cNvPr id="25639" name="Text Box 6"/>
            <p:cNvSpPr txBox="1">
              <a:spLocks noChangeArrowheads="1"/>
            </p:cNvSpPr>
            <p:nvPr/>
          </p:nvSpPr>
          <p:spPr bwMode="auto">
            <a:xfrm>
              <a:off x="1808" y="2553"/>
              <a:ext cx="483" cy="240"/>
            </a:xfrm>
            <a:prstGeom prst="rect">
              <a:avLst/>
            </a:prstGeom>
            <a:noFill/>
            <a:ln w="9525">
              <a:noFill/>
              <a:miter lim="800000"/>
              <a:headEnd/>
              <a:tailEnd/>
            </a:ln>
          </p:spPr>
          <p:txBody>
            <a:bodyPr>
              <a:spAutoFit/>
            </a:bodyPr>
            <a:lstStyle/>
            <a:p>
              <a:pPr>
                <a:spcBef>
                  <a:spcPct val="50000"/>
                </a:spcBef>
              </a:pPr>
              <a:r>
                <a:rPr lang="en-US" altLang="zh-CN" sz="3200"/>
                <a:t>5</a:t>
              </a:r>
            </a:p>
          </p:txBody>
        </p:sp>
      </p:grpSp>
      <p:grpSp>
        <p:nvGrpSpPr>
          <p:cNvPr id="25605" name="Group 7"/>
          <p:cNvGrpSpPr>
            <a:grpSpLocks/>
          </p:cNvGrpSpPr>
          <p:nvPr/>
        </p:nvGrpSpPr>
        <p:grpSpPr bwMode="auto">
          <a:xfrm>
            <a:off x="1089025" y="4044950"/>
            <a:ext cx="1112838" cy="588963"/>
            <a:chOff x="1455" y="2887"/>
            <a:chExt cx="483" cy="244"/>
          </a:xfrm>
        </p:grpSpPr>
        <p:sp>
          <p:nvSpPr>
            <p:cNvPr id="25636" name="Oval 8"/>
            <p:cNvSpPr>
              <a:spLocks noChangeArrowheads="1"/>
            </p:cNvSpPr>
            <p:nvPr/>
          </p:nvSpPr>
          <p:spPr bwMode="auto">
            <a:xfrm>
              <a:off x="1473" y="2939"/>
              <a:ext cx="192" cy="192"/>
            </a:xfrm>
            <a:prstGeom prst="ellipse">
              <a:avLst/>
            </a:prstGeom>
            <a:noFill/>
            <a:ln w="9525">
              <a:solidFill>
                <a:schemeClr val="tx1"/>
              </a:solidFill>
              <a:round/>
              <a:headEnd/>
              <a:tailEnd/>
            </a:ln>
          </p:spPr>
          <p:txBody>
            <a:bodyPr wrap="none" anchor="ctr"/>
            <a:lstStyle/>
            <a:p>
              <a:endParaRPr lang="zh-CN" altLang="en-US"/>
            </a:p>
          </p:txBody>
        </p:sp>
        <p:sp>
          <p:nvSpPr>
            <p:cNvPr id="25637" name="Text Box 9"/>
            <p:cNvSpPr txBox="1">
              <a:spLocks noChangeArrowheads="1"/>
            </p:cNvSpPr>
            <p:nvPr/>
          </p:nvSpPr>
          <p:spPr bwMode="auto">
            <a:xfrm>
              <a:off x="1455" y="2887"/>
              <a:ext cx="483" cy="240"/>
            </a:xfrm>
            <a:prstGeom prst="rect">
              <a:avLst/>
            </a:prstGeom>
            <a:noFill/>
            <a:ln w="9525">
              <a:noFill/>
              <a:miter lim="800000"/>
              <a:headEnd/>
              <a:tailEnd/>
            </a:ln>
          </p:spPr>
          <p:txBody>
            <a:bodyPr>
              <a:spAutoFit/>
            </a:bodyPr>
            <a:lstStyle/>
            <a:p>
              <a:pPr>
                <a:spcBef>
                  <a:spcPct val="50000"/>
                </a:spcBef>
              </a:pPr>
              <a:r>
                <a:rPr lang="en-US" altLang="zh-CN" sz="3200"/>
                <a:t>3</a:t>
              </a:r>
            </a:p>
          </p:txBody>
        </p:sp>
      </p:grpSp>
      <p:grpSp>
        <p:nvGrpSpPr>
          <p:cNvPr id="25606" name="Group 10"/>
          <p:cNvGrpSpPr>
            <a:grpSpLocks/>
          </p:cNvGrpSpPr>
          <p:nvPr/>
        </p:nvGrpSpPr>
        <p:grpSpPr bwMode="auto">
          <a:xfrm>
            <a:off x="1839913" y="4875213"/>
            <a:ext cx="1112837" cy="590550"/>
            <a:chOff x="1130" y="3222"/>
            <a:chExt cx="483" cy="245"/>
          </a:xfrm>
        </p:grpSpPr>
        <p:sp>
          <p:nvSpPr>
            <p:cNvPr id="25634" name="Oval 11"/>
            <p:cNvSpPr>
              <a:spLocks noChangeArrowheads="1"/>
            </p:cNvSpPr>
            <p:nvPr/>
          </p:nvSpPr>
          <p:spPr bwMode="auto">
            <a:xfrm>
              <a:off x="1137" y="3275"/>
              <a:ext cx="192" cy="192"/>
            </a:xfrm>
            <a:prstGeom prst="ellipse">
              <a:avLst/>
            </a:prstGeom>
            <a:noFill/>
            <a:ln w="9525">
              <a:solidFill>
                <a:schemeClr val="tx1"/>
              </a:solidFill>
              <a:round/>
              <a:headEnd/>
              <a:tailEnd/>
            </a:ln>
          </p:spPr>
          <p:txBody>
            <a:bodyPr wrap="none" anchor="ctr"/>
            <a:lstStyle/>
            <a:p>
              <a:endParaRPr lang="zh-CN" altLang="en-US"/>
            </a:p>
          </p:txBody>
        </p:sp>
        <p:sp>
          <p:nvSpPr>
            <p:cNvPr id="25635" name="Text Box 12"/>
            <p:cNvSpPr txBox="1">
              <a:spLocks noChangeArrowheads="1"/>
            </p:cNvSpPr>
            <p:nvPr/>
          </p:nvSpPr>
          <p:spPr bwMode="auto">
            <a:xfrm>
              <a:off x="1130" y="3222"/>
              <a:ext cx="483" cy="240"/>
            </a:xfrm>
            <a:prstGeom prst="rect">
              <a:avLst/>
            </a:prstGeom>
            <a:noFill/>
            <a:ln w="9525">
              <a:noFill/>
              <a:miter lim="800000"/>
              <a:headEnd/>
              <a:tailEnd/>
            </a:ln>
          </p:spPr>
          <p:txBody>
            <a:bodyPr>
              <a:spAutoFit/>
            </a:bodyPr>
            <a:lstStyle/>
            <a:p>
              <a:pPr>
                <a:spcBef>
                  <a:spcPct val="50000"/>
                </a:spcBef>
              </a:pPr>
              <a:r>
                <a:rPr lang="en-US" altLang="zh-CN" sz="3200"/>
                <a:t>4</a:t>
              </a:r>
            </a:p>
          </p:txBody>
        </p:sp>
      </p:grpSp>
      <p:sp>
        <p:nvSpPr>
          <p:cNvPr id="25607" name="Line 13"/>
          <p:cNvSpPr>
            <a:spLocks noChangeShapeType="1"/>
          </p:cNvSpPr>
          <p:nvPr/>
        </p:nvSpPr>
        <p:spPr bwMode="auto">
          <a:xfrm flipH="1">
            <a:off x="1558925" y="3729038"/>
            <a:ext cx="428625" cy="515937"/>
          </a:xfrm>
          <a:prstGeom prst="line">
            <a:avLst/>
          </a:prstGeom>
          <a:noFill/>
          <a:ln w="9525">
            <a:solidFill>
              <a:schemeClr val="tx1"/>
            </a:solidFill>
            <a:round/>
            <a:headEnd/>
            <a:tailEnd/>
          </a:ln>
        </p:spPr>
        <p:txBody>
          <a:bodyPr/>
          <a:lstStyle/>
          <a:p>
            <a:endParaRPr lang="zh-CN" altLang="en-US"/>
          </a:p>
        </p:txBody>
      </p:sp>
      <p:sp>
        <p:nvSpPr>
          <p:cNvPr id="25608" name="Line 14"/>
          <p:cNvSpPr>
            <a:spLocks noChangeShapeType="1"/>
          </p:cNvSpPr>
          <p:nvPr/>
        </p:nvSpPr>
        <p:spPr bwMode="auto">
          <a:xfrm>
            <a:off x="1524000" y="4497388"/>
            <a:ext cx="449263" cy="517525"/>
          </a:xfrm>
          <a:prstGeom prst="line">
            <a:avLst/>
          </a:prstGeom>
          <a:noFill/>
          <a:ln w="9525">
            <a:solidFill>
              <a:schemeClr val="tx1"/>
            </a:solidFill>
            <a:round/>
            <a:headEnd/>
            <a:tailEnd/>
          </a:ln>
        </p:spPr>
        <p:txBody>
          <a:bodyPr/>
          <a:lstStyle/>
          <a:p>
            <a:endParaRPr lang="zh-CN" altLang="en-US"/>
          </a:p>
        </p:txBody>
      </p:sp>
      <p:grpSp>
        <p:nvGrpSpPr>
          <p:cNvPr id="25609" name="Group 15"/>
          <p:cNvGrpSpPr>
            <a:grpSpLocks/>
          </p:cNvGrpSpPr>
          <p:nvPr/>
        </p:nvGrpSpPr>
        <p:grpSpPr bwMode="auto">
          <a:xfrm>
            <a:off x="6286500" y="3706813"/>
            <a:ext cx="2608263" cy="1400175"/>
            <a:chOff x="1571" y="3512"/>
            <a:chExt cx="1133" cy="580"/>
          </a:xfrm>
        </p:grpSpPr>
        <p:sp>
          <p:nvSpPr>
            <p:cNvPr id="25626" name="Oval 16"/>
            <p:cNvSpPr>
              <a:spLocks noChangeArrowheads="1"/>
            </p:cNvSpPr>
            <p:nvPr/>
          </p:nvSpPr>
          <p:spPr bwMode="auto">
            <a:xfrm>
              <a:off x="2232" y="3869"/>
              <a:ext cx="192" cy="192"/>
            </a:xfrm>
            <a:prstGeom prst="ellipse">
              <a:avLst/>
            </a:prstGeom>
            <a:noFill/>
            <a:ln w="9525">
              <a:solidFill>
                <a:schemeClr val="tx1"/>
              </a:solidFill>
              <a:round/>
              <a:headEnd/>
              <a:tailEnd/>
            </a:ln>
          </p:spPr>
          <p:txBody>
            <a:bodyPr wrap="none" anchor="ctr"/>
            <a:lstStyle/>
            <a:p>
              <a:endParaRPr lang="zh-CN" altLang="en-US"/>
            </a:p>
          </p:txBody>
        </p:sp>
        <p:sp>
          <p:nvSpPr>
            <p:cNvPr id="25627" name="Oval 17"/>
            <p:cNvSpPr>
              <a:spLocks noChangeArrowheads="1"/>
            </p:cNvSpPr>
            <p:nvPr/>
          </p:nvSpPr>
          <p:spPr bwMode="auto">
            <a:xfrm>
              <a:off x="1914" y="3564"/>
              <a:ext cx="192" cy="192"/>
            </a:xfrm>
            <a:prstGeom prst="ellipse">
              <a:avLst/>
            </a:prstGeom>
            <a:noFill/>
            <a:ln w="9525">
              <a:solidFill>
                <a:schemeClr val="tx1"/>
              </a:solidFill>
              <a:round/>
              <a:headEnd/>
              <a:tailEnd/>
            </a:ln>
          </p:spPr>
          <p:txBody>
            <a:bodyPr wrap="none" anchor="ctr"/>
            <a:lstStyle/>
            <a:p>
              <a:endParaRPr lang="zh-CN" altLang="en-US"/>
            </a:p>
          </p:txBody>
        </p:sp>
        <p:sp>
          <p:nvSpPr>
            <p:cNvPr id="25628" name="Oval 18"/>
            <p:cNvSpPr>
              <a:spLocks noChangeArrowheads="1"/>
            </p:cNvSpPr>
            <p:nvPr/>
          </p:nvSpPr>
          <p:spPr bwMode="auto">
            <a:xfrm>
              <a:off x="1578" y="3900"/>
              <a:ext cx="192" cy="192"/>
            </a:xfrm>
            <a:prstGeom prst="ellipse">
              <a:avLst/>
            </a:prstGeom>
            <a:noFill/>
            <a:ln w="9525">
              <a:solidFill>
                <a:schemeClr val="tx1"/>
              </a:solidFill>
              <a:round/>
              <a:headEnd/>
              <a:tailEnd/>
            </a:ln>
          </p:spPr>
          <p:txBody>
            <a:bodyPr wrap="none" anchor="ctr"/>
            <a:lstStyle/>
            <a:p>
              <a:endParaRPr lang="zh-CN" altLang="en-US"/>
            </a:p>
          </p:txBody>
        </p:sp>
        <p:sp>
          <p:nvSpPr>
            <p:cNvPr id="25629" name="Text Box 19"/>
            <p:cNvSpPr txBox="1">
              <a:spLocks noChangeArrowheads="1"/>
            </p:cNvSpPr>
            <p:nvPr/>
          </p:nvSpPr>
          <p:spPr bwMode="auto">
            <a:xfrm>
              <a:off x="2221" y="3819"/>
              <a:ext cx="483" cy="240"/>
            </a:xfrm>
            <a:prstGeom prst="rect">
              <a:avLst/>
            </a:prstGeom>
            <a:noFill/>
            <a:ln w="9525">
              <a:noFill/>
              <a:miter lim="800000"/>
              <a:headEnd/>
              <a:tailEnd/>
            </a:ln>
          </p:spPr>
          <p:txBody>
            <a:bodyPr>
              <a:spAutoFit/>
            </a:bodyPr>
            <a:lstStyle/>
            <a:p>
              <a:pPr>
                <a:spcBef>
                  <a:spcPct val="50000"/>
                </a:spcBef>
              </a:pPr>
              <a:r>
                <a:rPr lang="en-US" altLang="zh-CN" sz="3200"/>
                <a:t>5</a:t>
              </a:r>
            </a:p>
          </p:txBody>
        </p:sp>
        <p:sp>
          <p:nvSpPr>
            <p:cNvPr id="25630" name="Text Box 20"/>
            <p:cNvSpPr txBox="1">
              <a:spLocks noChangeArrowheads="1"/>
            </p:cNvSpPr>
            <p:nvPr/>
          </p:nvSpPr>
          <p:spPr bwMode="auto">
            <a:xfrm>
              <a:off x="1896" y="3512"/>
              <a:ext cx="483" cy="240"/>
            </a:xfrm>
            <a:prstGeom prst="rect">
              <a:avLst/>
            </a:prstGeom>
            <a:noFill/>
            <a:ln w="9525">
              <a:noFill/>
              <a:miter lim="800000"/>
              <a:headEnd/>
              <a:tailEnd/>
            </a:ln>
          </p:spPr>
          <p:txBody>
            <a:bodyPr>
              <a:spAutoFit/>
            </a:bodyPr>
            <a:lstStyle/>
            <a:p>
              <a:pPr>
                <a:spcBef>
                  <a:spcPct val="50000"/>
                </a:spcBef>
              </a:pPr>
              <a:r>
                <a:rPr lang="en-US" altLang="zh-CN" sz="3200"/>
                <a:t>4</a:t>
              </a:r>
            </a:p>
          </p:txBody>
        </p:sp>
        <p:sp>
          <p:nvSpPr>
            <p:cNvPr id="25631" name="Text Box 21"/>
            <p:cNvSpPr txBox="1">
              <a:spLocks noChangeArrowheads="1"/>
            </p:cNvSpPr>
            <p:nvPr/>
          </p:nvSpPr>
          <p:spPr bwMode="auto">
            <a:xfrm>
              <a:off x="1571" y="3847"/>
              <a:ext cx="483" cy="240"/>
            </a:xfrm>
            <a:prstGeom prst="rect">
              <a:avLst/>
            </a:prstGeom>
            <a:noFill/>
            <a:ln w="9525">
              <a:noFill/>
              <a:miter lim="800000"/>
              <a:headEnd/>
              <a:tailEnd/>
            </a:ln>
          </p:spPr>
          <p:txBody>
            <a:bodyPr>
              <a:spAutoFit/>
            </a:bodyPr>
            <a:lstStyle/>
            <a:p>
              <a:pPr>
                <a:spcBef>
                  <a:spcPct val="50000"/>
                </a:spcBef>
              </a:pPr>
              <a:r>
                <a:rPr lang="en-US" altLang="zh-CN" sz="3200"/>
                <a:t>3</a:t>
              </a:r>
            </a:p>
          </p:txBody>
        </p:sp>
        <p:sp>
          <p:nvSpPr>
            <p:cNvPr id="25632" name="Line 22"/>
            <p:cNvSpPr>
              <a:spLocks noChangeShapeType="1"/>
            </p:cNvSpPr>
            <p:nvPr/>
          </p:nvSpPr>
          <p:spPr bwMode="auto">
            <a:xfrm flipH="1" flipV="1">
              <a:off x="2109" y="3725"/>
              <a:ext cx="149" cy="167"/>
            </a:xfrm>
            <a:prstGeom prst="line">
              <a:avLst/>
            </a:prstGeom>
            <a:noFill/>
            <a:ln w="9525">
              <a:solidFill>
                <a:schemeClr val="tx1"/>
              </a:solidFill>
              <a:round/>
              <a:headEnd/>
              <a:tailEnd/>
            </a:ln>
          </p:spPr>
          <p:txBody>
            <a:bodyPr/>
            <a:lstStyle/>
            <a:p>
              <a:endParaRPr lang="zh-CN" altLang="en-US"/>
            </a:p>
          </p:txBody>
        </p:sp>
        <p:sp>
          <p:nvSpPr>
            <p:cNvPr id="25633" name="Line 23"/>
            <p:cNvSpPr>
              <a:spLocks noChangeShapeType="1"/>
            </p:cNvSpPr>
            <p:nvPr/>
          </p:nvSpPr>
          <p:spPr bwMode="auto">
            <a:xfrm flipH="1">
              <a:off x="1756" y="3725"/>
              <a:ext cx="195" cy="195"/>
            </a:xfrm>
            <a:prstGeom prst="line">
              <a:avLst/>
            </a:prstGeom>
            <a:noFill/>
            <a:ln w="9525">
              <a:solidFill>
                <a:schemeClr val="tx1"/>
              </a:solidFill>
              <a:round/>
              <a:headEnd/>
              <a:tailEnd/>
            </a:ln>
          </p:spPr>
          <p:txBody>
            <a:bodyPr/>
            <a:lstStyle/>
            <a:p>
              <a:endParaRPr lang="zh-CN" altLang="en-US"/>
            </a:p>
          </p:txBody>
        </p:sp>
      </p:grpSp>
      <p:sp>
        <p:nvSpPr>
          <p:cNvPr id="25610" name="AutoShape 24"/>
          <p:cNvSpPr>
            <a:spLocks noChangeArrowheads="1"/>
          </p:cNvSpPr>
          <p:nvPr/>
        </p:nvSpPr>
        <p:spPr bwMode="auto">
          <a:xfrm>
            <a:off x="2713038" y="4110038"/>
            <a:ext cx="792162" cy="358775"/>
          </a:xfrm>
          <a:prstGeom prst="rightArrow">
            <a:avLst>
              <a:gd name="adj1" fmla="val 50000"/>
              <a:gd name="adj2" fmla="val 55199"/>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5611" name="Group 25"/>
          <p:cNvGrpSpPr>
            <a:grpSpLocks/>
          </p:cNvGrpSpPr>
          <p:nvPr/>
        </p:nvGrpSpPr>
        <p:grpSpPr bwMode="auto">
          <a:xfrm>
            <a:off x="3040063" y="3357563"/>
            <a:ext cx="2647950" cy="2187575"/>
            <a:chOff x="1339" y="2917"/>
            <a:chExt cx="1730" cy="1404"/>
          </a:xfrm>
        </p:grpSpPr>
        <p:grpSp>
          <p:nvGrpSpPr>
            <p:cNvPr id="25615" name="Group 26"/>
            <p:cNvGrpSpPr>
              <a:grpSpLocks/>
            </p:cNvGrpSpPr>
            <p:nvPr/>
          </p:nvGrpSpPr>
          <p:grpSpPr bwMode="auto">
            <a:xfrm>
              <a:off x="2369" y="2917"/>
              <a:ext cx="700" cy="372"/>
              <a:chOff x="1808" y="2553"/>
              <a:chExt cx="483" cy="245"/>
            </a:xfrm>
          </p:grpSpPr>
          <p:sp>
            <p:nvSpPr>
              <p:cNvPr id="25624" name="Oval 27"/>
              <p:cNvSpPr>
                <a:spLocks noChangeArrowheads="1"/>
              </p:cNvSpPr>
              <p:nvPr/>
            </p:nvSpPr>
            <p:spPr bwMode="auto">
              <a:xfrm>
                <a:off x="1809" y="2603"/>
                <a:ext cx="192" cy="192"/>
              </a:xfrm>
              <a:prstGeom prst="ellipse">
                <a:avLst/>
              </a:prstGeom>
              <a:noFill/>
              <a:ln w="9525">
                <a:solidFill>
                  <a:schemeClr val="tx1"/>
                </a:solidFill>
                <a:round/>
                <a:headEnd/>
                <a:tailEnd/>
              </a:ln>
            </p:spPr>
            <p:txBody>
              <a:bodyPr wrap="none" anchor="ctr"/>
              <a:lstStyle/>
              <a:p>
                <a:endParaRPr lang="zh-CN" altLang="en-US"/>
              </a:p>
            </p:txBody>
          </p:sp>
          <p:sp>
            <p:nvSpPr>
              <p:cNvPr id="25625" name="Text Box 28"/>
              <p:cNvSpPr txBox="1">
                <a:spLocks noChangeArrowheads="1"/>
              </p:cNvSpPr>
              <p:nvPr/>
            </p:nvSpPr>
            <p:spPr bwMode="auto">
              <a:xfrm>
                <a:off x="1808" y="2553"/>
                <a:ext cx="483" cy="245"/>
              </a:xfrm>
              <a:prstGeom prst="rect">
                <a:avLst/>
              </a:prstGeom>
              <a:noFill/>
              <a:ln w="9525">
                <a:noFill/>
                <a:miter lim="800000"/>
                <a:headEnd/>
                <a:tailEnd/>
              </a:ln>
            </p:spPr>
            <p:txBody>
              <a:bodyPr>
                <a:spAutoFit/>
              </a:bodyPr>
              <a:lstStyle/>
              <a:p>
                <a:pPr>
                  <a:spcBef>
                    <a:spcPct val="50000"/>
                  </a:spcBef>
                </a:pPr>
                <a:r>
                  <a:rPr lang="en-US" altLang="zh-CN" sz="3200"/>
                  <a:t>5</a:t>
                </a:r>
              </a:p>
            </p:txBody>
          </p:sp>
        </p:grpSp>
        <p:grpSp>
          <p:nvGrpSpPr>
            <p:cNvPr id="25616" name="Group 29"/>
            <p:cNvGrpSpPr>
              <a:grpSpLocks/>
            </p:cNvGrpSpPr>
            <p:nvPr/>
          </p:nvGrpSpPr>
          <p:grpSpPr bwMode="auto">
            <a:xfrm>
              <a:off x="1857" y="3425"/>
              <a:ext cx="701" cy="372"/>
              <a:chOff x="1455" y="2887"/>
              <a:chExt cx="483" cy="245"/>
            </a:xfrm>
          </p:grpSpPr>
          <p:sp>
            <p:nvSpPr>
              <p:cNvPr id="25622" name="Oval 30"/>
              <p:cNvSpPr>
                <a:spLocks noChangeArrowheads="1"/>
              </p:cNvSpPr>
              <p:nvPr/>
            </p:nvSpPr>
            <p:spPr bwMode="auto">
              <a:xfrm>
                <a:off x="1473" y="2939"/>
                <a:ext cx="192" cy="192"/>
              </a:xfrm>
              <a:prstGeom prst="ellipse">
                <a:avLst/>
              </a:prstGeom>
              <a:noFill/>
              <a:ln w="9525">
                <a:solidFill>
                  <a:schemeClr val="tx1"/>
                </a:solidFill>
                <a:round/>
                <a:headEnd/>
                <a:tailEnd/>
              </a:ln>
            </p:spPr>
            <p:txBody>
              <a:bodyPr wrap="none" anchor="ctr"/>
              <a:lstStyle/>
              <a:p>
                <a:endParaRPr lang="zh-CN" altLang="en-US"/>
              </a:p>
            </p:txBody>
          </p:sp>
          <p:sp>
            <p:nvSpPr>
              <p:cNvPr id="25623" name="Text Box 31"/>
              <p:cNvSpPr txBox="1">
                <a:spLocks noChangeArrowheads="1"/>
              </p:cNvSpPr>
              <p:nvPr/>
            </p:nvSpPr>
            <p:spPr bwMode="auto">
              <a:xfrm>
                <a:off x="1455" y="2887"/>
                <a:ext cx="483" cy="245"/>
              </a:xfrm>
              <a:prstGeom prst="rect">
                <a:avLst/>
              </a:prstGeom>
              <a:noFill/>
              <a:ln w="9525">
                <a:noFill/>
                <a:miter lim="800000"/>
                <a:headEnd/>
                <a:tailEnd/>
              </a:ln>
            </p:spPr>
            <p:txBody>
              <a:bodyPr>
                <a:spAutoFit/>
              </a:bodyPr>
              <a:lstStyle/>
              <a:p>
                <a:pPr>
                  <a:spcBef>
                    <a:spcPct val="50000"/>
                  </a:spcBef>
                </a:pPr>
                <a:r>
                  <a:rPr lang="en-US" altLang="zh-CN" sz="3200"/>
                  <a:t>4</a:t>
                </a:r>
              </a:p>
            </p:txBody>
          </p:sp>
        </p:grpSp>
        <p:sp>
          <p:nvSpPr>
            <p:cNvPr id="25617" name="Line 32"/>
            <p:cNvSpPr>
              <a:spLocks noChangeShapeType="1"/>
            </p:cNvSpPr>
            <p:nvPr/>
          </p:nvSpPr>
          <p:spPr bwMode="auto">
            <a:xfrm flipH="1">
              <a:off x="2153" y="3226"/>
              <a:ext cx="270" cy="325"/>
            </a:xfrm>
            <a:prstGeom prst="line">
              <a:avLst/>
            </a:prstGeom>
            <a:noFill/>
            <a:ln w="9525">
              <a:solidFill>
                <a:schemeClr val="tx1"/>
              </a:solidFill>
              <a:round/>
              <a:headEnd/>
              <a:tailEnd/>
            </a:ln>
          </p:spPr>
          <p:txBody>
            <a:bodyPr/>
            <a:lstStyle/>
            <a:p>
              <a:endParaRPr lang="zh-CN" altLang="en-US"/>
            </a:p>
          </p:txBody>
        </p:sp>
        <p:grpSp>
          <p:nvGrpSpPr>
            <p:cNvPr id="25618" name="Group 33"/>
            <p:cNvGrpSpPr>
              <a:grpSpLocks/>
            </p:cNvGrpSpPr>
            <p:nvPr/>
          </p:nvGrpSpPr>
          <p:grpSpPr bwMode="auto">
            <a:xfrm>
              <a:off x="1339" y="3949"/>
              <a:ext cx="701" cy="372"/>
              <a:chOff x="1455" y="2887"/>
              <a:chExt cx="483" cy="245"/>
            </a:xfrm>
          </p:grpSpPr>
          <p:sp>
            <p:nvSpPr>
              <p:cNvPr id="25620" name="Oval 34"/>
              <p:cNvSpPr>
                <a:spLocks noChangeArrowheads="1"/>
              </p:cNvSpPr>
              <p:nvPr/>
            </p:nvSpPr>
            <p:spPr bwMode="auto">
              <a:xfrm>
                <a:off x="1473" y="2939"/>
                <a:ext cx="192" cy="192"/>
              </a:xfrm>
              <a:prstGeom prst="ellipse">
                <a:avLst/>
              </a:prstGeom>
              <a:noFill/>
              <a:ln w="9525">
                <a:solidFill>
                  <a:schemeClr val="tx1"/>
                </a:solidFill>
                <a:round/>
                <a:headEnd/>
                <a:tailEnd/>
              </a:ln>
            </p:spPr>
            <p:txBody>
              <a:bodyPr wrap="none" anchor="ctr"/>
              <a:lstStyle/>
              <a:p>
                <a:endParaRPr lang="zh-CN" altLang="en-US"/>
              </a:p>
            </p:txBody>
          </p:sp>
          <p:sp>
            <p:nvSpPr>
              <p:cNvPr id="25621" name="Text Box 35"/>
              <p:cNvSpPr txBox="1">
                <a:spLocks noChangeArrowheads="1"/>
              </p:cNvSpPr>
              <p:nvPr/>
            </p:nvSpPr>
            <p:spPr bwMode="auto">
              <a:xfrm>
                <a:off x="1455" y="2887"/>
                <a:ext cx="483" cy="245"/>
              </a:xfrm>
              <a:prstGeom prst="rect">
                <a:avLst/>
              </a:prstGeom>
              <a:noFill/>
              <a:ln w="9525">
                <a:noFill/>
                <a:miter lim="800000"/>
                <a:headEnd/>
                <a:tailEnd/>
              </a:ln>
            </p:spPr>
            <p:txBody>
              <a:bodyPr>
                <a:spAutoFit/>
              </a:bodyPr>
              <a:lstStyle/>
              <a:p>
                <a:pPr>
                  <a:spcBef>
                    <a:spcPct val="50000"/>
                  </a:spcBef>
                </a:pPr>
                <a:r>
                  <a:rPr lang="en-US" altLang="zh-CN" sz="3200"/>
                  <a:t>3</a:t>
                </a:r>
              </a:p>
            </p:txBody>
          </p:sp>
        </p:grpSp>
        <p:sp>
          <p:nvSpPr>
            <p:cNvPr id="25619" name="Line 36"/>
            <p:cNvSpPr>
              <a:spLocks noChangeShapeType="1"/>
            </p:cNvSpPr>
            <p:nvPr/>
          </p:nvSpPr>
          <p:spPr bwMode="auto">
            <a:xfrm flipH="1">
              <a:off x="1635" y="3750"/>
              <a:ext cx="270" cy="325"/>
            </a:xfrm>
            <a:prstGeom prst="line">
              <a:avLst/>
            </a:prstGeom>
            <a:noFill/>
            <a:ln w="9525">
              <a:solidFill>
                <a:schemeClr val="tx1"/>
              </a:solidFill>
              <a:round/>
              <a:headEnd/>
              <a:tailEnd/>
            </a:ln>
          </p:spPr>
          <p:txBody>
            <a:bodyPr/>
            <a:lstStyle/>
            <a:p>
              <a:endParaRPr lang="zh-CN" altLang="en-US"/>
            </a:p>
          </p:txBody>
        </p:sp>
      </p:grpSp>
      <p:sp>
        <p:nvSpPr>
          <p:cNvPr id="25612" name="AutoShape 37"/>
          <p:cNvSpPr>
            <a:spLocks noChangeArrowheads="1"/>
          </p:cNvSpPr>
          <p:nvPr/>
        </p:nvSpPr>
        <p:spPr bwMode="auto">
          <a:xfrm>
            <a:off x="5265738" y="4240213"/>
            <a:ext cx="792162" cy="358775"/>
          </a:xfrm>
          <a:prstGeom prst="rightArrow">
            <a:avLst>
              <a:gd name="adj1" fmla="val 50000"/>
              <a:gd name="adj2" fmla="val 55199"/>
            </a:avLst>
          </a:prstGeom>
          <a:solidFill>
            <a:schemeClr val="accent1"/>
          </a:solidFill>
          <a:ln w="9525">
            <a:solidFill>
              <a:schemeClr val="tx1"/>
            </a:solidFill>
            <a:miter lim="800000"/>
            <a:headEnd/>
            <a:tailEnd/>
          </a:ln>
        </p:spPr>
        <p:txBody>
          <a:bodyPr wrap="none" anchor="ctr"/>
          <a:lstStyle/>
          <a:p>
            <a:endParaRPr lang="zh-CN" altLang="en-US"/>
          </a:p>
        </p:txBody>
      </p:sp>
      <p:sp>
        <p:nvSpPr>
          <p:cNvPr id="25613" name="Text Box 38"/>
          <p:cNvSpPr txBox="1">
            <a:spLocks noChangeArrowheads="1"/>
          </p:cNvSpPr>
          <p:nvPr/>
        </p:nvSpPr>
        <p:spPr bwMode="auto">
          <a:xfrm>
            <a:off x="2809875" y="3594100"/>
            <a:ext cx="865188" cy="519113"/>
          </a:xfrm>
          <a:prstGeom prst="rect">
            <a:avLst/>
          </a:prstGeom>
          <a:noFill/>
          <a:ln w="9525">
            <a:noFill/>
            <a:miter lim="800000"/>
            <a:headEnd/>
            <a:tailEnd/>
          </a:ln>
        </p:spPr>
        <p:txBody>
          <a:bodyPr>
            <a:spAutoFit/>
          </a:bodyPr>
          <a:lstStyle/>
          <a:p>
            <a:pPr>
              <a:spcBef>
                <a:spcPct val="50000"/>
              </a:spcBef>
            </a:pPr>
            <a:r>
              <a:rPr lang="zh-CN" altLang="en-US" b="1">
                <a:solidFill>
                  <a:srgbClr val="FF0000"/>
                </a:solidFill>
                <a:ea typeface="楷体_GB2312" pitchFamily="49" charset="-122"/>
              </a:rPr>
              <a:t>左</a:t>
            </a:r>
          </a:p>
        </p:txBody>
      </p:sp>
      <p:sp>
        <p:nvSpPr>
          <p:cNvPr id="25614" name="Text Box 39"/>
          <p:cNvSpPr txBox="1">
            <a:spLocks noChangeArrowheads="1"/>
          </p:cNvSpPr>
          <p:nvPr/>
        </p:nvSpPr>
        <p:spPr bwMode="auto">
          <a:xfrm>
            <a:off x="5373688" y="3675063"/>
            <a:ext cx="865187" cy="519112"/>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ea typeface="楷体_GB2312" pitchFamily="49" charset="-122"/>
              </a:rPr>
              <a:t>右</a:t>
            </a:r>
          </a:p>
        </p:txBody>
      </p:sp>
    </p:spTree>
    <p:extLst>
      <p:ext uri="{BB962C8B-B14F-4D97-AF65-F5344CB8AC3E}">
        <p14:creationId xmlns:p14="http://schemas.microsoft.com/office/powerpoint/2010/main" val="84219255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cstate="print"/>
          <a:srcRect/>
          <a:stretch>
            <a:fillRect/>
          </a:stretch>
        </p:blipFill>
        <p:spPr bwMode="auto">
          <a:xfrm>
            <a:off x="1743075" y="0"/>
            <a:ext cx="15011400" cy="3462338"/>
          </a:xfrm>
          <a:prstGeom prst="rect">
            <a:avLst/>
          </a:prstGeom>
          <a:noFill/>
          <a:ln w="9525">
            <a:noFill/>
            <a:miter lim="800000"/>
            <a:headEnd/>
            <a:tailEnd/>
          </a:ln>
        </p:spPr>
      </p:pic>
      <p:pic>
        <p:nvPicPr>
          <p:cNvPr id="649219" name="Picture 3"/>
          <p:cNvPicPr>
            <a:picLocks noChangeAspect="1" noChangeArrowheads="1"/>
          </p:cNvPicPr>
          <p:nvPr/>
        </p:nvPicPr>
        <p:blipFill>
          <a:blip r:embed="rId3" cstate="print"/>
          <a:srcRect/>
          <a:stretch>
            <a:fillRect/>
          </a:stretch>
        </p:blipFill>
        <p:spPr bwMode="auto">
          <a:xfrm>
            <a:off x="-7086600" y="3352800"/>
            <a:ext cx="15011400" cy="3505200"/>
          </a:xfrm>
          <a:prstGeom prst="rect">
            <a:avLst/>
          </a:prstGeom>
          <a:noFill/>
          <a:ln w="9525">
            <a:noFill/>
            <a:miter lim="800000"/>
            <a:headEnd/>
            <a:tailEnd/>
          </a:ln>
        </p:spPr>
      </p:pic>
      <p:sp>
        <p:nvSpPr>
          <p:cNvPr id="649220" name="Text Box 4"/>
          <p:cNvSpPr txBox="1">
            <a:spLocks noChangeArrowheads="1"/>
          </p:cNvSpPr>
          <p:nvPr/>
        </p:nvSpPr>
        <p:spPr bwMode="auto">
          <a:xfrm>
            <a:off x="3184525" y="9906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9221" name="Text Box 5"/>
          <p:cNvSpPr txBox="1">
            <a:spLocks noChangeArrowheads="1"/>
          </p:cNvSpPr>
          <p:nvPr/>
        </p:nvSpPr>
        <p:spPr bwMode="auto">
          <a:xfrm>
            <a:off x="2635250" y="4572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9222" name="Text Box 6"/>
          <p:cNvSpPr txBox="1">
            <a:spLocks noChangeArrowheads="1"/>
          </p:cNvSpPr>
          <p:nvPr/>
        </p:nvSpPr>
        <p:spPr bwMode="auto">
          <a:xfrm>
            <a:off x="3794125" y="41275"/>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endParaRPr kumimoji="0" lang="en-US" altLang="zh-CN" sz="2400"/>
          </a:p>
        </p:txBody>
      </p:sp>
      <p:sp>
        <p:nvSpPr>
          <p:cNvPr id="649223" name="Text Box 7"/>
          <p:cNvSpPr txBox="1">
            <a:spLocks noChangeArrowheads="1"/>
          </p:cNvSpPr>
          <p:nvPr/>
        </p:nvSpPr>
        <p:spPr bwMode="auto">
          <a:xfrm>
            <a:off x="7375525" y="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2</a:t>
            </a:r>
            <a:endParaRPr kumimoji="0" lang="en-US" altLang="zh-CN" sz="2400"/>
          </a:p>
        </p:txBody>
      </p:sp>
      <p:sp>
        <p:nvSpPr>
          <p:cNvPr id="649224" name="Text Box 8"/>
          <p:cNvSpPr txBox="1">
            <a:spLocks noChangeArrowheads="1"/>
          </p:cNvSpPr>
          <p:nvPr/>
        </p:nvSpPr>
        <p:spPr bwMode="auto">
          <a:xfrm>
            <a:off x="6232525" y="422275"/>
            <a:ext cx="4381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endParaRPr kumimoji="0" lang="en-US" altLang="zh-CN" sz="2400"/>
          </a:p>
        </p:txBody>
      </p:sp>
      <p:sp>
        <p:nvSpPr>
          <p:cNvPr id="649225" name="Text Box 9"/>
          <p:cNvSpPr txBox="1">
            <a:spLocks noChangeArrowheads="1"/>
          </p:cNvSpPr>
          <p:nvPr/>
        </p:nvSpPr>
        <p:spPr bwMode="auto">
          <a:xfrm>
            <a:off x="6629400" y="9906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26634" name="AutoShape 10"/>
          <p:cNvSpPr>
            <a:spLocks noChangeArrowheads="1"/>
          </p:cNvSpPr>
          <p:nvPr/>
        </p:nvSpPr>
        <p:spPr bwMode="auto">
          <a:xfrm>
            <a:off x="4603750" y="2879725"/>
            <a:ext cx="1247775" cy="457200"/>
          </a:xfrm>
          <a:prstGeom prst="wedgeRoundRectCallout">
            <a:avLst>
              <a:gd name="adj1" fmla="val 90074"/>
              <a:gd name="adj2" fmla="val -39931"/>
              <a:gd name="adj3" fmla="val 16667"/>
            </a:avLst>
          </a:prstGeom>
          <a:solidFill>
            <a:srgbClr val="CCFFFF"/>
          </a:solidFill>
          <a:ln w="9525">
            <a:solidFill>
              <a:schemeClr val="tx1"/>
            </a:solidFill>
            <a:miter lim="800000"/>
            <a:headEnd/>
            <a:tailEnd/>
          </a:ln>
        </p:spPr>
        <p:txBody>
          <a:bodyPr/>
          <a:lstStyle/>
          <a:p>
            <a:pPr algn="ctr"/>
            <a:r>
              <a:rPr lang="zh-CN" altLang="en-US" sz="2400">
                <a:ea typeface="楷体_GB2312" pitchFamily="49" charset="-122"/>
              </a:rPr>
              <a:t>插入</a:t>
            </a:r>
          </a:p>
        </p:txBody>
      </p:sp>
      <p:sp>
        <p:nvSpPr>
          <p:cNvPr id="26635" name="AutoShape 11"/>
          <p:cNvSpPr>
            <a:spLocks noChangeArrowheads="1"/>
          </p:cNvSpPr>
          <p:nvPr/>
        </p:nvSpPr>
        <p:spPr bwMode="auto">
          <a:xfrm>
            <a:off x="7983538" y="2606675"/>
            <a:ext cx="944562" cy="746125"/>
          </a:xfrm>
          <a:prstGeom prst="wedgeRoundRectCallout">
            <a:avLst>
              <a:gd name="adj1" fmla="val -145463"/>
              <a:gd name="adj2" fmla="val -190852"/>
              <a:gd name="adj3" fmla="val 16667"/>
            </a:avLst>
          </a:prstGeom>
          <a:solidFill>
            <a:srgbClr val="CCFFFF"/>
          </a:solidFill>
          <a:ln w="9525">
            <a:solidFill>
              <a:schemeClr val="tx1"/>
            </a:solidFill>
            <a:miter lim="800000"/>
            <a:headEnd/>
            <a:tailEnd/>
          </a:ln>
        </p:spPr>
        <p:txBody>
          <a:bodyPr/>
          <a:lstStyle/>
          <a:p>
            <a:pPr algn="ctr"/>
            <a:r>
              <a:rPr lang="zh-CN" altLang="en-US" sz="2000">
                <a:ea typeface="楷体_GB2312" pitchFamily="49" charset="-122"/>
              </a:rPr>
              <a:t>左单</a:t>
            </a:r>
          </a:p>
          <a:p>
            <a:pPr algn="ctr"/>
            <a:r>
              <a:rPr lang="zh-CN" altLang="en-US" sz="2000">
                <a:ea typeface="楷体_GB2312" pitchFamily="49" charset="-122"/>
              </a:rPr>
              <a:t>旋转</a:t>
            </a:r>
          </a:p>
        </p:txBody>
      </p:sp>
      <p:sp>
        <p:nvSpPr>
          <p:cNvPr id="26636" name="Rectangle 12"/>
          <p:cNvSpPr>
            <a:spLocks noChangeArrowheads="1"/>
          </p:cNvSpPr>
          <p:nvPr/>
        </p:nvSpPr>
        <p:spPr bwMode="auto">
          <a:xfrm>
            <a:off x="6446838" y="2103438"/>
            <a:ext cx="471487" cy="1219200"/>
          </a:xfrm>
          <a:prstGeom prst="rect">
            <a:avLst/>
          </a:prstGeom>
          <a:noFill/>
          <a:ln w="57150">
            <a:solidFill>
              <a:srgbClr val="3366FF"/>
            </a:solidFill>
            <a:miter lim="800000"/>
            <a:headEnd/>
            <a:tailEnd/>
          </a:ln>
        </p:spPr>
        <p:txBody>
          <a:bodyPr wrap="none" anchor="ctr"/>
          <a:lstStyle/>
          <a:p>
            <a:endParaRPr lang="zh-CN" altLang="en-US"/>
          </a:p>
        </p:txBody>
      </p:sp>
      <p:sp>
        <p:nvSpPr>
          <p:cNvPr id="26637" name="Rectangle 13"/>
          <p:cNvSpPr>
            <a:spLocks noChangeArrowheads="1"/>
          </p:cNvSpPr>
          <p:nvPr/>
        </p:nvSpPr>
        <p:spPr bwMode="auto">
          <a:xfrm>
            <a:off x="2743200" y="2089150"/>
            <a:ext cx="501650" cy="715963"/>
          </a:xfrm>
          <a:prstGeom prst="rect">
            <a:avLst/>
          </a:prstGeom>
          <a:noFill/>
          <a:ln w="57150">
            <a:solidFill>
              <a:srgbClr val="3366FF"/>
            </a:solidFill>
            <a:miter lim="800000"/>
            <a:headEnd/>
            <a:tailEnd/>
          </a:ln>
        </p:spPr>
        <p:txBody>
          <a:bodyPr wrap="none" anchor="ctr"/>
          <a:lstStyle/>
          <a:p>
            <a:endParaRPr lang="zh-CN" altLang="en-US"/>
          </a:p>
        </p:txBody>
      </p:sp>
      <p:sp>
        <p:nvSpPr>
          <p:cNvPr id="26638" name="Rectangle 14"/>
          <p:cNvSpPr>
            <a:spLocks noChangeArrowheads="1"/>
          </p:cNvSpPr>
          <p:nvPr/>
        </p:nvSpPr>
        <p:spPr bwMode="auto">
          <a:xfrm>
            <a:off x="0" y="0"/>
            <a:ext cx="3170238" cy="533400"/>
          </a:xfrm>
          <a:prstGeom prst="rect">
            <a:avLst/>
          </a:prstGeom>
          <a:noFill/>
          <a:ln w="9525" algn="ctr">
            <a:noFill/>
            <a:miter lim="800000"/>
            <a:headEnd/>
            <a:tailEnd/>
          </a:ln>
        </p:spPr>
        <p:txBody>
          <a:bodyPr anchor="ctr"/>
          <a:lstStyle/>
          <a:p>
            <a:pPr algn="just"/>
            <a:r>
              <a:rPr lang="zh-CN" altLang="en-US" b="1">
                <a:solidFill>
                  <a:srgbClr val="FF3300"/>
                </a:solidFill>
                <a:latin typeface="楷体_GB2312" pitchFamily="49" charset="-122"/>
                <a:ea typeface="楷体_GB2312" pitchFamily="49" charset="-122"/>
              </a:rPr>
              <a:t>先左后右双旋转 </a:t>
            </a:r>
          </a:p>
        </p:txBody>
      </p:sp>
      <p:sp>
        <p:nvSpPr>
          <p:cNvPr id="26639" name="Oval 15"/>
          <p:cNvSpPr>
            <a:spLocks noChangeArrowheads="1"/>
          </p:cNvSpPr>
          <p:nvPr/>
        </p:nvSpPr>
        <p:spPr bwMode="auto">
          <a:xfrm>
            <a:off x="6791325" y="1414463"/>
            <a:ext cx="414338" cy="4159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26640" name="Oval 16"/>
          <p:cNvSpPr>
            <a:spLocks noChangeArrowheads="1"/>
          </p:cNvSpPr>
          <p:nvPr/>
        </p:nvSpPr>
        <p:spPr bwMode="auto">
          <a:xfrm>
            <a:off x="6162675" y="868363"/>
            <a:ext cx="414338" cy="393700"/>
          </a:xfrm>
          <a:prstGeom prst="ellipse">
            <a:avLst/>
          </a:prstGeom>
          <a:solidFill>
            <a:srgbClr val="CCFFFF"/>
          </a:solidFill>
          <a:ln w="9525">
            <a:solidFill>
              <a:schemeClr val="tx1"/>
            </a:solidFill>
            <a:round/>
            <a:headEnd/>
            <a:tailEnd/>
          </a:ln>
        </p:spPr>
        <p:txBody>
          <a:bodyPr wrap="none" anchor="ctr"/>
          <a:lstStyle/>
          <a:p>
            <a:endParaRPr lang="zh-CN" altLang="en-US"/>
          </a:p>
        </p:txBody>
      </p:sp>
      <p:sp>
        <p:nvSpPr>
          <p:cNvPr id="26641" name="Rectangle 17"/>
          <p:cNvSpPr>
            <a:spLocks noChangeArrowheads="1"/>
          </p:cNvSpPr>
          <p:nvPr/>
        </p:nvSpPr>
        <p:spPr bwMode="auto">
          <a:xfrm>
            <a:off x="3522663" y="2100263"/>
            <a:ext cx="525462" cy="693737"/>
          </a:xfrm>
          <a:prstGeom prst="rect">
            <a:avLst/>
          </a:prstGeom>
          <a:noFill/>
          <a:ln w="38100">
            <a:solidFill>
              <a:srgbClr val="FF00FF"/>
            </a:solidFill>
            <a:miter lim="800000"/>
            <a:headEnd/>
            <a:tailEnd/>
          </a:ln>
        </p:spPr>
        <p:txBody>
          <a:bodyPr wrap="none" anchor="ctr"/>
          <a:lstStyle/>
          <a:p>
            <a:endParaRPr lang="zh-CN" altLang="en-US"/>
          </a:p>
        </p:txBody>
      </p:sp>
      <p:sp>
        <p:nvSpPr>
          <p:cNvPr id="26642" name="Rectangle 18"/>
          <p:cNvSpPr>
            <a:spLocks noChangeArrowheads="1"/>
          </p:cNvSpPr>
          <p:nvPr/>
        </p:nvSpPr>
        <p:spPr bwMode="auto">
          <a:xfrm>
            <a:off x="7078663" y="2100263"/>
            <a:ext cx="525462" cy="693737"/>
          </a:xfrm>
          <a:prstGeom prst="rect">
            <a:avLst/>
          </a:prstGeom>
          <a:noFill/>
          <a:ln w="38100">
            <a:solidFill>
              <a:srgbClr val="FF00FF"/>
            </a:solidFill>
            <a:miter lim="800000"/>
            <a:headEnd/>
            <a:tailEnd/>
          </a:ln>
        </p:spPr>
        <p:txBody>
          <a:bodyPr wrap="none" anchor="ctr"/>
          <a:lstStyle/>
          <a:p>
            <a:endParaRPr lang="zh-CN" altLang="en-US"/>
          </a:p>
        </p:txBody>
      </p:sp>
      <p:grpSp>
        <p:nvGrpSpPr>
          <p:cNvPr id="2" name="Group 19"/>
          <p:cNvGrpSpPr>
            <a:grpSpLocks/>
          </p:cNvGrpSpPr>
          <p:nvPr/>
        </p:nvGrpSpPr>
        <p:grpSpPr bwMode="auto">
          <a:xfrm>
            <a:off x="500063" y="2332038"/>
            <a:ext cx="6313487" cy="4341812"/>
            <a:chOff x="315" y="1469"/>
            <a:chExt cx="3977" cy="2735"/>
          </a:xfrm>
        </p:grpSpPr>
        <p:sp>
          <p:nvSpPr>
            <p:cNvPr id="649236" name="Text Box 20"/>
            <p:cNvSpPr txBox="1">
              <a:spLocks noChangeArrowheads="1"/>
            </p:cNvSpPr>
            <p:nvPr/>
          </p:nvSpPr>
          <p:spPr bwMode="auto">
            <a:xfrm>
              <a:off x="3062" y="240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9237" name="Text Box 21"/>
            <p:cNvSpPr txBox="1">
              <a:spLocks noChangeArrowheads="1"/>
            </p:cNvSpPr>
            <p:nvPr/>
          </p:nvSpPr>
          <p:spPr bwMode="auto">
            <a:xfrm>
              <a:off x="3638" y="2016"/>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49238" name="Text Box 22"/>
            <p:cNvSpPr txBox="1">
              <a:spLocks noChangeArrowheads="1"/>
            </p:cNvSpPr>
            <p:nvPr/>
          </p:nvSpPr>
          <p:spPr bwMode="auto">
            <a:xfrm>
              <a:off x="4080" y="240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grpSp>
          <p:nvGrpSpPr>
            <p:cNvPr id="26647" name="Group 23"/>
            <p:cNvGrpSpPr>
              <a:grpSpLocks/>
            </p:cNvGrpSpPr>
            <p:nvPr/>
          </p:nvGrpSpPr>
          <p:grpSpPr bwMode="auto">
            <a:xfrm>
              <a:off x="315" y="1469"/>
              <a:ext cx="3803" cy="2735"/>
              <a:chOff x="315" y="1469"/>
              <a:chExt cx="3803" cy="2735"/>
            </a:xfrm>
          </p:grpSpPr>
          <p:sp>
            <p:nvSpPr>
              <p:cNvPr id="26648" name="Oval 24"/>
              <p:cNvSpPr>
                <a:spLocks noChangeArrowheads="1"/>
              </p:cNvSpPr>
              <p:nvPr/>
            </p:nvSpPr>
            <p:spPr bwMode="auto">
              <a:xfrm>
                <a:off x="522" y="3016"/>
                <a:ext cx="261" cy="248"/>
              </a:xfrm>
              <a:prstGeom prst="ellipse">
                <a:avLst/>
              </a:prstGeom>
              <a:solidFill>
                <a:srgbClr val="CCFFFF"/>
              </a:solidFill>
              <a:ln w="9525">
                <a:solidFill>
                  <a:schemeClr val="tx1"/>
                </a:solidFill>
                <a:round/>
                <a:headEnd/>
                <a:tailEnd/>
              </a:ln>
            </p:spPr>
            <p:txBody>
              <a:bodyPr wrap="none" anchor="ctr"/>
              <a:lstStyle/>
              <a:p>
                <a:endParaRPr lang="zh-CN" altLang="en-US"/>
              </a:p>
            </p:txBody>
          </p:sp>
          <p:sp>
            <p:nvSpPr>
              <p:cNvPr id="26649" name="Oval 25"/>
              <p:cNvSpPr>
                <a:spLocks noChangeArrowheads="1"/>
              </p:cNvSpPr>
              <p:nvPr/>
            </p:nvSpPr>
            <p:spPr bwMode="auto">
              <a:xfrm>
                <a:off x="3032" y="2673"/>
                <a:ext cx="261" cy="248"/>
              </a:xfrm>
              <a:prstGeom prst="ellipse">
                <a:avLst/>
              </a:prstGeom>
              <a:solidFill>
                <a:srgbClr val="CCFFFF"/>
              </a:solidFill>
              <a:ln w="9525">
                <a:solidFill>
                  <a:schemeClr val="tx1"/>
                </a:solidFill>
                <a:round/>
                <a:headEnd/>
                <a:tailEnd/>
              </a:ln>
            </p:spPr>
            <p:txBody>
              <a:bodyPr wrap="none" anchor="ctr"/>
              <a:lstStyle/>
              <a:p>
                <a:endParaRPr lang="zh-CN" altLang="en-US"/>
              </a:p>
            </p:txBody>
          </p:sp>
          <p:grpSp>
            <p:nvGrpSpPr>
              <p:cNvPr id="26650" name="Group 26"/>
              <p:cNvGrpSpPr>
                <a:grpSpLocks/>
              </p:cNvGrpSpPr>
              <p:nvPr/>
            </p:nvGrpSpPr>
            <p:grpSpPr bwMode="auto">
              <a:xfrm>
                <a:off x="315" y="1469"/>
                <a:ext cx="3803" cy="2735"/>
                <a:chOff x="315" y="1469"/>
                <a:chExt cx="3803" cy="2735"/>
              </a:xfrm>
            </p:grpSpPr>
            <p:grpSp>
              <p:nvGrpSpPr>
                <p:cNvPr id="26651" name="Group 27"/>
                <p:cNvGrpSpPr>
                  <a:grpSpLocks/>
                </p:cNvGrpSpPr>
                <p:nvPr/>
              </p:nvGrpSpPr>
              <p:grpSpPr bwMode="auto">
                <a:xfrm>
                  <a:off x="315" y="1469"/>
                  <a:ext cx="3553" cy="2735"/>
                  <a:chOff x="315" y="1469"/>
                  <a:chExt cx="3553" cy="2735"/>
                </a:xfrm>
              </p:grpSpPr>
              <p:sp>
                <p:nvSpPr>
                  <p:cNvPr id="26654" name="AutoShape 28"/>
                  <p:cNvSpPr>
                    <a:spLocks noChangeArrowheads="1"/>
                  </p:cNvSpPr>
                  <p:nvPr/>
                </p:nvSpPr>
                <p:spPr bwMode="auto">
                  <a:xfrm>
                    <a:off x="315" y="1469"/>
                    <a:ext cx="595" cy="470"/>
                  </a:xfrm>
                  <a:prstGeom prst="wedgeRoundRectCallout">
                    <a:avLst>
                      <a:gd name="adj1" fmla="val 70843"/>
                      <a:gd name="adj2" fmla="val 191065"/>
                      <a:gd name="adj3" fmla="val 16667"/>
                    </a:avLst>
                  </a:prstGeom>
                  <a:solidFill>
                    <a:srgbClr val="CCFFFF"/>
                  </a:solidFill>
                  <a:ln w="9525">
                    <a:solidFill>
                      <a:schemeClr val="tx1"/>
                    </a:solidFill>
                    <a:miter lim="800000"/>
                    <a:headEnd/>
                    <a:tailEnd/>
                  </a:ln>
                </p:spPr>
                <p:txBody>
                  <a:bodyPr/>
                  <a:lstStyle/>
                  <a:p>
                    <a:pPr algn="ctr"/>
                    <a:r>
                      <a:rPr lang="zh-CN" altLang="en-US" sz="2000">
                        <a:ea typeface="楷体_GB2312" pitchFamily="49" charset="-122"/>
                      </a:rPr>
                      <a:t>右单</a:t>
                    </a:r>
                  </a:p>
                  <a:p>
                    <a:pPr algn="ctr"/>
                    <a:r>
                      <a:rPr lang="zh-CN" altLang="en-US" sz="2000">
                        <a:ea typeface="楷体_GB2312" pitchFamily="49" charset="-122"/>
                      </a:rPr>
                      <a:t>旋转</a:t>
                    </a:r>
                  </a:p>
                </p:txBody>
              </p:sp>
              <p:sp>
                <p:nvSpPr>
                  <p:cNvPr id="26655" name="Rectangle 29"/>
                  <p:cNvSpPr>
                    <a:spLocks noChangeArrowheads="1"/>
                  </p:cNvSpPr>
                  <p:nvPr/>
                </p:nvSpPr>
                <p:spPr bwMode="auto">
                  <a:xfrm>
                    <a:off x="3331" y="3110"/>
                    <a:ext cx="297" cy="768"/>
                  </a:xfrm>
                  <a:prstGeom prst="rect">
                    <a:avLst/>
                  </a:prstGeom>
                  <a:noFill/>
                  <a:ln w="57150">
                    <a:solidFill>
                      <a:srgbClr val="3366FF"/>
                    </a:solidFill>
                    <a:miter lim="800000"/>
                    <a:headEnd/>
                    <a:tailEnd/>
                  </a:ln>
                </p:spPr>
                <p:txBody>
                  <a:bodyPr wrap="none" anchor="ctr"/>
                  <a:lstStyle/>
                  <a:p>
                    <a:endParaRPr lang="zh-CN" altLang="en-US"/>
                  </a:p>
                </p:txBody>
              </p:sp>
              <p:sp>
                <p:nvSpPr>
                  <p:cNvPr id="26656" name="Rectangle 30"/>
                  <p:cNvSpPr>
                    <a:spLocks noChangeArrowheads="1"/>
                  </p:cNvSpPr>
                  <p:nvPr/>
                </p:nvSpPr>
                <p:spPr bwMode="auto">
                  <a:xfrm>
                    <a:off x="816" y="3436"/>
                    <a:ext cx="297" cy="768"/>
                  </a:xfrm>
                  <a:prstGeom prst="rect">
                    <a:avLst/>
                  </a:prstGeom>
                  <a:noFill/>
                  <a:ln w="57150">
                    <a:solidFill>
                      <a:srgbClr val="3366FF"/>
                    </a:solidFill>
                    <a:miter lim="800000"/>
                    <a:headEnd/>
                    <a:tailEnd/>
                  </a:ln>
                </p:spPr>
                <p:txBody>
                  <a:bodyPr wrap="none" anchor="ctr"/>
                  <a:lstStyle/>
                  <a:p>
                    <a:endParaRPr lang="zh-CN" altLang="en-US"/>
                  </a:p>
                </p:txBody>
              </p:sp>
              <p:sp>
                <p:nvSpPr>
                  <p:cNvPr id="26657" name="Oval 31"/>
                  <p:cNvSpPr>
                    <a:spLocks noChangeArrowheads="1"/>
                  </p:cNvSpPr>
                  <p:nvPr/>
                </p:nvSpPr>
                <p:spPr bwMode="auto">
                  <a:xfrm>
                    <a:off x="905" y="2646"/>
                    <a:ext cx="261" cy="248"/>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26658" name="Oval 32"/>
                  <p:cNvSpPr>
                    <a:spLocks noChangeArrowheads="1"/>
                  </p:cNvSpPr>
                  <p:nvPr/>
                </p:nvSpPr>
                <p:spPr bwMode="auto">
                  <a:xfrm>
                    <a:off x="3607" y="2276"/>
                    <a:ext cx="261" cy="248"/>
                  </a:xfrm>
                  <a:prstGeom prst="ellipse">
                    <a:avLst/>
                  </a:prstGeom>
                  <a:solidFill>
                    <a:srgbClr val="FF0000"/>
                  </a:solidFill>
                  <a:ln w="9525">
                    <a:solidFill>
                      <a:schemeClr val="tx1"/>
                    </a:solidFill>
                    <a:round/>
                    <a:headEnd/>
                    <a:tailEnd/>
                  </a:ln>
                </p:spPr>
                <p:txBody>
                  <a:bodyPr wrap="none" anchor="ctr"/>
                  <a:lstStyle/>
                  <a:p>
                    <a:endParaRPr lang="zh-CN" altLang="en-US"/>
                  </a:p>
                </p:txBody>
              </p:sp>
            </p:grpSp>
            <p:sp>
              <p:nvSpPr>
                <p:cNvPr id="26652" name="Rectangle 33"/>
                <p:cNvSpPr>
                  <a:spLocks noChangeArrowheads="1"/>
                </p:cNvSpPr>
                <p:nvPr/>
              </p:nvSpPr>
              <p:spPr bwMode="auto">
                <a:xfrm>
                  <a:off x="1206" y="3008"/>
                  <a:ext cx="331" cy="437"/>
                </a:xfrm>
                <a:prstGeom prst="rect">
                  <a:avLst/>
                </a:prstGeom>
                <a:noFill/>
                <a:ln w="38100">
                  <a:solidFill>
                    <a:srgbClr val="FF00FF"/>
                  </a:solidFill>
                  <a:miter lim="800000"/>
                  <a:headEnd/>
                  <a:tailEnd/>
                </a:ln>
              </p:spPr>
              <p:txBody>
                <a:bodyPr wrap="none" anchor="ctr"/>
                <a:lstStyle/>
                <a:p>
                  <a:endParaRPr lang="zh-CN" altLang="en-US"/>
                </a:p>
              </p:txBody>
            </p:sp>
            <p:sp>
              <p:nvSpPr>
                <p:cNvPr id="26653" name="Rectangle 34"/>
                <p:cNvSpPr>
                  <a:spLocks noChangeArrowheads="1"/>
                </p:cNvSpPr>
                <p:nvPr/>
              </p:nvSpPr>
              <p:spPr bwMode="auto">
                <a:xfrm>
                  <a:off x="3787" y="3115"/>
                  <a:ext cx="331" cy="437"/>
                </a:xfrm>
                <a:prstGeom prst="rect">
                  <a:avLst/>
                </a:prstGeom>
                <a:noFill/>
                <a:ln w="38100">
                  <a:solidFill>
                    <a:srgbClr val="FF00FF"/>
                  </a:solidFill>
                  <a:miter lim="800000"/>
                  <a:headEnd/>
                  <a:tailEnd/>
                </a:ln>
              </p:spPr>
              <p:txBody>
                <a:bodyPr wrap="none" anchor="ctr"/>
                <a:lstStyle/>
                <a:p>
                  <a:endParaRPr lang="zh-CN" altLang="en-US"/>
                </a:p>
              </p:txBody>
            </p:sp>
          </p:grpSp>
        </p:grpSp>
      </p:grpSp>
    </p:spTree>
    <p:extLst>
      <p:ext uri="{BB962C8B-B14F-4D97-AF65-F5344CB8AC3E}">
        <p14:creationId xmlns:p14="http://schemas.microsoft.com/office/powerpoint/2010/main" val="11535795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9219"/>
                                        </p:tgtEl>
                                        <p:attrNameLst>
                                          <p:attrName>style.visibility</p:attrName>
                                        </p:attrNameLst>
                                      </p:cBhvr>
                                      <p:to>
                                        <p:strVal val="visible"/>
                                      </p:to>
                                    </p:set>
                                    <p:animEffect transition="in" filter="wipe(left)">
                                      <p:cBhvr>
                                        <p:cTn id="7" dur="500"/>
                                        <p:tgtEl>
                                          <p:spTgt spid="6492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844550" y="884238"/>
            <a:ext cx="3500438" cy="533400"/>
          </a:xfrm>
        </p:spPr>
        <p:txBody>
          <a:bodyPr/>
          <a:lstStyle/>
          <a:p>
            <a:pPr algn="just" eaLnBrk="1" hangingPunct="1">
              <a:defRPr/>
            </a:pPr>
            <a:r>
              <a:rPr lang="zh-CN" altLang="en-US" sz="3200" smtClean="0">
                <a:solidFill>
                  <a:srgbClr val="FF3300"/>
                </a:solidFill>
                <a:effectLst>
                  <a:outerShdw blurRad="38100" dist="38100" dir="2700000" algn="tl">
                    <a:srgbClr val="C0C0C0"/>
                  </a:outerShdw>
                </a:effectLst>
                <a:latin typeface="楷体_GB2312" pitchFamily="49" charset="-122"/>
                <a:ea typeface="楷体_GB2312" pitchFamily="49" charset="-122"/>
              </a:rPr>
              <a:t>先右后左双旋转 </a:t>
            </a:r>
          </a:p>
        </p:txBody>
      </p:sp>
      <p:sp>
        <p:nvSpPr>
          <p:cNvPr id="651267" name="Rectangle 3"/>
          <p:cNvSpPr>
            <a:spLocks noGrp="1" noChangeArrowheads="1"/>
          </p:cNvSpPr>
          <p:nvPr>
            <p:ph type="body" idx="1"/>
          </p:nvPr>
        </p:nvSpPr>
        <p:spPr>
          <a:xfrm>
            <a:off x="585788" y="1535113"/>
            <a:ext cx="8278812" cy="1311275"/>
          </a:xfrm>
        </p:spPr>
        <p:txBody>
          <a:bodyPr lIns="92075" tIns="46038" rIns="92075" bIns="46038"/>
          <a:lstStyle/>
          <a:p>
            <a:pPr eaLnBrk="1" hangingPunct="1">
              <a:buFontTx/>
              <a:buNone/>
              <a:defRPr/>
            </a:pPr>
            <a:r>
              <a:rPr lang="zh-CN" altLang="en-US" dirty="0" smtClean="0">
                <a:latin typeface="楷体_GB2312" pitchFamily="49" charset="-122"/>
                <a:ea typeface="楷体_GB2312" pitchFamily="49" charset="-122"/>
              </a:rPr>
              <a:t>如果在右子树根结点的左子树上插入结点</a:t>
            </a:r>
          </a:p>
          <a:p>
            <a:pPr eaLnBrk="1" hangingPunct="1">
              <a:buFontTx/>
              <a:buNone/>
              <a:defRPr/>
            </a:pPr>
            <a:r>
              <a:rPr lang="zh-CN" altLang="en-US" dirty="0" smtClean="0">
                <a:latin typeface="楷体_GB2312" pitchFamily="49" charset="-122"/>
                <a:ea typeface="楷体_GB2312" pitchFamily="49" charset="-122"/>
              </a:rPr>
              <a:t>引起不平衡，则需要进行</a:t>
            </a:r>
            <a:r>
              <a:rPr lang="zh-CN" altLang="en-US" dirty="0" smtClean="0">
                <a:solidFill>
                  <a:srgbClr val="CC3300"/>
                </a:solidFill>
                <a:latin typeface="楷体_GB2312" pitchFamily="49" charset="-122"/>
                <a:ea typeface="楷体_GB2312" pitchFamily="49" charset="-122"/>
              </a:rPr>
              <a:t>先右后左双</a:t>
            </a:r>
            <a:r>
              <a:rPr lang="zh-CN" altLang="en-US" dirty="0" smtClean="0">
                <a:latin typeface="楷体_GB2312" pitchFamily="49" charset="-122"/>
                <a:ea typeface="楷体_GB2312" pitchFamily="49" charset="-122"/>
              </a:rPr>
              <a:t>旋转 。</a:t>
            </a:r>
          </a:p>
        </p:txBody>
      </p:sp>
      <p:grpSp>
        <p:nvGrpSpPr>
          <p:cNvPr id="27652" name="Group 4"/>
          <p:cNvGrpSpPr>
            <a:grpSpLocks/>
          </p:cNvGrpSpPr>
          <p:nvPr/>
        </p:nvGrpSpPr>
        <p:grpSpPr bwMode="auto">
          <a:xfrm>
            <a:off x="1300163" y="4787900"/>
            <a:ext cx="1090612" cy="600075"/>
            <a:chOff x="1808" y="2553"/>
            <a:chExt cx="483" cy="242"/>
          </a:xfrm>
        </p:grpSpPr>
        <p:sp>
          <p:nvSpPr>
            <p:cNvPr id="27686" name="Oval 5"/>
            <p:cNvSpPr>
              <a:spLocks noChangeArrowheads="1"/>
            </p:cNvSpPr>
            <p:nvPr/>
          </p:nvSpPr>
          <p:spPr bwMode="auto">
            <a:xfrm>
              <a:off x="1809" y="2603"/>
              <a:ext cx="192" cy="192"/>
            </a:xfrm>
            <a:prstGeom prst="ellipse">
              <a:avLst/>
            </a:prstGeom>
            <a:noFill/>
            <a:ln w="9525">
              <a:solidFill>
                <a:schemeClr val="tx1"/>
              </a:solidFill>
              <a:round/>
              <a:headEnd/>
              <a:tailEnd/>
            </a:ln>
          </p:spPr>
          <p:txBody>
            <a:bodyPr wrap="none" anchor="ctr"/>
            <a:lstStyle/>
            <a:p>
              <a:endParaRPr lang="zh-CN" altLang="en-US"/>
            </a:p>
          </p:txBody>
        </p:sp>
        <p:sp>
          <p:nvSpPr>
            <p:cNvPr id="27687" name="Text Box 6"/>
            <p:cNvSpPr txBox="1">
              <a:spLocks noChangeArrowheads="1"/>
            </p:cNvSpPr>
            <p:nvPr/>
          </p:nvSpPr>
          <p:spPr bwMode="auto">
            <a:xfrm>
              <a:off x="1808" y="2553"/>
              <a:ext cx="483" cy="234"/>
            </a:xfrm>
            <a:prstGeom prst="rect">
              <a:avLst/>
            </a:prstGeom>
            <a:noFill/>
            <a:ln w="9525">
              <a:noFill/>
              <a:miter lim="800000"/>
              <a:headEnd/>
              <a:tailEnd/>
            </a:ln>
          </p:spPr>
          <p:txBody>
            <a:bodyPr>
              <a:spAutoFit/>
            </a:bodyPr>
            <a:lstStyle/>
            <a:p>
              <a:pPr>
                <a:spcBef>
                  <a:spcPct val="50000"/>
                </a:spcBef>
              </a:pPr>
              <a:r>
                <a:rPr lang="en-US" altLang="zh-CN" sz="3200"/>
                <a:t>4</a:t>
              </a:r>
            </a:p>
          </p:txBody>
        </p:sp>
      </p:grpSp>
      <p:grpSp>
        <p:nvGrpSpPr>
          <p:cNvPr id="27653" name="Group 7"/>
          <p:cNvGrpSpPr>
            <a:grpSpLocks/>
          </p:cNvGrpSpPr>
          <p:nvPr/>
        </p:nvGrpSpPr>
        <p:grpSpPr bwMode="auto">
          <a:xfrm>
            <a:off x="1277938" y="3011488"/>
            <a:ext cx="1089025" cy="604837"/>
            <a:chOff x="1455" y="2887"/>
            <a:chExt cx="483" cy="244"/>
          </a:xfrm>
        </p:grpSpPr>
        <p:sp>
          <p:nvSpPr>
            <p:cNvPr id="27684" name="Oval 8"/>
            <p:cNvSpPr>
              <a:spLocks noChangeArrowheads="1"/>
            </p:cNvSpPr>
            <p:nvPr/>
          </p:nvSpPr>
          <p:spPr bwMode="auto">
            <a:xfrm>
              <a:off x="1473" y="2939"/>
              <a:ext cx="192" cy="192"/>
            </a:xfrm>
            <a:prstGeom prst="ellipse">
              <a:avLst/>
            </a:prstGeom>
            <a:noFill/>
            <a:ln w="9525">
              <a:solidFill>
                <a:schemeClr val="tx1"/>
              </a:solidFill>
              <a:round/>
              <a:headEnd/>
              <a:tailEnd/>
            </a:ln>
          </p:spPr>
          <p:txBody>
            <a:bodyPr wrap="none" anchor="ctr"/>
            <a:lstStyle/>
            <a:p>
              <a:endParaRPr lang="zh-CN" altLang="en-US"/>
            </a:p>
          </p:txBody>
        </p:sp>
        <p:sp>
          <p:nvSpPr>
            <p:cNvPr id="27685" name="Text Box 9"/>
            <p:cNvSpPr txBox="1">
              <a:spLocks noChangeArrowheads="1"/>
            </p:cNvSpPr>
            <p:nvPr/>
          </p:nvSpPr>
          <p:spPr bwMode="auto">
            <a:xfrm>
              <a:off x="1455" y="2887"/>
              <a:ext cx="483" cy="234"/>
            </a:xfrm>
            <a:prstGeom prst="rect">
              <a:avLst/>
            </a:prstGeom>
            <a:noFill/>
            <a:ln w="9525">
              <a:noFill/>
              <a:miter lim="800000"/>
              <a:headEnd/>
              <a:tailEnd/>
            </a:ln>
          </p:spPr>
          <p:txBody>
            <a:bodyPr>
              <a:spAutoFit/>
            </a:bodyPr>
            <a:lstStyle/>
            <a:p>
              <a:pPr>
                <a:spcBef>
                  <a:spcPct val="50000"/>
                </a:spcBef>
              </a:pPr>
              <a:r>
                <a:rPr lang="en-US" altLang="zh-CN" sz="3200"/>
                <a:t>3</a:t>
              </a:r>
            </a:p>
          </p:txBody>
        </p:sp>
      </p:grpSp>
      <p:grpSp>
        <p:nvGrpSpPr>
          <p:cNvPr id="27654" name="Group 10"/>
          <p:cNvGrpSpPr>
            <a:grpSpLocks/>
          </p:cNvGrpSpPr>
          <p:nvPr/>
        </p:nvGrpSpPr>
        <p:grpSpPr bwMode="auto">
          <a:xfrm>
            <a:off x="2076450" y="3865563"/>
            <a:ext cx="1090613" cy="606425"/>
            <a:chOff x="1945" y="3367"/>
            <a:chExt cx="483" cy="245"/>
          </a:xfrm>
        </p:grpSpPr>
        <p:sp>
          <p:nvSpPr>
            <p:cNvPr id="27682" name="Oval 11"/>
            <p:cNvSpPr>
              <a:spLocks noChangeArrowheads="1"/>
            </p:cNvSpPr>
            <p:nvPr/>
          </p:nvSpPr>
          <p:spPr bwMode="auto">
            <a:xfrm>
              <a:off x="1952" y="3420"/>
              <a:ext cx="192" cy="192"/>
            </a:xfrm>
            <a:prstGeom prst="ellipse">
              <a:avLst/>
            </a:prstGeom>
            <a:noFill/>
            <a:ln w="9525">
              <a:solidFill>
                <a:schemeClr val="tx1"/>
              </a:solidFill>
              <a:round/>
              <a:headEnd/>
              <a:tailEnd/>
            </a:ln>
          </p:spPr>
          <p:txBody>
            <a:bodyPr wrap="none" anchor="ctr"/>
            <a:lstStyle/>
            <a:p>
              <a:endParaRPr lang="zh-CN" altLang="en-US"/>
            </a:p>
          </p:txBody>
        </p:sp>
        <p:sp>
          <p:nvSpPr>
            <p:cNvPr id="27683" name="Text Box 12"/>
            <p:cNvSpPr txBox="1">
              <a:spLocks noChangeArrowheads="1"/>
            </p:cNvSpPr>
            <p:nvPr/>
          </p:nvSpPr>
          <p:spPr bwMode="auto">
            <a:xfrm>
              <a:off x="1945" y="3367"/>
              <a:ext cx="483" cy="234"/>
            </a:xfrm>
            <a:prstGeom prst="rect">
              <a:avLst/>
            </a:prstGeom>
            <a:noFill/>
            <a:ln w="9525">
              <a:noFill/>
              <a:miter lim="800000"/>
              <a:headEnd/>
              <a:tailEnd/>
            </a:ln>
          </p:spPr>
          <p:txBody>
            <a:bodyPr>
              <a:spAutoFit/>
            </a:bodyPr>
            <a:lstStyle/>
            <a:p>
              <a:pPr>
                <a:spcBef>
                  <a:spcPct val="50000"/>
                </a:spcBef>
              </a:pPr>
              <a:r>
                <a:rPr lang="en-US" altLang="zh-CN" sz="3200"/>
                <a:t>5</a:t>
              </a:r>
            </a:p>
          </p:txBody>
        </p:sp>
      </p:grpSp>
      <p:sp>
        <p:nvSpPr>
          <p:cNvPr id="27655" name="Line 13"/>
          <p:cNvSpPr>
            <a:spLocks noChangeShapeType="1"/>
          </p:cNvSpPr>
          <p:nvPr/>
        </p:nvSpPr>
        <p:spPr bwMode="auto">
          <a:xfrm flipH="1">
            <a:off x="1695450" y="4368800"/>
            <a:ext cx="419100" cy="530225"/>
          </a:xfrm>
          <a:prstGeom prst="line">
            <a:avLst/>
          </a:prstGeom>
          <a:noFill/>
          <a:ln w="9525">
            <a:solidFill>
              <a:schemeClr val="tx1"/>
            </a:solidFill>
            <a:round/>
            <a:headEnd/>
            <a:tailEnd/>
          </a:ln>
        </p:spPr>
        <p:txBody>
          <a:bodyPr/>
          <a:lstStyle/>
          <a:p>
            <a:endParaRPr lang="zh-CN" altLang="en-US"/>
          </a:p>
        </p:txBody>
      </p:sp>
      <p:sp>
        <p:nvSpPr>
          <p:cNvPr id="27656" name="Line 14"/>
          <p:cNvSpPr>
            <a:spLocks noChangeShapeType="1"/>
          </p:cNvSpPr>
          <p:nvPr/>
        </p:nvSpPr>
        <p:spPr bwMode="auto">
          <a:xfrm>
            <a:off x="1704975" y="3478213"/>
            <a:ext cx="439738" cy="530225"/>
          </a:xfrm>
          <a:prstGeom prst="line">
            <a:avLst/>
          </a:prstGeom>
          <a:noFill/>
          <a:ln w="9525">
            <a:solidFill>
              <a:schemeClr val="tx1"/>
            </a:solidFill>
            <a:round/>
            <a:headEnd/>
            <a:tailEnd/>
          </a:ln>
        </p:spPr>
        <p:txBody>
          <a:bodyPr/>
          <a:lstStyle/>
          <a:p>
            <a:endParaRPr lang="zh-CN" altLang="en-US"/>
          </a:p>
        </p:txBody>
      </p:sp>
      <p:grpSp>
        <p:nvGrpSpPr>
          <p:cNvPr id="27657" name="Group 15"/>
          <p:cNvGrpSpPr>
            <a:grpSpLocks/>
          </p:cNvGrpSpPr>
          <p:nvPr/>
        </p:nvGrpSpPr>
        <p:grpSpPr bwMode="auto">
          <a:xfrm>
            <a:off x="6061075" y="3541713"/>
            <a:ext cx="2555875" cy="1438275"/>
            <a:chOff x="1571" y="3512"/>
            <a:chExt cx="1133" cy="580"/>
          </a:xfrm>
        </p:grpSpPr>
        <p:sp>
          <p:nvSpPr>
            <p:cNvPr id="27674" name="Oval 16"/>
            <p:cNvSpPr>
              <a:spLocks noChangeArrowheads="1"/>
            </p:cNvSpPr>
            <p:nvPr/>
          </p:nvSpPr>
          <p:spPr bwMode="auto">
            <a:xfrm>
              <a:off x="2232" y="3869"/>
              <a:ext cx="192" cy="192"/>
            </a:xfrm>
            <a:prstGeom prst="ellipse">
              <a:avLst/>
            </a:prstGeom>
            <a:noFill/>
            <a:ln w="9525">
              <a:solidFill>
                <a:schemeClr val="tx1"/>
              </a:solidFill>
              <a:round/>
              <a:headEnd/>
              <a:tailEnd/>
            </a:ln>
          </p:spPr>
          <p:txBody>
            <a:bodyPr wrap="none" anchor="ctr"/>
            <a:lstStyle/>
            <a:p>
              <a:endParaRPr lang="zh-CN" altLang="en-US"/>
            </a:p>
          </p:txBody>
        </p:sp>
        <p:sp>
          <p:nvSpPr>
            <p:cNvPr id="27675" name="Oval 17"/>
            <p:cNvSpPr>
              <a:spLocks noChangeArrowheads="1"/>
            </p:cNvSpPr>
            <p:nvPr/>
          </p:nvSpPr>
          <p:spPr bwMode="auto">
            <a:xfrm>
              <a:off x="1914" y="3564"/>
              <a:ext cx="192" cy="192"/>
            </a:xfrm>
            <a:prstGeom prst="ellipse">
              <a:avLst/>
            </a:prstGeom>
            <a:noFill/>
            <a:ln w="9525">
              <a:solidFill>
                <a:schemeClr val="tx1"/>
              </a:solidFill>
              <a:round/>
              <a:headEnd/>
              <a:tailEnd/>
            </a:ln>
          </p:spPr>
          <p:txBody>
            <a:bodyPr wrap="none" anchor="ctr"/>
            <a:lstStyle/>
            <a:p>
              <a:endParaRPr lang="zh-CN" altLang="en-US"/>
            </a:p>
          </p:txBody>
        </p:sp>
        <p:sp>
          <p:nvSpPr>
            <p:cNvPr id="27676" name="Oval 18"/>
            <p:cNvSpPr>
              <a:spLocks noChangeArrowheads="1"/>
            </p:cNvSpPr>
            <p:nvPr/>
          </p:nvSpPr>
          <p:spPr bwMode="auto">
            <a:xfrm>
              <a:off x="1578" y="3900"/>
              <a:ext cx="192" cy="192"/>
            </a:xfrm>
            <a:prstGeom prst="ellipse">
              <a:avLst/>
            </a:prstGeom>
            <a:noFill/>
            <a:ln w="9525">
              <a:solidFill>
                <a:schemeClr val="tx1"/>
              </a:solidFill>
              <a:round/>
              <a:headEnd/>
              <a:tailEnd/>
            </a:ln>
          </p:spPr>
          <p:txBody>
            <a:bodyPr wrap="none" anchor="ctr"/>
            <a:lstStyle/>
            <a:p>
              <a:endParaRPr lang="zh-CN" altLang="en-US"/>
            </a:p>
          </p:txBody>
        </p:sp>
        <p:sp>
          <p:nvSpPr>
            <p:cNvPr id="27677" name="Text Box 19"/>
            <p:cNvSpPr txBox="1">
              <a:spLocks noChangeArrowheads="1"/>
            </p:cNvSpPr>
            <p:nvPr/>
          </p:nvSpPr>
          <p:spPr bwMode="auto">
            <a:xfrm>
              <a:off x="2221" y="3819"/>
              <a:ext cx="483" cy="234"/>
            </a:xfrm>
            <a:prstGeom prst="rect">
              <a:avLst/>
            </a:prstGeom>
            <a:noFill/>
            <a:ln w="9525">
              <a:noFill/>
              <a:miter lim="800000"/>
              <a:headEnd/>
              <a:tailEnd/>
            </a:ln>
          </p:spPr>
          <p:txBody>
            <a:bodyPr>
              <a:spAutoFit/>
            </a:bodyPr>
            <a:lstStyle/>
            <a:p>
              <a:pPr>
                <a:spcBef>
                  <a:spcPct val="50000"/>
                </a:spcBef>
              </a:pPr>
              <a:r>
                <a:rPr lang="en-US" altLang="zh-CN" sz="3200"/>
                <a:t>5</a:t>
              </a:r>
            </a:p>
          </p:txBody>
        </p:sp>
        <p:sp>
          <p:nvSpPr>
            <p:cNvPr id="27678" name="Text Box 20"/>
            <p:cNvSpPr txBox="1">
              <a:spLocks noChangeArrowheads="1"/>
            </p:cNvSpPr>
            <p:nvPr/>
          </p:nvSpPr>
          <p:spPr bwMode="auto">
            <a:xfrm>
              <a:off x="1896" y="3512"/>
              <a:ext cx="483" cy="234"/>
            </a:xfrm>
            <a:prstGeom prst="rect">
              <a:avLst/>
            </a:prstGeom>
            <a:noFill/>
            <a:ln w="9525">
              <a:noFill/>
              <a:miter lim="800000"/>
              <a:headEnd/>
              <a:tailEnd/>
            </a:ln>
          </p:spPr>
          <p:txBody>
            <a:bodyPr>
              <a:spAutoFit/>
            </a:bodyPr>
            <a:lstStyle/>
            <a:p>
              <a:pPr>
                <a:spcBef>
                  <a:spcPct val="50000"/>
                </a:spcBef>
              </a:pPr>
              <a:r>
                <a:rPr lang="en-US" altLang="zh-CN" sz="3200"/>
                <a:t>4</a:t>
              </a:r>
            </a:p>
          </p:txBody>
        </p:sp>
        <p:sp>
          <p:nvSpPr>
            <p:cNvPr id="27679" name="Text Box 21"/>
            <p:cNvSpPr txBox="1">
              <a:spLocks noChangeArrowheads="1"/>
            </p:cNvSpPr>
            <p:nvPr/>
          </p:nvSpPr>
          <p:spPr bwMode="auto">
            <a:xfrm>
              <a:off x="1571" y="3847"/>
              <a:ext cx="483" cy="233"/>
            </a:xfrm>
            <a:prstGeom prst="rect">
              <a:avLst/>
            </a:prstGeom>
            <a:noFill/>
            <a:ln w="9525">
              <a:noFill/>
              <a:miter lim="800000"/>
              <a:headEnd/>
              <a:tailEnd/>
            </a:ln>
          </p:spPr>
          <p:txBody>
            <a:bodyPr>
              <a:spAutoFit/>
            </a:bodyPr>
            <a:lstStyle/>
            <a:p>
              <a:pPr>
                <a:spcBef>
                  <a:spcPct val="50000"/>
                </a:spcBef>
              </a:pPr>
              <a:r>
                <a:rPr lang="en-US" altLang="zh-CN" sz="3200"/>
                <a:t>3</a:t>
              </a:r>
            </a:p>
          </p:txBody>
        </p:sp>
        <p:sp>
          <p:nvSpPr>
            <p:cNvPr id="27680" name="Line 22"/>
            <p:cNvSpPr>
              <a:spLocks noChangeShapeType="1"/>
            </p:cNvSpPr>
            <p:nvPr/>
          </p:nvSpPr>
          <p:spPr bwMode="auto">
            <a:xfrm flipH="1" flipV="1">
              <a:off x="2109" y="3725"/>
              <a:ext cx="149" cy="167"/>
            </a:xfrm>
            <a:prstGeom prst="line">
              <a:avLst/>
            </a:prstGeom>
            <a:noFill/>
            <a:ln w="9525">
              <a:solidFill>
                <a:schemeClr val="tx1"/>
              </a:solidFill>
              <a:round/>
              <a:headEnd/>
              <a:tailEnd/>
            </a:ln>
          </p:spPr>
          <p:txBody>
            <a:bodyPr/>
            <a:lstStyle/>
            <a:p>
              <a:endParaRPr lang="zh-CN" altLang="en-US"/>
            </a:p>
          </p:txBody>
        </p:sp>
        <p:sp>
          <p:nvSpPr>
            <p:cNvPr id="27681" name="Line 23"/>
            <p:cNvSpPr>
              <a:spLocks noChangeShapeType="1"/>
            </p:cNvSpPr>
            <p:nvPr/>
          </p:nvSpPr>
          <p:spPr bwMode="auto">
            <a:xfrm flipH="1">
              <a:off x="1756" y="3725"/>
              <a:ext cx="195" cy="195"/>
            </a:xfrm>
            <a:prstGeom prst="line">
              <a:avLst/>
            </a:prstGeom>
            <a:noFill/>
            <a:ln w="9525">
              <a:solidFill>
                <a:schemeClr val="tx1"/>
              </a:solidFill>
              <a:round/>
              <a:headEnd/>
              <a:tailEnd/>
            </a:ln>
          </p:spPr>
          <p:txBody>
            <a:bodyPr/>
            <a:lstStyle/>
            <a:p>
              <a:endParaRPr lang="zh-CN" altLang="en-US"/>
            </a:p>
          </p:txBody>
        </p:sp>
      </p:grpSp>
      <p:sp>
        <p:nvSpPr>
          <p:cNvPr id="27658" name="AutoShape 24"/>
          <p:cNvSpPr>
            <a:spLocks noChangeArrowheads="1"/>
          </p:cNvSpPr>
          <p:nvPr/>
        </p:nvSpPr>
        <p:spPr bwMode="auto">
          <a:xfrm>
            <a:off x="5310188" y="3973513"/>
            <a:ext cx="776287" cy="369887"/>
          </a:xfrm>
          <a:prstGeom prst="rightArrow">
            <a:avLst>
              <a:gd name="adj1" fmla="val 50000"/>
              <a:gd name="adj2" fmla="val 52468"/>
            </a:avLst>
          </a:prstGeom>
          <a:solidFill>
            <a:schemeClr val="accent1"/>
          </a:solidFill>
          <a:ln w="9525">
            <a:solidFill>
              <a:schemeClr val="tx1"/>
            </a:solidFill>
            <a:miter lim="800000"/>
            <a:headEnd/>
            <a:tailEnd/>
          </a:ln>
        </p:spPr>
        <p:txBody>
          <a:bodyPr wrap="none" anchor="ctr"/>
          <a:lstStyle/>
          <a:p>
            <a:endParaRPr lang="zh-CN" altLang="en-US"/>
          </a:p>
        </p:txBody>
      </p:sp>
      <p:sp>
        <p:nvSpPr>
          <p:cNvPr id="27659" name="AutoShape 25"/>
          <p:cNvSpPr>
            <a:spLocks noChangeArrowheads="1"/>
          </p:cNvSpPr>
          <p:nvPr/>
        </p:nvSpPr>
        <p:spPr bwMode="auto">
          <a:xfrm>
            <a:off x="2890838" y="4005263"/>
            <a:ext cx="776287" cy="369887"/>
          </a:xfrm>
          <a:prstGeom prst="rightArrow">
            <a:avLst>
              <a:gd name="adj1" fmla="val 50000"/>
              <a:gd name="adj2" fmla="val 52468"/>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7660" name="Group 26"/>
          <p:cNvGrpSpPr>
            <a:grpSpLocks/>
          </p:cNvGrpSpPr>
          <p:nvPr/>
        </p:nvGrpSpPr>
        <p:grpSpPr bwMode="auto">
          <a:xfrm>
            <a:off x="3648075" y="3141663"/>
            <a:ext cx="2614613" cy="2344737"/>
            <a:chOff x="1618" y="2175"/>
            <a:chExt cx="1647" cy="1477"/>
          </a:xfrm>
        </p:grpSpPr>
        <p:grpSp>
          <p:nvGrpSpPr>
            <p:cNvPr id="27663" name="Group 27"/>
            <p:cNvGrpSpPr>
              <a:grpSpLocks/>
            </p:cNvGrpSpPr>
            <p:nvPr/>
          </p:nvGrpSpPr>
          <p:grpSpPr bwMode="auto">
            <a:xfrm>
              <a:off x="2578" y="3274"/>
              <a:ext cx="687" cy="378"/>
              <a:chOff x="1808" y="2553"/>
              <a:chExt cx="483" cy="242"/>
            </a:xfrm>
          </p:grpSpPr>
          <p:sp>
            <p:nvSpPr>
              <p:cNvPr id="27672" name="Oval 28"/>
              <p:cNvSpPr>
                <a:spLocks noChangeArrowheads="1"/>
              </p:cNvSpPr>
              <p:nvPr/>
            </p:nvSpPr>
            <p:spPr bwMode="auto">
              <a:xfrm>
                <a:off x="1809" y="2603"/>
                <a:ext cx="192" cy="192"/>
              </a:xfrm>
              <a:prstGeom prst="ellipse">
                <a:avLst/>
              </a:prstGeom>
              <a:noFill/>
              <a:ln w="9525">
                <a:solidFill>
                  <a:schemeClr val="tx1"/>
                </a:solidFill>
                <a:round/>
                <a:headEnd/>
                <a:tailEnd/>
              </a:ln>
            </p:spPr>
            <p:txBody>
              <a:bodyPr wrap="none" anchor="ctr"/>
              <a:lstStyle/>
              <a:p>
                <a:endParaRPr lang="zh-CN" altLang="en-US"/>
              </a:p>
            </p:txBody>
          </p:sp>
          <p:sp>
            <p:nvSpPr>
              <p:cNvPr id="27673" name="Text Box 29"/>
              <p:cNvSpPr txBox="1">
                <a:spLocks noChangeArrowheads="1"/>
              </p:cNvSpPr>
              <p:nvPr/>
            </p:nvSpPr>
            <p:spPr bwMode="auto">
              <a:xfrm>
                <a:off x="1808" y="2553"/>
                <a:ext cx="483" cy="234"/>
              </a:xfrm>
              <a:prstGeom prst="rect">
                <a:avLst/>
              </a:prstGeom>
              <a:noFill/>
              <a:ln w="9525">
                <a:noFill/>
                <a:miter lim="800000"/>
                <a:headEnd/>
                <a:tailEnd/>
              </a:ln>
            </p:spPr>
            <p:txBody>
              <a:bodyPr>
                <a:spAutoFit/>
              </a:bodyPr>
              <a:lstStyle/>
              <a:p>
                <a:pPr>
                  <a:spcBef>
                    <a:spcPct val="50000"/>
                  </a:spcBef>
                </a:pPr>
                <a:r>
                  <a:rPr lang="en-US" altLang="zh-CN" sz="3200"/>
                  <a:t>5</a:t>
                </a:r>
              </a:p>
            </p:txBody>
          </p:sp>
        </p:grpSp>
        <p:grpSp>
          <p:nvGrpSpPr>
            <p:cNvPr id="27664" name="Group 30"/>
            <p:cNvGrpSpPr>
              <a:grpSpLocks/>
            </p:cNvGrpSpPr>
            <p:nvPr/>
          </p:nvGrpSpPr>
          <p:grpSpPr bwMode="auto">
            <a:xfrm>
              <a:off x="1618" y="2175"/>
              <a:ext cx="686" cy="381"/>
              <a:chOff x="1455" y="2887"/>
              <a:chExt cx="483" cy="244"/>
            </a:xfrm>
          </p:grpSpPr>
          <p:sp>
            <p:nvSpPr>
              <p:cNvPr id="27670" name="Oval 31"/>
              <p:cNvSpPr>
                <a:spLocks noChangeArrowheads="1"/>
              </p:cNvSpPr>
              <p:nvPr/>
            </p:nvSpPr>
            <p:spPr bwMode="auto">
              <a:xfrm>
                <a:off x="1473" y="2939"/>
                <a:ext cx="192" cy="192"/>
              </a:xfrm>
              <a:prstGeom prst="ellipse">
                <a:avLst/>
              </a:prstGeom>
              <a:noFill/>
              <a:ln w="9525">
                <a:solidFill>
                  <a:schemeClr val="tx1"/>
                </a:solidFill>
                <a:round/>
                <a:headEnd/>
                <a:tailEnd/>
              </a:ln>
            </p:spPr>
            <p:txBody>
              <a:bodyPr wrap="none" anchor="ctr"/>
              <a:lstStyle/>
              <a:p>
                <a:endParaRPr lang="zh-CN" altLang="en-US"/>
              </a:p>
            </p:txBody>
          </p:sp>
          <p:sp>
            <p:nvSpPr>
              <p:cNvPr id="27671" name="Text Box 32"/>
              <p:cNvSpPr txBox="1">
                <a:spLocks noChangeArrowheads="1"/>
              </p:cNvSpPr>
              <p:nvPr/>
            </p:nvSpPr>
            <p:spPr bwMode="auto">
              <a:xfrm>
                <a:off x="1455" y="2887"/>
                <a:ext cx="483" cy="234"/>
              </a:xfrm>
              <a:prstGeom prst="rect">
                <a:avLst/>
              </a:prstGeom>
              <a:noFill/>
              <a:ln w="9525">
                <a:noFill/>
                <a:miter lim="800000"/>
                <a:headEnd/>
                <a:tailEnd/>
              </a:ln>
            </p:spPr>
            <p:txBody>
              <a:bodyPr>
                <a:spAutoFit/>
              </a:bodyPr>
              <a:lstStyle/>
              <a:p>
                <a:pPr>
                  <a:spcBef>
                    <a:spcPct val="50000"/>
                  </a:spcBef>
                </a:pPr>
                <a:r>
                  <a:rPr lang="en-US" altLang="zh-CN" sz="3200"/>
                  <a:t>3</a:t>
                </a:r>
              </a:p>
            </p:txBody>
          </p:sp>
        </p:grpSp>
        <p:grpSp>
          <p:nvGrpSpPr>
            <p:cNvPr id="27665" name="Group 33"/>
            <p:cNvGrpSpPr>
              <a:grpSpLocks/>
            </p:cNvGrpSpPr>
            <p:nvPr/>
          </p:nvGrpSpPr>
          <p:grpSpPr bwMode="auto">
            <a:xfrm>
              <a:off x="2121" y="2713"/>
              <a:ext cx="687" cy="382"/>
              <a:chOff x="1945" y="3367"/>
              <a:chExt cx="483" cy="245"/>
            </a:xfrm>
          </p:grpSpPr>
          <p:sp>
            <p:nvSpPr>
              <p:cNvPr id="27668" name="Oval 34"/>
              <p:cNvSpPr>
                <a:spLocks noChangeArrowheads="1"/>
              </p:cNvSpPr>
              <p:nvPr/>
            </p:nvSpPr>
            <p:spPr bwMode="auto">
              <a:xfrm>
                <a:off x="1952" y="3420"/>
                <a:ext cx="192" cy="192"/>
              </a:xfrm>
              <a:prstGeom prst="ellipse">
                <a:avLst/>
              </a:prstGeom>
              <a:noFill/>
              <a:ln w="9525">
                <a:solidFill>
                  <a:schemeClr val="tx1"/>
                </a:solidFill>
                <a:round/>
                <a:headEnd/>
                <a:tailEnd/>
              </a:ln>
            </p:spPr>
            <p:txBody>
              <a:bodyPr wrap="none" anchor="ctr"/>
              <a:lstStyle/>
              <a:p>
                <a:endParaRPr lang="zh-CN" altLang="en-US"/>
              </a:p>
            </p:txBody>
          </p:sp>
          <p:sp>
            <p:nvSpPr>
              <p:cNvPr id="27669" name="Text Box 35"/>
              <p:cNvSpPr txBox="1">
                <a:spLocks noChangeArrowheads="1"/>
              </p:cNvSpPr>
              <p:nvPr/>
            </p:nvSpPr>
            <p:spPr bwMode="auto">
              <a:xfrm>
                <a:off x="1945" y="3367"/>
                <a:ext cx="483" cy="234"/>
              </a:xfrm>
              <a:prstGeom prst="rect">
                <a:avLst/>
              </a:prstGeom>
              <a:noFill/>
              <a:ln w="9525">
                <a:noFill/>
                <a:miter lim="800000"/>
                <a:headEnd/>
                <a:tailEnd/>
              </a:ln>
            </p:spPr>
            <p:txBody>
              <a:bodyPr>
                <a:spAutoFit/>
              </a:bodyPr>
              <a:lstStyle/>
              <a:p>
                <a:pPr>
                  <a:spcBef>
                    <a:spcPct val="50000"/>
                  </a:spcBef>
                </a:pPr>
                <a:r>
                  <a:rPr lang="en-US" altLang="zh-CN" sz="3200"/>
                  <a:t>4</a:t>
                </a:r>
              </a:p>
            </p:txBody>
          </p:sp>
        </p:grpSp>
        <p:sp>
          <p:nvSpPr>
            <p:cNvPr id="27666" name="Line 36"/>
            <p:cNvSpPr>
              <a:spLocks noChangeShapeType="1"/>
            </p:cNvSpPr>
            <p:nvPr/>
          </p:nvSpPr>
          <p:spPr bwMode="auto">
            <a:xfrm>
              <a:off x="1887" y="2469"/>
              <a:ext cx="277" cy="334"/>
            </a:xfrm>
            <a:prstGeom prst="line">
              <a:avLst/>
            </a:prstGeom>
            <a:noFill/>
            <a:ln w="9525">
              <a:solidFill>
                <a:schemeClr val="tx1"/>
              </a:solidFill>
              <a:round/>
              <a:headEnd/>
              <a:tailEnd/>
            </a:ln>
          </p:spPr>
          <p:txBody>
            <a:bodyPr/>
            <a:lstStyle/>
            <a:p>
              <a:endParaRPr lang="zh-CN" altLang="en-US"/>
            </a:p>
          </p:txBody>
        </p:sp>
        <p:sp>
          <p:nvSpPr>
            <p:cNvPr id="27667" name="Line 37"/>
            <p:cNvSpPr>
              <a:spLocks noChangeShapeType="1"/>
            </p:cNvSpPr>
            <p:nvPr/>
          </p:nvSpPr>
          <p:spPr bwMode="auto">
            <a:xfrm>
              <a:off x="2360" y="3055"/>
              <a:ext cx="277" cy="334"/>
            </a:xfrm>
            <a:prstGeom prst="line">
              <a:avLst/>
            </a:prstGeom>
            <a:noFill/>
            <a:ln w="9525">
              <a:solidFill>
                <a:schemeClr val="tx1"/>
              </a:solidFill>
              <a:round/>
              <a:headEnd/>
              <a:tailEnd/>
            </a:ln>
          </p:spPr>
          <p:txBody>
            <a:bodyPr/>
            <a:lstStyle/>
            <a:p>
              <a:endParaRPr lang="zh-CN" altLang="en-US"/>
            </a:p>
          </p:txBody>
        </p:sp>
      </p:grpSp>
      <p:sp>
        <p:nvSpPr>
          <p:cNvPr id="27661" name="Text Box 38"/>
          <p:cNvSpPr txBox="1">
            <a:spLocks noChangeArrowheads="1"/>
          </p:cNvSpPr>
          <p:nvPr/>
        </p:nvSpPr>
        <p:spPr bwMode="auto">
          <a:xfrm>
            <a:off x="2841625" y="3562350"/>
            <a:ext cx="865188" cy="519113"/>
          </a:xfrm>
          <a:prstGeom prst="rect">
            <a:avLst/>
          </a:prstGeom>
          <a:noFill/>
          <a:ln w="9525">
            <a:noFill/>
            <a:miter lim="800000"/>
            <a:headEnd/>
            <a:tailEnd/>
          </a:ln>
        </p:spPr>
        <p:txBody>
          <a:bodyPr>
            <a:spAutoFit/>
          </a:bodyPr>
          <a:lstStyle/>
          <a:p>
            <a:pPr>
              <a:spcBef>
                <a:spcPct val="50000"/>
              </a:spcBef>
            </a:pPr>
            <a:r>
              <a:rPr lang="zh-CN" altLang="en-US" b="1">
                <a:solidFill>
                  <a:srgbClr val="FF0000"/>
                </a:solidFill>
                <a:ea typeface="楷体_GB2312" pitchFamily="49" charset="-122"/>
              </a:rPr>
              <a:t>右</a:t>
            </a:r>
          </a:p>
        </p:txBody>
      </p:sp>
      <p:sp>
        <p:nvSpPr>
          <p:cNvPr id="27662" name="Text Box 39"/>
          <p:cNvSpPr txBox="1">
            <a:spLocks noChangeArrowheads="1"/>
          </p:cNvSpPr>
          <p:nvPr/>
        </p:nvSpPr>
        <p:spPr bwMode="auto">
          <a:xfrm>
            <a:off x="5373688" y="3579813"/>
            <a:ext cx="865187" cy="519112"/>
          </a:xfrm>
          <a:prstGeom prst="rect">
            <a:avLst/>
          </a:prstGeom>
          <a:noFill/>
          <a:ln w="9525" algn="ctr">
            <a:noFill/>
            <a:miter lim="800000"/>
            <a:headEnd/>
            <a:tailEnd/>
          </a:ln>
        </p:spPr>
        <p:txBody>
          <a:bodyPr>
            <a:spAutoFit/>
          </a:bodyPr>
          <a:lstStyle/>
          <a:p>
            <a:pPr>
              <a:spcBef>
                <a:spcPct val="50000"/>
              </a:spcBef>
            </a:pPr>
            <a:r>
              <a:rPr lang="zh-CN" altLang="en-US" b="1">
                <a:solidFill>
                  <a:srgbClr val="FF0000"/>
                </a:solidFill>
                <a:ea typeface="楷体_GB2312" pitchFamily="49" charset="-122"/>
              </a:rPr>
              <a:t>左</a:t>
            </a:r>
          </a:p>
        </p:txBody>
      </p:sp>
    </p:spTree>
    <p:extLst>
      <p:ext uri="{BB962C8B-B14F-4D97-AF65-F5344CB8AC3E}">
        <p14:creationId xmlns:p14="http://schemas.microsoft.com/office/powerpoint/2010/main" val="8749039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314" name="Picture 2"/>
          <p:cNvPicPr>
            <a:picLocks noChangeAspect="1" noChangeArrowheads="1"/>
          </p:cNvPicPr>
          <p:nvPr/>
        </p:nvPicPr>
        <p:blipFill>
          <a:blip r:embed="rId3" cstate="print"/>
          <a:srcRect/>
          <a:stretch>
            <a:fillRect/>
          </a:stretch>
        </p:blipFill>
        <p:spPr bwMode="auto">
          <a:xfrm>
            <a:off x="-7543800" y="3352800"/>
            <a:ext cx="16002000" cy="3505200"/>
          </a:xfrm>
          <a:prstGeom prst="rect">
            <a:avLst/>
          </a:prstGeom>
          <a:noFill/>
          <a:ln w="9525">
            <a:noFill/>
            <a:miter lim="800000"/>
            <a:headEnd/>
            <a:tailEnd/>
          </a:ln>
        </p:spPr>
      </p:pic>
      <p:pic>
        <p:nvPicPr>
          <p:cNvPr id="28675" name="Picture 3"/>
          <p:cNvPicPr>
            <a:picLocks noChangeAspect="1" noChangeArrowheads="1"/>
          </p:cNvPicPr>
          <p:nvPr/>
        </p:nvPicPr>
        <p:blipFill>
          <a:blip r:embed="rId3" cstate="print"/>
          <a:srcRect/>
          <a:stretch>
            <a:fillRect/>
          </a:stretch>
        </p:blipFill>
        <p:spPr bwMode="auto">
          <a:xfrm>
            <a:off x="1557338" y="0"/>
            <a:ext cx="16002000" cy="3429000"/>
          </a:xfrm>
          <a:prstGeom prst="rect">
            <a:avLst/>
          </a:prstGeom>
          <a:noFill/>
          <a:ln w="9525">
            <a:noFill/>
            <a:miter lim="800000"/>
            <a:headEnd/>
            <a:tailEnd/>
          </a:ln>
        </p:spPr>
      </p:pic>
      <p:sp>
        <p:nvSpPr>
          <p:cNvPr id="653316" name="Text Box 4"/>
          <p:cNvSpPr txBox="1">
            <a:spLocks noChangeArrowheads="1"/>
          </p:cNvSpPr>
          <p:nvPr/>
        </p:nvSpPr>
        <p:spPr bwMode="auto">
          <a:xfrm>
            <a:off x="2166938" y="0"/>
            <a:ext cx="509587"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653317" name="Text Box 5"/>
          <p:cNvSpPr txBox="1">
            <a:spLocks noChangeArrowheads="1"/>
          </p:cNvSpPr>
          <p:nvPr/>
        </p:nvSpPr>
        <p:spPr bwMode="auto">
          <a:xfrm>
            <a:off x="3598863" y="4572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53318" name="Text Box 6"/>
          <p:cNvSpPr txBox="1">
            <a:spLocks noChangeArrowheads="1"/>
          </p:cNvSpPr>
          <p:nvPr/>
        </p:nvSpPr>
        <p:spPr bwMode="auto">
          <a:xfrm>
            <a:off x="2989263" y="9906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53319" name="Text Box 7"/>
          <p:cNvSpPr txBox="1">
            <a:spLocks noChangeArrowheads="1"/>
          </p:cNvSpPr>
          <p:nvPr/>
        </p:nvSpPr>
        <p:spPr bwMode="auto">
          <a:xfrm>
            <a:off x="7348538" y="457200"/>
            <a:ext cx="3365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653320" name="Text Box 8"/>
          <p:cNvSpPr txBox="1">
            <a:spLocks noChangeArrowheads="1"/>
          </p:cNvSpPr>
          <p:nvPr/>
        </p:nvSpPr>
        <p:spPr bwMode="auto">
          <a:xfrm>
            <a:off x="6838950" y="990600"/>
            <a:ext cx="4381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653321" name="Text Box 9"/>
          <p:cNvSpPr txBox="1">
            <a:spLocks noChangeArrowheads="1"/>
          </p:cNvSpPr>
          <p:nvPr/>
        </p:nvSpPr>
        <p:spPr bwMode="auto">
          <a:xfrm>
            <a:off x="5976938" y="41275"/>
            <a:ext cx="438150" cy="457200"/>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-2</a:t>
            </a:r>
            <a:endParaRPr kumimoji="0" lang="en-US" altLang="zh-CN" sz="2400"/>
          </a:p>
        </p:txBody>
      </p:sp>
      <p:sp>
        <p:nvSpPr>
          <p:cNvPr id="28682" name="AutoShape 10"/>
          <p:cNvSpPr>
            <a:spLocks noChangeArrowheads="1"/>
          </p:cNvSpPr>
          <p:nvPr/>
        </p:nvSpPr>
        <p:spPr bwMode="auto">
          <a:xfrm>
            <a:off x="7616825" y="3382963"/>
            <a:ext cx="1247775" cy="457200"/>
          </a:xfrm>
          <a:prstGeom prst="wedgeRoundRectCallout">
            <a:avLst>
              <a:gd name="adj1" fmla="val -69847"/>
              <a:gd name="adj2" fmla="val -136806"/>
              <a:gd name="adj3" fmla="val 16667"/>
            </a:avLst>
          </a:prstGeom>
          <a:solidFill>
            <a:srgbClr val="CCFFFF"/>
          </a:solidFill>
          <a:ln w="9525">
            <a:solidFill>
              <a:schemeClr val="tx1"/>
            </a:solidFill>
            <a:miter lim="800000"/>
            <a:headEnd/>
            <a:tailEnd/>
          </a:ln>
        </p:spPr>
        <p:txBody>
          <a:bodyPr/>
          <a:lstStyle/>
          <a:p>
            <a:pPr algn="ctr"/>
            <a:r>
              <a:rPr lang="zh-CN" altLang="en-US" sz="2400">
                <a:ea typeface="楷体_GB2312" pitchFamily="49" charset="-122"/>
              </a:rPr>
              <a:t>插入</a:t>
            </a:r>
          </a:p>
        </p:txBody>
      </p:sp>
      <p:sp>
        <p:nvSpPr>
          <p:cNvPr id="28683" name="AutoShape 11"/>
          <p:cNvSpPr>
            <a:spLocks noChangeArrowheads="1"/>
          </p:cNvSpPr>
          <p:nvPr/>
        </p:nvSpPr>
        <p:spPr bwMode="auto">
          <a:xfrm>
            <a:off x="4833938" y="2393950"/>
            <a:ext cx="944562" cy="746125"/>
          </a:xfrm>
          <a:prstGeom prst="wedgeRoundRectCallout">
            <a:avLst>
              <a:gd name="adj1" fmla="val 157731"/>
              <a:gd name="adj2" fmla="val -137870"/>
              <a:gd name="adj3" fmla="val 16667"/>
            </a:avLst>
          </a:prstGeom>
          <a:solidFill>
            <a:srgbClr val="CCFFFF"/>
          </a:solidFill>
          <a:ln w="9525">
            <a:solidFill>
              <a:schemeClr val="tx1"/>
            </a:solidFill>
            <a:miter lim="800000"/>
            <a:headEnd/>
            <a:tailEnd/>
          </a:ln>
        </p:spPr>
        <p:txBody>
          <a:bodyPr/>
          <a:lstStyle/>
          <a:p>
            <a:pPr algn="ctr"/>
            <a:r>
              <a:rPr lang="zh-CN" altLang="en-US" sz="2000">
                <a:ea typeface="楷体_GB2312" pitchFamily="49" charset="-122"/>
              </a:rPr>
              <a:t>右单</a:t>
            </a:r>
          </a:p>
          <a:p>
            <a:pPr algn="ctr"/>
            <a:r>
              <a:rPr lang="zh-CN" altLang="en-US" sz="2000">
                <a:ea typeface="楷体_GB2312" pitchFamily="49" charset="-122"/>
              </a:rPr>
              <a:t>旋转</a:t>
            </a:r>
          </a:p>
        </p:txBody>
      </p:sp>
      <p:sp>
        <p:nvSpPr>
          <p:cNvPr id="28684" name="Rectangle 12"/>
          <p:cNvSpPr>
            <a:spLocks noChangeArrowheads="1"/>
          </p:cNvSpPr>
          <p:nvPr/>
        </p:nvSpPr>
        <p:spPr bwMode="auto">
          <a:xfrm>
            <a:off x="-52388" y="52388"/>
            <a:ext cx="3170238" cy="533400"/>
          </a:xfrm>
          <a:prstGeom prst="rect">
            <a:avLst/>
          </a:prstGeom>
          <a:noFill/>
          <a:ln w="9525">
            <a:noFill/>
            <a:miter lim="800000"/>
            <a:headEnd/>
            <a:tailEnd/>
          </a:ln>
        </p:spPr>
        <p:txBody>
          <a:bodyPr lIns="92075" tIns="46038" rIns="92075" bIns="46038" anchor="ctr"/>
          <a:lstStyle/>
          <a:p>
            <a:r>
              <a:rPr lang="zh-CN" altLang="en-US" sz="2400" b="1">
                <a:solidFill>
                  <a:srgbClr val="FF3300"/>
                </a:solidFill>
                <a:ea typeface="仿宋_GB2312" pitchFamily="49" charset="-122"/>
              </a:rPr>
              <a:t>先右后左双旋转 </a:t>
            </a:r>
          </a:p>
        </p:txBody>
      </p:sp>
      <p:sp>
        <p:nvSpPr>
          <p:cNvPr id="28685" name="Rectangle 13"/>
          <p:cNvSpPr>
            <a:spLocks noChangeArrowheads="1"/>
          </p:cNvSpPr>
          <p:nvPr/>
        </p:nvSpPr>
        <p:spPr bwMode="auto">
          <a:xfrm>
            <a:off x="7073900" y="2057400"/>
            <a:ext cx="533400" cy="1189038"/>
          </a:xfrm>
          <a:prstGeom prst="rect">
            <a:avLst/>
          </a:prstGeom>
          <a:noFill/>
          <a:ln w="38100">
            <a:solidFill>
              <a:srgbClr val="0066FF"/>
            </a:solidFill>
            <a:miter lim="800000"/>
            <a:headEnd/>
            <a:tailEnd/>
          </a:ln>
        </p:spPr>
        <p:txBody>
          <a:bodyPr wrap="none" anchor="ctr"/>
          <a:lstStyle/>
          <a:p>
            <a:endParaRPr lang="zh-CN" altLang="en-US"/>
          </a:p>
        </p:txBody>
      </p:sp>
      <p:sp>
        <p:nvSpPr>
          <p:cNvPr id="653326" name="Rectangle 14"/>
          <p:cNvSpPr>
            <a:spLocks noChangeArrowheads="1"/>
          </p:cNvSpPr>
          <p:nvPr/>
        </p:nvSpPr>
        <p:spPr bwMode="auto">
          <a:xfrm>
            <a:off x="1981200" y="5472113"/>
            <a:ext cx="533400" cy="1189037"/>
          </a:xfrm>
          <a:prstGeom prst="rect">
            <a:avLst/>
          </a:prstGeom>
          <a:noFill/>
          <a:ln w="38100">
            <a:solidFill>
              <a:srgbClr val="0066FF"/>
            </a:solidFill>
            <a:miter lim="800000"/>
            <a:headEnd/>
            <a:tailEnd/>
          </a:ln>
        </p:spPr>
        <p:txBody>
          <a:bodyPr wrap="none" anchor="ctr"/>
          <a:lstStyle/>
          <a:p>
            <a:endParaRPr lang="zh-CN" altLang="en-US"/>
          </a:p>
        </p:txBody>
      </p:sp>
      <p:sp>
        <p:nvSpPr>
          <p:cNvPr id="28687" name="Rectangle 15"/>
          <p:cNvSpPr>
            <a:spLocks noChangeArrowheads="1"/>
          </p:cNvSpPr>
          <p:nvPr/>
        </p:nvSpPr>
        <p:spPr bwMode="auto">
          <a:xfrm>
            <a:off x="3309938" y="2073275"/>
            <a:ext cx="533400" cy="639763"/>
          </a:xfrm>
          <a:prstGeom prst="rect">
            <a:avLst/>
          </a:prstGeom>
          <a:noFill/>
          <a:ln w="38100">
            <a:solidFill>
              <a:srgbClr val="0066FF"/>
            </a:solidFill>
            <a:miter lim="800000"/>
            <a:headEnd/>
            <a:tailEnd/>
          </a:ln>
        </p:spPr>
        <p:txBody>
          <a:bodyPr wrap="none" anchor="ctr"/>
          <a:lstStyle/>
          <a:p>
            <a:endParaRPr lang="zh-CN" altLang="en-US"/>
          </a:p>
        </p:txBody>
      </p:sp>
      <p:sp>
        <p:nvSpPr>
          <p:cNvPr id="28688" name="Oval 16"/>
          <p:cNvSpPr>
            <a:spLocks noChangeArrowheads="1"/>
          </p:cNvSpPr>
          <p:nvPr/>
        </p:nvSpPr>
        <p:spPr bwMode="auto">
          <a:xfrm>
            <a:off x="6794500" y="1393825"/>
            <a:ext cx="434975" cy="415925"/>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28689" name="Oval 17"/>
          <p:cNvSpPr>
            <a:spLocks noChangeArrowheads="1"/>
          </p:cNvSpPr>
          <p:nvPr/>
        </p:nvSpPr>
        <p:spPr bwMode="auto">
          <a:xfrm>
            <a:off x="7467600" y="866775"/>
            <a:ext cx="414338" cy="393700"/>
          </a:xfrm>
          <a:prstGeom prst="ellipse">
            <a:avLst/>
          </a:prstGeom>
          <a:solidFill>
            <a:srgbClr val="CCFFFF"/>
          </a:solidFill>
          <a:ln w="9525">
            <a:solidFill>
              <a:schemeClr val="tx1"/>
            </a:solidFill>
            <a:round/>
            <a:headEnd/>
            <a:tailEnd/>
          </a:ln>
        </p:spPr>
        <p:txBody>
          <a:bodyPr wrap="none" anchor="ctr"/>
          <a:lstStyle/>
          <a:p>
            <a:endParaRPr lang="zh-CN" altLang="en-US"/>
          </a:p>
        </p:txBody>
      </p:sp>
      <p:sp>
        <p:nvSpPr>
          <p:cNvPr id="28690" name="Rectangle 18"/>
          <p:cNvSpPr>
            <a:spLocks noChangeArrowheads="1"/>
          </p:cNvSpPr>
          <p:nvPr/>
        </p:nvSpPr>
        <p:spPr bwMode="auto">
          <a:xfrm>
            <a:off x="2473325" y="2066925"/>
            <a:ext cx="525463" cy="693738"/>
          </a:xfrm>
          <a:prstGeom prst="rect">
            <a:avLst/>
          </a:prstGeom>
          <a:noFill/>
          <a:ln w="38100">
            <a:solidFill>
              <a:srgbClr val="FF00FF"/>
            </a:solidFill>
            <a:miter lim="800000"/>
            <a:headEnd/>
            <a:tailEnd/>
          </a:ln>
        </p:spPr>
        <p:txBody>
          <a:bodyPr wrap="none" anchor="ctr"/>
          <a:lstStyle/>
          <a:p>
            <a:endParaRPr lang="zh-CN" altLang="en-US"/>
          </a:p>
        </p:txBody>
      </p:sp>
      <p:sp>
        <p:nvSpPr>
          <p:cNvPr id="28691" name="Rectangle 19"/>
          <p:cNvSpPr>
            <a:spLocks noChangeArrowheads="1"/>
          </p:cNvSpPr>
          <p:nvPr/>
        </p:nvSpPr>
        <p:spPr bwMode="auto">
          <a:xfrm>
            <a:off x="6350000" y="2049463"/>
            <a:ext cx="525463" cy="693737"/>
          </a:xfrm>
          <a:prstGeom prst="rect">
            <a:avLst/>
          </a:prstGeom>
          <a:noFill/>
          <a:ln w="38100">
            <a:solidFill>
              <a:srgbClr val="FF00FF"/>
            </a:solidFill>
            <a:miter lim="800000"/>
            <a:headEnd/>
            <a:tailEnd/>
          </a:ln>
        </p:spPr>
        <p:txBody>
          <a:bodyPr wrap="none" anchor="ctr"/>
          <a:lstStyle/>
          <a:p>
            <a:endParaRPr lang="zh-CN" altLang="en-US"/>
          </a:p>
        </p:txBody>
      </p:sp>
      <p:grpSp>
        <p:nvGrpSpPr>
          <p:cNvPr id="2" name="Group 32"/>
          <p:cNvGrpSpPr>
            <a:grpSpLocks/>
          </p:cNvGrpSpPr>
          <p:nvPr/>
        </p:nvGrpSpPr>
        <p:grpSpPr bwMode="auto">
          <a:xfrm>
            <a:off x="911225" y="2376488"/>
            <a:ext cx="6122988" cy="3771900"/>
            <a:chOff x="574" y="1497"/>
            <a:chExt cx="3857" cy="2376"/>
          </a:xfrm>
        </p:grpSpPr>
        <p:grpSp>
          <p:nvGrpSpPr>
            <p:cNvPr id="28693" name="Group 20"/>
            <p:cNvGrpSpPr>
              <a:grpSpLocks/>
            </p:cNvGrpSpPr>
            <p:nvPr/>
          </p:nvGrpSpPr>
          <p:grpSpPr bwMode="auto">
            <a:xfrm>
              <a:off x="574" y="1497"/>
              <a:ext cx="3857" cy="2034"/>
              <a:chOff x="574" y="1497"/>
              <a:chExt cx="3857" cy="2034"/>
            </a:xfrm>
          </p:grpSpPr>
          <p:sp>
            <p:nvSpPr>
              <p:cNvPr id="653333" name="Text Box 21"/>
              <p:cNvSpPr txBox="1">
                <a:spLocks noChangeArrowheads="1"/>
              </p:cNvSpPr>
              <p:nvPr/>
            </p:nvSpPr>
            <p:spPr bwMode="auto">
              <a:xfrm>
                <a:off x="3578" y="2160"/>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53334" name="Text Box 22"/>
              <p:cNvSpPr txBox="1">
                <a:spLocks noChangeArrowheads="1"/>
              </p:cNvSpPr>
              <p:nvPr/>
            </p:nvSpPr>
            <p:spPr bwMode="auto">
              <a:xfrm>
                <a:off x="4219" y="2426"/>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0</a:t>
                </a:r>
              </a:p>
            </p:txBody>
          </p:sp>
          <p:sp>
            <p:nvSpPr>
              <p:cNvPr id="653335" name="Text Box 23"/>
              <p:cNvSpPr txBox="1">
                <a:spLocks noChangeArrowheads="1"/>
              </p:cNvSpPr>
              <p:nvPr/>
            </p:nvSpPr>
            <p:spPr bwMode="auto">
              <a:xfrm>
                <a:off x="3216" y="2426"/>
                <a:ext cx="212" cy="288"/>
              </a:xfrm>
              <a:prstGeom prst="rect">
                <a:avLst/>
              </a:prstGeom>
              <a:noFill/>
              <a:ln w="9525">
                <a:noFill/>
                <a:miter lim="800000"/>
                <a:headEnd/>
                <a:tailEnd/>
              </a:ln>
              <a:effectLst/>
            </p:spPr>
            <p:txBody>
              <a:bodyPr wrap="none">
                <a:spAutoFit/>
              </a:bodyPr>
              <a:lstStyle/>
              <a:p>
                <a:pPr>
                  <a:defRPr/>
                </a:pPr>
                <a:r>
                  <a:rPr kumimoji="0" lang="en-US" altLang="zh-CN" sz="2400" b="1">
                    <a:solidFill>
                      <a:srgbClr val="FF3300"/>
                    </a:solidFill>
                    <a:effectLst>
                      <a:outerShdw blurRad="38100" dist="38100" dir="2700000" algn="tl">
                        <a:srgbClr val="C0C0C0"/>
                      </a:outerShdw>
                    </a:effectLst>
                  </a:rPr>
                  <a:t>1</a:t>
                </a:r>
              </a:p>
            </p:txBody>
          </p:sp>
          <p:sp>
            <p:nvSpPr>
              <p:cNvPr id="28698" name="AutoShape 24"/>
              <p:cNvSpPr>
                <a:spLocks noChangeArrowheads="1"/>
              </p:cNvSpPr>
              <p:nvPr/>
            </p:nvSpPr>
            <p:spPr bwMode="auto">
              <a:xfrm>
                <a:off x="574" y="1497"/>
                <a:ext cx="595" cy="470"/>
              </a:xfrm>
              <a:prstGeom prst="wedgeRoundRectCallout">
                <a:avLst>
                  <a:gd name="adj1" fmla="val 78907"/>
                  <a:gd name="adj2" fmla="val 191065"/>
                  <a:gd name="adj3" fmla="val 16667"/>
                </a:avLst>
              </a:prstGeom>
              <a:solidFill>
                <a:srgbClr val="CCFFFF"/>
              </a:solidFill>
              <a:ln w="9525">
                <a:solidFill>
                  <a:schemeClr val="tx1"/>
                </a:solidFill>
                <a:miter lim="800000"/>
                <a:headEnd/>
                <a:tailEnd/>
              </a:ln>
            </p:spPr>
            <p:txBody>
              <a:bodyPr/>
              <a:lstStyle/>
              <a:p>
                <a:pPr algn="ctr"/>
                <a:r>
                  <a:rPr lang="zh-CN" altLang="en-US" sz="2000">
                    <a:ea typeface="楷体_GB2312" pitchFamily="49" charset="-122"/>
                  </a:rPr>
                  <a:t>右单</a:t>
                </a:r>
              </a:p>
              <a:p>
                <a:pPr algn="ctr"/>
                <a:r>
                  <a:rPr lang="zh-CN" altLang="en-US" sz="2000">
                    <a:ea typeface="楷体_GB2312" pitchFamily="49" charset="-122"/>
                  </a:rPr>
                  <a:t>旋转</a:t>
                </a:r>
              </a:p>
            </p:txBody>
          </p:sp>
          <p:sp>
            <p:nvSpPr>
              <p:cNvPr id="28699" name="Oval 25"/>
              <p:cNvSpPr>
                <a:spLocks noChangeArrowheads="1"/>
              </p:cNvSpPr>
              <p:nvPr/>
            </p:nvSpPr>
            <p:spPr bwMode="auto">
              <a:xfrm>
                <a:off x="1207" y="2647"/>
                <a:ext cx="261" cy="262"/>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28700" name="Oval 26"/>
              <p:cNvSpPr>
                <a:spLocks noChangeArrowheads="1"/>
              </p:cNvSpPr>
              <p:nvPr/>
            </p:nvSpPr>
            <p:spPr bwMode="auto">
              <a:xfrm>
                <a:off x="634" y="2302"/>
                <a:ext cx="261" cy="248"/>
              </a:xfrm>
              <a:prstGeom prst="ellipse">
                <a:avLst/>
              </a:prstGeom>
              <a:solidFill>
                <a:srgbClr val="CCFFFF"/>
              </a:solidFill>
              <a:ln w="9525">
                <a:solidFill>
                  <a:schemeClr val="tx1"/>
                </a:solidFill>
                <a:round/>
                <a:headEnd/>
                <a:tailEnd/>
              </a:ln>
            </p:spPr>
            <p:txBody>
              <a:bodyPr wrap="none" anchor="ctr"/>
              <a:lstStyle/>
              <a:p>
                <a:endParaRPr lang="zh-CN" altLang="en-US"/>
              </a:p>
            </p:txBody>
          </p:sp>
          <p:sp>
            <p:nvSpPr>
              <p:cNvPr id="28701" name="Oval 27"/>
              <p:cNvSpPr>
                <a:spLocks noChangeArrowheads="1"/>
              </p:cNvSpPr>
              <p:nvPr/>
            </p:nvSpPr>
            <p:spPr bwMode="auto">
              <a:xfrm>
                <a:off x="3234" y="2686"/>
                <a:ext cx="261" cy="248"/>
              </a:xfrm>
              <a:prstGeom prst="ellipse">
                <a:avLst/>
              </a:prstGeom>
              <a:solidFill>
                <a:srgbClr val="CCFFFF"/>
              </a:solidFill>
              <a:ln w="9525">
                <a:solidFill>
                  <a:schemeClr val="tx1"/>
                </a:solidFill>
                <a:round/>
                <a:headEnd/>
                <a:tailEnd/>
              </a:ln>
            </p:spPr>
            <p:txBody>
              <a:bodyPr wrap="none" anchor="ctr"/>
              <a:lstStyle/>
              <a:p>
                <a:endParaRPr lang="zh-CN" altLang="en-US"/>
              </a:p>
            </p:txBody>
          </p:sp>
          <p:sp>
            <p:nvSpPr>
              <p:cNvPr id="28702" name="Oval 28"/>
              <p:cNvSpPr>
                <a:spLocks noChangeArrowheads="1"/>
              </p:cNvSpPr>
              <p:nvPr/>
            </p:nvSpPr>
            <p:spPr bwMode="auto">
              <a:xfrm>
                <a:off x="3803" y="2291"/>
                <a:ext cx="274" cy="262"/>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28703" name="Rectangle 29"/>
              <p:cNvSpPr>
                <a:spLocks noChangeArrowheads="1"/>
              </p:cNvSpPr>
              <p:nvPr/>
            </p:nvSpPr>
            <p:spPr bwMode="auto">
              <a:xfrm>
                <a:off x="789" y="3030"/>
                <a:ext cx="331" cy="437"/>
              </a:xfrm>
              <a:prstGeom prst="rect">
                <a:avLst/>
              </a:prstGeom>
              <a:noFill/>
              <a:ln w="38100">
                <a:solidFill>
                  <a:srgbClr val="FF00FF"/>
                </a:solidFill>
                <a:miter lim="800000"/>
                <a:headEnd/>
                <a:tailEnd/>
              </a:ln>
            </p:spPr>
            <p:txBody>
              <a:bodyPr wrap="none" anchor="ctr"/>
              <a:lstStyle/>
              <a:p>
                <a:endParaRPr lang="zh-CN" altLang="en-US"/>
              </a:p>
            </p:txBody>
          </p:sp>
          <p:sp>
            <p:nvSpPr>
              <p:cNvPr id="28704" name="Rectangle 30"/>
              <p:cNvSpPr>
                <a:spLocks noChangeArrowheads="1"/>
              </p:cNvSpPr>
              <p:nvPr/>
            </p:nvSpPr>
            <p:spPr bwMode="auto">
              <a:xfrm>
                <a:off x="3531" y="3094"/>
                <a:ext cx="331" cy="437"/>
              </a:xfrm>
              <a:prstGeom prst="rect">
                <a:avLst/>
              </a:prstGeom>
              <a:noFill/>
              <a:ln w="38100">
                <a:solidFill>
                  <a:srgbClr val="FF00FF"/>
                </a:solidFill>
                <a:miter lim="800000"/>
                <a:headEnd/>
                <a:tailEnd/>
              </a:ln>
            </p:spPr>
            <p:txBody>
              <a:bodyPr wrap="none" anchor="ctr"/>
              <a:lstStyle/>
              <a:p>
                <a:endParaRPr lang="zh-CN" altLang="en-US"/>
              </a:p>
            </p:txBody>
          </p:sp>
        </p:grpSp>
        <p:sp>
          <p:nvSpPr>
            <p:cNvPr id="28694" name="Rectangle 31"/>
            <p:cNvSpPr>
              <a:spLocks noChangeArrowheads="1"/>
            </p:cNvSpPr>
            <p:nvPr/>
          </p:nvSpPr>
          <p:spPr bwMode="auto">
            <a:xfrm>
              <a:off x="4062" y="3098"/>
              <a:ext cx="337" cy="775"/>
            </a:xfrm>
            <a:prstGeom prst="rect">
              <a:avLst/>
            </a:prstGeom>
            <a:noFill/>
            <a:ln w="28575">
              <a:solidFill>
                <a:srgbClr val="3366FF"/>
              </a:solidFill>
              <a:miter lim="800000"/>
              <a:headEnd/>
              <a:tailEnd/>
            </a:ln>
          </p:spPr>
          <p:txBody>
            <a:bodyPr wrap="none" anchor="ctr"/>
            <a:lstStyle/>
            <a:p>
              <a:endParaRPr lang="zh-CN" altLang="en-US"/>
            </a:p>
          </p:txBody>
        </p:sp>
      </p:grpSp>
    </p:spTree>
    <p:extLst>
      <p:ext uri="{BB962C8B-B14F-4D97-AF65-F5344CB8AC3E}">
        <p14:creationId xmlns:p14="http://schemas.microsoft.com/office/powerpoint/2010/main" val="3115097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3314"/>
                                        </p:tgtEl>
                                        <p:attrNameLst>
                                          <p:attrName>style.visibility</p:attrName>
                                        </p:attrNameLst>
                                      </p:cBhvr>
                                      <p:to>
                                        <p:strVal val="visible"/>
                                      </p:to>
                                    </p:set>
                                    <p:animEffect transition="in" filter="wipe(left)">
                                      <p:cBhvr>
                                        <p:cTn id="7" dur="500"/>
                                        <p:tgtEl>
                                          <p:spTgt spid="6533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53326"/>
                                        </p:tgtEl>
                                        <p:attrNameLst>
                                          <p:attrName>style.visibility</p:attrName>
                                        </p:attrNameLst>
                                      </p:cBhvr>
                                      <p:to>
                                        <p:strVal val="visible"/>
                                      </p:to>
                                    </p:set>
                                    <p:animEffect transition="in" filter="wipe(up)">
                                      <p:cBhvr>
                                        <p:cTn id="10" dur="500"/>
                                        <p:tgtEl>
                                          <p:spTgt spid="65332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2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5750" y="609600"/>
            <a:ext cx="7772400" cy="1143000"/>
          </a:xfrm>
        </p:spPr>
        <p:txBody>
          <a:bodyPr/>
          <a:lstStyle/>
          <a:p>
            <a:pPr eaLnBrk="1" hangingPunct="1"/>
            <a:r>
              <a:rPr lang="zh-CN" altLang="en-US" sz="6000" b="1" smtClean="0">
                <a:solidFill>
                  <a:schemeClr val="tx1"/>
                </a:solidFill>
                <a:ea typeface="楷体_GB2312" pitchFamily="49" charset="-122"/>
              </a:rPr>
              <a:t>二、二叉平衡树</a:t>
            </a:r>
            <a:endParaRPr lang="zh-CN" altLang="en-US" smtClean="0">
              <a:solidFill>
                <a:schemeClr val="tx1"/>
              </a:solidFill>
              <a:ea typeface="楷体_GB2312" pitchFamily="49" charset="-122"/>
            </a:endParaRPr>
          </a:p>
        </p:txBody>
      </p:sp>
      <p:sp>
        <p:nvSpPr>
          <p:cNvPr id="29699" name="Rectangle 3"/>
          <p:cNvSpPr>
            <a:spLocks noGrp="1" noChangeArrowheads="1"/>
          </p:cNvSpPr>
          <p:nvPr>
            <p:ph type="body" idx="1"/>
          </p:nvPr>
        </p:nvSpPr>
        <p:spPr>
          <a:xfrm>
            <a:off x="1860550" y="2011363"/>
            <a:ext cx="5973763" cy="692150"/>
          </a:xfrm>
        </p:spPr>
        <p:txBody>
          <a:bodyPr/>
          <a:lstStyle/>
          <a:p>
            <a:pPr eaLnBrk="1" hangingPunct="1">
              <a:buFontTx/>
              <a:buNone/>
            </a:pPr>
            <a:r>
              <a:rPr lang="en-US" altLang="zh-CN" sz="4400" b="1" smtClean="0">
                <a:solidFill>
                  <a:srgbClr val="3333FF"/>
                </a:solidFill>
                <a:ea typeface="楷体_GB2312" pitchFamily="49" charset="-122"/>
              </a:rPr>
              <a:t>1.  </a:t>
            </a:r>
            <a:r>
              <a:rPr lang="zh-CN" altLang="en-US" sz="4400" b="1" smtClean="0">
                <a:solidFill>
                  <a:srgbClr val="3333FF"/>
                </a:solidFill>
                <a:ea typeface="楷体_GB2312" pitchFamily="49" charset="-122"/>
              </a:rPr>
              <a:t>二叉平衡树定义</a:t>
            </a:r>
          </a:p>
        </p:txBody>
      </p:sp>
      <p:sp>
        <p:nvSpPr>
          <p:cNvPr id="29700" name="Rectangle 4">
            <a:hlinkClick r:id="" action="ppaction://noaction"/>
          </p:cNvPr>
          <p:cNvSpPr>
            <a:spLocks noChangeArrowheads="1"/>
          </p:cNvSpPr>
          <p:nvPr/>
        </p:nvSpPr>
        <p:spPr bwMode="auto">
          <a:xfrm>
            <a:off x="1874838" y="2762250"/>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2.  </a:t>
            </a:r>
            <a:r>
              <a:rPr lang="zh-CN" altLang="en-US" sz="4400" b="1">
                <a:solidFill>
                  <a:srgbClr val="3333FF"/>
                </a:solidFill>
                <a:ea typeface="楷体_GB2312" pitchFamily="49" charset="-122"/>
              </a:rPr>
              <a:t>平衡旋转技术</a:t>
            </a:r>
          </a:p>
        </p:txBody>
      </p:sp>
      <p:sp>
        <p:nvSpPr>
          <p:cNvPr id="29701" name="Rectangle 5">
            <a:hlinkClick r:id="rId3" action="ppaction://hlinksldjump"/>
          </p:cNvPr>
          <p:cNvSpPr>
            <a:spLocks noChangeArrowheads="1"/>
          </p:cNvSpPr>
          <p:nvPr/>
        </p:nvSpPr>
        <p:spPr bwMode="auto">
          <a:xfrm>
            <a:off x="1878013" y="35639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3.  </a:t>
            </a:r>
            <a:r>
              <a:rPr lang="zh-CN" altLang="en-US" sz="4400" b="1">
                <a:solidFill>
                  <a:srgbClr val="3333FF"/>
                </a:solidFill>
                <a:ea typeface="楷体_GB2312" pitchFamily="49" charset="-122"/>
              </a:rPr>
              <a:t>二叉平衡树的插入</a:t>
            </a:r>
          </a:p>
        </p:txBody>
      </p:sp>
      <p:sp>
        <p:nvSpPr>
          <p:cNvPr id="29702" name="Rectangle 6">
            <a:hlinkClick r:id="" action="ppaction://noaction"/>
          </p:cNvPr>
          <p:cNvSpPr>
            <a:spLocks noChangeArrowheads="1"/>
          </p:cNvSpPr>
          <p:nvPr/>
        </p:nvSpPr>
        <p:spPr bwMode="auto">
          <a:xfrm>
            <a:off x="1885950" y="443388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4.  </a:t>
            </a:r>
            <a:r>
              <a:rPr lang="zh-CN" altLang="en-US" sz="4400" b="1">
                <a:solidFill>
                  <a:srgbClr val="3333FF"/>
                </a:solidFill>
                <a:ea typeface="楷体_GB2312" pitchFamily="49" charset="-122"/>
              </a:rPr>
              <a:t>二叉平衡树的删除</a:t>
            </a:r>
          </a:p>
        </p:txBody>
      </p:sp>
      <p:sp>
        <p:nvSpPr>
          <p:cNvPr id="29703" name="Rectangle 7">
            <a:hlinkClick r:id="rId4" action="ppaction://hlinksldjump"/>
          </p:cNvPr>
          <p:cNvSpPr>
            <a:spLocks noChangeArrowheads="1"/>
          </p:cNvSpPr>
          <p:nvPr/>
        </p:nvSpPr>
        <p:spPr bwMode="auto">
          <a:xfrm>
            <a:off x="1881188" y="53038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5.  </a:t>
            </a:r>
            <a:r>
              <a:rPr lang="zh-CN" altLang="en-US" sz="4400" b="1">
                <a:solidFill>
                  <a:srgbClr val="3333FF"/>
                </a:solidFill>
                <a:ea typeface="楷体_GB2312" pitchFamily="49" charset="-122"/>
              </a:rPr>
              <a:t>二叉平衡树的高度</a:t>
            </a:r>
          </a:p>
        </p:txBody>
      </p:sp>
      <p:sp>
        <p:nvSpPr>
          <p:cNvPr id="710664" name="Freeform 8"/>
          <p:cNvSpPr>
            <a:spLocks/>
          </p:cNvSpPr>
          <p:nvPr/>
        </p:nvSpPr>
        <p:spPr bwMode="auto">
          <a:xfrm>
            <a:off x="1636713" y="3402013"/>
            <a:ext cx="439737" cy="633412"/>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1731330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10664"/>
                                        </p:tgtEl>
                                        <p:attrNameLst>
                                          <p:attrName>style.visibility</p:attrName>
                                        </p:attrNameLst>
                                      </p:cBhvr>
                                      <p:to>
                                        <p:strVal val="visible"/>
                                      </p:to>
                                    </p:set>
                                    <p:animEffect transition="in" filter="wipe(down)">
                                      <p:cBhvr>
                                        <p:cTn id="7" dur="500"/>
                                        <p:tgtEl>
                                          <p:spTgt spid="710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0" y="1257300"/>
            <a:ext cx="8939213" cy="823913"/>
          </a:xfrm>
          <a:prstGeom prst="rect">
            <a:avLst/>
          </a:prstGeom>
          <a:noFill/>
          <a:ln w="9525">
            <a:noFill/>
            <a:miter lim="800000"/>
            <a:headEnd/>
            <a:tailEnd/>
          </a:ln>
        </p:spPr>
        <p:txBody>
          <a:bodyPr wrap="none">
            <a:spAutoFit/>
          </a:bodyPr>
          <a:lstStyle/>
          <a:p>
            <a:r>
              <a:rPr lang="zh-CN" altLang="en-US" sz="4800">
                <a:solidFill>
                  <a:srgbClr val="0066FF"/>
                </a:solidFill>
                <a:ea typeface="楷体_GB2312" pitchFamily="49" charset="-122"/>
              </a:rPr>
              <a:t>例如</a:t>
            </a:r>
            <a:r>
              <a:rPr lang="en-US" altLang="zh-CN" sz="4800">
                <a:solidFill>
                  <a:srgbClr val="0066FF"/>
                </a:solidFill>
                <a:ea typeface="楷体_GB2312" pitchFamily="49" charset="-122"/>
              </a:rPr>
              <a:t>:</a:t>
            </a:r>
            <a:r>
              <a:rPr lang="zh-CN" altLang="en-US" sz="4000">
                <a:ea typeface="楷体_GB2312" pitchFamily="49" charset="-122"/>
              </a:rPr>
              <a:t>依次插入的关键字为</a:t>
            </a:r>
            <a:r>
              <a:rPr lang="en-US" altLang="zh-CN" sz="4000">
                <a:ea typeface="楷体_GB2312" pitchFamily="49" charset="-122"/>
              </a:rPr>
              <a:t>5, 4, 2, 8, 6, 9</a:t>
            </a:r>
          </a:p>
        </p:txBody>
      </p:sp>
      <p:sp>
        <p:nvSpPr>
          <p:cNvPr id="278532" name="Oval 4"/>
          <p:cNvSpPr>
            <a:spLocks noChangeArrowheads="1"/>
          </p:cNvSpPr>
          <p:nvPr/>
        </p:nvSpPr>
        <p:spPr bwMode="auto">
          <a:xfrm>
            <a:off x="1851025" y="3086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5</a:t>
            </a:r>
            <a:endParaRPr lang="en-US" altLang="zh-CN" sz="2400"/>
          </a:p>
        </p:txBody>
      </p:sp>
      <p:sp>
        <p:nvSpPr>
          <p:cNvPr id="278533" name="Oval 5"/>
          <p:cNvSpPr>
            <a:spLocks noChangeArrowheads="1"/>
          </p:cNvSpPr>
          <p:nvPr/>
        </p:nvSpPr>
        <p:spPr bwMode="auto">
          <a:xfrm>
            <a:off x="1089025" y="3848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4</a:t>
            </a:r>
            <a:endParaRPr lang="en-US" altLang="zh-CN" sz="2400"/>
          </a:p>
        </p:txBody>
      </p:sp>
      <p:sp>
        <p:nvSpPr>
          <p:cNvPr id="278534" name="Oval 6"/>
          <p:cNvSpPr>
            <a:spLocks noChangeArrowheads="1"/>
          </p:cNvSpPr>
          <p:nvPr/>
        </p:nvSpPr>
        <p:spPr bwMode="auto">
          <a:xfrm>
            <a:off x="327025" y="4610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2</a:t>
            </a:r>
            <a:endParaRPr lang="en-US" altLang="zh-CN" sz="2400"/>
          </a:p>
        </p:txBody>
      </p:sp>
      <p:sp>
        <p:nvSpPr>
          <p:cNvPr id="278535" name="Line 7"/>
          <p:cNvSpPr>
            <a:spLocks noChangeShapeType="1"/>
          </p:cNvSpPr>
          <p:nvPr/>
        </p:nvSpPr>
        <p:spPr bwMode="auto">
          <a:xfrm flipH="1">
            <a:off x="1470025" y="3467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36" name="Line 8"/>
          <p:cNvSpPr>
            <a:spLocks noChangeShapeType="1"/>
          </p:cNvSpPr>
          <p:nvPr/>
        </p:nvSpPr>
        <p:spPr bwMode="auto">
          <a:xfrm flipH="1">
            <a:off x="708025" y="4229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37" name="AutoShape 9"/>
          <p:cNvSpPr>
            <a:spLocks noChangeArrowheads="1"/>
          </p:cNvSpPr>
          <p:nvPr/>
        </p:nvSpPr>
        <p:spPr bwMode="auto">
          <a:xfrm>
            <a:off x="2384425" y="40767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lang="zh-CN" altLang="en-US"/>
          </a:p>
        </p:txBody>
      </p:sp>
      <p:sp>
        <p:nvSpPr>
          <p:cNvPr id="278538" name="Oval 10"/>
          <p:cNvSpPr>
            <a:spLocks noChangeArrowheads="1"/>
          </p:cNvSpPr>
          <p:nvPr/>
        </p:nvSpPr>
        <p:spPr bwMode="auto">
          <a:xfrm>
            <a:off x="3679825" y="3086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4</a:t>
            </a:r>
            <a:endParaRPr lang="en-US" altLang="zh-CN" sz="2400"/>
          </a:p>
        </p:txBody>
      </p:sp>
      <p:sp>
        <p:nvSpPr>
          <p:cNvPr id="278539" name="Oval 11"/>
          <p:cNvSpPr>
            <a:spLocks noChangeArrowheads="1"/>
          </p:cNvSpPr>
          <p:nvPr/>
        </p:nvSpPr>
        <p:spPr bwMode="auto">
          <a:xfrm>
            <a:off x="2917825" y="3848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2</a:t>
            </a:r>
            <a:endParaRPr lang="en-US" altLang="zh-CN" sz="2400"/>
          </a:p>
        </p:txBody>
      </p:sp>
      <p:sp>
        <p:nvSpPr>
          <p:cNvPr id="278540" name="Line 12"/>
          <p:cNvSpPr>
            <a:spLocks noChangeShapeType="1"/>
          </p:cNvSpPr>
          <p:nvPr/>
        </p:nvSpPr>
        <p:spPr bwMode="auto">
          <a:xfrm flipH="1">
            <a:off x="3298825" y="3467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41" name="Oval 13"/>
          <p:cNvSpPr>
            <a:spLocks noChangeArrowheads="1"/>
          </p:cNvSpPr>
          <p:nvPr/>
        </p:nvSpPr>
        <p:spPr bwMode="auto">
          <a:xfrm>
            <a:off x="4441825" y="3848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5</a:t>
            </a:r>
            <a:endParaRPr lang="en-US" altLang="zh-CN" sz="2400"/>
          </a:p>
        </p:txBody>
      </p:sp>
      <p:sp>
        <p:nvSpPr>
          <p:cNvPr id="278542" name="Line 14"/>
          <p:cNvSpPr>
            <a:spLocks noChangeShapeType="1"/>
          </p:cNvSpPr>
          <p:nvPr/>
        </p:nvSpPr>
        <p:spPr bwMode="auto">
          <a:xfrm>
            <a:off x="4060825" y="3467100"/>
            <a:ext cx="457200" cy="457200"/>
          </a:xfrm>
          <a:prstGeom prst="line">
            <a:avLst/>
          </a:prstGeom>
          <a:noFill/>
          <a:ln w="31750">
            <a:solidFill>
              <a:srgbClr val="FF0000"/>
            </a:solidFill>
            <a:round/>
            <a:headEnd/>
            <a:tailEnd/>
          </a:ln>
        </p:spPr>
        <p:txBody>
          <a:bodyPr wrap="none" anchor="ctr"/>
          <a:lstStyle/>
          <a:p>
            <a:endParaRPr lang="zh-CN" altLang="en-US"/>
          </a:p>
        </p:txBody>
      </p:sp>
      <p:sp>
        <p:nvSpPr>
          <p:cNvPr id="278543" name="Line 15"/>
          <p:cNvSpPr>
            <a:spLocks noChangeShapeType="1"/>
          </p:cNvSpPr>
          <p:nvPr/>
        </p:nvSpPr>
        <p:spPr bwMode="auto">
          <a:xfrm>
            <a:off x="1393825" y="2628900"/>
            <a:ext cx="533400" cy="533400"/>
          </a:xfrm>
          <a:prstGeom prst="line">
            <a:avLst/>
          </a:prstGeom>
          <a:noFill/>
          <a:ln w="28575">
            <a:solidFill>
              <a:srgbClr val="A50021"/>
            </a:solidFill>
            <a:round/>
            <a:headEnd/>
            <a:tailEnd type="triangle" w="med" len="lg"/>
          </a:ln>
        </p:spPr>
        <p:txBody>
          <a:bodyPr wrap="none" anchor="ctr"/>
          <a:lstStyle/>
          <a:p>
            <a:endParaRPr lang="zh-CN" altLang="en-US"/>
          </a:p>
        </p:txBody>
      </p:sp>
      <p:sp>
        <p:nvSpPr>
          <p:cNvPr id="278544" name="Line 16"/>
          <p:cNvSpPr>
            <a:spLocks noChangeShapeType="1"/>
          </p:cNvSpPr>
          <p:nvPr/>
        </p:nvSpPr>
        <p:spPr bwMode="auto">
          <a:xfrm>
            <a:off x="3298825" y="2705100"/>
            <a:ext cx="457200" cy="4572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278545" name="AutoShape 17"/>
          <p:cNvSpPr>
            <a:spLocks noChangeArrowheads="1"/>
          </p:cNvSpPr>
          <p:nvPr/>
        </p:nvSpPr>
        <p:spPr bwMode="auto">
          <a:xfrm>
            <a:off x="5661025" y="4076700"/>
            <a:ext cx="381000" cy="457200"/>
          </a:xfrm>
          <a:prstGeom prst="rightArrow">
            <a:avLst>
              <a:gd name="adj1" fmla="val 50000"/>
              <a:gd name="adj2" fmla="val 25000"/>
            </a:avLst>
          </a:prstGeom>
          <a:solidFill>
            <a:srgbClr val="FFCC99"/>
          </a:solidFill>
          <a:ln w="9525">
            <a:solidFill>
              <a:srgbClr val="993300"/>
            </a:solidFill>
            <a:miter lim="800000"/>
            <a:headEnd/>
            <a:tailEnd/>
          </a:ln>
        </p:spPr>
        <p:txBody>
          <a:bodyPr wrap="none" anchor="ctr"/>
          <a:lstStyle/>
          <a:p>
            <a:endParaRPr lang="zh-CN" altLang="en-US"/>
          </a:p>
        </p:txBody>
      </p:sp>
      <p:sp>
        <p:nvSpPr>
          <p:cNvPr id="278546" name="Oval 18"/>
          <p:cNvSpPr>
            <a:spLocks noChangeArrowheads="1"/>
          </p:cNvSpPr>
          <p:nvPr/>
        </p:nvSpPr>
        <p:spPr bwMode="auto">
          <a:xfrm>
            <a:off x="5127625" y="4610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8</a:t>
            </a:r>
            <a:endParaRPr lang="en-US" altLang="zh-CN" sz="2400"/>
          </a:p>
        </p:txBody>
      </p:sp>
      <p:sp>
        <p:nvSpPr>
          <p:cNvPr id="278547" name="Line 19"/>
          <p:cNvSpPr>
            <a:spLocks noChangeShapeType="1"/>
          </p:cNvSpPr>
          <p:nvPr/>
        </p:nvSpPr>
        <p:spPr bwMode="auto">
          <a:xfrm>
            <a:off x="4822825" y="4229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48" name="Oval 20"/>
          <p:cNvSpPr>
            <a:spLocks noChangeArrowheads="1"/>
          </p:cNvSpPr>
          <p:nvPr/>
        </p:nvSpPr>
        <p:spPr bwMode="auto">
          <a:xfrm>
            <a:off x="4441825" y="5372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6</a:t>
            </a:r>
            <a:endParaRPr lang="en-US" altLang="zh-CN" sz="2400"/>
          </a:p>
        </p:txBody>
      </p:sp>
      <p:sp>
        <p:nvSpPr>
          <p:cNvPr id="278549" name="Line 21"/>
          <p:cNvSpPr>
            <a:spLocks noChangeShapeType="1"/>
          </p:cNvSpPr>
          <p:nvPr/>
        </p:nvSpPr>
        <p:spPr bwMode="auto">
          <a:xfrm flipH="1">
            <a:off x="4746625" y="4991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50" name="Rectangle 22"/>
          <p:cNvSpPr>
            <a:spLocks noChangeArrowheads="1"/>
          </p:cNvSpPr>
          <p:nvPr/>
        </p:nvSpPr>
        <p:spPr bwMode="auto">
          <a:xfrm>
            <a:off x="4289425" y="3771900"/>
            <a:ext cx="1371600" cy="2133600"/>
          </a:xfrm>
          <a:prstGeom prst="rect">
            <a:avLst/>
          </a:prstGeom>
          <a:solidFill>
            <a:srgbClr val="FFFF99">
              <a:alpha val="50195"/>
            </a:srgbClr>
          </a:solidFill>
          <a:ln w="9525">
            <a:solidFill>
              <a:schemeClr val="tx1"/>
            </a:solidFill>
            <a:miter lim="800000"/>
            <a:headEnd/>
            <a:tailEnd/>
          </a:ln>
        </p:spPr>
        <p:txBody>
          <a:bodyPr wrap="none" anchor="ctr"/>
          <a:lstStyle/>
          <a:p>
            <a:endParaRPr lang="zh-CN" altLang="en-US"/>
          </a:p>
        </p:txBody>
      </p:sp>
      <p:sp>
        <p:nvSpPr>
          <p:cNvPr id="278551" name="Line 23"/>
          <p:cNvSpPr>
            <a:spLocks noChangeShapeType="1"/>
          </p:cNvSpPr>
          <p:nvPr/>
        </p:nvSpPr>
        <p:spPr bwMode="auto">
          <a:xfrm>
            <a:off x="7337425" y="3467100"/>
            <a:ext cx="457200" cy="457200"/>
          </a:xfrm>
          <a:prstGeom prst="line">
            <a:avLst/>
          </a:prstGeom>
          <a:noFill/>
          <a:ln w="31750">
            <a:solidFill>
              <a:srgbClr val="FF00FF"/>
            </a:solidFill>
            <a:round/>
            <a:headEnd/>
            <a:tailEnd/>
          </a:ln>
        </p:spPr>
        <p:txBody>
          <a:bodyPr wrap="none" anchor="ctr"/>
          <a:lstStyle/>
          <a:p>
            <a:endParaRPr lang="zh-CN" altLang="en-US"/>
          </a:p>
        </p:txBody>
      </p:sp>
      <p:sp>
        <p:nvSpPr>
          <p:cNvPr id="278552" name="Line 24"/>
          <p:cNvSpPr>
            <a:spLocks noChangeShapeType="1"/>
          </p:cNvSpPr>
          <p:nvPr/>
        </p:nvSpPr>
        <p:spPr bwMode="auto">
          <a:xfrm>
            <a:off x="6499225" y="2628900"/>
            <a:ext cx="533400" cy="533400"/>
          </a:xfrm>
          <a:prstGeom prst="line">
            <a:avLst/>
          </a:prstGeom>
          <a:noFill/>
          <a:ln w="28575">
            <a:solidFill>
              <a:srgbClr val="A50021"/>
            </a:solidFill>
            <a:round/>
            <a:headEnd/>
            <a:tailEnd type="triangle" w="med" len="lg"/>
          </a:ln>
        </p:spPr>
        <p:txBody>
          <a:bodyPr wrap="none" anchor="ctr"/>
          <a:lstStyle/>
          <a:p>
            <a:endParaRPr lang="zh-CN" altLang="en-US"/>
          </a:p>
        </p:txBody>
      </p:sp>
      <p:sp>
        <p:nvSpPr>
          <p:cNvPr id="278553" name="Oval 25"/>
          <p:cNvSpPr>
            <a:spLocks noChangeArrowheads="1"/>
          </p:cNvSpPr>
          <p:nvPr/>
        </p:nvSpPr>
        <p:spPr bwMode="auto">
          <a:xfrm>
            <a:off x="7718425" y="3848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6</a:t>
            </a:r>
            <a:endParaRPr lang="en-US" altLang="zh-CN" sz="2400"/>
          </a:p>
        </p:txBody>
      </p:sp>
      <p:sp>
        <p:nvSpPr>
          <p:cNvPr id="278554" name="Oval 26"/>
          <p:cNvSpPr>
            <a:spLocks noChangeArrowheads="1"/>
          </p:cNvSpPr>
          <p:nvPr/>
        </p:nvSpPr>
        <p:spPr bwMode="auto">
          <a:xfrm>
            <a:off x="6956425" y="4610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5</a:t>
            </a:r>
            <a:endParaRPr lang="en-US" altLang="zh-CN" sz="2400"/>
          </a:p>
        </p:txBody>
      </p:sp>
      <p:sp>
        <p:nvSpPr>
          <p:cNvPr id="278555" name="Line 27"/>
          <p:cNvSpPr>
            <a:spLocks noChangeShapeType="1"/>
          </p:cNvSpPr>
          <p:nvPr/>
        </p:nvSpPr>
        <p:spPr bwMode="auto">
          <a:xfrm flipH="1">
            <a:off x="7337425" y="4229100"/>
            <a:ext cx="457200" cy="457200"/>
          </a:xfrm>
          <a:prstGeom prst="line">
            <a:avLst/>
          </a:prstGeom>
          <a:noFill/>
          <a:ln w="38100">
            <a:solidFill>
              <a:srgbClr val="FF00FF"/>
            </a:solidFill>
            <a:round/>
            <a:headEnd/>
            <a:tailEnd/>
          </a:ln>
        </p:spPr>
        <p:txBody>
          <a:bodyPr wrap="none" anchor="ctr"/>
          <a:lstStyle/>
          <a:p>
            <a:endParaRPr lang="zh-CN" altLang="en-US"/>
          </a:p>
        </p:txBody>
      </p:sp>
      <p:sp>
        <p:nvSpPr>
          <p:cNvPr id="278556" name="Line 28"/>
          <p:cNvSpPr>
            <a:spLocks noChangeShapeType="1"/>
          </p:cNvSpPr>
          <p:nvPr/>
        </p:nvSpPr>
        <p:spPr bwMode="auto">
          <a:xfrm>
            <a:off x="8099425" y="4229100"/>
            <a:ext cx="457200" cy="457200"/>
          </a:xfrm>
          <a:prstGeom prst="line">
            <a:avLst/>
          </a:prstGeom>
          <a:noFill/>
          <a:ln w="31750">
            <a:solidFill>
              <a:srgbClr val="FF00FF"/>
            </a:solidFill>
            <a:round/>
            <a:headEnd/>
            <a:tailEnd/>
          </a:ln>
        </p:spPr>
        <p:txBody>
          <a:bodyPr wrap="none" anchor="ctr"/>
          <a:lstStyle/>
          <a:p>
            <a:endParaRPr lang="zh-CN" altLang="en-US"/>
          </a:p>
        </p:txBody>
      </p:sp>
      <p:sp>
        <p:nvSpPr>
          <p:cNvPr id="278557" name="Oval 29"/>
          <p:cNvSpPr>
            <a:spLocks noChangeArrowheads="1"/>
          </p:cNvSpPr>
          <p:nvPr/>
        </p:nvSpPr>
        <p:spPr bwMode="auto">
          <a:xfrm>
            <a:off x="8480425" y="4610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8</a:t>
            </a:r>
            <a:endParaRPr lang="en-US" altLang="zh-CN" sz="2400"/>
          </a:p>
        </p:txBody>
      </p:sp>
      <p:sp>
        <p:nvSpPr>
          <p:cNvPr id="278558" name="Oval 30"/>
          <p:cNvSpPr>
            <a:spLocks noChangeArrowheads="1"/>
          </p:cNvSpPr>
          <p:nvPr/>
        </p:nvSpPr>
        <p:spPr bwMode="auto">
          <a:xfrm>
            <a:off x="6956425" y="3086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4</a:t>
            </a:r>
            <a:endParaRPr lang="en-US" altLang="zh-CN" sz="2400"/>
          </a:p>
        </p:txBody>
      </p:sp>
      <p:sp>
        <p:nvSpPr>
          <p:cNvPr id="278559" name="Oval 31"/>
          <p:cNvSpPr>
            <a:spLocks noChangeArrowheads="1"/>
          </p:cNvSpPr>
          <p:nvPr/>
        </p:nvSpPr>
        <p:spPr bwMode="auto">
          <a:xfrm>
            <a:off x="6194425" y="38481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2</a:t>
            </a:r>
            <a:endParaRPr lang="en-US" altLang="zh-CN" sz="2400"/>
          </a:p>
        </p:txBody>
      </p:sp>
      <p:sp>
        <p:nvSpPr>
          <p:cNvPr id="278560" name="Line 32"/>
          <p:cNvSpPr>
            <a:spLocks noChangeShapeType="1"/>
          </p:cNvSpPr>
          <p:nvPr/>
        </p:nvSpPr>
        <p:spPr bwMode="auto">
          <a:xfrm flipH="1">
            <a:off x="6575425" y="3467100"/>
            <a:ext cx="457200" cy="457200"/>
          </a:xfrm>
          <a:prstGeom prst="line">
            <a:avLst/>
          </a:prstGeom>
          <a:noFill/>
          <a:ln w="28575">
            <a:solidFill>
              <a:srgbClr val="006600"/>
            </a:solidFill>
            <a:round/>
            <a:headEnd/>
            <a:tailEnd/>
          </a:ln>
        </p:spPr>
        <p:txBody>
          <a:bodyPr wrap="none" anchor="ctr"/>
          <a:lstStyle/>
          <a:p>
            <a:endParaRPr lang="zh-CN" altLang="en-US"/>
          </a:p>
        </p:txBody>
      </p:sp>
      <p:sp>
        <p:nvSpPr>
          <p:cNvPr id="278561" name="AutoShape 33"/>
          <p:cNvSpPr>
            <a:spLocks noChangeArrowheads="1"/>
          </p:cNvSpPr>
          <p:nvPr/>
        </p:nvSpPr>
        <p:spPr bwMode="auto">
          <a:xfrm>
            <a:off x="2384425" y="5372100"/>
            <a:ext cx="1524000" cy="838200"/>
          </a:xfrm>
          <a:prstGeom prst="wedgeRoundRectCallout">
            <a:avLst>
              <a:gd name="adj1" fmla="val -67185"/>
              <a:gd name="adj2" fmla="val -52097"/>
              <a:gd name="adj3" fmla="val 16667"/>
            </a:avLst>
          </a:prstGeom>
          <a:solidFill>
            <a:srgbClr val="FFFFCC"/>
          </a:solidFill>
          <a:ln w="9525">
            <a:solidFill>
              <a:srgbClr val="800000"/>
            </a:solidFill>
            <a:miter lim="800000"/>
            <a:headEnd/>
            <a:tailEnd/>
          </a:ln>
        </p:spPr>
        <p:txBody>
          <a:bodyPr wrap="none" anchor="ctr"/>
          <a:lstStyle/>
          <a:p>
            <a:pPr algn="ctr"/>
            <a:r>
              <a:rPr lang="zh-CN" altLang="en-US">
                <a:solidFill>
                  <a:srgbClr val="A50021"/>
                </a:solidFill>
                <a:ea typeface="隶书" pitchFamily="49" charset="-122"/>
              </a:rPr>
              <a:t>向右旋转</a:t>
            </a:r>
          </a:p>
          <a:p>
            <a:pPr algn="ctr"/>
            <a:r>
              <a:rPr lang="zh-CN" altLang="en-US">
                <a:solidFill>
                  <a:srgbClr val="A50021"/>
                </a:solidFill>
                <a:ea typeface="隶书" pitchFamily="49" charset="-122"/>
              </a:rPr>
              <a:t>一次</a:t>
            </a:r>
            <a:endParaRPr lang="zh-CN" altLang="en-US"/>
          </a:p>
        </p:txBody>
      </p:sp>
      <p:sp>
        <p:nvSpPr>
          <p:cNvPr id="278562" name="AutoShape 34"/>
          <p:cNvSpPr>
            <a:spLocks noChangeArrowheads="1"/>
          </p:cNvSpPr>
          <p:nvPr/>
        </p:nvSpPr>
        <p:spPr bwMode="auto">
          <a:xfrm>
            <a:off x="6042025" y="5372100"/>
            <a:ext cx="1981200" cy="914400"/>
          </a:xfrm>
          <a:prstGeom prst="wedgeRoundRectCallout">
            <a:avLst>
              <a:gd name="adj1" fmla="val -62662"/>
              <a:gd name="adj2" fmla="val 4343"/>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隶书" pitchFamily="49" charset="-122"/>
              </a:rPr>
              <a:t>先向右旋转</a:t>
            </a:r>
          </a:p>
          <a:p>
            <a:pPr algn="ctr"/>
            <a:r>
              <a:rPr lang="zh-CN" altLang="en-US">
                <a:solidFill>
                  <a:srgbClr val="A50021"/>
                </a:solidFill>
                <a:ea typeface="隶书" pitchFamily="49" charset="-122"/>
              </a:rPr>
              <a:t>再向左旋转</a:t>
            </a:r>
            <a:endParaRPr lang="zh-CN" altLang="en-US" sz="3200"/>
          </a:p>
        </p:txBody>
      </p:sp>
      <p:sp>
        <p:nvSpPr>
          <p:cNvPr id="278563" name="Rectangle 35"/>
          <p:cNvSpPr>
            <a:spLocks noChangeArrowheads="1"/>
          </p:cNvSpPr>
          <p:nvPr/>
        </p:nvSpPr>
        <p:spPr bwMode="auto">
          <a:xfrm>
            <a:off x="250825" y="2857500"/>
            <a:ext cx="2133600" cy="2286000"/>
          </a:xfrm>
          <a:prstGeom prst="rect">
            <a:avLst/>
          </a:prstGeom>
          <a:solidFill>
            <a:srgbClr val="CC99FF">
              <a:alpha val="50195"/>
            </a:srgbClr>
          </a:solidFill>
          <a:ln w="9525">
            <a:solidFill>
              <a:schemeClr val="tx1"/>
            </a:solidFill>
            <a:miter lim="800000"/>
            <a:headEnd/>
            <a:tailEnd/>
          </a:ln>
        </p:spPr>
        <p:txBody>
          <a:bodyPr wrap="none" anchor="ctr"/>
          <a:lstStyle/>
          <a:p>
            <a:endParaRPr lang="zh-CN" altLang="en-US"/>
          </a:p>
        </p:txBody>
      </p:sp>
      <p:sp>
        <p:nvSpPr>
          <p:cNvPr id="30755" name="Rectangle 1">
            <a:hlinkClick r:id="" action="ppaction://noaction"/>
          </p:cNvPr>
          <p:cNvSpPr>
            <a:spLocks noChangeArrowheads="1"/>
          </p:cNvSpPr>
          <p:nvPr/>
        </p:nvSpPr>
        <p:spPr bwMode="auto">
          <a:xfrm>
            <a:off x="1173163" y="322263"/>
            <a:ext cx="6858000" cy="762000"/>
          </a:xfrm>
          <a:prstGeom prst="rect">
            <a:avLst/>
          </a:prstGeom>
          <a:noFill/>
          <a:ln w="9525">
            <a:noFill/>
            <a:miter lim="800000"/>
            <a:headEnd/>
            <a:tailEnd/>
          </a:ln>
        </p:spPr>
        <p:txBody>
          <a:bodyPr/>
          <a:lstStyle/>
          <a:p>
            <a:pPr marL="342900" indent="-342900">
              <a:spcBef>
                <a:spcPct val="20000"/>
              </a:spcBef>
            </a:pPr>
            <a:r>
              <a:rPr lang="en-US" altLang="zh-CN" sz="4000" b="1">
                <a:solidFill>
                  <a:srgbClr val="3333FF"/>
                </a:solidFill>
                <a:ea typeface="楷体_GB2312" pitchFamily="49" charset="-122"/>
              </a:rPr>
              <a:t>3.  </a:t>
            </a:r>
            <a:r>
              <a:rPr lang="zh-CN" altLang="en-US" sz="4000" b="1">
                <a:solidFill>
                  <a:srgbClr val="3333FF"/>
                </a:solidFill>
                <a:ea typeface="楷体_GB2312" pitchFamily="49" charset="-122"/>
              </a:rPr>
              <a:t>二叉平衡树的插入</a:t>
            </a:r>
          </a:p>
        </p:txBody>
      </p:sp>
    </p:spTree>
    <p:extLst>
      <p:ext uri="{BB962C8B-B14F-4D97-AF65-F5344CB8AC3E}">
        <p14:creationId xmlns:p14="http://schemas.microsoft.com/office/powerpoint/2010/main" val="3781452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8543"/>
                                        </p:tgtEl>
                                        <p:attrNameLst>
                                          <p:attrName>style.visibility</p:attrName>
                                        </p:attrNameLst>
                                      </p:cBhvr>
                                      <p:to>
                                        <p:strVal val="visible"/>
                                      </p:to>
                                    </p:set>
                                    <p:animEffect transition="in" filter="wipe(up)">
                                      <p:cBhvr>
                                        <p:cTn id="7" dur="500"/>
                                        <p:tgtEl>
                                          <p:spTgt spid="27854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8532"/>
                                        </p:tgtEl>
                                        <p:attrNameLst>
                                          <p:attrName>style.visibility</p:attrName>
                                        </p:attrNameLst>
                                      </p:cBhvr>
                                      <p:to>
                                        <p:strVal val="visible"/>
                                      </p:to>
                                    </p:set>
                                    <p:animEffect transition="in" filter="wipe(up)">
                                      <p:cBhvr>
                                        <p:cTn id="11" dur="500"/>
                                        <p:tgtEl>
                                          <p:spTgt spid="2785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78535"/>
                                        </p:tgtEl>
                                        <p:attrNameLst>
                                          <p:attrName>style.visibility</p:attrName>
                                        </p:attrNameLst>
                                      </p:cBhvr>
                                      <p:to>
                                        <p:strVal val="visible"/>
                                      </p:to>
                                    </p:set>
                                    <p:animEffect transition="in" filter="wipe(up)">
                                      <p:cBhvr>
                                        <p:cTn id="16" dur="500"/>
                                        <p:tgtEl>
                                          <p:spTgt spid="27853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78533"/>
                                        </p:tgtEl>
                                        <p:attrNameLst>
                                          <p:attrName>style.visibility</p:attrName>
                                        </p:attrNameLst>
                                      </p:cBhvr>
                                      <p:to>
                                        <p:strVal val="visible"/>
                                      </p:to>
                                    </p:set>
                                    <p:animEffect transition="in" filter="wipe(up)">
                                      <p:cBhvr>
                                        <p:cTn id="20" dur="500"/>
                                        <p:tgtEl>
                                          <p:spTgt spid="2785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78536"/>
                                        </p:tgtEl>
                                        <p:attrNameLst>
                                          <p:attrName>style.visibility</p:attrName>
                                        </p:attrNameLst>
                                      </p:cBhvr>
                                      <p:to>
                                        <p:strVal val="visible"/>
                                      </p:to>
                                    </p:set>
                                    <p:animEffect transition="in" filter="wipe(up)">
                                      <p:cBhvr>
                                        <p:cTn id="25" dur="500"/>
                                        <p:tgtEl>
                                          <p:spTgt spid="278536"/>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78534"/>
                                        </p:tgtEl>
                                        <p:attrNameLst>
                                          <p:attrName>style.visibility</p:attrName>
                                        </p:attrNameLst>
                                      </p:cBhvr>
                                      <p:to>
                                        <p:strVal val="visible"/>
                                      </p:to>
                                    </p:set>
                                    <p:animEffect transition="in" filter="wipe(up)">
                                      <p:cBhvr>
                                        <p:cTn id="29" dur="500"/>
                                        <p:tgtEl>
                                          <p:spTgt spid="2785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8563"/>
                                        </p:tgtEl>
                                        <p:attrNameLst>
                                          <p:attrName>style.visibility</p:attrName>
                                        </p:attrNameLst>
                                      </p:cBhvr>
                                      <p:to>
                                        <p:strVal val="visible"/>
                                      </p:to>
                                    </p:set>
                                    <p:animEffect transition="in" filter="wipe(left)">
                                      <p:cBhvr>
                                        <p:cTn id="34" dur="500"/>
                                        <p:tgtEl>
                                          <p:spTgt spid="278563"/>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78537"/>
                                        </p:tgtEl>
                                        <p:attrNameLst>
                                          <p:attrName>style.visibility</p:attrName>
                                        </p:attrNameLst>
                                      </p:cBhvr>
                                      <p:to>
                                        <p:strVal val="visible"/>
                                      </p:to>
                                    </p:set>
                                    <p:anim calcmode="lin" valueType="num">
                                      <p:cBhvr>
                                        <p:cTn id="39" dur="500" fill="hold"/>
                                        <p:tgtEl>
                                          <p:spTgt spid="278537"/>
                                        </p:tgtEl>
                                        <p:attrNameLst>
                                          <p:attrName>ppt_x</p:attrName>
                                        </p:attrNameLst>
                                      </p:cBhvr>
                                      <p:tavLst>
                                        <p:tav tm="0">
                                          <p:val>
                                            <p:strVal val="#ppt_x-#ppt_w/2"/>
                                          </p:val>
                                        </p:tav>
                                        <p:tav tm="100000">
                                          <p:val>
                                            <p:strVal val="#ppt_x"/>
                                          </p:val>
                                        </p:tav>
                                      </p:tavLst>
                                    </p:anim>
                                    <p:anim calcmode="lin" valueType="num">
                                      <p:cBhvr>
                                        <p:cTn id="40" dur="500" fill="hold"/>
                                        <p:tgtEl>
                                          <p:spTgt spid="278537"/>
                                        </p:tgtEl>
                                        <p:attrNameLst>
                                          <p:attrName>ppt_y</p:attrName>
                                        </p:attrNameLst>
                                      </p:cBhvr>
                                      <p:tavLst>
                                        <p:tav tm="0">
                                          <p:val>
                                            <p:strVal val="#ppt_y"/>
                                          </p:val>
                                        </p:tav>
                                        <p:tav tm="100000">
                                          <p:val>
                                            <p:strVal val="#ppt_y"/>
                                          </p:val>
                                        </p:tav>
                                      </p:tavLst>
                                    </p:anim>
                                    <p:anim calcmode="lin" valueType="num">
                                      <p:cBhvr>
                                        <p:cTn id="41" dur="500" fill="hold"/>
                                        <p:tgtEl>
                                          <p:spTgt spid="278537"/>
                                        </p:tgtEl>
                                        <p:attrNameLst>
                                          <p:attrName>ppt_w</p:attrName>
                                        </p:attrNameLst>
                                      </p:cBhvr>
                                      <p:tavLst>
                                        <p:tav tm="0">
                                          <p:val>
                                            <p:fltVal val="0"/>
                                          </p:val>
                                        </p:tav>
                                        <p:tav tm="100000">
                                          <p:val>
                                            <p:strVal val="#ppt_w"/>
                                          </p:val>
                                        </p:tav>
                                      </p:tavLst>
                                    </p:anim>
                                    <p:anim calcmode="lin" valueType="num">
                                      <p:cBhvr>
                                        <p:cTn id="42" dur="500" fill="hold"/>
                                        <p:tgtEl>
                                          <p:spTgt spid="278537"/>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12" presetClass="entr" presetSubtype="4" fill="hold" grpId="0" nodeType="afterEffect">
                                  <p:stCondLst>
                                    <p:cond delay="0"/>
                                  </p:stCondLst>
                                  <p:childTnLst>
                                    <p:set>
                                      <p:cBhvr>
                                        <p:cTn id="45" dur="1" fill="hold">
                                          <p:stCondLst>
                                            <p:cond delay="0"/>
                                          </p:stCondLst>
                                        </p:cTn>
                                        <p:tgtEl>
                                          <p:spTgt spid="278561"/>
                                        </p:tgtEl>
                                        <p:attrNameLst>
                                          <p:attrName>style.visibility</p:attrName>
                                        </p:attrNameLst>
                                      </p:cBhvr>
                                      <p:to>
                                        <p:strVal val="visible"/>
                                      </p:to>
                                    </p:set>
                                    <p:animEffect transition="in" filter="slide(fromBottom)">
                                      <p:cBhvr>
                                        <p:cTn id="46" dur="500"/>
                                        <p:tgtEl>
                                          <p:spTgt spid="27856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78544"/>
                                        </p:tgtEl>
                                        <p:attrNameLst>
                                          <p:attrName>style.visibility</p:attrName>
                                        </p:attrNameLst>
                                      </p:cBhvr>
                                      <p:to>
                                        <p:strVal val="visible"/>
                                      </p:to>
                                    </p:set>
                                    <p:animEffect transition="in" filter="wipe(up)">
                                      <p:cBhvr>
                                        <p:cTn id="51" dur="500"/>
                                        <p:tgtEl>
                                          <p:spTgt spid="27854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78538"/>
                                        </p:tgtEl>
                                        <p:attrNameLst>
                                          <p:attrName>style.visibility</p:attrName>
                                        </p:attrNameLst>
                                      </p:cBhvr>
                                      <p:to>
                                        <p:strVal val="visible"/>
                                      </p:to>
                                    </p:set>
                                    <p:animEffect transition="in" filter="wipe(up)">
                                      <p:cBhvr>
                                        <p:cTn id="54" dur="500"/>
                                        <p:tgtEl>
                                          <p:spTgt spid="278538"/>
                                        </p:tgtEl>
                                      </p:cBhvr>
                                    </p:animEffect>
                                  </p:childTnLst>
                                </p:cTn>
                              </p:par>
                              <p:par>
                                <p:cTn id="55" presetID="1" presetClass="entr" presetSubtype="0" fill="hold" grpId="0" nodeType="withEffect">
                                  <p:stCondLst>
                                    <p:cond delay="0"/>
                                  </p:stCondLst>
                                  <p:childTnLst>
                                    <p:set>
                                      <p:cBhvr>
                                        <p:cTn id="56" dur="1" fill="hold">
                                          <p:stCondLst>
                                            <p:cond delay="499"/>
                                          </p:stCondLst>
                                        </p:cTn>
                                        <p:tgtEl>
                                          <p:spTgt spid="2785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78539"/>
                                        </p:tgtEl>
                                        <p:attrNameLst>
                                          <p:attrName>style.visibility</p:attrName>
                                        </p:attrNameLst>
                                      </p:cBhvr>
                                      <p:to>
                                        <p:strVal val="visible"/>
                                      </p:to>
                                    </p:set>
                                  </p:childTnLst>
                                </p:cTn>
                              </p:par>
                              <p:par>
                                <p:cTn id="59" presetID="22" presetClass="entr" presetSubtype="1" fill="hold" grpId="0" nodeType="withEffect">
                                  <p:stCondLst>
                                    <p:cond delay="0"/>
                                  </p:stCondLst>
                                  <p:childTnLst>
                                    <p:set>
                                      <p:cBhvr>
                                        <p:cTn id="60" dur="1" fill="hold">
                                          <p:stCondLst>
                                            <p:cond delay="0"/>
                                          </p:stCondLst>
                                        </p:cTn>
                                        <p:tgtEl>
                                          <p:spTgt spid="278542"/>
                                        </p:tgtEl>
                                        <p:attrNameLst>
                                          <p:attrName>style.visibility</p:attrName>
                                        </p:attrNameLst>
                                      </p:cBhvr>
                                      <p:to>
                                        <p:strVal val="visible"/>
                                      </p:to>
                                    </p:set>
                                    <p:animEffect transition="in" filter="wipe(up)">
                                      <p:cBhvr>
                                        <p:cTn id="61" dur="500"/>
                                        <p:tgtEl>
                                          <p:spTgt spid="278542"/>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78541"/>
                                        </p:tgtEl>
                                        <p:attrNameLst>
                                          <p:attrName>style.visibility</p:attrName>
                                        </p:attrNameLst>
                                      </p:cBhvr>
                                      <p:to>
                                        <p:strVal val="visible"/>
                                      </p:to>
                                    </p:set>
                                    <p:animEffect transition="in" filter="wipe(up)">
                                      <p:cBhvr>
                                        <p:cTn id="64" dur="500"/>
                                        <p:tgtEl>
                                          <p:spTgt spid="2785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78547"/>
                                        </p:tgtEl>
                                        <p:attrNameLst>
                                          <p:attrName>style.visibility</p:attrName>
                                        </p:attrNameLst>
                                      </p:cBhvr>
                                      <p:to>
                                        <p:strVal val="visible"/>
                                      </p:to>
                                    </p:set>
                                    <p:animEffect transition="in" filter="wipe(up)">
                                      <p:cBhvr>
                                        <p:cTn id="69" dur="500"/>
                                        <p:tgtEl>
                                          <p:spTgt spid="278547"/>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278546"/>
                                        </p:tgtEl>
                                        <p:attrNameLst>
                                          <p:attrName>style.visibility</p:attrName>
                                        </p:attrNameLst>
                                      </p:cBhvr>
                                      <p:to>
                                        <p:strVal val="visible"/>
                                      </p:to>
                                    </p:set>
                                    <p:animEffect transition="in" filter="wipe(up)">
                                      <p:cBhvr>
                                        <p:cTn id="73" dur="500"/>
                                        <p:tgtEl>
                                          <p:spTgt spid="2785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78549"/>
                                        </p:tgtEl>
                                        <p:attrNameLst>
                                          <p:attrName>style.visibility</p:attrName>
                                        </p:attrNameLst>
                                      </p:cBhvr>
                                      <p:to>
                                        <p:strVal val="visible"/>
                                      </p:to>
                                    </p:set>
                                    <p:animEffect transition="in" filter="wipe(up)">
                                      <p:cBhvr>
                                        <p:cTn id="78" dur="500"/>
                                        <p:tgtEl>
                                          <p:spTgt spid="278549"/>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278548"/>
                                        </p:tgtEl>
                                        <p:attrNameLst>
                                          <p:attrName>style.visibility</p:attrName>
                                        </p:attrNameLst>
                                      </p:cBhvr>
                                      <p:to>
                                        <p:strVal val="visible"/>
                                      </p:to>
                                    </p:set>
                                    <p:animEffect transition="in" filter="wipe(up)">
                                      <p:cBhvr>
                                        <p:cTn id="82" dur="500"/>
                                        <p:tgtEl>
                                          <p:spTgt spid="2785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78550"/>
                                        </p:tgtEl>
                                        <p:attrNameLst>
                                          <p:attrName>style.visibility</p:attrName>
                                        </p:attrNameLst>
                                      </p:cBhvr>
                                      <p:to>
                                        <p:strVal val="visible"/>
                                      </p:to>
                                    </p:set>
                                    <p:animEffect transition="in" filter="wipe(left)">
                                      <p:cBhvr>
                                        <p:cTn id="87" dur="500"/>
                                        <p:tgtEl>
                                          <p:spTgt spid="278550"/>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8" fill="hold" grpId="0" nodeType="clickEffect">
                                  <p:stCondLst>
                                    <p:cond delay="0"/>
                                  </p:stCondLst>
                                  <p:childTnLst>
                                    <p:set>
                                      <p:cBhvr>
                                        <p:cTn id="91" dur="1" fill="hold">
                                          <p:stCondLst>
                                            <p:cond delay="0"/>
                                          </p:stCondLst>
                                        </p:cTn>
                                        <p:tgtEl>
                                          <p:spTgt spid="278545"/>
                                        </p:tgtEl>
                                        <p:attrNameLst>
                                          <p:attrName>style.visibility</p:attrName>
                                        </p:attrNameLst>
                                      </p:cBhvr>
                                      <p:to>
                                        <p:strVal val="visible"/>
                                      </p:to>
                                    </p:set>
                                    <p:anim calcmode="lin" valueType="num">
                                      <p:cBhvr>
                                        <p:cTn id="92" dur="500" fill="hold"/>
                                        <p:tgtEl>
                                          <p:spTgt spid="278545"/>
                                        </p:tgtEl>
                                        <p:attrNameLst>
                                          <p:attrName>ppt_x</p:attrName>
                                        </p:attrNameLst>
                                      </p:cBhvr>
                                      <p:tavLst>
                                        <p:tav tm="0">
                                          <p:val>
                                            <p:strVal val="#ppt_x-#ppt_w/2"/>
                                          </p:val>
                                        </p:tav>
                                        <p:tav tm="100000">
                                          <p:val>
                                            <p:strVal val="#ppt_x"/>
                                          </p:val>
                                        </p:tav>
                                      </p:tavLst>
                                    </p:anim>
                                    <p:anim calcmode="lin" valueType="num">
                                      <p:cBhvr>
                                        <p:cTn id="93" dur="500" fill="hold"/>
                                        <p:tgtEl>
                                          <p:spTgt spid="278545"/>
                                        </p:tgtEl>
                                        <p:attrNameLst>
                                          <p:attrName>ppt_y</p:attrName>
                                        </p:attrNameLst>
                                      </p:cBhvr>
                                      <p:tavLst>
                                        <p:tav tm="0">
                                          <p:val>
                                            <p:strVal val="#ppt_y"/>
                                          </p:val>
                                        </p:tav>
                                        <p:tav tm="100000">
                                          <p:val>
                                            <p:strVal val="#ppt_y"/>
                                          </p:val>
                                        </p:tav>
                                      </p:tavLst>
                                    </p:anim>
                                    <p:anim calcmode="lin" valueType="num">
                                      <p:cBhvr>
                                        <p:cTn id="94" dur="500" fill="hold"/>
                                        <p:tgtEl>
                                          <p:spTgt spid="278545"/>
                                        </p:tgtEl>
                                        <p:attrNameLst>
                                          <p:attrName>ppt_w</p:attrName>
                                        </p:attrNameLst>
                                      </p:cBhvr>
                                      <p:tavLst>
                                        <p:tav tm="0">
                                          <p:val>
                                            <p:fltVal val="0"/>
                                          </p:val>
                                        </p:tav>
                                        <p:tav tm="100000">
                                          <p:val>
                                            <p:strVal val="#ppt_w"/>
                                          </p:val>
                                        </p:tav>
                                      </p:tavLst>
                                    </p:anim>
                                    <p:anim calcmode="lin" valueType="num">
                                      <p:cBhvr>
                                        <p:cTn id="95" dur="500" fill="hold"/>
                                        <p:tgtEl>
                                          <p:spTgt spid="278545"/>
                                        </p:tgtEl>
                                        <p:attrNameLst>
                                          <p:attrName>ppt_h</p:attrName>
                                        </p:attrNameLst>
                                      </p:cBhvr>
                                      <p:tavLst>
                                        <p:tav tm="0">
                                          <p:val>
                                            <p:strVal val="#ppt_h"/>
                                          </p:val>
                                        </p:tav>
                                        <p:tav tm="100000">
                                          <p:val>
                                            <p:strVal val="#ppt_h"/>
                                          </p:val>
                                        </p:tav>
                                      </p:tavLst>
                                    </p:anim>
                                  </p:childTnLst>
                                </p:cTn>
                              </p:par>
                            </p:childTnLst>
                          </p:cTn>
                        </p:par>
                        <p:par>
                          <p:cTn id="96" fill="hold">
                            <p:stCondLst>
                              <p:cond delay="500"/>
                            </p:stCondLst>
                            <p:childTnLst>
                              <p:par>
                                <p:cTn id="97" presetID="12" presetClass="entr" presetSubtype="4" fill="hold" grpId="0" nodeType="afterEffect">
                                  <p:stCondLst>
                                    <p:cond delay="0"/>
                                  </p:stCondLst>
                                  <p:childTnLst>
                                    <p:set>
                                      <p:cBhvr>
                                        <p:cTn id="98" dur="1" fill="hold">
                                          <p:stCondLst>
                                            <p:cond delay="0"/>
                                          </p:stCondLst>
                                        </p:cTn>
                                        <p:tgtEl>
                                          <p:spTgt spid="278562"/>
                                        </p:tgtEl>
                                        <p:attrNameLst>
                                          <p:attrName>style.visibility</p:attrName>
                                        </p:attrNameLst>
                                      </p:cBhvr>
                                      <p:to>
                                        <p:strVal val="visible"/>
                                      </p:to>
                                    </p:set>
                                    <p:animEffect transition="in" filter="slide(fromBottom)">
                                      <p:cBhvr>
                                        <p:cTn id="99" dur="500"/>
                                        <p:tgtEl>
                                          <p:spTgt spid="27856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78552"/>
                                        </p:tgtEl>
                                        <p:attrNameLst>
                                          <p:attrName>style.visibility</p:attrName>
                                        </p:attrNameLst>
                                      </p:cBhvr>
                                      <p:to>
                                        <p:strVal val="visible"/>
                                      </p:to>
                                    </p:set>
                                    <p:animEffect transition="in" filter="wipe(up)">
                                      <p:cBhvr>
                                        <p:cTn id="104" dur="500"/>
                                        <p:tgtEl>
                                          <p:spTgt spid="278552"/>
                                        </p:tgtEl>
                                      </p:cBhvr>
                                    </p:animEffect>
                                  </p:childTnLst>
                                </p:cTn>
                              </p:par>
                            </p:childTnLst>
                          </p:cTn>
                        </p:par>
                        <p:par>
                          <p:cTn id="105" fill="hold">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278558"/>
                                        </p:tgtEl>
                                        <p:attrNameLst>
                                          <p:attrName>style.visibility</p:attrName>
                                        </p:attrNameLst>
                                      </p:cBhvr>
                                      <p:to>
                                        <p:strVal val="visible"/>
                                      </p:to>
                                    </p:set>
                                    <p:animEffect transition="in" filter="wipe(up)">
                                      <p:cBhvr>
                                        <p:cTn id="108" dur="500"/>
                                        <p:tgtEl>
                                          <p:spTgt spid="278558"/>
                                        </p:tgtEl>
                                      </p:cBhvr>
                                    </p:animEffec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499"/>
                                          </p:stCondLst>
                                        </p:cTn>
                                        <p:tgtEl>
                                          <p:spTgt spid="278560"/>
                                        </p:tgtEl>
                                        <p:attrNameLst>
                                          <p:attrName>style.visibility</p:attrName>
                                        </p:attrNameLst>
                                      </p:cBhvr>
                                      <p:to>
                                        <p:strVal val="visible"/>
                                      </p:to>
                                    </p:set>
                                  </p:childTnLst>
                                </p:cTn>
                              </p:par>
                            </p:childTnLst>
                          </p:cTn>
                        </p:par>
                        <p:par>
                          <p:cTn id="112" fill="hold">
                            <p:stCondLst>
                              <p:cond delay="1500"/>
                            </p:stCondLst>
                            <p:childTnLst>
                              <p:par>
                                <p:cTn id="113" presetID="1" presetClass="entr" presetSubtype="0" fill="hold" grpId="0" nodeType="afterEffect">
                                  <p:stCondLst>
                                    <p:cond delay="0"/>
                                  </p:stCondLst>
                                  <p:childTnLst>
                                    <p:set>
                                      <p:cBhvr>
                                        <p:cTn id="114" dur="1" fill="hold">
                                          <p:stCondLst>
                                            <p:cond delay="499"/>
                                          </p:stCondLst>
                                        </p:cTn>
                                        <p:tgtEl>
                                          <p:spTgt spid="278559"/>
                                        </p:tgtEl>
                                        <p:attrNameLst>
                                          <p:attrName>style.visibility</p:attrName>
                                        </p:attrNameLst>
                                      </p:cBhvr>
                                      <p:to>
                                        <p:strVal val="visible"/>
                                      </p:to>
                                    </p:set>
                                  </p:childTnLst>
                                </p:cTn>
                              </p:par>
                            </p:childTnLst>
                          </p:cTn>
                        </p:par>
                        <p:par>
                          <p:cTn id="115" fill="hold">
                            <p:stCondLst>
                              <p:cond delay="2000"/>
                            </p:stCondLst>
                            <p:childTnLst>
                              <p:par>
                                <p:cTn id="116" presetID="22" presetClass="entr" presetSubtype="1" fill="hold" grpId="0" nodeType="afterEffect">
                                  <p:stCondLst>
                                    <p:cond delay="0"/>
                                  </p:stCondLst>
                                  <p:childTnLst>
                                    <p:set>
                                      <p:cBhvr>
                                        <p:cTn id="117" dur="1" fill="hold">
                                          <p:stCondLst>
                                            <p:cond delay="0"/>
                                          </p:stCondLst>
                                        </p:cTn>
                                        <p:tgtEl>
                                          <p:spTgt spid="278553"/>
                                        </p:tgtEl>
                                        <p:attrNameLst>
                                          <p:attrName>style.visibility</p:attrName>
                                        </p:attrNameLst>
                                      </p:cBhvr>
                                      <p:to>
                                        <p:strVal val="visible"/>
                                      </p:to>
                                    </p:set>
                                    <p:animEffect transition="in" filter="wipe(up)">
                                      <p:cBhvr>
                                        <p:cTn id="118" dur="500"/>
                                        <p:tgtEl>
                                          <p:spTgt spid="278553"/>
                                        </p:tgtEl>
                                      </p:cBhvr>
                                    </p:animEffect>
                                  </p:childTnLst>
                                </p:cTn>
                              </p:par>
                            </p:childTnLst>
                          </p:cTn>
                        </p:par>
                        <p:par>
                          <p:cTn id="119" fill="hold">
                            <p:stCondLst>
                              <p:cond delay="2500"/>
                            </p:stCondLst>
                            <p:childTnLst>
                              <p:par>
                                <p:cTn id="120" presetID="22" presetClass="entr" presetSubtype="1" fill="hold" grpId="0" nodeType="afterEffect">
                                  <p:stCondLst>
                                    <p:cond delay="0"/>
                                  </p:stCondLst>
                                  <p:childTnLst>
                                    <p:set>
                                      <p:cBhvr>
                                        <p:cTn id="121" dur="1" fill="hold">
                                          <p:stCondLst>
                                            <p:cond delay="0"/>
                                          </p:stCondLst>
                                        </p:cTn>
                                        <p:tgtEl>
                                          <p:spTgt spid="278556"/>
                                        </p:tgtEl>
                                        <p:attrNameLst>
                                          <p:attrName>style.visibility</p:attrName>
                                        </p:attrNameLst>
                                      </p:cBhvr>
                                      <p:to>
                                        <p:strVal val="visible"/>
                                      </p:to>
                                    </p:set>
                                    <p:animEffect transition="in" filter="wipe(up)">
                                      <p:cBhvr>
                                        <p:cTn id="122" dur="500"/>
                                        <p:tgtEl>
                                          <p:spTgt spid="278556"/>
                                        </p:tgtEl>
                                      </p:cBhvr>
                                    </p:animEffect>
                                  </p:childTnLst>
                                </p:cTn>
                              </p:par>
                            </p:childTnLst>
                          </p:cTn>
                        </p:par>
                        <p:par>
                          <p:cTn id="123" fill="hold">
                            <p:stCondLst>
                              <p:cond delay="3000"/>
                            </p:stCondLst>
                            <p:childTnLst>
                              <p:par>
                                <p:cTn id="124" presetID="22" presetClass="entr" presetSubtype="1" fill="hold" grpId="0" nodeType="afterEffect">
                                  <p:stCondLst>
                                    <p:cond delay="0"/>
                                  </p:stCondLst>
                                  <p:childTnLst>
                                    <p:set>
                                      <p:cBhvr>
                                        <p:cTn id="125" dur="1" fill="hold">
                                          <p:stCondLst>
                                            <p:cond delay="0"/>
                                          </p:stCondLst>
                                        </p:cTn>
                                        <p:tgtEl>
                                          <p:spTgt spid="278557"/>
                                        </p:tgtEl>
                                        <p:attrNameLst>
                                          <p:attrName>style.visibility</p:attrName>
                                        </p:attrNameLst>
                                      </p:cBhvr>
                                      <p:to>
                                        <p:strVal val="visible"/>
                                      </p:to>
                                    </p:set>
                                    <p:animEffect transition="in" filter="wipe(up)">
                                      <p:cBhvr>
                                        <p:cTn id="126" dur="500"/>
                                        <p:tgtEl>
                                          <p:spTgt spid="278557"/>
                                        </p:tgtEl>
                                      </p:cBhvr>
                                    </p:animEffect>
                                  </p:childTnLst>
                                </p:cTn>
                              </p:par>
                            </p:childTnLst>
                          </p:cTn>
                        </p:par>
                        <p:par>
                          <p:cTn id="127" fill="hold">
                            <p:stCondLst>
                              <p:cond delay="3500"/>
                            </p:stCondLst>
                            <p:childTnLst>
                              <p:par>
                                <p:cTn id="128" presetID="22" presetClass="entr" presetSubtype="1" fill="hold" grpId="0" nodeType="afterEffect">
                                  <p:stCondLst>
                                    <p:cond delay="0"/>
                                  </p:stCondLst>
                                  <p:childTnLst>
                                    <p:set>
                                      <p:cBhvr>
                                        <p:cTn id="129" dur="1" fill="hold">
                                          <p:stCondLst>
                                            <p:cond delay="0"/>
                                          </p:stCondLst>
                                        </p:cTn>
                                        <p:tgtEl>
                                          <p:spTgt spid="278555"/>
                                        </p:tgtEl>
                                        <p:attrNameLst>
                                          <p:attrName>style.visibility</p:attrName>
                                        </p:attrNameLst>
                                      </p:cBhvr>
                                      <p:to>
                                        <p:strVal val="visible"/>
                                      </p:to>
                                    </p:set>
                                    <p:animEffect transition="in" filter="wipe(up)">
                                      <p:cBhvr>
                                        <p:cTn id="130" dur="500"/>
                                        <p:tgtEl>
                                          <p:spTgt spid="278555"/>
                                        </p:tgtEl>
                                      </p:cBhvr>
                                    </p:animEffect>
                                  </p:childTnLst>
                                </p:cTn>
                              </p:par>
                            </p:childTnLst>
                          </p:cTn>
                        </p:par>
                        <p:par>
                          <p:cTn id="131" fill="hold">
                            <p:stCondLst>
                              <p:cond delay="4000"/>
                            </p:stCondLst>
                            <p:childTnLst>
                              <p:par>
                                <p:cTn id="132" presetID="22" presetClass="entr" presetSubtype="1" fill="hold" grpId="0" nodeType="afterEffect">
                                  <p:stCondLst>
                                    <p:cond delay="0"/>
                                  </p:stCondLst>
                                  <p:childTnLst>
                                    <p:set>
                                      <p:cBhvr>
                                        <p:cTn id="133" dur="1" fill="hold">
                                          <p:stCondLst>
                                            <p:cond delay="0"/>
                                          </p:stCondLst>
                                        </p:cTn>
                                        <p:tgtEl>
                                          <p:spTgt spid="278554"/>
                                        </p:tgtEl>
                                        <p:attrNameLst>
                                          <p:attrName>style.visibility</p:attrName>
                                        </p:attrNameLst>
                                      </p:cBhvr>
                                      <p:to>
                                        <p:strVal val="visible"/>
                                      </p:to>
                                    </p:set>
                                    <p:animEffect transition="in" filter="wipe(up)">
                                      <p:cBhvr>
                                        <p:cTn id="134" dur="500"/>
                                        <p:tgtEl>
                                          <p:spTgt spid="278554"/>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278551"/>
                                        </p:tgtEl>
                                        <p:attrNameLst>
                                          <p:attrName>style.visibility</p:attrName>
                                        </p:attrNameLst>
                                      </p:cBhvr>
                                      <p:to>
                                        <p:strVal val="visible"/>
                                      </p:to>
                                    </p:set>
                                    <p:animEffect transition="in" filter="wipe(up)">
                                      <p:cBhvr>
                                        <p:cTn id="139" dur="500"/>
                                        <p:tgtEl>
                                          <p:spTgt spid="27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nimBg="1" autoUpdateAnimBg="0"/>
      <p:bldP spid="278533" grpId="0" animBg="1" autoUpdateAnimBg="0"/>
      <p:bldP spid="278534" grpId="0" animBg="1" autoUpdateAnimBg="0"/>
      <p:bldP spid="278535" grpId="0" animBg="1"/>
      <p:bldP spid="278536" grpId="0" animBg="1"/>
      <p:bldP spid="278537" grpId="0" animBg="1"/>
      <p:bldP spid="278538" grpId="0" animBg="1" autoUpdateAnimBg="0"/>
      <p:bldP spid="278539" grpId="0" animBg="1" autoUpdateAnimBg="0"/>
      <p:bldP spid="278540" grpId="0" animBg="1"/>
      <p:bldP spid="278541" grpId="0" animBg="1" autoUpdateAnimBg="0"/>
      <p:bldP spid="278542" grpId="0" animBg="1"/>
      <p:bldP spid="278543" grpId="0" animBg="1"/>
      <p:bldP spid="278544" grpId="0" animBg="1"/>
      <p:bldP spid="278545" grpId="0" animBg="1"/>
      <p:bldP spid="278546" grpId="0" animBg="1" autoUpdateAnimBg="0"/>
      <p:bldP spid="278547" grpId="0" animBg="1"/>
      <p:bldP spid="278548" grpId="0" animBg="1" autoUpdateAnimBg="0"/>
      <p:bldP spid="278549" grpId="0" animBg="1"/>
      <p:bldP spid="278550" grpId="0" animBg="1"/>
      <p:bldP spid="278551" grpId="0" animBg="1"/>
      <p:bldP spid="278552" grpId="0" animBg="1"/>
      <p:bldP spid="278553" grpId="0" animBg="1" autoUpdateAnimBg="0"/>
      <p:bldP spid="278554" grpId="0" animBg="1" autoUpdateAnimBg="0"/>
      <p:bldP spid="278555" grpId="0" animBg="1"/>
      <p:bldP spid="278556" grpId="0" animBg="1"/>
      <p:bldP spid="278557" grpId="0" animBg="1" autoUpdateAnimBg="0"/>
      <p:bldP spid="278558" grpId="0" animBg="1" autoUpdateAnimBg="0"/>
      <p:bldP spid="278559" grpId="0" animBg="1" autoUpdateAnimBg="0"/>
      <p:bldP spid="278560" grpId="0" animBg="1"/>
      <p:bldP spid="278561" grpId="0" animBg="1" autoUpdateAnimBg="0"/>
      <p:bldP spid="278562" grpId="0" animBg="1" autoUpdateAnimBg="0"/>
      <p:bldP spid="2785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1055"/>
          <p:cNvGrpSpPr>
            <a:grpSpLocks/>
          </p:cNvGrpSpPr>
          <p:nvPr/>
        </p:nvGrpSpPr>
        <p:grpSpPr bwMode="auto">
          <a:xfrm>
            <a:off x="914400" y="914400"/>
            <a:ext cx="2743200" cy="2362200"/>
            <a:chOff x="576" y="576"/>
            <a:chExt cx="1728" cy="1488"/>
          </a:xfrm>
        </p:grpSpPr>
        <p:sp>
          <p:nvSpPr>
            <p:cNvPr id="31767" name="Oval 1026"/>
            <p:cNvSpPr>
              <a:spLocks noChangeArrowheads="1"/>
            </p:cNvSpPr>
            <p:nvPr/>
          </p:nvSpPr>
          <p:spPr bwMode="auto">
            <a:xfrm>
              <a:off x="1056" y="81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4</a:t>
              </a:r>
              <a:endParaRPr lang="en-US" altLang="zh-CN" sz="2400"/>
            </a:p>
          </p:txBody>
        </p:sp>
        <p:sp>
          <p:nvSpPr>
            <p:cNvPr id="31768" name="Oval 1027"/>
            <p:cNvSpPr>
              <a:spLocks noChangeArrowheads="1"/>
            </p:cNvSpPr>
            <p:nvPr/>
          </p:nvSpPr>
          <p:spPr bwMode="auto">
            <a:xfrm>
              <a:off x="576" y="129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2</a:t>
              </a:r>
              <a:endParaRPr lang="en-US" altLang="zh-CN" sz="2400"/>
            </a:p>
          </p:txBody>
        </p:sp>
        <p:sp>
          <p:nvSpPr>
            <p:cNvPr id="31769" name="Line 1028"/>
            <p:cNvSpPr>
              <a:spLocks noChangeShapeType="1"/>
            </p:cNvSpPr>
            <p:nvPr/>
          </p:nvSpPr>
          <p:spPr bwMode="auto">
            <a:xfrm flipH="1">
              <a:off x="816" y="1056"/>
              <a:ext cx="288" cy="288"/>
            </a:xfrm>
            <a:prstGeom prst="line">
              <a:avLst/>
            </a:prstGeom>
            <a:noFill/>
            <a:ln w="28575">
              <a:solidFill>
                <a:srgbClr val="006600"/>
              </a:solidFill>
              <a:round/>
              <a:headEnd/>
              <a:tailEnd/>
            </a:ln>
          </p:spPr>
          <p:txBody>
            <a:bodyPr wrap="none" anchor="ctr"/>
            <a:lstStyle/>
            <a:p>
              <a:endParaRPr lang="zh-CN" altLang="en-US"/>
            </a:p>
          </p:txBody>
        </p:sp>
        <p:sp>
          <p:nvSpPr>
            <p:cNvPr id="31770" name="Line 1029"/>
            <p:cNvSpPr>
              <a:spLocks noChangeShapeType="1"/>
            </p:cNvSpPr>
            <p:nvPr/>
          </p:nvSpPr>
          <p:spPr bwMode="auto">
            <a:xfrm>
              <a:off x="1296" y="1056"/>
              <a:ext cx="288" cy="288"/>
            </a:xfrm>
            <a:prstGeom prst="line">
              <a:avLst/>
            </a:prstGeom>
            <a:noFill/>
            <a:ln w="31750">
              <a:solidFill>
                <a:srgbClr val="008080"/>
              </a:solidFill>
              <a:round/>
              <a:headEnd/>
              <a:tailEnd/>
            </a:ln>
          </p:spPr>
          <p:txBody>
            <a:bodyPr wrap="none" anchor="ctr"/>
            <a:lstStyle/>
            <a:p>
              <a:endParaRPr lang="zh-CN" altLang="en-US"/>
            </a:p>
          </p:txBody>
        </p:sp>
        <p:sp>
          <p:nvSpPr>
            <p:cNvPr id="31771" name="Line 1030"/>
            <p:cNvSpPr>
              <a:spLocks noChangeShapeType="1"/>
            </p:cNvSpPr>
            <p:nvPr/>
          </p:nvSpPr>
          <p:spPr bwMode="auto">
            <a:xfrm>
              <a:off x="816" y="576"/>
              <a:ext cx="288" cy="288"/>
            </a:xfrm>
            <a:prstGeom prst="line">
              <a:avLst/>
            </a:prstGeom>
            <a:noFill/>
            <a:ln w="28575">
              <a:solidFill>
                <a:srgbClr val="A50021"/>
              </a:solidFill>
              <a:round/>
              <a:headEnd/>
              <a:tailEnd type="triangle" w="med" len="lg"/>
            </a:ln>
          </p:spPr>
          <p:txBody>
            <a:bodyPr wrap="none" anchor="ctr"/>
            <a:lstStyle/>
            <a:p>
              <a:endParaRPr lang="zh-CN" altLang="en-US"/>
            </a:p>
          </p:txBody>
        </p:sp>
        <p:sp>
          <p:nvSpPr>
            <p:cNvPr id="31772" name="Oval 1031"/>
            <p:cNvSpPr>
              <a:spLocks noChangeArrowheads="1"/>
            </p:cNvSpPr>
            <p:nvPr/>
          </p:nvSpPr>
          <p:spPr bwMode="auto">
            <a:xfrm>
              <a:off x="1536" y="129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6</a:t>
              </a:r>
              <a:endParaRPr lang="en-US" altLang="zh-CN" sz="2400"/>
            </a:p>
          </p:txBody>
        </p:sp>
        <p:sp>
          <p:nvSpPr>
            <p:cNvPr id="31773" name="Oval 1032"/>
            <p:cNvSpPr>
              <a:spLocks noChangeArrowheads="1"/>
            </p:cNvSpPr>
            <p:nvPr/>
          </p:nvSpPr>
          <p:spPr bwMode="auto">
            <a:xfrm>
              <a:off x="1056" y="177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5</a:t>
              </a:r>
              <a:endParaRPr lang="en-US" altLang="zh-CN" sz="2400"/>
            </a:p>
          </p:txBody>
        </p:sp>
        <p:sp>
          <p:nvSpPr>
            <p:cNvPr id="31774" name="Line 1033"/>
            <p:cNvSpPr>
              <a:spLocks noChangeShapeType="1"/>
            </p:cNvSpPr>
            <p:nvPr/>
          </p:nvSpPr>
          <p:spPr bwMode="auto">
            <a:xfrm flipH="1">
              <a:off x="1296" y="1536"/>
              <a:ext cx="288" cy="288"/>
            </a:xfrm>
            <a:prstGeom prst="line">
              <a:avLst/>
            </a:prstGeom>
            <a:noFill/>
            <a:ln w="38100">
              <a:solidFill>
                <a:srgbClr val="008080"/>
              </a:solidFill>
              <a:round/>
              <a:headEnd/>
              <a:tailEnd/>
            </a:ln>
          </p:spPr>
          <p:txBody>
            <a:bodyPr wrap="none" anchor="ctr"/>
            <a:lstStyle/>
            <a:p>
              <a:endParaRPr lang="zh-CN" altLang="en-US"/>
            </a:p>
          </p:txBody>
        </p:sp>
        <p:sp>
          <p:nvSpPr>
            <p:cNvPr id="31775" name="Line 1034"/>
            <p:cNvSpPr>
              <a:spLocks noChangeShapeType="1"/>
            </p:cNvSpPr>
            <p:nvPr/>
          </p:nvSpPr>
          <p:spPr bwMode="auto">
            <a:xfrm>
              <a:off x="1776" y="1536"/>
              <a:ext cx="288" cy="288"/>
            </a:xfrm>
            <a:prstGeom prst="line">
              <a:avLst/>
            </a:prstGeom>
            <a:noFill/>
            <a:ln w="31750">
              <a:solidFill>
                <a:srgbClr val="008080"/>
              </a:solidFill>
              <a:round/>
              <a:headEnd/>
              <a:tailEnd/>
            </a:ln>
          </p:spPr>
          <p:txBody>
            <a:bodyPr wrap="none" anchor="ctr"/>
            <a:lstStyle/>
            <a:p>
              <a:endParaRPr lang="zh-CN" altLang="en-US"/>
            </a:p>
          </p:txBody>
        </p:sp>
        <p:sp>
          <p:nvSpPr>
            <p:cNvPr id="31776" name="Oval 1035"/>
            <p:cNvSpPr>
              <a:spLocks noChangeArrowheads="1"/>
            </p:cNvSpPr>
            <p:nvPr/>
          </p:nvSpPr>
          <p:spPr bwMode="auto">
            <a:xfrm>
              <a:off x="2016" y="1776"/>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8</a:t>
              </a:r>
              <a:endParaRPr lang="en-US" altLang="zh-CN" sz="2400"/>
            </a:p>
          </p:txBody>
        </p:sp>
      </p:grpSp>
      <p:sp>
        <p:nvSpPr>
          <p:cNvPr id="210956" name="Oval 1036"/>
          <p:cNvSpPr>
            <a:spLocks noChangeArrowheads="1"/>
          </p:cNvSpPr>
          <p:nvPr/>
        </p:nvSpPr>
        <p:spPr bwMode="auto">
          <a:xfrm>
            <a:off x="3962400" y="35814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9</a:t>
            </a:r>
            <a:endParaRPr lang="en-US" altLang="zh-CN" sz="2400"/>
          </a:p>
        </p:txBody>
      </p:sp>
      <p:sp>
        <p:nvSpPr>
          <p:cNvPr id="210957" name="Line 1037"/>
          <p:cNvSpPr>
            <a:spLocks noChangeShapeType="1"/>
          </p:cNvSpPr>
          <p:nvPr/>
        </p:nvSpPr>
        <p:spPr bwMode="auto">
          <a:xfrm>
            <a:off x="3581400" y="3200400"/>
            <a:ext cx="457200" cy="457200"/>
          </a:xfrm>
          <a:prstGeom prst="line">
            <a:avLst/>
          </a:prstGeom>
          <a:noFill/>
          <a:ln w="31750">
            <a:solidFill>
              <a:srgbClr val="008080"/>
            </a:solidFill>
            <a:round/>
            <a:headEnd/>
            <a:tailEnd/>
          </a:ln>
        </p:spPr>
        <p:txBody>
          <a:bodyPr wrap="none" anchor="ctr"/>
          <a:lstStyle/>
          <a:p>
            <a:endParaRPr lang="zh-CN" altLang="en-US"/>
          </a:p>
        </p:txBody>
      </p:sp>
      <p:sp>
        <p:nvSpPr>
          <p:cNvPr id="210958" name="Rectangle 1038"/>
          <p:cNvSpPr>
            <a:spLocks noChangeArrowheads="1"/>
          </p:cNvSpPr>
          <p:nvPr/>
        </p:nvSpPr>
        <p:spPr bwMode="auto">
          <a:xfrm>
            <a:off x="762000" y="762000"/>
            <a:ext cx="3962400" cy="3352800"/>
          </a:xfrm>
          <a:prstGeom prst="rect">
            <a:avLst/>
          </a:prstGeom>
          <a:solidFill>
            <a:srgbClr val="CC99FF">
              <a:alpha val="50195"/>
            </a:srgbClr>
          </a:solidFill>
          <a:ln w="9525">
            <a:solidFill>
              <a:schemeClr val="tx1"/>
            </a:solidFill>
            <a:miter lim="800000"/>
            <a:headEnd/>
            <a:tailEnd/>
          </a:ln>
        </p:spPr>
        <p:txBody>
          <a:bodyPr wrap="none" anchor="ctr"/>
          <a:lstStyle/>
          <a:p>
            <a:endParaRPr lang="zh-CN" altLang="en-US"/>
          </a:p>
        </p:txBody>
      </p:sp>
      <p:grpSp>
        <p:nvGrpSpPr>
          <p:cNvPr id="3" name="Group 1057"/>
          <p:cNvGrpSpPr>
            <a:grpSpLocks/>
          </p:cNvGrpSpPr>
          <p:nvPr/>
        </p:nvGrpSpPr>
        <p:grpSpPr bwMode="auto">
          <a:xfrm>
            <a:off x="4953000" y="4267200"/>
            <a:ext cx="1219200" cy="1219200"/>
            <a:chOff x="3120" y="2688"/>
            <a:chExt cx="768" cy="768"/>
          </a:xfrm>
        </p:grpSpPr>
        <p:sp>
          <p:nvSpPr>
            <p:cNvPr id="31764" name="Oval 1040"/>
            <p:cNvSpPr>
              <a:spLocks noChangeArrowheads="1"/>
            </p:cNvSpPr>
            <p:nvPr/>
          </p:nvSpPr>
          <p:spPr bwMode="auto">
            <a:xfrm>
              <a:off x="3600" y="268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4</a:t>
              </a:r>
              <a:endParaRPr lang="en-US" altLang="zh-CN" sz="2400"/>
            </a:p>
          </p:txBody>
        </p:sp>
        <p:sp>
          <p:nvSpPr>
            <p:cNvPr id="31765" name="Oval 1041"/>
            <p:cNvSpPr>
              <a:spLocks noChangeArrowheads="1"/>
            </p:cNvSpPr>
            <p:nvPr/>
          </p:nvSpPr>
          <p:spPr bwMode="auto">
            <a:xfrm>
              <a:off x="3120" y="316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2</a:t>
              </a:r>
              <a:endParaRPr lang="en-US" altLang="zh-CN" sz="2400"/>
            </a:p>
          </p:txBody>
        </p:sp>
        <p:sp>
          <p:nvSpPr>
            <p:cNvPr id="31766" name="Line 1042"/>
            <p:cNvSpPr>
              <a:spLocks noChangeShapeType="1"/>
            </p:cNvSpPr>
            <p:nvPr/>
          </p:nvSpPr>
          <p:spPr bwMode="auto">
            <a:xfrm flipH="1">
              <a:off x="3360" y="2928"/>
              <a:ext cx="288" cy="288"/>
            </a:xfrm>
            <a:prstGeom prst="line">
              <a:avLst/>
            </a:prstGeom>
            <a:noFill/>
            <a:ln w="28575">
              <a:solidFill>
                <a:srgbClr val="006600"/>
              </a:solidFill>
              <a:round/>
              <a:headEnd/>
              <a:tailEnd/>
            </a:ln>
          </p:spPr>
          <p:txBody>
            <a:bodyPr wrap="none" anchor="ctr"/>
            <a:lstStyle/>
            <a:p>
              <a:endParaRPr lang="zh-CN" altLang="en-US"/>
            </a:p>
          </p:txBody>
        </p:sp>
      </p:grpSp>
      <p:sp>
        <p:nvSpPr>
          <p:cNvPr id="210963" name="Line 1043"/>
          <p:cNvSpPr>
            <a:spLocks noChangeShapeType="1"/>
          </p:cNvSpPr>
          <p:nvPr/>
        </p:nvSpPr>
        <p:spPr bwMode="auto">
          <a:xfrm flipH="1">
            <a:off x="6096000" y="3886200"/>
            <a:ext cx="457200" cy="457200"/>
          </a:xfrm>
          <a:prstGeom prst="line">
            <a:avLst/>
          </a:prstGeom>
          <a:noFill/>
          <a:ln w="38100">
            <a:solidFill>
              <a:srgbClr val="FF00FF"/>
            </a:solidFill>
            <a:round/>
            <a:headEnd/>
            <a:tailEnd/>
          </a:ln>
        </p:spPr>
        <p:txBody>
          <a:bodyPr wrap="none" anchor="ctr"/>
          <a:lstStyle/>
          <a:p>
            <a:endParaRPr lang="zh-CN" altLang="en-US"/>
          </a:p>
        </p:txBody>
      </p:sp>
      <p:grpSp>
        <p:nvGrpSpPr>
          <p:cNvPr id="4" name="Group 1056"/>
          <p:cNvGrpSpPr>
            <a:grpSpLocks/>
          </p:cNvGrpSpPr>
          <p:nvPr/>
        </p:nvGrpSpPr>
        <p:grpSpPr bwMode="auto">
          <a:xfrm>
            <a:off x="6553200" y="3505200"/>
            <a:ext cx="1981200" cy="1981200"/>
            <a:chOff x="4128" y="2208"/>
            <a:chExt cx="1248" cy="1248"/>
          </a:xfrm>
        </p:grpSpPr>
        <p:sp>
          <p:nvSpPr>
            <p:cNvPr id="31759" name="Oval 1039"/>
            <p:cNvSpPr>
              <a:spLocks noChangeArrowheads="1"/>
            </p:cNvSpPr>
            <p:nvPr/>
          </p:nvSpPr>
          <p:spPr bwMode="auto">
            <a:xfrm>
              <a:off x="4128" y="220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6</a:t>
              </a:r>
              <a:endParaRPr lang="en-US" altLang="zh-CN" sz="2400"/>
            </a:p>
          </p:txBody>
        </p:sp>
        <p:sp>
          <p:nvSpPr>
            <p:cNvPr id="31760" name="Line 1044"/>
            <p:cNvSpPr>
              <a:spLocks noChangeShapeType="1"/>
            </p:cNvSpPr>
            <p:nvPr/>
          </p:nvSpPr>
          <p:spPr bwMode="auto">
            <a:xfrm>
              <a:off x="4368" y="2448"/>
              <a:ext cx="288" cy="288"/>
            </a:xfrm>
            <a:prstGeom prst="line">
              <a:avLst/>
            </a:prstGeom>
            <a:noFill/>
            <a:ln w="31750">
              <a:solidFill>
                <a:srgbClr val="008080"/>
              </a:solidFill>
              <a:round/>
              <a:headEnd/>
              <a:tailEnd/>
            </a:ln>
          </p:spPr>
          <p:txBody>
            <a:bodyPr wrap="none" anchor="ctr"/>
            <a:lstStyle/>
            <a:p>
              <a:endParaRPr lang="zh-CN" altLang="en-US"/>
            </a:p>
          </p:txBody>
        </p:sp>
        <p:sp>
          <p:nvSpPr>
            <p:cNvPr id="31761" name="Oval 1045"/>
            <p:cNvSpPr>
              <a:spLocks noChangeArrowheads="1"/>
            </p:cNvSpPr>
            <p:nvPr/>
          </p:nvSpPr>
          <p:spPr bwMode="auto">
            <a:xfrm>
              <a:off x="4608" y="268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8</a:t>
              </a:r>
              <a:endParaRPr lang="en-US" altLang="zh-CN" sz="2400"/>
            </a:p>
          </p:txBody>
        </p:sp>
        <p:sp>
          <p:nvSpPr>
            <p:cNvPr id="31762" name="Oval 1046"/>
            <p:cNvSpPr>
              <a:spLocks noChangeArrowheads="1"/>
            </p:cNvSpPr>
            <p:nvPr/>
          </p:nvSpPr>
          <p:spPr bwMode="auto">
            <a:xfrm>
              <a:off x="5088" y="3168"/>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9</a:t>
              </a:r>
              <a:endParaRPr lang="en-US" altLang="zh-CN" sz="2400"/>
            </a:p>
          </p:txBody>
        </p:sp>
        <p:sp>
          <p:nvSpPr>
            <p:cNvPr id="31763" name="Line 1047"/>
            <p:cNvSpPr>
              <a:spLocks noChangeShapeType="1"/>
            </p:cNvSpPr>
            <p:nvPr/>
          </p:nvSpPr>
          <p:spPr bwMode="auto">
            <a:xfrm>
              <a:off x="4848" y="2928"/>
              <a:ext cx="288" cy="288"/>
            </a:xfrm>
            <a:prstGeom prst="line">
              <a:avLst/>
            </a:prstGeom>
            <a:noFill/>
            <a:ln w="31750">
              <a:solidFill>
                <a:srgbClr val="008080"/>
              </a:solidFill>
              <a:round/>
              <a:headEnd/>
              <a:tailEnd/>
            </a:ln>
          </p:spPr>
          <p:txBody>
            <a:bodyPr wrap="none" anchor="ctr"/>
            <a:lstStyle/>
            <a:p>
              <a:endParaRPr lang="zh-CN" altLang="en-US"/>
            </a:p>
          </p:txBody>
        </p:sp>
      </p:grpSp>
      <p:sp>
        <p:nvSpPr>
          <p:cNvPr id="210968" name="Line 1048"/>
          <p:cNvSpPr>
            <a:spLocks noChangeShapeType="1"/>
          </p:cNvSpPr>
          <p:nvPr/>
        </p:nvSpPr>
        <p:spPr bwMode="auto">
          <a:xfrm>
            <a:off x="6172200" y="3124200"/>
            <a:ext cx="457200" cy="457200"/>
          </a:xfrm>
          <a:prstGeom prst="line">
            <a:avLst/>
          </a:prstGeom>
          <a:noFill/>
          <a:ln w="28575">
            <a:solidFill>
              <a:srgbClr val="FF00FF"/>
            </a:solidFill>
            <a:round/>
            <a:headEnd/>
            <a:tailEnd type="triangle" w="med" len="lg"/>
          </a:ln>
        </p:spPr>
        <p:txBody>
          <a:bodyPr wrap="none" anchor="ctr"/>
          <a:lstStyle/>
          <a:p>
            <a:endParaRPr lang="zh-CN" altLang="en-US"/>
          </a:p>
        </p:txBody>
      </p:sp>
      <p:sp>
        <p:nvSpPr>
          <p:cNvPr id="210969" name="Oval 1049"/>
          <p:cNvSpPr>
            <a:spLocks noChangeArrowheads="1"/>
          </p:cNvSpPr>
          <p:nvPr/>
        </p:nvSpPr>
        <p:spPr bwMode="auto">
          <a:xfrm>
            <a:off x="6477000" y="5105400"/>
            <a:ext cx="457200" cy="457200"/>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rPr>
              <a:t>5</a:t>
            </a:r>
            <a:endParaRPr lang="en-US" altLang="zh-CN" sz="2400"/>
          </a:p>
        </p:txBody>
      </p:sp>
      <p:sp>
        <p:nvSpPr>
          <p:cNvPr id="210970" name="Line 1050"/>
          <p:cNvSpPr>
            <a:spLocks noChangeShapeType="1"/>
          </p:cNvSpPr>
          <p:nvPr/>
        </p:nvSpPr>
        <p:spPr bwMode="auto">
          <a:xfrm>
            <a:off x="6096000" y="4648200"/>
            <a:ext cx="533400" cy="533400"/>
          </a:xfrm>
          <a:prstGeom prst="line">
            <a:avLst/>
          </a:prstGeom>
          <a:noFill/>
          <a:ln w="31750">
            <a:solidFill>
              <a:srgbClr val="FF00FF"/>
            </a:solidFill>
            <a:round/>
            <a:headEnd/>
            <a:tailEnd/>
          </a:ln>
        </p:spPr>
        <p:txBody>
          <a:bodyPr wrap="none" anchor="ctr"/>
          <a:lstStyle/>
          <a:p>
            <a:endParaRPr lang="zh-CN" altLang="en-US"/>
          </a:p>
        </p:txBody>
      </p:sp>
      <p:sp>
        <p:nvSpPr>
          <p:cNvPr id="210971" name="AutoShape 1051"/>
          <p:cNvSpPr>
            <a:spLocks noChangeArrowheads="1"/>
          </p:cNvSpPr>
          <p:nvPr/>
        </p:nvSpPr>
        <p:spPr bwMode="auto">
          <a:xfrm rot="5487719">
            <a:off x="5371307" y="1562894"/>
            <a:ext cx="760412" cy="1447800"/>
          </a:xfrm>
          <a:custGeom>
            <a:avLst/>
            <a:gdLst>
              <a:gd name="T0" fmla="*/ 533344 w 21600"/>
              <a:gd name="T1" fmla="*/ 0 h 21600"/>
              <a:gd name="T2" fmla="*/ 533344 w 21600"/>
              <a:gd name="T3" fmla="*/ 814924 h 21600"/>
              <a:gd name="T4" fmla="*/ 114414 w 21600"/>
              <a:gd name="T5" fmla="*/ 1447800 h 21600"/>
              <a:gd name="T6" fmla="*/ 760412 w 21600"/>
              <a:gd name="T7" fmla="*/ 407462 h 21600"/>
              <a:gd name="T8" fmla="*/ 17694720 60000 65536"/>
              <a:gd name="T9" fmla="*/ 5898240 60000 65536"/>
              <a:gd name="T10" fmla="*/ 5898240 60000 65536"/>
              <a:gd name="T11" fmla="*/ 0 60000 65536"/>
              <a:gd name="T12" fmla="*/ 12427 w 21600"/>
              <a:gd name="T13" fmla="*/ 2900 h 21600"/>
              <a:gd name="T14" fmla="*/ 18227 w 21600"/>
              <a:gd name="T15" fmla="*/ 9258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solidFill>
            <a:srgbClr val="FFCC99"/>
          </a:solidFill>
          <a:ln w="9525">
            <a:solidFill>
              <a:schemeClr val="tx1"/>
            </a:solidFill>
            <a:miter lim="800000"/>
            <a:headEnd/>
            <a:tailEnd/>
          </a:ln>
        </p:spPr>
        <p:txBody>
          <a:bodyPr wrap="none" anchor="ctr"/>
          <a:lstStyle/>
          <a:p>
            <a:endParaRPr lang="zh-CN" altLang="en-US"/>
          </a:p>
        </p:txBody>
      </p:sp>
      <p:sp>
        <p:nvSpPr>
          <p:cNvPr id="210972" name="AutoShape 1052"/>
          <p:cNvSpPr>
            <a:spLocks noChangeArrowheads="1"/>
          </p:cNvSpPr>
          <p:nvPr/>
        </p:nvSpPr>
        <p:spPr bwMode="auto">
          <a:xfrm>
            <a:off x="5791200" y="762000"/>
            <a:ext cx="2209800" cy="533400"/>
          </a:xfrm>
          <a:prstGeom prst="wedgeRoundRectCallout">
            <a:avLst>
              <a:gd name="adj1" fmla="val -63361"/>
              <a:gd name="adj2" fmla="val 153569"/>
              <a:gd name="adj3" fmla="val 16667"/>
            </a:avLst>
          </a:prstGeom>
          <a:solidFill>
            <a:srgbClr val="FFFFCC"/>
          </a:solidFill>
          <a:ln w="9525">
            <a:solidFill>
              <a:srgbClr val="993300"/>
            </a:solidFill>
            <a:miter lim="800000"/>
            <a:headEnd/>
            <a:tailEnd/>
          </a:ln>
        </p:spPr>
        <p:txBody>
          <a:bodyPr wrap="none" anchor="ctr"/>
          <a:lstStyle/>
          <a:p>
            <a:pPr algn="ctr"/>
            <a:r>
              <a:rPr lang="zh-CN" altLang="en-US">
                <a:solidFill>
                  <a:srgbClr val="A50021"/>
                </a:solidFill>
                <a:ea typeface="隶书" pitchFamily="49" charset="-122"/>
              </a:rPr>
              <a:t>向左旋转一次</a:t>
            </a:r>
            <a:endParaRPr lang="zh-CN" altLang="en-US">
              <a:ea typeface="隶书" pitchFamily="49" charset="-122"/>
            </a:endParaRPr>
          </a:p>
        </p:txBody>
      </p:sp>
      <p:sp>
        <p:nvSpPr>
          <p:cNvPr id="31758" name="Text Box 1053"/>
          <p:cNvSpPr txBox="1">
            <a:spLocks noChangeArrowheads="1"/>
          </p:cNvSpPr>
          <p:nvPr/>
        </p:nvSpPr>
        <p:spPr bwMode="auto">
          <a:xfrm>
            <a:off x="403225" y="4876800"/>
            <a:ext cx="4016375" cy="641350"/>
          </a:xfrm>
          <a:prstGeom prst="rect">
            <a:avLst/>
          </a:prstGeom>
          <a:noFill/>
          <a:ln w="9525">
            <a:noFill/>
            <a:miter lim="800000"/>
            <a:headEnd/>
            <a:tailEnd/>
          </a:ln>
        </p:spPr>
        <p:txBody>
          <a:bodyPr>
            <a:spAutoFit/>
          </a:bodyPr>
          <a:lstStyle/>
          <a:p>
            <a:pPr>
              <a:spcBef>
                <a:spcPct val="50000"/>
              </a:spcBef>
            </a:pPr>
            <a:r>
              <a:rPr lang="zh-CN" altLang="en-US" sz="3600">
                <a:solidFill>
                  <a:srgbClr val="A50021"/>
                </a:solidFill>
                <a:ea typeface="楷体_GB2312" pitchFamily="49" charset="-122"/>
              </a:rPr>
              <a:t>继续插入关键字 </a:t>
            </a:r>
            <a:r>
              <a:rPr lang="en-US" altLang="zh-CN" sz="3600">
                <a:solidFill>
                  <a:srgbClr val="A50021"/>
                </a:solidFill>
                <a:ea typeface="楷体_GB2312" pitchFamily="49" charset="-122"/>
              </a:rPr>
              <a:t>9</a:t>
            </a:r>
            <a:endParaRPr lang="en-US" altLang="zh-CN" sz="3600">
              <a:ea typeface="楷体_GB2312" pitchFamily="49" charset="-122"/>
            </a:endParaRPr>
          </a:p>
        </p:txBody>
      </p:sp>
    </p:spTree>
    <p:extLst>
      <p:ext uri="{BB962C8B-B14F-4D97-AF65-F5344CB8AC3E}">
        <p14:creationId xmlns:p14="http://schemas.microsoft.com/office/powerpoint/2010/main" val="3959668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0957"/>
                                        </p:tgtEl>
                                        <p:attrNameLst>
                                          <p:attrName>style.visibility</p:attrName>
                                        </p:attrNameLst>
                                      </p:cBhvr>
                                      <p:to>
                                        <p:strVal val="visible"/>
                                      </p:to>
                                    </p:set>
                                    <p:animEffect transition="in" filter="wipe(up)">
                                      <p:cBhvr>
                                        <p:cTn id="7" dur="500"/>
                                        <p:tgtEl>
                                          <p:spTgt spid="21095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0956"/>
                                        </p:tgtEl>
                                        <p:attrNameLst>
                                          <p:attrName>style.visibility</p:attrName>
                                        </p:attrNameLst>
                                      </p:cBhvr>
                                      <p:to>
                                        <p:strVal val="visible"/>
                                      </p:to>
                                    </p:set>
                                    <p:animEffect transition="in" filter="wipe(up)">
                                      <p:cBhvr>
                                        <p:cTn id="11" dur="500"/>
                                        <p:tgtEl>
                                          <p:spTgt spid="21095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0958"/>
                                        </p:tgtEl>
                                        <p:attrNameLst>
                                          <p:attrName>style.visibility</p:attrName>
                                        </p:attrNameLst>
                                      </p:cBhvr>
                                      <p:to>
                                        <p:strVal val="visible"/>
                                      </p:to>
                                    </p:set>
                                    <p:animEffect transition="in" filter="wipe(left)">
                                      <p:cBhvr>
                                        <p:cTn id="16" dur="500"/>
                                        <p:tgtEl>
                                          <p:spTgt spid="2109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0971"/>
                                        </p:tgtEl>
                                        <p:attrNameLst>
                                          <p:attrName>style.visibility</p:attrName>
                                        </p:attrNameLst>
                                      </p:cBhvr>
                                      <p:to>
                                        <p:strVal val="visible"/>
                                      </p:to>
                                    </p:set>
                                    <p:animEffect transition="in" filter="wipe(left)">
                                      <p:cBhvr>
                                        <p:cTn id="21" dur="500"/>
                                        <p:tgtEl>
                                          <p:spTgt spid="21097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0972"/>
                                        </p:tgtEl>
                                        <p:attrNameLst>
                                          <p:attrName>style.visibility</p:attrName>
                                        </p:attrNameLst>
                                      </p:cBhvr>
                                      <p:to>
                                        <p:strVal val="visible"/>
                                      </p:to>
                                    </p:set>
                                    <p:animEffect transition="in" filter="wipe(left)">
                                      <p:cBhvr>
                                        <p:cTn id="25" dur="500"/>
                                        <p:tgtEl>
                                          <p:spTgt spid="2109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10968"/>
                                        </p:tgtEl>
                                        <p:attrNameLst>
                                          <p:attrName>style.visibility</p:attrName>
                                        </p:attrNameLst>
                                      </p:cBhvr>
                                      <p:to>
                                        <p:strVal val="visible"/>
                                      </p:to>
                                    </p:set>
                                    <p:animEffect transition="in" filter="wipe(up)">
                                      <p:cBhvr>
                                        <p:cTn id="30" dur="500"/>
                                        <p:tgtEl>
                                          <p:spTgt spid="210968"/>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0963"/>
                                        </p:tgtEl>
                                        <p:attrNameLst>
                                          <p:attrName>style.visibility</p:attrName>
                                        </p:attrNameLst>
                                      </p:cBhvr>
                                      <p:to>
                                        <p:strVal val="visible"/>
                                      </p:to>
                                    </p:set>
                                    <p:animEffect transition="in" filter="wipe(up)">
                                      <p:cBhvr>
                                        <p:cTn id="39" dur="500"/>
                                        <p:tgtEl>
                                          <p:spTgt spid="210963"/>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10970"/>
                                        </p:tgtEl>
                                        <p:attrNameLst>
                                          <p:attrName>style.visibility</p:attrName>
                                        </p:attrNameLst>
                                      </p:cBhvr>
                                      <p:to>
                                        <p:strVal val="visible"/>
                                      </p:to>
                                    </p:set>
                                    <p:animEffect transition="in" filter="wipe(up)">
                                      <p:cBhvr>
                                        <p:cTn id="48" dur="500"/>
                                        <p:tgtEl>
                                          <p:spTgt spid="21097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210969"/>
                                        </p:tgtEl>
                                        <p:attrNameLst>
                                          <p:attrName>style.visibility</p:attrName>
                                        </p:attrNameLst>
                                      </p:cBhvr>
                                      <p:to>
                                        <p:strVal val="visible"/>
                                      </p:to>
                                    </p:set>
                                    <p:animEffect transition="in" filter="wipe(up)">
                                      <p:cBhvr>
                                        <p:cTn id="52"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6" grpId="0" animBg="1" autoUpdateAnimBg="0"/>
      <p:bldP spid="210957" grpId="0" animBg="1"/>
      <p:bldP spid="210958" grpId="0" animBg="1"/>
      <p:bldP spid="210963" grpId="0" animBg="1"/>
      <p:bldP spid="210968" grpId="0" animBg="1"/>
      <p:bldP spid="210969" grpId="0" animBg="1" autoUpdateAnimBg="0"/>
      <p:bldP spid="210970" grpId="0" animBg="1"/>
      <p:bldP spid="210971" grpId="0" animBg="1"/>
      <p:bldP spid="21097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2"/>
          <p:cNvSpPr txBox="1">
            <a:spLocks noChangeArrowheads="1"/>
          </p:cNvSpPr>
          <p:nvPr/>
        </p:nvSpPr>
        <p:spPr bwMode="auto">
          <a:xfrm>
            <a:off x="203200" y="4117975"/>
            <a:ext cx="6248400" cy="1355725"/>
          </a:xfrm>
          <a:prstGeom prst="rect">
            <a:avLst/>
          </a:prstGeom>
          <a:noFill/>
          <a:ln w="9525">
            <a:noFill/>
            <a:miter lim="800000"/>
            <a:headEnd/>
            <a:tailEnd/>
          </a:ln>
        </p:spPr>
        <p:txBody>
          <a:bodyPr>
            <a:spAutoFit/>
          </a:bodyPr>
          <a:lstStyle/>
          <a:p>
            <a:pPr>
              <a:lnSpc>
                <a:spcPct val="115000"/>
              </a:lnSpc>
            </a:pPr>
            <a:r>
              <a:rPr lang="zh-CN" altLang="en-US" sz="3600">
                <a:ea typeface="楷体_GB2312" pitchFamily="49" charset="-122"/>
              </a:rPr>
              <a:t>由关键字序列 </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a:ea typeface="楷体_GB2312" pitchFamily="49" charset="-122"/>
              </a:rPr>
              <a:t>构造一颗二叉排序树</a:t>
            </a:r>
            <a:endParaRPr lang="zh-CN" altLang="en-US" sz="4000">
              <a:solidFill>
                <a:srgbClr val="CC3300"/>
              </a:solidFill>
            </a:endParaRPr>
          </a:p>
        </p:txBody>
      </p:sp>
      <p:sp>
        <p:nvSpPr>
          <p:cNvPr id="276483" name="Text Box 3"/>
          <p:cNvSpPr txBox="1">
            <a:spLocks noChangeArrowheads="1"/>
          </p:cNvSpPr>
          <p:nvPr/>
        </p:nvSpPr>
        <p:spPr bwMode="auto">
          <a:xfrm>
            <a:off x="228600" y="1636713"/>
            <a:ext cx="6172200" cy="1355725"/>
          </a:xfrm>
          <a:prstGeom prst="rect">
            <a:avLst/>
          </a:prstGeom>
          <a:noFill/>
          <a:ln w="9525">
            <a:noFill/>
            <a:miter lim="800000"/>
            <a:headEnd/>
            <a:tailEnd/>
          </a:ln>
        </p:spPr>
        <p:txBody>
          <a:bodyPr>
            <a:spAutoFit/>
          </a:bodyPr>
          <a:lstStyle/>
          <a:p>
            <a:pPr>
              <a:lnSpc>
                <a:spcPct val="115000"/>
              </a:lnSpc>
            </a:pPr>
            <a:r>
              <a:rPr lang="zh-CN" altLang="en-US" sz="3600">
                <a:ea typeface="楷体_GB2312" pitchFamily="49" charset="-122"/>
              </a:rPr>
              <a:t>由关键字序列 </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a:ea typeface="楷体_GB2312" pitchFamily="49" charset="-122"/>
              </a:rPr>
              <a:t>构造一颗二叉排序树，</a:t>
            </a:r>
          </a:p>
        </p:txBody>
      </p:sp>
      <p:sp>
        <p:nvSpPr>
          <p:cNvPr id="14340" name="Text Box 4"/>
          <p:cNvSpPr txBox="1">
            <a:spLocks noChangeArrowheads="1"/>
          </p:cNvSpPr>
          <p:nvPr/>
        </p:nvSpPr>
        <p:spPr bwMode="auto">
          <a:xfrm>
            <a:off x="407988" y="912813"/>
            <a:ext cx="1560512" cy="641350"/>
          </a:xfrm>
          <a:prstGeom prst="rect">
            <a:avLst/>
          </a:prstGeom>
          <a:noFill/>
          <a:ln w="9525">
            <a:noFill/>
            <a:miter lim="800000"/>
            <a:headEnd/>
            <a:tailEnd/>
          </a:ln>
        </p:spPr>
        <p:txBody>
          <a:bodyPr wrap="none">
            <a:spAutoFit/>
          </a:bodyPr>
          <a:lstStyle/>
          <a:p>
            <a:r>
              <a:rPr lang="zh-CN" altLang="en-US" sz="3600" b="1">
                <a:solidFill>
                  <a:srgbClr val="A50021"/>
                </a:solidFill>
                <a:ea typeface="楷体_GB2312" pitchFamily="49" charset="-122"/>
              </a:rPr>
              <a:t>例如：</a:t>
            </a:r>
            <a:endParaRPr lang="zh-CN" altLang="en-US" sz="3600">
              <a:ea typeface="楷体_GB2312" pitchFamily="49" charset="-122"/>
            </a:endParaRPr>
          </a:p>
        </p:txBody>
      </p:sp>
      <p:sp>
        <p:nvSpPr>
          <p:cNvPr id="276485" name="Oval 5"/>
          <p:cNvSpPr>
            <a:spLocks noChangeArrowheads="1"/>
          </p:cNvSpPr>
          <p:nvPr/>
        </p:nvSpPr>
        <p:spPr bwMode="auto">
          <a:xfrm>
            <a:off x="6831013" y="14033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2</a:t>
            </a:r>
            <a:endParaRPr lang="en-US" altLang="zh-CN" sz="2400"/>
          </a:p>
        </p:txBody>
      </p:sp>
      <p:sp>
        <p:nvSpPr>
          <p:cNvPr id="276486" name="Oval 6"/>
          <p:cNvSpPr>
            <a:spLocks noChangeArrowheads="1"/>
          </p:cNvSpPr>
          <p:nvPr/>
        </p:nvSpPr>
        <p:spPr bwMode="auto">
          <a:xfrm>
            <a:off x="6297613" y="9461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1</a:t>
            </a:r>
            <a:endParaRPr lang="en-US" altLang="zh-CN" sz="2400"/>
          </a:p>
        </p:txBody>
      </p:sp>
      <p:sp>
        <p:nvSpPr>
          <p:cNvPr id="276487" name="Oval 7"/>
          <p:cNvSpPr>
            <a:spLocks noChangeArrowheads="1"/>
          </p:cNvSpPr>
          <p:nvPr/>
        </p:nvSpPr>
        <p:spPr bwMode="auto">
          <a:xfrm>
            <a:off x="7288213" y="18605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3</a:t>
            </a:r>
            <a:endParaRPr lang="en-US" altLang="zh-CN" sz="2400"/>
          </a:p>
        </p:txBody>
      </p:sp>
      <p:sp>
        <p:nvSpPr>
          <p:cNvPr id="276488" name="Oval 8"/>
          <p:cNvSpPr>
            <a:spLocks noChangeArrowheads="1"/>
          </p:cNvSpPr>
          <p:nvPr/>
        </p:nvSpPr>
        <p:spPr bwMode="auto">
          <a:xfrm>
            <a:off x="7821613" y="23177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4</a:t>
            </a:r>
            <a:endParaRPr lang="en-US" altLang="zh-CN" sz="2400"/>
          </a:p>
        </p:txBody>
      </p:sp>
      <p:sp>
        <p:nvSpPr>
          <p:cNvPr id="276489" name="Oval 9"/>
          <p:cNvSpPr>
            <a:spLocks noChangeArrowheads="1"/>
          </p:cNvSpPr>
          <p:nvPr/>
        </p:nvSpPr>
        <p:spPr bwMode="auto">
          <a:xfrm>
            <a:off x="8355013" y="28511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5</a:t>
            </a:r>
            <a:endParaRPr lang="en-US" altLang="zh-CN" sz="2400"/>
          </a:p>
        </p:txBody>
      </p:sp>
      <p:sp>
        <p:nvSpPr>
          <p:cNvPr id="276490" name="Line 10"/>
          <p:cNvSpPr>
            <a:spLocks noChangeShapeType="1"/>
          </p:cNvSpPr>
          <p:nvPr/>
        </p:nvSpPr>
        <p:spPr bwMode="auto">
          <a:xfrm>
            <a:off x="6602413" y="1250950"/>
            <a:ext cx="304800" cy="228600"/>
          </a:xfrm>
          <a:prstGeom prst="line">
            <a:avLst/>
          </a:prstGeom>
          <a:noFill/>
          <a:ln w="38100">
            <a:solidFill>
              <a:srgbClr val="006600"/>
            </a:solidFill>
            <a:round/>
            <a:headEnd/>
            <a:tailEnd/>
          </a:ln>
        </p:spPr>
        <p:txBody>
          <a:bodyPr wrap="none" anchor="ctr"/>
          <a:lstStyle/>
          <a:p>
            <a:endParaRPr lang="zh-CN" altLang="en-US"/>
          </a:p>
        </p:txBody>
      </p:sp>
      <p:sp>
        <p:nvSpPr>
          <p:cNvPr id="276491" name="Line 11"/>
          <p:cNvSpPr>
            <a:spLocks noChangeShapeType="1"/>
          </p:cNvSpPr>
          <p:nvPr/>
        </p:nvSpPr>
        <p:spPr bwMode="auto">
          <a:xfrm>
            <a:off x="7135813" y="1708150"/>
            <a:ext cx="304800" cy="228600"/>
          </a:xfrm>
          <a:prstGeom prst="line">
            <a:avLst/>
          </a:prstGeom>
          <a:noFill/>
          <a:ln w="38100">
            <a:solidFill>
              <a:srgbClr val="006600"/>
            </a:solidFill>
            <a:round/>
            <a:headEnd/>
            <a:tailEnd/>
          </a:ln>
        </p:spPr>
        <p:txBody>
          <a:bodyPr wrap="none" anchor="ctr"/>
          <a:lstStyle/>
          <a:p>
            <a:endParaRPr lang="zh-CN" altLang="en-US"/>
          </a:p>
        </p:txBody>
      </p:sp>
      <p:sp>
        <p:nvSpPr>
          <p:cNvPr id="276492" name="Line 12"/>
          <p:cNvSpPr>
            <a:spLocks noChangeShapeType="1"/>
          </p:cNvSpPr>
          <p:nvPr/>
        </p:nvSpPr>
        <p:spPr bwMode="auto">
          <a:xfrm>
            <a:off x="7669213" y="2165350"/>
            <a:ext cx="304800" cy="228600"/>
          </a:xfrm>
          <a:prstGeom prst="line">
            <a:avLst/>
          </a:prstGeom>
          <a:noFill/>
          <a:ln w="38100">
            <a:solidFill>
              <a:srgbClr val="006600"/>
            </a:solidFill>
            <a:round/>
            <a:headEnd/>
            <a:tailEnd/>
          </a:ln>
        </p:spPr>
        <p:txBody>
          <a:bodyPr wrap="none" anchor="ctr"/>
          <a:lstStyle/>
          <a:p>
            <a:endParaRPr lang="zh-CN" altLang="en-US"/>
          </a:p>
        </p:txBody>
      </p:sp>
      <p:sp>
        <p:nvSpPr>
          <p:cNvPr id="276493" name="Line 13"/>
          <p:cNvSpPr>
            <a:spLocks noChangeShapeType="1"/>
          </p:cNvSpPr>
          <p:nvPr/>
        </p:nvSpPr>
        <p:spPr bwMode="auto">
          <a:xfrm>
            <a:off x="8126413" y="2622550"/>
            <a:ext cx="304800" cy="228600"/>
          </a:xfrm>
          <a:prstGeom prst="line">
            <a:avLst/>
          </a:prstGeom>
          <a:noFill/>
          <a:ln w="38100">
            <a:solidFill>
              <a:srgbClr val="006600"/>
            </a:solidFill>
            <a:round/>
            <a:headEnd/>
            <a:tailEnd/>
          </a:ln>
        </p:spPr>
        <p:txBody>
          <a:bodyPr wrap="none" anchor="ctr"/>
          <a:lstStyle/>
          <a:p>
            <a:endParaRPr lang="zh-CN" altLang="en-US"/>
          </a:p>
        </p:txBody>
      </p:sp>
      <p:sp>
        <p:nvSpPr>
          <p:cNvPr id="276494" name="Oval 14"/>
          <p:cNvSpPr>
            <a:spLocks noChangeArrowheads="1"/>
          </p:cNvSpPr>
          <p:nvPr/>
        </p:nvSpPr>
        <p:spPr bwMode="auto">
          <a:xfrm>
            <a:off x="7531100" y="400208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3</a:t>
            </a:r>
            <a:endParaRPr lang="en-US" altLang="zh-CN" sz="2400"/>
          </a:p>
        </p:txBody>
      </p:sp>
      <p:sp>
        <p:nvSpPr>
          <p:cNvPr id="276495" name="Oval 15"/>
          <p:cNvSpPr>
            <a:spLocks noChangeArrowheads="1"/>
          </p:cNvSpPr>
          <p:nvPr/>
        </p:nvSpPr>
        <p:spPr bwMode="auto">
          <a:xfrm>
            <a:off x="8445500" y="468788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5</a:t>
            </a:r>
            <a:endParaRPr lang="en-US" altLang="zh-CN" sz="2400"/>
          </a:p>
        </p:txBody>
      </p:sp>
      <p:sp>
        <p:nvSpPr>
          <p:cNvPr id="276496" name="Oval 16"/>
          <p:cNvSpPr>
            <a:spLocks noChangeArrowheads="1"/>
          </p:cNvSpPr>
          <p:nvPr/>
        </p:nvSpPr>
        <p:spPr bwMode="auto">
          <a:xfrm>
            <a:off x="7912100" y="552608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4</a:t>
            </a:r>
            <a:endParaRPr lang="en-US" altLang="zh-CN" sz="2400"/>
          </a:p>
        </p:txBody>
      </p:sp>
      <p:sp>
        <p:nvSpPr>
          <p:cNvPr id="276497" name="Oval 17"/>
          <p:cNvSpPr>
            <a:spLocks noChangeArrowheads="1"/>
          </p:cNvSpPr>
          <p:nvPr/>
        </p:nvSpPr>
        <p:spPr bwMode="auto">
          <a:xfrm>
            <a:off x="6616700" y="468788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1</a:t>
            </a:r>
            <a:endParaRPr lang="en-US" altLang="zh-CN" sz="2400"/>
          </a:p>
        </p:txBody>
      </p:sp>
      <p:sp>
        <p:nvSpPr>
          <p:cNvPr id="276498" name="Oval 18"/>
          <p:cNvSpPr>
            <a:spLocks noChangeArrowheads="1"/>
          </p:cNvSpPr>
          <p:nvPr/>
        </p:nvSpPr>
        <p:spPr bwMode="auto">
          <a:xfrm>
            <a:off x="7150100" y="552608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2</a:t>
            </a:r>
            <a:endParaRPr lang="en-US" altLang="zh-CN" sz="2400"/>
          </a:p>
        </p:txBody>
      </p:sp>
      <p:sp>
        <p:nvSpPr>
          <p:cNvPr id="276499" name="Line 19"/>
          <p:cNvSpPr>
            <a:spLocks noChangeShapeType="1"/>
          </p:cNvSpPr>
          <p:nvPr/>
        </p:nvSpPr>
        <p:spPr bwMode="auto">
          <a:xfrm flipH="1">
            <a:off x="6845300" y="4230688"/>
            <a:ext cx="685800" cy="457200"/>
          </a:xfrm>
          <a:prstGeom prst="line">
            <a:avLst/>
          </a:prstGeom>
          <a:noFill/>
          <a:ln w="38100">
            <a:solidFill>
              <a:srgbClr val="006600"/>
            </a:solidFill>
            <a:round/>
            <a:headEnd/>
            <a:tailEnd/>
          </a:ln>
        </p:spPr>
        <p:txBody>
          <a:bodyPr wrap="none" anchor="ctr"/>
          <a:lstStyle/>
          <a:p>
            <a:endParaRPr lang="zh-CN" altLang="en-US"/>
          </a:p>
        </p:txBody>
      </p:sp>
      <p:sp>
        <p:nvSpPr>
          <p:cNvPr id="276500" name="Line 20"/>
          <p:cNvSpPr>
            <a:spLocks noChangeShapeType="1"/>
          </p:cNvSpPr>
          <p:nvPr/>
        </p:nvSpPr>
        <p:spPr bwMode="auto">
          <a:xfrm>
            <a:off x="7912100" y="4230688"/>
            <a:ext cx="609600" cy="457200"/>
          </a:xfrm>
          <a:prstGeom prst="line">
            <a:avLst/>
          </a:prstGeom>
          <a:noFill/>
          <a:ln w="38100">
            <a:solidFill>
              <a:srgbClr val="006600"/>
            </a:solidFill>
            <a:round/>
            <a:headEnd/>
            <a:tailEnd/>
          </a:ln>
        </p:spPr>
        <p:txBody>
          <a:bodyPr wrap="none" anchor="ctr"/>
          <a:lstStyle/>
          <a:p>
            <a:endParaRPr lang="zh-CN" altLang="en-US"/>
          </a:p>
        </p:txBody>
      </p:sp>
      <p:sp>
        <p:nvSpPr>
          <p:cNvPr id="276501" name="Line 21"/>
          <p:cNvSpPr>
            <a:spLocks noChangeShapeType="1"/>
          </p:cNvSpPr>
          <p:nvPr/>
        </p:nvSpPr>
        <p:spPr bwMode="auto">
          <a:xfrm>
            <a:off x="6845300" y="5068888"/>
            <a:ext cx="381000" cy="457200"/>
          </a:xfrm>
          <a:prstGeom prst="line">
            <a:avLst/>
          </a:prstGeom>
          <a:noFill/>
          <a:ln w="38100">
            <a:solidFill>
              <a:srgbClr val="006600"/>
            </a:solidFill>
            <a:round/>
            <a:headEnd/>
            <a:tailEnd/>
          </a:ln>
        </p:spPr>
        <p:txBody>
          <a:bodyPr wrap="none" anchor="ctr"/>
          <a:lstStyle/>
          <a:p>
            <a:endParaRPr lang="zh-CN" altLang="en-US"/>
          </a:p>
        </p:txBody>
      </p:sp>
      <p:sp>
        <p:nvSpPr>
          <p:cNvPr id="276502" name="Line 22"/>
          <p:cNvSpPr>
            <a:spLocks noChangeShapeType="1"/>
          </p:cNvSpPr>
          <p:nvPr/>
        </p:nvSpPr>
        <p:spPr bwMode="auto">
          <a:xfrm flipH="1">
            <a:off x="8216900" y="5068888"/>
            <a:ext cx="304800" cy="457200"/>
          </a:xfrm>
          <a:prstGeom prst="line">
            <a:avLst/>
          </a:prstGeom>
          <a:noFill/>
          <a:ln w="38100">
            <a:solidFill>
              <a:srgbClr val="006600"/>
            </a:solidFill>
            <a:round/>
            <a:headEnd/>
            <a:tailEnd/>
          </a:ln>
        </p:spPr>
        <p:txBody>
          <a:bodyPr wrap="none" anchor="ctr"/>
          <a:lstStyle/>
          <a:p>
            <a:endParaRPr lang="zh-CN" altLang="en-US"/>
          </a:p>
        </p:txBody>
      </p:sp>
      <p:sp>
        <p:nvSpPr>
          <p:cNvPr id="276503" name="Rectangle 23"/>
          <p:cNvSpPr>
            <a:spLocks noChangeArrowheads="1"/>
          </p:cNvSpPr>
          <p:nvPr/>
        </p:nvSpPr>
        <p:spPr bwMode="auto">
          <a:xfrm>
            <a:off x="260350" y="3006725"/>
            <a:ext cx="6511925" cy="793750"/>
          </a:xfrm>
          <a:prstGeom prst="rect">
            <a:avLst/>
          </a:prstGeom>
          <a:noFill/>
          <a:ln w="9525">
            <a:noFill/>
            <a:miter lim="800000"/>
            <a:headEnd/>
            <a:tailEnd/>
          </a:ln>
        </p:spPr>
        <p:txBody>
          <a:bodyPr>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1+2+3+4+5</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 3</a:t>
            </a:r>
          </a:p>
        </p:txBody>
      </p:sp>
      <p:sp>
        <p:nvSpPr>
          <p:cNvPr id="276504" name="Rectangle 24"/>
          <p:cNvSpPr>
            <a:spLocks noChangeArrowheads="1"/>
          </p:cNvSpPr>
          <p:nvPr/>
        </p:nvSpPr>
        <p:spPr bwMode="auto">
          <a:xfrm>
            <a:off x="263525" y="5700713"/>
            <a:ext cx="6999288" cy="793750"/>
          </a:xfrm>
          <a:prstGeom prst="rect">
            <a:avLst/>
          </a:prstGeom>
          <a:noFill/>
          <a:ln w="9525">
            <a:noFill/>
            <a:miter lim="800000"/>
            <a:headEnd/>
            <a:tailEnd/>
          </a:ln>
        </p:spPr>
        <p:txBody>
          <a:bodyPr>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1+2+3+2+3</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  = 2.2</a:t>
            </a:r>
          </a:p>
        </p:txBody>
      </p:sp>
      <p:sp>
        <p:nvSpPr>
          <p:cNvPr id="14361" name="Text Box 25"/>
          <p:cNvSpPr txBox="1">
            <a:spLocks noChangeArrowheads="1"/>
          </p:cNvSpPr>
          <p:nvPr/>
        </p:nvSpPr>
        <p:spPr bwMode="auto">
          <a:xfrm>
            <a:off x="457200" y="177800"/>
            <a:ext cx="4946650" cy="762000"/>
          </a:xfrm>
          <a:prstGeom prst="rect">
            <a:avLst/>
          </a:prstGeom>
          <a:noFill/>
          <a:ln w="9525">
            <a:noFill/>
            <a:miter lim="800000"/>
            <a:headEnd/>
            <a:tailEnd/>
          </a:ln>
        </p:spPr>
        <p:txBody>
          <a:bodyPr wrap="none">
            <a:spAutoFit/>
          </a:bodyPr>
          <a:lstStyle/>
          <a:p>
            <a:r>
              <a:rPr lang="en-US" altLang="zh-CN" sz="4400" b="1">
                <a:ea typeface="楷体_GB2312" pitchFamily="49" charset="-122"/>
              </a:rPr>
              <a:t>5</a:t>
            </a:r>
            <a:r>
              <a:rPr lang="zh-CN" altLang="en-US" sz="4400" b="1">
                <a:ea typeface="楷体_GB2312" pitchFamily="49" charset="-122"/>
              </a:rPr>
              <a:t>．查找性能的分析</a:t>
            </a:r>
            <a:endParaRPr lang="zh-CN" altLang="en-US" sz="2400"/>
          </a:p>
        </p:txBody>
      </p:sp>
      <p:grpSp>
        <p:nvGrpSpPr>
          <p:cNvPr id="36" name="组合 35"/>
          <p:cNvGrpSpPr/>
          <p:nvPr/>
        </p:nvGrpSpPr>
        <p:grpSpPr>
          <a:xfrm>
            <a:off x="2258007" y="3862873"/>
            <a:ext cx="3209731" cy="2220685"/>
            <a:chOff x="9591869" y="3638939"/>
            <a:chExt cx="3209731" cy="2220685"/>
          </a:xfrm>
        </p:grpSpPr>
        <p:sp>
          <p:nvSpPr>
            <p:cNvPr id="35" name="矩形 34"/>
            <p:cNvSpPr/>
            <p:nvPr/>
          </p:nvSpPr>
          <p:spPr bwMode="auto">
            <a:xfrm>
              <a:off x="9591869" y="3638939"/>
              <a:ext cx="3209731" cy="222068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26" name="Oval 14"/>
            <p:cNvSpPr>
              <a:spLocks noChangeArrowheads="1"/>
            </p:cNvSpPr>
            <p:nvPr/>
          </p:nvSpPr>
          <p:spPr bwMode="auto">
            <a:xfrm>
              <a:off x="10703508" y="375949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dirty="0" smtClean="0"/>
                <a:t>2</a:t>
              </a:r>
              <a:endParaRPr lang="en-US" altLang="zh-CN" sz="2400" dirty="0"/>
            </a:p>
          </p:txBody>
        </p:sp>
        <p:sp>
          <p:nvSpPr>
            <p:cNvPr id="27" name="Oval 15"/>
            <p:cNvSpPr>
              <a:spLocks noChangeArrowheads="1"/>
            </p:cNvSpPr>
            <p:nvPr/>
          </p:nvSpPr>
          <p:spPr bwMode="auto">
            <a:xfrm>
              <a:off x="11617908" y="444529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dirty="0" smtClean="0"/>
                <a:t>4</a:t>
              </a:r>
              <a:endParaRPr lang="en-US" altLang="zh-CN" sz="2400" dirty="0"/>
            </a:p>
          </p:txBody>
        </p:sp>
        <p:sp>
          <p:nvSpPr>
            <p:cNvPr id="28" name="Oval 16"/>
            <p:cNvSpPr>
              <a:spLocks noChangeArrowheads="1"/>
            </p:cNvSpPr>
            <p:nvPr/>
          </p:nvSpPr>
          <p:spPr bwMode="auto">
            <a:xfrm>
              <a:off x="11084508" y="528349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dirty="0" smtClean="0"/>
                <a:t>3</a:t>
              </a:r>
              <a:endParaRPr lang="en-US" altLang="zh-CN" sz="2400" dirty="0"/>
            </a:p>
          </p:txBody>
        </p:sp>
        <p:sp>
          <p:nvSpPr>
            <p:cNvPr id="29" name="Oval 17"/>
            <p:cNvSpPr>
              <a:spLocks noChangeArrowheads="1"/>
            </p:cNvSpPr>
            <p:nvPr/>
          </p:nvSpPr>
          <p:spPr bwMode="auto">
            <a:xfrm>
              <a:off x="9789108" y="444529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a:solidFill>
                    <a:srgbClr val="006600"/>
                  </a:solidFill>
                </a:rPr>
                <a:t>1</a:t>
              </a:r>
              <a:endParaRPr lang="en-US" altLang="zh-CN" sz="2400"/>
            </a:p>
          </p:txBody>
        </p:sp>
        <p:sp>
          <p:nvSpPr>
            <p:cNvPr id="30" name="Oval 18"/>
            <p:cNvSpPr>
              <a:spLocks noChangeArrowheads="1"/>
            </p:cNvSpPr>
            <p:nvPr/>
          </p:nvSpPr>
          <p:spPr bwMode="auto">
            <a:xfrm>
              <a:off x="12244615" y="5208848"/>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sz="2400" b="1" dirty="0" smtClean="0">
                  <a:solidFill>
                    <a:srgbClr val="006600"/>
                  </a:solidFill>
                </a:rPr>
                <a:t>5</a:t>
              </a:r>
              <a:endParaRPr lang="en-US" altLang="zh-CN" sz="2400" dirty="0"/>
            </a:p>
          </p:txBody>
        </p:sp>
        <p:sp>
          <p:nvSpPr>
            <p:cNvPr id="31" name="Line 19"/>
            <p:cNvSpPr>
              <a:spLocks noChangeShapeType="1"/>
            </p:cNvSpPr>
            <p:nvPr/>
          </p:nvSpPr>
          <p:spPr bwMode="auto">
            <a:xfrm flipH="1">
              <a:off x="10017708" y="3988093"/>
              <a:ext cx="685800" cy="457200"/>
            </a:xfrm>
            <a:prstGeom prst="line">
              <a:avLst/>
            </a:prstGeom>
            <a:noFill/>
            <a:ln w="38100">
              <a:solidFill>
                <a:srgbClr val="006600"/>
              </a:solidFill>
              <a:round/>
              <a:headEnd/>
              <a:tailEnd/>
            </a:ln>
          </p:spPr>
          <p:txBody>
            <a:bodyPr wrap="none" anchor="ctr"/>
            <a:lstStyle/>
            <a:p>
              <a:endParaRPr lang="zh-CN" altLang="en-US"/>
            </a:p>
          </p:txBody>
        </p:sp>
        <p:sp>
          <p:nvSpPr>
            <p:cNvPr id="32" name="Line 20"/>
            <p:cNvSpPr>
              <a:spLocks noChangeShapeType="1"/>
            </p:cNvSpPr>
            <p:nvPr/>
          </p:nvSpPr>
          <p:spPr bwMode="auto">
            <a:xfrm>
              <a:off x="11084508" y="3988093"/>
              <a:ext cx="609600" cy="457200"/>
            </a:xfrm>
            <a:prstGeom prst="line">
              <a:avLst/>
            </a:prstGeom>
            <a:noFill/>
            <a:ln w="38100">
              <a:solidFill>
                <a:srgbClr val="006600"/>
              </a:solidFill>
              <a:round/>
              <a:headEnd/>
              <a:tailEnd/>
            </a:ln>
          </p:spPr>
          <p:txBody>
            <a:bodyPr wrap="none" anchor="ctr"/>
            <a:lstStyle/>
            <a:p>
              <a:endParaRPr lang="zh-CN" altLang="en-US"/>
            </a:p>
          </p:txBody>
        </p:sp>
        <p:sp>
          <p:nvSpPr>
            <p:cNvPr id="33" name="Line 21"/>
            <p:cNvSpPr>
              <a:spLocks noChangeShapeType="1"/>
            </p:cNvSpPr>
            <p:nvPr/>
          </p:nvSpPr>
          <p:spPr bwMode="auto">
            <a:xfrm>
              <a:off x="11939815" y="4751648"/>
              <a:ext cx="381000" cy="457200"/>
            </a:xfrm>
            <a:prstGeom prst="line">
              <a:avLst/>
            </a:prstGeom>
            <a:noFill/>
            <a:ln w="38100">
              <a:solidFill>
                <a:srgbClr val="006600"/>
              </a:solidFill>
              <a:round/>
              <a:headEnd/>
              <a:tailEnd/>
            </a:ln>
          </p:spPr>
          <p:txBody>
            <a:bodyPr wrap="none" anchor="ctr"/>
            <a:lstStyle/>
            <a:p>
              <a:endParaRPr lang="zh-CN" altLang="en-US"/>
            </a:p>
          </p:txBody>
        </p:sp>
        <p:sp>
          <p:nvSpPr>
            <p:cNvPr id="34" name="Line 22"/>
            <p:cNvSpPr>
              <a:spLocks noChangeShapeType="1"/>
            </p:cNvSpPr>
            <p:nvPr/>
          </p:nvSpPr>
          <p:spPr bwMode="auto">
            <a:xfrm flipH="1">
              <a:off x="11389308" y="4826293"/>
              <a:ext cx="304800" cy="457200"/>
            </a:xfrm>
            <a:prstGeom prst="line">
              <a:avLst/>
            </a:prstGeom>
            <a:noFill/>
            <a:ln w="38100">
              <a:solidFill>
                <a:srgbClr val="006600"/>
              </a:solidFill>
              <a:round/>
              <a:headEnd/>
              <a:tailEnd/>
            </a:ln>
          </p:spPr>
          <p:txBody>
            <a:bodyPr wrap="none" anchor="ctr"/>
            <a:lstStyle/>
            <a:p>
              <a:endParaRPr lang="zh-CN" altLang="en-US"/>
            </a:p>
          </p:txBody>
        </p:sp>
      </p:grpSp>
    </p:spTree>
    <p:extLst>
      <p:ext uri="{BB962C8B-B14F-4D97-AF65-F5344CB8AC3E}">
        <p14:creationId xmlns:p14="http://schemas.microsoft.com/office/powerpoint/2010/main" val="2615247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03200" y="3189288"/>
            <a:ext cx="6248400" cy="1355725"/>
          </a:xfrm>
          <a:prstGeom prst="rect">
            <a:avLst/>
          </a:prstGeom>
          <a:noFill/>
          <a:ln w="9525">
            <a:noFill/>
            <a:miter lim="800000"/>
            <a:headEnd/>
            <a:tailEnd/>
          </a:ln>
        </p:spPr>
        <p:txBody>
          <a:bodyPr>
            <a:spAutoFit/>
          </a:bodyPr>
          <a:lstStyle/>
          <a:p>
            <a:pPr>
              <a:lnSpc>
                <a:spcPct val="115000"/>
              </a:lnSpc>
            </a:pPr>
            <a:r>
              <a:rPr lang="zh-CN" altLang="en-US" sz="3600">
                <a:solidFill>
                  <a:srgbClr val="000000"/>
                </a:solidFill>
                <a:ea typeface="楷体_GB2312" pitchFamily="49" charset="-122"/>
              </a:rPr>
              <a:t>由关键字序列 </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a:solidFill>
                  <a:srgbClr val="000000"/>
                </a:solidFill>
                <a:ea typeface="楷体_GB2312" pitchFamily="49" charset="-122"/>
              </a:rPr>
              <a:t>构造一颗二叉排序树</a:t>
            </a:r>
            <a:endParaRPr lang="zh-CN" altLang="en-US" sz="4000">
              <a:solidFill>
                <a:srgbClr val="CC3300"/>
              </a:solidFill>
            </a:endParaRPr>
          </a:p>
        </p:txBody>
      </p:sp>
      <p:sp>
        <p:nvSpPr>
          <p:cNvPr id="15363" name="Text Box 3"/>
          <p:cNvSpPr txBox="1">
            <a:spLocks noChangeArrowheads="1"/>
          </p:cNvSpPr>
          <p:nvPr/>
        </p:nvSpPr>
        <p:spPr bwMode="auto">
          <a:xfrm>
            <a:off x="228600" y="1450975"/>
            <a:ext cx="6172200" cy="1355725"/>
          </a:xfrm>
          <a:prstGeom prst="rect">
            <a:avLst/>
          </a:prstGeom>
          <a:noFill/>
          <a:ln w="9525">
            <a:noFill/>
            <a:miter lim="800000"/>
            <a:headEnd/>
            <a:tailEnd/>
          </a:ln>
        </p:spPr>
        <p:txBody>
          <a:bodyPr>
            <a:spAutoFit/>
          </a:bodyPr>
          <a:lstStyle/>
          <a:p>
            <a:pPr>
              <a:lnSpc>
                <a:spcPct val="115000"/>
              </a:lnSpc>
            </a:pPr>
            <a:r>
              <a:rPr lang="zh-CN" altLang="en-US" sz="3600">
                <a:solidFill>
                  <a:srgbClr val="000000"/>
                </a:solidFill>
                <a:ea typeface="楷体_GB2312" pitchFamily="49" charset="-122"/>
              </a:rPr>
              <a:t>由关键字序列 </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a:solidFill>
                  <a:srgbClr val="000000"/>
                </a:solidFill>
                <a:ea typeface="楷体_GB2312" pitchFamily="49" charset="-122"/>
              </a:rPr>
              <a:t>构造一颗二叉排序树，</a:t>
            </a:r>
          </a:p>
        </p:txBody>
      </p:sp>
      <p:sp>
        <p:nvSpPr>
          <p:cNvPr id="15364" name="Text Box 4"/>
          <p:cNvSpPr txBox="1">
            <a:spLocks noChangeArrowheads="1"/>
          </p:cNvSpPr>
          <p:nvPr/>
        </p:nvSpPr>
        <p:spPr bwMode="auto">
          <a:xfrm>
            <a:off x="407988" y="912813"/>
            <a:ext cx="1560512" cy="641350"/>
          </a:xfrm>
          <a:prstGeom prst="rect">
            <a:avLst/>
          </a:prstGeom>
          <a:noFill/>
          <a:ln w="9525">
            <a:noFill/>
            <a:miter lim="800000"/>
            <a:headEnd/>
            <a:tailEnd/>
          </a:ln>
        </p:spPr>
        <p:txBody>
          <a:bodyPr wrap="none">
            <a:spAutoFit/>
          </a:bodyPr>
          <a:lstStyle/>
          <a:p>
            <a:r>
              <a:rPr lang="zh-CN" altLang="en-US" sz="3600" b="1">
                <a:solidFill>
                  <a:srgbClr val="A50021"/>
                </a:solidFill>
                <a:ea typeface="楷体_GB2312" pitchFamily="49" charset="-122"/>
              </a:rPr>
              <a:t>例如：</a:t>
            </a:r>
            <a:endParaRPr lang="zh-CN" altLang="en-US" sz="3600">
              <a:solidFill>
                <a:srgbClr val="000000"/>
              </a:solidFill>
              <a:ea typeface="楷体_GB2312" pitchFamily="49" charset="-122"/>
            </a:endParaRPr>
          </a:p>
        </p:txBody>
      </p:sp>
      <p:sp>
        <p:nvSpPr>
          <p:cNvPr id="15365" name="Oval 5"/>
          <p:cNvSpPr>
            <a:spLocks noChangeArrowheads="1"/>
          </p:cNvSpPr>
          <p:nvPr/>
        </p:nvSpPr>
        <p:spPr bwMode="auto">
          <a:xfrm>
            <a:off x="6831013" y="14033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2</a:t>
            </a:r>
            <a:endParaRPr lang="en-US" altLang="zh-CN">
              <a:solidFill>
                <a:srgbClr val="000000"/>
              </a:solidFill>
            </a:endParaRPr>
          </a:p>
        </p:txBody>
      </p:sp>
      <p:sp>
        <p:nvSpPr>
          <p:cNvPr id="15366" name="Oval 6"/>
          <p:cNvSpPr>
            <a:spLocks noChangeArrowheads="1"/>
          </p:cNvSpPr>
          <p:nvPr/>
        </p:nvSpPr>
        <p:spPr bwMode="auto">
          <a:xfrm>
            <a:off x="6297613" y="9461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1</a:t>
            </a:r>
            <a:endParaRPr lang="en-US" altLang="zh-CN">
              <a:solidFill>
                <a:srgbClr val="000000"/>
              </a:solidFill>
            </a:endParaRPr>
          </a:p>
        </p:txBody>
      </p:sp>
      <p:sp>
        <p:nvSpPr>
          <p:cNvPr id="15367" name="Oval 7"/>
          <p:cNvSpPr>
            <a:spLocks noChangeArrowheads="1"/>
          </p:cNvSpPr>
          <p:nvPr/>
        </p:nvSpPr>
        <p:spPr bwMode="auto">
          <a:xfrm>
            <a:off x="7288213" y="18605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3</a:t>
            </a:r>
            <a:endParaRPr lang="en-US" altLang="zh-CN">
              <a:solidFill>
                <a:srgbClr val="000000"/>
              </a:solidFill>
            </a:endParaRPr>
          </a:p>
        </p:txBody>
      </p:sp>
      <p:sp>
        <p:nvSpPr>
          <p:cNvPr id="15368" name="Oval 8"/>
          <p:cNvSpPr>
            <a:spLocks noChangeArrowheads="1"/>
          </p:cNvSpPr>
          <p:nvPr/>
        </p:nvSpPr>
        <p:spPr bwMode="auto">
          <a:xfrm>
            <a:off x="7821613" y="23177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4</a:t>
            </a:r>
            <a:endParaRPr lang="en-US" altLang="zh-CN">
              <a:solidFill>
                <a:srgbClr val="000000"/>
              </a:solidFill>
            </a:endParaRPr>
          </a:p>
        </p:txBody>
      </p:sp>
      <p:sp>
        <p:nvSpPr>
          <p:cNvPr id="15369" name="Oval 9"/>
          <p:cNvSpPr>
            <a:spLocks noChangeArrowheads="1"/>
          </p:cNvSpPr>
          <p:nvPr/>
        </p:nvSpPr>
        <p:spPr bwMode="auto">
          <a:xfrm>
            <a:off x="8355013" y="2851150"/>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5</a:t>
            </a:r>
            <a:endParaRPr lang="en-US" altLang="zh-CN">
              <a:solidFill>
                <a:srgbClr val="000000"/>
              </a:solidFill>
            </a:endParaRPr>
          </a:p>
        </p:txBody>
      </p:sp>
      <p:sp>
        <p:nvSpPr>
          <p:cNvPr id="15370" name="Line 10"/>
          <p:cNvSpPr>
            <a:spLocks noChangeShapeType="1"/>
          </p:cNvSpPr>
          <p:nvPr/>
        </p:nvSpPr>
        <p:spPr bwMode="auto">
          <a:xfrm>
            <a:off x="6602413" y="1250950"/>
            <a:ext cx="304800" cy="2286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71" name="Line 11"/>
          <p:cNvSpPr>
            <a:spLocks noChangeShapeType="1"/>
          </p:cNvSpPr>
          <p:nvPr/>
        </p:nvSpPr>
        <p:spPr bwMode="auto">
          <a:xfrm>
            <a:off x="7135813" y="1708150"/>
            <a:ext cx="304800" cy="2286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72" name="Line 12"/>
          <p:cNvSpPr>
            <a:spLocks noChangeShapeType="1"/>
          </p:cNvSpPr>
          <p:nvPr/>
        </p:nvSpPr>
        <p:spPr bwMode="auto">
          <a:xfrm>
            <a:off x="7669213" y="2165350"/>
            <a:ext cx="304800" cy="2286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73" name="Line 13"/>
          <p:cNvSpPr>
            <a:spLocks noChangeShapeType="1"/>
          </p:cNvSpPr>
          <p:nvPr/>
        </p:nvSpPr>
        <p:spPr bwMode="auto">
          <a:xfrm>
            <a:off x="8126413" y="2622550"/>
            <a:ext cx="304800" cy="2286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74" name="Oval 14"/>
          <p:cNvSpPr>
            <a:spLocks noChangeArrowheads="1"/>
          </p:cNvSpPr>
          <p:nvPr/>
        </p:nvSpPr>
        <p:spPr bwMode="auto">
          <a:xfrm>
            <a:off x="7531100" y="330041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3</a:t>
            </a:r>
            <a:endParaRPr lang="en-US" altLang="zh-CN">
              <a:solidFill>
                <a:srgbClr val="000000"/>
              </a:solidFill>
            </a:endParaRPr>
          </a:p>
        </p:txBody>
      </p:sp>
      <p:sp>
        <p:nvSpPr>
          <p:cNvPr id="15375" name="Oval 15"/>
          <p:cNvSpPr>
            <a:spLocks noChangeArrowheads="1"/>
          </p:cNvSpPr>
          <p:nvPr/>
        </p:nvSpPr>
        <p:spPr bwMode="auto">
          <a:xfrm>
            <a:off x="8445500" y="398621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5</a:t>
            </a:r>
            <a:endParaRPr lang="en-US" altLang="zh-CN">
              <a:solidFill>
                <a:srgbClr val="000000"/>
              </a:solidFill>
            </a:endParaRPr>
          </a:p>
        </p:txBody>
      </p:sp>
      <p:sp>
        <p:nvSpPr>
          <p:cNvPr id="15376" name="Oval 16"/>
          <p:cNvSpPr>
            <a:spLocks noChangeArrowheads="1"/>
          </p:cNvSpPr>
          <p:nvPr/>
        </p:nvSpPr>
        <p:spPr bwMode="auto">
          <a:xfrm>
            <a:off x="7912100" y="482441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4</a:t>
            </a:r>
            <a:endParaRPr lang="en-US" altLang="zh-CN">
              <a:solidFill>
                <a:srgbClr val="000000"/>
              </a:solidFill>
            </a:endParaRPr>
          </a:p>
        </p:txBody>
      </p:sp>
      <p:sp>
        <p:nvSpPr>
          <p:cNvPr id="15377" name="Oval 17"/>
          <p:cNvSpPr>
            <a:spLocks noChangeArrowheads="1"/>
          </p:cNvSpPr>
          <p:nvPr/>
        </p:nvSpPr>
        <p:spPr bwMode="auto">
          <a:xfrm>
            <a:off x="6616700" y="398621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1</a:t>
            </a:r>
            <a:endParaRPr lang="en-US" altLang="zh-CN">
              <a:solidFill>
                <a:srgbClr val="000000"/>
              </a:solidFill>
            </a:endParaRPr>
          </a:p>
        </p:txBody>
      </p:sp>
      <p:sp>
        <p:nvSpPr>
          <p:cNvPr id="15378" name="Oval 18"/>
          <p:cNvSpPr>
            <a:spLocks noChangeArrowheads="1"/>
          </p:cNvSpPr>
          <p:nvPr/>
        </p:nvSpPr>
        <p:spPr bwMode="auto">
          <a:xfrm>
            <a:off x="7150100" y="4824413"/>
            <a:ext cx="381000" cy="381000"/>
          </a:xfrm>
          <a:prstGeom prst="ellipse">
            <a:avLst/>
          </a:prstGeom>
          <a:solidFill>
            <a:srgbClr val="CCFFCC"/>
          </a:solidFill>
          <a:ln w="38100">
            <a:solidFill>
              <a:srgbClr val="003300"/>
            </a:solidFill>
            <a:round/>
            <a:headEnd/>
            <a:tailEnd/>
          </a:ln>
        </p:spPr>
        <p:txBody>
          <a:bodyPr wrap="none" anchor="ctr"/>
          <a:lstStyle/>
          <a:p>
            <a:pPr algn="ctr"/>
            <a:r>
              <a:rPr lang="en-US" altLang="zh-CN" b="1">
                <a:solidFill>
                  <a:srgbClr val="006600"/>
                </a:solidFill>
              </a:rPr>
              <a:t>2</a:t>
            </a:r>
            <a:endParaRPr lang="en-US" altLang="zh-CN">
              <a:solidFill>
                <a:srgbClr val="000000"/>
              </a:solidFill>
            </a:endParaRPr>
          </a:p>
        </p:txBody>
      </p:sp>
      <p:sp>
        <p:nvSpPr>
          <p:cNvPr id="15379" name="Line 19"/>
          <p:cNvSpPr>
            <a:spLocks noChangeShapeType="1"/>
          </p:cNvSpPr>
          <p:nvPr/>
        </p:nvSpPr>
        <p:spPr bwMode="auto">
          <a:xfrm flipH="1">
            <a:off x="6845300" y="3529013"/>
            <a:ext cx="685800" cy="4572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80" name="Line 20"/>
          <p:cNvSpPr>
            <a:spLocks noChangeShapeType="1"/>
          </p:cNvSpPr>
          <p:nvPr/>
        </p:nvSpPr>
        <p:spPr bwMode="auto">
          <a:xfrm>
            <a:off x="7912100" y="3529013"/>
            <a:ext cx="609600" cy="4572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81" name="Line 21"/>
          <p:cNvSpPr>
            <a:spLocks noChangeShapeType="1"/>
          </p:cNvSpPr>
          <p:nvPr/>
        </p:nvSpPr>
        <p:spPr bwMode="auto">
          <a:xfrm>
            <a:off x="6845300" y="4367213"/>
            <a:ext cx="381000" cy="4572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82" name="Line 22"/>
          <p:cNvSpPr>
            <a:spLocks noChangeShapeType="1"/>
          </p:cNvSpPr>
          <p:nvPr/>
        </p:nvSpPr>
        <p:spPr bwMode="auto">
          <a:xfrm flipH="1">
            <a:off x="8216900" y="4367213"/>
            <a:ext cx="304800" cy="457200"/>
          </a:xfrm>
          <a:prstGeom prst="line">
            <a:avLst/>
          </a:prstGeom>
          <a:noFill/>
          <a:ln w="38100">
            <a:solidFill>
              <a:srgbClr val="006600"/>
            </a:solidFill>
            <a:round/>
            <a:headEnd/>
            <a:tailEnd/>
          </a:ln>
        </p:spPr>
        <p:txBody>
          <a:bodyPr wrap="none" anchor="ctr"/>
          <a:lstStyle/>
          <a:p>
            <a:endParaRPr lang="zh-CN" altLang="en-US">
              <a:solidFill>
                <a:srgbClr val="000000"/>
              </a:solidFill>
            </a:endParaRPr>
          </a:p>
        </p:txBody>
      </p:sp>
      <p:sp>
        <p:nvSpPr>
          <p:cNvPr id="15383" name="Rectangle 23"/>
          <p:cNvSpPr>
            <a:spLocks noChangeArrowheads="1"/>
          </p:cNvSpPr>
          <p:nvPr/>
        </p:nvSpPr>
        <p:spPr bwMode="auto">
          <a:xfrm>
            <a:off x="260350" y="2573338"/>
            <a:ext cx="6511925" cy="793750"/>
          </a:xfrm>
          <a:prstGeom prst="rect">
            <a:avLst/>
          </a:prstGeom>
          <a:noFill/>
          <a:ln w="9525">
            <a:noFill/>
            <a:miter lim="800000"/>
            <a:headEnd/>
            <a:tailEnd/>
          </a:ln>
        </p:spPr>
        <p:txBody>
          <a:bodyPr>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1+2+3+4+5</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 3</a:t>
            </a:r>
          </a:p>
        </p:txBody>
      </p:sp>
      <p:sp>
        <p:nvSpPr>
          <p:cNvPr id="15384" name="Rectangle 24"/>
          <p:cNvSpPr>
            <a:spLocks noChangeArrowheads="1"/>
          </p:cNvSpPr>
          <p:nvPr/>
        </p:nvSpPr>
        <p:spPr bwMode="auto">
          <a:xfrm>
            <a:off x="263525" y="4545013"/>
            <a:ext cx="6999288" cy="793750"/>
          </a:xfrm>
          <a:prstGeom prst="rect">
            <a:avLst/>
          </a:prstGeom>
          <a:noFill/>
          <a:ln w="9525">
            <a:noFill/>
            <a:miter lim="800000"/>
            <a:headEnd/>
            <a:tailEnd/>
          </a:ln>
        </p:spPr>
        <p:txBody>
          <a:bodyPr>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1+2+3+2+3</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  = 2.2</a:t>
            </a:r>
          </a:p>
        </p:txBody>
      </p:sp>
      <p:sp>
        <p:nvSpPr>
          <p:cNvPr id="15385" name="Text Box 25"/>
          <p:cNvSpPr txBox="1">
            <a:spLocks noChangeArrowheads="1"/>
          </p:cNvSpPr>
          <p:nvPr/>
        </p:nvSpPr>
        <p:spPr bwMode="auto">
          <a:xfrm>
            <a:off x="457200" y="177800"/>
            <a:ext cx="4946650" cy="762000"/>
          </a:xfrm>
          <a:prstGeom prst="rect">
            <a:avLst/>
          </a:prstGeom>
          <a:noFill/>
          <a:ln w="9525">
            <a:noFill/>
            <a:miter lim="800000"/>
            <a:headEnd/>
            <a:tailEnd/>
          </a:ln>
        </p:spPr>
        <p:txBody>
          <a:bodyPr wrap="none">
            <a:spAutoFit/>
          </a:bodyPr>
          <a:lstStyle/>
          <a:p>
            <a:r>
              <a:rPr lang="en-US" altLang="zh-CN" sz="4400" b="1">
                <a:solidFill>
                  <a:srgbClr val="000000"/>
                </a:solidFill>
                <a:ea typeface="楷体_GB2312" pitchFamily="49" charset="-122"/>
              </a:rPr>
              <a:t>5</a:t>
            </a:r>
            <a:r>
              <a:rPr lang="zh-CN" altLang="en-US" sz="4400" b="1">
                <a:solidFill>
                  <a:srgbClr val="000000"/>
                </a:solidFill>
                <a:ea typeface="楷体_GB2312" pitchFamily="49" charset="-122"/>
              </a:rPr>
              <a:t>．查找性能的分析</a:t>
            </a:r>
            <a:endParaRPr lang="zh-CN" altLang="en-US">
              <a:solidFill>
                <a:srgbClr val="000000"/>
              </a:solidFill>
            </a:endParaRPr>
          </a:p>
        </p:txBody>
      </p:sp>
      <p:sp>
        <p:nvSpPr>
          <p:cNvPr id="278554" name="Text Box 26"/>
          <p:cNvSpPr txBox="1">
            <a:spLocks noChangeArrowheads="1"/>
          </p:cNvSpPr>
          <p:nvPr/>
        </p:nvSpPr>
        <p:spPr bwMode="auto">
          <a:xfrm>
            <a:off x="211138" y="5365750"/>
            <a:ext cx="8012112" cy="579438"/>
          </a:xfrm>
          <a:prstGeom prst="rect">
            <a:avLst/>
          </a:prstGeom>
          <a:solidFill>
            <a:srgbClr val="CCFFFF"/>
          </a:solidFill>
          <a:ln w="9525">
            <a:noFill/>
            <a:miter lim="800000"/>
            <a:headEnd/>
            <a:tailEnd/>
          </a:ln>
        </p:spPr>
        <p:txBody>
          <a:bodyPr>
            <a:spAutoFit/>
          </a:bodyPr>
          <a:lstStyle/>
          <a:p>
            <a:pPr>
              <a:spcBef>
                <a:spcPct val="50000"/>
              </a:spcBef>
            </a:pPr>
            <a:r>
              <a:rPr lang="zh-CN" altLang="en-US" sz="3200" b="1">
                <a:solidFill>
                  <a:srgbClr val="000000"/>
                </a:solidFill>
                <a:latin typeface="楷体_GB2312" pitchFamily="49" charset="-122"/>
                <a:ea typeface="楷体_GB2312" pitchFamily="49" charset="-122"/>
              </a:rPr>
              <a:t>问题</a:t>
            </a:r>
            <a:r>
              <a:rPr lang="en-US" altLang="zh-CN" sz="3200" b="1">
                <a:solidFill>
                  <a:srgbClr val="000000"/>
                </a:solidFill>
                <a:latin typeface="楷体_GB2312" pitchFamily="49" charset="-122"/>
                <a:ea typeface="楷体_GB2312" pitchFamily="49" charset="-122"/>
              </a:rPr>
              <a:t>1</a:t>
            </a:r>
            <a:r>
              <a:rPr lang="zh-CN" altLang="en-US" sz="3200" b="1">
                <a:solidFill>
                  <a:srgbClr val="000000"/>
                </a:solidFill>
                <a:latin typeface="楷体_GB2312" pitchFamily="49" charset="-122"/>
                <a:ea typeface="楷体_GB2312" pitchFamily="49" charset="-122"/>
              </a:rPr>
              <a:t>：怎样选择关键字的输入次序？</a:t>
            </a:r>
          </a:p>
        </p:txBody>
      </p:sp>
      <p:sp>
        <p:nvSpPr>
          <p:cNvPr id="278555" name="Text Box 27"/>
          <p:cNvSpPr txBox="1">
            <a:spLocks noChangeArrowheads="1"/>
          </p:cNvSpPr>
          <p:nvPr/>
        </p:nvSpPr>
        <p:spPr bwMode="auto">
          <a:xfrm>
            <a:off x="188913" y="6000750"/>
            <a:ext cx="9320212" cy="565150"/>
          </a:xfrm>
          <a:prstGeom prst="rect">
            <a:avLst/>
          </a:prstGeom>
          <a:solidFill>
            <a:srgbClr val="CCFFFF"/>
          </a:solidFill>
          <a:ln w="9525">
            <a:noFill/>
            <a:miter lim="800000"/>
            <a:headEnd/>
            <a:tailEnd/>
          </a:ln>
        </p:spPr>
        <p:txBody>
          <a:bodyPr>
            <a:spAutoFit/>
          </a:bodyPr>
          <a:lstStyle/>
          <a:p>
            <a:pPr>
              <a:spcBef>
                <a:spcPct val="50000"/>
              </a:spcBef>
            </a:pPr>
            <a:r>
              <a:rPr lang="zh-CN" altLang="en-US" sz="3100" b="1">
                <a:solidFill>
                  <a:srgbClr val="000000"/>
                </a:solidFill>
                <a:latin typeface="楷体_GB2312" pitchFamily="49" charset="-122"/>
                <a:ea typeface="楷体_GB2312" pitchFamily="49" charset="-122"/>
              </a:rPr>
              <a:t>问题</a:t>
            </a:r>
            <a:r>
              <a:rPr lang="en-US" altLang="zh-CN" sz="3100" b="1">
                <a:solidFill>
                  <a:srgbClr val="000000"/>
                </a:solidFill>
                <a:latin typeface="楷体_GB2312" pitchFamily="49" charset="-122"/>
                <a:ea typeface="楷体_GB2312" pitchFamily="49" charset="-122"/>
              </a:rPr>
              <a:t>2</a:t>
            </a:r>
            <a:r>
              <a:rPr lang="zh-CN" altLang="en-US" sz="3100" b="1">
                <a:solidFill>
                  <a:srgbClr val="000000"/>
                </a:solidFill>
                <a:latin typeface="楷体_GB2312" pitchFamily="49" charset="-122"/>
                <a:ea typeface="楷体_GB2312" pitchFamily="49" charset="-122"/>
              </a:rPr>
              <a:t>：如果输入次序不变，如何构造二叉排序树？</a:t>
            </a:r>
          </a:p>
        </p:txBody>
      </p:sp>
    </p:spTree>
    <p:extLst>
      <p:ext uri="{BB962C8B-B14F-4D97-AF65-F5344CB8AC3E}">
        <p14:creationId xmlns:p14="http://schemas.microsoft.com/office/powerpoint/2010/main" val="2419949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54"/>
                                        </p:tgtEl>
                                        <p:attrNameLst>
                                          <p:attrName>style.visibility</p:attrName>
                                        </p:attrNameLst>
                                      </p:cBhvr>
                                      <p:to>
                                        <p:strVal val="visible"/>
                                      </p:to>
                                    </p:set>
                                    <p:animEffect transition="in" filter="wipe(left)">
                                      <p:cBhvr>
                                        <p:cTn id="7" dur="500"/>
                                        <p:tgtEl>
                                          <p:spTgt spid="278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55"/>
                                        </p:tgtEl>
                                        <p:attrNameLst>
                                          <p:attrName>style.visibility</p:attrName>
                                        </p:attrNameLst>
                                      </p:cBhvr>
                                      <p:to>
                                        <p:strVal val="visible"/>
                                      </p:to>
                                    </p:set>
                                    <p:animEffect transition="in" filter="wipe(left)">
                                      <p:cBhvr>
                                        <p:cTn id="12" dur="500"/>
                                        <p:tgtEl>
                                          <p:spTgt spid="27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54" grpId="0" animBg="1"/>
      <p:bldP spid="2785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85750" y="609600"/>
            <a:ext cx="7772400" cy="1143000"/>
          </a:xfrm>
        </p:spPr>
        <p:txBody>
          <a:bodyPr/>
          <a:lstStyle/>
          <a:p>
            <a:pPr eaLnBrk="1" hangingPunct="1"/>
            <a:r>
              <a:rPr lang="zh-CN" altLang="en-US" sz="6000" b="1" smtClean="0">
                <a:solidFill>
                  <a:schemeClr val="tx1"/>
                </a:solidFill>
                <a:ea typeface="楷体_GB2312" pitchFamily="49" charset="-122"/>
              </a:rPr>
              <a:t>二、二叉平衡树</a:t>
            </a:r>
            <a:endParaRPr lang="zh-CN" altLang="en-US" smtClean="0">
              <a:solidFill>
                <a:schemeClr val="tx1"/>
              </a:solidFill>
              <a:ea typeface="楷体_GB2312" pitchFamily="49" charset="-122"/>
            </a:endParaRPr>
          </a:p>
        </p:txBody>
      </p:sp>
      <p:sp>
        <p:nvSpPr>
          <p:cNvPr id="32771" name="Rectangle 3"/>
          <p:cNvSpPr>
            <a:spLocks noGrp="1" noChangeArrowheads="1"/>
          </p:cNvSpPr>
          <p:nvPr>
            <p:ph type="body" idx="1"/>
          </p:nvPr>
        </p:nvSpPr>
        <p:spPr>
          <a:xfrm>
            <a:off x="1860550" y="2011363"/>
            <a:ext cx="5973763" cy="692150"/>
          </a:xfrm>
        </p:spPr>
        <p:txBody>
          <a:bodyPr/>
          <a:lstStyle/>
          <a:p>
            <a:pPr eaLnBrk="1" hangingPunct="1">
              <a:buFontTx/>
              <a:buNone/>
            </a:pPr>
            <a:r>
              <a:rPr lang="en-US" altLang="zh-CN" sz="4400" b="1" smtClean="0">
                <a:solidFill>
                  <a:srgbClr val="3333FF"/>
                </a:solidFill>
                <a:ea typeface="楷体_GB2312" pitchFamily="49" charset="-122"/>
              </a:rPr>
              <a:t>1.  </a:t>
            </a:r>
            <a:r>
              <a:rPr lang="zh-CN" altLang="en-US" sz="4400" b="1" smtClean="0">
                <a:solidFill>
                  <a:srgbClr val="3333FF"/>
                </a:solidFill>
                <a:ea typeface="楷体_GB2312" pitchFamily="49" charset="-122"/>
              </a:rPr>
              <a:t>二叉平衡树定义</a:t>
            </a:r>
          </a:p>
        </p:txBody>
      </p:sp>
      <p:sp>
        <p:nvSpPr>
          <p:cNvPr id="32772" name="Rectangle 4">
            <a:hlinkClick r:id="" action="ppaction://noaction"/>
          </p:cNvPr>
          <p:cNvSpPr>
            <a:spLocks noChangeArrowheads="1"/>
          </p:cNvSpPr>
          <p:nvPr/>
        </p:nvSpPr>
        <p:spPr bwMode="auto">
          <a:xfrm>
            <a:off x="1874838" y="2762250"/>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2.  </a:t>
            </a:r>
            <a:r>
              <a:rPr lang="zh-CN" altLang="en-US" sz="4400" b="1">
                <a:solidFill>
                  <a:srgbClr val="3333FF"/>
                </a:solidFill>
                <a:ea typeface="楷体_GB2312" pitchFamily="49" charset="-122"/>
              </a:rPr>
              <a:t>平衡旋转技术</a:t>
            </a:r>
          </a:p>
        </p:txBody>
      </p:sp>
      <p:sp>
        <p:nvSpPr>
          <p:cNvPr id="32773" name="Rectangle 5">
            <a:hlinkClick r:id="rId3" action="ppaction://hlinksldjump"/>
          </p:cNvPr>
          <p:cNvSpPr>
            <a:spLocks noChangeArrowheads="1"/>
          </p:cNvSpPr>
          <p:nvPr/>
        </p:nvSpPr>
        <p:spPr bwMode="auto">
          <a:xfrm>
            <a:off x="1878013" y="35639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3.  </a:t>
            </a:r>
            <a:r>
              <a:rPr lang="zh-CN" altLang="en-US" sz="4400" b="1">
                <a:solidFill>
                  <a:srgbClr val="3333FF"/>
                </a:solidFill>
                <a:ea typeface="楷体_GB2312" pitchFamily="49" charset="-122"/>
              </a:rPr>
              <a:t>二叉平衡树的插入</a:t>
            </a:r>
          </a:p>
        </p:txBody>
      </p:sp>
      <p:sp>
        <p:nvSpPr>
          <p:cNvPr id="32774" name="Rectangle 6">
            <a:hlinkClick r:id="" action="ppaction://noaction"/>
          </p:cNvPr>
          <p:cNvSpPr>
            <a:spLocks noChangeArrowheads="1"/>
          </p:cNvSpPr>
          <p:nvPr/>
        </p:nvSpPr>
        <p:spPr bwMode="auto">
          <a:xfrm>
            <a:off x="1885950" y="443388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4.  </a:t>
            </a:r>
            <a:r>
              <a:rPr lang="zh-CN" altLang="en-US" sz="4400" b="1">
                <a:solidFill>
                  <a:srgbClr val="3333FF"/>
                </a:solidFill>
                <a:ea typeface="楷体_GB2312" pitchFamily="49" charset="-122"/>
              </a:rPr>
              <a:t>二叉平衡树的删除</a:t>
            </a:r>
          </a:p>
        </p:txBody>
      </p:sp>
      <p:sp>
        <p:nvSpPr>
          <p:cNvPr id="32775" name="Rectangle 7">
            <a:hlinkClick r:id="rId4" action="ppaction://hlinksldjump"/>
          </p:cNvPr>
          <p:cNvSpPr>
            <a:spLocks noChangeArrowheads="1"/>
          </p:cNvSpPr>
          <p:nvPr/>
        </p:nvSpPr>
        <p:spPr bwMode="auto">
          <a:xfrm>
            <a:off x="1881188" y="53038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5.  </a:t>
            </a:r>
            <a:r>
              <a:rPr lang="zh-CN" altLang="en-US" sz="4400" b="1">
                <a:solidFill>
                  <a:srgbClr val="3333FF"/>
                </a:solidFill>
                <a:ea typeface="楷体_GB2312" pitchFamily="49" charset="-122"/>
              </a:rPr>
              <a:t>二叉平衡树的高度</a:t>
            </a:r>
          </a:p>
        </p:txBody>
      </p:sp>
      <p:sp>
        <p:nvSpPr>
          <p:cNvPr id="712712" name="Freeform 8"/>
          <p:cNvSpPr>
            <a:spLocks/>
          </p:cNvSpPr>
          <p:nvPr/>
        </p:nvSpPr>
        <p:spPr bwMode="auto">
          <a:xfrm>
            <a:off x="1636713" y="4310063"/>
            <a:ext cx="439737" cy="633412"/>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3677554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12712"/>
                                        </p:tgtEl>
                                        <p:attrNameLst>
                                          <p:attrName>style.visibility</p:attrName>
                                        </p:attrNameLst>
                                      </p:cBhvr>
                                      <p:to>
                                        <p:strVal val="visible"/>
                                      </p:to>
                                    </p:set>
                                    <p:animEffect transition="in" filter="wipe(down)">
                                      <p:cBhvr>
                                        <p:cTn id="7"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hlinkClick r:id="" action="ppaction://noaction"/>
          </p:cNvPr>
          <p:cNvSpPr>
            <a:spLocks noChangeArrowheads="1"/>
          </p:cNvSpPr>
          <p:nvPr/>
        </p:nvSpPr>
        <p:spPr bwMode="auto">
          <a:xfrm>
            <a:off x="1190625" y="230188"/>
            <a:ext cx="6858000" cy="762000"/>
          </a:xfrm>
          <a:prstGeom prst="rect">
            <a:avLst/>
          </a:prstGeom>
          <a:noFill/>
          <a:ln w="9525">
            <a:noFill/>
            <a:miter lim="800000"/>
            <a:headEnd/>
            <a:tailEnd/>
          </a:ln>
        </p:spPr>
        <p:txBody>
          <a:bodyPr/>
          <a:lstStyle/>
          <a:p>
            <a:pPr marL="342900" indent="-342900">
              <a:spcBef>
                <a:spcPct val="20000"/>
              </a:spcBef>
            </a:pPr>
            <a:r>
              <a:rPr lang="en-US" altLang="zh-CN" sz="4000" b="1">
                <a:solidFill>
                  <a:srgbClr val="3333FF"/>
                </a:solidFill>
                <a:ea typeface="楷体_GB2312" pitchFamily="49" charset="-122"/>
              </a:rPr>
              <a:t>4.  </a:t>
            </a:r>
            <a:r>
              <a:rPr lang="zh-CN" altLang="en-US" sz="4000" b="1">
                <a:solidFill>
                  <a:srgbClr val="3333FF"/>
                </a:solidFill>
                <a:ea typeface="楷体_GB2312" pitchFamily="49" charset="-122"/>
              </a:rPr>
              <a:t>二叉平衡树的删除</a:t>
            </a:r>
          </a:p>
        </p:txBody>
      </p:sp>
      <p:sp>
        <p:nvSpPr>
          <p:cNvPr id="33795" name="Text Box 7"/>
          <p:cNvSpPr txBox="1">
            <a:spLocks noChangeArrowheads="1"/>
          </p:cNvSpPr>
          <p:nvPr/>
        </p:nvSpPr>
        <p:spPr bwMode="auto">
          <a:xfrm>
            <a:off x="423863" y="1492250"/>
            <a:ext cx="7970837" cy="1066800"/>
          </a:xfrm>
          <a:prstGeom prst="rect">
            <a:avLst/>
          </a:prstGeom>
          <a:noFill/>
          <a:ln w="9525">
            <a:noFill/>
            <a:miter lim="800000"/>
            <a:headEnd/>
            <a:tailEnd/>
          </a:ln>
        </p:spPr>
        <p:txBody>
          <a:bodyPr>
            <a:spAutoFit/>
          </a:bodyPr>
          <a:lstStyle/>
          <a:p>
            <a:pPr marL="625475" indent="-625475">
              <a:spcBef>
                <a:spcPct val="50000"/>
              </a:spcBef>
            </a:pPr>
            <a:r>
              <a:rPr lang="en-US" altLang="zh-CN" sz="3200" b="1">
                <a:ea typeface="楷体_GB2312" pitchFamily="49" charset="-122"/>
              </a:rPr>
              <a:t> 1.  </a:t>
            </a:r>
            <a:r>
              <a:rPr lang="zh-CN" altLang="en-US" sz="3200" b="1">
                <a:ea typeface="楷体_GB2312" pitchFamily="49" charset="-122"/>
              </a:rPr>
              <a:t>首先不考虑平衡问题，按二叉排序树的删除原理对二叉平衡树进行删除。</a:t>
            </a:r>
          </a:p>
        </p:txBody>
      </p:sp>
      <p:sp>
        <p:nvSpPr>
          <p:cNvPr id="411656" name="Text Box 8"/>
          <p:cNvSpPr txBox="1">
            <a:spLocks noChangeArrowheads="1"/>
          </p:cNvSpPr>
          <p:nvPr/>
        </p:nvSpPr>
        <p:spPr bwMode="auto">
          <a:xfrm>
            <a:off x="455613" y="2968625"/>
            <a:ext cx="8307387" cy="2286000"/>
          </a:xfrm>
          <a:prstGeom prst="rect">
            <a:avLst/>
          </a:prstGeom>
          <a:noFill/>
          <a:ln w="9525">
            <a:noFill/>
            <a:miter lim="800000"/>
            <a:headEnd/>
            <a:tailEnd/>
          </a:ln>
        </p:spPr>
        <p:txBody>
          <a:bodyPr>
            <a:spAutoFit/>
          </a:bodyPr>
          <a:lstStyle/>
          <a:p>
            <a:pPr marL="625475" indent="-625475">
              <a:spcBef>
                <a:spcPct val="50000"/>
              </a:spcBef>
            </a:pPr>
            <a:r>
              <a:rPr lang="en-US" altLang="zh-CN" sz="3200" b="1">
                <a:ea typeface="楷体_GB2312" pitchFamily="49" charset="-122"/>
              </a:rPr>
              <a:t> 2.  </a:t>
            </a:r>
            <a:r>
              <a:rPr lang="zh-CN" altLang="en-US" sz="3200" b="1">
                <a:ea typeface="楷体_GB2312" pitchFamily="49" charset="-122"/>
              </a:rPr>
              <a:t>然后再考虑平衡问题，沿被删除结点通向根的路径反向追踪检查路径上各个结点平衡因子的变化。</a:t>
            </a:r>
          </a:p>
          <a:p>
            <a:pPr marL="625475" indent="-625475">
              <a:spcBef>
                <a:spcPct val="50000"/>
              </a:spcBef>
            </a:pPr>
            <a:r>
              <a:rPr lang="zh-CN" altLang="en-US" sz="3200" b="1">
                <a:ea typeface="楷体_GB2312" pitchFamily="49" charset="-122"/>
              </a:rPr>
              <a:t>             分三种情况考虑：</a:t>
            </a:r>
          </a:p>
        </p:txBody>
      </p:sp>
    </p:spTree>
    <p:extLst>
      <p:ext uri="{BB962C8B-B14F-4D97-AF65-F5344CB8AC3E}">
        <p14:creationId xmlns:p14="http://schemas.microsoft.com/office/powerpoint/2010/main" val="2746494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1656"/>
                                        </p:tgtEl>
                                        <p:attrNameLst>
                                          <p:attrName>style.visibility</p:attrName>
                                        </p:attrNameLst>
                                      </p:cBhvr>
                                      <p:to>
                                        <p:strVal val="visible"/>
                                      </p:to>
                                    </p:set>
                                    <p:animEffect transition="in" filter="wipe(left)">
                                      <p:cBhvr>
                                        <p:cTn id="7" dur="500"/>
                                        <p:tgtEl>
                                          <p:spTgt spid="411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2438400" y="2743200"/>
            <a:ext cx="381000" cy="762000"/>
          </a:xfrm>
          <a:prstGeom prst="line">
            <a:avLst/>
          </a:prstGeom>
          <a:noFill/>
          <a:ln w="38100">
            <a:solidFill>
              <a:srgbClr val="009900"/>
            </a:solidFill>
            <a:round/>
            <a:headEnd/>
            <a:tailEnd/>
          </a:ln>
        </p:spPr>
        <p:txBody>
          <a:bodyPr wrap="none" anchor="ctr"/>
          <a:lstStyle/>
          <a:p>
            <a:endParaRPr lang="zh-CN" altLang="en-US"/>
          </a:p>
        </p:txBody>
      </p:sp>
      <p:sp>
        <p:nvSpPr>
          <p:cNvPr id="34819" name="Line 3"/>
          <p:cNvSpPr>
            <a:spLocks noChangeShapeType="1"/>
          </p:cNvSpPr>
          <p:nvPr/>
        </p:nvSpPr>
        <p:spPr bwMode="auto">
          <a:xfrm flipH="1">
            <a:off x="1828800" y="2667000"/>
            <a:ext cx="457200" cy="838200"/>
          </a:xfrm>
          <a:prstGeom prst="line">
            <a:avLst/>
          </a:prstGeom>
          <a:noFill/>
          <a:ln w="38100">
            <a:solidFill>
              <a:srgbClr val="009900"/>
            </a:solidFill>
            <a:round/>
            <a:headEnd/>
            <a:tailEnd/>
          </a:ln>
        </p:spPr>
        <p:txBody>
          <a:bodyPr wrap="none" anchor="ctr"/>
          <a:lstStyle/>
          <a:p>
            <a:endParaRPr lang="zh-CN" altLang="en-US"/>
          </a:p>
        </p:txBody>
      </p:sp>
      <p:sp>
        <p:nvSpPr>
          <p:cNvPr id="34820" name="Rectangle 4"/>
          <p:cNvSpPr>
            <a:spLocks noGrp="1" noChangeArrowheads="1"/>
          </p:cNvSpPr>
          <p:nvPr>
            <p:ph type="body" idx="1"/>
          </p:nvPr>
        </p:nvSpPr>
        <p:spPr>
          <a:xfrm>
            <a:off x="457200" y="457200"/>
            <a:ext cx="8305800" cy="1447800"/>
          </a:xfrm>
        </p:spPr>
        <p:txBody>
          <a:bodyPr/>
          <a:lstStyle/>
          <a:p>
            <a:pPr eaLnBrk="1" hangingPunct="1">
              <a:lnSpc>
                <a:spcPct val="95000"/>
              </a:lnSpc>
              <a:buClr>
                <a:srgbClr val="009900"/>
              </a:buClr>
              <a:buSzPct val="50000"/>
              <a:buFont typeface="Wingdings" pitchFamily="2" charset="2"/>
              <a:buChar char="n"/>
            </a:pPr>
            <a:r>
              <a:rPr lang="en-US" altLang="zh-CN" b="1" smtClean="0">
                <a:ea typeface="楷体_GB2312" pitchFamily="49" charset="-122"/>
              </a:rPr>
              <a:t>case 1 : </a:t>
            </a:r>
            <a:r>
              <a:rPr lang="zh-CN" altLang="en-US" b="1" smtClean="0">
                <a:solidFill>
                  <a:schemeClr val="accent2"/>
                </a:solidFill>
                <a:ea typeface="楷体_GB2312" pitchFamily="49" charset="-122"/>
              </a:rPr>
              <a:t>当前结点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的</a:t>
            </a:r>
            <a:r>
              <a:rPr lang="zh-CN" altLang="en-US" b="1" smtClean="0">
                <a:solidFill>
                  <a:srgbClr val="FF3300"/>
                </a:solidFill>
                <a:ea typeface="楷体_GB2312" pitchFamily="49" charset="-122"/>
              </a:rPr>
              <a:t>平衡因子</a:t>
            </a:r>
            <a:r>
              <a:rPr lang="zh-CN" altLang="en-US" b="1" smtClean="0">
                <a:solidFill>
                  <a:schemeClr val="accent2"/>
                </a:solidFill>
                <a:ea typeface="楷体_GB2312" pitchFamily="49" charset="-122"/>
              </a:rPr>
              <a:t>为</a:t>
            </a:r>
            <a:r>
              <a:rPr lang="en-US" altLang="zh-CN" b="1" smtClean="0">
                <a:solidFill>
                  <a:schemeClr val="tx2"/>
                </a:solidFill>
                <a:ea typeface="楷体_GB2312" pitchFamily="49" charset="-122"/>
              </a:rPr>
              <a:t>0</a:t>
            </a:r>
            <a:r>
              <a:rPr lang="zh-CN" altLang="en-US" b="1" smtClean="0">
                <a:solidFill>
                  <a:schemeClr val="accent2"/>
                </a:solidFill>
                <a:ea typeface="楷体_GB2312" pitchFamily="49" charset="-122"/>
              </a:rPr>
              <a:t>。如果它的左子树或右子树被缩短，则只需要修改它的</a:t>
            </a:r>
            <a:r>
              <a:rPr lang="zh-CN" altLang="en-US" b="1" smtClean="0">
                <a:ea typeface="楷体_GB2312" pitchFamily="49" charset="-122"/>
              </a:rPr>
              <a:t> </a:t>
            </a:r>
            <a:r>
              <a:rPr lang="zh-CN" altLang="en-US" b="1" smtClean="0">
                <a:solidFill>
                  <a:srgbClr val="FF3300"/>
                </a:solidFill>
                <a:ea typeface="楷体_GB2312" pitchFamily="49" charset="-122"/>
              </a:rPr>
              <a:t>平衡因子</a:t>
            </a:r>
            <a:r>
              <a:rPr lang="zh-CN" altLang="en-US" b="1" smtClean="0">
                <a:solidFill>
                  <a:schemeClr val="accent2"/>
                </a:solidFill>
                <a:ea typeface="楷体_GB2312" pitchFamily="49" charset="-122"/>
              </a:rPr>
              <a:t>为</a:t>
            </a:r>
            <a:r>
              <a:rPr lang="zh-CN" altLang="en-US" b="1" smtClean="0">
                <a:solidFill>
                  <a:schemeClr val="tx2"/>
                </a:solidFill>
                <a:ea typeface="楷体_GB2312" pitchFamily="49" charset="-122"/>
              </a:rPr>
              <a:t> </a:t>
            </a:r>
            <a:r>
              <a:rPr lang="en-US" altLang="zh-CN" b="1" smtClean="0">
                <a:solidFill>
                  <a:schemeClr val="tx2"/>
                </a:solidFill>
                <a:ea typeface="楷体_GB2312" pitchFamily="49" charset="-122"/>
              </a:rPr>
              <a:t>1</a:t>
            </a:r>
            <a:r>
              <a:rPr lang="en-US" altLang="zh-CN" b="1" smtClean="0">
                <a:solidFill>
                  <a:schemeClr val="accent2"/>
                </a:solidFill>
                <a:ea typeface="楷体_GB2312" pitchFamily="49" charset="-122"/>
              </a:rPr>
              <a:t> </a:t>
            </a:r>
            <a:r>
              <a:rPr lang="zh-CN" altLang="en-US" b="1" smtClean="0">
                <a:solidFill>
                  <a:schemeClr val="accent2"/>
                </a:solidFill>
                <a:ea typeface="楷体_GB2312" pitchFamily="49" charset="-122"/>
              </a:rPr>
              <a:t>或</a:t>
            </a:r>
            <a:r>
              <a:rPr lang="en-US" altLang="zh-CN" b="1" smtClean="0">
                <a:solidFill>
                  <a:schemeClr val="tx2"/>
                </a:solidFill>
                <a:ea typeface="楷体_GB2312" pitchFamily="49" charset="-122"/>
              </a:rPr>
              <a:t>-1</a:t>
            </a:r>
            <a:r>
              <a:rPr lang="zh-CN" altLang="en-US" b="1" smtClean="0">
                <a:solidFill>
                  <a:schemeClr val="accent2"/>
                </a:solidFill>
                <a:ea typeface="楷体_GB2312" pitchFamily="49" charset="-122"/>
              </a:rPr>
              <a:t>。不需要旋转。</a:t>
            </a:r>
            <a:endParaRPr lang="zh-CN" altLang="en-US" sz="3600" b="1" smtClean="0">
              <a:ea typeface="楷体_GB2312" pitchFamily="49" charset="-122"/>
            </a:endParaRPr>
          </a:p>
        </p:txBody>
      </p:sp>
      <p:sp>
        <p:nvSpPr>
          <p:cNvPr id="414725" name="Oval 5"/>
          <p:cNvSpPr>
            <a:spLocks noChangeArrowheads="1"/>
          </p:cNvSpPr>
          <p:nvPr/>
        </p:nvSpPr>
        <p:spPr bwMode="auto">
          <a:xfrm>
            <a:off x="21336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4726" name="Rectangle 6"/>
          <p:cNvSpPr>
            <a:spLocks noChangeArrowheads="1"/>
          </p:cNvSpPr>
          <p:nvPr/>
        </p:nvSpPr>
        <p:spPr bwMode="auto">
          <a:xfrm>
            <a:off x="1524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4727" name="Rectangle 7"/>
          <p:cNvSpPr>
            <a:spLocks noChangeArrowheads="1"/>
          </p:cNvSpPr>
          <p:nvPr/>
        </p:nvSpPr>
        <p:spPr bwMode="auto">
          <a:xfrm>
            <a:off x="2667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4728" name="Rectangle 8"/>
          <p:cNvSpPr>
            <a:spLocks noChangeArrowheads="1"/>
          </p:cNvSpPr>
          <p:nvPr/>
        </p:nvSpPr>
        <p:spPr bwMode="auto">
          <a:xfrm>
            <a:off x="1524000" y="4572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4825" name="Line 9"/>
          <p:cNvSpPr>
            <a:spLocks noChangeShapeType="1"/>
          </p:cNvSpPr>
          <p:nvPr/>
        </p:nvSpPr>
        <p:spPr bwMode="auto">
          <a:xfrm flipH="1">
            <a:off x="1524000" y="4572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4826" name="Line 10"/>
          <p:cNvSpPr>
            <a:spLocks noChangeShapeType="1"/>
          </p:cNvSpPr>
          <p:nvPr/>
        </p:nvSpPr>
        <p:spPr bwMode="auto">
          <a:xfrm>
            <a:off x="1524000" y="4572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4827" name="Text Box 11"/>
          <p:cNvSpPr txBox="1">
            <a:spLocks noChangeArrowheads="1"/>
          </p:cNvSpPr>
          <p:nvPr/>
        </p:nvSpPr>
        <p:spPr bwMode="auto">
          <a:xfrm>
            <a:off x="2133600" y="2286000"/>
            <a:ext cx="533400" cy="579438"/>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4828" name="Text Box 12"/>
          <p:cNvSpPr txBox="1">
            <a:spLocks noChangeArrowheads="1"/>
          </p:cNvSpPr>
          <p:nvPr/>
        </p:nvSpPr>
        <p:spPr bwMode="auto">
          <a:xfrm>
            <a:off x="15240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4829" name="Text Box 13"/>
          <p:cNvSpPr txBox="1">
            <a:spLocks noChangeArrowheads="1"/>
          </p:cNvSpPr>
          <p:nvPr/>
        </p:nvSpPr>
        <p:spPr bwMode="auto">
          <a:xfrm>
            <a:off x="26670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4830" name="Text Box 14"/>
          <p:cNvSpPr txBox="1">
            <a:spLocks noChangeArrowheads="1"/>
          </p:cNvSpPr>
          <p:nvPr/>
        </p:nvSpPr>
        <p:spPr bwMode="auto">
          <a:xfrm>
            <a:off x="762000" y="3733800"/>
            <a:ext cx="762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4831" name="Line 15"/>
          <p:cNvSpPr>
            <a:spLocks noChangeShapeType="1"/>
          </p:cNvSpPr>
          <p:nvPr/>
        </p:nvSpPr>
        <p:spPr bwMode="auto">
          <a:xfrm>
            <a:off x="1143000" y="4191000"/>
            <a:ext cx="0" cy="3810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4832" name="Line 16"/>
          <p:cNvSpPr>
            <a:spLocks noChangeShapeType="1"/>
          </p:cNvSpPr>
          <p:nvPr/>
        </p:nvSpPr>
        <p:spPr bwMode="auto">
          <a:xfrm>
            <a:off x="990600" y="4572000"/>
            <a:ext cx="304800" cy="0"/>
          </a:xfrm>
          <a:prstGeom prst="line">
            <a:avLst/>
          </a:prstGeom>
          <a:noFill/>
          <a:ln w="28575">
            <a:solidFill>
              <a:srgbClr val="009900"/>
            </a:solidFill>
            <a:round/>
            <a:headEnd/>
            <a:tailEnd/>
          </a:ln>
        </p:spPr>
        <p:txBody>
          <a:bodyPr wrap="none" anchor="ctr"/>
          <a:lstStyle/>
          <a:p>
            <a:endParaRPr lang="zh-CN" altLang="en-US"/>
          </a:p>
        </p:txBody>
      </p:sp>
      <p:sp>
        <p:nvSpPr>
          <p:cNvPr id="34833" name="Line 17"/>
          <p:cNvSpPr>
            <a:spLocks noChangeShapeType="1"/>
          </p:cNvSpPr>
          <p:nvPr/>
        </p:nvSpPr>
        <p:spPr bwMode="auto">
          <a:xfrm>
            <a:off x="990600" y="3429000"/>
            <a:ext cx="304800" cy="0"/>
          </a:xfrm>
          <a:prstGeom prst="line">
            <a:avLst/>
          </a:prstGeom>
          <a:noFill/>
          <a:ln w="28575">
            <a:solidFill>
              <a:srgbClr val="009900"/>
            </a:solidFill>
            <a:round/>
            <a:headEnd/>
            <a:tailEnd/>
          </a:ln>
        </p:spPr>
        <p:txBody>
          <a:bodyPr wrap="none" anchor="ctr"/>
          <a:lstStyle/>
          <a:p>
            <a:endParaRPr lang="zh-CN" altLang="en-US"/>
          </a:p>
        </p:txBody>
      </p:sp>
      <p:sp>
        <p:nvSpPr>
          <p:cNvPr id="34834" name="Line 18"/>
          <p:cNvSpPr>
            <a:spLocks noChangeShapeType="1"/>
          </p:cNvSpPr>
          <p:nvPr/>
        </p:nvSpPr>
        <p:spPr bwMode="auto">
          <a:xfrm>
            <a:off x="1143000" y="3429000"/>
            <a:ext cx="0" cy="381000"/>
          </a:xfrm>
          <a:prstGeom prst="line">
            <a:avLst/>
          </a:prstGeom>
          <a:noFill/>
          <a:ln w="28575">
            <a:solidFill>
              <a:srgbClr val="009900"/>
            </a:solidFill>
            <a:round/>
            <a:headEnd type="triangle" w="sm" len="lg"/>
            <a:tailEnd/>
          </a:ln>
        </p:spPr>
        <p:txBody>
          <a:bodyPr wrap="none" anchor="ctr"/>
          <a:lstStyle/>
          <a:p>
            <a:endParaRPr lang="zh-CN" altLang="en-US"/>
          </a:p>
        </p:txBody>
      </p:sp>
      <p:sp>
        <p:nvSpPr>
          <p:cNvPr id="34835" name="Text Box 19"/>
          <p:cNvSpPr txBox="1">
            <a:spLocks noChangeArrowheads="1"/>
          </p:cNvSpPr>
          <p:nvPr/>
        </p:nvSpPr>
        <p:spPr bwMode="auto">
          <a:xfrm>
            <a:off x="609600" y="5272088"/>
            <a:ext cx="5380038" cy="519112"/>
          </a:xfrm>
          <a:prstGeom prst="rect">
            <a:avLst/>
          </a:prstGeom>
          <a:noFill/>
          <a:ln w="9525">
            <a:noFill/>
            <a:miter lim="800000"/>
            <a:headEnd/>
            <a:tailEnd/>
          </a:ln>
        </p:spPr>
        <p:txBody>
          <a:bodyPr>
            <a:spAutoFit/>
          </a:bodyPr>
          <a:lstStyle/>
          <a:p>
            <a:r>
              <a:rPr lang="zh-CN" altLang="en-US" b="1">
                <a:latin typeface="仿宋_GB2312" pitchFamily="49" charset="-122"/>
                <a:ea typeface="仿宋_GB2312" pitchFamily="49" charset="-122"/>
              </a:rPr>
              <a:t>删除一个结点</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高度不变</a:t>
            </a:r>
            <a:endParaRPr lang="zh-CN" altLang="en-US" sz="2400"/>
          </a:p>
        </p:txBody>
      </p:sp>
      <p:sp>
        <p:nvSpPr>
          <p:cNvPr id="34836" name="AutoShape 20"/>
          <p:cNvSpPr>
            <a:spLocks noChangeArrowheads="1"/>
          </p:cNvSpPr>
          <p:nvPr/>
        </p:nvSpPr>
        <p:spPr bwMode="auto">
          <a:xfrm>
            <a:off x="3733800" y="3657600"/>
            <a:ext cx="1295400" cy="304800"/>
          </a:xfrm>
          <a:custGeom>
            <a:avLst/>
            <a:gdLst>
              <a:gd name="T0" fmla="*/ 971550 w 21600"/>
              <a:gd name="T1" fmla="*/ 0 h 21600"/>
              <a:gd name="T2" fmla="*/ 0 w 21600"/>
              <a:gd name="T3" fmla="*/ 152400 h 21600"/>
              <a:gd name="T4" fmla="*/ 971550 w 21600"/>
              <a:gd name="T5" fmla="*/ 304800 h 21600"/>
              <a:gd name="T6" fmla="*/ 12954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34837" name="Text Box 21"/>
          <p:cNvSpPr txBox="1">
            <a:spLocks noChangeArrowheads="1"/>
          </p:cNvSpPr>
          <p:nvPr/>
        </p:nvSpPr>
        <p:spPr bwMode="auto">
          <a:xfrm>
            <a:off x="3581400" y="2925763"/>
            <a:ext cx="1403350" cy="579437"/>
          </a:xfrm>
          <a:prstGeom prst="rect">
            <a:avLst/>
          </a:prstGeom>
          <a:noFill/>
          <a:ln w="9525">
            <a:noFill/>
            <a:miter lim="800000"/>
            <a:headEnd/>
            <a:tailEnd/>
          </a:ln>
        </p:spPr>
        <p:txBody>
          <a:bodyPr wrap="none">
            <a:spAutoFit/>
          </a:bodyPr>
          <a:lstStyle/>
          <a:p>
            <a:r>
              <a:rPr lang="zh-CN" altLang="en-US" sz="3200">
                <a:ea typeface="隶书" pitchFamily="49" charset="-122"/>
              </a:rPr>
              <a:t>不旋转</a:t>
            </a:r>
            <a:endParaRPr lang="zh-CN" altLang="en-US" sz="2400"/>
          </a:p>
        </p:txBody>
      </p:sp>
      <p:sp>
        <p:nvSpPr>
          <p:cNvPr id="34838" name="Line 22"/>
          <p:cNvSpPr>
            <a:spLocks noChangeShapeType="1"/>
          </p:cNvSpPr>
          <p:nvPr/>
        </p:nvSpPr>
        <p:spPr bwMode="auto">
          <a:xfrm>
            <a:off x="6477000" y="2743200"/>
            <a:ext cx="381000" cy="762000"/>
          </a:xfrm>
          <a:prstGeom prst="line">
            <a:avLst/>
          </a:prstGeom>
          <a:noFill/>
          <a:ln w="38100">
            <a:solidFill>
              <a:srgbClr val="009900"/>
            </a:solidFill>
            <a:round/>
            <a:headEnd/>
            <a:tailEnd/>
          </a:ln>
        </p:spPr>
        <p:txBody>
          <a:bodyPr wrap="none" anchor="ctr"/>
          <a:lstStyle/>
          <a:p>
            <a:endParaRPr lang="zh-CN" altLang="en-US"/>
          </a:p>
        </p:txBody>
      </p:sp>
      <p:sp>
        <p:nvSpPr>
          <p:cNvPr id="34839" name="Line 23"/>
          <p:cNvSpPr>
            <a:spLocks noChangeShapeType="1"/>
          </p:cNvSpPr>
          <p:nvPr/>
        </p:nvSpPr>
        <p:spPr bwMode="auto">
          <a:xfrm flipH="1">
            <a:off x="5867400" y="2667000"/>
            <a:ext cx="457200" cy="838200"/>
          </a:xfrm>
          <a:prstGeom prst="line">
            <a:avLst/>
          </a:prstGeom>
          <a:noFill/>
          <a:ln w="38100">
            <a:solidFill>
              <a:srgbClr val="009900"/>
            </a:solidFill>
            <a:round/>
            <a:headEnd/>
            <a:tailEnd/>
          </a:ln>
        </p:spPr>
        <p:txBody>
          <a:bodyPr wrap="none" anchor="ctr"/>
          <a:lstStyle/>
          <a:p>
            <a:endParaRPr lang="zh-CN" altLang="en-US"/>
          </a:p>
        </p:txBody>
      </p:sp>
      <p:sp>
        <p:nvSpPr>
          <p:cNvPr id="414744" name="Oval 24"/>
          <p:cNvSpPr>
            <a:spLocks noChangeArrowheads="1"/>
          </p:cNvSpPr>
          <p:nvPr/>
        </p:nvSpPr>
        <p:spPr bwMode="auto">
          <a:xfrm>
            <a:off x="61722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4745" name="Rectangle 25"/>
          <p:cNvSpPr>
            <a:spLocks noChangeArrowheads="1"/>
          </p:cNvSpPr>
          <p:nvPr/>
        </p:nvSpPr>
        <p:spPr bwMode="auto">
          <a:xfrm>
            <a:off x="5562600" y="3429000"/>
            <a:ext cx="457200" cy="1143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4746" name="Rectangle 26"/>
          <p:cNvSpPr>
            <a:spLocks noChangeArrowheads="1"/>
          </p:cNvSpPr>
          <p:nvPr/>
        </p:nvSpPr>
        <p:spPr bwMode="auto">
          <a:xfrm>
            <a:off x="67056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4843" name="Text Box 27"/>
          <p:cNvSpPr txBox="1">
            <a:spLocks noChangeArrowheads="1"/>
          </p:cNvSpPr>
          <p:nvPr/>
        </p:nvSpPr>
        <p:spPr bwMode="auto">
          <a:xfrm>
            <a:off x="6172200" y="2286000"/>
            <a:ext cx="533400" cy="579438"/>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4844" name="Text Box 28"/>
          <p:cNvSpPr txBox="1">
            <a:spLocks noChangeArrowheads="1"/>
          </p:cNvSpPr>
          <p:nvPr/>
        </p:nvSpPr>
        <p:spPr bwMode="auto">
          <a:xfrm>
            <a:off x="67056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4845" name="Text Box 29"/>
          <p:cNvSpPr txBox="1">
            <a:spLocks noChangeArrowheads="1"/>
          </p:cNvSpPr>
          <p:nvPr/>
        </p:nvSpPr>
        <p:spPr bwMode="auto">
          <a:xfrm>
            <a:off x="5562600" y="3733800"/>
            <a:ext cx="762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4846" name="Text Box 30"/>
          <p:cNvSpPr txBox="1">
            <a:spLocks noChangeArrowheads="1"/>
          </p:cNvSpPr>
          <p:nvPr/>
        </p:nvSpPr>
        <p:spPr bwMode="auto">
          <a:xfrm>
            <a:off x="2727325" y="2076450"/>
            <a:ext cx="473075" cy="579438"/>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34847" name="Text Box 31"/>
          <p:cNvSpPr txBox="1">
            <a:spLocks noChangeArrowheads="1"/>
          </p:cNvSpPr>
          <p:nvPr/>
        </p:nvSpPr>
        <p:spPr bwMode="auto">
          <a:xfrm>
            <a:off x="6699250" y="2057400"/>
            <a:ext cx="387350" cy="579438"/>
          </a:xfrm>
          <a:prstGeom prst="rect">
            <a:avLst/>
          </a:prstGeom>
          <a:noFill/>
          <a:ln w="9525">
            <a:noFill/>
            <a:miter lim="800000"/>
            <a:headEnd/>
            <a:tailEnd/>
          </a:ln>
        </p:spPr>
        <p:txBody>
          <a:bodyPr wrap="none">
            <a:spAutoFit/>
          </a:bodyPr>
          <a:lstStyle/>
          <a:p>
            <a:r>
              <a:rPr lang="en-US" altLang="zh-CN" sz="3200" b="1" i="1">
                <a:solidFill>
                  <a:schemeClr val="accent2"/>
                </a:solidFill>
              </a:rPr>
              <a:t>p</a:t>
            </a:r>
            <a:endParaRPr lang="en-US" altLang="zh-CN" sz="2400"/>
          </a:p>
        </p:txBody>
      </p:sp>
    </p:spTree>
    <p:extLst>
      <p:ext uri="{BB962C8B-B14F-4D97-AF65-F5344CB8AC3E}">
        <p14:creationId xmlns:p14="http://schemas.microsoft.com/office/powerpoint/2010/main" val="13611690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57200" y="457200"/>
            <a:ext cx="8077200" cy="1600200"/>
          </a:xfrm>
        </p:spPr>
        <p:txBody>
          <a:bodyPr/>
          <a:lstStyle/>
          <a:p>
            <a:pPr eaLnBrk="1" hangingPunct="1">
              <a:lnSpc>
                <a:spcPct val="95000"/>
              </a:lnSpc>
              <a:buClr>
                <a:srgbClr val="FF7C80"/>
              </a:buClr>
              <a:buSzPct val="50000"/>
              <a:buFont typeface="Wingdings" pitchFamily="2" charset="2"/>
              <a:buChar char="n"/>
            </a:pPr>
            <a:r>
              <a:rPr lang="en-US" altLang="zh-CN" b="1" smtClean="0">
                <a:ea typeface="楷体_GB2312" pitchFamily="49" charset="-122"/>
              </a:rPr>
              <a:t>case 2 : </a:t>
            </a:r>
            <a:r>
              <a:rPr lang="zh-CN" altLang="en-US" b="1" smtClean="0">
                <a:solidFill>
                  <a:schemeClr val="accent2"/>
                </a:solidFill>
                <a:ea typeface="楷体_GB2312" pitchFamily="49" charset="-122"/>
              </a:rPr>
              <a:t>结点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的</a:t>
            </a:r>
            <a:r>
              <a:rPr lang="zh-CN" altLang="en-US" b="1" smtClean="0">
                <a:solidFill>
                  <a:srgbClr val="FF3300"/>
                </a:solidFill>
                <a:ea typeface="楷体_GB2312" pitchFamily="49" charset="-122"/>
              </a:rPr>
              <a:t>平衡因子</a:t>
            </a:r>
            <a:r>
              <a:rPr lang="zh-CN" altLang="en-US" b="1" smtClean="0">
                <a:solidFill>
                  <a:schemeClr val="accent2"/>
                </a:solidFill>
                <a:ea typeface="楷体_GB2312" pitchFamily="49" charset="-122"/>
              </a:rPr>
              <a:t>不为</a:t>
            </a:r>
            <a:r>
              <a:rPr lang="en-US" altLang="zh-CN" b="1" smtClean="0">
                <a:solidFill>
                  <a:schemeClr val="tx2"/>
                </a:solidFill>
                <a:ea typeface="楷体_GB2312" pitchFamily="49" charset="-122"/>
              </a:rPr>
              <a:t>0</a:t>
            </a:r>
            <a:r>
              <a:rPr lang="zh-CN" altLang="en-US" b="1" smtClean="0">
                <a:solidFill>
                  <a:schemeClr val="accent2"/>
                </a:solidFill>
                <a:ea typeface="楷体_GB2312" pitchFamily="49" charset="-122"/>
              </a:rPr>
              <a:t>，且较高的子树被缩短，则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的</a:t>
            </a:r>
            <a:r>
              <a:rPr lang="zh-CN" altLang="en-US" b="1" smtClean="0">
                <a:solidFill>
                  <a:srgbClr val="FF3300"/>
                </a:solidFill>
                <a:ea typeface="楷体_GB2312" pitchFamily="49" charset="-122"/>
              </a:rPr>
              <a:t>平衡因子</a:t>
            </a:r>
            <a:r>
              <a:rPr lang="zh-CN" altLang="en-US" b="1" smtClean="0">
                <a:solidFill>
                  <a:schemeClr val="accent2"/>
                </a:solidFill>
                <a:ea typeface="楷体_GB2312" pitchFamily="49" charset="-122"/>
              </a:rPr>
              <a:t>改为</a:t>
            </a:r>
            <a:r>
              <a:rPr lang="en-US" altLang="zh-CN" b="1" smtClean="0">
                <a:solidFill>
                  <a:schemeClr val="tx2"/>
                </a:solidFill>
                <a:ea typeface="楷体_GB2312" pitchFamily="49" charset="-122"/>
              </a:rPr>
              <a:t>0</a:t>
            </a:r>
            <a:r>
              <a:rPr lang="zh-CN" altLang="en-US" b="1" smtClean="0">
                <a:solidFill>
                  <a:schemeClr val="accent2"/>
                </a:solidFill>
                <a:ea typeface="楷体_GB2312" pitchFamily="49" charset="-122"/>
              </a:rPr>
              <a:t>。不需要旋转。</a:t>
            </a:r>
            <a:endParaRPr lang="zh-CN" altLang="en-US" sz="3600" b="1" smtClean="0">
              <a:ea typeface="楷体_GB2312" pitchFamily="49" charset="-122"/>
            </a:endParaRPr>
          </a:p>
        </p:txBody>
      </p:sp>
      <p:sp>
        <p:nvSpPr>
          <p:cNvPr id="35843" name="Line 3"/>
          <p:cNvSpPr>
            <a:spLocks noChangeShapeType="1"/>
          </p:cNvSpPr>
          <p:nvPr/>
        </p:nvSpPr>
        <p:spPr bwMode="auto">
          <a:xfrm>
            <a:off x="2438400" y="2743200"/>
            <a:ext cx="381000" cy="762000"/>
          </a:xfrm>
          <a:prstGeom prst="line">
            <a:avLst/>
          </a:prstGeom>
          <a:noFill/>
          <a:ln w="38100">
            <a:solidFill>
              <a:srgbClr val="009900"/>
            </a:solidFill>
            <a:round/>
            <a:headEnd/>
            <a:tailEnd/>
          </a:ln>
        </p:spPr>
        <p:txBody>
          <a:bodyPr wrap="none" anchor="ctr"/>
          <a:lstStyle/>
          <a:p>
            <a:endParaRPr lang="zh-CN" altLang="en-US"/>
          </a:p>
        </p:txBody>
      </p:sp>
      <p:sp>
        <p:nvSpPr>
          <p:cNvPr id="35844" name="Line 4"/>
          <p:cNvSpPr>
            <a:spLocks noChangeShapeType="1"/>
          </p:cNvSpPr>
          <p:nvPr/>
        </p:nvSpPr>
        <p:spPr bwMode="auto">
          <a:xfrm flipH="1">
            <a:off x="1828800" y="2667000"/>
            <a:ext cx="457200" cy="838200"/>
          </a:xfrm>
          <a:prstGeom prst="line">
            <a:avLst/>
          </a:prstGeom>
          <a:noFill/>
          <a:ln w="38100">
            <a:solidFill>
              <a:srgbClr val="009900"/>
            </a:solidFill>
            <a:round/>
            <a:headEnd/>
            <a:tailEnd/>
          </a:ln>
        </p:spPr>
        <p:txBody>
          <a:bodyPr wrap="none" anchor="ctr"/>
          <a:lstStyle/>
          <a:p>
            <a:endParaRPr lang="zh-CN" altLang="en-US"/>
          </a:p>
        </p:txBody>
      </p:sp>
      <p:sp>
        <p:nvSpPr>
          <p:cNvPr id="415749" name="Oval 5"/>
          <p:cNvSpPr>
            <a:spLocks noChangeArrowheads="1"/>
          </p:cNvSpPr>
          <p:nvPr/>
        </p:nvSpPr>
        <p:spPr bwMode="auto">
          <a:xfrm>
            <a:off x="21336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5750" name="Rectangle 6"/>
          <p:cNvSpPr>
            <a:spLocks noChangeArrowheads="1"/>
          </p:cNvSpPr>
          <p:nvPr/>
        </p:nvSpPr>
        <p:spPr bwMode="auto">
          <a:xfrm>
            <a:off x="1524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5751" name="Rectangle 7"/>
          <p:cNvSpPr>
            <a:spLocks noChangeArrowheads="1"/>
          </p:cNvSpPr>
          <p:nvPr/>
        </p:nvSpPr>
        <p:spPr bwMode="auto">
          <a:xfrm>
            <a:off x="2667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5752" name="Rectangle 8"/>
          <p:cNvSpPr>
            <a:spLocks noChangeArrowheads="1"/>
          </p:cNvSpPr>
          <p:nvPr/>
        </p:nvSpPr>
        <p:spPr bwMode="auto">
          <a:xfrm>
            <a:off x="1524000" y="4953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5849" name="Line 9"/>
          <p:cNvSpPr>
            <a:spLocks noChangeShapeType="1"/>
          </p:cNvSpPr>
          <p:nvPr/>
        </p:nvSpPr>
        <p:spPr bwMode="auto">
          <a:xfrm flipH="1">
            <a:off x="1524000" y="4953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5850" name="Line 10"/>
          <p:cNvSpPr>
            <a:spLocks noChangeShapeType="1"/>
          </p:cNvSpPr>
          <p:nvPr/>
        </p:nvSpPr>
        <p:spPr bwMode="auto">
          <a:xfrm>
            <a:off x="1524000" y="4953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5851" name="Text Box 11"/>
          <p:cNvSpPr txBox="1">
            <a:spLocks noChangeArrowheads="1"/>
          </p:cNvSpPr>
          <p:nvPr/>
        </p:nvSpPr>
        <p:spPr bwMode="auto">
          <a:xfrm>
            <a:off x="2057400" y="2286000"/>
            <a:ext cx="685800" cy="579438"/>
          </a:xfrm>
          <a:prstGeom prst="rect">
            <a:avLst/>
          </a:prstGeom>
          <a:noFill/>
          <a:ln w="9525">
            <a:noFill/>
            <a:miter lim="800000"/>
            <a:headEnd/>
            <a:tailEnd/>
          </a:ln>
        </p:spPr>
        <p:txBody>
          <a:bodyPr>
            <a:spAutoFit/>
          </a:bodyPr>
          <a:lstStyle/>
          <a:p>
            <a:r>
              <a:rPr lang="en-US" altLang="zh-CN" sz="3200" b="1">
                <a:solidFill>
                  <a:schemeClr val="tx2"/>
                </a:solidFill>
              </a:rPr>
              <a:t> 1</a:t>
            </a:r>
            <a:endParaRPr lang="en-US" altLang="zh-CN" sz="2400"/>
          </a:p>
        </p:txBody>
      </p:sp>
      <p:sp>
        <p:nvSpPr>
          <p:cNvPr id="35852" name="Text Box 12"/>
          <p:cNvSpPr txBox="1">
            <a:spLocks noChangeArrowheads="1"/>
          </p:cNvSpPr>
          <p:nvPr/>
        </p:nvSpPr>
        <p:spPr bwMode="auto">
          <a:xfrm>
            <a:off x="1447800" y="3840163"/>
            <a:ext cx="9144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5853" name="Text Box 13"/>
          <p:cNvSpPr txBox="1">
            <a:spLocks noChangeArrowheads="1"/>
          </p:cNvSpPr>
          <p:nvPr/>
        </p:nvSpPr>
        <p:spPr bwMode="auto">
          <a:xfrm>
            <a:off x="26670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5854" name="Text Box 14"/>
          <p:cNvSpPr txBox="1">
            <a:spLocks noChangeArrowheads="1"/>
          </p:cNvSpPr>
          <p:nvPr/>
        </p:nvSpPr>
        <p:spPr bwMode="auto">
          <a:xfrm>
            <a:off x="914400" y="3840163"/>
            <a:ext cx="4572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5855" name="Line 15"/>
          <p:cNvSpPr>
            <a:spLocks noChangeShapeType="1"/>
          </p:cNvSpPr>
          <p:nvPr/>
        </p:nvSpPr>
        <p:spPr bwMode="auto">
          <a:xfrm>
            <a:off x="1143000" y="4343400"/>
            <a:ext cx="0" cy="6096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5856" name="Line 16"/>
          <p:cNvSpPr>
            <a:spLocks noChangeShapeType="1"/>
          </p:cNvSpPr>
          <p:nvPr/>
        </p:nvSpPr>
        <p:spPr bwMode="auto">
          <a:xfrm>
            <a:off x="990600" y="4953000"/>
            <a:ext cx="304800" cy="0"/>
          </a:xfrm>
          <a:prstGeom prst="line">
            <a:avLst/>
          </a:prstGeom>
          <a:noFill/>
          <a:ln w="28575">
            <a:solidFill>
              <a:srgbClr val="009900"/>
            </a:solidFill>
            <a:round/>
            <a:headEnd/>
            <a:tailEnd/>
          </a:ln>
        </p:spPr>
        <p:txBody>
          <a:bodyPr wrap="none" anchor="ctr"/>
          <a:lstStyle/>
          <a:p>
            <a:endParaRPr lang="zh-CN" altLang="en-US"/>
          </a:p>
        </p:txBody>
      </p:sp>
      <p:sp>
        <p:nvSpPr>
          <p:cNvPr id="35857" name="Line 17"/>
          <p:cNvSpPr>
            <a:spLocks noChangeShapeType="1"/>
          </p:cNvSpPr>
          <p:nvPr/>
        </p:nvSpPr>
        <p:spPr bwMode="auto">
          <a:xfrm>
            <a:off x="990600" y="3429000"/>
            <a:ext cx="304800" cy="0"/>
          </a:xfrm>
          <a:prstGeom prst="line">
            <a:avLst/>
          </a:prstGeom>
          <a:noFill/>
          <a:ln w="28575">
            <a:solidFill>
              <a:srgbClr val="009900"/>
            </a:solidFill>
            <a:round/>
            <a:headEnd/>
            <a:tailEnd/>
          </a:ln>
        </p:spPr>
        <p:txBody>
          <a:bodyPr wrap="none" anchor="ctr"/>
          <a:lstStyle/>
          <a:p>
            <a:endParaRPr lang="zh-CN" altLang="en-US"/>
          </a:p>
        </p:txBody>
      </p:sp>
      <p:sp>
        <p:nvSpPr>
          <p:cNvPr id="35858" name="Line 18"/>
          <p:cNvSpPr>
            <a:spLocks noChangeShapeType="1"/>
          </p:cNvSpPr>
          <p:nvPr/>
        </p:nvSpPr>
        <p:spPr bwMode="auto">
          <a:xfrm>
            <a:off x="1143000" y="3429000"/>
            <a:ext cx="0" cy="533400"/>
          </a:xfrm>
          <a:prstGeom prst="line">
            <a:avLst/>
          </a:prstGeom>
          <a:noFill/>
          <a:ln w="28575">
            <a:solidFill>
              <a:srgbClr val="009900"/>
            </a:solidFill>
            <a:round/>
            <a:headEnd type="triangle" w="sm" len="lg"/>
            <a:tailEnd/>
          </a:ln>
        </p:spPr>
        <p:txBody>
          <a:bodyPr wrap="none" anchor="ctr"/>
          <a:lstStyle/>
          <a:p>
            <a:endParaRPr lang="zh-CN" altLang="en-US"/>
          </a:p>
        </p:txBody>
      </p:sp>
      <p:sp>
        <p:nvSpPr>
          <p:cNvPr id="35859" name="Text Box 19"/>
          <p:cNvSpPr txBox="1">
            <a:spLocks noChangeArrowheads="1"/>
          </p:cNvSpPr>
          <p:nvPr/>
        </p:nvSpPr>
        <p:spPr bwMode="auto">
          <a:xfrm>
            <a:off x="762000" y="5491163"/>
            <a:ext cx="4953000" cy="519112"/>
          </a:xfrm>
          <a:prstGeom prst="rect">
            <a:avLst/>
          </a:prstGeom>
          <a:noFill/>
          <a:ln w="9525">
            <a:noFill/>
            <a:miter lim="800000"/>
            <a:headEnd/>
            <a:tailEnd/>
          </a:ln>
        </p:spPr>
        <p:txBody>
          <a:bodyPr>
            <a:spAutoFit/>
          </a:bodyPr>
          <a:lstStyle/>
          <a:p>
            <a:r>
              <a:rPr lang="zh-CN" altLang="en-US" b="1">
                <a:latin typeface="仿宋_GB2312" pitchFamily="49" charset="-122"/>
                <a:ea typeface="仿宋_GB2312" pitchFamily="49" charset="-122"/>
              </a:rPr>
              <a:t>删除一个结点</a:t>
            </a:r>
            <a:r>
              <a:rPr lang="en-US" altLang="zh-CN" b="1">
                <a:latin typeface="仿宋_GB2312" pitchFamily="49" charset="-122"/>
                <a:ea typeface="仿宋_GB2312" pitchFamily="49" charset="-122"/>
              </a:rPr>
              <a:t>,</a:t>
            </a:r>
            <a:r>
              <a:rPr lang="zh-CN" altLang="en-US" b="1">
                <a:latin typeface="仿宋_GB2312" pitchFamily="49" charset="-122"/>
                <a:ea typeface="仿宋_GB2312" pitchFamily="49" charset="-122"/>
              </a:rPr>
              <a:t>高度降低一层</a:t>
            </a:r>
            <a:endParaRPr lang="zh-CN" altLang="en-US" sz="2400"/>
          </a:p>
        </p:txBody>
      </p:sp>
      <p:sp>
        <p:nvSpPr>
          <p:cNvPr id="35860" name="AutoShape 20"/>
          <p:cNvSpPr>
            <a:spLocks noChangeArrowheads="1"/>
          </p:cNvSpPr>
          <p:nvPr/>
        </p:nvSpPr>
        <p:spPr bwMode="auto">
          <a:xfrm>
            <a:off x="3651250" y="3657600"/>
            <a:ext cx="1295400" cy="304800"/>
          </a:xfrm>
          <a:custGeom>
            <a:avLst/>
            <a:gdLst>
              <a:gd name="T0" fmla="*/ 971550 w 21600"/>
              <a:gd name="T1" fmla="*/ 0 h 21600"/>
              <a:gd name="T2" fmla="*/ 0 w 21600"/>
              <a:gd name="T3" fmla="*/ 152400 h 21600"/>
              <a:gd name="T4" fmla="*/ 971550 w 21600"/>
              <a:gd name="T5" fmla="*/ 304800 h 21600"/>
              <a:gd name="T6" fmla="*/ 1295400 w 21600"/>
              <a:gd name="T7" fmla="*/ 1524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35861" name="Text Box 21"/>
          <p:cNvSpPr txBox="1">
            <a:spLocks noChangeArrowheads="1"/>
          </p:cNvSpPr>
          <p:nvPr/>
        </p:nvSpPr>
        <p:spPr bwMode="auto">
          <a:xfrm>
            <a:off x="3498850" y="2925763"/>
            <a:ext cx="1403350" cy="579437"/>
          </a:xfrm>
          <a:prstGeom prst="rect">
            <a:avLst/>
          </a:prstGeom>
          <a:noFill/>
          <a:ln w="9525">
            <a:noFill/>
            <a:miter lim="800000"/>
            <a:headEnd/>
            <a:tailEnd/>
          </a:ln>
        </p:spPr>
        <p:txBody>
          <a:bodyPr wrap="none">
            <a:spAutoFit/>
          </a:bodyPr>
          <a:lstStyle/>
          <a:p>
            <a:r>
              <a:rPr lang="zh-CN" altLang="en-US" sz="3200">
                <a:ea typeface="隶书" pitchFamily="49" charset="-122"/>
              </a:rPr>
              <a:t>不旋转</a:t>
            </a:r>
            <a:endParaRPr lang="zh-CN" altLang="en-US" sz="2400"/>
          </a:p>
        </p:txBody>
      </p:sp>
      <p:sp>
        <p:nvSpPr>
          <p:cNvPr id="35862" name="Line 22"/>
          <p:cNvSpPr>
            <a:spLocks noChangeShapeType="1"/>
          </p:cNvSpPr>
          <p:nvPr/>
        </p:nvSpPr>
        <p:spPr bwMode="auto">
          <a:xfrm>
            <a:off x="6324600" y="2743200"/>
            <a:ext cx="381000" cy="762000"/>
          </a:xfrm>
          <a:prstGeom prst="line">
            <a:avLst/>
          </a:prstGeom>
          <a:noFill/>
          <a:ln w="38100">
            <a:solidFill>
              <a:srgbClr val="009900"/>
            </a:solidFill>
            <a:round/>
            <a:headEnd/>
            <a:tailEnd/>
          </a:ln>
        </p:spPr>
        <p:txBody>
          <a:bodyPr wrap="none" anchor="ctr"/>
          <a:lstStyle/>
          <a:p>
            <a:endParaRPr lang="zh-CN" altLang="en-US"/>
          </a:p>
        </p:txBody>
      </p:sp>
      <p:sp>
        <p:nvSpPr>
          <p:cNvPr id="35863" name="Line 23"/>
          <p:cNvSpPr>
            <a:spLocks noChangeShapeType="1"/>
          </p:cNvSpPr>
          <p:nvPr/>
        </p:nvSpPr>
        <p:spPr bwMode="auto">
          <a:xfrm flipH="1">
            <a:off x="5715000" y="2667000"/>
            <a:ext cx="457200" cy="838200"/>
          </a:xfrm>
          <a:prstGeom prst="line">
            <a:avLst/>
          </a:prstGeom>
          <a:noFill/>
          <a:ln w="38100">
            <a:solidFill>
              <a:srgbClr val="009900"/>
            </a:solidFill>
            <a:round/>
            <a:headEnd/>
            <a:tailEnd/>
          </a:ln>
        </p:spPr>
        <p:txBody>
          <a:bodyPr wrap="none" anchor="ctr"/>
          <a:lstStyle/>
          <a:p>
            <a:endParaRPr lang="zh-CN" altLang="en-US"/>
          </a:p>
        </p:txBody>
      </p:sp>
      <p:sp>
        <p:nvSpPr>
          <p:cNvPr id="415768" name="Oval 24"/>
          <p:cNvSpPr>
            <a:spLocks noChangeArrowheads="1"/>
          </p:cNvSpPr>
          <p:nvPr/>
        </p:nvSpPr>
        <p:spPr bwMode="auto">
          <a:xfrm>
            <a:off x="60198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5769" name="Rectangle 25"/>
          <p:cNvSpPr>
            <a:spLocks noChangeArrowheads="1"/>
          </p:cNvSpPr>
          <p:nvPr/>
        </p:nvSpPr>
        <p:spPr bwMode="auto">
          <a:xfrm>
            <a:off x="54102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5770" name="Rectangle 26"/>
          <p:cNvSpPr>
            <a:spLocks noChangeArrowheads="1"/>
          </p:cNvSpPr>
          <p:nvPr/>
        </p:nvSpPr>
        <p:spPr bwMode="auto">
          <a:xfrm>
            <a:off x="65532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5867" name="Text Box 27"/>
          <p:cNvSpPr txBox="1">
            <a:spLocks noChangeArrowheads="1"/>
          </p:cNvSpPr>
          <p:nvPr/>
        </p:nvSpPr>
        <p:spPr bwMode="auto">
          <a:xfrm>
            <a:off x="6019800" y="2286000"/>
            <a:ext cx="533400" cy="579438"/>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5868" name="Text Box 28"/>
          <p:cNvSpPr txBox="1">
            <a:spLocks noChangeArrowheads="1"/>
          </p:cNvSpPr>
          <p:nvPr/>
        </p:nvSpPr>
        <p:spPr bwMode="auto">
          <a:xfrm>
            <a:off x="65532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5869" name="Text Box 29"/>
          <p:cNvSpPr txBox="1">
            <a:spLocks noChangeArrowheads="1"/>
          </p:cNvSpPr>
          <p:nvPr/>
        </p:nvSpPr>
        <p:spPr bwMode="auto">
          <a:xfrm>
            <a:off x="5410200" y="3840163"/>
            <a:ext cx="762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5870" name="Text Box 30"/>
          <p:cNvSpPr txBox="1">
            <a:spLocks noChangeArrowheads="1"/>
          </p:cNvSpPr>
          <p:nvPr/>
        </p:nvSpPr>
        <p:spPr bwMode="auto">
          <a:xfrm>
            <a:off x="2727325" y="2076450"/>
            <a:ext cx="473075" cy="579438"/>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35871" name="Text Box 31"/>
          <p:cNvSpPr txBox="1">
            <a:spLocks noChangeArrowheads="1"/>
          </p:cNvSpPr>
          <p:nvPr/>
        </p:nvSpPr>
        <p:spPr bwMode="auto">
          <a:xfrm>
            <a:off x="6546850" y="2057400"/>
            <a:ext cx="387350" cy="579438"/>
          </a:xfrm>
          <a:prstGeom prst="rect">
            <a:avLst/>
          </a:prstGeom>
          <a:noFill/>
          <a:ln w="9525">
            <a:noFill/>
            <a:miter lim="800000"/>
            <a:headEnd/>
            <a:tailEnd/>
          </a:ln>
        </p:spPr>
        <p:txBody>
          <a:bodyPr wrap="none">
            <a:spAutoFit/>
          </a:bodyPr>
          <a:lstStyle/>
          <a:p>
            <a:r>
              <a:rPr lang="en-US" altLang="zh-CN" sz="3200" b="1" i="1">
                <a:solidFill>
                  <a:schemeClr val="accent2"/>
                </a:solidFill>
              </a:rPr>
              <a:t>p</a:t>
            </a:r>
            <a:endParaRPr lang="en-US" altLang="zh-CN" sz="2400"/>
          </a:p>
        </p:txBody>
      </p:sp>
      <p:sp>
        <p:nvSpPr>
          <p:cNvPr id="35872" name="Text Box 32"/>
          <p:cNvSpPr txBox="1">
            <a:spLocks noChangeArrowheads="1"/>
          </p:cNvSpPr>
          <p:nvPr/>
        </p:nvSpPr>
        <p:spPr bwMode="auto">
          <a:xfrm>
            <a:off x="3498850" y="4019550"/>
            <a:ext cx="1606550" cy="579438"/>
          </a:xfrm>
          <a:prstGeom prst="rect">
            <a:avLst/>
          </a:prstGeom>
          <a:noFill/>
          <a:ln w="9525">
            <a:noFill/>
            <a:miter lim="800000"/>
            <a:headEnd/>
            <a:tailEnd/>
          </a:ln>
        </p:spPr>
        <p:txBody>
          <a:bodyPr wrap="none">
            <a:spAutoFit/>
          </a:bodyPr>
          <a:lstStyle/>
          <a:p>
            <a:r>
              <a:rPr lang="zh-CN" altLang="en-US" sz="3200">
                <a:ea typeface="隶书" pitchFamily="49" charset="-122"/>
              </a:rPr>
              <a:t>高度减</a:t>
            </a:r>
            <a:r>
              <a:rPr lang="en-US" altLang="zh-CN" sz="3200">
                <a:ea typeface="隶书" pitchFamily="49" charset="-122"/>
              </a:rPr>
              <a:t>1</a:t>
            </a:r>
            <a:endParaRPr lang="en-US" altLang="zh-CN" sz="2400"/>
          </a:p>
        </p:txBody>
      </p:sp>
    </p:spTree>
    <p:extLst>
      <p:ext uri="{BB962C8B-B14F-4D97-AF65-F5344CB8AC3E}">
        <p14:creationId xmlns:p14="http://schemas.microsoft.com/office/powerpoint/2010/main" val="2220883522"/>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bwMode="auto">
          <a:xfrm>
            <a:off x="5505062" y="4068147"/>
            <a:ext cx="3564294" cy="1115041"/>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16770" name="Rectangle 2"/>
          <p:cNvSpPr>
            <a:spLocks noGrp="1" noChangeArrowheads="1"/>
          </p:cNvSpPr>
          <p:nvPr>
            <p:ph type="body" idx="1"/>
          </p:nvPr>
        </p:nvSpPr>
        <p:spPr>
          <a:xfrm>
            <a:off x="457200" y="288925"/>
            <a:ext cx="8289925" cy="3489325"/>
          </a:xfrm>
        </p:spPr>
        <p:txBody>
          <a:bodyPr/>
          <a:lstStyle/>
          <a:p>
            <a:pPr marL="533400" indent="-533400" eaLnBrk="1" hangingPunct="1">
              <a:buClr>
                <a:srgbClr val="FF7C80"/>
              </a:buClr>
              <a:buSzPct val="50000"/>
              <a:buFont typeface="Wingdings" pitchFamily="2" charset="2"/>
              <a:buChar char="n"/>
            </a:pPr>
            <a:r>
              <a:rPr lang="en-US" altLang="zh-CN" b="1" dirty="0" smtClean="0">
                <a:ea typeface="楷体_GB2312" pitchFamily="49" charset="-122"/>
              </a:rPr>
              <a:t>case 3 : </a:t>
            </a:r>
            <a:r>
              <a:rPr lang="zh-CN" altLang="en-US" b="1" dirty="0" smtClean="0">
                <a:solidFill>
                  <a:schemeClr val="accent2"/>
                </a:solidFill>
                <a:ea typeface="楷体_GB2312" pitchFamily="49" charset="-122"/>
              </a:rPr>
              <a:t>结点 </a:t>
            </a:r>
            <a:r>
              <a:rPr lang="en-US" altLang="zh-CN" b="1" i="1" dirty="0" smtClean="0">
                <a:solidFill>
                  <a:schemeClr val="accent2"/>
                </a:solidFill>
                <a:ea typeface="楷体_GB2312" pitchFamily="49" charset="-122"/>
              </a:rPr>
              <a:t>p </a:t>
            </a:r>
            <a:r>
              <a:rPr lang="zh-CN" altLang="en-US" b="1" dirty="0" smtClean="0">
                <a:solidFill>
                  <a:schemeClr val="accent2"/>
                </a:solidFill>
                <a:ea typeface="楷体_GB2312" pitchFamily="49" charset="-122"/>
              </a:rPr>
              <a:t>的</a:t>
            </a:r>
            <a:r>
              <a:rPr lang="zh-CN" altLang="en-US" b="1" dirty="0" smtClean="0">
                <a:solidFill>
                  <a:srgbClr val="FF3300"/>
                </a:solidFill>
                <a:ea typeface="楷体_GB2312" pitchFamily="49" charset="-122"/>
              </a:rPr>
              <a:t>平衡因子</a:t>
            </a:r>
            <a:r>
              <a:rPr lang="zh-CN" altLang="en-US" b="1" dirty="0" smtClean="0">
                <a:solidFill>
                  <a:schemeClr val="accent2"/>
                </a:solidFill>
                <a:ea typeface="楷体_GB2312" pitchFamily="49" charset="-122"/>
              </a:rPr>
              <a:t>不为</a:t>
            </a:r>
            <a:r>
              <a:rPr lang="en-US" altLang="zh-CN" b="1" dirty="0" smtClean="0">
                <a:solidFill>
                  <a:schemeClr val="tx2"/>
                </a:solidFill>
                <a:ea typeface="楷体_GB2312" pitchFamily="49" charset="-122"/>
              </a:rPr>
              <a:t>0</a:t>
            </a:r>
            <a:r>
              <a:rPr lang="zh-CN" altLang="en-US" b="1" dirty="0" smtClean="0">
                <a:solidFill>
                  <a:schemeClr val="accent2"/>
                </a:solidFill>
                <a:ea typeface="楷体_GB2312" pitchFamily="49" charset="-122"/>
              </a:rPr>
              <a:t>，且</a:t>
            </a:r>
            <a:r>
              <a:rPr lang="zh-CN" altLang="en-US" b="1" dirty="0" smtClean="0">
                <a:solidFill>
                  <a:srgbClr val="FF3300"/>
                </a:solidFill>
                <a:ea typeface="楷体_GB2312" pitchFamily="49" charset="-122"/>
              </a:rPr>
              <a:t>较矮</a:t>
            </a:r>
            <a:r>
              <a:rPr lang="zh-CN" altLang="en-US" b="1" dirty="0" smtClean="0">
                <a:solidFill>
                  <a:schemeClr val="accent2"/>
                </a:solidFill>
                <a:ea typeface="楷体_GB2312" pitchFamily="49" charset="-122"/>
              </a:rPr>
              <a:t>的子树又被缩短，则在结点 </a:t>
            </a:r>
            <a:r>
              <a:rPr lang="en-US" altLang="zh-CN" b="1" i="1" dirty="0" smtClean="0">
                <a:solidFill>
                  <a:schemeClr val="accent2"/>
                </a:solidFill>
                <a:ea typeface="楷体_GB2312" pitchFamily="49" charset="-122"/>
              </a:rPr>
              <a:t>p </a:t>
            </a:r>
            <a:r>
              <a:rPr lang="zh-CN" altLang="en-US" b="1" dirty="0" smtClean="0">
                <a:solidFill>
                  <a:schemeClr val="accent2"/>
                </a:solidFill>
                <a:ea typeface="楷体_GB2312" pitchFamily="49" charset="-122"/>
              </a:rPr>
              <a:t>发生不平衡。需要进行平衡化旋转来恢复平衡。</a:t>
            </a:r>
          </a:p>
          <a:p>
            <a:pPr marL="533400" indent="-533400" eaLnBrk="1" hangingPunct="1">
              <a:buClr>
                <a:srgbClr val="FF7C80"/>
              </a:buClr>
              <a:buSzPct val="50000"/>
              <a:buFont typeface="Wingdings" pitchFamily="2" charset="2"/>
              <a:buChar char="n"/>
            </a:pPr>
            <a:endParaRPr lang="zh-CN" altLang="en-US" sz="800" b="1" dirty="0" smtClean="0">
              <a:solidFill>
                <a:schemeClr val="accent2"/>
              </a:solidFill>
              <a:ea typeface="楷体_GB2312" pitchFamily="49" charset="-122"/>
            </a:endParaRPr>
          </a:p>
          <a:p>
            <a:pPr marL="533400" indent="-533400" eaLnBrk="1" hangingPunct="1">
              <a:buClr>
                <a:srgbClr val="FF7C80"/>
              </a:buClr>
              <a:buSzPct val="50000"/>
              <a:buFont typeface="Wingdings" pitchFamily="2" charset="2"/>
              <a:buChar char="n"/>
            </a:pPr>
            <a:r>
              <a:rPr lang="zh-CN" altLang="en-US" b="1" dirty="0" smtClean="0">
                <a:solidFill>
                  <a:schemeClr val="accent2"/>
                </a:solidFill>
                <a:ea typeface="楷体_GB2312" pitchFamily="49" charset="-122"/>
              </a:rPr>
              <a:t>令结点</a:t>
            </a:r>
            <a:r>
              <a:rPr lang="zh-CN" altLang="en-US" b="1" dirty="0" smtClean="0">
                <a:solidFill>
                  <a:srgbClr val="FF0000"/>
                </a:solidFill>
                <a:ea typeface="楷体_GB2312" pitchFamily="49" charset="-122"/>
              </a:rPr>
              <a:t> </a:t>
            </a:r>
            <a:r>
              <a:rPr lang="en-US" altLang="zh-CN" b="1" i="1" dirty="0" smtClean="0">
                <a:solidFill>
                  <a:schemeClr val="accent2"/>
                </a:solidFill>
                <a:ea typeface="楷体_GB2312" pitchFamily="49" charset="-122"/>
              </a:rPr>
              <a:t>p </a:t>
            </a:r>
            <a:r>
              <a:rPr lang="zh-CN" altLang="en-US" b="1" dirty="0" smtClean="0">
                <a:solidFill>
                  <a:schemeClr val="accent2"/>
                </a:solidFill>
                <a:ea typeface="楷体_GB2312" pitchFamily="49" charset="-122"/>
              </a:rPr>
              <a:t>的</a:t>
            </a:r>
            <a:r>
              <a:rPr lang="zh-CN" altLang="en-US" b="1" dirty="0" smtClean="0">
                <a:solidFill>
                  <a:srgbClr val="FF3300"/>
                </a:solidFill>
                <a:ea typeface="楷体_GB2312" pitchFamily="49" charset="-122"/>
              </a:rPr>
              <a:t>较高</a:t>
            </a:r>
            <a:r>
              <a:rPr lang="zh-CN" altLang="en-US" b="1" dirty="0" smtClean="0">
                <a:solidFill>
                  <a:schemeClr val="accent2"/>
                </a:solidFill>
                <a:ea typeface="楷体_GB2312" pitchFamily="49" charset="-122"/>
              </a:rPr>
              <a:t>的子树的根为</a:t>
            </a:r>
            <a:r>
              <a:rPr lang="zh-CN" altLang="en-US" b="1" dirty="0" smtClean="0">
                <a:solidFill>
                  <a:srgbClr val="FF0000"/>
                </a:solidFill>
                <a:ea typeface="楷体_GB2312" pitchFamily="49" charset="-122"/>
              </a:rPr>
              <a:t> </a:t>
            </a:r>
            <a:r>
              <a:rPr lang="en-US" altLang="zh-CN" b="1" i="1" dirty="0" smtClean="0">
                <a:solidFill>
                  <a:srgbClr val="FF0000"/>
                </a:solidFill>
                <a:ea typeface="楷体_GB2312" pitchFamily="49" charset="-122"/>
              </a:rPr>
              <a:t>q</a:t>
            </a:r>
            <a:r>
              <a:rPr lang="en-US" altLang="zh-CN" b="1" dirty="0" smtClean="0">
                <a:solidFill>
                  <a:schemeClr val="accent2"/>
                </a:solidFill>
                <a:ea typeface="楷体_GB2312" pitchFamily="49" charset="-122"/>
              </a:rPr>
              <a:t>,  </a:t>
            </a:r>
            <a:r>
              <a:rPr lang="zh-CN" altLang="en-US" b="1" dirty="0" smtClean="0">
                <a:solidFill>
                  <a:schemeClr val="accent2"/>
                </a:solidFill>
                <a:ea typeface="楷体_GB2312" pitchFamily="49" charset="-122"/>
              </a:rPr>
              <a:t>根据 </a:t>
            </a:r>
            <a:r>
              <a:rPr lang="en-US" altLang="zh-CN" b="1" i="1" dirty="0" smtClean="0">
                <a:solidFill>
                  <a:srgbClr val="FF0000"/>
                </a:solidFill>
                <a:ea typeface="楷体_GB2312" pitchFamily="49" charset="-122"/>
              </a:rPr>
              <a:t>q </a:t>
            </a:r>
            <a:r>
              <a:rPr lang="zh-CN" altLang="en-US" b="1" dirty="0" smtClean="0">
                <a:solidFill>
                  <a:schemeClr val="accent2"/>
                </a:solidFill>
                <a:ea typeface="楷体_GB2312" pitchFamily="49" charset="-122"/>
              </a:rPr>
              <a:t>的</a:t>
            </a:r>
            <a:r>
              <a:rPr lang="zh-CN" altLang="en-US" b="1" dirty="0" smtClean="0">
                <a:solidFill>
                  <a:srgbClr val="FF3300"/>
                </a:solidFill>
                <a:ea typeface="楷体_GB2312" pitchFamily="49" charset="-122"/>
              </a:rPr>
              <a:t>平衡因子</a:t>
            </a:r>
            <a:r>
              <a:rPr lang="zh-CN" altLang="en-US" b="1" dirty="0" smtClean="0">
                <a:solidFill>
                  <a:schemeClr val="accent2"/>
                </a:solidFill>
                <a:ea typeface="楷体_GB2312" pitchFamily="49" charset="-122"/>
              </a:rPr>
              <a:t>，有如下 </a:t>
            </a:r>
            <a:r>
              <a:rPr lang="en-US" altLang="zh-CN" b="1" dirty="0" smtClean="0">
                <a:solidFill>
                  <a:schemeClr val="accent2"/>
                </a:solidFill>
                <a:ea typeface="楷体_GB2312" pitchFamily="49" charset="-122"/>
              </a:rPr>
              <a:t>3 </a:t>
            </a:r>
            <a:r>
              <a:rPr lang="zh-CN" altLang="en-US" b="1" dirty="0" smtClean="0">
                <a:solidFill>
                  <a:schemeClr val="accent2"/>
                </a:solidFill>
                <a:ea typeface="楷体_GB2312" pitchFamily="49" charset="-122"/>
              </a:rPr>
              <a:t>种平衡化操作：</a:t>
            </a:r>
            <a:endParaRPr lang="zh-CN" altLang="en-US" b="1" dirty="0" smtClean="0">
              <a:ea typeface="楷体_GB2312" pitchFamily="49" charset="-122"/>
            </a:endParaRPr>
          </a:p>
        </p:txBody>
      </p:sp>
      <p:sp>
        <p:nvSpPr>
          <p:cNvPr id="36867" name="Line 3"/>
          <p:cNvSpPr>
            <a:spLocks noChangeShapeType="1"/>
          </p:cNvSpPr>
          <p:nvPr/>
        </p:nvSpPr>
        <p:spPr bwMode="auto">
          <a:xfrm>
            <a:off x="3860800" y="4649788"/>
            <a:ext cx="304800" cy="685800"/>
          </a:xfrm>
          <a:prstGeom prst="line">
            <a:avLst/>
          </a:prstGeom>
          <a:noFill/>
          <a:ln w="38100">
            <a:solidFill>
              <a:srgbClr val="006666"/>
            </a:solidFill>
            <a:round/>
            <a:headEnd/>
            <a:tailEnd/>
          </a:ln>
        </p:spPr>
        <p:txBody>
          <a:bodyPr wrap="none" anchor="ctr"/>
          <a:lstStyle/>
          <a:p>
            <a:endParaRPr lang="zh-CN" altLang="en-US"/>
          </a:p>
        </p:txBody>
      </p:sp>
      <p:sp>
        <p:nvSpPr>
          <p:cNvPr id="36868" name="Line 4"/>
          <p:cNvSpPr>
            <a:spLocks noChangeShapeType="1"/>
          </p:cNvSpPr>
          <p:nvPr/>
        </p:nvSpPr>
        <p:spPr bwMode="auto">
          <a:xfrm flipH="1">
            <a:off x="3327400" y="4649788"/>
            <a:ext cx="381000" cy="685800"/>
          </a:xfrm>
          <a:prstGeom prst="line">
            <a:avLst/>
          </a:prstGeom>
          <a:noFill/>
          <a:ln w="38100">
            <a:solidFill>
              <a:srgbClr val="006666"/>
            </a:solidFill>
            <a:round/>
            <a:headEnd/>
            <a:tailEnd/>
          </a:ln>
        </p:spPr>
        <p:txBody>
          <a:bodyPr wrap="none" anchor="ctr"/>
          <a:lstStyle/>
          <a:p>
            <a:endParaRPr lang="zh-CN" altLang="en-US"/>
          </a:p>
        </p:txBody>
      </p:sp>
      <p:sp>
        <p:nvSpPr>
          <p:cNvPr id="36869" name="Line 5"/>
          <p:cNvSpPr>
            <a:spLocks noChangeShapeType="1"/>
          </p:cNvSpPr>
          <p:nvPr/>
        </p:nvSpPr>
        <p:spPr bwMode="auto">
          <a:xfrm>
            <a:off x="3251200" y="3582988"/>
            <a:ext cx="533400" cy="838200"/>
          </a:xfrm>
          <a:prstGeom prst="line">
            <a:avLst/>
          </a:prstGeom>
          <a:noFill/>
          <a:ln w="38100">
            <a:solidFill>
              <a:srgbClr val="009900"/>
            </a:solidFill>
            <a:round/>
            <a:headEnd/>
            <a:tailEnd/>
          </a:ln>
        </p:spPr>
        <p:txBody>
          <a:bodyPr wrap="none" anchor="ctr"/>
          <a:lstStyle/>
          <a:p>
            <a:endParaRPr lang="zh-CN" altLang="en-US"/>
          </a:p>
        </p:txBody>
      </p:sp>
      <p:sp>
        <p:nvSpPr>
          <p:cNvPr id="36870" name="Line 6"/>
          <p:cNvSpPr>
            <a:spLocks noChangeShapeType="1"/>
          </p:cNvSpPr>
          <p:nvPr/>
        </p:nvSpPr>
        <p:spPr bwMode="auto">
          <a:xfrm flipH="1">
            <a:off x="2413000" y="3659188"/>
            <a:ext cx="609600" cy="838200"/>
          </a:xfrm>
          <a:prstGeom prst="line">
            <a:avLst/>
          </a:prstGeom>
          <a:noFill/>
          <a:ln w="38100">
            <a:solidFill>
              <a:srgbClr val="009900"/>
            </a:solidFill>
            <a:round/>
            <a:headEnd/>
            <a:tailEnd/>
          </a:ln>
        </p:spPr>
        <p:txBody>
          <a:bodyPr wrap="none" anchor="ctr"/>
          <a:lstStyle/>
          <a:p>
            <a:endParaRPr lang="zh-CN" altLang="en-US"/>
          </a:p>
        </p:txBody>
      </p:sp>
      <p:sp>
        <p:nvSpPr>
          <p:cNvPr id="493575" name="Oval 7"/>
          <p:cNvSpPr>
            <a:spLocks noChangeArrowheads="1"/>
          </p:cNvSpPr>
          <p:nvPr/>
        </p:nvSpPr>
        <p:spPr bwMode="auto">
          <a:xfrm>
            <a:off x="2946400" y="3354388"/>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93576" name="Rectangle 8"/>
          <p:cNvSpPr>
            <a:spLocks noChangeArrowheads="1"/>
          </p:cNvSpPr>
          <p:nvPr/>
        </p:nvSpPr>
        <p:spPr bwMode="auto">
          <a:xfrm>
            <a:off x="2108200" y="4421188"/>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93577" name="Rectangle 9"/>
          <p:cNvSpPr>
            <a:spLocks noChangeArrowheads="1"/>
          </p:cNvSpPr>
          <p:nvPr/>
        </p:nvSpPr>
        <p:spPr bwMode="auto">
          <a:xfrm>
            <a:off x="3022600" y="5259388"/>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grpSp>
        <p:nvGrpSpPr>
          <p:cNvPr id="2" name="Group 29"/>
          <p:cNvGrpSpPr>
            <a:grpSpLocks/>
          </p:cNvGrpSpPr>
          <p:nvPr/>
        </p:nvGrpSpPr>
        <p:grpSpPr bwMode="auto">
          <a:xfrm>
            <a:off x="2124075" y="5581650"/>
            <a:ext cx="457200" cy="381000"/>
            <a:chOff x="1832" y="3505"/>
            <a:chExt cx="288" cy="240"/>
          </a:xfrm>
        </p:grpSpPr>
        <p:sp>
          <p:nvSpPr>
            <p:cNvPr id="493578" name="Rectangle 10"/>
            <p:cNvSpPr>
              <a:spLocks noChangeArrowheads="1"/>
            </p:cNvSpPr>
            <p:nvPr/>
          </p:nvSpPr>
          <p:spPr bwMode="auto">
            <a:xfrm>
              <a:off x="1832" y="3505"/>
              <a:ext cx="288" cy="240"/>
            </a:xfrm>
            <a:prstGeom prst="rect">
              <a:avLst/>
            </a:prstGeom>
            <a:solidFill>
              <a:srgbClr val="FF0000"/>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6891" name="Line 11"/>
            <p:cNvSpPr>
              <a:spLocks noChangeShapeType="1"/>
            </p:cNvSpPr>
            <p:nvPr/>
          </p:nvSpPr>
          <p:spPr bwMode="auto">
            <a:xfrm flipH="1">
              <a:off x="1832" y="3505"/>
              <a:ext cx="288" cy="240"/>
            </a:xfrm>
            <a:prstGeom prst="line">
              <a:avLst/>
            </a:prstGeom>
            <a:noFill/>
            <a:ln w="28575">
              <a:solidFill>
                <a:srgbClr val="009900"/>
              </a:solidFill>
              <a:round/>
              <a:headEnd/>
              <a:tailEnd/>
            </a:ln>
          </p:spPr>
          <p:txBody>
            <a:bodyPr wrap="none" anchor="ctr"/>
            <a:lstStyle/>
            <a:p>
              <a:endParaRPr lang="zh-CN" altLang="en-US"/>
            </a:p>
          </p:txBody>
        </p:sp>
        <p:sp>
          <p:nvSpPr>
            <p:cNvPr id="36892" name="Line 12"/>
            <p:cNvSpPr>
              <a:spLocks noChangeShapeType="1"/>
            </p:cNvSpPr>
            <p:nvPr/>
          </p:nvSpPr>
          <p:spPr bwMode="auto">
            <a:xfrm>
              <a:off x="1832" y="3505"/>
              <a:ext cx="288" cy="240"/>
            </a:xfrm>
            <a:prstGeom prst="line">
              <a:avLst/>
            </a:prstGeom>
            <a:noFill/>
            <a:ln w="28575">
              <a:solidFill>
                <a:srgbClr val="009900"/>
              </a:solidFill>
              <a:round/>
              <a:headEnd/>
              <a:tailEnd/>
            </a:ln>
          </p:spPr>
          <p:txBody>
            <a:bodyPr wrap="none" anchor="ctr"/>
            <a:lstStyle/>
            <a:p>
              <a:endParaRPr lang="zh-CN" altLang="en-US"/>
            </a:p>
          </p:txBody>
        </p:sp>
      </p:grpSp>
      <p:sp>
        <p:nvSpPr>
          <p:cNvPr id="36875" name="Text Box 14"/>
          <p:cNvSpPr txBox="1">
            <a:spLocks noChangeArrowheads="1"/>
          </p:cNvSpPr>
          <p:nvPr/>
        </p:nvSpPr>
        <p:spPr bwMode="auto">
          <a:xfrm>
            <a:off x="2108200" y="4832350"/>
            <a:ext cx="381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6876" name="Text Box 15"/>
          <p:cNvSpPr txBox="1">
            <a:spLocks noChangeArrowheads="1"/>
          </p:cNvSpPr>
          <p:nvPr/>
        </p:nvSpPr>
        <p:spPr bwMode="auto">
          <a:xfrm>
            <a:off x="3022600" y="5670550"/>
            <a:ext cx="381000" cy="579438"/>
          </a:xfrm>
          <a:prstGeom prst="rect">
            <a:avLst/>
          </a:prstGeom>
          <a:noFill/>
          <a:ln w="9525">
            <a:noFill/>
            <a:miter lim="800000"/>
            <a:headEnd/>
            <a:tailEnd/>
          </a:ln>
        </p:spPr>
        <p:txBody>
          <a:bodyPr>
            <a:spAutoFit/>
          </a:bodyPr>
          <a:lstStyle/>
          <a:p>
            <a:pPr>
              <a:spcBef>
                <a:spcPct val="50000"/>
              </a:spcBef>
            </a:pPr>
            <a:r>
              <a:rPr lang="en-US" altLang="zh-CN" sz="3200" b="1" i="1" dirty="0">
                <a:solidFill>
                  <a:schemeClr val="accent2"/>
                </a:solidFill>
              </a:rPr>
              <a:t>h</a:t>
            </a:r>
            <a:endParaRPr lang="en-US" altLang="zh-CN" sz="2400" dirty="0"/>
          </a:p>
        </p:txBody>
      </p:sp>
      <p:grpSp>
        <p:nvGrpSpPr>
          <p:cNvPr id="3" name="Group 30"/>
          <p:cNvGrpSpPr>
            <a:grpSpLocks/>
          </p:cNvGrpSpPr>
          <p:nvPr/>
        </p:nvGrpSpPr>
        <p:grpSpPr bwMode="auto">
          <a:xfrm>
            <a:off x="1346200" y="4421188"/>
            <a:ext cx="762000" cy="1143000"/>
            <a:chOff x="1352" y="2785"/>
            <a:chExt cx="480" cy="720"/>
          </a:xfrm>
        </p:grpSpPr>
        <p:sp>
          <p:nvSpPr>
            <p:cNvPr id="36885" name="Text Box 16"/>
            <p:cNvSpPr txBox="1">
              <a:spLocks noChangeArrowheads="1"/>
            </p:cNvSpPr>
            <p:nvPr/>
          </p:nvSpPr>
          <p:spPr bwMode="auto">
            <a:xfrm>
              <a:off x="1352" y="2977"/>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6886" name="Line 17"/>
            <p:cNvSpPr>
              <a:spLocks noChangeShapeType="1"/>
            </p:cNvSpPr>
            <p:nvPr/>
          </p:nvSpPr>
          <p:spPr bwMode="auto">
            <a:xfrm>
              <a:off x="1592" y="3265"/>
              <a:ext cx="0" cy="24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6887" name="Line 18"/>
            <p:cNvSpPr>
              <a:spLocks noChangeShapeType="1"/>
            </p:cNvSpPr>
            <p:nvPr/>
          </p:nvSpPr>
          <p:spPr bwMode="auto">
            <a:xfrm>
              <a:off x="1496" y="3505"/>
              <a:ext cx="192" cy="0"/>
            </a:xfrm>
            <a:prstGeom prst="line">
              <a:avLst/>
            </a:prstGeom>
            <a:noFill/>
            <a:ln w="28575">
              <a:solidFill>
                <a:srgbClr val="009900"/>
              </a:solidFill>
              <a:round/>
              <a:headEnd/>
              <a:tailEnd/>
            </a:ln>
          </p:spPr>
          <p:txBody>
            <a:bodyPr wrap="none" anchor="ctr"/>
            <a:lstStyle/>
            <a:p>
              <a:endParaRPr lang="zh-CN" altLang="en-US"/>
            </a:p>
          </p:txBody>
        </p:sp>
        <p:sp>
          <p:nvSpPr>
            <p:cNvPr id="36888" name="Line 19"/>
            <p:cNvSpPr>
              <a:spLocks noChangeShapeType="1"/>
            </p:cNvSpPr>
            <p:nvPr/>
          </p:nvSpPr>
          <p:spPr bwMode="auto">
            <a:xfrm>
              <a:off x="1496" y="2785"/>
              <a:ext cx="192" cy="0"/>
            </a:xfrm>
            <a:prstGeom prst="line">
              <a:avLst/>
            </a:prstGeom>
            <a:noFill/>
            <a:ln w="28575">
              <a:solidFill>
                <a:srgbClr val="009900"/>
              </a:solidFill>
              <a:round/>
              <a:headEnd/>
              <a:tailEnd/>
            </a:ln>
          </p:spPr>
          <p:txBody>
            <a:bodyPr wrap="none" anchor="ctr"/>
            <a:lstStyle/>
            <a:p>
              <a:endParaRPr lang="zh-CN" altLang="en-US"/>
            </a:p>
          </p:txBody>
        </p:sp>
        <p:sp>
          <p:nvSpPr>
            <p:cNvPr id="36889" name="Line 20"/>
            <p:cNvSpPr>
              <a:spLocks noChangeShapeType="1"/>
            </p:cNvSpPr>
            <p:nvPr/>
          </p:nvSpPr>
          <p:spPr bwMode="auto">
            <a:xfrm>
              <a:off x="1592" y="2785"/>
              <a:ext cx="0" cy="240"/>
            </a:xfrm>
            <a:prstGeom prst="line">
              <a:avLst/>
            </a:prstGeom>
            <a:noFill/>
            <a:ln w="28575">
              <a:solidFill>
                <a:srgbClr val="009900"/>
              </a:solidFill>
              <a:round/>
              <a:headEnd type="triangle" w="sm" len="lg"/>
              <a:tailEnd/>
            </a:ln>
          </p:spPr>
          <p:txBody>
            <a:bodyPr wrap="none" anchor="ctr"/>
            <a:lstStyle/>
            <a:p>
              <a:endParaRPr lang="zh-CN" altLang="en-US"/>
            </a:p>
          </p:txBody>
        </p:sp>
      </p:grpSp>
      <p:sp>
        <p:nvSpPr>
          <p:cNvPr id="36878" name="Text Box 22"/>
          <p:cNvSpPr txBox="1">
            <a:spLocks noChangeArrowheads="1"/>
          </p:cNvSpPr>
          <p:nvPr/>
        </p:nvSpPr>
        <p:spPr bwMode="auto">
          <a:xfrm>
            <a:off x="3540125" y="3068638"/>
            <a:ext cx="473075" cy="579437"/>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493591" name="Rectangle 23"/>
          <p:cNvSpPr>
            <a:spLocks noChangeArrowheads="1"/>
          </p:cNvSpPr>
          <p:nvPr/>
        </p:nvSpPr>
        <p:spPr bwMode="auto">
          <a:xfrm>
            <a:off x="4013200" y="5259388"/>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6880" name="Text Box 24"/>
          <p:cNvSpPr txBox="1">
            <a:spLocks noChangeArrowheads="1"/>
          </p:cNvSpPr>
          <p:nvPr/>
        </p:nvSpPr>
        <p:spPr bwMode="auto">
          <a:xfrm>
            <a:off x="4013200" y="5670550"/>
            <a:ext cx="381000" cy="579438"/>
          </a:xfrm>
          <a:prstGeom prst="rect">
            <a:avLst/>
          </a:prstGeom>
          <a:noFill/>
          <a:ln w="9525">
            <a:noFill/>
            <a:miter lim="800000"/>
            <a:headEnd/>
            <a:tailEnd/>
          </a:ln>
        </p:spPr>
        <p:txBody>
          <a:bodyPr>
            <a:spAutoFit/>
          </a:bodyPr>
          <a:lstStyle/>
          <a:p>
            <a:pPr>
              <a:spcBef>
                <a:spcPct val="50000"/>
              </a:spcBef>
            </a:pPr>
            <a:r>
              <a:rPr lang="en-US" altLang="zh-CN" sz="3200" b="1" i="1" dirty="0">
                <a:solidFill>
                  <a:schemeClr val="accent2"/>
                </a:solidFill>
              </a:rPr>
              <a:t>h</a:t>
            </a:r>
            <a:endParaRPr lang="en-US" altLang="zh-CN" sz="2400" dirty="0"/>
          </a:p>
        </p:txBody>
      </p:sp>
      <p:sp>
        <p:nvSpPr>
          <p:cNvPr id="493593" name="Oval 25"/>
          <p:cNvSpPr>
            <a:spLocks noChangeArrowheads="1"/>
          </p:cNvSpPr>
          <p:nvPr/>
        </p:nvSpPr>
        <p:spPr bwMode="auto">
          <a:xfrm>
            <a:off x="3556000" y="429895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6882" name="Text Box 27"/>
          <p:cNvSpPr txBox="1">
            <a:spLocks noChangeArrowheads="1"/>
          </p:cNvSpPr>
          <p:nvPr/>
        </p:nvSpPr>
        <p:spPr bwMode="auto">
          <a:xfrm>
            <a:off x="4073525" y="3887788"/>
            <a:ext cx="473075" cy="579437"/>
          </a:xfrm>
          <a:prstGeom prst="rect">
            <a:avLst/>
          </a:prstGeom>
          <a:noFill/>
          <a:ln w="9525">
            <a:noFill/>
            <a:miter lim="800000"/>
            <a:headEnd/>
            <a:tailEnd/>
          </a:ln>
        </p:spPr>
        <p:txBody>
          <a:bodyPr>
            <a:spAutoFit/>
          </a:bodyPr>
          <a:lstStyle/>
          <a:p>
            <a:r>
              <a:rPr lang="en-US" altLang="zh-CN" sz="3200" b="1" i="1">
                <a:solidFill>
                  <a:srgbClr val="FF3300"/>
                </a:solidFill>
              </a:rPr>
              <a:t>q</a:t>
            </a:r>
            <a:endParaRPr lang="en-US" altLang="zh-CN" sz="2400">
              <a:solidFill>
                <a:srgbClr val="FF3300"/>
              </a:solidFill>
            </a:endParaRPr>
          </a:p>
        </p:txBody>
      </p:sp>
      <p:sp>
        <p:nvSpPr>
          <p:cNvPr id="493599" name="Text Box 31"/>
          <p:cNvSpPr txBox="1">
            <a:spLocks noChangeArrowheads="1"/>
          </p:cNvSpPr>
          <p:nvPr/>
        </p:nvSpPr>
        <p:spPr bwMode="auto">
          <a:xfrm>
            <a:off x="5507038" y="3144838"/>
            <a:ext cx="2465387" cy="3679825"/>
          </a:xfrm>
          <a:prstGeom prst="rect">
            <a:avLst/>
          </a:prstGeom>
          <a:noFill/>
          <a:ln w="9525">
            <a:noFill/>
            <a:miter lim="800000"/>
            <a:headEnd/>
            <a:tailEnd/>
          </a:ln>
        </p:spPr>
        <p:txBody>
          <a:bodyPr>
            <a:spAutoFit/>
          </a:bodyPr>
          <a:lstStyle/>
          <a:p>
            <a:r>
              <a:rPr lang="en-US" altLang="zh-CN" b="1" dirty="0">
                <a:ea typeface="楷体_GB2312" pitchFamily="49" charset="-122"/>
              </a:rPr>
              <a:t>  </a:t>
            </a:r>
            <a:r>
              <a:rPr lang="zh-CN" altLang="en-US" b="1" dirty="0">
                <a:ea typeface="楷体_GB2312" pitchFamily="49" charset="-122"/>
              </a:rPr>
              <a:t>六种状态：</a:t>
            </a:r>
          </a:p>
          <a:p>
            <a:pPr lvl="1">
              <a:spcAft>
                <a:spcPct val="40000"/>
              </a:spcAft>
            </a:pPr>
            <a:r>
              <a:rPr lang="zh-CN" altLang="en-US" b="1" dirty="0">
                <a:solidFill>
                  <a:srgbClr val="3366FF"/>
                </a:solidFill>
                <a:ea typeface="楷体_GB2312" pitchFamily="49" charset="-122"/>
              </a:rPr>
              <a:t> </a:t>
            </a:r>
            <a:r>
              <a:rPr lang="en-US" altLang="zh-CN" b="1" dirty="0">
                <a:solidFill>
                  <a:srgbClr val="3366FF"/>
                </a:solidFill>
                <a:ea typeface="楷体_GB2312" pitchFamily="49" charset="-122"/>
              </a:rPr>
              <a:t>p  </a:t>
            </a:r>
            <a:r>
              <a:rPr lang="en-US" altLang="zh-CN" b="1" dirty="0">
                <a:ea typeface="楷体_GB2312" pitchFamily="49" charset="-122"/>
              </a:rPr>
              <a:t>   </a:t>
            </a:r>
            <a:r>
              <a:rPr lang="en-US" altLang="zh-CN" b="1" dirty="0">
                <a:solidFill>
                  <a:srgbClr val="FF0000"/>
                </a:solidFill>
                <a:ea typeface="楷体_GB2312" pitchFamily="49" charset="-122"/>
              </a:rPr>
              <a:t>q</a:t>
            </a:r>
          </a:p>
          <a:p>
            <a:pPr lvl="1"/>
            <a:r>
              <a:rPr lang="en-US" altLang="zh-CN" b="1" dirty="0">
                <a:solidFill>
                  <a:srgbClr val="FF0000"/>
                </a:solidFill>
                <a:ea typeface="楷体_GB2312" pitchFamily="49" charset="-122"/>
              </a:rPr>
              <a:t>-1    -1</a:t>
            </a:r>
          </a:p>
          <a:p>
            <a:pPr lvl="1"/>
            <a:r>
              <a:rPr lang="en-US" altLang="zh-CN" b="1" dirty="0">
                <a:ea typeface="楷体_GB2312" pitchFamily="49" charset="-122"/>
              </a:rPr>
              <a:t>-1     0</a:t>
            </a:r>
          </a:p>
          <a:p>
            <a:pPr lvl="1"/>
            <a:r>
              <a:rPr lang="en-US" altLang="zh-CN" b="1" dirty="0">
                <a:solidFill>
                  <a:srgbClr val="3366FF"/>
                </a:solidFill>
                <a:ea typeface="楷体_GB2312" pitchFamily="49" charset="-122"/>
              </a:rPr>
              <a:t>-1     1</a:t>
            </a:r>
          </a:p>
          <a:p>
            <a:pPr lvl="1"/>
            <a:r>
              <a:rPr lang="en-US" altLang="zh-CN" b="1" dirty="0">
                <a:solidFill>
                  <a:srgbClr val="3366FF"/>
                </a:solidFill>
                <a:ea typeface="楷体_GB2312" pitchFamily="49" charset="-122"/>
              </a:rPr>
              <a:t> 1    -1</a:t>
            </a:r>
          </a:p>
          <a:p>
            <a:pPr lvl="1"/>
            <a:r>
              <a:rPr lang="en-US" altLang="zh-CN" b="1" dirty="0">
                <a:ea typeface="楷体_GB2312" pitchFamily="49" charset="-122"/>
              </a:rPr>
              <a:t> 1     0</a:t>
            </a:r>
          </a:p>
          <a:p>
            <a:pPr lvl="1"/>
            <a:r>
              <a:rPr lang="en-US" altLang="zh-CN" b="1" dirty="0">
                <a:ea typeface="楷体_GB2312" pitchFamily="49" charset="-122"/>
              </a:rPr>
              <a:t> </a:t>
            </a:r>
            <a:r>
              <a:rPr lang="en-US" altLang="zh-CN" b="1" dirty="0">
                <a:solidFill>
                  <a:srgbClr val="FF0000"/>
                </a:solidFill>
                <a:ea typeface="楷体_GB2312" pitchFamily="49" charset="-122"/>
              </a:rPr>
              <a:t>1     1</a:t>
            </a:r>
          </a:p>
        </p:txBody>
      </p:sp>
      <p:sp>
        <p:nvSpPr>
          <p:cNvPr id="36884" name="Text Box 33"/>
          <p:cNvSpPr txBox="1">
            <a:spLocks noChangeArrowheads="1"/>
          </p:cNvSpPr>
          <p:nvPr/>
        </p:nvSpPr>
        <p:spPr bwMode="auto">
          <a:xfrm>
            <a:off x="7287209" y="4011523"/>
            <a:ext cx="1565275" cy="1200329"/>
          </a:xfrm>
          <a:prstGeom prst="rect">
            <a:avLst/>
          </a:prstGeom>
          <a:noFill/>
          <a:ln w="9525">
            <a:noFill/>
            <a:miter lim="800000"/>
            <a:headEnd/>
            <a:tailEnd/>
          </a:ln>
        </p:spPr>
        <p:txBody>
          <a:bodyPr>
            <a:spAutoFit/>
          </a:bodyPr>
          <a:lstStyle/>
          <a:p>
            <a:r>
              <a:rPr lang="zh-CN" altLang="en-US" b="1" dirty="0">
                <a:solidFill>
                  <a:srgbClr val="FF0000"/>
                </a:solidFill>
                <a:latin typeface="楷体_GB2312" pitchFamily="49" charset="-122"/>
                <a:ea typeface="楷体_GB2312" pitchFamily="49" charset="-122"/>
              </a:rPr>
              <a:t>相同</a:t>
            </a:r>
            <a:r>
              <a:rPr lang="en-US" altLang="zh-CN" b="1" dirty="0">
                <a:solidFill>
                  <a:srgbClr val="FF0000"/>
                </a:solidFill>
                <a:ea typeface="楷体_GB2312" pitchFamily="49" charset="-122"/>
              </a:rPr>
              <a:t>—</a:t>
            </a:r>
            <a:r>
              <a:rPr lang="en-US" altLang="zh-CN" b="1" dirty="0">
                <a:solidFill>
                  <a:srgbClr val="FF0000"/>
                </a:solidFill>
                <a:latin typeface="楷体_GB2312" pitchFamily="49" charset="-122"/>
                <a:ea typeface="楷体_GB2312" pitchFamily="49" charset="-122"/>
              </a:rPr>
              <a:t>a</a:t>
            </a:r>
          </a:p>
          <a:p>
            <a:r>
              <a:rPr lang="en-US" altLang="zh-CN" b="1" dirty="0">
                <a:latin typeface="楷体_GB2312" pitchFamily="49" charset="-122"/>
                <a:ea typeface="楷体_GB2312" pitchFamily="49" charset="-122"/>
              </a:rPr>
              <a:t>q</a:t>
            </a:r>
            <a:r>
              <a:rPr lang="zh-CN" altLang="en-US" b="1" dirty="0">
                <a:latin typeface="楷体_GB2312" pitchFamily="49" charset="-122"/>
                <a:ea typeface="楷体_GB2312" pitchFamily="49" charset="-122"/>
              </a:rPr>
              <a:t>为</a:t>
            </a:r>
            <a:r>
              <a:rPr lang="en-US" altLang="zh-CN" b="1" dirty="0" smtClean="0">
                <a:latin typeface="楷体_GB2312" pitchFamily="49" charset="-122"/>
                <a:ea typeface="楷体_GB2312" pitchFamily="49" charset="-122"/>
              </a:rPr>
              <a:t>0</a:t>
            </a:r>
            <a:r>
              <a:rPr lang="en-US" altLang="zh-CN" b="1" dirty="0" smtClean="0">
                <a:ea typeface="楷体_GB2312" pitchFamily="49" charset="-122"/>
              </a:rPr>
              <a:t>—</a:t>
            </a:r>
            <a:r>
              <a:rPr lang="en-US" altLang="zh-CN" b="1" dirty="0" smtClean="0">
                <a:latin typeface="楷体_GB2312" pitchFamily="49" charset="-122"/>
                <a:ea typeface="楷体_GB2312" pitchFamily="49" charset="-122"/>
              </a:rPr>
              <a:t>b</a:t>
            </a:r>
          </a:p>
          <a:p>
            <a:r>
              <a:rPr lang="zh-CN" altLang="en-US" b="1" dirty="0" smtClean="0">
                <a:solidFill>
                  <a:srgbClr val="3366FF"/>
                </a:solidFill>
                <a:latin typeface="楷体_GB2312" pitchFamily="49" charset="-122"/>
                <a:ea typeface="楷体_GB2312" pitchFamily="49" charset="-122"/>
              </a:rPr>
              <a:t>相反</a:t>
            </a:r>
            <a:r>
              <a:rPr lang="en-US" altLang="zh-CN" b="1" dirty="0">
                <a:solidFill>
                  <a:srgbClr val="3366FF"/>
                </a:solidFill>
                <a:ea typeface="楷体_GB2312" pitchFamily="49" charset="-122"/>
              </a:rPr>
              <a:t>—</a:t>
            </a:r>
            <a:r>
              <a:rPr lang="en-US" altLang="zh-CN" b="1" dirty="0">
                <a:solidFill>
                  <a:srgbClr val="3366FF"/>
                </a:solidFill>
                <a:latin typeface="楷体_GB2312" pitchFamily="49" charset="-122"/>
                <a:ea typeface="楷体_GB2312" pitchFamily="49" charset="-122"/>
              </a:rPr>
              <a:t>c</a:t>
            </a:r>
            <a:endParaRPr lang="en-US" altLang="zh-CN" dirty="0">
              <a:solidFill>
                <a:srgbClr val="3366FF"/>
              </a:solidFill>
            </a:endParaRPr>
          </a:p>
        </p:txBody>
      </p:sp>
    </p:spTree>
    <p:extLst>
      <p:ext uri="{BB962C8B-B14F-4D97-AF65-F5344CB8AC3E}">
        <p14:creationId xmlns:p14="http://schemas.microsoft.com/office/powerpoint/2010/main" val="617936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16770">
                                            <p:txEl>
                                              <p:pRg st="2" end="2"/>
                                            </p:txEl>
                                          </p:spTgt>
                                        </p:tgtEl>
                                        <p:attrNameLst>
                                          <p:attrName>style.visibility</p:attrName>
                                        </p:attrNameLst>
                                      </p:cBhvr>
                                      <p:to>
                                        <p:strVal val="visible"/>
                                      </p:to>
                                    </p:set>
                                    <p:animEffect transition="in" filter="wipe(left)">
                                      <p:cBhvr>
                                        <p:cTn id="15" dur="500"/>
                                        <p:tgtEl>
                                          <p:spTgt spid="4167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93599"/>
                                        </p:tgtEl>
                                        <p:attrNameLst>
                                          <p:attrName>style.visibility</p:attrName>
                                        </p:attrNameLst>
                                      </p:cBhvr>
                                      <p:to>
                                        <p:strVal val="visible"/>
                                      </p:to>
                                    </p:set>
                                    <p:animEffect transition="in" filter="wipe(up)">
                                      <p:cBhvr>
                                        <p:cTn id="20" dur="500"/>
                                        <p:tgtEl>
                                          <p:spTgt spid="49359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6884"/>
                                        </p:tgtEl>
                                        <p:attrNameLst>
                                          <p:attrName>style.visibility</p:attrName>
                                        </p:attrNameLst>
                                      </p:cBhvr>
                                      <p:to>
                                        <p:strVal val="visible"/>
                                      </p:to>
                                    </p:set>
                                    <p:animEffect transition="in" filter="wipe(left)">
                                      <p:cBhvr>
                                        <p:cTn id="24" dur="500"/>
                                        <p:tgtEl>
                                          <p:spTgt spid="3688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93599" grpId="0"/>
      <p:bldP spid="3688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body" idx="1"/>
          </p:nvPr>
        </p:nvSpPr>
        <p:spPr>
          <a:xfrm>
            <a:off x="304800" y="238125"/>
            <a:ext cx="8126413" cy="2328863"/>
          </a:xfrm>
        </p:spPr>
        <p:txBody>
          <a:bodyPr/>
          <a:lstStyle/>
          <a:p>
            <a:pPr eaLnBrk="1" hangingPunct="1">
              <a:buClr>
                <a:srgbClr val="FF7C80"/>
              </a:buClr>
              <a:buSzPct val="50000"/>
              <a:buFont typeface="Wingdings" pitchFamily="2" charset="2"/>
              <a:buChar char="n"/>
            </a:pPr>
            <a:r>
              <a:rPr lang="en-US" altLang="zh-CN" b="1" smtClean="0">
                <a:ea typeface="楷体_GB2312" pitchFamily="49" charset="-122"/>
              </a:rPr>
              <a:t>case 3—a : </a:t>
            </a:r>
          </a:p>
          <a:p>
            <a:pPr eaLnBrk="1" hangingPunct="1">
              <a:buClr>
                <a:srgbClr val="FF7C80"/>
              </a:buClr>
              <a:buSzPct val="50000"/>
              <a:buFont typeface="Wingdings" pitchFamily="2" charset="2"/>
              <a:buNone/>
            </a:pPr>
            <a:r>
              <a:rPr lang="en-US" altLang="zh-CN" b="1" smtClean="0">
                <a:solidFill>
                  <a:schemeClr val="accent2"/>
                </a:solidFill>
                <a:ea typeface="楷体_GB2312" pitchFamily="49" charset="-122"/>
              </a:rPr>
              <a:t>	</a:t>
            </a:r>
            <a:r>
              <a:rPr lang="zh-CN" altLang="en-US" b="1" smtClean="0">
                <a:solidFill>
                  <a:schemeClr val="accent2"/>
                </a:solidFill>
                <a:ea typeface="楷体_GB2312" pitchFamily="49" charset="-122"/>
              </a:rPr>
              <a:t>如果 </a:t>
            </a:r>
            <a:r>
              <a:rPr lang="en-US" altLang="zh-CN" b="1" i="1" smtClean="0">
                <a:solidFill>
                  <a:schemeClr val="accent2"/>
                </a:solidFill>
                <a:ea typeface="楷体_GB2312" pitchFamily="49" charset="-122"/>
              </a:rPr>
              <a:t>q </a:t>
            </a:r>
            <a:r>
              <a:rPr lang="zh-CN" altLang="en-US" b="1" smtClean="0">
                <a:solidFill>
                  <a:schemeClr val="accent2"/>
                </a:solidFill>
                <a:ea typeface="楷体_GB2312" pitchFamily="49" charset="-122"/>
              </a:rPr>
              <a:t>的</a:t>
            </a:r>
            <a:r>
              <a:rPr lang="zh-CN" altLang="en-US" b="1" smtClean="0">
                <a:solidFill>
                  <a:srgbClr val="3366FF"/>
                </a:solidFill>
                <a:ea typeface="楷体_GB2312" pitchFamily="49" charset="-122"/>
              </a:rPr>
              <a:t>平衡因子</a:t>
            </a:r>
            <a:r>
              <a:rPr lang="zh-CN" altLang="en-US" b="1" smtClean="0">
                <a:solidFill>
                  <a:schemeClr val="accent2"/>
                </a:solidFill>
                <a:ea typeface="楷体_GB2312" pitchFamily="49" charset="-122"/>
              </a:rPr>
              <a:t>与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的平衡因子</a:t>
            </a:r>
            <a:r>
              <a:rPr lang="zh-CN" altLang="en-US" b="1" smtClean="0">
                <a:solidFill>
                  <a:srgbClr val="FF0000"/>
                </a:solidFill>
                <a:ea typeface="楷体_GB2312" pitchFamily="49" charset="-122"/>
              </a:rPr>
              <a:t>相同</a:t>
            </a:r>
            <a:r>
              <a:rPr lang="zh-CN" altLang="en-US" b="1" smtClean="0">
                <a:solidFill>
                  <a:schemeClr val="accent2"/>
                </a:solidFill>
                <a:ea typeface="楷体_GB2312" pitchFamily="49" charset="-122"/>
              </a:rPr>
              <a:t>，</a:t>
            </a:r>
          </a:p>
          <a:p>
            <a:pPr eaLnBrk="1" hangingPunct="1">
              <a:buClr>
                <a:srgbClr val="FF7C80"/>
              </a:buClr>
              <a:buSzPct val="50000"/>
              <a:buFont typeface="Wingdings" pitchFamily="2" charset="2"/>
              <a:buNone/>
            </a:pPr>
            <a:r>
              <a:rPr lang="zh-CN" altLang="en-US" b="1" smtClean="0">
                <a:solidFill>
                  <a:schemeClr val="accent2"/>
                </a:solidFill>
                <a:ea typeface="楷体_GB2312" pitchFamily="49" charset="-122"/>
              </a:rPr>
              <a:t>	则执行一个单旋转来恢复平衡</a:t>
            </a:r>
            <a:r>
              <a:rPr lang="en-US" altLang="zh-CN" b="1" smtClean="0">
                <a:solidFill>
                  <a:schemeClr val="accent2"/>
                </a:solidFill>
                <a:ea typeface="楷体_GB2312" pitchFamily="49" charset="-122"/>
              </a:rPr>
              <a:t>, </a:t>
            </a:r>
            <a:r>
              <a:rPr lang="zh-CN" altLang="en-US" b="1" smtClean="0">
                <a:solidFill>
                  <a:schemeClr val="accent2"/>
                </a:solidFill>
                <a:ea typeface="楷体_GB2312" pitchFamily="49" charset="-122"/>
              </a:rPr>
              <a:t>结点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和 </a:t>
            </a:r>
            <a:r>
              <a:rPr lang="en-US" altLang="zh-CN" b="1" i="1" smtClean="0">
                <a:solidFill>
                  <a:schemeClr val="accent2"/>
                </a:solidFill>
                <a:ea typeface="楷体_GB2312" pitchFamily="49" charset="-122"/>
              </a:rPr>
              <a:t>q </a:t>
            </a:r>
            <a:r>
              <a:rPr lang="zh-CN" altLang="en-US" b="1" smtClean="0">
                <a:solidFill>
                  <a:schemeClr val="accent2"/>
                </a:solidFill>
                <a:ea typeface="楷体_GB2312" pitchFamily="49" charset="-122"/>
              </a:rPr>
              <a:t>的</a:t>
            </a:r>
            <a:r>
              <a:rPr lang="zh-CN" altLang="en-US" b="1" smtClean="0">
                <a:solidFill>
                  <a:srgbClr val="3366FF"/>
                </a:solidFill>
                <a:ea typeface="楷体_GB2312" pitchFamily="49" charset="-122"/>
              </a:rPr>
              <a:t>平衡因子</a:t>
            </a:r>
            <a:r>
              <a:rPr lang="zh-CN" altLang="en-US" b="1" smtClean="0">
                <a:solidFill>
                  <a:schemeClr val="accent2"/>
                </a:solidFill>
                <a:ea typeface="楷体_GB2312" pitchFamily="49" charset="-122"/>
              </a:rPr>
              <a:t>均改为</a:t>
            </a:r>
            <a:r>
              <a:rPr lang="en-US" altLang="zh-CN" b="1" smtClean="0">
                <a:solidFill>
                  <a:schemeClr val="tx2"/>
                </a:solidFill>
                <a:ea typeface="楷体_GB2312" pitchFamily="49" charset="-122"/>
              </a:rPr>
              <a:t>0</a:t>
            </a:r>
            <a:r>
              <a:rPr lang="zh-CN" altLang="en-US" b="1" smtClean="0">
                <a:solidFill>
                  <a:schemeClr val="accent2"/>
                </a:solidFill>
                <a:ea typeface="楷体_GB2312" pitchFamily="49" charset="-122"/>
              </a:rPr>
              <a:t>。</a:t>
            </a:r>
            <a:endParaRPr lang="zh-CN" altLang="en-US" b="1" smtClean="0">
              <a:ea typeface="楷体_GB2312" pitchFamily="49" charset="-122"/>
            </a:endParaRPr>
          </a:p>
        </p:txBody>
      </p:sp>
      <p:sp>
        <p:nvSpPr>
          <p:cNvPr id="37891" name="Line 3"/>
          <p:cNvSpPr>
            <a:spLocks noChangeShapeType="1"/>
          </p:cNvSpPr>
          <p:nvPr/>
        </p:nvSpPr>
        <p:spPr bwMode="auto">
          <a:xfrm>
            <a:off x="3276600" y="4073525"/>
            <a:ext cx="304800" cy="685800"/>
          </a:xfrm>
          <a:prstGeom prst="line">
            <a:avLst/>
          </a:prstGeom>
          <a:noFill/>
          <a:ln w="38100">
            <a:solidFill>
              <a:srgbClr val="006666"/>
            </a:solidFill>
            <a:round/>
            <a:headEnd/>
            <a:tailEnd/>
          </a:ln>
        </p:spPr>
        <p:txBody>
          <a:bodyPr wrap="none" anchor="ctr"/>
          <a:lstStyle/>
          <a:p>
            <a:endParaRPr lang="zh-CN" altLang="en-US"/>
          </a:p>
        </p:txBody>
      </p:sp>
      <p:sp>
        <p:nvSpPr>
          <p:cNvPr id="37892" name="Line 4"/>
          <p:cNvSpPr>
            <a:spLocks noChangeShapeType="1"/>
          </p:cNvSpPr>
          <p:nvPr/>
        </p:nvSpPr>
        <p:spPr bwMode="auto">
          <a:xfrm flipH="1">
            <a:off x="2743200" y="4073525"/>
            <a:ext cx="381000" cy="685800"/>
          </a:xfrm>
          <a:prstGeom prst="line">
            <a:avLst/>
          </a:prstGeom>
          <a:noFill/>
          <a:ln w="38100">
            <a:solidFill>
              <a:srgbClr val="006666"/>
            </a:solidFill>
            <a:round/>
            <a:headEnd/>
            <a:tailEnd/>
          </a:ln>
        </p:spPr>
        <p:txBody>
          <a:bodyPr wrap="none" anchor="ctr"/>
          <a:lstStyle/>
          <a:p>
            <a:endParaRPr lang="zh-CN" altLang="en-US"/>
          </a:p>
        </p:txBody>
      </p:sp>
      <p:sp>
        <p:nvSpPr>
          <p:cNvPr id="37893" name="Line 5"/>
          <p:cNvSpPr>
            <a:spLocks noChangeShapeType="1"/>
          </p:cNvSpPr>
          <p:nvPr/>
        </p:nvSpPr>
        <p:spPr bwMode="auto">
          <a:xfrm>
            <a:off x="2667000" y="3006725"/>
            <a:ext cx="533400" cy="838200"/>
          </a:xfrm>
          <a:prstGeom prst="line">
            <a:avLst/>
          </a:prstGeom>
          <a:noFill/>
          <a:ln w="38100">
            <a:solidFill>
              <a:srgbClr val="009900"/>
            </a:solidFill>
            <a:round/>
            <a:headEnd/>
            <a:tailEnd/>
          </a:ln>
        </p:spPr>
        <p:txBody>
          <a:bodyPr wrap="none" anchor="ctr"/>
          <a:lstStyle/>
          <a:p>
            <a:endParaRPr lang="zh-CN" altLang="en-US"/>
          </a:p>
        </p:txBody>
      </p:sp>
      <p:sp>
        <p:nvSpPr>
          <p:cNvPr id="37894" name="Line 6"/>
          <p:cNvSpPr>
            <a:spLocks noChangeShapeType="1"/>
          </p:cNvSpPr>
          <p:nvPr/>
        </p:nvSpPr>
        <p:spPr bwMode="auto">
          <a:xfrm flipH="1">
            <a:off x="1828800" y="3082925"/>
            <a:ext cx="609600" cy="838200"/>
          </a:xfrm>
          <a:prstGeom prst="line">
            <a:avLst/>
          </a:prstGeom>
          <a:noFill/>
          <a:ln w="38100">
            <a:solidFill>
              <a:srgbClr val="009900"/>
            </a:solidFill>
            <a:round/>
            <a:headEnd/>
            <a:tailEnd/>
          </a:ln>
        </p:spPr>
        <p:txBody>
          <a:bodyPr wrap="none" anchor="ctr"/>
          <a:lstStyle/>
          <a:p>
            <a:endParaRPr lang="zh-CN" altLang="en-US"/>
          </a:p>
        </p:txBody>
      </p:sp>
      <p:sp>
        <p:nvSpPr>
          <p:cNvPr id="418823" name="Oval 7"/>
          <p:cNvSpPr>
            <a:spLocks noChangeArrowheads="1"/>
          </p:cNvSpPr>
          <p:nvPr/>
        </p:nvSpPr>
        <p:spPr bwMode="auto">
          <a:xfrm>
            <a:off x="2362200" y="2778125"/>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8824" name="Rectangle 8"/>
          <p:cNvSpPr>
            <a:spLocks noChangeArrowheads="1"/>
          </p:cNvSpPr>
          <p:nvPr/>
        </p:nvSpPr>
        <p:spPr bwMode="auto">
          <a:xfrm>
            <a:off x="1524000" y="3844925"/>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8825" name="Rectangle 9"/>
          <p:cNvSpPr>
            <a:spLocks noChangeArrowheads="1"/>
          </p:cNvSpPr>
          <p:nvPr/>
        </p:nvSpPr>
        <p:spPr bwMode="auto">
          <a:xfrm>
            <a:off x="2438400" y="4683125"/>
            <a:ext cx="457200" cy="1108075"/>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8826" name="Rectangle 10"/>
          <p:cNvSpPr>
            <a:spLocks noChangeArrowheads="1"/>
          </p:cNvSpPr>
          <p:nvPr/>
        </p:nvSpPr>
        <p:spPr bwMode="auto">
          <a:xfrm>
            <a:off x="1524000" y="4987925"/>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899" name="Line 11"/>
          <p:cNvSpPr>
            <a:spLocks noChangeShapeType="1"/>
          </p:cNvSpPr>
          <p:nvPr/>
        </p:nvSpPr>
        <p:spPr bwMode="auto">
          <a:xfrm flipH="1">
            <a:off x="1524000" y="4987925"/>
            <a:ext cx="457200" cy="381000"/>
          </a:xfrm>
          <a:prstGeom prst="line">
            <a:avLst/>
          </a:prstGeom>
          <a:noFill/>
          <a:ln w="28575">
            <a:solidFill>
              <a:srgbClr val="009900"/>
            </a:solidFill>
            <a:round/>
            <a:headEnd/>
            <a:tailEnd/>
          </a:ln>
        </p:spPr>
        <p:txBody>
          <a:bodyPr wrap="none" anchor="ctr"/>
          <a:lstStyle/>
          <a:p>
            <a:endParaRPr lang="zh-CN" altLang="en-US"/>
          </a:p>
        </p:txBody>
      </p:sp>
      <p:sp>
        <p:nvSpPr>
          <p:cNvPr id="37900" name="Line 12"/>
          <p:cNvSpPr>
            <a:spLocks noChangeShapeType="1"/>
          </p:cNvSpPr>
          <p:nvPr/>
        </p:nvSpPr>
        <p:spPr bwMode="auto">
          <a:xfrm>
            <a:off x="1524000" y="4987925"/>
            <a:ext cx="457200" cy="381000"/>
          </a:xfrm>
          <a:prstGeom prst="line">
            <a:avLst/>
          </a:prstGeom>
          <a:noFill/>
          <a:ln w="28575">
            <a:solidFill>
              <a:srgbClr val="009900"/>
            </a:solidFill>
            <a:round/>
            <a:headEnd/>
            <a:tailEnd/>
          </a:ln>
        </p:spPr>
        <p:txBody>
          <a:bodyPr wrap="none" anchor="ctr"/>
          <a:lstStyle/>
          <a:p>
            <a:endParaRPr lang="zh-CN" altLang="en-US"/>
          </a:p>
        </p:txBody>
      </p:sp>
      <p:sp>
        <p:nvSpPr>
          <p:cNvPr id="37901" name="Text Box 13"/>
          <p:cNvSpPr txBox="1">
            <a:spLocks noChangeArrowheads="1"/>
          </p:cNvSpPr>
          <p:nvPr/>
        </p:nvSpPr>
        <p:spPr bwMode="auto">
          <a:xfrm>
            <a:off x="2362200" y="2701925"/>
            <a:ext cx="533400" cy="579438"/>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7902" name="Text Box 14"/>
          <p:cNvSpPr txBox="1">
            <a:spLocks noChangeArrowheads="1"/>
          </p:cNvSpPr>
          <p:nvPr/>
        </p:nvSpPr>
        <p:spPr bwMode="auto">
          <a:xfrm>
            <a:off x="1524000" y="4256088"/>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7903" name="Text Box 15"/>
          <p:cNvSpPr txBox="1">
            <a:spLocks noChangeArrowheads="1"/>
          </p:cNvSpPr>
          <p:nvPr/>
        </p:nvSpPr>
        <p:spPr bwMode="auto">
          <a:xfrm>
            <a:off x="762000" y="4149725"/>
            <a:ext cx="762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7904" name="Line 16"/>
          <p:cNvSpPr>
            <a:spLocks noChangeShapeType="1"/>
          </p:cNvSpPr>
          <p:nvPr/>
        </p:nvSpPr>
        <p:spPr bwMode="auto">
          <a:xfrm>
            <a:off x="1143000" y="4606925"/>
            <a:ext cx="0" cy="3810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7905" name="Line 17"/>
          <p:cNvSpPr>
            <a:spLocks noChangeShapeType="1"/>
          </p:cNvSpPr>
          <p:nvPr/>
        </p:nvSpPr>
        <p:spPr bwMode="auto">
          <a:xfrm>
            <a:off x="990600" y="4987925"/>
            <a:ext cx="304800" cy="0"/>
          </a:xfrm>
          <a:prstGeom prst="line">
            <a:avLst/>
          </a:prstGeom>
          <a:noFill/>
          <a:ln w="28575">
            <a:solidFill>
              <a:srgbClr val="009900"/>
            </a:solidFill>
            <a:round/>
            <a:headEnd/>
            <a:tailEnd/>
          </a:ln>
        </p:spPr>
        <p:txBody>
          <a:bodyPr wrap="none" anchor="ctr"/>
          <a:lstStyle/>
          <a:p>
            <a:endParaRPr lang="zh-CN" altLang="en-US"/>
          </a:p>
        </p:txBody>
      </p:sp>
      <p:sp>
        <p:nvSpPr>
          <p:cNvPr id="37906" name="Line 18"/>
          <p:cNvSpPr>
            <a:spLocks noChangeShapeType="1"/>
          </p:cNvSpPr>
          <p:nvPr/>
        </p:nvSpPr>
        <p:spPr bwMode="auto">
          <a:xfrm>
            <a:off x="990600" y="3844925"/>
            <a:ext cx="304800" cy="0"/>
          </a:xfrm>
          <a:prstGeom prst="line">
            <a:avLst/>
          </a:prstGeom>
          <a:noFill/>
          <a:ln w="28575">
            <a:solidFill>
              <a:srgbClr val="009900"/>
            </a:solidFill>
            <a:round/>
            <a:headEnd/>
            <a:tailEnd/>
          </a:ln>
        </p:spPr>
        <p:txBody>
          <a:bodyPr wrap="none" anchor="ctr"/>
          <a:lstStyle/>
          <a:p>
            <a:endParaRPr lang="zh-CN" altLang="en-US"/>
          </a:p>
        </p:txBody>
      </p:sp>
      <p:sp>
        <p:nvSpPr>
          <p:cNvPr id="37907" name="Line 19"/>
          <p:cNvSpPr>
            <a:spLocks noChangeShapeType="1"/>
          </p:cNvSpPr>
          <p:nvPr/>
        </p:nvSpPr>
        <p:spPr bwMode="auto">
          <a:xfrm>
            <a:off x="1143000" y="3844925"/>
            <a:ext cx="0" cy="381000"/>
          </a:xfrm>
          <a:prstGeom prst="line">
            <a:avLst/>
          </a:prstGeom>
          <a:noFill/>
          <a:ln w="28575">
            <a:solidFill>
              <a:srgbClr val="009900"/>
            </a:solidFill>
            <a:round/>
            <a:headEnd type="triangle" w="sm" len="lg"/>
            <a:tailEnd/>
          </a:ln>
        </p:spPr>
        <p:txBody>
          <a:bodyPr wrap="none" anchor="ctr"/>
          <a:lstStyle/>
          <a:p>
            <a:endParaRPr lang="zh-CN" altLang="en-US"/>
          </a:p>
        </p:txBody>
      </p:sp>
      <p:sp>
        <p:nvSpPr>
          <p:cNvPr id="418836" name="Text Box 20"/>
          <p:cNvSpPr txBox="1">
            <a:spLocks noChangeArrowheads="1"/>
          </p:cNvSpPr>
          <p:nvPr/>
        </p:nvSpPr>
        <p:spPr bwMode="auto">
          <a:xfrm>
            <a:off x="609600" y="5521325"/>
            <a:ext cx="1676400" cy="528638"/>
          </a:xfrm>
          <a:prstGeom prst="rect">
            <a:avLst/>
          </a:prstGeom>
          <a:noFill/>
          <a:ln w="9525">
            <a:solidFill>
              <a:schemeClr val="tx2"/>
            </a:solidFill>
            <a:miter lim="800000"/>
            <a:headEnd/>
            <a:tailEnd/>
          </a:ln>
          <a:effectLst/>
        </p:spPr>
        <p:txBody>
          <a:bodyPr>
            <a:spAutoFit/>
          </a:bodyPr>
          <a:lstStyle/>
          <a:p>
            <a:pPr>
              <a:defRPr/>
            </a:pPr>
            <a:r>
              <a:rPr lang="zh-CN" altLang="en-US" b="1">
                <a:solidFill>
                  <a:srgbClr val="006666"/>
                </a:solidFill>
                <a:effectLst>
                  <a:outerShdw blurRad="38100" dist="38100" dir="2700000" algn="tl">
                    <a:srgbClr val="C0C0C0"/>
                  </a:outerShdw>
                </a:effectLst>
                <a:latin typeface="仿宋_GB2312" pitchFamily="49" charset="-122"/>
                <a:ea typeface="仿宋_GB2312" pitchFamily="49" charset="-122"/>
              </a:rPr>
              <a:t>删除结点</a:t>
            </a:r>
            <a:endParaRPr lang="zh-CN" altLang="en-US" sz="2400"/>
          </a:p>
        </p:txBody>
      </p:sp>
      <p:grpSp>
        <p:nvGrpSpPr>
          <p:cNvPr id="2" name="Group 2"/>
          <p:cNvGrpSpPr>
            <a:grpSpLocks/>
          </p:cNvGrpSpPr>
          <p:nvPr/>
        </p:nvGrpSpPr>
        <p:grpSpPr bwMode="auto">
          <a:xfrm>
            <a:off x="4159250" y="3341688"/>
            <a:ext cx="1403350" cy="1036637"/>
            <a:chOff x="2620" y="2105"/>
            <a:chExt cx="884" cy="653"/>
          </a:xfrm>
        </p:grpSpPr>
        <p:sp>
          <p:nvSpPr>
            <p:cNvPr id="37935" name="AutoShape 21"/>
            <p:cNvSpPr>
              <a:spLocks noChangeArrowheads="1"/>
            </p:cNvSpPr>
            <p:nvPr/>
          </p:nvSpPr>
          <p:spPr bwMode="auto">
            <a:xfrm>
              <a:off x="2688" y="2566"/>
              <a:ext cx="816" cy="192"/>
            </a:xfrm>
            <a:custGeom>
              <a:avLst/>
              <a:gdLst>
                <a:gd name="T0" fmla="*/ 612 w 21600"/>
                <a:gd name="T1" fmla="*/ 0 h 21600"/>
                <a:gd name="T2" fmla="*/ 0 w 21600"/>
                <a:gd name="T3" fmla="*/ 96 h 21600"/>
                <a:gd name="T4" fmla="*/ 612 w 21600"/>
                <a:gd name="T5" fmla="*/ 192 h 21600"/>
                <a:gd name="T6" fmla="*/ 816 w 21600"/>
                <a:gd name="T7" fmla="*/ 96 h 21600"/>
                <a:gd name="T8" fmla="*/ 17694720 60000 65536"/>
                <a:gd name="T9" fmla="*/ 11796480 60000 65536"/>
                <a:gd name="T10" fmla="*/ 5898240 60000 65536"/>
                <a:gd name="T11" fmla="*/ 0 60000 65536"/>
                <a:gd name="T12" fmla="*/ 3362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37936" name="Text Box 22"/>
            <p:cNvSpPr txBox="1">
              <a:spLocks noChangeArrowheads="1"/>
            </p:cNvSpPr>
            <p:nvPr/>
          </p:nvSpPr>
          <p:spPr bwMode="auto">
            <a:xfrm>
              <a:off x="2620" y="2105"/>
              <a:ext cx="884" cy="365"/>
            </a:xfrm>
            <a:prstGeom prst="rect">
              <a:avLst/>
            </a:prstGeom>
            <a:noFill/>
            <a:ln w="9525">
              <a:noFill/>
              <a:miter lim="800000"/>
              <a:headEnd/>
              <a:tailEnd/>
            </a:ln>
          </p:spPr>
          <p:txBody>
            <a:bodyPr wrap="none">
              <a:spAutoFit/>
            </a:bodyPr>
            <a:lstStyle/>
            <a:p>
              <a:r>
                <a:rPr lang="zh-CN" altLang="en-US" sz="3200">
                  <a:ea typeface="隶书" pitchFamily="49" charset="-122"/>
                </a:rPr>
                <a:t>左单旋</a:t>
              </a:r>
              <a:endParaRPr lang="zh-CN" altLang="en-US" sz="2400"/>
            </a:p>
          </p:txBody>
        </p:sp>
      </p:grpSp>
      <p:sp>
        <p:nvSpPr>
          <p:cNvPr id="37910" name="Text Box 23"/>
          <p:cNvSpPr txBox="1">
            <a:spLocks noChangeArrowheads="1"/>
          </p:cNvSpPr>
          <p:nvPr/>
        </p:nvSpPr>
        <p:spPr bwMode="auto">
          <a:xfrm>
            <a:off x="2955925" y="2492375"/>
            <a:ext cx="473075" cy="579438"/>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418840" name="Rectangle 24"/>
          <p:cNvSpPr>
            <a:spLocks noChangeArrowheads="1"/>
          </p:cNvSpPr>
          <p:nvPr/>
        </p:nvSpPr>
        <p:spPr bwMode="auto">
          <a:xfrm>
            <a:off x="3429000" y="4683125"/>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7912" name="Text Box 25"/>
          <p:cNvSpPr txBox="1">
            <a:spLocks noChangeArrowheads="1"/>
          </p:cNvSpPr>
          <p:nvPr/>
        </p:nvSpPr>
        <p:spPr bwMode="auto">
          <a:xfrm>
            <a:off x="3429000" y="49069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418842" name="Oval 26"/>
          <p:cNvSpPr>
            <a:spLocks noChangeArrowheads="1"/>
          </p:cNvSpPr>
          <p:nvPr/>
        </p:nvSpPr>
        <p:spPr bwMode="auto">
          <a:xfrm>
            <a:off x="2971800" y="3722688"/>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914" name="Text Box 27"/>
          <p:cNvSpPr txBox="1">
            <a:spLocks noChangeArrowheads="1"/>
          </p:cNvSpPr>
          <p:nvPr/>
        </p:nvSpPr>
        <p:spPr bwMode="auto">
          <a:xfrm>
            <a:off x="2971800" y="3646488"/>
            <a:ext cx="533400" cy="579437"/>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7915" name="Text Box 37"/>
          <p:cNvSpPr txBox="1">
            <a:spLocks noChangeArrowheads="1"/>
          </p:cNvSpPr>
          <p:nvPr/>
        </p:nvSpPr>
        <p:spPr bwMode="auto">
          <a:xfrm>
            <a:off x="3489325" y="3311525"/>
            <a:ext cx="473075" cy="579438"/>
          </a:xfrm>
          <a:prstGeom prst="rect">
            <a:avLst/>
          </a:prstGeom>
          <a:noFill/>
          <a:ln w="9525">
            <a:noFill/>
            <a:miter lim="800000"/>
            <a:headEnd/>
            <a:tailEnd/>
          </a:ln>
        </p:spPr>
        <p:txBody>
          <a:bodyPr>
            <a:spAutoFit/>
          </a:bodyPr>
          <a:lstStyle/>
          <a:p>
            <a:r>
              <a:rPr lang="en-US" altLang="zh-CN" sz="3200" b="1" i="1">
                <a:solidFill>
                  <a:schemeClr val="accent2"/>
                </a:solidFill>
              </a:rPr>
              <a:t>q</a:t>
            </a:r>
            <a:endParaRPr lang="en-US" altLang="zh-CN" sz="2400"/>
          </a:p>
        </p:txBody>
      </p:sp>
      <p:sp>
        <p:nvSpPr>
          <p:cNvPr id="37916" name="Text Box 44"/>
          <p:cNvSpPr txBox="1">
            <a:spLocks noChangeArrowheads="1"/>
          </p:cNvSpPr>
          <p:nvPr/>
        </p:nvSpPr>
        <p:spPr bwMode="auto">
          <a:xfrm>
            <a:off x="2438400" y="4906963"/>
            <a:ext cx="762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418861" name="Freeform 45"/>
          <p:cNvSpPr>
            <a:spLocks/>
          </p:cNvSpPr>
          <p:nvPr/>
        </p:nvSpPr>
        <p:spPr bwMode="auto">
          <a:xfrm>
            <a:off x="2286000" y="3403600"/>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rgbClr val="FF00FF"/>
            </a:solidFill>
            <a:round/>
            <a:headEnd type="triangle" w="sm" len="lg"/>
            <a:tailEnd/>
          </a:ln>
        </p:spPr>
        <p:txBody>
          <a:bodyPr wrap="none" anchor="ctr"/>
          <a:lstStyle/>
          <a:p>
            <a:endParaRPr lang="zh-CN" altLang="en-US"/>
          </a:p>
        </p:txBody>
      </p:sp>
      <p:grpSp>
        <p:nvGrpSpPr>
          <p:cNvPr id="3" name="Group 3"/>
          <p:cNvGrpSpPr>
            <a:grpSpLocks/>
          </p:cNvGrpSpPr>
          <p:nvPr/>
        </p:nvGrpSpPr>
        <p:grpSpPr bwMode="auto">
          <a:xfrm>
            <a:off x="5791200" y="2454275"/>
            <a:ext cx="2438400" cy="3413125"/>
            <a:chOff x="3648" y="1546"/>
            <a:chExt cx="1536" cy="2150"/>
          </a:xfrm>
        </p:grpSpPr>
        <p:sp>
          <p:nvSpPr>
            <p:cNvPr id="37919" name="Line 28"/>
            <p:cNvSpPr>
              <a:spLocks noChangeShapeType="1"/>
            </p:cNvSpPr>
            <p:nvPr/>
          </p:nvSpPr>
          <p:spPr bwMode="auto">
            <a:xfrm flipH="1">
              <a:off x="3840" y="2566"/>
              <a:ext cx="240" cy="432"/>
            </a:xfrm>
            <a:prstGeom prst="line">
              <a:avLst/>
            </a:prstGeom>
            <a:noFill/>
            <a:ln w="38100">
              <a:solidFill>
                <a:srgbClr val="006666"/>
              </a:solidFill>
              <a:round/>
              <a:headEnd/>
              <a:tailEnd/>
            </a:ln>
          </p:spPr>
          <p:txBody>
            <a:bodyPr wrap="none" anchor="ctr"/>
            <a:lstStyle/>
            <a:p>
              <a:endParaRPr lang="zh-CN" altLang="en-US"/>
            </a:p>
          </p:txBody>
        </p:sp>
        <p:sp>
          <p:nvSpPr>
            <p:cNvPr id="37920" name="Line 29"/>
            <p:cNvSpPr>
              <a:spLocks noChangeShapeType="1"/>
            </p:cNvSpPr>
            <p:nvPr/>
          </p:nvSpPr>
          <p:spPr bwMode="auto">
            <a:xfrm>
              <a:off x="4176" y="2566"/>
              <a:ext cx="240" cy="432"/>
            </a:xfrm>
            <a:prstGeom prst="line">
              <a:avLst/>
            </a:prstGeom>
            <a:noFill/>
            <a:ln w="38100">
              <a:solidFill>
                <a:srgbClr val="006666"/>
              </a:solidFill>
              <a:round/>
              <a:headEnd/>
              <a:tailEnd/>
            </a:ln>
          </p:spPr>
          <p:txBody>
            <a:bodyPr wrap="none" anchor="ctr"/>
            <a:lstStyle/>
            <a:p>
              <a:endParaRPr lang="zh-CN" altLang="en-US"/>
            </a:p>
          </p:txBody>
        </p:sp>
        <p:sp>
          <p:nvSpPr>
            <p:cNvPr id="37921" name="Line 30"/>
            <p:cNvSpPr>
              <a:spLocks noChangeShapeType="1"/>
            </p:cNvSpPr>
            <p:nvPr/>
          </p:nvSpPr>
          <p:spPr bwMode="auto">
            <a:xfrm flipH="1">
              <a:off x="4128" y="1894"/>
              <a:ext cx="336" cy="528"/>
            </a:xfrm>
            <a:prstGeom prst="line">
              <a:avLst/>
            </a:prstGeom>
            <a:noFill/>
            <a:ln w="38100">
              <a:solidFill>
                <a:srgbClr val="009900"/>
              </a:solidFill>
              <a:round/>
              <a:headEnd/>
              <a:tailEnd/>
            </a:ln>
          </p:spPr>
          <p:txBody>
            <a:bodyPr wrap="none" anchor="ctr"/>
            <a:lstStyle/>
            <a:p>
              <a:endParaRPr lang="zh-CN" altLang="en-US"/>
            </a:p>
          </p:txBody>
        </p:sp>
        <p:sp>
          <p:nvSpPr>
            <p:cNvPr id="37922" name="Line 31"/>
            <p:cNvSpPr>
              <a:spLocks noChangeShapeType="1"/>
            </p:cNvSpPr>
            <p:nvPr/>
          </p:nvSpPr>
          <p:spPr bwMode="auto">
            <a:xfrm>
              <a:off x="4512" y="1942"/>
              <a:ext cx="528" cy="746"/>
            </a:xfrm>
            <a:prstGeom prst="line">
              <a:avLst/>
            </a:prstGeom>
            <a:noFill/>
            <a:ln w="38100">
              <a:solidFill>
                <a:srgbClr val="009900"/>
              </a:solidFill>
              <a:round/>
              <a:headEnd/>
              <a:tailEnd/>
            </a:ln>
          </p:spPr>
          <p:txBody>
            <a:bodyPr wrap="none" anchor="ctr"/>
            <a:lstStyle/>
            <a:p>
              <a:endParaRPr lang="zh-CN" altLang="en-US"/>
            </a:p>
          </p:txBody>
        </p:sp>
        <p:sp>
          <p:nvSpPr>
            <p:cNvPr id="418848" name="Oval 32"/>
            <p:cNvSpPr>
              <a:spLocks noChangeArrowheads="1"/>
            </p:cNvSpPr>
            <p:nvPr/>
          </p:nvSpPr>
          <p:spPr bwMode="auto">
            <a:xfrm flipH="1">
              <a:off x="4320" y="1750"/>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8849" name="Rectangle 33"/>
            <p:cNvSpPr>
              <a:spLocks noChangeArrowheads="1"/>
            </p:cNvSpPr>
            <p:nvPr/>
          </p:nvSpPr>
          <p:spPr bwMode="auto">
            <a:xfrm flipH="1">
              <a:off x="3648" y="2950"/>
              <a:ext cx="288" cy="72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8850" name="Rectangle 34"/>
            <p:cNvSpPr>
              <a:spLocks noChangeArrowheads="1"/>
            </p:cNvSpPr>
            <p:nvPr/>
          </p:nvSpPr>
          <p:spPr bwMode="auto">
            <a:xfrm flipH="1">
              <a:off x="4320" y="2950"/>
              <a:ext cx="288" cy="746"/>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8851" name="Rectangle 35"/>
            <p:cNvSpPr>
              <a:spLocks noChangeArrowheads="1"/>
            </p:cNvSpPr>
            <p:nvPr/>
          </p:nvSpPr>
          <p:spPr bwMode="auto">
            <a:xfrm flipH="1">
              <a:off x="4896" y="2640"/>
              <a:ext cx="288" cy="1056"/>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8852" name="Oval 36"/>
            <p:cNvSpPr>
              <a:spLocks noChangeArrowheads="1"/>
            </p:cNvSpPr>
            <p:nvPr/>
          </p:nvSpPr>
          <p:spPr bwMode="auto">
            <a:xfrm flipH="1">
              <a:off x="3984" y="2345"/>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7928" name="Text Box 38"/>
            <p:cNvSpPr txBox="1">
              <a:spLocks noChangeArrowheads="1"/>
            </p:cNvSpPr>
            <p:nvPr/>
          </p:nvSpPr>
          <p:spPr bwMode="auto">
            <a:xfrm>
              <a:off x="3984" y="2297"/>
              <a:ext cx="336" cy="365"/>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7929" name="Text Box 39"/>
            <p:cNvSpPr txBox="1">
              <a:spLocks noChangeArrowheads="1"/>
            </p:cNvSpPr>
            <p:nvPr/>
          </p:nvSpPr>
          <p:spPr bwMode="auto">
            <a:xfrm>
              <a:off x="3648" y="3113"/>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7930" name="Text Box 40"/>
            <p:cNvSpPr txBox="1">
              <a:spLocks noChangeArrowheads="1"/>
            </p:cNvSpPr>
            <p:nvPr/>
          </p:nvSpPr>
          <p:spPr bwMode="auto">
            <a:xfrm>
              <a:off x="3792" y="2057"/>
              <a:ext cx="298" cy="365"/>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37931" name="Text Box 41"/>
            <p:cNvSpPr txBox="1">
              <a:spLocks noChangeArrowheads="1"/>
            </p:cNvSpPr>
            <p:nvPr/>
          </p:nvSpPr>
          <p:spPr bwMode="auto">
            <a:xfrm>
              <a:off x="4896" y="2928"/>
              <a:ext cx="24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7932" name="Text Box 42"/>
            <p:cNvSpPr txBox="1">
              <a:spLocks noChangeArrowheads="1"/>
            </p:cNvSpPr>
            <p:nvPr/>
          </p:nvSpPr>
          <p:spPr bwMode="auto">
            <a:xfrm>
              <a:off x="4646" y="1546"/>
              <a:ext cx="298" cy="365"/>
            </a:xfrm>
            <a:prstGeom prst="rect">
              <a:avLst/>
            </a:prstGeom>
            <a:noFill/>
            <a:ln w="9525">
              <a:noFill/>
              <a:miter lim="800000"/>
              <a:headEnd/>
              <a:tailEnd/>
            </a:ln>
          </p:spPr>
          <p:txBody>
            <a:bodyPr>
              <a:spAutoFit/>
            </a:bodyPr>
            <a:lstStyle/>
            <a:p>
              <a:r>
                <a:rPr lang="en-US" altLang="zh-CN" sz="3200" b="1" i="1">
                  <a:solidFill>
                    <a:schemeClr val="accent2"/>
                  </a:solidFill>
                </a:rPr>
                <a:t>q</a:t>
              </a:r>
              <a:endParaRPr lang="en-US" altLang="zh-CN" sz="2400"/>
            </a:p>
          </p:txBody>
        </p:sp>
        <p:sp>
          <p:nvSpPr>
            <p:cNvPr id="37933" name="Text Box 43"/>
            <p:cNvSpPr txBox="1">
              <a:spLocks noChangeArrowheads="1"/>
            </p:cNvSpPr>
            <p:nvPr/>
          </p:nvSpPr>
          <p:spPr bwMode="auto">
            <a:xfrm>
              <a:off x="4320" y="1702"/>
              <a:ext cx="288" cy="365"/>
            </a:xfrm>
            <a:prstGeom prst="rect">
              <a:avLst/>
            </a:prstGeom>
            <a:noFill/>
            <a:ln w="9525">
              <a:noFill/>
              <a:miter lim="800000"/>
              <a:headEnd/>
              <a:tailEnd/>
            </a:ln>
          </p:spPr>
          <p:txBody>
            <a:bodyPr>
              <a:spAutoFit/>
            </a:bodyPr>
            <a:lstStyle/>
            <a:p>
              <a:r>
                <a:rPr lang="en-US" altLang="zh-CN" sz="3200" b="1">
                  <a:solidFill>
                    <a:schemeClr val="tx2"/>
                  </a:solidFill>
                  <a:ea typeface="楷体_GB2312" pitchFamily="49" charset="-122"/>
                </a:rPr>
                <a:t>0</a:t>
              </a:r>
              <a:endParaRPr lang="en-US" altLang="zh-CN" sz="2400"/>
            </a:p>
          </p:txBody>
        </p:sp>
        <p:sp>
          <p:nvSpPr>
            <p:cNvPr id="37934" name="Text Box 46"/>
            <p:cNvSpPr txBox="1">
              <a:spLocks noChangeArrowheads="1"/>
            </p:cNvSpPr>
            <p:nvPr/>
          </p:nvSpPr>
          <p:spPr bwMode="auto">
            <a:xfrm>
              <a:off x="4320" y="3091"/>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grpSp>
    </p:spTree>
    <p:extLst>
      <p:ext uri="{BB962C8B-B14F-4D97-AF65-F5344CB8AC3E}">
        <p14:creationId xmlns:p14="http://schemas.microsoft.com/office/powerpoint/2010/main" val="24038750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18861"/>
                                        </p:tgtEl>
                                        <p:attrNameLst>
                                          <p:attrName>style.visibility</p:attrName>
                                        </p:attrNameLst>
                                      </p:cBhvr>
                                      <p:to>
                                        <p:strVal val="visible"/>
                                      </p:to>
                                    </p:set>
                                    <p:animEffect transition="in" filter="wipe(right)">
                                      <p:cBhvr>
                                        <p:cTn id="11" dur="500"/>
                                        <p:tgtEl>
                                          <p:spTgt spid="41886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8818">
                                            <p:txEl>
                                              <p:pRg st="2" end="2"/>
                                            </p:txEl>
                                          </p:spTgt>
                                        </p:tgtEl>
                                        <p:attrNameLst>
                                          <p:attrName>style.visibility</p:attrName>
                                        </p:attrNameLst>
                                      </p:cBhvr>
                                      <p:to>
                                        <p:strVal val="visible"/>
                                      </p:to>
                                    </p:set>
                                    <p:animEffect transition="in" filter="wipe(left)">
                                      <p:cBhvr>
                                        <p:cTn id="21" dur="500"/>
                                        <p:tgtEl>
                                          <p:spTgt spid="4188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6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body" idx="1"/>
          </p:nvPr>
        </p:nvSpPr>
        <p:spPr>
          <a:xfrm>
            <a:off x="534988" y="395288"/>
            <a:ext cx="8199437" cy="1457325"/>
          </a:xfrm>
        </p:spPr>
        <p:txBody>
          <a:bodyPr/>
          <a:lstStyle/>
          <a:p>
            <a:pPr eaLnBrk="1" hangingPunct="1">
              <a:lnSpc>
                <a:spcPct val="80000"/>
              </a:lnSpc>
              <a:buClr>
                <a:srgbClr val="FF7C80"/>
              </a:buClr>
              <a:buSzPct val="50000"/>
              <a:buFont typeface="Wingdings" pitchFamily="2" charset="2"/>
              <a:buChar char="n"/>
            </a:pPr>
            <a:r>
              <a:rPr lang="en-US" altLang="zh-CN" b="1" smtClean="0">
                <a:ea typeface="楷体_GB2312" pitchFamily="49" charset="-122"/>
              </a:rPr>
              <a:t>case 3—b : </a:t>
            </a:r>
          </a:p>
          <a:p>
            <a:pPr eaLnBrk="1" hangingPunct="1">
              <a:lnSpc>
                <a:spcPct val="80000"/>
              </a:lnSpc>
              <a:buClr>
                <a:srgbClr val="FF7C80"/>
              </a:buClr>
              <a:buSzPct val="50000"/>
              <a:buFont typeface="Wingdings" pitchFamily="2" charset="2"/>
              <a:buNone/>
            </a:pPr>
            <a:r>
              <a:rPr lang="en-US" altLang="zh-CN" b="1" smtClean="0">
                <a:solidFill>
                  <a:schemeClr val="accent2"/>
                </a:solidFill>
                <a:ea typeface="楷体_GB2312" pitchFamily="49" charset="-122"/>
              </a:rPr>
              <a:t>	</a:t>
            </a:r>
            <a:r>
              <a:rPr lang="zh-CN" altLang="en-US" b="1" smtClean="0">
                <a:solidFill>
                  <a:schemeClr val="accent2"/>
                </a:solidFill>
                <a:ea typeface="楷体_GB2312" pitchFamily="49" charset="-122"/>
              </a:rPr>
              <a:t>如果 </a:t>
            </a:r>
            <a:r>
              <a:rPr lang="en-US" altLang="zh-CN" b="1" i="1" smtClean="0">
                <a:solidFill>
                  <a:srgbClr val="FF3300"/>
                </a:solidFill>
                <a:ea typeface="楷体_GB2312" pitchFamily="49" charset="-122"/>
              </a:rPr>
              <a:t>q</a:t>
            </a:r>
            <a:r>
              <a:rPr lang="en-US" altLang="zh-CN" b="1" i="1" smtClean="0">
                <a:solidFill>
                  <a:schemeClr val="accent2"/>
                </a:solidFill>
                <a:ea typeface="楷体_GB2312" pitchFamily="49" charset="-122"/>
              </a:rPr>
              <a:t> </a:t>
            </a:r>
            <a:r>
              <a:rPr lang="en-US" altLang="zh-CN" b="1" smtClean="0">
                <a:solidFill>
                  <a:schemeClr val="accent2"/>
                </a:solidFill>
                <a:ea typeface="楷体_GB2312" pitchFamily="49" charset="-122"/>
              </a:rPr>
              <a:t>(</a:t>
            </a:r>
            <a:r>
              <a:rPr lang="zh-CN" altLang="en-US" b="1" smtClean="0">
                <a:solidFill>
                  <a:schemeClr val="accent2"/>
                </a:solidFill>
                <a:ea typeface="楷体_GB2312" pitchFamily="49" charset="-122"/>
              </a:rPr>
              <a:t>较高的子树</a:t>
            </a:r>
            <a:r>
              <a:rPr lang="en-US" altLang="zh-CN" b="1" smtClean="0">
                <a:solidFill>
                  <a:schemeClr val="accent2"/>
                </a:solidFill>
                <a:ea typeface="楷体_GB2312" pitchFamily="49" charset="-122"/>
              </a:rPr>
              <a:t>) </a:t>
            </a:r>
            <a:r>
              <a:rPr lang="zh-CN" altLang="en-US" b="1" smtClean="0">
                <a:solidFill>
                  <a:schemeClr val="accent2"/>
                </a:solidFill>
                <a:ea typeface="楷体_GB2312" pitchFamily="49" charset="-122"/>
              </a:rPr>
              <a:t>的平衡因子</a:t>
            </a:r>
            <a:r>
              <a:rPr lang="zh-CN" altLang="en-US" b="1" smtClean="0">
                <a:solidFill>
                  <a:srgbClr val="FF0000"/>
                </a:solidFill>
                <a:ea typeface="楷体_GB2312" pitchFamily="49" charset="-122"/>
              </a:rPr>
              <a:t>为 </a:t>
            </a:r>
            <a:r>
              <a:rPr lang="en-US" altLang="zh-CN" b="1" smtClean="0">
                <a:solidFill>
                  <a:srgbClr val="FF0000"/>
                </a:solidFill>
                <a:ea typeface="楷体_GB2312" pitchFamily="49" charset="-122"/>
              </a:rPr>
              <a:t>0</a:t>
            </a:r>
            <a:r>
              <a:rPr lang="zh-CN" altLang="en-US" b="1" smtClean="0">
                <a:ea typeface="楷体_GB2312" pitchFamily="49" charset="-122"/>
              </a:rPr>
              <a:t>，</a:t>
            </a:r>
          </a:p>
          <a:p>
            <a:pPr eaLnBrk="1" hangingPunct="1">
              <a:lnSpc>
                <a:spcPct val="80000"/>
              </a:lnSpc>
              <a:buClr>
                <a:srgbClr val="FF7C80"/>
              </a:buClr>
              <a:buSzPct val="50000"/>
              <a:buFont typeface="Wingdings" pitchFamily="2" charset="2"/>
              <a:buNone/>
            </a:pPr>
            <a:r>
              <a:rPr lang="zh-CN" altLang="en-US" b="1" smtClean="0">
                <a:solidFill>
                  <a:schemeClr val="accent2"/>
                </a:solidFill>
                <a:ea typeface="楷体_GB2312" pitchFamily="49" charset="-122"/>
              </a:rPr>
              <a:t>	执行一个单旋转来恢复结点 </a:t>
            </a:r>
            <a:r>
              <a:rPr lang="en-US" altLang="zh-CN" b="1" i="1" smtClean="0">
                <a:solidFill>
                  <a:schemeClr val="accent2"/>
                </a:solidFill>
                <a:ea typeface="楷体_GB2312" pitchFamily="49" charset="-122"/>
              </a:rPr>
              <a:t>p </a:t>
            </a:r>
            <a:r>
              <a:rPr lang="zh-CN" altLang="en-US" b="1" smtClean="0">
                <a:solidFill>
                  <a:schemeClr val="accent2"/>
                </a:solidFill>
                <a:ea typeface="楷体_GB2312" pitchFamily="49" charset="-122"/>
              </a:rPr>
              <a:t>的平衡。</a:t>
            </a:r>
            <a:endParaRPr lang="zh-CN" altLang="en-US" b="1" smtClean="0">
              <a:ea typeface="楷体_GB2312" pitchFamily="49" charset="-122"/>
            </a:endParaRPr>
          </a:p>
        </p:txBody>
      </p:sp>
      <p:grpSp>
        <p:nvGrpSpPr>
          <p:cNvPr id="2" name="Group 48"/>
          <p:cNvGrpSpPr>
            <a:grpSpLocks/>
          </p:cNvGrpSpPr>
          <p:nvPr/>
        </p:nvGrpSpPr>
        <p:grpSpPr bwMode="auto">
          <a:xfrm>
            <a:off x="3854450" y="2925763"/>
            <a:ext cx="1403350" cy="1036637"/>
            <a:chOff x="2428" y="1843"/>
            <a:chExt cx="884" cy="653"/>
          </a:xfrm>
        </p:grpSpPr>
        <p:sp>
          <p:nvSpPr>
            <p:cNvPr id="38959" name="AutoShape 3"/>
            <p:cNvSpPr>
              <a:spLocks noChangeArrowheads="1"/>
            </p:cNvSpPr>
            <p:nvPr/>
          </p:nvSpPr>
          <p:spPr bwMode="auto">
            <a:xfrm>
              <a:off x="2496" y="2304"/>
              <a:ext cx="816" cy="192"/>
            </a:xfrm>
            <a:custGeom>
              <a:avLst/>
              <a:gdLst>
                <a:gd name="T0" fmla="*/ 612 w 21600"/>
                <a:gd name="T1" fmla="*/ 0 h 21600"/>
                <a:gd name="T2" fmla="*/ 0 w 21600"/>
                <a:gd name="T3" fmla="*/ 96 h 21600"/>
                <a:gd name="T4" fmla="*/ 612 w 21600"/>
                <a:gd name="T5" fmla="*/ 192 h 21600"/>
                <a:gd name="T6" fmla="*/ 816 w 21600"/>
                <a:gd name="T7" fmla="*/ 96 h 21600"/>
                <a:gd name="T8" fmla="*/ 17694720 60000 65536"/>
                <a:gd name="T9" fmla="*/ 11796480 60000 65536"/>
                <a:gd name="T10" fmla="*/ 5898240 60000 65536"/>
                <a:gd name="T11" fmla="*/ 0 60000 65536"/>
                <a:gd name="T12" fmla="*/ 3362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38960" name="Text Box 4"/>
            <p:cNvSpPr txBox="1">
              <a:spLocks noChangeArrowheads="1"/>
            </p:cNvSpPr>
            <p:nvPr/>
          </p:nvSpPr>
          <p:spPr bwMode="auto">
            <a:xfrm>
              <a:off x="2428" y="1843"/>
              <a:ext cx="884" cy="365"/>
            </a:xfrm>
            <a:prstGeom prst="rect">
              <a:avLst/>
            </a:prstGeom>
            <a:noFill/>
            <a:ln w="9525">
              <a:noFill/>
              <a:miter lim="800000"/>
              <a:headEnd/>
              <a:tailEnd/>
            </a:ln>
          </p:spPr>
          <p:txBody>
            <a:bodyPr wrap="none">
              <a:spAutoFit/>
            </a:bodyPr>
            <a:lstStyle/>
            <a:p>
              <a:r>
                <a:rPr lang="zh-CN" altLang="en-US" sz="3200">
                  <a:ea typeface="隶书" pitchFamily="49" charset="-122"/>
                </a:rPr>
                <a:t>左单旋</a:t>
              </a:r>
              <a:endParaRPr lang="zh-CN" altLang="en-US" sz="2400"/>
            </a:p>
          </p:txBody>
        </p:sp>
      </p:grpSp>
      <p:grpSp>
        <p:nvGrpSpPr>
          <p:cNvPr id="3" name="Group 49"/>
          <p:cNvGrpSpPr>
            <a:grpSpLocks/>
          </p:cNvGrpSpPr>
          <p:nvPr/>
        </p:nvGrpSpPr>
        <p:grpSpPr bwMode="auto">
          <a:xfrm>
            <a:off x="5638800" y="2038350"/>
            <a:ext cx="2286000" cy="3752850"/>
            <a:chOff x="3552" y="1284"/>
            <a:chExt cx="1440" cy="2364"/>
          </a:xfrm>
        </p:grpSpPr>
        <p:sp>
          <p:nvSpPr>
            <p:cNvPr id="38943" name="Line 5"/>
            <p:cNvSpPr>
              <a:spLocks noChangeShapeType="1"/>
            </p:cNvSpPr>
            <p:nvPr/>
          </p:nvSpPr>
          <p:spPr bwMode="auto">
            <a:xfrm flipH="1">
              <a:off x="3744" y="2304"/>
              <a:ext cx="240" cy="432"/>
            </a:xfrm>
            <a:prstGeom prst="line">
              <a:avLst/>
            </a:prstGeom>
            <a:noFill/>
            <a:ln w="38100">
              <a:solidFill>
                <a:srgbClr val="006666"/>
              </a:solidFill>
              <a:round/>
              <a:headEnd/>
              <a:tailEnd/>
            </a:ln>
          </p:spPr>
          <p:txBody>
            <a:bodyPr wrap="none" anchor="ctr"/>
            <a:lstStyle/>
            <a:p>
              <a:endParaRPr lang="zh-CN" altLang="en-US"/>
            </a:p>
          </p:txBody>
        </p:sp>
        <p:sp>
          <p:nvSpPr>
            <p:cNvPr id="38944" name="Line 6"/>
            <p:cNvSpPr>
              <a:spLocks noChangeShapeType="1"/>
            </p:cNvSpPr>
            <p:nvPr/>
          </p:nvSpPr>
          <p:spPr bwMode="auto">
            <a:xfrm>
              <a:off x="4080" y="2304"/>
              <a:ext cx="240" cy="432"/>
            </a:xfrm>
            <a:prstGeom prst="line">
              <a:avLst/>
            </a:prstGeom>
            <a:noFill/>
            <a:ln w="38100">
              <a:solidFill>
                <a:srgbClr val="006666"/>
              </a:solidFill>
              <a:round/>
              <a:headEnd/>
              <a:tailEnd/>
            </a:ln>
          </p:spPr>
          <p:txBody>
            <a:bodyPr wrap="none" anchor="ctr"/>
            <a:lstStyle/>
            <a:p>
              <a:endParaRPr lang="zh-CN" altLang="en-US"/>
            </a:p>
          </p:txBody>
        </p:sp>
        <p:sp>
          <p:nvSpPr>
            <p:cNvPr id="38945" name="Line 7"/>
            <p:cNvSpPr>
              <a:spLocks noChangeShapeType="1"/>
            </p:cNvSpPr>
            <p:nvPr/>
          </p:nvSpPr>
          <p:spPr bwMode="auto">
            <a:xfrm flipH="1">
              <a:off x="4032" y="1632"/>
              <a:ext cx="336" cy="528"/>
            </a:xfrm>
            <a:prstGeom prst="line">
              <a:avLst/>
            </a:prstGeom>
            <a:noFill/>
            <a:ln w="38100">
              <a:solidFill>
                <a:srgbClr val="009900"/>
              </a:solidFill>
              <a:round/>
              <a:headEnd/>
              <a:tailEnd/>
            </a:ln>
          </p:spPr>
          <p:txBody>
            <a:bodyPr wrap="none" anchor="ctr"/>
            <a:lstStyle/>
            <a:p>
              <a:endParaRPr lang="zh-CN" altLang="en-US"/>
            </a:p>
          </p:txBody>
        </p:sp>
        <p:sp>
          <p:nvSpPr>
            <p:cNvPr id="38946" name="Line 8"/>
            <p:cNvSpPr>
              <a:spLocks noChangeShapeType="1"/>
            </p:cNvSpPr>
            <p:nvPr/>
          </p:nvSpPr>
          <p:spPr bwMode="auto">
            <a:xfrm>
              <a:off x="4416" y="1680"/>
              <a:ext cx="384" cy="528"/>
            </a:xfrm>
            <a:prstGeom prst="line">
              <a:avLst/>
            </a:prstGeom>
            <a:noFill/>
            <a:ln w="38100">
              <a:solidFill>
                <a:srgbClr val="009900"/>
              </a:solidFill>
              <a:round/>
              <a:headEnd/>
              <a:tailEnd/>
            </a:ln>
          </p:spPr>
          <p:txBody>
            <a:bodyPr wrap="none" anchor="ctr"/>
            <a:lstStyle/>
            <a:p>
              <a:endParaRPr lang="zh-CN" altLang="en-US"/>
            </a:p>
          </p:txBody>
        </p:sp>
        <p:sp>
          <p:nvSpPr>
            <p:cNvPr id="510985" name="Oval 9"/>
            <p:cNvSpPr>
              <a:spLocks noChangeArrowheads="1"/>
            </p:cNvSpPr>
            <p:nvPr/>
          </p:nvSpPr>
          <p:spPr bwMode="auto">
            <a:xfrm flipH="1">
              <a:off x="4224" y="1488"/>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10986" name="Rectangle 10"/>
            <p:cNvSpPr>
              <a:spLocks noChangeArrowheads="1"/>
            </p:cNvSpPr>
            <p:nvPr/>
          </p:nvSpPr>
          <p:spPr bwMode="auto">
            <a:xfrm flipH="1">
              <a:off x="3552" y="2688"/>
              <a:ext cx="288" cy="72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0987" name="Rectangle 11"/>
            <p:cNvSpPr>
              <a:spLocks noChangeArrowheads="1"/>
            </p:cNvSpPr>
            <p:nvPr/>
          </p:nvSpPr>
          <p:spPr bwMode="auto">
            <a:xfrm flipH="1">
              <a:off x="4224" y="2688"/>
              <a:ext cx="288" cy="960"/>
            </a:xfrm>
            <a:prstGeom prst="rect">
              <a:avLst/>
            </a:prstGeom>
            <a:solidFill>
              <a:srgbClr val="FF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0988" name="Rectangle 12"/>
            <p:cNvSpPr>
              <a:spLocks noChangeArrowheads="1"/>
            </p:cNvSpPr>
            <p:nvPr/>
          </p:nvSpPr>
          <p:spPr bwMode="auto">
            <a:xfrm flipH="1">
              <a:off x="4704" y="2160"/>
              <a:ext cx="288" cy="96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0989" name="Oval 13"/>
            <p:cNvSpPr>
              <a:spLocks noChangeArrowheads="1"/>
            </p:cNvSpPr>
            <p:nvPr/>
          </p:nvSpPr>
          <p:spPr bwMode="auto">
            <a:xfrm flipH="1">
              <a:off x="3888" y="2083"/>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952" name="Text Box 14"/>
            <p:cNvSpPr txBox="1">
              <a:spLocks noChangeArrowheads="1"/>
            </p:cNvSpPr>
            <p:nvPr/>
          </p:nvSpPr>
          <p:spPr bwMode="auto">
            <a:xfrm>
              <a:off x="3888" y="2035"/>
              <a:ext cx="336" cy="365"/>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8953" name="Text Box 15"/>
            <p:cNvSpPr txBox="1">
              <a:spLocks noChangeArrowheads="1"/>
            </p:cNvSpPr>
            <p:nvPr/>
          </p:nvSpPr>
          <p:spPr bwMode="auto">
            <a:xfrm>
              <a:off x="4224" y="2851"/>
              <a:ext cx="24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8954" name="Text Box 16"/>
            <p:cNvSpPr txBox="1">
              <a:spLocks noChangeArrowheads="1"/>
            </p:cNvSpPr>
            <p:nvPr/>
          </p:nvSpPr>
          <p:spPr bwMode="auto">
            <a:xfrm>
              <a:off x="3552" y="2851"/>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8955" name="Text Box 17"/>
            <p:cNvSpPr txBox="1">
              <a:spLocks noChangeArrowheads="1"/>
            </p:cNvSpPr>
            <p:nvPr/>
          </p:nvSpPr>
          <p:spPr bwMode="auto">
            <a:xfrm>
              <a:off x="3696" y="1795"/>
              <a:ext cx="298" cy="365"/>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38956" name="Text Box 18"/>
            <p:cNvSpPr txBox="1">
              <a:spLocks noChangeArrowheads="1"/>
            </p:cNvSpPr>
            <p:nvPr/>
          </p:nvSpPr>
          <p:spPr bwMode="auto">
            <a:xfrm>
              <a:off x="4704" y="2407"/>
              <a:ext cx="24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8957" name="Text Box 19"/>
            <p:cNvSpPr txBox="1">
              <a:spLocks noChangeArrowheads="1"/>
            </p:cNvSpPr>
            <p:nvPr/>
          </p:nvSpPr>
          <p:spPr bwMode="auto">
            <a:xfrm>
              <a:off x="4550" y="1284"/>
              <a:ext cx="298" cy="365"/>
            </a:xfrm>
            <a:prstGeom prst="rect">
              <a:avLst/>
            </a:prstGeom>
            <a:noFill/>
            <a:ln w="9525">
              <a:noFill/>
              <a:miter lim="800000"/>
              <a:headEnd/>
              <a:tailEnd/>
            </a:ln>
          </p:spPr>
          <p:txBody>
            <a:bodyPr>
              <a:spAutoFit/>
            </a:bodyPr>
            <a:lstStyle/>
            <a:p>
              <a:r>
                <a:rPr lang="en-US" altLang="zh-CN" sz="3200" b="1" i="1">
                  <a:solidFill>
                    <a:srgbClr val="FF3300"/>
                  </a:solidFill>
                </a:rPr>
                <a:t>q</a:t>
              </a:r>
              <a:endParaRPr lang="en-US" altLang="zh-CN" sz="2400">
                <a:solidFill>
                  <a:srgbClr val="FF3300"/>
                </a:solidFill>
              </a:endParaRPr>
            </a:p>
          </p:txBody>
        </p:sp>
        <p:sp>
          <p:nvSpPr>
            <p:cNvPr id="38958" name="Text Box 20"/>
            <p:cNvSpPr txBox="1">
              <a:spLocks noChangeArrowheads="1"/>
            </p:cNvSpPr>
            <p:nvPr/>
          </p:nvSpPr>
          <p:spPr bwMode="auto">
            <a:xfrm>
              <a:off x="4176" y="1440"/>
              <a:ext cx="432" cy="365"/>
            </a:xfrm>
            <a:prstGeom prst="rect">
              <a:avLst/>
            </a:prstGeom>
            <a:noFill/>
            <a:ln w="9525">
              <a:noFill/>
              <a:miter lim="800000"/>
              <a:headEnd/>
              <a:tailEnd/>
            </a:ln>
          </p:spPr>
          <p:txBody>
            <a:bodyPr>
              <a:spAutoFit/>
            </a:bodyPr>
            <a:lstStyle/>
            <a:p>
              <a:r>
                <a:rPr lang="en-US" altLang="zh-CN" sz="3200" b="1">
                  <a:solidFill>
                    <a:schemeClr val="tx2"/>
                  </a:solidFill>
                </a:rPr>
                <a:t> 1</a:t>
              </a:r>
              <a:endParaRPr lang="en-US" altLang="zh-CN" sz="2400"/>
            </a:p>
          </p:txBody>
        </p:sp>
      </p:grpSp>
      <p:sp>
        <p:nvSpPr>
          <p:cNvPr id="38917" name="Line 22"/>
          <p:cNvSpPr>
            <a:spLocks noChangeShapeType="1"/>
          </p:cNvSpPr>
          <p:nvPr/>
        </p:nvSpPr>
        <p:spPr bwMode="auto">
          <a:xfrm>
            <a:off x="3124200" y="3657600"/>
            <a:ext cx="304800" cy="685800"/>
          </a:xfrm>
          <a:prstGeom prst="line">
            <a:avLst/>
          </a:prstGeom>
          <a:noFill/>
          <a:ln w="38100">
            <a:solidFill>
              <a:srgbClr val="006666"/>
            </a:solidFill>
            <a:round/>
            <a:headEnd/>
            <a:tailEnd/>
          </a:ln>
        </p:spPr>
        <p:txBody>
          <a:bodyPr wrap="none" anchor="ctr"/>
          <a:lstStyle/>
          <a:p>
            <a:endParaRPr lang="zh-CN" altLang="en-US"/>
          </a:p>
        </p:txBody>
      </p:sp>
      <p:sp>
        <p:nvSpPr>
          <p:cNvPr id="38918" name="Line 23"/>
          <p:cNvSpPr>
            <a:spLocks noChangeShapeType="1"/>
          </p:cNvSpPr>
          <p:nvPr/>
        </p:nvSpPr>
        <p:spPr bwMode="auto">
          <a:xfrm flipH="1">
            <a:off x="2590800" y="3657600"/>
            <a:ext cx="381000" cy="685800"/>
          </a:xfrm>
          <a:prstGeom prst="line">
            <a:avLst/>
          </a:prstGeom>
          <a:noFill/>
          <a:ln w="38100">
            <a:solidFill>
              <a:srgbClr val="006666"/>
            </a:solidFill>
            <a:round/>
            <a:headEnd/>
            <a:tailEnd/>
          </a:ln>
        </p:spPr>
        <p:txBody>
          <a:bodyPr wrap="none" anchor="ctr"/>
          <a:lstStyle/>
          <a:p>
            <a:endParaRPr lang="zh-CN" altLang="en-US"/>
          </a:p>
        </p:txBody>
      </p:sp>
      <p:sp>
        <p:nvSpPr>
          <p:cNvPr id="38919" name="Line 24"/>
          <p:cNvSpPr>
            <a:spLocks noChangeShapeType="1"/>
          </p:cNvSpPr>
          <p:nvPr/>
        </p:nvSpPr>
        <p:spPr bwMode="auto">
          <a:xfrm>
            <a:off x="2514600" y="2590800"/>
            <a:ext cx="533400" cy="838200"/>
          </a:xfrm>
          <a:prstGeom prst="line">
            <a:avLst/>
          </a:prstGeom>
          <a:noFill/>
          <a:ln w="38100">
            <a:solidFill>
              <a:srgbClr val="009900"/>
            </a:solidFill>
            <a:round/>
            <a:headEnd/>
            <a:tailEnd/>
          </a:ln>
        </p:spPr>
        <p:txBody>
          <a:bodyPr wrap="none" anchor="ctr"/>
          <a:lstStyle/>
          <a:p>
            <a:endParaRPr lang="zh-CN" altLang="en-US"/>
          </a:p>
        </p:txBody>
      </p:sp>
      <p:sp>
        <p:nvSpPr>
          <p:cNvPr id="38920" name="Line 25"/>
          <p:cNvSpPr>
            <a:spLocks noChangeShapeType="1"/>
          </p:cNvSpPr>
          <p:nvPr/>
        </p:nvSpPr>
        <p:spPr bwMode="auto">
          <a:xfrm flipH="1">
            <a:off x="1676400" y="2667000"/>
            <a:ext cx="609600" cy="838200"/>
          </a:xfrm>
          <a:prstGeom prst="line">
            <a:avLst/>
          </a:prstGeom>
          <a:noFill/>
          <a:ln w="38100">
            <a:solidFill>
              <a:srgbClr val="009900"/>
            </a:solidFill>
            <a:round/>
            <a:headEnd/>
            <a:tailEnd/>
          </a:ln>
        </p:spPr>
        <p:txBody>
          <a:bodyPr wrap="none" anchor="ctr"/>
          <a:lstStyle/>
          <a:p>
            <a:endParaRPr lang="zh-CN" altLang="en-US"/>
          </a:p>
        </p:txBody>
      </p:sp>
      <p:sp>
        <p:nvSpPr>
          <p:cNvPr id="511002" name="Oval 26"/>
          <p:cNvSpPr>
            <a:spLocks noChangeArrowheads="1"/>
          </p:cNvSpPr>
          <p:nvPr/>
        </p:nvSpPr>
        <p:spPr bwMode="auto">
          <a:xfrm>
            <a:off x="22098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511003" name="Rectangle 27"/>
          <p:cNvSpPr>
            <a:spLocks noChangeArrowheads="1"/>
          </p:cNvSpPr>
          <p:nvPr/>
        </p:nvSpPr>
        <p:spPr bwMode="auto">
          <a:xfrm>
            <a:off x="13716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1004" name="Rectangle 28"/>
          <p:cNvSpPr>
            <a:spLocks noChangeArrowheads="1"/>
          </p:cNvSpPr>
          <p:nvPr/>
        </p:nvSpPr>
        <p:spPr bwMode="auto">
          <a:xfrm>
            <a:off x="2286000" y="4267200"/>
            <a:ext cx="457200" cy="1524000"/>
          </a:xfrm>
          <a:prstGeom prst="rect">
            <a:avLst/>
          </a:prstGeom>
          <a:solidFill>
            <a:srgbClr val="FF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511005" name="Rectangle 29"/>
          <p:cNvSpPr>
            <a:spLocks noChangeArrowheads="1"/>
          </p:cNvSpPr>
          <p:nvPr/>
        </p:nvSpPr>
        <p:spPr bwMode="auto">
          <a:xfrm>
            <a:off x="1371600" y="4572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925" name="Line 30"/>
          <p:cNvSpPr>
            <a:spLocks noChangeShapeType="1"/>
          </p:cNvSpPr>
          <p:nvPr/>
        </p:nvSpPr>
        <p:spPr bwMode="auto">
          <a:xfrm flipH="1">
            <a:off x="1371600" y="4572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8926" name="Line 31"/>
          <p:cNvSpPr>
            <a:spLocks noChangeShapeType="1"/>
          </p:cNvSpPr>
          <p:nvPr/>
        </p:nvSpPr>
        <p:spPr bwMode="auto">
          <a:xfrm>
            <a:off x="1371600" y="45720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8927" name="Text Box 32"/>
          <p:cNvSpPr txBox="1">
            <a:spLocks noChangeArrowheads="1"/>
          </p:cNvSpPr>
          <p:nvPr/>
        </p:nvSpPr>
        <p:spPr bwMode="auto">
          <a:xfrm>
            <a:off x="2209800" y="2286000"/>
            <a:ext cx="533400" cy="579438"/>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8928" name="Text Box 33"/>
          <p:cNvSpPr txBox="1">
            <a:spLocks noChangeArrowheads="1"/>
          </p:cNvSpPr>
          <p:nvPr/>
        </p:nvSpPr>
        <p:spPr bwMode="auto">
          <a:xfrm>
            <a:off x="1371600" y="38401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8929" name="Text Box 34"/>
          <p:cNvSpPr txBox="1">
            <a:spLocks noChangeArrowheads="1"/>
          </p:cNvSpPr>
          <p:nvPr/>
        </p:nvSpPr>
        <p:spPr bwMode="auto">
          <a:xfrm>
            <a:off x="2286000" y="46783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8930" name="Text Box 35"/>
          <p:cNvSpPr txBox="1">
            <a:spLocks noChangeArrowheads="1"/>
          </p:cNvSpPr>
          <p:nvPr/>
        </p:nvSpPr>
        <p:spPr bwMode="auto">
          <a:xfrm>
            <a:off x="609600" y="3733800"/>
            <a:ext cx="762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8931" name="Line 36"/>
          <p:cNvSpPr>
            <a:spLocks noChangeShapeType="1"/>
          </p:cNvSpPr>
          <p:nvPr/>
        </p:nvSpPr>
        <p:spPr bwMode="auto">
          <a:xfrm>
            <a:off x="990600" y="4191000"/>
            <a:ext cx="0" cy="3810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8932" name="Line 37"/>
          <p:cNvSpPr>
            <a:spLocks noChangeShapeType="1"/>
          </p:cNvSpPr>
          <p:nvPr/>
        </p:nvSpPr>
        <p:spPr bwMode="auto">
          <a:xfrm>
            <a:off x="838200" y="4572000"/>
            <a:ext cx="304800" cy="0"/>
          </a:xfrm>
          <a:prstGeom prst="line">
            <a:avLst/>
          </a:prstGeom>
          <a:noFill/>
          <a:ln w="28575">
            <a:solidFill>
              <a:srgbClr val="009900"/>
            </a:solidFill>
            <a:round/>
            <a:headEnd/>
            <a:tailEnd/>
          </a:ln>
        </p:spPr>
        <p:txBody>
          <a:bodyPr wrap="none" anchor="ctr"/>
          <a:lstStyle/>
          <a:p>
            <a:endParaRPr lang="zh-CN" altLang="en-US"/>
          </a:p>
        </p:txBody>
      </p:sp>
      <p:sp>
        <p:nvSpPr>
          <p:cNvPr id="38933" name="Line 38"/>
          <p:cNvSpPr>
            <a:spLocks noChangeShapeType="1"/>
          </p:cNvSpPr>
          <p:nvPr/>
        </p:nvSpPr>
        <p:spPr bwMode="auto">
          <a:xfrm>
            <a:off x="838200" y="3429000"/>
            <a:ext cx="304800" cy="0"/>
          </a:xfrm>
          <a:prstGeom prst="line">
            <a:avLst/>
          </a:prstGeom>
          <a:noFill/>
          <a:ln w="28575">
            <a:solidFill>
              <a:srgbClr val="009900"/>
            </a:solidFill>
            <a:round/>
            <a:headEnd/>
            <a:tailEnd/>
          </a:ln>
        </p:spPr>
        <p:txBody>
          <a:bodyPr wrap="none" anchor="ctr"/>
          <a:lstStyle/>
          <a:p>
            <a:endParaRPr lang="zh-CN" altLang="en-US"/>
          </a:p>
        </p:txBody>
      </p:sp>
      <p:sp>
        <p:nvSpPr>
          <p:cNvPr id="38934" name="Line 39"/>
          <p:cNvSpPr>
            <a:spLocks noChangeShapeType="1"/>
          </p:cNvSpPr>
          <p:nvPr/>
        </p:nvSpPr>
        <p:spPr bwMode="auto">
          <a:xfrm>
            <a:off x="990600" y="3429000"/>
            <a:ext cx="0" cy="381000"/>
          </a:xfrm>
          <a:prstGeom prst="line">
            <a:avLst/>
          </a:prstGeom>
          <a:noFill/>
          <a:ln w="28575">
            <a:solidFill>
              <a:srgbClr val="009900"/>
            </a:solidFill>
            <a:round/>
            <a:headEnd type="triangle" w="sm" len="lg"/>
            <a:tailEnd/>
          </a:ln>
        </p:spPr>
        <p:txBody>
          <a:bodyPr wrap="none" anchor="ctr"/>
          <a:lstStyle/>
          <a:p>
            <a:endParaRPr lang="zh-CN" altLang="en-US"/>
          </a:p>
        </p:txBody>
      </p:sp>
      <p:sp>
        <p:nvSpPr>
          <p:cNvPr id="511016" name="Text Box 40"/>
          <p:cNvSpPr txBox="1">
            <a:spLocks noChangeArrowheads="1"/>
          </p:cNvSpPr>
          <p:nvPr/>
        </p:nvSpPr>
        <p:spPr bwMode="auto">
          <a:xfrm>
            <a:off x="1143000" y="5105400"/>
            <a:ext cx="914400" cy="955675"/>
          </a:xfrm>
          <a:prstGeom prst="rect">
            <a:avLst/>
          </a:prstGeom>
          <a:noFill/>
          <a:ln w="9525">
            <a:solidFill>
              <a:schemeClr val="tx2"/>
            </a:solidFill>
            <a:miter lim="800000"/>
            <a:headEnd/>
            <a:tailEnd/>
          </a:ln>
          <a:effectLst/>
        </p:spPr>
        <p:txBody>
          <a:bodyPr>
            <a:spAutoFit/>
          </a:bodyPr>
          <a:lstStyle/>
          <a:p>
            <a:pPr>
              <a:defRPr/>
            </a:pPr>
            <a:r>
              <a:rPr lang="zh-CN" altLang="en-US" b="1">
                <a:solidFill>
                  <a:srgbClr val="006666"/>
                </a:solidFill>
                <a:effectLst>
                  <a:outerShdw blurRad="38100" dist="38100" dir="2700000" algn="tl">
                    <a:srgbClr val="C0C0C0"/>
                  </a:outerShdw>
                </a:effectLst>
                <a:latin typeface="仿宋_GB2312" pitchFamily="49" charset="-122"/>
                <a:ea typeface="仿宋_GB2312" pitchFamily="49" charset="-122"/>
              </a:rPr>
              <a:t>删除结点</a:t>
            </a:r>
            <a:endParaRPr lang="zh-CN" altLang="en-US" sz="2400"/>
          </a:p>
        </p:txBody>
      </p:sp>
      <p:sp>
        <p:nvSpPr>
          <p:cNvPr id="38936" name="Text Box 41"/>
          <p:cNvSpPr txBox="1">
            <a:spLocks noChangeArrowheads="1"/>
          </p:cNvSpPr>
          <p:nvPr/>
        </p:nvSpPr>
        <p:spPr bwMode="auto">
          <a:xfrm>
            <a:off x="2803525" y="2076450"/>
            <a:ext cx="473075" cy="579438"/>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511018" name="Rectangle 42"/>
          <p:cNvSpPr>
            <a:spLocks noChangeArrowheads="1"/>
          </p:cNvSpPr>
          <p:nvPr/>
        </p:nvSpPr>
        <p:spPr bwMode="auto">
          <a:xfrm>
            <a:off x="3276600" y="42672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8938" name="Text Box 43"/>
          <p:cNvSpPr txBox="1">
            <a:spLocks noChangeArrowheads="1"/>
          </p:cNvSpPr>
          <p:nvPr/>
        </p:nvSpPr>
        <p:spPr bwMode="auto">
          <a:xfrm>
            <a:off x="3276600" y="4678363"/>
            <a:ext cx="381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511020" name="Oval 44"/>
          <p:cNvSpPr>
            <a:spLocks noChangeArrowheads="1"/>
          </p:cNvSpPr>
          <p:nvPr/>
        </p:nvSpPr>
        <p:spPr bwMode="auto">
          <a:xfrm>
            <a:off x="2819400" y="3306763"/>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8940" name="Text Box 45"/>
          <p:cNvSpPr txBox="1">
            <a:spLocks noChangeArrowheads="1"/>
          </p:cNvSpPr>
          <p:nvPr/>
        </p:nvSpPr>
        <p:spPr bwMode="auto">
          <a:xfrm>
            <a:off x="2819400" y="3230563"/>
            <a:ext cx="533400" cy="579437"/>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8941" name="Text Box 46"/>
          <p:cNvSpPr txBox="1">
            <a:spLocks noChangeArrowheads="1"/>
          </p:cNvSpPr>
          <p:nvPr/>
        </p:nvSpPr>
        <p:spPr bwMode="auto">
          <a:xfrm>
            <a:off x="3336925" y="2895600"/>
            <a:ext cx="473075" cy="579438"/>
          </a:xfrm>
          <a:prstGeom prst="rect">
            <a:avLst/>
          </a:prstGeom>
          <a:noFill/>
          <a:ln w="9525">
            <a:noFill/>
            <a:miter lim="800000"/>
            <a:headEnd/>
            <a:tailEnd/>
          </a:ln>
        </p:spPr>
        <p:txBody>
          <a:bodyPr>
            <a:spAutoFit/>
          </a:bodyPr>
          <a:lstStyle/>
          <a:p>
            <a:r>
              <a:rPr lang="en-US" altLang="zh-CN" sz="3200" b="1" i="1">
                <a:solidFill>
                  <a:srgbClr val="FF3300"/>
                </a:solidFill>
              </a:rPr>
              <a:t>q</a:t>
            </a:r>
            <a:endParaRPr lang="en-US" altLang="zh-CN" sz="2400">
              <a:solidFill>
                <a:srgbClr val="FF3300"/>
              </a:solidFill>
            </a:endParaRPr>
          </a:p>
        </p:txBody>
      </p:sp>
      <p:sp>
        <p:nvSpPr>
          <p:cNvPr id="511023" name="Freeform 47"/>
          <p:cNvSpPr>
            <a:spLocks/>
          </p:cNvSpPr>
          <p:nvPr/>
        </p:nvSpPr>
        <p:spPr bwMode="auto">
          <a:xfrm>
            <a:off x="2133600" y="3022600"/>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rgbClr val="FF0000"/>
            </a:solidFill>
            <a:round/>
            <a:headEnd type="triangle" w="sm" len="lg"/>
            <a:tailEnd/>
          </a:ln>
        </p:spPr>
        <p:txBody>
          <a:bodyPr wrap="none" anchor="ctr"/>
          <a:lstStyle/>
          <a:p>
            <a:endParaRPr lang="zh-CN" altLang="en-US"/>
          </a:p>
        </p:txBody>
      </p:sp>
    </p:spTree>
    <p:extLst>
      <p:ext uri="{BB962C8B-B14F-4D97-AF65-F5344CB8AC3E}">
        <p14:creationId xmlns:p14="http://schemas.microsoft.com/office/powerpoint/2010/main" val="1227590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1023"/>
                                        </p:tgtEl>
                                        <p:attrNameLst>
                                          <p:attrName>style.visibility</p:attrName>
                                        </p:attrNameLst>
                                      </p:cBhvr>
                                      <p:to>
                                        <p:strVal val="visible"/>
                                      </p:to>
                                    </p:set>
                                    <p:animEffect transition="in" filter="wipe(right)">
                                      <p:cBhvr>
                                        <p:cTn id="11" dur="500"/>
                                        <p:tgtEl>
                                          <p:spTgt spid="5110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0978">
                                            <p:txEl>
                                              <p:pRg st="2" end="2"/>
                                            </p:txEl>
                                          </p:spTgt>
                                        </p:tgtEl>
                                        <p:attrNameLst>
                                          <p:attrName>style.visibility</p:attrName>
                                        </p:attrNameLst>
                                      </p:cBhvr>
                                      <p:to>
                                        <p:strVal val="visible"/>
                                      </p:to>
                                    </p:set>
                                    <p:animEffect transition="in" filter="wipe(left)">
                                      <p:cBhvr>
                                        <p:cTn id="21" dur="500"/>
                                        <p:tgtEl>
                                          <p:spTgt spid="5109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1" name="Rectangle 11"/>
          <p:cNvSpPr>
            <a:spLocks noGrp="1" noChangeArrowheads="1"/>
          </p:cNvSpPr>
          <p:nvPr>
            <p:ph type="body" idx="1"/>
          </p:nvPr>
        </p:nvSpPr>
        <p:spPr>
          <a:xfrm>
            <a:off x="246063" y="250825"/>
            <a:ext cx="8897937" cy="2057400"/>
          </a:xfrm>
        </p:spPr>
        <p:txBody>
          <a:bodyPr/>
          <a:lstStyle/>
          <a:p>
            <a:pPr marL="261938" indent="-180975" eaLnBrk="1" hangingPunct="1">
              <a:lnSpc>
                <a:spcPct val="90000"/>
              </a:lnSpc>
              <a:buClr>
                <a:srgbClr val="FF7C80"/>
              </a:buClr>
              <a:buSzPct val="50000"/>
              <a:buFont typeface="Wingdings" pitchFamily="2" charset="2"/>
              <a:buChar char="n"/>
            </a:pPr>
            <a:r>
              <a:rPr lang="en-US" altLang="zh-CN" b="1" smtClean="0">
                <a:ea typeface="楷体_GB2312" pitchFamily="49" charset="-122"/>
              </a:rPr>
              <a:t>case 3—c :</a:t>
            </a:r>
            <a:r>
              <a:rPr lang="en-US" altLang="zh-CN" sz="2800" b="1" smtClean="0">
                <a:ea typeface="楷体_GB2312" pitchFamily="49" charset="-122"/>
              </a:rPr>
              <a:t> </a:t>
            </a:r>
          </a:p>
          <a:p>
            <a:pPr marL="261938" indent="-180975" eaLnBrk="1" hangingPunct="1">
              <a:lnSpc>
                <a:spcPct val="90000"/>
              </a:lnSpc>
              <a:buClr>
                <a:srgbClr val="FF7C80"/>
              </a:buClr>
              <a:buSzPct val="50000"/>
              <a:buFont typeface="Wingdings" pitchFamily="2" charset="2"/>
              <a:buNone/>
            </a:pPr>
            <a:r>
              <a:rPr lang="en-US" altLang="zh-CN" sz="2800" b="1" smtClean="0">
                <a:solidFill>
                  <a:schemeClr val="accent2"/>
                </a:solidFill>
                <a:ea typeface="楷体_GB2312" pitchFamily="49" charset="-122"/>
              </a:rPr>
              <a:t>  </a:t>
            </a:r>
            <a:r>
              <a:rPr lang="zh-CN" altLang="en-US" sz="2800" b="1" smtClean="0">
                <a:solidFill>
                  <a:schemeClr val="accent2"/>
                </a:solidFill>
                <a:ea typeface="楷体_GB2312" pitchFamily="49" charset="-122"/>
              </a:rPr>
              <a:t>如果 </a:t>
            </a:r>
            <a:r>
              <a:rPr lang="en-US" altLang="zh-CN" sz="2800" b="1" i="1" smtClean="0">
                <a:solidFill>
                  <a:schemeClr val="accent2"/>
                </a:solidFill>
                <a:ea typeface="楷体_GB2312" pitchFamily="49" charset="-122"/>
              </a:rPr>
              <a:t>p </a:t>
            </a:r>
            <a:r>
              <a:rPr lang="zh-CN" altLang="en-US" sz="2800" b="1" smtClean="0">
                <a:solidFill>
                  <a:schemeClr val="accent2"/>
                </a:solidFill>
                <a:ea typeface="楷体_GB2312" pitchFamily="49" charset="-122"/>
              </a:rPr>
              <a:t>与 </a:t>
            </a:r>
            <a:r>
              <a:rPr lang="en-US" altLang="zh-CN" sz="2800" b="1" i="1" smtClean="0">
                <a:solidFill>
                  <a:schemeClr val="accent2"/>
                </a:solidFill>
                <a:ea typeface="楷体_GB2312" pitchFamily="49" charset="-122"/>
              </a:rPr>
              <a:t>q </a:t>
            </a:r>
            <a:r>
              <a:rPr lang="zh-CN" altLang="en-US" sz="2800" b="1" smtClean="0">
                <a:solidFill>
                  <a:schemeClr val="accent2"/>
                </a:solidFill>
                <a:ea typeface="楷体_GB2312" pitchFamily="49" charset="-122"/>
              </a:rPr>
              <a:t>的</a:t>
            </a:r>
            <a:r>
              <a:rPr lang="zh-CN" altLang="en-US" sz="2800" b="1" smtClean="0">
                <a:solidFill>
                  <a:srgbClr val="3366FF"/>
                </a:solidFill>
                <a:ea typeface="楷体_GB2312" pitchFamily="49" charset="-122"/>
              </a:rPr>
              <a:t>平衡因子</a:t>
            </a:r>
            <a:r>
              <a:rPr lang="zh-CN" altLang="en-US" sz="2800" b="1" smtClean="0">
                <a:solidFill>
                  <a:srgbClr val="FF0000"/>
                </a:solidFill>
                <a:ea typeface="楷体_GB2312" pitchFamily="49" charset="-122"/>
              </a:rPr>
              <a:t>相反</a:t>
            </a:r>
            <a:r>
              <a:rPr lang="en-US" altLang="zh-CN" sz="2800" b="1" smtClean="0">
                <a:solidFill>
                  <a:schemeClr val="accent2"/>
                </a:solidFill>
                <a:ea typeface="楷体_GB2312" pitchFamily="49" charset="-122"/>
              </a:rPr>
              <a:t>, </a:t>
            </a:r>
          </a:p>
          <a:p>
            <a:pPr marL="261938" indent="-180975" eaLnBrk="1" hangingPunct="1">
              <a:spcBef>
                <a:spcPct val="50000"/>
              </a:spcBef>
              <a:buClr>
                <a:srgbClr val="FF7C80"/>
              </a:buClr>
              <a:buSzPct val="50000"/>
              <a:buFont typeface="Wingdings" pitchFamily="2" charset="2"/>
              <a:buNone/>
            </a:pPr>
            <a:r>
              <a:rPr lang="en-US" altLang="zh-CN" sz="2800" b="1" smtClean="0">
                <a:solidFill>
                  <a:schemeClr val="accent2"/>
                </a:solidFill>
                <a:ea typeface="楷体_GB2312" pitchFamily="49" charset="-122"/>
              </a:rPr>
              <a:t>  </a:t>
            </a:r>
            <a:r>
              <a:rPr lang="zh-CN" altLang="en-US" sz="2800" b="1" smtClean="0">
                <a:solidFill>
                  <a:schemeClr val="accent2"/>
                </a:solidFill>
                <a:ea typeface="楷体_GB2312" pitchFamily="49" charset="-122"/>
              </a:rPr>
              <a:t>则执行一个双旋转来恢复平衡</a:t>
            </a:r>
            <a:r>
              <a:rPr lang="en-US" altLang="zh-CN" sz="2800" b="1" smtClean="0">
                <a:solidFill>
                  <a:schemeClr val="accent2"/>
                </a:solidFill>
                <a:ea typeface="楷体_GB2312" pitchFamily="49" charset="-122"/>
              </a:rPr>
              <a:t>, </a:t>
            </a:r>
            <a:r>
              <a:rPr lang="zh-CN" altLang="en-US" sz="2800" b="1" smtClean="0">
                <a:solidFill>
                  <a:schemeClr val="accent2"/>
                </a:solidFill>
                <a:ea typeface="楷体_GB2312" pitchFamily="49" charset="-122"/>
              </a:rPr>
              <a:t>先围绕 </a:t>
            </a:r>
            <a:r>
              <a:rPr lang="en-US" altLang="zh-CN" sz="2800" b="1" i="1" smtClean="0">
                <a:solidFill>
                  <a:schemeClr val="accent2"/>
                </a:solidFill>
                <a:ea typeface="楷体_GB2312" pitchFamily="49" charset="-122"/>
              </a:rPr>
              <a:t>q </a:t>
            </a:r>
            <a:r>
              <a:rPr lang="zh-CN" altLang="en-US" sz="2800" b="1" smtClean="0">
                <a:solidFill>
                  <a:schemeClr val="accent2"/>
                </a:solidFill>
                <a:ea typeface="楷体_GB2312" pitchFamily="49" charset="-122"/>
              </a:rPr>
              <a:t>转再围绕 </a:t>
            </a:r>
            <a:r>
              <a:rPr lang="en-US" altLang="zh-CN" sz="2800" b="1" i="1" smtClean="0">
                <a:solidFill>
                  <a:schemeClr val="accent2"/>
                </a:solidFill>
                <a:ea typeface="楷体_GB2312" pitchFamily="49" charset="-122"/>
              </a:rPr>
              <a:t>p </a:t>
            </a:r>
            <a:r>
              <a:rPr lang="zh-CN" altLang="en-US" sz="2800" b="1" smtClean="0">
                <a:solidFill>
                  <a:schemeClr val="accent2"/>
                </a:solidFill>
                <a:ea typeface="楷体_GB2312" pitchFamily="49" charset="-122"/>
              </a:rPr>
              <a:t>转</a:t>
            </a:r>
            <a:r>
              <a:rPr lang="en-US" altLang="zh-CN" sz="2800" b="1" smtClean="0">
                <a:solidFill>
                  <a:schemeClr val="accent2"/>
                </a:solidFill>
                <a:ea typeface="楷体_GB2312" pitchFamily="49" charset="-122"/>
              </a:rPr>
              <a:t>;</a:t>
            </a:r>
          </a:p>
          <a:p>
            <a:pPr marL="261938" indent="-180975" eaLnBrk="1" hangingPunct="1">
              <a:lnSpc>
                <a:spcPct val="90000"/>
              </a:lnSpc>
              <a:buClr>
                <a:srgbClr val="FF7C80"/>
              </a:buClr>
              <a:buSzPct val="50000"/>
              <a:buFont typeface="Wingdings" pitchFamily="2" charset="2"/>
              <a:buNone/>
            </a:pPr>
            <a:r>
              <a:rPr lang="en-US" altLang="zh-CN" sz="2800" b="1" smtClean="0">
                <a:solidFill>
                  <a:schemeClr val="accent2"/>
                </a:solidFill>
                <a:ea typeface="楷体_GB2312" pitchFamily="49" charset="-122"/>
              </a:rPr>
              <a:t>  </a:t>
            </a:r>
            <a:r>
              <a:rPr lang="zh-CN" altLang="en-US" sz="2800" b="1" smtClean="0">
                <a:solidFill>
                  <a:schemeClr val="accent2"/>
                </a:solidFill>
                <a:ea typeface="楷体_GB2312" pitchFamily="49" charset="-122"/>
              </a:rPr>
              <a:t>新根结点的</a:t>
            </a:r>
            <a:r>
              <a:rPr lang="zh-CN" altLang="en-US" sz="2800" b="1" smtClean="0">
                <a:solidFill>
                  <a:srgbClr val="3333CC"/>
                </a:solidFill>
                <a:ea typeface="楷体_GB2312" pitchFamily="49" charset="-122"/>
              </a:rPr>
              <a:t>平衡因子</a:t>
            </a:r>
            <a:r>
              <a:rPr lang="zh-CN" altLang="en-US" sz="2800" b="1" smtClean="0">
                <a:solidFill>
                  <a:schemeClr val="accent2"/>
                </a:solidFill>
                <a:ea typeface="楷体_GB2312" pitchFamily="49" charset="-122"/>
              </a:rPr>
              <a:t>置为</a:t>
            </a:r>
            <a:r>
              <a:rPr lang="en-US" altLang="zh-CN" sz="2800" b="1" smtClean="0">
                <a:solidFill>
                  <a:schemeClr val="accent2"/>
                </a:solidFill>
                <a:ea typeface="楷体_GB2312" pitchFamily="49" charset="-122"/>
              </a:rPr>
              <a:t>0</a:t>
            </a:r>
            <a:r>
              <a:rPr lang="zh-CN" altLang="en-US" sz="2800" b="1" smtClean="0">
                <a:solidFill>
                  <a:schemeClr val="accent2"/>
                </a:solidFill>
                <a:ea typeface="楷体_GB2312" pitchFamily="49" charset="-122"/>
              </a:rPr>
              <a:t>，其它结点的</a:t>
            </a:r>
            <a:r>
              <a:rPr lang="zh-CN" altLang="en-US" sz="2800" b="1" smtClean="0">
                <a:solidFill>
                  <a:srgbClr val="3333CC"/>
                </a:solidFill>
                <a:ea typeface="楷体_GB2312" pitchFamily="49" charset="-122"/>
              </a:rPr>
              <a:t>平衡因子</a:t>
            </a:r>
            <a:r>
              <a:rPr lang="zh-CN" altLang="en-US" sz="2800" b="1" smtClean="0">
                <a:solidFill>
                  <a:schemeClr val="accent2"/>
                </a:solidFill>
                <a:ea typeface="楷体_GB2312" pitchFamily="49" charset="-122"/>
              </a:rPr>
              <a:t>相 应处理。</a:t>
            </a:r>
            <a:endParaRPr lang="zh-CN" altLang="en-US" sz="2800" b="1" smtClean="0">
              <a:ea typeface="楷体_GB2312" pitchFamily="49" charset="-122"/>
            </a:endParaRPr>
          </a:p>
        </p:txBody>
      </p:sp>
      <p:sp>
        <p:nvSpPr>
          <p:cNvPr id="39939" name="Line 9"/>
          <p:cNvSpPr>
            <a:spLocks noChangeShapeType="1"/>
          </p:cNvSpPr>
          <p:nvPr/>
        </p:nvSpPr>
        <p:spPr bwMode="auto">
          <a:xfrm>
            <a:off x="2590800" y="4419600"/>
            <a:ext cx="381000" cy="685800"/>
          </a:xfrm>
          <a:prstGeom prst="line">
            <a:avLst/>
          </a:prstGeom>
          <a:noFill/>
          <a:ln w="38100">
            <a:solidFill>
              <a:srgbClr val="006666"/>
            </a:solidFill>
            <a:round/>
            <a:headEnd/>
            <a:tailEnd/>
          </a:ln>
        </p:spPr>
        <p:txBody>
          <a:bodyPr wrap="none" anchor="ctr"/>
          <a:lstStyle/>
          <a:p>
            <a:endParaRPr lang="zh-CN" altLang="en-US"/>
          </a:p>
        </p:txBody>
      </p:sp>
      <p:sp>
        <p:nvSpPr>
          <p:cNvPr id="39940" name="Line 10"/>
          <p:cNvSpPr>
            <a:spLocks noChangeShapeType="1"/>
          </p:cNvSpPr>
          <p:nvPr/>
        </p:nvSpPr>
        <p:spPr bwMode="auto">
          <a:xfrm flipH="1">
            <a:off x="2057400" y="4419600"/>
            <a:ext cx="457200" cy="685800"/>
          </a:xfrm>
          <a:prstGeom prst="line">
            <a:avLst/>
          </a:prstGeom>
          <a:noFill/>
          <a:ln w="38100">
            <a:solidFill>
              <a:srgbClr val="006666"/>
            </a:solidFill>
            <a:round/>
            <a:headEnd/>
            <a:tailEnd/>
          </a:ln>
        </p:spPr>
        <p:txBody>
          <a:bodyPr wrap="none" anchor="ctr"/>
          <a:lstStyle/>
          <a:p>
            <a:endParaRPr lang="zh-CN" altLang="en-US"/>
          </a:p>
        </p:txBody>
      </p:sp>
      <p:sp>
        <p:nvSpPr>
          <p:cNvPr id="39941" name="Line 12"/>
          <p:cNvSpPr>
            <a:spLocks noChangeShapeType="1"/>
          </p:cNvSpPr>
          <p:nvPr/>
        </p:nvSpPr>
        <p:spPr bwMode="auto">
          <a:xfrm>
            <a:off x="3200400" y="3733800"/>
            <a:ext cx="381000" cy="685800"/>
          </a:xfrm>
          <a:prstGeom prst="line">
            <a:avLst/>
          </a:prstGeom>
          <a:noFill/>
          <a:ln w="38100">
            <a:solidFill>
              <a:srgbClr val="006666"/>
            </a:solidFill>
            <a:round/>
            <a:headEnd/>
            <a:tailEnd/>
          </a:ln>
        </p:spPr>
        <p:txBody>
          <a:bodyPr wrap="none" anchor="ctr"/>
          <a:lstStyle/>
          <a:p>
            <a:endParaRPr lang="zh-CN" altLang="en-US"/>
          </a:p>
        </p:txBody>
      </p:sp>
      <p:sp>
        <p:nvSpPr>
          <p:cNvPr id="39942" name="Line 13"/>
          <p:cNvSpPr>
            <a:spLocks noChangeShapeType="1"/>
          </p:cNvSpPr>
          <p:nvPr/>
        </p:nvSpPr>
        <p:spPr bwMode="auto">
          <a:xfrm flipH="1">
            <a:off x="2590800" y="3657600"/>
            <a:ext cx="457200" cy="685800"/>
          </a:xfrm>
          <a:prstGeom prst="line">
            <a:avLst/>
          </a:prstGeom>
          <a:noFill/>
          <a:ln w="38100">
            <a:solidFill>
              <a:srgbClr val="006666"/>
            </a:solidFill>
            <a:round/>
            <a:headEnd/>
            <a:tailEnd/>
          </a:ln>
        </p:spPr>
        <p:txBody>
          <a:bodyPr wrap="none" anchor="ctr"/>
          <a:lstStyle/>
          <a:p>
            <a:endParaRPr lang="zh-CN" altLang="en-US"/>
          </a:p>
        </p:txBody>
      </p:sp>
      <p:sp>
        <p:nvSpPr>
          <p:cNvPr id="39943" name="Line 14"/>
          <p:cNvSpPr>
            <a:spLocks noChangeShapeType="1"/>
          </p:cNvSpPr>
          <p:nvPr/>
        </p:nvSpPr>
        <p:spPr bwMode="auto">
          <a:xfrm>
            <a:off x="2438400" y="3048000"/>
            <a:ext cx="609600" cy="533400"/>
          </a:xfrm>
          <a:prstGeom prst="line">
            <a:avLst/>
          </a:prstGeom>
          <a:noFill/>
          <a:ln w="38100">
            <a:solidFill>
              <a:srgbClr val="009900"/>
            </a:solidFill>
            <a:round/>
            <a:headEnd/>
            <a:tailEnd/>
          </a:ln>
        </p:spPr>
        <p:txBody>
          <a:bodyPr wrap="none" anchor="ctr"/>
          <a:lstStyle/>
          <a:p>
            <a:endParaRPr lang="zh-CN" altLang="en-US"/>
          </a:p>
        </p:txBody>
      </p:sp>
      <p:sp>
        <p:nvSpPr>
          <p:cNvPr id="39944" name="Line 15"/>
          <p:cNvSpPr>
            <a:spLocks noChangeShapeType="1"/>
          </p:cNvSpPr>
          <p:nvPr/>
        </p:nvSpPr>
        <p:spPr bwMode="auto">
          <a:xfrm flipH="1">
            <a:off x="1371600" y="3048000"/>
            <a:ext cx="914400" cy="685800"/>
          </a:xfrm>
          <a:prstGeom prst="line">
            <a:avLst/>
          </a:prstGeom>
          <a:noFill/>
          <a:ln w="38100">
            <a:solidFill>
              <a:srgbClr val="009900"/>
            </a:solidFill>
            <a:round/>
            <a:headEnd/>
            <a:tailEnd/>
          </a:ln>
        </p:spPr>
        <p:txBody>
          <a:bodyPr wrap="none" anchor="ctr"/>
          <a:lstStyle/>
          <a:p>
            <a:endParaRPr lang="zh-CN" altLang="en-US"/>
          </a:p>
        </p:txBody>
      </p:sp>
      <p:sp>
        <p:nvSpPr>
          <p:cNvPr id="419856" name="Oval 16"/>
          <p:cNvSpPr>
            <a:spLocks noChangeArrowheads="1"/>
          </p:cNvSpPr>
          <p:nvPr/>
        </p:nvSpPr>
        <p:spPr bwMode="auto">
          <a:xfrm>
            <a:off x="2133600" y="2743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9857" name="Rectangle 17"/>
          <p:cNvSpPr>
            <a:spLocks noChangeArrowheads="1"/>
          </p:cNvSpPr>
          <p:nvPr/>
        </p:nvSpPr>
        <p:spPr bwMode="auto">
          <a:xfrm>
            <a:off x="1219200" y="35814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9858" name="Rectangle 18"/>
          <p:cNvSpPr>
            <a:spLocks noChangeArrowheads="1"/>
          </p:cNvSpPr>
          <p:nvPr/>
        </p:nvSpPr>
        <p:spPr bwMode="auto">
          <a:xfrm>
            <a:off x="1905000" y="4953000"/>
            <a:ext cx="457200" cy="1219200"/>
          </a:xfrm>
          <a:prstGeom prst="rect">
            <a:avLst/>
          </a:prstGeom>
          <a:solidFill>
            <a:srgbClr val="CC99FF"/>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9859" name="Rectangle 19"/>
          <p:cNvSpPr>
            <a:spLocks noChangeArrowheads="1"/>
          </p:cNvSpPr>
          <p:nvPr/>
        </p:nvSpPr>
        <p:spPr bwMode="auto">
          <a:xfrm>
            <a:off x="1219200" y="48768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49" name="Line 20"/>
          <p:cNvSpPr>
            <a:spLocks noChangeShapeType="1"/>
          </p:cNvSpPr>
          <p:nvPr/>
        </p:nvSpPr>
        <p:spPr bwMode="auto">
          <a:xfrm flipH="1">
            <a:off x="1219200" y="48768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9950" name="Line 21"/>
          <p:cNvSpPr>
            <a:spLocks noChangeShapeType="1"/>
          </p:cNvSpPr>
          <p:nvPr/>
        </p:nvSpPr>
        <p:spPr bwMode="auto">
          <a:xfrm>
            <a:off x="1219200" y="4876800"/>
            <a:ext cx="457200" cy="381000"/>
          </a:xfrm>
          <a:prstGeom prst="line">
            <a:avLst/>
          </a:prstGeom>
          <a:noFill/>
          <a:ln w="28575">
            <a:solidFill>
              <a:srgbClr val="009900"/>
            </a:solidFill>
            <a:round/>
            <a:headEnd/>
            <a:tailEnd/>
          </a:ln>
        </p:spPr>
        <p:txBody>
          <a:bodyPr wrap="none" anchor="ctr"/>
          <a:lstStyle/>
          <a:p>
            <a:endParaRPr lang="zh-CN" altLang="en-US"/>
          </a:p>
        </p:txBody>
      </p:sp>
      <p:sp>
        <p:nvSpPr>
          <p:cNvPr id="39951" name="Text Box 22"/>
          <p:cNvSpPr txBox="1">
            <a:spLocks noChangeArrowheads="1"/>
          </p:cNvSpPr>
          <p:nvPr/>
        </p:nvSpPr>
        <p:spPr bwMode="auto">
          <a:xfrm>
            <a:off x="2133600" y="2667000"/>
            <a:ext cx="533400" cy="579438"/>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9952" name="Text Box 23"/>
          <p:cNvSpPr txBox="1">
            <a:spLocks noChangeArrowheads="1"/>
          </p:cNvSpPr>
          <p:nvPr/>
        </p:nvSpPr>
        <p:spPr bwMode="auto">
          <a:xfrm>
            <a:off x="1219200" y="3962400"/>
            <a:ext cx="381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endParaRPr lang="en-US" altLang="zh-CN" sz="2400"/>
          </a:p>
        </p:txBody>
      </p:sp>
      <p:sp>
        <p:nvSpPr>
          <p:cNvPr id="39953" name="Text Box 24"/>
          <p:cNvSpPr txBox="1">
            <a:spLocks noChangeArrowheads="1"/>
          </p:cNvSpPr>
          <p:nvPr/>
        </p:nvSpPr>
        <p:spPr bwMode="auto">
          <a:xfrm>
            <a:off x="457200" y="3916363"/>
            <a:ext cx="762000" cy="579437"/>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9954" name="Line 25"/>
          <p:cNvSpPr>
            <a:spLocks noChangeShapeType="1"/>
          </p:cNvSpPr>
          <p:nvPr/>
        </p:nvSpPr>
        <p:spPr bwMode="auto">
          <a:xfrm>
            <a:off x="838200" y="4419600"/>
            <a:ext cx="0" cy="457200"/>
          </a:xfrm>
          <a:prstGeom prst="line">
            <a:avLst/>
          </a:prstGeom>
          <a:noFill/>
          <a:ln w="28575">
            <a:solidFill>
              <a:srgbClr val="009900"/>
            </a:solidFill>
            <a:round/>
            <a:headEnd/>
            <a:tailEnd type="triangle" w="sm" len="lg"/>
          </a:ln>
        </p:spPr>
        <p:txBody>
          <a:bodyPr wrap="none" anchor="ctr"/>
          <a:lstStyle/>
          <a:p>
            <a:endParaRPr lang="zh-CN" altLang="en-US"/>
          </a:p>
        </p:txBody>
      </p:sp>
      <p:sp>
        <p:nvSpPr>
          <p:cNvPr id="39955" name="Line 26"/>
          <p:cNvSpPr>
            <a:spLocks noChangeShapeType="1"/>
          </p:cNvSpPr>
          <p:nvPr/>
        </p:nvSpPr>
        <p:spPr bwMode="auto">
          <a:xfrm>
            <a:off x="685800" y="4876800"/>
            <a:ext cx="304800" cy="0"/>
          </a:xfrm>
          <a:prstGeom prst="line">
            <a:avLst/>
          </a:prstGeom>
          <a:noFill/>
          <a:ln w="28575">
            <a:solidFill>
              <a:srgbClr val="009900"/>
            </a:solidFill>
            <a:round/>
            <a:headEnd/>
            <a:tailEnd/>
          </a:ln>
        </p:spPr>
        <p:txBody>
          <a:bodyPr wrap="none" anchor="ctr"/>
          <a:lstStyle/>
          <a:p>
            <a:endParaRPr lang="zh-CN" altLang="en-US"/>
          </a:p>
        </p:txBody>
      </p:sp>
      <p:sp>
        <p:nvSpPr>
          <p:cNvPr id="39956" name="Line 27"/>
          <p:cNvSpPr>
            <a:spLocks noChangeShapeType="1"/>
          </p:cNvSpPr>
          <p:nvPr/>
        </p:nvSpPr>
        <p:spPr bwMode="auto">
          <a:xfrm>
            <a:off x="685800" y="3581400"/>
            <a:ext cx="304800" cy="0"/>
          </a:xfrm>
          <a:prstGeom prst="line">
            <a:avLst/>
          </a:prstGeom>
          <a:noFill/>
          <a:ln w="28575">
            <a:solidFill>
              <a:srgbClr val="009900"/>
            </a:solidFill>
            <a:round/>
            <a:headEnd/>
            <a:tailEnd/>
          </a:ln>
        </p:spPr>
        <p:txBody>
          <a:bodyPr wrap="none" anchor="ctr"/>
          <a:lstStyle/>
          <a:p>
            <a:endParaRPr lang="zh-CN" altLang="en-US"/>
          </a:p>
        </p:txBody>
      </p:sp>
      <p:sp>
        <p:nvSpPr>
          <p:cNvPr id="39957" name="Line 28"/>
          <p:cNvSpPr>
            <a:spLocks noChangeShapeType="1"/>
          </p:cNvSpPr>
          <p:nvPr/>
        </p:nvSpPr>
        <p:spPr bwMode="auto">
          <a:xfrm>
            <a:off x="838200" y="3581400"/>
            <a:ext cx="0" cy="457200"/>
          </a:xfrm>
          <a:prstGeom prst="line">
            <a:avLst/>
          </a:prstGeom>
          <a:noFill/>
          <a:ln w="28575">
            <a:solidFill>
              <a:srgbClr val="009900"/>
            </a:solidFill>
            <a:round/>
            <a:headEnd type="triangle" w="sm" len="lg"/>
            <a:tailEnd/>
          </a:ln>
        </p:spPr>
        <p:txBody>
          <a:bodyPr wrap="none" anchor="ctr"/>
          <a:lstStyle/>
          <a:p>
            <a:endParaRPr lang="zh-CN" altLang="en-US"/>
          </a:p>
        </p:txBody>
      </p:sp>
      <p:sp>
        <p:nvSpPr>
          <p:cNvPr id="419869" name="Text Box 29"/>
          <p:cNvSpPr txBox="1">
            <a:spLocks noChangeArrowheads="1"/>
          </p:cNvSpPr>
          <p:nvPr/>
        </p:nvSpPr>
        <p:spPr bwMode="auto">
          <a:xfrm>
            <a:off x="838200" y="5368925"/>
            <a:ext cx="914400" cy="955675"/>
          </a:xfrm>
          <a:prstGeom prst="rect">
            <a:avLst/>
          </a:prstGeom>
          <a:noFill/>
          <a:ln w="9525">
            <a:solidFill>
              <a:schemeClr val="tx2"/>
            </a:solidFill>
            <a:miter lim="800000"/>
            <a:headEnd/>
            <a:tailEnd/>
          </a:ln>
          <a:effectLst/>
        </p:spPr>
        <p:txBody>
          <a:bodyPr>
            <a:spAutoFit/>
          </a:bodyPr>
          <a:lstStyle/>
          <a:p>
            <a:pPr>
              <a:defRPr/>
            </a:pPr>
            <a:r>
              <a:rPr lang="zh-CN" altLang="en-US" b="1">
                <a:solidFill>
                  <a:srgbClr val="006666"/>
                </a:solidFill>
                <a:effectLst>
                  <a:outerShdw blurRad="38100" dist="38100" dir="2700000" algn="tl">
                    <a:srgbClr val="C0C0C0"/>
                  </a:outerShdw>
                </a:effectLst>
                <a:latin typeface="仿宋_GB2312" pitchFamily="49" charset="-122"/>
                <a:ea typeface="仿宋_GB2312" pitchFamily="49" charset="-122"/>
              </a:rPr>
              <a:t>删除</a:t>
            </a:r>
          </a:p>
          <a:p>
            <a:pPr>
              <a:defRPr/>
            </a:pPr>
            <a:r>
              <a:rPr lang="zh-CN" altLang="en-US" b="1">
                <a:solidFill>
                  <a:srgbClr val="006666"/>
                </a:solidFill>
                <a:effectLst>
                  <a:outerShdw blurRad="38100" dist="38100" dir="2700000" algn="tl">
                    <a:srgbClr val="C0C0C0"/>
                  </a:outerShdw>
                </a:effectLst>
                <a:latin typeface="仿宋_GB2312" pitchFamily="49" charset="-122"/>
                <a:ea typeface="仿宋_GB2312" pitchFamily="49" charset="-122"/>
              </a:rPr>
              <a:t>结点</a:t>
            </a:r>
            <a:endParaRPr lang="zh-CN" altLang="en-US" sz="2400"/>
          </a:p>
        </p:txBody>
      </p:sp>
      <p:sp>
        <p:nvSpPr>
          <p:cNvPr id="39959" name="Text Box 30"/>
          <p:cNvSpPr txBox="1">
            <a:spLocks noChangeArrowheads="1"/>
          </p:cNvSpPr>
          <p:nvPr/>
        </p:nvSpPr>
        <p:spPr bwMode="auto">
          <a:xfrm>
            <a:off x="2667000" y="2457450"/>
            <a:ext cx="473075" cy="579438"/>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419871" name="Rectangle 31"/>
          <p:cNvSpPr>
            <a:spLocks noChangeArrowheads="1"/>
          </p:cNvSpPr>
          <p:nvPr/>
        </p:nvSpPr>
        <p:spPr bwMode="auto">
          <a:xfrm>
            <a:off x="3429000" y="4267200"/>
            <a:ext cx="457200" cy="1219200"/>
          </a:xfrm>
          <a:prstGeom prst="rect">
            <a:avLst/>
          </a:prstGeom>
          <a:solidFill>
            <a:srgbClr val="FF99CC"/>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419872" name="Oval 32"/>
          <p:cNvSpPr>
            <a:spLocks noChangeArrowheads="1"/>
          </p:cNvSpPr>
          <p:nvPr/>
        </p:nvSpPr>
        <p:spPr bwMode="auto">
          <a:xfrm>
            <a:off x="2895600" y="34290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962" name="Text Box 33"/>
          <p:cNvSpPr txBox="1">
            <a:spLocks noChangeArrowheads="1"/>
          </p:cNvSpPr>
          <p:nvPr/>
        </p:nvSpPr>
        <p:spPr bwMode="auto">
          <a:xfrm>
            <a:off x="2930525" y="3352800"/>
            <a:ext cx="685800" cy="579438"/>
          </a:xfrm>
          <a:prstGeom prst="rect">
            <a:avLst/>
          </a:prstGeom>
          <a:noFill/>
          <a:ln w="9525">
            <a:noFill/>
            <a:miter lim="800000"/>
            <a:headEnd/>
            <a:tailEnd/>
          </a:ln>
        </p:spPr>
        <p:txBody>
          <a:bodyPr>
            <a:spAutoFit/>
          </a:bodyPr>
          <a:lstStyle/>
          <a:p>
            <a:r>
              <a:rPr lang="en-US" altLang="zh-CN" sz="3200" b="1">
                <a:solidFill>
                  <a:schemeClr val="tx2"/>
                </a:solidFill>
              </a:rPr>
              <a:t>1</a:t>
            </a:r>
            <a:endParaRPr lang="en-US" altLang="zh-CN" sz="2400"/>
          </a:p>
        </p:txBody>
      </p:sp>
      <p:sp>
        <p:nvSpPr>
          <p:cNvPr id="39963" name="Text Box 34"/>
          <p:cNvSpPr txBox="1">
            <a:spLocks noChangeArrowheads="1"/>
          </p:cNvSpPr>
          <p:nvPr/>
        </p:nvSpPr>
        <p:spPr bwMode="auto">
          <a:xfrm>
            <a:off x="3336925" y="3048000"/>
            <a:ext cx="473075" cy="579438"/>
          </a:xfrm>
          <a:prstGeom prst="rect">
            <a:avLst/>
          </a:prstGeom>
          <a:noFill/>
          <a:ln w="9525">
            <a:noFill/>
            <a:miter lim="800000"/>
            <a:headEnd/>
            <a:tailEnd/>
          </a:ln>
        </p:spPr>
        <p:txBody>
          <a:bodyPr>
            <a:spAutoFit/>
          </a:bodyPr>
          <a:lstStyle/>
          <a:p>
            <a:r>
              <a:rPr lang="en-US" altLang="zh-CN" sz="3200" b="1" i="1">
                <a:solidFill>
                  <a:schemeClr val="accent2"/>
                </a:solidFill>
              </a:rPr>
              <a:t>q</a:t>
            </a:r>
            <a:endParaRPr lang="en-US" altLang="zh-CN" sz="2400"/>
          </a:p>
        </p:txBody>
      </p:sp>
      <p:sp>
        <p:nvSpPr>
          <p:cNvPr id="39964" name="Text Box 35"/>
          <p:cNvSpPr txBox="1">
            <a:spLocks noChangeArrowheads="1"/>
          </p:cNvSpPr>
          <p:nvPr/>
        </p:nvSpPr>
        <p:spPr bwMode="auto">
          <a:xfrm>
            <a:off x="1889125" y="5378450"/>
            <a:ext cx="762000" cy="433388"/>
          </a:xfrm>
          <a:prstGeom prst="rect">
            <a:avLst/>
          </a:prstGeom>
          <a:noFill/>
          <a:ln w="9525">
            <a:noFill/>
            <a:miter lim="800000"/>
            <a:headEnd/>
            <a:tailEnd/>
          </a:ln>
        </p:spPr>
        <p:txBody>
          <a:bodyPr>
            <a:spAutoFit/>
          </a:bodyPr>
          <a:lstStyle/>
          <a:p>
            <a:pPr>
              <a:lnSpc>
                <a:spcPct val="70000"/>
              </a:lnSpc>
            </a:pPr>
            <a:r>
              <a:rPr lang="en-US" altLang="zh-CN" sz="3200" b="1" i="1">
                <a:solidFill>
                  <a:schemeClr val="accent2"/>
                </a:solidFill>
              </a:rPr>
              <a:t>h</a:t>
            </a:r>
            <a:r>
              <a:rPr lang="en-US" altLang="zh-CN" sz="3200" b="1">
                <a:solidFill>
                  <a:schemeClr val="accent2"/>
                </a:solidFill>
              </a:rPr>
              <a:t>-1</a:t>
            </a:r>
            <a:endParaRPr lang="en-US" altLang="zh-CN" sz="2400"/>
          </a:p>
        </p:txBody>
      </p:sp>
      <p:sp>
        <p:nvSpPr>
          <p:cNvPr id="419876" name="Oval 36"/>
          <p:cNvSpPr>
            <a:spLocks noChangeArrowheads="1"/>
          </p:cNvSpPr>
          <p:nvPr/>
        </p:nvSpPr>
        <p:spPr bwMode="auto">
          <a:xfrm>
            <a:off x="2286000" y="41148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9877" name="Rectangle 37"/>
          <p:cNvSpPr>
            <a:spLocks noChangeArrowheads="1"/>
          </p:cNvSpPr>
          <p:nvPr/>
        </p:nvSpPr>
        <p:spPr bwMode="auto">
          <a:xfrm>
            <a:off x="2667000" y="4953000"/>
            <a:ext cx="457200" cy="844550"/>
          </a:xfrm>
          <a:prstGeom prst="rect">
            <a:avLst/>
          </a:prstGeom>
          <a:solidFill>
            <a:srgbClr val="FF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67" name="Text Box 38"/>
          <p:cNvSpPr txBox="1">
            <a:spLocks noChangeArrowheads="1"/>
          </p:cNvSpPr>
          <p:nvPr/>
        </p:nvSpPr>
        <p:spPr bwMode="auto">
          <a:xfrm>
            <a:off x="2651125" y="5153025"/>
            <a:ext cx="762000" cy="447675"/>
          </a:xfrm>
          <a:prstGeom prst="rect">
            <a:avLst/>
          </a:prstGeom>
          <a:noFill/>
          <a:ln w="9525">
            <a:noFill/>
            <a:miter lim="800000"/>
            <a:headEnd/>
            <a:tailEnd/>
          </a:ln>
        </p:spPr>
        <p:txBody>
          <a:bodyPr>
            <a:spAutoFit/>
          </a:bodyPr>
          <a:lstStyle/>
          <a:p>
            <a:pPr>
              <a:lnSpc>
                <a:spcPct val="70000"/>
              </a:lnSpc>
            </a:pPr>
            <a:r>
              <a:rPr lang="en-US" altLang="zh-CN" sz="3200" b="1" i="1">
                <a:solidFill>
                  <a:schemeClr val="accent2"/>
                </a:solidFill>
              </a:rPr>
              <a:t>h</a:t>
            </a:r>
            <a:r>
              <a:rPr lang="en-US" altLang="zh-CN" sz="3200" b="1">
                <a:solidFill>
                  <a:schemeClr val="accent2"/>
                </a:solidFill>
              </a:rPr>
              <a:t>-2</a:t>
            </a:r>
            <a:endParaRPr lang="en-US" altLang="zh-CN" sz="2400"/>
          </a:p>
        </p:txBody>
      </p:sp>
      <p:sp>
        <p:nvSpPr>
          <p:cNvPr id="39968" name="Text Box 39"/>
          <p:cNvSpPr txBox="1">
            <a:spLocks noChangeArrowheads="1"/>
          </p:cNvSpPr>
          <p:nvPr/>
        </p:nvSpPr>
        <p:spPr bwMode="auto">
          <a:xfrm>
            <a:off x="3429000" y="4495800"/>
            <a:ext cx="762000" cy="579438"/>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9969" name="Text Box 40"/>
          <p:cNvSpPr txBox="1">
            <a:spLocks noChangeArrowheads="1"/>
          </p:cNvSpPr>
          <p:nvPr/>
        </p:nvSpPr>
        <p:spPr bwMode="auto">
          <a:xfrm>
            <a:off x="2133600" y="3687763"/>
            <a:ext cx="473075" cy="579437"/>
          </a:xfrm>
          <a:prstGeom prst="rect">
            <a:avLst/>
          </a:prstGeom>
          <a:noFill/>
          <a:ln w="9525">
            <a:noFill/>
            <a:miter lim="800000"/>
            <a:headEnd/>
            <a:tailEnd/>
          </a:ln>
        </p:spPr>
        <p:txBody>
          <a:bodyPr>
            <a:spAutoFit/>
          </a:bodyPr>
          <a:lstStyle/>
          <a:p>
            <a:r>
              <a:rPr lang="en-US" altLang="zh-CN" sz="3200" b="1" i="1">
                <a:solidFill>
                  <a:schemeClr val="accent2"/>
                </a:solidFill>
              </a:rPr>
              <a:t>r</a:t>
            </a:r>
            <a:endParaRPr lang="en-US" altLang="zh-CN" sz="2400"/>
          </a:p>
        </p:txBody>
      </p:sp>
      <p:sp>
        <p:nvSpPr>
          <p:cNvPr id="419894" name="Freeform 54"/>
          <p:cNvSpPr>
            <a:spLocks/>
          </p:cNvSpPr>
          <p:nvPr/>
        </p:nvSpPr>
        <p:spPr bwMode="auto">
          <a:xfrm>
            <a:off x="2057400" y="3352800"/>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38100">
            <a:solidFill>
              <a:srgbClr val="FF0000"/>
            </a:solidFill>
            <a:round/>
            <a:headEnd type="triangle" w="sm" len="lg"/>
            <a:tailEnd/>
          </a:ln>
        </p:spPr>
        <p:txBody>
          <a:bodyPr wrap="none" anchor="ctr"/>
          <a:lstStyle/>
          <a:p>
            <a:endParaRPr lang="zh-CN" altLang="en-US"/>
          </a:p>
        </p:txBody>
      </p:sp>
      <p:sp>
        <p:nvSpPr>
          <p:cNvPr id="419895" name="Freeform 55"/>
          <p:cNvSpPr>
            <a:spLocks/>
          </p:cNvSpPr>
          <p:nvPr/>
        </p:nvSpPr>
        <p:spPr bwMode="auto">
          <a:xfrm>
            <a:off x="2895600" y="4025900"/>
            <a:ext cx="381000" cy="88900"/>
          </a:xfrm>
          <a:custGeom>
            <a:avLst/>
            <a:gdLst>
              <a:gd name="T0" fmla="*/ 0 w 240"/>
              <a:gd name="T1" fmla="*/ 56 h 56"/>
              <a:gd name="T2" fmla="*/ 48 w 240"/>
              <a:gd name="T3" fmla="*/ 8 h 56"/>
              <a:gd name="T4" fmla="*/ 96 w 240"/>
              <a:gd name="T5" fmla="*/ 8 h 56"/>
              <a:gd name="T6" fmla="*/ 192 w 240"/>
              <a:gd name="T7" fmla="*/ 8 h 56"/>
              <a:gd name="T8" fmla="*/ 240 w 240"/>
              <a:gd name="T9" fmla="*/ 56 h 56"/>
              <a:gd name="T10" fmla="*/ 0 60000 65536"/>
              <a:gd name="T11" fmla="*/ 0 60000 65536"/>
              <a:gd name="T12" fmla="*/ 0 60000 65536"/>
              <a:gd name="T13" fmla="*/ 0 60000 65536"/>
              <a:gd name="T14" fmla="*/ 0 60000 65536"/>
              <a:gd name="T15" fmla="*/ 0 w 240"/>
              <a:gd name="T16" fmla="*/ 0 h 56"/>
              <a:gd name="T17" fmla="*/ 240 w 240"/>
              <a:gd name="T18" fmla="*/ 56 h 56"/>
            </a:gdLst>
            <a:ahLst/>
            <a:cxnLst>
              <a:cxn ang="T10">
                <a:pos x="T0" y="T1"/>
              </a:cxn>
              <a:cxn ang="T11">
                <a:pos x="T2" y="T3"/>
              </a:cxn>
              <a:cxn ang="T12">
                <a:pos x="T4" y="T5"/>
              </a:cxn>
              <a:cxn ang="T13">
                <a:pos x="T6" y="T7"/>
              </a:cxn>
              <a:cxn ang="T14">
                <a:pos x="T8" y="T9"/>
              </a:cxn>
            </a:cxnLst>
            <a:rect l="T15" t="T16" r="T17" b="T18"/>
            <a:pathLst>
              <a:path w="240" h="56">
                <a:moveTo>
                  <a:pt x="0" y="56"/>
                </a:moveTo>
                <a:cubicBezTo>
                  <a:pt x="16" y="36"/>
                  <a:pt x="32" y="16"/>
                  <a:pt x="48" y="8"/>
                </a:cubicBezTo>
                <a:cubicBezTo>
                  <a:pt x="64" y="0"/>
                  <a:pt x="72" y="8"/>
                  <a:pt x="96" y="8"/>
                </a:cubicBezTo>
                <a:cubicBezTo>
                  <a:pt x="120" y="8"/>
                  <a:pt x="168" y="0"/>
                  <a:pt x="192" y="8"/>
                </a:cubicBezTo>
                <a:cubicBezTo>
                  <a:pt x="216" y="16"/>
                  <a:pt x="232" y="48"/>
                  <a:pt x="240" y="56"/>
                </a:cubicBezTo>
              </a:path>
            </a:pathLst>
          </a:custGeom>
          <a:noFill/>
          <a:ln w="38100">
            <a:solidFill>
              <a:srgbClr val="FF0000"/>
            </a:solidFill>
            <a:round/>
            <a:headEnd/>
            <a:tailEnd type="triangle" w="sm" len="lg"/>
          </a:ln>
        </p:spPr>
        <p:txBody>
          <a:bodyPr wrap="none" anchor="ctr"/>
          <a:lstStyle/>
          <a:p>
            <a:endParaRPr lang="zh-CN" altLang="en-US"/>
          </a:p>
        </p:txBody>
      </p:sp>
      <p:grpSp>
        <p:nvGrpSpPr>
          <p:cNvPr id="2" name="Group 6"/>
          <p:cNvGrpSpPr>
            <a:grpSpLocks/>
          </p:cNvGrpSpPr>
          <p:nvPr/>
        </p:nvGrpSpPr>
        <p:grpSpPr bwMode="auto">
          <a:xfrm>
            <a:off x="5638800" y="2514600"/>
            <a:ext cx="3048000" cy="3276600"/>
            <a:chOff x="3552" y="1584"/>
            <a:chExt cx="1920" cy="2064"/>
          </a:xfrm>
        </p:grpSpPr>
        <p:sp>
          <p:nvSpPr>
            <p:cNvPr id="39977" name="Line 2"/>
            <p:cNvSpPr>
              <a:spLocks noChangeShapeType="1"/>
            </p:cNvSpPr>
            <p:nvPr/>
          </p:nvSpPr>
          <p:spPr bwMode="auto">
            <a:xfrm>
              <a:off x="4464" y="2016"/>
              <a:ext cx="384" cy="432"/>
            </a:xfrm>
            <a:prstGeom prst="line">
              <a:avLst/>
            </a:prstGeom>
            <a:noFill/>
            <a:ln w="38100">
              <a:solidFill>
                <a:srgbClr val="009900"/>
              </a:solidFill>
              <a:round/>
              <a:headEnd/>
              <a:tailEnd/>
            </a:ln>
          </p:spPr>
          <p:txBody>
            <a:bodyPr wrap="none" anchor="ctr"/>
            <a:lstStyle/>
            <a:p>
              <a:endParaRPr lang="zh-CN" altLang="en-US"/>
            </a:p>
          </p:txBody>
        </p:sp>
        <p:sp>
          <p:nvSpPr>
            <p:cNvPr id="39978" name="Line 3"/>
            <p:cNvSpPr>
              <a:spLocks noChangeShapeType="1"/>
            </p:cNvSpPr>
            <p:nvPr/>
          </p:nvSpPr>
          <p:spPr bwMode="auto">
            <a:xfrm flipH="1">
              <a:off x="3936" y="2016"/>
              <a:ext cx="432" cy="480"/>
            </a:xfrm>
            <a:prstGeom prst="line">
              <a:avLst/>
            </a:prstGeom>
            <a:noFill/>
            <a:ln w="38100">
              <a:solidFill>
                <a:srgbClr val="009900"/>
              </a:solidFill>
              <a:round/>
              <a:headEnd/>
              <a:tailEnd/>
            </a:ln>
          </p:spPr>
          <p:txBody>
            <a:bodyPr wrap="none" anchor="ctr"/>
            <a:lstStyle/>
            <a:p>
              <a:endParaRPr lang="zh-CN" altLang="en-US"/>
            </a:p>
          </p:txBody>
        </p:sp>
        <p:sp>
          <p:nvSpPr>
            <p:cNvPr id="419844" name="Oval 4"/>
            <p:cNvSpPr>
              <a:spLocks noChangeArrowheads="1"/>
            </p:cNvSpPr>
            <p:nvPr/>
          </p:nvSpPr>
          <p:spPr bwMode="auto">
            <a:xfrm>
              <a:off x="4272" y="1824"/>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39980" name="Text Box 5"/>
            <p:cNvSpPr txBox="1">
              <a:spLocks noChangeArrowheads="1"/>
            </p:cNvSpPr>
            <p:nvPr/>
          </p:nvSpPr>
          <p:spPr bwMode="auto">
            <a:xfrm>
              <a:off x="4272" y="1776"/>
              <a:ext cx="336" cy="365"/>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9981" name="Line 6"/>
            <p:cNvSpPr>
              <a:spLocks noChangeShapeType="1"/>
            </p:cNvSpPr>
            <p:nvPr/>
          </p:nvSpPr>
          <p:spPr bwMode="auto">
            <a:xfrm>
              <a:off x="4944" y="2544"/>
              <a:ext cx="240" cy="432"/>
            </a:xfrm>
            <a:prstGeom prst="line">
              <a:avLst/>
            </a:prstGeom>
            <a:noFill/>
            <a:ln w="38100">
              <a:solidFill>
                <a:srgbClr val="006666"/>
              </a:solidFill>
              <a:round/>
              <a:headEnd/>
              <a:tailEnd/>
            </a:ln>
          </p:spPr>
          <p:txBody>
            <a:bodyPr wrap="none" anchor="ctr"/>
            <a:lstStyle/>
            <a:p>
              <a:endParaRPr lang="zh-CN" altLang="en-US"/>
            </a:p>
          </p:txBody>
        </p:sp>
        <p:sp>
          <p:nvSpPr>
            <p:cNvPr id="39982" name="Line 7"/>
            <p:cNvSpPr>
              <a:spLocks noChangeShapeType="1"/>
            </p:cNvSpPr>
            <p:nvPr/>
          </p:nvSpPr>
          <p:spPr bwMode="auto">
            <a:xfrm flipH="1">
              <a:off x="4608" y="2544"/>
              <a:ext cx="288" cy="432"/>
            </a:xfrm>
            <a:prstGeom prst="line">
              <a:avLst/>
            </a:prstGeom>
            <a:noFill/>
            <a:ln w="38100">
              <a:solidFill>
                <a:srgbClr val="006666"/>
              </a:solidFill>
              <a:round/>
              <a:headEnd/>
              <a:tailEnd/>
            </a:ln>
          </p:spPr>
          <p:txBody>
            <a:bodyPr wrap="none" anchor="ctr"/>
            <a:lstStyle/>
            <a:p>
              <a:endParaRPr lang="zh-CN" altLang="en-US"/>
            </a:p>
          </p:txBody>
        </p:sp>
        <p:sp>
          <p:nvSpPr>
            <p:cNvPr id="419848" name="Oval 8"/>
            <p:cNvSpPr>
              <a:spLocks noChangeArrowheads="1"/>
            </p:cNvSpPr>
            <p:nvPr/>
          </p:nvSpPr>
          <p:spPr bwMode="auto">
            <a:xfrm>
              <a:off x="4752" y="2352"/>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9881" name="Rectangle 41"/>
            <p:cNvSpPr>
              <a:spLocks noChangeArrowheads="1"/>
            </p:cNvSpPr>
            <p:nvPr/>
          </p:nvSpPr>
          <p:spPr bwMode="auto">
            <a:xfrm>
              <a:off x="4992" y="2880"/>
              <a:ext cx="288" cy="768"/>
            </a:xfrm>
            <a:prstGeom prst="rect">
              <a:avLst/>
            </a:prstGeom>
            <a:solidFill>
              <a:srgbClr val="FF99CC"/>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85" name="Text Box 42"/>
            <p:cNvSpPr txBox="1">
              <a:spLocks noChangeArrowheads="1"/>
            </p:cNvSpPr>
            <p:nvPr/>
          </p:nvSpPr>
          <p:spPr bwMode="auto">
            <a:xfrm>
              <a:off x="4992" y="3024"/>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419883" name="Rectangle 43"/>
            <p:cNvSpPr>
              <a:spLocks noChangeArrowheads="1"/>
            </p:cNvSpPr>
            <p:nvPr/>
          </p:nvSpPr>
          <p:spPr bwMode="auto">
            <a:xfrm>
              <a:off x="4512" y="2880"/>
              <a:ext cx="288" cy="545"/>
            </a:xfrm>
            <a:prstGeom prst="rect">
              <a:avLst/>
            </a:prstGeom>
            <a:solidFill>
              <a:srgbClr val="FF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87" name="Text Box 44"/>
            <p:cNvSpPr txBox="1">
              <a:spLocks noChangeArrowheads="1"/>
            </p:cNvSpPr>
            <p:nvPr/>
          </p:nvSpPr>
          <p:spPr bwMode="auto">
            <a:xfrm>
              <a:off x="4512" y="3024"/>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-2</a:t>
              </a:r>
              <a:endParaRPr lang="en-US" altLang="zh-CN" sz="2400"/>
            </a:p>
          </p:txBody>
        </p:sp>
        <p:sp>
          <p:nvSpPr>
            <p:cNvPr id="39988" name="Line 45"/>
            <p:cNvSpPr>
              <a:spLocks noChangeShapeType="1"/>
            </p:cNvSpPr>
            <p:nvPr/>
          </p:nvSpPr>
          <p:spPr bwMode="auto">
            <a:xfrm>
              <a:off x="3984" y="2544"/>
              <a:ext cx="240" cy="432"/>
            </a:xfrm>
            <a:prstGeom prst="line">
              <a:avLst/>
            </a:prstGeom>
            <a:noFill/>
            <a:ln w="38100">
              <a:solidFill>
                <a:srgbClr val="006666"/>
              </a:solidFill>
              <a:round/>
              <a:headEnd/>
              <a:tailEnd/>
            </a:ln>
          </p:spPr>
          <p:txBody>
            <a:bodyPr wrap="none" anchor="ctr"/>
            <a:lstStyle/>
            <a:p>
              <a:endParaRPr lang="zh-CN" altLang="en-US"/>
            </a:p>
          </p:txBody>
        </p:sp>
        <p:sp>
          <p:nvSpPr>
            <p:cNvPr id="39989" name="Line 46"/>
            <p:cNvSpPr>
              <a:spLocks noChangeShapeType="1"/>
            </p:cNvSpPr>
            <p:nvPr/>
          </p:nvSpPr>
          <p:spPr bwMode="auto">
            <a:xfrm flipH="1">
              <a:off x="3648" y="2544"/>
              <a:ext cx="288" cy="432"/>
            </a:xfrm>
            <a:prstGeom prst="line">
              <a:avLst/>
            </a:prstGeom>
            <a:noFill/>
            <a:ln w="38100">
              <a:solidFill>
                <a:srgbClr val="006666"/>
              </a:solidFill>
              <a:round/>
              <a:headEnd/>
              <a:tailEnd/>
            </a:ln>
          </p:spPr>
          <p:txBody>
            <a:bodyPr wrap="none" anchor="ctr"/>
            <a:lstStyle/>
            <a:p>
              <a:endParaRPr lang="zh-CN" altLang="en-US"/>
            </a:p>
          </p:txBody>
        </p:sp>
        <p:sp>
          <p:nvSpPr>
            <p:cNvPr id="419887" name="Oval 47"/>
            <p:cNvSpPr>
              <a:spLocks noChangeArrowheads="1"/>
            </p:cNvSpPr>
            <p:nvPr/>
          </p:nvSpPr>
          <p:spPr bwMode="auto">
            <a:xfrm>
              <a:off x="3792" y="2352"/>
              <a:ext cx="288" cy="288"/>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9888" name="Rectangle 48"/>
            <p:cNvSpPr>
              <a:spLocks noChangeArrowheads="1"/>
            </p:cNvSpPr>
            <p:nvPr/>
          </p:nvSpPr>
          <p:spPr bwMode="auto">
            <a:xfrm>
              <a:off x="4032" y="2880"/>
              <a:ext cx="288" cy="768"/>
            </a:xfrm>
            <a:prstGeom prst="rect">
              <a:avLst/>
            </a:prstGeom>
            <a:solidFill>
              <a:srgbClr val="CC99FF"/>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92" name="Text Box 49"/>
            <p:cNvSpPr txBox="1">
              <a:spLocks noChangeArrowheads="1"/>
            </p:cNvSpPr>
            <p:nvPr/>
          </p:nvSpPr>
          <p:spPr bwMode="auto">
            <a:xfrm>
              <a:off x="4032" y="3024"/>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419890" name="Rectangle 50"/>
            <p:cNvSpPr>
              <a:spLocks noChangeArrowheads="1"/>
            </p:cNvSpPr>
            <p:nvPr/>
          </p:nvSpPr>
          <p:spPr bwMode="auto">
            <a:xfrm>
              <a:off x="3552" y="2880"/>
              <a:ext cx="288" cy="768"/>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39994" name="Text Box 51"/>
            <p:cNvSpPr txBox="1">
              <a:spLocks noChangeArrowheads="1"/>
            </p:cNvSpPr>
            <p:nvPr/>
          </p:nvSpPr>
          <p:spPr bwMode="auto">
            <a:xfrm>
              <a:off x="3552" y="3024"/>
              <a:ext cx="480" cy="365"/>
            </a:xfrm>
            <a:prstGeom prst="rect">
              <a:avLst/>
            </a:prstGeom>
            <a:noFill/>
            <a:ln w="9525">
              <a:noFill/>
              <a:miter lim="800000"/>
              <a:headEnd/>
              <a:tailEnd/>
            </a:ln>
          </p:spPr>
          <p:txBody>
            <a:bodyPr>
              <a:spAutoFit/>
            </a:bodyPr>
            <a:lstStyle/>
            <a:p>
              <a:pPr>
                <a:spcBef>
                  <a:spcPct val="50000"/>
                </a:spcBef>
              </a:pPr>
              <a:r>
                <a:rPr lang="en-US" altLang="zh-CN" sz="3200" b="1" i="1">
                  <a:solidFill>
                    <a:schemeClr val="accent2"/>
                  </a:solidFill>
                </a:rPr>
                <a:t>h</a:t>
              </a:r>
              <a:r>
                <a:rPr lang="en-US" altLang="zh-CN" sz="3200" b="1">
                  <a:solidFill>
                    <a:schemeClr val="accent2"/>
                  </a:solidFill>
                </a:rPr>
                <a:t>-1</a:t>
              </a:r>
              <a:endParaRPr lang="en-US" altLang="zh-CN" sz="2400"/>
            </a:p>
          </p:txBody>
        </p:sp>
        <p:sp>
          <p:nvSpPr>
            <p:cNvPr id="39995" name="Text Box 52"/>
            <p:cNvSpPr txBox="1">
              <a:spLocks noChangeArrowheads="1"/>
            </p:cNvSpPr>
            <p:nvPr/>
          </p:nvSpPr>
          <p:spPr bwMode="auto">
            <a:xfrm>
              <a:off x="3792" y="2323"/>
              <a:ext cx="336" cy="365"/>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9996" name="Text Box 53"/>
            <p:cNvSpPr txBox="1">
              <a:spLocks noChangeArrowheads="1"/>
            </p:cNvSpPr>
            <p:nvPr/>
          </p:nvSpPr>
          <p:spPr bwMode="auto">
            <a:xfrm>
              <a:off x="4752" y="2323"/>
              <a:ext cx="336" cy="365"/>
            </a:xfrm>
            <a:prstGeom prst="rect">
              <a:avLst/>
            </a:prstGeom>
            <a:noFill/>
            <a:ln w="9525">
              <a:noFill/>
              <a:miter lim="800000"/>
              <a:headEnd/>
              <a:tailEnd/>
            </a:ln>
          </p:spPr>
          <p:txBody>
            <a:bodyPr>
              <a:spAutoFit/>
            </a:bodyPr>
            <a:lstStyle/>
            <a:p>
              <a:r>
                <a:rPr lang="en-US" altLang="zh-CN" sz="3200" b="1">
                  <a:solidFill>
                    <a:schemeClr val="tx2"/>
                  </a:solidFill>
                </a:rPr>
                <a:t>0</a:t>
              </a:r>
              <a:endParaRPr lang="en-US" altLang="zh-CN" sz="2400"/>
            </a:p>
          </p:txBody>
        </p:sp>
        <p:sp>
          <p:nvSpPr>
            <p:cNvPr id="39997" name="Text Box 56"/>
            <p:cNvSpPr txBox="1">
              <a:spLocks noChangeArrowheads="1"/>
            </p:cNvSpPr>
            <p:nvPr/>
          </p:nvSpPr>
          <p:spPr bwMode="auto">
            <a:xfrm>
              <a:off x="3600" y="2112"/>
              <a:ext cx="298" cy="365"/>
            </a:xfrm>
            <a:prstGeom prst="rect">
              <a:avLst/>
            </a:prstGeom>
            <a:noFill/>
            <a:ln w="9525">
              <a:noFill/>
              <a:miter lim="800000"/>
              <a:headEnd/>
              <a:tailEnd/>
            </a:ln>
          </p:spPr>
          <p:txBody>
            <a:bodyPr>
              <a:spAutoFit/>
            </a:bodyPr>
            <a:lstStyle/>
            <a:p>
              <a:r>
                <a:rPr lang="en-US" altLang="zh-CN" sz="3200" b="1" i="1">
                  <a:solidFill>
                    <a:schemeClr val="accent2"/>
                  </a:solidFill>
                </a:rPr>
                <a:t>p</a:t>
              </a:r>
              <a:endParaRPr lang="en-US" altLang="zh-CN" sz="2400"/>
            </a:p>
          </p:txBody>
        </p:sp>
        <p:sp>
          <p:nvSpPr>
            <p:cNvPr id="39998" name="Text Box 57"/>
            <p:cNvSpPr txBox="1">
              <a:spLocks noChangeArrowheads="1"/>
            </p:cNvSpPr>
            <p:nvPr/>
          </p:nvSpPr>
          <p:spPr bwMode="auto">
            <a:xfrm>
              <a:off x="5030" y="2083"/>
              <a:ext cx="298" cy="365"/>
            </a:xfrm>
            <a:prstGeom prst="rect">
              <a:avLst/>
            </a:prstGeom>
            <a:noFill/>
            <a:ln w="9525">
              <a:noFill/>
              <a:miter lim="800000"/>
              <a:headEnd/>
              <a:tailEnd/>
            </a:ln>
          </p:spPr>
          <p:txBody>
            <a:bodyPr>
              <a:spAutoFit/>
            </a:bodyPr>
            <a:lstStyle/>
            <a:p>
              <a:r>
                <a:rPr lang="en-US" altLang="zh-CN" sz="3200" b="1" i="1">
                  <a:solidFill>
                    <a:schemeClr val="accent2"/>
                  </a:solidFill>
                </a:rPr>
                <a:t>q</a:t>
              </a:r>
              <a:endParaRPr lang="en-US" altLang="zh-CN" sz="2400"/>
            </a:p>
          </p:txBody>
        </p:sp>
        <p:sp>
          <p:nvSpPr>
            <p:cNvPr id="39999" name="Text Box 58"/>
            <p:cNvSpPr txBox="1">
              <a:spLocks noChangeArrowheads="1"/>
            </p:cNvSpPr>
            <p:nvPr/>
          </p:nvSpPr>
          <p:spPr bwMode="auto">
            <a:xfrm>
              <a:off x="4128" y="1584"/>
              <a:ext cx="298" cy="365"/>
            </a:xfrm>
            <a:prstGeom prst="rect">
              <a:avLst/>
            </a:prstGeom>
            <a:noFill/>
            <a:ln w="9525">
              <a:noFill/>
              <a:miter lim="800000"/>
              <a:headEnd/>
              <a:tailEnd/>
            </a:ln>
          </p:spPr>
          <p:txBody>
            <a:bodyPr>
              <a:spAutoFit/>
            </a:bodyPr>
            <a:lstStyle/>
            <a:p>
              <a:r>
                <a:rPr lang="en-US" altLang="zh-CN" sz="3200" b="1" i="1">
                  <a:solidFill>
                    <a:schemeClr val="accent2"/>
                  </a:solidFill>
                </a:rPr>
                <a:t>r</a:t>
              </a:r>
              <a:endParaRPr lang="en-US" altLang="zh-CN" sz="2400"/>
            </a:p>
          </p:txBody>
        </p:sp>
      </p:grpSp>
      <p:grpSp>
        <p:nvGrpSpPr>
          <p:cNvPr id="3" name="Group 4"/>
          <p:cNvGrpSpPr>
            <a:grpSpLocks/>
          </p:cNvGrpSpPr>
          <p:nvPr/>
        </p:nvGrpSpPr>
        <p:grpSpPr bwMode="auto">
          <a:xfrm>
            <a:off x="3962400" y="3382963"/>
            <a:ext cx="1809750" cy="1597025"/>
            <a:chOff x="2496" y="2131"/>
            <a:chExt cx="1140" cy="1006"/>
          </a:xfrm>
        </p:grpSpPr>
        <p:sp>
          <p:nvSpPr>
            <p:cNvPr id="39974" name="AutoShape 59"/>
            <p:cNvSpPr>
              <a:spLocks noChangeArrowheads="1"/>
            </p:cNvSpPr>
            <p:nvPr/>
          </p:nvSpPr>
          <p:spPr bwMode="auto">
            <a:xfrm>
              <a:off x="2688" y="2566"/>
              <a:ext cx="816" cy="192"/>
            </a:xfrm>
            <a:custGeom>
              <a:avLst/>
              <a:gdLst>
                <a:gd name="T0" fmla="*/ 612 w 21600"/>
                <a:gd name="T1" fmla="*/ 0 h 21600"/>
                <a:gd name="T2" fmla="*/ 0 w 21600"/>
                <a:gd name="T3" fmla="*/ 96 h 21600"/>
                <a:gd name="T4" fmla="*/ 612 w 21600"/>
                <a:gd name="T5" fmla="*/ 192 h 21600"/>
                <a:gd name="T6" fmla="*/ 816 w 21600"/>
                <a:gd name="T7" fmla="*/ 96 h 21600"/>
                <a:gd name="T8" fmla="*/ 17694720 60000 65536"/>
                <a:gd name="T9" fmla="*/ 11796480 60000 65536"/>
                <a:gd name="T10" fmla="*/ 5898240 60000 65536"/>
                <a:gd name="T11" fmla="*/ 0 60000 65536"/>
                <a:gd name="T12" fmla="*/ 3362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39975" name="Text Box 60"/>
            <p:cNvSpPr txBox="1">
              <a:spLocks noChangeArrowheads="1"/>
            </p:cNvSpPr>
            <p:nvPr/>
          </p:nvSpPr>
          <p:spPr bwMode="auto">
            <a:xfrm>
              <a:off x="2496" y="2131"/>
              <a:ext cx="1140" cy="365"/>
            </a:xfrm>
            <a:prstGeom prst="rect">
              <a:avLst/>
            </a:prstGeom>
            <a:noFill/>
            <a:ln w="9525">
              <a:noFill/>
              <a:miter lim="800000"/>
              <a:headEnd/>
              <a:tailEnd/>
            </a:ln>
          </p:spPr>
          <p:txBody>
            <a:bodyPr wrap="none">
              <a:spAutoFit/>
            </a:bodyPr>
            <a:lstStyle/>
            <a:p>
              <a:r>
                <a:rPr lang="zh-CN" altLang="en-US" sz="3200">
                  <a:ea typeface="隶书" pitchFamily="49" charset="-122"/>
                </a:rPr>
                <a:t>右左双旋</a:t>
              </a:r>
              <a:endParaRPr lang="zh-CN" altLang="en-US" sz="2400"/>
            </a:p>
          </p:txBody>
        </p:sp>
        <p:sp>
          <p:nvSpPr>
            <p:cNvPr id="39976" name="Text Box 61"/>
            <p:cNvSpPr txBox="1">
              <a:spLocks noChangeArrowheads="1"/>
            </p:cNvSpPr>
            <p:nvPr/>
          </p:nvSpPr>
          <p:spPr bwMode="auto">
            <a:xfrm>
              <a:off x="2544" y="2772"/>
              <a:ext cx="1012" cy="365"/>
            </a:xfrm>
            <a:prstGeom prst="rect">
              <a:avLst/>
            </a:prstGeom>
            <a:noFill/>
            <a:ln w="9525">
              <a:noFill/>
              <a:miter lim="800000"/>
              <a:headEnd/>
              <a:tailEnd/>
            </a:ln>
          </p:spPr>
          <p:txBody>
            <a:bodyPr wrap="none">
              <a:spAutoFit/>
            </a:bodyPr>
            <a:lstStyle/>
            <a:p>
              <a:r>
                <a:rPr lang="zh-CN" altLang="en-US" sz="3200">
                  <a:ea typeface="隶书" pitchFamily="49" charset="-122"/>
                </a:rPr>
                <a:t>高度减</a:t>
              </a:r>
              <a:r>
                <a:rPr lang="en-US" altLang="zh-CN" sz="3200">
                  <a:ea typeface="隶书" pitchFamily="49" charset="-122"/>
                </a:rPr>
                <a:t>1</a:t>
              </a:r>
              <a:endParaRPr lang="en-US" altLang="zh-CN" sz="2400"/>
            </a:p>
          </p:txBody>
        </p:sp>
      </p:grpSp>
    </p:spTree>
    <p:extLst>
      <p:ext uri="{BB962C8B-B14F-4D97-AF65-F5344CB8AC3E}">
        <p14:creationId xmlns:p14="http://schemas.microsoft.com/office/powerpoint/2010/main" val="3403556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9895"/>
                                        </p:tgtEl>
                                        <p:attrNameLst>
                                          <p:attrName>style.visibility</p:attrName>
                                        </p:attrNameLst>
                                      </p:cBhvr>
                                      <p:to>
                                        <p:strVal val="visible"/>
                                      </p:to>
                                    </p:set>
                                    <p:animEffect transition="in" filter="wipe(left)">
                                      <p:cBhvr>
                                        <p:cTn id="11" dur="500"/>
                                        <p:tgtEl>
                                          <p:spTgt spid="41989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419894"/>
                                        </p:tgtEl>
                                        <p:attrNameLst>
                                          <p:attrName>style.visibility</p:attrName>
                                        </p:attrNameLst>
                                      </p:cBhvr>
                                      <p:to>
                                        <p:strVal val="visible"/>
                                      </p:to>
                                    </p:set>
                                    <p:animEffect transition="in" filter="wipe(right)">
                                      <p:cBhvr>
                                        <p:cTn id="16" dur="500"/>
                                        <p:tgtEl>
                                          <p:spTgt spid="4198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9851">
                                            <p:txEl>
                                              <p:pRg st="2" end="2"/>
                                            </p:txEl>
                                          </p:spTgt>
                                        </p:tgtEl>
                                        <p:attrNameLst>
                                          <p:attrName>style.visibility</p:attrName>
                                        </p:attrNameLst>
                                      </p:cBhvr>
                                      <p:to>
                                        <p:strVal val="visible"/>
                                      </p:to>
                                    </p:set>
                                    <p:animEffect transition="in" filter="wipe(left)">
                                      <p:cBhvr>
                                        <p:cTn id="21" dur="500"/>
                                        <p:tgtEl>
                                          <p:spTgt spid="419851">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19851">
                                            <p:txEl>
                                              <p:pRg st="3" end="3"/>
                                            </p:txEl>
                                          </p:spTgt>
                                        </p:tgtEl>
                                        <p:attrNameLst>
                                          <p:attrName>style.visibility</p:attrName>
                                        </p:attrNameLst>
                                      </p:cBhvr>
                                      <p:to>
                                        <p:strVal val="visible"/>
                                      </p:to>
                                    </p:set>
                                    <p:animEffect transition="in" filter="wipe(left)">
                                      <p:cBhvr>
                                        <p:cTn id="25" dur="500"/>
                                        <p:tgtEl>
                                          <p:spTgt spid="41985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4" grpId="0" animBg="1"/>
      <p:bldP spid="41989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Line 2"/>
          <p:cNvSpPr>
            <a:spLocks noChangeShapeType="1"/>
          </p:cNvSpPr>
          <p:nvPr/>
        </p:nvSpPr>
        <p:spPr bwMode="auto">
          <a:xfrm flipV="1">
            <a:off x="11430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63" name="Line 3"/>
          <p:cNvSpPr>
            <a:spLocks noChangeShapeType="1"/>
          </p:cNvSpPr>
          <p:nvPr/>
        </p:nvSpPr>
        <p:spPr bwMode="auto">
          <a:xfrm>
            <a:off x="42672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0964" name="Line 4"/>
          <p:cNvSpPr>
            <a:spLocks noChangeShapeType="1"/>
          </p:cNvSpPr>
          <p:nvPr/>
        </p:nvSpPr>
        <p:spPr bwMode="auto">
          <a:xfrm>
            <a:off x="33528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0965" name="Line 5"/>
          <p:cNvSpPr>
            <a:spLocks noChangeShapeType="1"/>
          </p:cNvSpPr>
          <p:nvPr/>
        </p:nvSpPr>
        <p:spPr bwMode="auto">
          <a:xfrm flipV="1">
            <a:off x="2971800" y="3429000"/>
            <a:ext cx="381000" cy="762000"/>
          </a:xfrm>
          <a:prstGeom prst="line">
            <a:avLst/>
          </a:prstGeom>
          <a:noFill/>
          <a:ln w="28575">
            <a:solidFill>
              <a:srgbClr val="009900"/>
            </a:solidFill>
            <a:round/>
            <a:headEnd/>
            <a:tailEnd/>
          </a:ln>
        </p:spPr>
        <p:txBody>
          <a:bodyPr wrap="none" anchor="ctr"/>
          <a:lstStyle/>
          <a:p>
            <a:endParaRPr lang="zh-CN" altLang="en-US"/>
          </a:p>
        </p:txBody>
      </p:sp>
      <p:sp>
        <p:nvSpPr>
          <p:cNvPr id="40966" name="Line 6"/>
          <p:cNvSpPr>
            <a:spLocks noChangeShapeType="1"/>
          </p:cNvSpPr>
          <p:nvPr/>
        </p:nvSpPr>
        <p:spPr bwMode="auto">
          <a:xfrm>
            <a:off x="56388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0967" name="Line 7"/>
          <p:cNvSpPr>
            <a:spLocks noChangeShapeType="1"/>
          </p:cNvSpPr>
          <p:nvPr/>
        </p:nvSpPr>
        <p:spPr bwMode="auto">
          <a:xfrm flipV="1">
            <a:off x="75438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68" name="Line 8"/>
          <p:cNvSpPr>
            <a:spLocks noChangeShapeType="1"/>
          </p:cNvSpPr>
          <p:nvPr/>
        </p:nvSpPr>
        <p:spPr bwMode="auto">
          <a:xfrm>
            <a:off x="74676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0969" name="Line 9"/>
          <p:cNvSpPr>
            <a:spLocks noChangeShapeType="1"/>
          </p:cNvSpPr>
          <p:nvPr/>
        </p:nvSpPr>
        <p:spPr bwMode="auto">
          <a:xfrm flipV="1">
            <a:off x="70104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70" name="Line 10"/>
          <p:cNvSpPr>
            <a:spLocks noChangeShapeType="1"/>
          </p:cNvSpPr>
          <p:nvPr/>
        </p:nvSpPr>
        <p:spPr bwMode="auto">
          <a:xfrm>
            <a:off x="38100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0971" name="Line 11"/>
          <p:cNvSpPr>
            <a:spLocks noChangeShapeType="1"/>
          </p:cNvSpPr>
          <p:nvPr/>
        </p:nvSpPr>
        <p:spPr bwMode="auto">
          <a:xfrm flipV="1">
            <a:off x="33528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72" name="Line 12"/>
          <p:cNvSpPr>
            <a:spLocks noChangeShapeType="1"/>
          </p:cNvSpPr>
          <p:nvPr/>
        </p:nvSpPr>
        <p:spPr bwMode="auto">
          <a:xfrm>
            <a:off x="19812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0973" name="Line 13"/>
          <p:cNvSpPr>
            <a:spLocks noChangeShapeType="1"/>
          </p:cNvSpPr>
          <p:nvPr/>
        </p:nvSpPr>
        <p:spPr bwMode="auto">
          <a:xfrm flipH="1" flipV="1">
            <a:off x="29718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0974" name="Line 14"/>
          <p:cNvSpPr>
            <a:spLocks noChangeShapeType="1"/>
          </p:cNvSpPr>
          <p:nvPr/>
        </p:nvSpPr>
        <p:spPr bwMode="auto">
          <a:xfrm flipH="1" flipV="1">
            <a:off x="6705600" y="18288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0975" name="Line 15"/>
          <p:cNvSpPr>
            <a:spLocks noChangeShapeType="1"/>
          </p:cNvSpPr>
          <p:nvPr/>
        </p:nvSpPr>
        <p:spPr bwMode="auto">
          <a:xfrm flipV="1">
            <a:off x="57150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0880" name="Oval 16"/>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0977" name="Line 17"/>
          <p:cNvSpPr>
            <a:spLocks noChangeShapeType="1"/>
          </p:cNvSpPr>
          <p:nvPr/>
        </p:nvSpPr>
        <p:spPr bwMode="auto">
          <a:xfrm>
            <a:off x="4648200" y="990600"/>
            <a:ext cx="1828800" cy="609600"/>
          </a:xfrm>
          <a:prstGeom prst="line">
            <a:avLst/>
          </a:prstGeom>
          <a:noFill/>
          <a:ln w="28575">
            <a:solidFill>
              <a:srgbClr val="009900"/>
            </a:solidFill>
            <a:round/>
            <a:headEnd/>
            <a:tailEnd/>
          </a:ln>
        </p:spPr>
        <p:txBody>
          <a:bodyPr wrap="none" anchor="ctr"/>
          <a:lstStyle/>
          <a:p>
            <a:endParaRPr lang="zh-CN" altLang="en-US"/>
          </a:p>
        </p:txBody>
      </p:sp>
      <p:sp>
        <p:nvSpPr>
          <p:cNvPr id="40978" name="Line 18"/>
          <p:cNvSpPr>
            <a:spLocks noChangeShapeType="1"/>
          </p:cNvSpPr>
          <p:nvPr/>
        </p:nvSpPr>
        <p:spPr bwMode="auto">
          <a:xfrm flipV="1">
            <a:off x="2590800" y="42672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79" name="Line 19"/>
          <p:cNvSpPr>
            <a:spLocks noChangeShapeType="1"/>
          </p:cNvSpPr>
          <p:nvPr/>
        </p:nvSpPr>
        <p:spPr bwMode="auto">
          <a:xfrm flipV="1">
            <a:off x="20574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0980" name="Line 20"/>
          <p:cNvSpPr>
            <a:spLocks noChangeShapeType="1"/>
          </p:cNvSpPr>
          <p:nvPr/>
        </p:nvSpPr>
        <p:spPr bwMode="auto">
          <a:xfrm flipV="1">
            <a:off x="15240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0981" name="Line 21"/>
          <p:cNvSpPr>
            <a:spLocks noChangeShapeType="1"/>
          </p:cNvSpPr>
          <p:nvPr/>
        </p:nvSpPr>
        <p:spPr bwMode="auto">
          <a:xfrm flipV="1">
            <a:off x="3048000" y="990600"/>
            <a:ext cx="1524000" cy="609600"/>
          </a:xfrm>
          <a:prstGeom prst="line">
            <a:avLst/>
          </a:prstGeom>
          <a:noFill/>
          <a:ln w="28575">
            <a:solidFill>
              <a:srgbClr val="009900"/>
            </a:solidFill>
            <a:round/>
            <a:headEnd/>
            <a:tailEnd/>
          </a:ln>
        </p:spPr>
        <p:txBody>
          <a:bodyPr wrap="none" anchor="ctr"/>
          <a:lstStyle/>
          <a:p>
            <a:endParaRPr lang="zh-CN" altLang="en-US"/>
          </a:p>
        </p:txBody>
      </p:sp>
      <p:sp>
        <p:nvSpPr>
          <p:cNvPr id="420886" name="Oval 22"/>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87" name="Oval 23"/>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88" name="Oval 24"/>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89" name="Oval 25"/>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0" name="Oval 26"/>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1" name="Oval 27"/>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2" name="Oval 28"/>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3" name="Oval 29"/>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4" name="Oval 30"/>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5" name="Oval 31"/>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6" name="Oval 32"/>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7" name="Oval 33"/>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8" name="Oval 34"/>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899" name="Oval 35"/>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900" name="Oval 36"/>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901" name="Oval 37"/>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902" name="Oval 38"/>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903" name="Oval 39"/>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904" name="Oval 40"/>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1001" name="Text Box 41"/>
          <p:cNvSpPr txBox="1">
            <a:spLocks noChangeArrowheads="1"/>
          </p:cNvSpPr>
          <p:nvPr/>
        </p:nvSpPr>
        <p:spPr bwMode="auto">
          <a:xfrm>
            <a:off x="86995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A</a:t>
            </a:r>
            <a:endParaRPr lang="en-US" altLang="zh-CN" sz="2400"/>
          </a:p>
        </p:txBody>
      </p:sp>
      <p:sp>
        <p:nvSpPr>
          <p:cNvPr id="41002" name="Text Box 42"/>
          <p:cNvSpPr txBox="1">
            <a:spLocks noChangeArrowheads="1"/>
          </p:cNvSpPr>
          <p:nvPr/>
        </p:nvSpPr>
        <p:spPr bwMode="auto">
          <a:xfrm>
            <a:off x="13271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B</a:t>
            </a:r>
            <a:endParaRPr lang="en-US" altLang="zh-CN" sz="2400"/>
          </a:p>
        </p:txBody>
      </p:sp>
      <p:sp>
        <p:nvSpPr>
          <p:cNvPr id="41003" name="Text Box 43"/>
          <p:cNvSpPr txBox="1">
            <a:spLocks noChangeArrowheads="1"/>
          </p:cNvSpPr>
          <p:nvPr/>
        </p:nvSpPr>
        <p:spPr bwMode="auto">
          <a:xfrm>
            <a:off x="17526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C</a:t>
            </a:r>
            <a:endParaRPr lang="en-US" altLang="zh-CN" sz="2400"/>
          </a:p>
        </p:txBody>
      </p:sp>
      <p:sp>
        <p:nvSpPr>
          <p:cNvPr id="41004" name="Text Box 44"/>
          <p:cNvSpPr txBox="1">
            <a:spLocks noChangeArrowheads="1"/>
          </p:cNvSpPr>
          <p:nvPr/>
        </p:nvSpPr>
        <p:spPr bwMode="auto">
          <a:xfrm>
            <a:off x="22415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D</a:t>
            </a:r>
            <a:endParaRPr lang="en-US" altLang="zh-CN" sz="2400"/>
          </a:p>
        </p:txBody>
      </p:sp>
      <p:sp>
        <p:nvSpPr>
          <p:cNvPr id="41005" name="Text Box 45"/>
          <p:cNvSpPr txBox="1">
            <a:spLocks noChangeArrowheads="1"/>
          </p:cNvSpPr>
          <p:nvPr/>
        </p:nvSpPr>
        <p:spPr bwMode="auto">
          <a:xfrm>
            <a:off x="27178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E</a:t>
            </a:r>
            <a:endParaRPr lang="en-US" altLang="zh-CN" sz="2400"/>
          </a:p>
        </p:txBody>
      </p:sp>
      <p:sp>
        <p:nvSpPr>
          <p:cNvPr id="41006" name="Text Box 46"/>
          <p:cNvSpPr txBox="1">
            <a:spLocks noChangeArrowheads="1"/>
          </p:cNvSpPr>
          <p:nvPr/>
        </p:nvSpPr>
        <p:spPr bwMode="auto">
          <a:xfrm>
            <a:off x="2355850" y="47244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F</a:t>
            </a:r>
            <a:endParaRPr lang="en-US" altLang="zh-CN" sz="2400"/>
          </a:p>
        </p:txBody>
      </p:sp>
      <p:sp>
        <p:nvSpPr>
          <p:cNvPr id="41007" name="Text Box 47"/>
          <p:cNvSpPr txBox="1">
            <a:spLocks noChangeArrowheads="1"/>
          </p:cNvSpPr>
          <p:nvPr/>
        </p:nvSpPr>
        <p:spPr bwMode="auto">
          <a:xfrm>
            <a:off x="2743200" y="38862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G</a:t>
            </a:r>
            <a:endParaRPr lang="en-US" altLang="zh-CN" sz="2400"/>
          </a:p>
        </p:txBody>
      </p:sp>
      <p:sp>
        <p:nvSpPr>
          <p:cNvPr id="41008" name="Text Box 48"/>
          <p:cNvSpPr txBox="1">
            <a:spLocks noChangeArrowheads="1"/>
          </p:cNvSpPr>
          <p:nvPr/>
        </p:nvSpPr>
        <p:spPr bwMode="auto">
          <a:xfrm>
            <a:off x="31559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H</a:t>
            </a:r>
            <a:endParaRPr lang="en-US" altLang="zh-CN" sz="2400"/>
          </a:p>
        </p:txBody>
      </p:sp>
      <p:sp>
        <p:nvSpPr>
          <p:cNvPr id="41009" name="Text Box 49"/>
          <p:cNvSpPr txBox="1">
            <a:spLocks noChangeArrowheads="1"/>
          </p:cNvSpPr>
          <p:nvPr/>
        </p:nvSpPr>
        <p:spPr bwMode="auto">
          <a:xfrm>
            <a:off x="3533775" y="3886200"/>
            <a:ext cx="276225"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I</a:t>
            </a:r>
            <a:endParaRPr lang="en-US" altLang="zh-CN" sz="2400"/>
          </a:p>
        </p:txBody>
      </p:sp>
      <p:sp>
        <p:nvSpPr>
          <p:cNvPr id="41010" name="Text Box 50"/>
          <p:cNvSpPr txBox="1">
            <a:spLocks noChangeArrowheads="1"/>
          </p:cNvSpPr>
          <p:nvPr/>
        </p:nvSpPr>
        <p:spPr bwMode="auto">
          <a:xfrm>
            <a:off x="3592513" y="2209800"/>
            <a:ext cx="369887"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J</a:t>
            </a:r>
            <a:endParaRPr lang="en-US" altLang="zh-CN" sz="2400"/>
          </a:p>
        </p:txBody>
      </p:sp>
      <p:sp>
        <p:nvSpPr>
          <p:cNvPr id="41011" name="Text Box 51"/>
          <p:cNvSpPr txBox="1">
            <a:spLocks noChangeArrowheads="1"/>
          </p:cNvSpPr>
          <p:nvPr/>
        </p:nvSpPr>
        <p:spPr bwMode="auto">
          <a:xfrm>
            <a:off x="4049713"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K</a:t>
            </a:r>
            <a:endParaRPr lang="en-US" altLang="zh-CN" sz="2400"/>
          </a:p>
        </p:txBody>
      </p:sp>
      <p:sp>
        <p:nvSpPr>
          <p:cNvPr id="41012" name="Text Box 52"/>
          <p:cNvSpPr txBox="1">
            <a:spLocks noChangeArrowheads="1"/>
          </p:cNvSpPr>
          <p:nvPr/>
        </p:nvSpPr>
        <p:spPr bwMode="auto">
          <a:xfrm>
            <a:off x="4343400" y="38862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L</a:t>
            </a:r>
            <a:endParaRPr lang="en-US" altLang="zh-CN" sz="2400"/>
          </a:p>
        </p:txBody>
      </p:sp>
      <p:sp>
        <p:nvSpPr>
          <p:cNvPr id="41013" name="Text Box 53"/>
          <p:cNvSpPr txBox="1">
            <a:spLocks noChangeArrowheads="1"/>
          </p:cNvSpPr>
          <p:nvPr/>
        </p:nvSpPr>
        <p:spPr bwMode="auto">
          <a:xfrm>
            <a:off x="4419600" y="609600"/>
            <a:ext cx="46196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M</a:t>
            </a:r>
            <a:endParaRPr lang="en-US" altLang="zh-CN" sz="2400"/>
          </a:p>
        </p:txBody>
      </p:sp>
      <p:sp>
        <p:nvSpPr>
          <p:cNvPr id="41014" name="Text Box 54"/>
          <p:cNvSpPr txBox="1">
            <a:spLocks noChangeArrowheads="1"/>
          </p:cNvSpPr>
          <p:nvPr/>
        </p:nvSpPr>
        <p:spPr bwMode="auto">
          <a:xfrm>
            <a:off x="54102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N</a:t>
            </a:r>
            <a:endParaRPr lang="en-US" altLang="zh-CN" sz="2400"/>
          </a:p>
        </p:txBody>
      </p:sp>
      <p:sp>
        <p:nvSpPr>
          <p:cNvPr id="41015" name="Text Box 55"/>
          <p:cNvSpPr txBox="1">
            <a:spLocks noChangeArrowheads="1"/>
          </p:cNvSpPr>
          <p:nvPr/>
        </p:nvSpPr>
        <p:spPr bwMode="auto">
          <a:xfrm>
            <a:off x="58674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O</a:t>
            </a:r>
            <a:endParaRPr lang="en-US" altLang="zh-CN" sz="2400"/>
          </a:p>
        </p:txBody>
      </p:sp>
      <p:sp>
        <p:nvSpPr>
          <p:cNvPr id="41016" name="Text Box 56"/>
          <p:cNvSpPr txBox="1">
            <a:spLocks noChangeArrowheads="1"/>
          </p:cNvSpPr>
          <p:nvPr/>
        </p:nvSpPr>
        <p:spPr bwMode="auto">
          <a:xfrm>
            <a:off x="63754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P</a:t>
            </a:r>
            <a:endParaRPr lang="en-US" altLang="zh-CN" sz="2400"/>
          </a:p>
        </p:txBody>
      </p:sp>
      <p:sp>
        <p:nvSpPr>
          <p:cNvPr id="41017" name="Text Box 57"/>
          <p:cNvSpPr txBox="1">
            <a:spLocks noChangeArrowheads="1"/>
          </p:cNvSpPr>
          <p:nvPr/>
        </p:nvSpPr>
        <p:spPr bwMode="auto">
          <a:xfrm>
            <a:off x="67818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Q</a:t>
            </a:r>
            <a:endParaRPr lang="en-US" altLang="zh-CN" sz="2400"/>
          </a:p>
        </p:txBody>
      </p:sp>
      <p:sp>
        <p:nvSpPr>
          <p:cNvPr id="41018" name="Text Box 58"/>
          <p:cNvSpPr txBox="1">
            <a:spLocks noChangeArrowheads="1"/>
          </p:cNvSpPr>
          <p:nvPr/>
        </p:nvSpPr>
        <p:spPr bwMode="auto">
          <a:xfrm>
            <a:off x="72390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R</a:t>
            </a:r>
            <a:endParaRPr lang="en-US" altLang="zh-CN" sz="2400"/>
          </a:p>
        </p:txBody>
      </p:sp>
      <p:sp>
        <p:nvSpPr>
          <p:cNvPr id="41019" name="Text Box 59"/>
          <p:cNvSpPr txBox="1">
            <a:spLocks noChangeArrowheads="1"/>
          </p:cNvSpPr>
          <p:nvPr/>
        </p:nvSpPr>
        <p:spPr bwMode="auto">
          <a:xfrm>
            <a:off x="7366000" y="38862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S</a:t>
            </a:r>
            <a:endParaRPr lang="en-US" altLang="zh-CN" sz="2400"/>
          </a:p>
        </p:txBody>
      </p:sp>
      <p:sp>
        <p:nvSpPr>
          <p:cNvPr id="41020" name="Text Box 60"/>
          <p:cNvSpPr txBox="1">
            <a:spLocks noChangeArrowheads="1"/>
          </p:cNvSpPr>
          <p:nvPr/>
        </p:nvSpPr>
        <p:spPr bwMode="auto">
          <a:xfrm>
            <a:off x="7696200" y="3078163"/>
            <a:ext cx="3873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T</a:t>
            </a:r>
            <a:endParaRPr lang="en-US" altLang="zh-CN" sz="2400"/>
          </a:p>
        </p:txBody>
      </p:sp>
      <p:sp>
        <p:nvSpPr>
          <p:cNvPr id="41021" name="Text Box 61"/>
          <p:cNvSpPr txBox="1">
            <a:spLocks noChangeArrowheads="1"/>
          </p:cNvSpPr>
          <p:nvPr/>
        </p:nvSpPr>
        <p:spPr bwMode="auto">
          <a:xfrm>
            <a:off x="5334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2" name="Text Box 62"/>
          <p:cNvSpPr txBox="1">
            <a:spLocks noChangeArrowheads="1"/>
          </p:cNvSpPr>
          <p:nvPr/>
        </p:nvSpPr>
        <p:spPr bwMode="auto">
          <a:xfrm>
            <a:off x="1981200" y="45100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3" name="Text Box 63"/>
          <p:cNvSpPr txBox="1">
            <a:spLocks noChangeArrowheads="1"/>
          </p:cNvSpPr>
          <p:nvPr/>
        </p:nvSpPr>
        <p:spPr bwMode="auto">
          <a:xfrm>
            <a:off x="38290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4" name="Text Box 64"/>
          <p:cNvSpPr txBox="1">
            <a:spLocks noChangeArrowheads="1"/>
          </p:cNvSpPr>
          <p:nvPr/>
        </p:nvSpPr>
        <p:spPr bwMode="auto">
          <a:xfrm>
            <a:off x="4819650" y="36576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5" name="Text Box 65"/>
          <p:cNvSpPr txBox="1">
            <a:spLocks noChangeArrowheads="1"/>
          </p:cNvSpPr>
          <p:nvPr/>
        </p:nvSpPr>
        <p:spPr bwMode="auto">
          <a:xfrm>
            <a:off x="59436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6" name="Text Box 66"/>
          <p:cNvSpPr txBox="1">
            <a:spLocks noChangeArrowheads="1"/>
          </p:cNvSpPr>
          <p:nvPr/>
        </p:nvSpPr>
        <p:spPr bwMode="auto">
          <a:xfrm>
            <a:off x="67056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7" name="Text Box 67"/>
          <p:cNvSpPr txBox="1">
            <a:spLocks noChangeArrowheads="1"/>
          </p:cNvSpPr>
          <p:nvPr/>
        </p:nvSpPr>
        <p:spPr bwMode="auto">
          <a:xfrm>
            <a:off x="723900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1028" name="Text Box 68"/>
          <p:cNvSpPr txBox="1">
            <a:spLocks noChangeArrowheads="1"/>
          </p:cNvSpPr>
          <p:nvPr/>
        </p:nvSpPr>
        <p:spPr bwMode="auto">
          <a:xfrm>
            <a:off x="807085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29" name="Text Box 69"/>
          <p:cNvSpPr txBox="1">
            <a:spLocks noChangeArrowheads="1"/>
          </p:cNvSpPr>
          <p:nvPr/>
        </p:nvSpPr>
        <p:spPr bwMode="auto">
          <a:xfrm>
            <a:off x="4794250" y="3952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0" name="Text Box 70"/>
          <p:cNvSpPr txBox="1">
            <a:spLocks noChangeArrowheads="1"/>
          </p:cNvSpPr>
          <p:nvPr/>
        </p:nvSpPr>
        <p:spPr bwMode="auto">
          <a:xfrm>
            <a:off x="3886200" y="19812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1" name="Text Box 71"/>
          <p:cNvSpPr txBox="1">
            <a:spLocks noChangeArrowheads="1"/>
          </p:cNvSpPr>
          <p:nvPr/>
        </p:nvSpPr>
        <p:spPr bwMode="auto">
          <a:xfrm>
            <a:off x="1219200" y="19954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2" name="Text Box 72"/>
          <p:cNvSpPr txBox="1">
            <a:spLocks noChangeArrowheads="1"/>
          </p:cNvSpPr>
          <p:nvPr/>
        </p:nvSpPr>
        <p:spPr bwMode="auto">
          <a:xfrm>
            <a:off x="76200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3" name="Text Box 73"/>
          <p:cNvSpPr txBox="1">
            <a:spLocks noChangeArrowheads="1"/>
          </p:cNvSpPr>
          <p:nvPr/>
        </p:nvSpPr>
        <p:spPr bwMode="auto">
          <a:xfrm>
            <a:off x="22796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4" name="Text Box 74"/>
          <p:cNvSpPr txBox="1">
            <a:spLocks noChangeArrowheads="1"/>
          </p:cNvSpPr>
          <p:nvPr/>
        </p:nvSpPr>
        <p:spPr bwMode="auto">
          <a:xfrm>
            <a:off x="281305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5" name="Text Box 75"/>
          <p:cNvSpPr txBox="1">
            <a:spLocks noChangeArrowheads="1"/>
          </p:cNvSpPr>
          <p:nvPr/>
        </p:nvSpPr>
        <p:spPr bwMode="auto">
          <a:xfrm>
            <a:off x="4337050" y="26812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6" name="Text Box 76"/>
          <p:cNvSpPr txBox="1">
            <a:spLocks noChangeArrowheads="1"/>
          </p:cNvSpPr>
          <p:nvPr/>
        </p:nvSpPr>
        <p:spPr bwMode="auto">
          <a:xfrm>
            <a:off x="5276850" y="1828800"/>
            <a:ext cx="481013"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7" name="Text Box 77"/>
          <p:cNvSpPr txBox="1">
            <a:spLocks noChangeArrowheads="1"/>
          </p:cNvSpPr>
          <p:nvPr/>
        </p:nvSpPr>
        <p:spPr bwMode="auto">
          <a:xfrm>
            <a:off x="7486650" y="1828800"/>
            <a:ext cx="481013"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8" name="Text Box 78"/>
          <p:cNvSpPr txBox="1">
            <a:spLocks noChangeArrowheads="1"/>
          </p:cNvSpPr>
          <p:nvPr/>
        </p:nvSpPr>
        <p:spPr bwMode="auto">
          <a:xfrm>
            <a:off x="6629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39" name="Text Box 79"/>
          <p:cNvSpPr txBox="1">
            <a:spLocks noChangeArrowheads="1"/>
          </p:cNvSpPr>
          <p:nvPr/>
        </p:nvSpPr>
        <p:spPr bwMode="auto">
          <a:xfrm>
            <a:off x="2438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1040" name="Text Box 80"/>
          <p:cNvSpPr txBox="1">
            <a:spLocks noChangeArrowheads="1"/>
          </p:cNvSpPr>
          <p:nvPr/>
        </p:nvSpPr>
        <p:spPr bwMode="auto">
          <a:xfrm>
            <a:off x="1152525" y="5608638"/>
            <a:ext cx="2632075" cy="579437"/>
          </a:xfrm>
          <a:prstGeom prst="rect">
            <a:avLst/>
          </a:prstGeom>
          <a:noFill/>
          <a:ln w="9525">
            <a:noFill/>
            <a:miter lim="800000"/>
            <a:headEnd/>
            <a:tailEnd/>
          </a:ln>
        </p:spPr>
        <p:txBody>
          <a:bodyPr wrap="none">
            <a:spAutoFit/>
          </a:bodyPr>
          <a:lstStyle/>
          <a:p>
            <a:r>
              <a:rPr lang="zh-CN" altLang="en-US" sz="3200" b="1">
                <a:solidFill>
                  <a:schemeClr val="accent2"/>
                </a:solidFill>
                <a:ea typeface="楷体_GB2312" pitchFamily="49" charset="-122"/>
              </a:rPr>
              <a:t>树的初始状态</a:t>
            </a:r>
            <a:endParaRPr lang="zh-CN" altLang="en-US" sz="2400">
              <a:ea typeface="楷体_GB2312" pitchFamily="49" charset="-122"/>
            </a:endParaRPr>
          </a:p>
        </p:txBody>
      </p:sp>
      <p:sp>
        <p:nvSpPr>
          <p:cNvPr id="41041" name="Text Box 81"/>
          <p:cNvSpPr txBox="1">
            <a:spLocks noChangeArrowheads="1"/>
          </p:cNvSpPr>
          <p:nvPr/>
        </p:nvSpPr>
        <p:spPr bwMode="auto">
          <a:xfrm>
            <a:off x="647700" y="577850"/>
            <a:ext cx="1560513" cy="641350"/>
          </a:xfrm>
          <a:prstGeom prst="rect">
            <a:avLst/>
          </a:prstGeom>
          <a:noFill/>
          <a:ln w="9525">
            <a:noFill/>
            <a:miter lim="800000"/>
            <a:headEnd/>
            <a:tailEnd/>
          </a:ln>
        </p:spPr>
        <p:txBody>
          <a:bodyPr wrap="none">
            <a:spAutoFit/>
          </a:bodyPr>
          <a:lstStyle/>
          <a:p>
            <a:r>
              <a:rPr lang="zh-CN" altLang="en-US" sz="3600" b="1">
                <a:solidFill>
                  <a:srgbClr val="0066FF"/>
                </a:solidFill>
                <a:ea typeface="楷体_GB2312" pitchFamily="49" charset="-122"/>
              </a:rPr>
              <a:t>举例：</a:t>
            </a:r>
            <a:endParaRPr lang="zh-CN" altLang="en-US" sz="2400">
              <a:solidFill>
                <a:srgbClr val="0066FF"/>
              </a:solidFill>
              <a:ea typeface="楷体_GB2312" pitchFamily="49" charset="-122"/>
            </a:endParaRPr>
          </a:p>
        </p:txBody>
      </p:sp>
      <p:sp>
        <p:nvSpPr>
          <p:cNvPr id="420946" name="Text Box 82"/>
          <p:cNvSpPr txBox="1">
            <a:spLocks noChangeArrowheads="1"/>
          </p:cNvSpPr>
          <p:nvPr/>
        </p:nvSpPr>
        <p:spPr bwMode="auto">
          <a:xfrm>
            <a:off x="4535488" y="5665788"/>
            <a:ext cx="2165350" cy="579437"/>
          </a:xfrm>
          <a:prstGeom prst="rect">
            <a:avLst/>
          </a:prstGeom>
          <a:noFill/>
          <a:ln w="9525">
            <a:noFill/>
            <a:miter lim="800000"/>
            <a:headEnd/>
            <a:tailEnd/>
          </a:ln>
        </p:spPr>
        <p:txBody>
          <a:bodyPr wrap="none">
            <a:spAutoFit/>
          </a:bodyPr>
          <a:lstStyle/>
          <a:p>
            <a:r>
              <a:rPr lang="zh-CN" altLang="en-US" sz="3200" b="1">
                <a:solidFill>
                  <a:srgbClr val="FF3300"/>
                </a:solidFill>
                <a:ea typeface="楷体_GB2312" pitchFamily="49" charset="-122"/>
              </a:rPr>
              <a:t>删除结点 </a:t>
            </a:r>
            <a:r>
              <a:rPr lang="en-US" altLang="zh-CN" sz="3200" b="1">
                <a:solidFill>
                  <a:srgbClr val="FF3300"/>
                </a:solidFill>
                <a:ea typeface="楷体_GB2312" pitchFamily="49" charset="-122"/>
              </a:rPr>
              <a:t>P</a:t>
            </a:r>
            <a:endParaRPr lang="en-US" altLang="zh-CN" sz="2400">
              <a:solidFill>
                <a:srgbClr val="FF3300"/>
              </a:solidFill>
              <a:ea typeface="楷体_GB2312" pitchFamily="49" charset="-122"/>
            </a:endParaRPr>
          </a:p>
        </p:txBody>
      </p:sp>
    </p:spTree>
    <p:extLst>
      <p:ext uri="{BB962C8B-B14F-4D97-AF65-F5344CB8AC3E}">
        <p14:creationId xmlns:p14="http://schemas.microsoft.com/office/powerpoint/2010/main" val="3723454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0946"/>
                                        </p:tgtEl>
                                        <p:attrNameLst>
                                          <p:attrName>style.visibility</p:attrName>
                                        </p:attrNameLst>
                                      </p:cBhvr>
                                      <p:to>
                                        <p:strVal val="visible"/>
                                      </p:to>
                                    </p:set>
                                    <p:animEffect transition="in" filter="wipe(left)">
                                      <p:cBhvr>
                                        <p:cTn id="7" dur="500"/>
                                        <p:tgtEl>
                                          <p:spTgt spid="420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a:spLocks noChangeShapeType="1"/>
          </p:cNvSpPr>
          <p:nvPr/>
        </p:nvSpPr>
        <p:spPr bwMode="auto">
          <a:xfrm flipV="1">
            <a:off x="11430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1987" name="Line 3"/>
          <p:cNvSpPr>
            <a:spLocks noChangeShapeType="1"/>
          </p:cNvSpPr>
          <p:nvPr/>
        </p:nvSpPr>
        <p:spPr bwMode="auto">
          <a:xfrm>
            <a:off x="42672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1988" name="Line 4"/>
          <p:cNvSpPr>
            <a:spLocks noChangeShapeType="1"/>
          </p:cNvSpPr>
          <p:nvPr/>
        </p:nvSpPr>
        <p:spPr bwMode="auto">
          <a:xfrm>
            <a:off x="33528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1989" name="Line 5"/>
          <p:cNvSpPr>
            <a:spLocks noChangeShapeType="1"/>
          </p:cNvSpPr>
          <p:nvPr/>
        </p:nvSpPr>
        <p:spPr bwMode="auto">
          <a:xfrm flipV="1">
            <a:off x="2971800" y="3429000"/>
            <a:ext cx="381000" cy="762000"/>
          </a:xfrm>
          <a:prstGeom prst="line">
            <a:avLst/>
          </a:prstGeom>
          <a:noFill/>
          <a:ln w="28575">
            <a:solidFill>
              <a:srgbClr val="009900"/>
            </a:solidFill>
            <a:round/>
            <a:headEnd/>
            <a:tailEnd/>
          </a:ln>
        </p:spPr>
        <p:txBody>
          <a:bodyPr wrap="none" anchor="ctr"/>
          <a:lstStyle/>
          <a:p>
            <a:endParaRPr lang="zh-CN" altLang="en-US"/>
          </a:p>
        </p:txBody>
      </p:sp>
      <p:sp>
        <p:nvSpPr>
          <p:cNvPr id="41990" name="Line 6"/>
          <p:cNvSpPr>
            <a:spLocks noChangeShapeType="1"/>
          </p:cNvSpPr>
          <p:nvPr/>
        </p:nvSpPr>
        <p:spPr bwMode="auto">
          <a:xfrm>
            <a:off x="56388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1991" name="Line 7"/>
          <p:cNvSpPr>
            <a:spLocks noChangeShapeType="1"/>
          </p:cNvSpPr>
          <p:nvPr/>
        </p:nvSpPr>
        <p:spPr bwMode="auto">
          <a:xfrm flipV="1">
            <a:off x="75438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1992" name="Line 8"/>
          <p:cNvSpPr>
            <a:spLocks noChangeShapeType="1"/>
          </p:cNvSpPr>
          <p:nvPr/>
        </p:nvSpPr>
        <p:spPr bwMode="auto">
          <a:xfrm>
            <a:off x="74676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1993" name="Line 9"/>
          <p:cNvSpPr>
            <a:spLocks noChangeShapeType="1"/>
          </p:cNvSpPr>
          <p:nvPr/>
        </p:nvSpPr>
        <p:spPr bwMode="auto">
          <a:xfrm flipV="1">
            <a:off x="70104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1994" name="Line 10"/>
          <p:cNvSpPr>
            <a:spLocks noChangeShapeType="1"/>
          </p:cNvSpPr>
          <p:nvPr/>
        </p:nvSpPr>
        <p:spPr bwMode="auto">
          <a:xfrm>
            <a:off x="38100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1995" name="Line 11"/>
          <p:cNvSpPr>
            <a:spLocks noChangeShapeType="1"/>
          </p:cNvSpPr>
          <p:nvPr/>
        </p:nvSpPr>
        <p:spPr bwMode="auto">
          <a:xfrm flipV="1">
            <a:off x="33528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1996" name="Line 12"/>
          <p:cNvSpPr>
            <a:spLocks noChangeShapeType="1"/>
          </p:cNvSpPr>
          <p:nvPr/>
        </p:nvSpPr>
        <p:spPr bwMode="auto">
          <a:xfrm>
            <a:off x="19812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1997" name="Line 13"/>
          <p:cNvSpPr>
            <a:spLocks noChangeShapeType="1"/>
          </p:cNvSpPr>
          <p:nvPr/>
        </p:nvSpPr>
        <p:spPr bwMode="auto">
          <a:xfrm flipH="1" flipV="1">
            <a:off x="29718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1998" name="Line 14"/>
          <p:cNvSpPr>
            <a:spLocks noChangeShapeType="1"/>
          </p:cNvSpPr>
          <p:nvPr/>
        </p:nvSpPr>
        <p:spPr bwMode="auto">
          <a:xfrm flipH="1" flipV="1">
            <a:off x="6705600" y="18288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1999" name="Line 15"/>
          <p:cNvSpPr>
            <a:spLocks noChangeShapeType="1"/>
          </p:cNvSpPr>
          <p:nvPr/>
        </p:nvSpPr>
        <p:spPr bwMode="auto">
          <a:xfrm flipV="1">
            <a:off x="57150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1904" name="Oval 16"/>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01" name="Line 17"/>
          <p:cNvSpPr>
            <a:spLocks noChangeShapeType="1"/>
          </p:cNvSpPr>
          <p:nvPr/>
        </p:nvSpPr>
        <p:spPr bwMode="auto">
          <a:xfrm>
            <a:off x="4648200" y="990600"/>
            <a:ext cx="1828800" cy="609600"/>
          </a:xfrm>
          <a:prstGeom prst="line">
            <a:avLst/>
          </a:prstGeom>
          <a:noFill/>
          <a:ln w="28575">
            <a:solidFill>
              <a:srgbClr val="009900"/>
            </a:solidFill>
            <a:round/>
            <a:headEnd/>
            <a:tailEnd/>
          </a:ln>
        </p:spPr>
        <p:txBody>
          <a:bodyPr wrap="none" anchor="ctr"/>
          <a:lstStyle/>
          <a:p>
            <a:endParaRPr lang="zh-CN" altLang="en-US"/>
          </a:p>
        </p:txBody>
      </p:sp>
      <p:sp>
        <p:nvSpPr>
          <p:cNvPr id="42002" name="Line 18"/>
          <p:cNvSpPr>
            <a:spLocks noChangeShapeType="1"/>
          </p:cNvSpPr>
          <p:nvPr/>
        </p:nvSpPr>
        <p:spPr bwMode="auto">
          <a:xfrm flipV="1">
            <a:off x="2590800" y="42672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2003" name="Line 19"/>
          <p:cNvSpPr>
            <a:spLocks noChangeShapeType="1"/>
          </p:cNvSpPr>
          <p:nvPr/>
        </p:nvSpPr>
        <p:spPr bwMode="auto">
          <a:xfrm flipV="1">
            <a:off x="20574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004" name="Line 20"/>
          <p:cNvSpPr>
            <a:spLocks noChangeShapeType="1"/>
          </p:cNvSpPr>
          <p:nvPr/>
        </p:nvSpPr>
        <p:spPr bwMode="auto">
          <a:xfrm flipV="1">
            <a:off x="15240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2005" name="Line 21"/>
          <p:cNvSpPr>
            <a:spLocks noChangeShapeType="1"/>
          </p:cNvSpPr>
          <p:nvPr/>
        </p:nvSpPr>
        <p:spPr bwMode="auto">
          <a:xfrm flipV="1">
            <a:off x="3048000" y="990600"/>
            <a:ext cx="1524000" cy="609600"/>
          </a:xfrm>
          <a:prstGeom prst="line">
            <a:avLst/>
          </a:prstGeom>
          <a:noFill/>
          <a:ln w="28575">
            <a:solidFill>
              <a:srgbClr val="009900"/>
            </a:solidFill>
            <a:round/>
            <a:headEnd/>
            <a:tailEnd/>
          </a:ln>
        </p:spPr>
        <p:txBody>
          <a:bodyPr wrap="none" anchor="ctr"/>
          <a:lstStyle/>
          <a:p>
            <a:endParaRPr lang="zh-CN" altLang="en-US"/>
          </a:p>
        </p:txBody>
      </p:sp>
      <p:sp>
        <p:nvSpPr>
          <p:cNvPr id="421910" name="Oval 22"/>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1" name="Oval 23"/>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2" name="Oval 24"/>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3" name="Oval 25"/>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4" name="Oval 26"/>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5" name="Oval 27"/>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6" name="Oval 28"/>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7" name="Oval 29"/>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8" name="Oval 30"/>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19" name="Oval 31"/>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0" name="Oval 32"/>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1" name="Oval 33"/>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2" name="Oval 34"/>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3" name="Oval 35"/>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4" name="Oval 36"/>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5" name="Oval 37"/>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6" name="Oval 38"/>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7" name="Oval 39"/>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1928" name="Oval 40"/>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025" name="Text Box 41"/>
          <p:cNvSpPr txBox="1">
            <a:spLocks noChangeArrowheads="1"/>
          </p:cNvSpPr>
          <p:nvPr/>
        </p:nvSpPr>
        <p:spPr bwMode="auto">
          <a:xfrm>
            <a:off x="86995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A</a:t>
            </a:r>
            <a:endParaRPr lang="en-US" altLang="zh-CN" sz="2400"/>
          </a:p>
        </p:txBody>
      </p:sp>
      <p:sp>
        <p:nvSpPr>
          <p:cNvPr id="42026" name="Text Box 42"/>
          <p:cNvSpPr txBox="1">
            <a:spLocks noChangeArrowheads="1"/>
          </p:cNvSpPr>
          <p:nvPr/>
        </p:nvSpPr>
        <p:spPr bwMode="auto">
          <a:xfrm>
            <a:off x="13271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B</a:t>
            </a:r>
            <a:endParaRPr lang="en-US" altLang="zh-CN" sz="2400"/>
          </a:p>
        </p:txBody>
      </p:sp>
      <p:sp>
        <p:nvSpPr>
          <p:cNvPr id="42027" name="Text Box 43"/>
          <p:cNvSpPr txBox="1">
            <a:spLocks noChangeArrowheads="1"/>
          </p:cNvSpPr>
          <p:nvPr/>
        </p:nvSpPr>
        <p:spPr bwMode="auto">
          <a:xfrm>
            <a:off x="17526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C</a:t>
            </a:r>
            <a:endParaRPr lang="en-US" altLang="zh-CN" sz="2400"/>
          </a:p>
        </p:txBody>
      </p:sp>
      <p:sp>
        <p:nvSpPr>
          <p:cNvPr id="42028" name="Text Box 44"/>
          <p:cNvSpPr txBox="1">
            <a:spLocks noChangeArrowheads="1"/>
          </p:cNvSpPr>
          <p:nvPr/>
        </p:nvSpPr>
        <p:spPr bwMode="auto">
          <a:xfrm>
            <a:off x="22415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D</a:t>
            </a:r>
            <a:endParaRPr lang="en-US" altLang="zh-CN" sz="2400"/>
          </a:p>
        </p:txBody>
      </p:sp>
      <p:sp>
        <p:nvSpPr>
          <p:cNvPr id="42029" name="Text Box 45"/>
          <p:cNvSpPr txBox="1">
            <a:spLocks noChangeArrowheads="1"/>
          </p:cNvSpPr>
          <p:nvPr/>
        </p:nvSpPr>
        <p:spPr bwMode="auto">
          <a:xfrm>
            <a:off x="27178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E</a:t>
            </a:r>
            <a:endParaRPr lang="en-US" altLang="zh-CN" sz="2400"/>
          </a:p>
        </p:txBody>
      </p:sp>
      <p:sp>
        <p:nvSpPr>
          <p:cNvPr id="42030" name="Text Box 46"/>
          <p:cNvSpPr txBox="1">
            <a:spLocks noChangeArrowheads="1"/>
          </p:cNvSpPr>
          <p:nvPr/>
        </p:nvSpPr>
        <p:spPr bwMode="auto">
          <a:xfrm>
            <a:off x="2355850" y="47244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F</a:t>
            </a:r>
            <a:endParaRPr lang="en-US" altLang="zh-CN" sz="2400"/>
          </a:p>
        </p:txBody>
      </p:sp>
      <p:sp>
        <p:nvSpPr>
          <p:cNvPr id="42031" name="Text Box 47"/>
          <p:cNvSpPr txBox="1">
            <a:spLocks noChangeArrowheads="1"/>
          </p:cNvSpPr>
          <p:nvPr/>
        </p:nvSpPr>
        <p:spPr bwMode="auto">
          <a:xfrm>
            <a:off x="2743200" y="38862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G</a:t>
            </a:r>
            <a:endParaRPr lang="en-US" altLang="zh-CN" sz="2400"/>
          </a:p>
        </p:txBody>
      </p:sp>
      <p:sp>
        <p:nvSpPr>
          <p:cNvPr id="42032" name="Text Box 48"/>
          <p:cNvSpPr txBox="1">
            <a:spLocks noChangeArrowheads="1"/>
          </p:cNvSpPr>
          <p:nvPr/>
        </p:nvSpPr>
        <p:spPr bwMode="auto">
          <a:xfrm>
            <a:off x="31559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H</a:t>
            </a:r>
            <a:endParaRPr lang="en-US" altLang="zh-CN" sz="2400"/>
          </a:p>
        </p:txBody>
      </p:sp>
      <p:sp>
        <p:nvSpPr>
          <p:cNvPr id="42033" name="Text Box 49"/>
          <p:cNvSpPr txBox="1">
            <a:spLocks noChangeArrowheads="1"/>
          </p:cNvSpPr>
          <p:nvPr/>
        </p:nvSpPr>
        <p:spPr bwMode="auto">
          <a:xfrm>
            <a:off x="3533775" y="3886200"/>
            <a:ext cx="276225"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I</a:t>
            </a:r>
            <a:endParaRPr lang="en-US" altLang="zh-CN" sz="2400"/>
          </a:p>
        </p:txBody>
      </p:sp>
      <p:sp>
        <p:nvSpPr>
          <p:cNvPr id="42034" name="Text Box 50"/>
          <p:cNvSpPr txBox="1">
            <a:spLocks noChangeArrowheads="1"/>
          </p:cNvSpPr>
          <p:nvPr/>
        </p:nvSpPr>
        <p:spPr bwMode="auto">
          <a:xfrm>
            <a:off x="3592513" y="2209800"/>
            <a:ext cx="369887"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J</a:t>
            </a:r>
            <a:endParaRPr lang="en-US" altLang="zh-CN" sz="2400"/>
          </a:p>
        </p:txBody>
      </p:sp>
      <p:sp>
        <p:nvSpPr>
          <p:cNvPr id="42035" name="Text Box 51"/>
          <p:cNvSpPr txBox="1">
            <a:spLocks noChangeArrowheads="1"/>
          </p:cNvSpPr>
          <p:nvPr/>
        </p:nvSpPr>
        <p:spPr bwMode="auto">
          <a:xfrm>
            <a:off x="4049713"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K</a:t>
            </a:r>
            <a:endParaRPr lang="en-US" altLang="zh-CN" sz="2400"/>
          </a:p>
        </p:txBody>
      </p:sp>
      <p:sp>
        <p:nvSpPr>
          <p:cNvPr id="42036" name="Text Box 52"/>
          <p:cNvSpPr txBox="1">
            <a:spLocks noChangeArrowheads="1"/>
          </p:cNvSpPr>
          <p:nvPr/>
        </p:nvSpPr>
        <p:spPr bwMode="auto">
          <a:xfrm>
            <a:off x="4343400" y="38862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L</a:t>
            </a:r>
            <a:endParaRPr lang="en-US" altLang="zh-CN" sz="2400"/>
          </a:p>
        </p:txBody>
      </p:sp>
      <p:sp>
        <p:nvSpPr>
          <p:cNvPr id="42037" name="Text Box 53"/>
          <p:cNvSpPr txBox="1">
            <a:spLocks noChangeArrowheads="1"/>
          </p:cNvSpPr>
          <p:nvPr/>
        </p:nvSpPr>
        <p:spPr bwMode="auto">
          <a:xfrm>
            <a:off x="4419600" y="609600"/>
            <a:ext cx="46196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M</a:t>
            </a:r>
            <a:endParaRPr lang="en-US" altLang="zh-CN" sz="2400"/>
          </a:p>
        </p:txBody>
      </p:sp>
      <p:sp>
        <p:nvSpPr>
          <p:cNvPr id="42038" name="Text Box 54"/>
          <p:cNvSpPr txBox="1">
            <a:spLocks noChangeArrowheads="1"/>
          </p:cNvSpPr>
          <p:nvPr/>
        </p:nvSpPr>
        <p:spPr bwMode="auto">
          <a:xfrm>
            <a:off x="54102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N</a:t>
            </a:r>
            <a:endParaRPr lang="en-US" altLang="zh-CN" sz="2400"/>
          </a:p>
        </p:txBody>
      </p:sp>
      <p:sp>
        <p:nvSpPr>
          <p:cNvPr id="42039" name="Text Box 55"/>
          <p:cNvSpPr txBox="1">
            <a:spLocks noChangeArrowheads="1"/>
          </p:cNvSpPr>
          <p:nvPr/>
        </p:nvSpPr>
        <p:spPr bwMode="auto">
          <a:xfrm>
            <a:off x="58674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O</a:t>
            </a:r>
            <a:endParaRPr lang="en-US" altLang="zh-CN" sz="2400"/>
          </a:p>
        </p:txBody>
      </p:sp>
      <p:sp>
        <p:nvSpPr>
          <p:cNvPr id="42040" name="Text Box 56"/>
          <p:cNvSpPr txBox="1">
            <a:spLocks noChangeArrowheads="1"/>
          </p:cNvSpPr>
          <p:nvPr/>
        </p:nvSpPr>
        <p:spPr bwMode="auto">
          <a:xfrm>
            <a:off x="63754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P</a:t>
            </a:r>
            <a:endParaRPr lang="en-US" altLang="zh-CN" sz="2400"/>
          </a:p>
        </p:txBody>
      </p:sp>
      <p:sp>
        <p:nvSpPr>
          <p:cNvPr id="42041" name="Text Box 57"/>
          <p:cNvSpPr txBox="1">
            <a:spLocks noChangeArrowheads="1"/>
          </p:cNvSpPr>
          <p:nvPr/>
        </p:nvSpPr>
        <p:spPr bwMode="auto">
          <a:xfrm>
            <a:off x="67818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Q</a:t>
            </a:r>
            <a:endParaRPr lang="en-US" altLang="zh-CN" sz="2400"/>
          </a:p>
        </p:txBody>
      </p:sp>
      <p:sp>
        <p:nvSpPr>
          <p:cNvPr id="42042" name="Text Box 58"/>
          <p:cNvSpPr txBox="1">
            <a:spLocks noChangeArrowheads="1"/>
          </p:cNvSpPr>
          <p:nvPr/>
        </p:nvSpPr>
        <p:spPr bwMode="auto">
          <a:xfrm>
            <a:off x="72390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R</a:t>
            </a:r>
            <a:endParaRPr lang="en-US" altLang="zh-CN" sz="2400"/>
          </a:p>
        </p:txBody>
      </p:sp>
      <p:sp>
        <p:nvSpPr>
          <p:cNvPr id="42043" name="Text Box 59"/>
          <p:cNvSpPr txBox="1">
            <a:spLocks noChangeArrowheads="1"/>
          </p:cNvSpPr>
          <p:nvPr/>
        </p:nvSpPr>
        <p:spPr bwMode="auto">
          <a:xfrm>
            <a:off x="7366000" y="38862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S</a:t>
            </a:r>
            <a:endParaRPr lang="en-US" altLang="zh-CN" sz="2400"/>
          </a:p>
        </p:txBody>
      </p:sp>
      <p:sp>
        <p:nvSpPr>
          <p:cNvPr id="42044" name="Text Box 60"/>
          <p:cNvSpPr txBox="1">
            <a:spLocks noChangeArrowheads="1"/>
          </p:cNvSpPr>
          <p:nvPr/>
        </p:nvSpPr>
        <p:spPr bwMode="auto">
          <a:xfrm>
            <a:off x="7696200" y="3078163"/>
            <a:ext cx="3873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T</a:t>
            </a:r>
            <a:endParaRPr lang="en-US" altLang="zh-CN" sz="2400"/>
          </a:p>
        </p:txBody>
      </p:sp>
      <p:sp>
        <p:nvSpPr>
          <p:cNvPr id="42045" name="Text Box 61"/>
          <p:cNvSpPr txBox="1">
            <a:spLocks noChangeArrowheads="1"/>
          </p:cNvSpPr>
          <p:nvPr/>
        </p:nvSpPr>
        <p:spPr bwMode="auto">
          <a:xfrm>
            <a:off x="5334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46" name="Text Box 62"/>
          <p:cNvSpPr txBox="1">
            <a:spLocks noChangeArrowheads="1"/>
          </p:cNvSpPr>
          <p:nvPr/>
        </p:nvSpPr>
        <p:spPr bwMode="auto">
          <a:xfrm>
            <a:off x="1981200" y="45100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47" name="Text Box 63"/>
          <p:cNvSpPr txBox="1">
            <a:spLocks noChangeArrowheads="1"/>
          </p:cNvSpPr>
          <p:nvPr/>
        </p:nvSpPr>
        <p:spPr bwMode="auto">
          <a:xfrm>
            <a:off x="38290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48" name="Text Box 64"/>
          <p:cNvSpPr txBox="1">
            <a:spLocks noChangeArrowheads="1"/>
          </p:cNvSpPr>
          <p:nvPr/>
        </p:nvSpPr>
        <p:spPr bwMode="auto">
          <a:xfrm>
            <a:off x="4819650" y="36576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49" name="Text Box 65"/>
          <p:cNvSpPr txBox="1">
            <a:spLocks noChangeArrowheads="1"/>
          </p:cNvSpPr>
          <p:nvPr/>
        </p:nvSpPr>
        <p:spPr bwMode="auto">
          <a:xfrm>
            <a:off x="59436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50" name="Text Box 66"/>
          <p:cNvSpPr txBox="1">
            <a:spLocks noChangeArrowheads="1"/>
          </p:cNvSpPr>
          <p:nvPr/>
        </p:nvSpPr>
        <p:spPr bwMode="auto">
          <a:xfrm>
            <a:off x="67056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51" name="Text Box 67"/>
          <p:cNvSpPr txBox="1">
            <a:spLocks noChangeArrowheads="1"/>
          </p:cNvSpPr>
          <p:nvPr/>
        </p:nvSpPr>
        <p:spPr bwMode="auto">
          <a:xfrm>
            <a:off x="723900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052" name="Text Box 68"/>
          <p:cNvSpPr txBox="1">
            <a:spLocks noChangeArrowheads="1"/>
          </p:cNvSpPr>
          <p:nvPr/>
        </p:nvSpPr>
        <p:spPr bwMode="auto">
          <a:xfrm>
            <a:off x="807085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3" name="Text Box 69"/>
          <p:cNvSpPr txBox="1">
            <a:spLocks noChangeArrowheads="1"/>
          </p:cNvSpPr>
          <p:nvPr/>
        </p:nvSpPr>
        <p:spPr bwMode="auto">
          <a:xfrm>
            <a:off x="4794250" y="3952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4" name="Text Box 70"/>
          <p:cNvSpPr txBox="1">
            <a:spLocks noChangeArrowheads="1"/>
          </p:cNvSpPr>
          <p:nvPr/>
        </p:nvSpPr>
        <p:spPr bwMode="auto">
          <a:xfrm>
            <a:off x="3886200" y="19812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5" name="Text Box 71"/>
          <p:cNvSpPr txBox="1">
            <a:spLocks noChangeArrowheads="1"/>
          </p:cNvSpPr>
          <p:nvPr/>
        </p:nvSpPr>
        <p:spPr bwMode="auto">
          <a:xfrm>
            <a:off x="1219200" y="19954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6" name="Text Box 72"/>
          <p:cNvSpPr txBox="1">
            <a:spLocks noChangeArrowheads="1"/>
          </p:cNvSpPr>
          <p:nvPr/>
        </p:nvSpPr>
        <p:spPr bwMode="auto">
          <a:xfrm>
            <a:off x="76200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7" name="Text Box 73"/>
          <p:cNvSpPr txBox="1">
            <a:spLocks noChangeArrowheads="1"/>
          </p:cNvSpPr>
          <p:nvPr/>
        </p:nvSpPr>
        <p:spPr bwMode="auto">
          <a:xfrm>
            <a:off x="22796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8" name="Text Box 74"/>
          <p:cNvSpPr txBox="1">
            <a:spLocks noChangeArrowheads="1"/>
          </p:cNvSpPr>
          <p:nvPr/>
        </p:nvSpPr>
        <p:spPr bwMode="auto">
          <a:xfrm>
            <a:off x="281305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59" name="Text Box 75"/>
          <p:cNvSpPr txBox="1">
            <a:spLocks noChangeArrowheads="1"/>
          </p:cNvSpPr>
          <p:nvPr/>
        </p:nvSpPr>
        <p:spPr bwMode="auto">
          <a:xfrm>
            <a:off x="4337050" y="26812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60" name="Text Box 76"/>
          <p:cNvSpPr txBox="1">
            <a:spLocks noChangeArrowheads="1"/>
          </p:cNvSpPr>
          <p:nvPr/>
        </p:nvSpPr>
        <p:spPr bwMode="auto">
          <a:xfrm>
            <a:off x="5276850" y="1828800"/>
            <a:ext cx="481013"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61" name="Text Box 77"/>
          <p:cNvSpPr txBox="1">
            <a:spLocks noChangeArrowheads="1"/>
          </p:cNvSpPr>
          <p:nvPr/>
        </p:nvSpPr>
        <p:spPr bwMode="auto">
          <a:xfrm>
            <a:off x="7486650" y="1828800"/>
            <a:ext cx="481013"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62" name="Text Box 78"/>
          <p:cNvSpPr txBox="1">
            <a:spLocks noChangeArrowheads="1"/>
          </p:cNvSpPr>
          <p:nvPr/>
        </p:nvSpPr>
        <p:spPr bwMode="auto">
          <a:xfrm>
            <a:off x="6629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063" name="Text Box 79"/>
          <p:cNvSpPr txBox="1">
            <a:spLocks noChangeArrowheads="1"/>
          </p:cNvSpPr>
          <p:nvPr/>
        </p:nvSpPr>
        <p:spPr bwMode="auto">
          <a:xfrm>
            <a:off x="2438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1968" name="Text Box 80"/>
          <p:cNvSpPr txBox="1">
            <a:spLocks noChangeArrowheads="1"/>
          </p:cNvSpPr>
          <p:nvPr/>
        </p:nvSpPr>
        <p:spPr bwMode="auto">
          <a:xfrm>
            <a:off x="457200" y="438150"/>
            <a:ext cx="2070100" cy="579438"/>
          </a:xfrm>
          <a:prstGeom prst="rect">
            <a:avLst/>
          </a:prstGeom>
          <a:noFill/>
          <a:ln w="9525">
            <a:noFill/>
            <a:miter lim="800000"/>
            <a:headEnd/>
            <a:tailEnd/>
          </a:ln>
          <a:effectLst/>
        </p:spPr>
        <p:txBody>
          <a:bodyPr wrap="none">
            <a:spAutoFit/>
          </a:bodyPr>
          <a:lstStyle/>
          <a:p>
            <a:pPr>
              <a:defRPr/>
            </a:pPr>
            <a:r>
              <a:rPr lang="zh-CN" altLang="en-US" sz="3200" b="1">
                <a:effectLst>
                  <a:outerShdw blurRad="38100" dist="38100" dir="2700000" algn="tl">
                    <a:srgbClr val="C0C0C0"/>
                  </a:outerShdw>
                </a:effectLst>
                <a:ea typeface="仿宋_GB2312" pitchFamily="49" charset="-122"/>
              </a:rPr>
              <a:t>删除结点</a:t>
            </a:r>
            <a:r>
              <a:rPr lang="en-US" altLang="zh-CN" sz="3200" b="1">
                <a:solidFill>
                  <a:schemeClr val="tx2"/>
                </a:solidFill>
                <a:effectLst>
                  <a:outerShdw blurRad="38100" dist="38100" dir="2700000" algn="tl">
                    <a:srgbClr val="C0C0C0"/>
                  </a:outerShdw>
                </a:effectLst>
                <a:ea typeface="仿宋_GB2312" pitchFamily="49" charset="-122"/>
              </a:rPr>
              <a:t>P</a:t>
            </a:r>
            <a:endParaRPr lang="en-US" altLang="zh-CN" sz="2400"/>
          </a:p>
        </p:txBody>
      </p:sp>
      <p:sp>
        <p:nvSpPr>
          <p:cNvPr id="421969" name="Text Box 81"/>
          <p:cNvSpPr txBox="1">
            <a:spLocks noChangeArrowheads="1"/>
          </p:cNvSpPr>
          <p:nvPr/>
        </p:nvSpPr>
        <p:spPr bwMode="auto">
          <a:xfrm>
            <a:off x="669925" y="5410200"/>
            <a:ext cx="8154988" cy="1066800"/>
          </a:xfrm>
          <a:prstGeom prst="rect">
            <a:avLst/>
          </a:prstGeom>
          <a:noFill/>
          <a:ln w="9525">
            <a:noFill/>
            <a:miter lim="800000"/>
            <a:headEnd/>
            <a:tailEnd/>
          </a:ln>
          <a:effectLst/>
        </p:spPr>
        <p:txBody>
          <a:bodyPr>
            <a:spAutoFit/>
          </a:bodyPr>
          <a:lstStyle/>
          <a:p>
            <a:pPr>
              <a:defRPr/>
            </a:pP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寻找结点</a:t>
            </a:r>
            <a:r>
              <a:rPr lang="en-US" altLang="zh-CN" sz="3200" b="1">
                <a:solidFill>
                  <a:schemeClr val="tx2"/>
                </a:solidFill>
                <a:latin typeface="Arial Narrow" pitchFamily="34" charset="0"/>
                <a:ea typeface="仿宋_GB2312" pitchFamily="49" charset="-122"/>
              </a:rPr>
              <a:t>P</a:t>
            </a: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在中序下的直接前驱</a:t>
            </a:r>
            <a:r>
              <a:rPr lang="en-US" altLang="zh-CN" sz="3200" b="1">
                <a:solidFill>
                  <a:schemeClr val="tx2"/>
                </a:solidFill>
                <a:latin typeface="Arial Narrow" pitchFamily="34" charset="0"/>
                <a:ea typeface="仿宋_GB2312" pitchFamily="49" charset="-122"/>
              </a:rPr>
              <a:t>O</a:t>
            </a:r>
            <a:r>
              <a:rPr lang="en-US" altLang="zh-CN" sz="3200" b="1">
                <a:solidFill>
                  <a:schemeClr val="accent2"/>
                </a:solidFill>
                <a:effectLst>
                  <a:outerShdw blurRad="38100" dist="38100" dir="2700000" algn="tl">
                    <a:srgbClr val="C0C0C0"/>
                  </a:outerShdw>
                </a:effectLst>
                <a:latin typeface="Arial Narrow" pitchFamily="34" charset="0"/>
                <a:ea typeface="仿宋_GB2312" pitchFamily="49" charset="-122"/>
              </a:rPr>
              <a:t>, </a:t>
            </a: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用</a:t>
            </a:r>
            <a:r>
              <a:rPr lang="en-US" altLang="zh-CN" sz="3200" b="1">
                <a:solidFill>
                  <a:schemeClr val="tx2"/>
                </a:solidFill>
                <a:latin typeface="Arial Narrow" pitchFamily="34" charset="0"/>
                <a:ea typeface="仿宋_GB2312" pitchFamily="49" charset="-122"/>
              </a:rPr>
              <a:t>O</a:t>
            </a: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顶替</a:t>
            </a:r>
            <a:r>
              <a:rPr lang="en-US" altLang="zh-CN" sz="3200" b="1">
                <a:solidFill>
                  <a:schemeClr val="tx2"/>
                </a:solidFill>
                <a:latin typeface="Arial Narrow" pitchFamily="34" charset="0"/>
                <a:ea typeface="仿宋_GB2312" pitchFamily="49" charset="-122"/>
              </a:rPr>
              <a:t>P</a:t>
            </a:r>
            <a:r>
              <a:rPr lang="en-US" altLang="zh-CN" sz="3200" b="1">
                <a:solidFill>
                  <a:schemeClr val="accent2"/>
                </a:solidFill>
                <a:effectLst>
                  <a:outerShdw blurRad="38100" dist="38100" dir="2700000" algn="tl">
                    <a:srgbClr val="C0C0C0"/>
                  </a:outerShdw>
                </a:effectLst>
                <a:latin typeface="Arial Narrow" pitchFamily="34" charset="0"/>
                <a:ea typeface="仿宋_GB2312" pitchFamily="49" charset="-122"/>
              </a:rPr>
              <a:t>, </a:t>
            </a: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删除</a:t>
            </a:r>
            <a:r>
              <a:rPr lang="en-US" altLang="zh-CN" sz="3200" b="1">
                <a:solidFill>
                  <a:schemeClr val="tx2"/>
                </a:solidFill>
                <a:latin typeface="Arial Narrow" pitchFamily="34" charset="0"/>
                <a:ea typeface="仿宋_GB2312" pitchFamily="49" charset="-122"/>
              </a:rPr>
              <a:t>O</a:t>
            </a:r>
            <a:r>
              <a:rPr lang="zh-CN" altLang="en-US" sz="3200" b="1">
                <a:solidFill>
                  <a:schemeClr val="accent2"/>
                </a:solidFill>
                <a:effectLst>
                  <a:outerShdw blurRad="38100" dist="38100" dir="2700000" algn="tl">
                    <a:srgbClr val="C0C0C0"/>
                  </a:outerShdw>
                </a:effectLst>
                <a:latin typeface="Arial Narrow" pitchFamily="34" charset="0"/>
                <a:ea typeface="仿宋_GB2312" pitchFamily="49" charset="-122"/>
              </a:rPr>
              <a:t>。</a:t>
            </a:r>
            <a:endParaRPr lang="zh-CN" altLang="en-US" sz="2400"/>
          </a:p>
        </p:txBody>
      </p:sp>
      <p:sp>
        <p:nvSpPr>
          <p:cNvPr id="42066" name="Line 82"/>
          <p:cNvSpPr>
            <a:spLocks noChangeShapeType="1"/>
          </p:cNvSpPr>
          <p:nvPr/>
        </p:nvSpPr>
        <p:spPr bwMode="auto">
          <a:xfrm>
            <a:off x="6248400" y="990600"/>
            <a:ext cx="228600" cy="457200"/>
          </a:xfrm>
          <a:prstGeom prst="line">
            <a:avLst/>
          </a:prstGeom>
          <a:noFill/>
          <a:ln w="38100">
            <a:solidFill>
              <a:schemeClr val="tx1"/>
            </a:solidFill>
            <a:round/>
            <a:headEnd/>
            <a:tailEnd type="triangle" w="sm" len="lg"/>
          </a:ln>
        </p:spPr>
        <p:txBody>
          <a:bodyPr wrap="none" anchor="ctr"/>
          <a:lstStyle/>
          <a:p>
            <a:endParaRPr lang="zh-CN" altLang="en-US"/>
          </a:p>
        </p:txBody>
      </p:sp>
      <p:sp>
        <p:nvSpPr>
          <p:cNvPr id="42067" name="Line 83"/>
          <p:cNvSpPr>
            <a:spLocks noChangeShapeType="1"/>
          </p:cNvSpPr>
          <p:nvPr/>
        </p:nvSpPr>
        <p:spPr bwMode="auto">
          <a:xfrm flipV="1">
            <a:off x="6248400" y="1981200"/>
            <a:ext cx="228600" cy="1143000"/>
          </a:xfrm>
          <a:prstGeom prst="line">
            <a:avLst/>
          </a:prstGeom>
          <a:noFill/>
          <a:ln w="28575">
            <a:solidFill>
              <a:srgbClr val="0000FF"/>
            </a:solidFill>
            <a:prstDash val="sysDot"/>
            <a:round/>
            <a:headEnd/>
            <a:tailEnd type="triangle" w="sm" len="lg"/>
          </a:ln>
        </p:spPr>
        <p:txBody>
          <a:bodyPr wrap="none" anchor="ctr"/>
          <a:lstStyle/>
          <a:p>
            <a:endParaRPr lang="zh-CN" altLang="en-US"/>
          </a:p>
        </p:txBody>
      </p:sp>
      <p:sp>
        <p:nvSpPr>
          <p:cNvPr id="42068" name="Line 84"/>
          <p:cNvSpPr>
            <a:spLocks noChangeShapeType="1"/>
          </p:cNvSpPr>
          <p:nvPr/>
        </p:nvSpPr>
        <p:spPr bwMode="auto">
          <a:xfrm flipH="1">
            <a:off x="5791200" y="3124200"/>
            <a:ext cx="533400" cy="533400"/>
          </a:xfrm>
          <a:prstGeom prst="line">
            <a:avLst/>
          </a:prstGeom>
          <a:noFill/>
          <a:ln w="28575">
            <a:solidFill>
              <a:schemeClr val="tx1"/>
            </a:solidFill>
            <a:prstDash val="sysDot"/>
            <a:round/>
            <a:headEnd/>
            <a:tailEnd/>
          </a:ln>
        </p:spPr>
        <p:txBody>
          <a:bodyPr wrap="none" anchor="ctr"/>
          <a:lstStyle/>
          <a:p>
            <a:endParaRPr lang="zh-CN" altLang="en-US"/>
          </a:p>
        </p:txBody>
      </p:sp>
      <p:sp>
        <p:nvSpPr>
          <p:cNvPr id="42069" name="Line 85"/>
          <p:cNvSpPr>
            <a:spLocks noChangeShapeType="1"/>
          </p:cNvSpPr>
          <p:nvPr/>
        </p:nvSpPr>
        <p:spPr bwMode="auto">
          <a:xfrm>
            <a:off x="5791200" y="3124200"/>
            <a:ext cx="609600" cy="457200"/>
          </a:xfrm>
          <a:prstGeom prst="line">
            <a:avLst/>
          </a:prstGeom>
          <a:noFill/>
          <a:ln w="28575">
            <a:solidFill>
              <a:schemeClr val="tx1"/>
            </a:solidFill>
            <a:prstDash val="sysDot"/>
            <a:round/>
            <a:headEnd/>
            <a:tailEnd/>
          </a:ln>
        </p:spPr>
        <p:txBody>
          <a:bodyPr wrap="none" anchor="ctr"/>
          <a:lstStyle/>
          <a:p>
            <a:endParaRPr lang="zh-CN" altLang="en-US"/>
          </a:p>
        </p:txBody>
      </p:sp>
      <p:sp>
        <p:nvSpPr>
          <p:cNvPr id="421974" name="Text Box 86"/>
          <p:cNvSpPr txBox="1">
            <a:spLocks noChangeArrowheads="1"/>
          </p:cNvSpPr>
          <p:nvPr/>
        </p:nvSpPr>
        <p:spPr bwMode="auto">
          <a:xfrm>
            <a:off x="5715000" y="479425"/>
            <a:ext cx="1889125" cy="579438"/>
          </a:xfrm>
          <a:prstGeom prst="rect">
            <a:avLst/>
          </a:prstGeom>
          <a:noFill/>
          <a:ln w="9525">
            <a:noFill/>
            <a:miter lim="800000"/>
            <a:headEnd/>
            <a:tailEnd/>
          </a:ln>
          <a:effectLst/>
        </p:spPr>
        <p:txBody>
          <a:bodyPr wrap="none">
            <a:spAutoFit/>
          </a:bodyPr>
          <a:lstStyle/>
          <a:p>
            <a:pPr>
              <a:defRPr/>
            </a:pPr>
            <a:r>
              <a:rPr lang="zh-CN" altLang="en-US" sz="3200" b="1">
                <a:effectLst>
                  <a:outerShdw blurRad="38100" dist="38100" dir="2700000" algn="tl">
                    <a:srgbClr val="C0C0C0"/>
                  </a:outerShdw>
                </a:effectLst>
                <a:ea typeface="仿宋_GB2312" pitchFamily="49" charset="-122"/>
              </a:rPr>
              <a:t>用</a:t>
            </a:r>
            <a:r>
              <a:rPr lang="en-US" altLang="zh-CN" sz="3200" b="1">
                <a:solidFill>
                  <a:schemeClr val="tx2"/>
                </a:solidFill>
                <a:latin typeface="Arial Narrow" pitchFamily="34" charset="0"/>
                <a:ea typeface="仿宋_GB2312" pitchFamily="49" charset="-122"/>
              </a:rPr>
              <a:t>O</a:t>
            </a:r>
            <a:r>
              <a:rPr lang="zh-CN" altLang="en-US" sz="3200" b="1">
                <a:effectLst>
                  <a:outerShdw blurRad="38100" dist="38100" dir="2700000" algn="tl">
                    <a:srgbClr val="C0C0C0"/>
                  </a:outerShdw>
                </a:effectLst>
                <a:latin typeface="Arial Narrow" pitchFamily="34" charset="0"/>
                <a:ea typeface="仿宋_GB2312" pitchFamily="49" charset="-122"/>
              </a:rPr>
              <a:t>取代</a:t>
            </a:r>
            <a:r>
              <a:rPr lang="en-US" altLang="zh-CN" sz="3200" b="1">
                <a:solidFill>
                  <a:schemeClr val="tx2"/>
                </a:solidFill>
                <a:latin typeface="Arial Narrow" pitchFamily="34" charset="0"/>
                <a:ea typeface="仿宋_GB2312" pitchFamily="49" charset="-122"/>
              </a:rPr>
              <a:t>P</a:t>
            </a:r>
            <a:endParaRPr lang="en-US" altLang="zh-CN" sz="2400"/>
          </a:p>
        </p:txBody>
      </p:sp>
      <p:sp>
        <p:nvSpPr>
          <p:cNvPr id="87" name="Text Box 81"/>
          <p:cNvSpPr txBox="1">
            <a:spLocks noChangeArrowheads="1"/>
          </p:cNvSpPr>
          <p:nvPr/>
        </p:nvSpPr>
        <p:spPr bwMode="auto">
          <a:xfrm>
            <a:off x="7726363" y="2117725"/>
            <a:ext cx="625475" cy="519113"/>
          </a:xfrm>
          <a:prstGeom prst="rect">
            <a:avLst/>
          </a:prstGeom>
          <a:noFill/>
          <a:ln w="9525">
            <a:noFill/>
            <a:miter lim="800000"/>
            <a:headEnd/>
            <a:tailEnd/>
          </a:ln>
        </p:spPr>
        <p:txBody>
          <a:bodyPr>
            <a:spAutoFit/>
          </a:bodyPr>
          <a:lstStyle/>
          <a:p>
            <a:pPr>
              <a:spcBef>
                <a:spcPct val="50000"/>
              </a:spcBef>
            </a:pPr>
            <a:r>
              <a:rPr lang="en-US" altLang="zh-CN" dirty="0">
                <a:solidFill>
                  <a:srgbClr val="FF3300"/>
                </a:solidFill>
              </a:rPr>
              <a:t>q</a:t>
            </a:r>
          </a:p>
        </p:txBody>
      </p:sp>
      <p:sp>
        <p:nvSpPr>
          <p:cNvPr id="88" name="Text Box 82"/>
          <p:cNvSpPr txBox="1">
            <a:spLocks noChangeArrowheads="1"/>
          </p:cNvSpPr>
          <p:nvPr/>
        </p:nvSpPr>
        <p:spPr bwMode="auto">
          <a:xfrm>
            <a:off x="6840538" y="1327150"/>
            <a:ext cx="625475" cy="519113"/>
          </a:xfrm>
          <a:prstGeom prst="rect">
            <a:avLst/>
          </a:prstGeom>
          <a:noFill/>
          <a:ln w="9525">
            <a:noFill/>
            <a:miter lim="800000"/>
            <a:headEnd/>
            <a:tailEnd/>
          </a:ln>
        </p:spPr>
        <p:txBody>
          <a:bodyPr>
            <a:spAutoFit/>
          </a:bodyPr>
          <a:lstStyle/>
          <a:p>
            <a:pPr>
              <a:spcBef>
                <a:spcPct val="50000"/>
              </a:spcBef>
            </a:pPr>
            <a:r>
              <a:rPr lang="en-US" altLang="zh-CN">
                <a:solidFill>
                  <a:srgbClr val="FF3300"/>
                </a:solidFill>
              </a:rPr>
              <a:t>p</a:t>
            </a:r>
          </a:p>
        </p:txBody>
      </p:sp>
    </p:spTree>
    <p:extLst>
      <p:ext uri="{BB962C8B-B14F-4D97-AF65-F5344CB8AC3E}">
        <p14:creationId xmlns:p14="http://schemas.microsoft.com/office/powerpoint/2010/main" val="173035972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hlinkClick r:id="" action="ppaction://noaction" highlightClick="1"/>
          </p:cNvPr>
          <p:cNvSpPr txBox="1">
            <a:spLocks noChangeArrowheads="1"/>
          </p:cNvSpPr>
          <p:nvPr/>
        </p:nvSpPr>
        <p:spPr bwMode="auto">
          <a:xfrm>
            <a:off x="1255713" y="2362200"/>
            <a:ext cx="7296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一、二叉排序树（二叉查找树）</a:t>
            </a:r>
            <a:endParaRPr lang="zh-CN" altLang="en-US" sz="4400" b="1">
              <a:solidFill>
                <a:srgbClr val="000000"/>
              </a:solidFill>
              <a:ea typeface="楷体_GB2312" pitchFamily="49" charset="-122"/>
            </a:endParaRPr>
          </a:p>
        </p:txBody>
      </p:sp>
      <p:sp>
        <p:nvSpPr>
          <p:cNvPr id="16387" name="Text Box 3">
            <a:hlinkClick r:id="" action="ppaction://noaction" highlightClick="1"/>
          </p:cNvPr>
          <p:cNvSpPr txBox="1">
            <a:spLocks noChangeArrowheads="1"/>
          </p:cNvSpPr>
          <p:nvPr/>
        </p:nvSpPr>
        <p:spPr bwMode="auto">
          <a:xfrm>
            <a:off x="1181100" y="3060700"/>
            <a:ext cx="3740150" cy="701675"/>
          </a:xfrm>
          <a:prstGeom prst="rect">
            <a:avLst/>
          </a:prstGeom>
          <a:noFill/>
          <a:ln w="9525">
            <a:noFill/>
            <a:miter lim="800000"/>
            <a:headEnd/>
            <a:tailEnd/>
          </a:ln>
        </p:spPr>
        <p:txBody>
          <a:bodyPr wrap="none">
            <a:spAutoFit/>
          </a:bodyPr>
          <a:lstStyle/>
          <a:p>
            <a:r>
              <a:rPr lang="zh-CN" altLang="en-US" sz="4000" b="1">
                <a:solidFill>
                  <a:srgbClr val="FF3300"/>
                </a:solidFill>
                <a:ea typeface="楷体_GB2312" pitchFamily="49" charset="-122"/>
              </a:rPr>
              <a:t>二、二叉平衡树</a:t>
            </a:r>
            <a:endParaRPr lang="zh-CN" altLang="en-US">
              <a:solidFill>
                <a:srgbClr val="FF3300"/>
              </a:solidFill>
            </a:endParaRPr>
          </a:p>
        </p:txBody>
      </p:sp>
      <p:sp>
        <p:nvSpPr>
          <p:cNvPr id="16388" name="Rectangle 4">
            <a:hlinkClick r:id="" action="ppaction://noaction" highlightClick="1"/>
          </p:cNvPr>
          <p:cNvSpPr>
            <a:spLocks noChangeArrowheads="1"/>
          </p:cNvSpPr>
          <p:nvPr/>
        </p:nvSpPr>
        <p:spPr bwMode="auto">
          <a:xfrm>
            <a:off x="1203325" y="3868738"/>
            <a:ext cx="2474913" cy="701675"/>
          </a:xfrm>
          <a:prstGeom prst="rect">
            <a:avLst/>
          </a:prstGeom>
          <a:noFill/>
          <a:ln w="9525">
            <a:noFill/>
            <a:miter lim="800000"/>
            <a:headEnd/>
            <a:tailEnd/>
          </a:ln>
        </p:spPr>
        <p:txBody>
          <a:bodyPr>
            <a:spAutoFit/>
          </a:bodyPr>
          <a:lstStyle/>
          <a:p>
            <a:r>
              <a:rPr lang="zh-CN" altLang="en-US" sz="4000" b="1">
                <a:solidFill>
                  <a:srgbClr val="000000"/>
                </a:solidFill>
                <a:ea typeface="楷体_GB2312" pitchFamily="49" charset="-122"/>
              </a:rPr>
              <a:t>三、</a:t>
            </a:r>
            <a:r>
              <a:rPr lang="en-US" altLang="zh-CN" sz="4000" b="1">
                <a:solidFill>
                  <a:srgbClr val="000000"/>
                </a:solidFill>
                <a:ea typeface="楷体_GB2312" pitchFamily="49" charset="-122"/>
              </a:rPr>
              <a:t>B - </a:t>
            </a:r>
            <a:r>
              <a:rPr lang="zh-CN" altLang="en-US" sz="4000" b="1">
                <a:solidFill>
                  <a:srgbClr val="000000"/>
                </a:solidFill>
                <a:ea typeface="楷体_GB2312" pitchFamily="49" charset="-122"/>
              </a:rPr>
              <a:t>树</a:t>
            </a:r>
          </a:p>
        </p:txBody>
      </p:sp>
      <p:sp>
        <p:nvSpPr>
          <p:cNvPr id="16389" name="Text Box 5">
            <a:hlinkClick r:id="" action="ppaction://noaction" highlightClick="1"/>
          </p:cNvPr>
          <p:cNvSpPr txBox="1">
            <a:spLocks noChangeArrowheads="1"/>
          </p:cNvSpPr>
          <p:nvPr/>
        </p:nvSpPr>
        <p:spPr bwMode="auto">
          <a:xfrm>
            <a:off x="1208088" y="4614863"/>
            <a:ext cx="22415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四、</a:t>
            </a:r>
            <a:r>
              <a:rPr lang="en-US" altLang="zh-CN" sz="4000" b="1">
                <a:solidFill>
                  <a:srgbClr val="000000"/>
                </a:solidFill>
                <a:ea typeface="楷体_GB2312" pitchFamily="49" charset="-122"/>
              </a:rPr>
              <a:t>B</a:t>
            </a:r>
            <a:r>
              <a:rPr lang="en-US" altLang="zh-CN" sz="4000" b="1" baseline="30000">
                <a:solidFill>
                  <a:srgbClr val="000000"/>
                </a:solidFill>
                <a:ea typeface="楷体_GB2312" pitchFamily="49" charset="-122"/>
              </a:rPr>
              <a:t>+</a:t>
            </a:r>
            <a:r>
              <a:rPr lang="zh-CN" altLang="en-US" sz="4000" b="1">
                <a:solidFill>
                  <a:srgbClr val="000000"/>
                </a:solidFill>
                <a:ea typeface="楷体_GB2312" pitchFamily="49" charset="-122"/>
              </a:rPr>
              <a:t>树</a:t>
            </a:r>
            <a:endParaRPr lang="zh-CN" altLang="en-US">
              <a:solidFill>
                <a:srgbClr val="000000"/>
              </a:solidFill>
            </a:endParaRPr>
          </a:p>
        </p:txBody>
      </p:sp>
      <p:sp>
        <p:nvSpPr>
          <p:cNvPr id="16390" name="Text Box 6"/>
          <p:cNvSpPr txBox="1">
            <a:spLocks noChangeArrowheads="1"/>
          </p:cNvSpPr>
          <p:nvPr/>
        </p:nvSpPr>
        <p:spPr bwMode="auto">
          <a:xfrm>
            <a:off x="812800" y="223838"/>
            <a:ext cx="7747000" cy="1601787"/>
          </a:xfrm>
          <a:prstGeom prst="rect">
            <a:avLst/>
          </a:prstGeom>
          <a:noFill/>
          <a:ln w="9525">
            <a:noFill/>
            <a:miter lim="800000"/>
            <a:headEnd/>
            <a:tailEnd/>
          </a:ln>
        </p:spPr>
        <p:txBody>
          <a:bodyPr wrap="none">
            <a:spAutoFit/>
          </a:bodyPr>
          <a:lstStyle/>
          <a:p>
            <a:pPr>
              <a:lnSpc>
                <a:spcPct val="150000"/>
              </a:lnSpc>
            </a:pPr>
            <a:r>
              <a:rPr lang="en-US" altLang="zh-CN" sz="6600" b="1">
                <a:solidFill>
                  <a:srgbClr val="A50021"/>
                </a:solidFill>
                <a:ea typeface="楷体_GB2312" pitchFamily="49" charset="-122"/>
              </a:rPr>
              <a:t>9.3  </a:t>
            </a:r>
            <a:r>
              <a:rPr lang="zh-CN" altLang="en-US" sz="6600" b="1">
                <a:solidFill>
                  <a:srgbClr val="A50021"/>
                </a:solidFill>
                <a:ea typeface="楷体_GB2312" pitchFamily="49" charset="-122"/>
              </a:rPr>
              <a:t>动 态 查 找 树 表</a:t>
            </a:r>
            <a:endParaRPr lang="zh-CN" altLang="en-US" sz="4400">
              <a:solidFill>
                <a:srgbClr val="000000"/>
              </a:solidFill>
            </a:endParaRPr>
          </a:p>
        </p:txBody>
      </p:sp>
      <p:sp>
        <p:nvSpPr>
          <p:cNvPr id="671751" name="Freeform 7"/>
          <p:cNvSpPr>
            <a:spLocks/>
          </p:cNvSpPr>
          <p:nvPr/>
        </p:nvSpPr>
        <p:spPr bwMode="auto">
          <a:xfrm>
            <a:off x="771525" y="2914650"/>
            <a:ext cx="439738" cy="633413"/>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solidFill>
                <a:srgbClr val="000000"/>
              </a:solidFill>
            </a:endParaRPr>
          </a:p>
        </p:txBody>
      </p:sp>
      <p:sp>
        <p:nvSpPr>
          <p:cNvPr id="16392" name="Text Box 8"/>
          <p:cNvSpPr txBox="1">
            <a:spLocks noChangeArrowheads="1"/>
          </p:cNvSpPr>
          <p:nvPr/>
        </p:nvSpPr>
        <p:spPr bwMode="auto">
          <a:xfrm>
            <a:off x="1206500" y="5329238"/>
            <a:ext cx="2597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五、键   树</a:t>
            </a:r>
          </a:p>
        </p:txBody>
      </p:sp>
    </p:spTree>
    <p:extLst>
      <p:ext uri="{BB962C8B-B14F-4D97-AF65-F5344CB8AC3E}">
        <p14:creationId xmlns:p14="http://schemas.microsoft.com/office/powerpoint/2010/main" val="835681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71751"/>
                                        </p:tgtEl>
                                        <p:attrNameLst>
                                          <p:attrName>style.visibility</p:attrName>
                                        </p:attrNameLst>
                                      </p:cBhvr>
                                      <p:to>
                                        <p:strVal val="visible"/>
                                      </p:to>
                                    </p:set>
                                    <p:animEffect transition="in" filter="wipe(down)">
                                      <p:cBhvr>
                                        <p:cTn id="7" dur="500"/>
                                        <p:tgtEl>
                                          <p:spTgt spid="67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flipV="1">
            <a:off x="11430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11" name="Line 3"/>
          <p:cNvSpPr>
            <a:spLocks noChangeShapeType="1"/>
          </p:cNvSpPr>
          <p:nvPr/>
        </p:nvSpPr>
        <p:spPr bwMode="auto">
          <a:xfrm>
            <a:off x="42672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3012" name="Line 4"/>
          <p:cNvSpPr>
            <a:spLocks noChangeShapeType="1"/>
          </p:cNvSpPr>
          <p:nvPr/>
        </p:nvSpPr>
        <p:spPr bwMode="auto">
          <a:xfrm>
            <a:off x="33528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3013" name="Line 5"/>
          <p:cNvSpPr>
            <a:spLocks noChangeShapeType="1"/>
          </p:cNvSpPr>
          <p:nvPr/>
        </p:nvSpPr>
        <p:spPr bwMode="auto">
          <a:xfrm flipV="1">
            <a:off x="2971800" y="3429000"/>
            <a:ext cx="381000" cy="762000"/>
          </a:xfrm>
          <a:prstGeom prst="line">
            <a:avLst/>
          </a:prstGeom>
          <a:noFill/>
          <a:ln w="28575">
            <a:solidFill>
              <a:srgbClr val="009900"/>
            </a:solidFill>
            <a:round/>
            <a:headEnd/>
            <a:tailEnd/>
          </a:ln>
        </p:spPr>
        <p:txBody>
          <a:bodyPr wrap="none" anchor="ctr"/>
          <a:lstStyle/>
          <a:p>
            <a:endParaRPr lang="zh-CN" altLang="en-US"/>
          </a:p>
        </p:txBody>
      </p:sp>
      <p:sp>
        <p:nvSpPr>
          <p:cNvPr id="43014" name="Line 6"/>
          <p:cNvSpPr>
            <a:spLocks noChangeShapeType="1"/>
          </p:cNvSpPr>
          <p:nvPr/>
        </p:nvSpPr>
        <p:spPr bwMode="auto">
          <a:xfrm flipV="1">
            <a:off x="75438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15" name="Line 7"/>
          <p:cNvSpPr>
            <a:spLocks noChangeShapeType="1"/>
          </p:cNvSpPr>
          <p:nvPr/>
        </p:nvSpPr>
        <p:spPr bwMode="auto">
          <a:xfrm>
            <a:off x="74676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3016" name="Line 8"/>
          <p:cNvSpPr>
            <a:spLocks noChangeShapeType="1"/>
          </p:cNvSpPr>
          <p:nvPr/>
        </p:nvSpPr>
        <p:spPr bwMode="auto">
          <a:xfrm flipV="1">
            <a:off x="70104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17" name="Line 9"/>
          <p:cNvSpPr>
            <a:spLocks noChangeShapeType="1"/>
          </p:cNvSpPr>
          <p:nvPr/>
        </p:nvSpPr>
        <p:spPr bwMode="auto">
          <a:xfrm>
            <a:off x="38100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3018" name="Line 10"/>
          <p:cNvSpPr>
            <a:spLocks noChangeShapeType="1"/>
          </p:cNvSpPr>
          <p:nvPr/>
        </p:nvSpPr>
        <p:spPr bwMode="auto">
          <a:xfrm flipV="1">
            <a:off x="33528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19" name="Line 11"/>
          <p:cNvSpPr>
            <a:spLocks noChangeShapeType="1"/>
          </p:cNvSpPr>
          <p:nvPr/>
        </p:nvSpPr>
        <p:spPr bwMode="auto">
          <a:xfrm>
            <a:off x="19812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3020" name="Line 12"/>
          <p:cNvSpPr>
            <a:spLocks noChangeShapeType="1"/>
          </p:cNvSpPr>
          <p:nvPr/>
        </p:nvSpPr>
        <p:spPr bwMode="auto">
          <a:xfrm flipH="1" flipV="1">
            <a:off x="29718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3021" name="Line 13"/>
          <p:cNvSpPr>
            <a:spLocks noChangeShapeType="1"/>
          </p:cNvSpPr>
          <p:nvPr/>
        </p:nvSpPr>
        <p:spPr bwMode="auto">
          <a:xfrm flipH="1" flipV="1">
            <a:off x="6705600" y="18288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3022" name="Line 14"/>
          <p:cNvSpPr>
            <a:spLocks noChangeShapeType="1"/>
          </p:cNvSpPr>
          <p:nvPr/>
        </p:nvSpPr>
        <p:spPr bwMode="auto">
          <a:xfrm flipV="1">
            <a:off x="57150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2927" name="Oval 15"/>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3024" name="Line 16"/>
          <p:cNvSpPr>
            <a:spLocks noChangeShapeType="1"/>
          </p:cNvSpPr>
          <p:nvPr/>
        </p:nvSpPr>
        <p:spPr bwMode="auto">
          <a:xfrm>
            <a:off x="4648200" y="990600"/>
            <a:ext cx="1828800" cy="609600"/>
          </a:xfrm>
          <a:prstGeom prst="line">
            <a:avLst/>
          </a:prstGeom>
          <a:noFill/>
          <a:ln w="28575">
            <a:solidFill>
              <a:srgbClr val="009900"/>
            </a:solidFill>
            <a:round/>
            <a:headEnd/>
            <a:tailEnd/>
          </a:ln>
        </p:spPr>
        <p:txBody>
          <a:bodyPr wrap="none" anchor="ctr"/>
          <a:lstStyle/>
          <a:p>
            <a:endParaRPr lang="zh-CN" altLang="en-US"/>
          </a:p>
        </p:txBody>
      </p:sp>
      <p:sp>
        <p:nvSpPr>
          <p:cNvPr id="43025" name="Line 17"/>
          <p:cNvSpPr>
            <a:spLocks noChangeShapeType="1"/>
          </p:cNvSpPr>
          <p:nvPr/>
        </p:nvSpPr>
        <p:spPr bwMode="auto">
          <a:xfrm flipV="1">
            <a:off x="2590800" y="42672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26" name="Line 18"/>
          <p:cNvSpPr>
            <a:spLocks noChangeShapeType="1"/>
          </p:cNvSpPr>
          <p:nvPr/>
        </p:nvSpPr>
        <p:spPr bwMode="auto">
          <a:xfrm flipV="1">
            <a:off x="20574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3027" name="Line 19"/>
          <p:cNvSpPr>
            <a:spLocks noChangeShapeType="1"/>
          </p:cNvSpPr>
          <p:nvPr/>
        </p:nvSpPr>
        <p:spPr bwMode="auto">
          <a:xfrm flipV="1">
            <a:off x="15240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3028" name="Line 20"/>
          <p:cNvSpPr>
            <a:spLocks noChangeShapeType="1"/>
          </p:cNvSpPr>
          <p:nvPr/>
        </p:nvSpPr>
        <p:spPr bwMode="auto">
          <a:xfrm flipV="1">
            <a:off x="3048000" y="990600"/>
            <a:ext cx="1524000" cy="609600"/>
          </a:xfrm>
          <a:prstGeom prst="line">
            <a:avLst/>
          </a:prstGeom>
          <a:noFill/>
          <a:ln w="28575">
            <a:solidFill>
              <a:srgbClr val="009900"/>
            </a:solidFill>
            <a:round/>
            <a:headEnd/>
            <a:tailEnd/>
          </a:ln>
        </p:spPr>
        <p:txBody>
          <a:bodyPr wrap="none" anchor="ctr"/>
          <a:lstStyle/>
          <a:p>
            <a:endParaRPr lang="zh-CN" altLang="en-US"/>
          </a:p>
        </p:txBody>
      </p:sp>
      <p:sp>
        <p:nvSpPr>
          <p:cNvPr id="422933" name="Oval 21"/>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4" name="Oval 22"/>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5" name="Oval 23"/>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6" name="Oval 24"/>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7" name="Oval 25"/>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8" name="Oval 26"/>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39" name="Oval 27"/>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0" name="Oval 28"/>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1" name="Oval 29"/>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2" name="Oval 30"/>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3" name="Oval 31"/>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4" name="Oval 32"/>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5" name="Oval 33"/>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6" name="Oval 34"/>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7" name="Oval 35"/>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8" name="Oval 36"/>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49" name="Oval 37"/>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2950" name="Oval 38"/>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3047" name="Text Box 39"/>
          <p:cNvSpPr txBox="1">
            <a:spLocks noChangeArrowheads="1"/>
          </p:cNvSpPr>
          <p:nvPr/>
        </p:nvSpPr>
        <p:spPr bwMode="auto">
          <a:xfrm>
            <a:off x="86995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A</a:t>
            </a:r>
            <a:endParaRPr lang="en-US" altLang="zh-CN" sz="2400"/>
          </a:p>
        </p:txBody>
      </p:sp>
      <p:sp>
        <p:nvSpPr>
          <p:cNvPr id="43048" name="Text Box 40"/>
          <p:cNvSpPr txBox="1">
            <a:spLocks noChangeArrowheads="1"/>
          </p:cNvSpPr>
          <p:nvPr/>
        </p:nvSpPr>
        <p:spPr bwMode="auto">
          <a:xfrm>
            <a:off x="13271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B</a:t>
            </a:r>
            <a:endParaRPr lang="en-US" altLang="zh-CN" sz="2400"/>
          </a:p>
        </p:txBody>
      </p:sp>
      <p:sp>
        <p:nvSpPr>
          <p:cNvPr id="43049" name="Text Box 41"/>
          <p:cNvSpPr txBox="1">
            <a:spLocks noChangeArrowheads="1"/>
          </p:cNvSpPr>
          <p:nvPr/>
        </p:nvSpPr>
        <p:spPr bwMode="auto">
          <a:xfrm>
            <a:off x="17526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C</a:t>
            </a:r>
            <a:endParaRPr lang="en-US" altLang="zh-CN" sz="2400"/>
          </a:p>
        </p:txBody>
      </p:sp>
      <p:sp>
        <p:nvSpPr>
          <p:cNvPr id="43050" name="Text Box 42"/>
          <p:cNvSpPr txBox="1">
            <a:spLocks noChangeArrowheads="1"/>
          </p:cNvSpPr>
          <p:nvPr/>
        </p:nvSpPr>
        <p:spPr bwMode="auto">
          <a:xfrm>
            <a:off x="22415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D</a:t>
            </a:r>
            <a:endParaRPr lang="en-US" altLang="zh-CN" sz="2400"/>
          </a:p>
        </p:txBody>
      </p:sp>
      <p:sp>
        <p:nvSpPr>
          <p:cNvPr id="43051" name="Text Box 43"/>
          <p:cNvSpPr txBox="1">
            <a:spLocks noChangeArrowheads="1"/>
          </p:cNvSpPr>
          <p:nvPr/>
        </p:nvSpPr>
        <p:spPr bwMode="auto">
          <a:xfrm>
            <a:off x="27178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E</a:t>
            </a:r>
            <a:endParaRPr lang="en-US" altLang="zh-CN" sz="2400"/>
          </a:p>
        </p:txBody>
      </p:sp>
      <p:sp>
        <p:nvSpPr>
          <p:cNvPr id="43052" name="Text Box 44"/>
          <p:cNvSpPr txBox="1">
            <a:spLocks noChangeArrowheads="1"/>
          </p:cNvSpPr>
          <p:nvPr/>
        </p:nvSpPr>
        <p:spPr bwMode="auto">
          <a:xfrm>
            <a:off x="2355850" y="47244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F</a:t>
            </a:r>
            <a:endParaRPr lang="en-US" altLang="zh-CN" sz="2400"/>
          </a:p>
        </p:txBody>
      </p:sp>
      <p:sp>
        <p:nvSpPr>
          <p:cNvPr id="43053" name="Text Box 45"/>
          <p:cNvSpPr txBox="1">
            <a:spLocks noChangeArrowheads="1"/>
          </p:cNvSpPr>
          <p:nvPr/>
        </p:nvSpPr>
        <p:spPr bwMode="auto">
          <a:xfrm>
            <a:off x="2743200" y="38862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G</a:t>
            </a:r>
            <a:endParaRPr lang="en-US" altLang="zh-CN" sz="2400"/>
          </a:p>
        </p:txBody>
      </p:sp>
      <p:sp>
        <p:nvSpPr>
          <p:cNvPr id="43054" name="Text Box 46"/>
          <p:cNvSpPr txBox="1">
            <a:spLocks noChangeArrowheads="1"/>
          </p:cNvSpPr>
          <p:nvPr/>
        </p:nvSpPr>
        <p:spPr bwMode="auto">
          <a:xfrm>
            <a:off x="31559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H</a:t>
            </a:r>
            <a:endParaRPr lang="en-US" altLang="zh-CN" sz="2400"/>
          </a:p>
        </p:txBody>
      </p:sp>
      <p:sp>
        <p:nvSpPr>
          <p:cNvPr id="43055" name="Text Box 47"/>
          <p:cNvSpPr txBox="1">
            <a:spLocks noChangeArrowheads="1"/>
          </p:cNvSpPr>
          <p:nvPr/>
        </p:nvSpPr>
        <p:spPr bwMode="auto">
          <a:xfrm>
            <a:off x="3533775" y="3886200"/>
            <a:ext cx="276225"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I</a:t>
            </a:r>
            <a:endParaRPr lang="en-US" altLang="zh-CN" sz="2400"/>
          </a:p>
        </p:txBody>
      </p:sp>
      <p:sp>
        <p:nvSpPr>
          <p:cNvPr id="43056" name="Text Box 48"/>
          <p:cNvSpPr txBox="1">
            <a:spLocks noChangeArrowheads="1"/>
          </p:cNvSpPr>
          <p:nvPr/>
        </p:nvSpPr>
        <p:spPr bwMode="auto">
          <a:xfrm>
            <a:off x="3592513" y="2209800"/>
            <a:ext cx="369887"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J</a:t>
            </a:r>
            <a:endParaRPr lang="en-US" altLang="zh-CN" sz="2400"/>
          </a:p>
        </p:txBody>
      </p:sp>
      <p:sp>
        <p:nvSpPr>
          <p:cNvPr id="43057" name="Text Box 49"/>
          <p:cNvSpPr txBox="1">
            <a:spLocks noChangeArrowheads="1"/>
          </p:cNvSpPr>
          <p:nvPr/>
        </p:nvSpPr>
        <p:spPr bwMode="auto">
          <a:xfrm>
            <a:off x="4049713"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K</a:t>
            </a:r>
            <a:endParaRPr lang="en-US" altLang="zh-CN" sz="2400"/>
          </a:p>
        </p:txBody>
      </p:sp>
      <p:sp>
        <p:nvSpPr>
          <p:cNvPr id="43058" name="Text Box 50"/>
          <p:cNvSpPr txBox="1">
            <a:spLocks noChangeArrowheads="1"/>
          </p:cNvSpPr>
          <p:nvPr/>
        </p:nvSpPr>
        <p:spPr bwMode="auto">
          <a:xfrm>
            <a:off x="4343400" y="38862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L</a:t>
            </a:r>
            <a:endParaRPr lang="en-US" altLang="zh-CN" sz="2400"/>
          </a:p>
        </p:txBody>
      </p:sp>
      <p:sp>
        <p:nvSpPr>
          <p:cNvPr id="43059" name="Text Box 51"/>
          <p:cNvSpPr txBox="1">
            <a:spLocks noChangeArrowheads="1"/>
          </p:cNvSpPr>
          <p:nvPr/>
        </p:nvSpPr>
        <p:spPr bwMode="auto">
          <a:xfrm>
            <a:off x="4419600" y="609600"/>
            <a:ext cx="46196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M</a:t>
            </a:r>
            <a:endParaRPr lang="en-US" altLang="zh-CN" sz="2400"/>
          </a:p>
        </p:txBody>
      </p:sp>
      <p:sp>
        <p:nvSpPr>
          <p:cNvPr id="43060" name="Text Box 52"/>
          <p:cNvSpPr txBox="1">
            <a:spLocks noChangeArrowheads="1"/>
          </p:cNvSpPr>
          <p:nvPr/>
        </p:nvSpPr>
        <p:spPr bwMode="auto">
          <a:xfrm>
            <a:off x="54102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N</a:t>
            </a:r>
            <a:endParaRPr lang="en-US" altLang="zh-CN" sz="2400"/>
          </a:p>
        </p:txBody>
      </p:sp>
      <p:sp>
        <p:nvSpPr>
          <p:cNvPr id="43061" name="Text Box 53"/>
          <p:cNvSpPr txBox="1">
            <a:spLocks noChangeArrowheads="1"/>
          </p:cNvSpPr>
          <p:nvPr/>
        </p:nvSpPr>
        <p:spPr bwMode="auto">
          <a:xfrm>
            <a:off x="6324600" y="13716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O</a:t>
            </a:r>
            <a:endParaRPr lang="en-US" altLang="zh-CN" sz="2400"/>
          </a:p>
        </p:txBody>
      </p:sp>
      <p:sp>
        <p:nvSpPr>
          <p:cNvPr id="43062" name="Text Box 54"/>
          <p:cNvSpPr txBox="1">
            <a:spLocks noChangeArrowheads="1"/>
          </p:cNvSpPr>
          <p:nvPr/>
        </p:nvSpPr>
        <p:spPr bwMode="auto">
          <a:xfrm>
            <a:off x="67818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Q</a:t>
            </a:r>
            <a:endParaRPr lang="en-US" altLang="zh-CN" sz="2400"/>
          </a:p>
        </p:txBody>
      </p:sp>
      <p:sp>
        <p:nvSpPr>
          <p:cNvPr id="43063" name="Text Box 55"/>
          <p:cNvSpPr txBox="1">
            <a:spLocks noChangeArrowheads="1"/>
          </p:cNvSpPr>
          <p:nvPr/>
        </p:nvSpPr>
        <p:spPr bwMode="auto">
          <a:xfrm>
            <a:off x="72390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R</a:t>
            </a:r>
            <a:endParaRPr lang="en-US" altLang="zh-CN" sz="2400"/>
          </a:p>
        </p:txBody>
      </p:sp>
      <p:sp>
        <p:nvSpPr>
          <p:cNvPr id="43064" name="Text Box 56"/>
          <p:cNvSpPr txBox="1">
            <a:spLocks noChangeArrowheads="1"/>
          </p:cNvSpPr>
          <p:nvPr/>
        </p:nvSpPr>
        <p:spPr bwMode="auto">
          <a:xfrm>
            <a:off x="7366000" y="38862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S</a:t>
            </a:r>
            <a:endParaRPr lang="en-US" altLang="zh-CN" sz="2400"/>
          </a:p>
        </p:txBody>
      </p:sp>
      <p:sp>
        <p:nvSpPr>
          <p:cNvPr id="43065" name="Text Box 57"/>
          <p:cNvSpPr txBox="1">
            <a:spLocks noChangeArrowheads="1"/>
          </p:cNvSpPr>
          <p:nvPr/>
        </p:nvSpPr>
        <p:spPr bwMode="auto">
          <a:xfrm>
            <a:off x="7696200" y="3078163"/>
            <a:ext cx="3873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T</a:t>
            </a:r>
            <a:endParaRPr lang="en-US" altLang="zh-CN" sz="2400"/>
          </a:p>
        </p:txBody>
      </p:sp>
      <p:sp>
        <p:nvSpPr>
          <p:cNvPr id="43066" name="Text Box 58"/>
          <p:cNvSpPr txBox="1">
            <a:spLocks noChangeArrowheads="1"/>
          </p:cNvSpPr>
          <p:nvPr/>
        </p:nvSpPr>
        <p:spPr bwMode="auto">
          <a:xfrm>
            <a:off x="5334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67" name="Text Box 59"/>
          <p:cNvSpPr txBox="1">
            <a:spLocks noChangeArrowheads="1"/>
          </p:cNvSpPr>
          <p:nvPr/>
        </p:nvSpPr>
        <p:spPr bwMode="auto">
          <a:xfrm>
            <a:off x="1981200" y="45100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68" name="Text Box 60"/>
          <p:cNvSpPr txBox="1">
            <a:spLocks noChangeArrowheads="1"/>
          </p:cNvSpPr>
          <p:nvPr/>
        </p:nvSpPr>
        <p:spPr bwMode="auto">
          <a:xfrm>
            <a:off x="38290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69" name="Text Box 61"/>
          <p:cNvSpPr txBox="1">
            <a:spLocks noChangeArrowheads="1"/>
          </p:cNvSpPr>
          <p:nvPr/>
        </p:nvSpPr>
        <p:spPr bwMode="auto">
          <a:xfrm>
            <a:off x="4819650" y="36576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70" name="Text Box 62"/>
          <p:cNvSpPr txBox="1">
            <a:spLocks noChangeArrowheads="1"/>
          </p:cNvSpPr>
          <p:nvPr/>
        </p:nvSpPr>
        <p:spPr bwMode="auto">
          <a:xfrm>
            <a:off x="67056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71" name="Text Box 63"/>
          <p:cNvSpPr txBox="1">
            <a:spLocks noChangeArrowheads="1"/>
          </p:cNvSpPr>
          <p:nvPr/>
        </p:nvSpPr>
        <p:spPr bwMode="auto">
          <a:xfrm>
            <a:off x="723900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3072" name="Text Box 64"/>
          <p:cNvSpPr txBox="1">
            <a:spLocks noChangeArrowheads="1"/>
          </p:cNvSpPr>
          <p:nvPr/>
        </p:nvSpPr>
        <p:spPr bwMode="auto">
          <a:xfrm>
            <a:off x="807085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3" name="Text Box 65"/>
          <p:cNvSpPr txBox="1">
            <a:spLocks noChangeArrowheads="1"/>
          </p:cNvSpPr>
          <p:nvPr/>
        </p:nvSpPr>
        <p:spPr bwMode="auto">
          <a:xfrm>
            <a:off x="4794250" y="3952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4" name="Text Box 66"/>
          <p:cNvSpPr txBox="1">
            <a:spLocks noChangeArrowheads="1"/>
          </p:cNvSpPr>
          <p:nvPr/>
        </p:nvSpPr>
        <p:spPr bwMode="auto">
          <a:xfrm>
            <a:off x="3886200" y="19812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5" name="Text Box 67"/>
          <p:cNvSpPr txBox="1">
            <a:spLocks noChangeArrowheads="1"/>
          </p:cNvSpPr>
          <p:nvPr/>
        </p:nvSpPr>
        <p:spPr bwMode="auto">
          <a:xfrm>
            <a:off x="1219200" y="19954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6" name="Text Box 68"/>
          <p:cNvSpPr txBox="1">
            <a:spLocks noChangeArrowheads="1"/>
          </p:cNvSpPr>
          <p:nvPr/>
        </p:nvSpPr>
        <p:spPr bwMode="auto">
          <a:xfrm>
            <a:off x="76200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7" name="Text Box 69"/>
          <p:cNvSpPr txBox="1">
            <a:spLocks noChangeArrowheads="1"/>
          </p:cNvSpPr>
          <p:nvPr/>
        </p:nvSpPr>
        <p:spPr bwMode="auto">
          <a:xfrm>
            <a:off x="22796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8" name="Text Box 70"/>
          <p:cNvSpPr txBox="1">
            <a:spLocks noChangeArrowheads="1"/>
          </p:cNvSpPr>
          <p:nvPr/>
        </p:nvSpPr>
        <p:spPr bwMode="auto">
          <a:xfrm>
            <a:off x="281305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79" name="Text Box 71"/>
          <p:cNvSpPr txBox="1">
            <a:spLocks noChangeArrowheads="1"/>
          </p:cNvSpPr>
          <p:nvPr/>
        </p:nvSpPr>
        <p:spPr bwMode="auto">
          <a:xfrm>
            <a:off x="4337050" y="26812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80" name="Text Box 72"/>
          <p:cNvSpPr txBox="1">
            <a:spLocks noChangeArrowheads="1"/>
          </p:cNvSpPr>
          <p:nvPr/>
        </p:nvSpPr>
        <p:spPr bwMode="auto">
          <a:xfrm>
            <a:off x="5276850" y="1828800"/>
            <a:ext cx="481013" cy="519113"/>
          </a:xfrm>
          <a:prstGeom prst="rect">
            <a:avLst/>
          </a:prstGeom>
          <a:noFill/>
          <a:ln w="9525">
            <a:noFill/>
            <a:miter lim="800000"/>
            <a:headEnd/>
            <a:tailEnd/>
          </a:ln>
        </p:spPr>
        <p:txBody>
          <a:bodyPr wrap="none">
            <a:spAutoFit/>
          </a:bodyPr>
          <a:lstStyle/>
          <a:p>
            <a:r>
              <a:rPr lang="en-US" altLang="zh-CN" b="1"/>
              <a:t>-1</a:t>
            </a:r>
            <a:endParaRPr lang="en-US" altLang="zh-CN" sz="2400"/>
          </a:p>
        </p:txBody>
      </p:sp>
      <p:sp>
        <p:nvSpPr>
          <p:cNvPr id="43081" name="Text Box 73"/>
          <p:cNvSpPr txBox="1">
            <a:spLocks noChangeArrowheads="1"/>
          </p:cNvSpPr>
          <p:nvPr/>
        </p:nvSpPr>
        <p:spPr bwMode="auto">
          <a:xfrm>
            <a:off x="7486650" y="1828800"/>
            <a:ext cx="481013"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82" name="Text Box 74"/>
          <p:cNvSpPr txBox="1">
            <a:spLocks noChangeArrowheads="1"/>
          </p:cNvSpPr>
          <p:nvPr/>
        </p:nvSpPr>
        <p:spPr bwMode="auto">
          <a:xfrm>
            <a:off x="6629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83" name="Text Box 75"/>
          <p:cNvSpPr txBox="1">
            <a:spLocks noChangeArrowheads="1"/>
          </p:cNvSpPr>
          <p:nvPr/>
        </p:nvSpPr>
        <p:spPr bwMode="auto">
          <a:xfrm>
            <a:off x="2438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3084" name="Text Box 76"/>
          <p:cNvSpPr txBox="1">
            <a:spLocks noChangeArrowheads="1"/>
          </p:cNvSpPr>
          <p:nvPr/>
        </p:nvSpPr>
        <p:spPr bwMode="auto">
          <a:xfrm>
            <a:off x="457200" y="438150"/>
            <a:ext cx="2063750" cy="579438"/>
          </a:xfrm>
          <a:prstGeom prst="rect">
            <a:avLst/>
          </a:prstGeom>
          <a:noFill/>
          <a:ln w="9525">
            <a:noFill/>
            <a:miter lim="800000"/>
            <a:headEnd/>
            <a:tailEnd/>
          </a:ln>
        </p:spPr>
        <p:txBody>
          <a:bodyPr wrap="none">
            <a:spAutoFit/>
          </a:bodyPr>
          <a:lstStyle/>
          <a:p>
            <a:r>
              <a:rPr lang="zh-CN" altLang="en-US" sz="3200" b="1">
                <a:ea typeface="仿宋_GB2312" pitchFamily="49" charset="-122"/>
              </a:rPr>
              <a:t>删除结点</a:t>
            </a:r>
            <a:r>
              <a:rPr lang="en-US" altLang="zh-CN" sz="3200" b="1">
                <a:solidFill>
                  <a:schemeClr val="tx2"/>
                </a:solidFill>
                <a:ea typeface="仿宋_GB2312" pitchFamily="49" charset="-122"/>
              </a:rPr>
              <a:t>P</a:t>
            </a:r>
            <a:endParaRPr lang="en-US" altLang="zh-CN" sz="2400" b="1"/>
          </a:p>
        </p:txBody>
      </p:sp>
      <p:sp>
        <p:nvSpPr>
          <p:cNvPr id="43085" name="Line 77"/>
          <p:cNvSpPr>
            <a:spLocks noChangeShapeType="1"/>
          </p:cNvSpPr>
          <p:nvPr/>
        </p:nvSpPr>
        <p:spPr bwMode="auto">
          <a:xfrm>
            <a:off x="6248400" y="990600"/>
            <a:ext cx="228600" cy="457200"/>
          </a:xfrm>
          <a:prstGeom prst="line">
            <a:avLst/>
          </a:prstGeom>
          <a:noFill/>
          <a:ln w="38100">
            <a:solidFill>
              <a:schemeClr val="tx1"/>
            </a:solidFill>
            <a:round/>
            <a:headEnd/>
            <a:tailEnd type="triangle" w="sm" len="lg"/>
          </a:ln>
        </p:spPr>
        <p:txBody>
          <a:bodyPr wrap="none" anchor="ctr"/>
          <a:lstStyle/>
          <a:p>
            <a:endParaRPr lang="zh-CN" altLang="en-US"/>
          </a:p>
        </p:txBody>
      </p:sp>
      <p:sp>
        <p:nvSpPr>
          <p:cNvPr id="422990" name="Freeform 78"/>
          <p:cNvSpPr>
            <a:spLocks/>
          </p:cNvSpPr>
          <p:nvPr/>
        </p:nvSpPr>
        <p:spPr bwMode="auto">
          <a:xfrm>
            <a:off x="6248400" y="2133600"/>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53975">
            <a:solidFill>
              <a:srgbClr val="FF0000"/>
            </a:solidFill>
            <a:round/>
            <a:headEnd type="triangle" w="sm" len="lg"/>
            <a:tailEnd/>
          </a:ln>
        </p:spPr>
        <p:txBody>
          <a:bodyPr wrap="none" anchor="ctr"/>
          <a:lstStyle/>
          <a:p>
            <a:endParaRPr lang="zh-CN" altLang="en-US"/>
          </a:p>
        </p:txBody>
      </p:sp>
      <p:sp>
        <p:nvSpPr>
          <p:cNvPr id="422991" name="Rectangle 79"/>
          <p:cNvSpPr>
            <a:spLocks noChangeArrowheads="1"/>
          </p:cNvSpPr>
          <p:nvPr/>
        </p:nvSpPr>
        <p:spPr bwMode="auto">
          <a:xfrm>
            <a:off x="5715000" y="477838"/>
            <a:ext cx="1816100" cy="579437"/>
          </a:xfrm>
          <a:prstGeom prst="rect">
            <a:avLst/>
          </a:prstGeom>
          <a:noFill/>
          <a:ln w="9525">
            <a:noFill/>
            <a:miter lim="800000"/>
            <a:headEnd/>
            <a:tailEnd/>
          </a:ln>
          <a:effectLst/>
        </p:spPr>
        <p:txBody>
          <a:bodyPr wrap="none">
            <a:spAutoFit/>
          </a:bodyPr>
          <a:lstStyle/>
          <a:p>
            <a:pPr>
              <a:defRPr/>
            </a:pPr>
            <a:r>
              <a:rPr lang="zh-CN" altLang="en-US" sz="3200" b="1">
                <a:effectLst>
                  <a:outerShdw blurRad="38100" dist="38100" dir="2700000" algn="tl">
                    <a:srgbClr val="C0C0C0"/>
                  </a:outerShdw>
                </a:effectLst>
                <a:ea typeface="仿宋_GB2312" pitchFamily="49" charset="-122"/>
              </a:rPr>
              <a:t>左单旋转</a:t>
            </a:r>
            <a:endParaRPr lang="zh-CN" altLang="en-US" sz="3200" b="1">
              <a:solidFill>
                <a:schemeClr val="tx2"/>
              </a:solidFill>
              <a:latin typeface="Arial Narrow" pitchFamily="34" charset="0"/>
              <a:ea typeface="仿宋_GB2312" pitchFamily="49" charset="-122"/>
            </a:endParaRPr>
          </a:p>
        </p:txBody>
      </p:sp>
      <p:sp>
        <p:nvSpPr>
          <p:cNvPr id="43088" name="Text Box 80"/>
          <p:cNvSpPr txBox="1">
            <a:spLocks noChangeArrowheads="1"/>
          </p:cNvSpPr>
          <p:nvPr/>
        </p:nvSpPr>
        <p:spPr bwMode="auto">
          <a:xfrm>
            <a:off x="457200" y="5410200"/>
            <a:ext cx="8305800" cy="1066800"/>
          </a:xfrm>
          <a:prstGeom prst="rect">
            <a:avLst/>
          </a:prstGeom>
          <a:noFill/>
          <a:ln w="9525">
            <a:noFill/>
            <a:miter lim="800000"/>
            <a:headEnd/>
            <a:tailEnd/>
          </a:ln>
        </p:spPr>
        <p:txBody>
          <a:bodyPr>
            <a:spAutoFit/>
          </a:bodyPr>
          <a:lstStyle/>
          <a:p>
            <a:r>
              <a:rPr lang="en-US" altLang="zh-CN" sz="3200" b="1">
                <a:solidFill>
                  <a:schemeClr val="accent2"/>
                </a:solidFill>
                <a:latin typeface="Arial Narrow" pitchFamily="34" charset="0"/>
                <a:ea typeface="仿宋_GB2312" pitchFamily="49" charset="-122"/>
              </a:rPr>
              <a:t> </a:t>
            </a:r>
            <a:r>
              <a:rPr lang="en-US" altLang="zh-CN" sz="3200" b="1">
                <a:solidFill>
                  <a:srgbClr val="FF3300"/>
                </a:solidFill>
                <a:latin typeface="Arial Narrow" pitchFamily="34" charset="0"/>
                <a:ea typeface="仿宋_GB2312" pitchFamily="49" charset="-122"/>
              </a:rPr>
              <a:t>case 3a</a:t>
            </a:r>
            <a:r>
              <a:rPr lang="zh-CN" altLang="en-US" sz="3200" b="1">
                <a:solidFill>
                  <a:schemeClr val="accent2"/>
                </a:solidFill>
                <a:latin typeface="Arial Narrow" pitchFamily="34" charset="0"/>
                <a:ea typeface="仿宋_GB2312" pitchFamily="49" charset="-122"/>
              </a:rPr>
              <a:t>：</a:t>
            </a:r>
            <a:r>
              <a:rPr lang="en-US" altLang="zh-CN" sz="3200" b="1">
                <a:solidFill>
                  <a:schemeClr val="tx2"/>
                </a:solidFill>
                <a:latin typeface="Arial Narrow" pitchFamily="34" charset="0"/>
                <a:ea typeface="仿宋_GB2312" pitchFamily="49" charset="-122"/>
              </a:rPr>
              <a:t>O</a:t>
            </a:r>
            <a:r>
              <a:rPr lang="zh-CN" altLang="en-US" sz="3200" b="1">
                <a:solidFill>
                  <a:schemeClr val="accent2"/>
                </a:solidFill>
                <a:latin typeface="Arial Narrow" pitchFamily="34" charset="0"/>
                <a:ea typeface="仿宋_GB2312" pitchFamily="49" charset="-122"/>
              </a:rPr>
              <a:t>与</a:t>
            </a:r>
            <a:r>
              <a:rPr lang="en-US" altLang="zh-CN" sz="3200" b="1">
                <a:solidFill>
                  <a:schemeClr val="tx2"/>
                </a:solidFill>
                <a:latin typeface="Arial Narrow" pitchFamily="34" charset="0"/>
                <a:ea typeface="仿宋_GB2312" pitchFamily="49" charset="-122"/>
              </a:rPr>
              <a:t>R</a:t>
            </a:r>
            <a:r>
              <a:rPr lang="zh-CN" altLang="en-US" sz="3200" b="1">
                <a:solidFill>
                  <a:schemeClr val="accent2"/>
                </a:solidFill>
                <a:latin typeface="Arial Narrow" pitchFamily="34" charset="0"/>
                <a:ea typeface="仿宋_GB2312" pitchFamily="49" charset="-122"/>
              </a:rPr>
              <a:t>的平衡因子同号</a:t>
            </a:r>
            <a:r>
              <a:rPr lang="en-US" altLang="zh-CN" sz="3200" b="1">
                <a:solidFill>
                  <a:schemeClr val="accent2"/>
                </a:solidFill>
                <a:latin typeface="Arial Narrow" pitchFamily="34" charset="0"/>
                <a:ea typeface="仿宋_GB2312" pitchFamily="49" charset="-122"/>
              </a:rPr>
              <a:t>, </a:t>
            </a:r>
            <a:r>
              <a:rPr lang="zh-CN" altLang="en-US" sz="3200" b="1">
                <a:solidFill>
                  <a:schemeClr val="accent2"/>
                </a:solidFill>
                <a:latin typeface="Arial Narrow" pitchFamily="34" charset="0"/>
                <a:ea typeface="仿宋_GB2312" pitchFamily="49" charset="-122"/>
              </a:rPr>
              <a:t>以</a:t>
            </a:r>
            <a:r>
              <a:rPr lang="en-US" altLang="zh-CN" sz="3200" b="1">
                <a:solidFill>
                  <a:schemeClr val="tx2"/>
                </a:solidFill>
                <a:latin typeface="Arial Narrow" pitchFamily="34" charset="0"/>
                <a:ea typeface="仿宋_GB2312" pitchFamily="49" charset="-122"/>
              </a:rPr>
              <a:t>R</a:t>
            </a:r>
            <a:r>
              <a:rPr lang="zh-CN" altLang="en-US" sz="3200" b="1">
                <a:solidFill>
                  <a:schemeClr val="accent2"/>
                </a:solidFill>
                <a:latin typeface="Arial Narrow" pitchFamily="34" charset="0"/>
                <a:ea typeface="仿宋_GB2312" pitchFamily="49" charset="-122"/>
              </a:rPr>
              <a:t>为旋转轴做左单旋转</a:t>
            </a:r>
            <a:r>
              <a:rPr lang="en-US" altLang="zh-CN" sz="3200" b="1">
                <a:solidFill>
                  <a:schemeClr val="accent2"/>
                </a:solidFill>
                <a:latin typeface="Arial Narrow" pitchFamily="34" charset="0"/>
                <a:ea typeface="仿宋_GB2312" pitchFamily="49" charset="-122"/>
              </a:rPr>
              <a:t>, </a:t>
            </a:r>
            <a:r>
              <a:rPr lang="en-US" altLang="zh-CN" sz="3200" b="1">
                <a:solidFill>
                  <a:schemeClr val="tx2"/>
                </a:solidFill>
                <a:latin typeface="Arial Narrow" pitchFamily="34" charset="0"/>
                <a:ea typeface="仿宋_GB2312" pitchFamily="49" charset="-122"/>
              </a:rPr>
              <a:t>M</a:t>
            </a:r>
            <a:r>
              <a:rPr lang="zh-CN" altLang="zh-CN" sz="3200" b="1">
                <a:solidFill>
                  <a:schemeClr val="accent2"/>
                </a:solidFill>
                <a:latin typeface="Arial Narrow" pitchFamily="34" charset="0"/>
                <a:ea typeface="仿宋_GB2312" pitchFamily="49" charset="-122"/>
              </a:rPr>
              <a:t>的</a:t>
            </a:r>
            <a:r>
              <a:rPr lang="zh-CN" altLang="en-US" sz="3200" b="1">
                <a:solidFill>
                  <a:schemeClr val="accent2"/>
                </a:solidFill>
                <a:latin typeface="Arial Narrow" pitchFamily="34" charset="0"/>
                <a:ea typeface="仿宋_GB2312" pitchFamily="49" charset="-122"/>
              </a:rPr>
              <a:t>右</a:t>
            </a:r>
            <a:r>
              <a:rPr lang="zh-CN" altLang="zh-CN" sz="3200" b="1">
                <a:solidFill>
                  <a:schemeClr val="accent2"/>
                </a:solidFill>
                <a:latin typeface="Arial Narrow" pitchFamily="34" charset="0"/>
                <a:ea typeface="仿宋_GB2312" pitchFamily="49" charset="-122"/>
              </a:rPr>
              <a:t>子树高度减 1</a:t>
            </a:r>
            <a:r>
              <a:rPr lang="zh-CN" altLang="en-US" sz="3200" b="1">
                <a:solidFill>
                  <a:schemeClr val="accent2"/>
                </a:solidFill>
                <a:latin typeface="Arial Narrow" pitchFamily="34" charset="0"/>
                <a:ea typeface="仿宋_GB2312" pitchFamily="49" charset="-122"/>
              </a:rPr>
              <a:t>。</a:t>
            </a:r>
            <a:endParaRPr lang="zh-CN" altLang="en-US" sz="2400"/>
          </a:p>
        </p:txBody>
      </p:sp>
      <p:sp>
        <p:nvSpPr>
          <p:cNvPr id="43089" name="Text Box 81"/>
          <p:cNvSpPr txBox="1">
            <a:spLocks noChangeArrowheads="1"/>
          </p:cNvSpPr>
          <p:nvPr/>
        </p:nvSpPr>
        <p:spPr bwMode="auto">
          <a:xfrm>
            <a:off x="7726363" y="2117725"/>
            <a:ext cx="625475" cy="519113"/>
          </a:xfrm>
          <a:prstGeom prst="rect">
            <a:avLst/>
          </a:prstGeom>
          <a:noFill/>
          <a:ln w="9525">
            <a:noFill/>
            <a:miter lim="800000"/>
            <a:headEnd/>
            <a:tailEnd/>
          </a:ln>
        </p:spPr>
        <p:txBody>
          <a:bodyPr>
            <a:spAutoFit/>
          </a:bodyPr>
          <a:lstStyle/>
          <a:p>
            <a:pPr>
              <a:spcBef>
                <a:spcPct val="50000"/>
              </a:spcBef>
            </a:pPr>
            <a:r>
              <a:rPr lang="en-US" altLang="zh-CN" dirty="0">
                <a:solidFill>
                  <a:srgbClr val="FF3300"/>
                </a:solidFill>
              </a:rPr>
              <a:t>q</a:t>
            </a:r>
          </a:p>
        </p:txBody>
      </p:sp>
      <p:sp>
        <p:nvSpPr>
          <p:cNvPr id="43090" name="Text Box 82"/>
          <p:cNvSpPr txBox="1">
            <a:spLocks noChangeArrowheads="1"/>
          </p:cNvSpPr>
          <p:nvPr/>
        </p:nvSpPr>
        <p:spPr bwMode="auto">
          <a:xfrm>
            <a:off x="6840538" y="1327150"/>
            <a:ext cx="625475" cy="519113"/>
          </a:xfrm>
          <a:prstGeom prst="rect">
            <a:avLst/>
          </a:prstGeom>
          <a:noFill/>
          <a:ln w="9525">
            <a:noFill/>
            <a:miter lim="800000"/>
            <a:headEnd/>
            <a:tailEnd/>
          </a:ln>
        </p:spPr>
        <p:txBody>
          <a:bodyPr>
            <a:spAutoFit/>
          </a:bodyPr>
          <a:lstStyle/>
          <a:p>
            <a:pPr>
              <a:spcBef>
                <a:spcPct val="50000"/>
              </a:spcBef>
            </a:pPr>
            <a:r>
              <a:rPr lang="en-US" altLang="zh-CN">
                <a:solidFill>
                  <a:srgbClr val="FF3300"/>
                </a:solidFill>
              </a:rPr>
              <a:t>p</a:t>
            </a:r>
          </a:p>
        </p:txBody>
      </p:sp>
    </p:spTree>
    <p:extLst>
      <p:ext uri="{BB962C8B-B14F-4D97-AF65-F5344CB8AC3E}">
        <p14:creationId xmlns:p14="http://schemas.microsoft.com/office/powerpoint/2010/main" val="31740299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2990"/>
                                        </p:tgtEl>
                                        <p:attrNameLst>
                                          <p:attrName>style.visibility</p:attrName>
                                        </p:attrNameLst>
                                      </p:cBhvr>
                                      <p:to>
                                        <p:strVal val="visible"/>
                                      </p:to>
                                    </p:set>
                                    <p:animEffect transition="in" filter="wipe(right)">
                                      <p:cBhvr>
                                        <p:cTn id="7" dur="500"/>
                                        <p:tgtEl>
                                          <p:spTgt spid="42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9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56388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4035" name="Line 3"/>
          <p:cNvSpPr>
            <a:spLocks noChangeShapeType="1"/>
          </p:cNvSpPr>
          <p:nvPr/>
        </p:nvSpPr>
        <p:spPr bwMode="auto">
          <a:xfrm flipV="1">
            <a:off x="51816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23940" name="Oval 4"/>
          <p:cNvSpPr>
            <a:spLocks noChangeArrowheads="1"/>
          </p:cNvSpPr>
          <p:nvPr/>
        </p:nvSpPr>
        <p:spPr bwMode="auto">
          <a:xfrm>
            <a:off x="49530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41" name="Oval 5"/>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4038" name="Line 6"/>
          <p:cNvSpPr>
            <a:spLocks noChangeShapeType="1"/>
          </p:cNvSpPr>
          <p:nvPr/>
        </p:nvSpPr>
        <p:spPr bwMode="auto">
          <a:xfrm flipV="1">
            <a:off x="11430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4039" name="Line 7"/>
          <p:cNvSpPr>
            <a:spLocks noChangeShapeType="1"/>
          </p:cNvSpPr>
          <p:nvPr/>
        </p:nvSpPr>
        <p:spPr bwMode="auto">
          <a:xfrm>
            <a:off x="42672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4040" name="Line 8"/>
          <p:cNvSpPr>
            <a:spLocks noChangeShapeType="1"/>
          </p:cNvSpPr>
          <p:nvPr/>
        </p:nvSpPr>
        <p:spPr bwMode="auto">
          <a:xfrm>
            <a:off x="33528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4041" name="Line 9"/>
          <p:cNvSpPr>
            <a:spLocks noChangeShapeType="1"/>
          </p:cNvSpPr>
          <p:nvPr/>
        </p:nvSpPr>
        <p:spPr bwMode="auto">
          <a:xfrm flipV="1">
            <a:off x="2971800" y="3429000"/>
            <a:ext cx="381000" cy="762000"/>
          </a:xfrm>
          <a:prstGeom prst="line">
            <a:avLst/>
          </a:prstGeom>
          <a:noFill/>
          <a:ln w="28575">
            <a:solidFill>
              <a:srgbClr val="009900"/>
            </a:solidFill>
            <a:round/>
            <a:headEnd/>
            <a:tailEnd/>
          </a:ln>
        </p:spPr>
        <p:txBody>
          <a:bodyPr wrap="none" anchor="ctr"/>
          <a:lstStyle/>
          <a:p>
            <a:endParaRPr lang="zh-CN" altLang="en-US"/>
          </a:p>
        </p:txBody>
      </p:sp>
      <p:sp>
        <p:nvSpPr>
          <p:cNvPr id="44042" name="Line 10"/>
          <p:cNvSpPr>
            <a:spLocks noChangeShapeType="1"/>
          </p:cNvSpPr>
          <p:nvPr/>
        </p:nvSpPr>
        <p:spPr bwMode="auto">
          <a:xfrm flipV="1">
            <a:off x="70104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4043" name="Line 11"/>
          <p:cNvSpPr>
            <a:spLocks noChangeShapeType="1"/>
          </p:cNvSpPr>
          <p:nvPr/>
        </p:nvSpPr>
        <p:spPr bwMode="auto">
          <a:xfrm>
            <a:off x="38100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4044" name="Line 12"/>
          <p:cNvSpPr>
            <a:spLocks noChangeShapeType="1"/>
          </p:cNvSpPr>
          <p:nvPr/>
        </p:nvSpPr>
        <p:spPr bwMode="auto">
          <a:xfrm flipV="1">
            <a:off x="33528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4045" name="Line 13"/>
          <p:cNvSpPr>
            <a:spLocks noChangeShapeType="1"/>
          </p:cNvSpPr>
          <p:nvPr/>
        </p:nvSpPr>
        <p:spPr bwMode="auto">
          <a:xfrm>
            <a:off x="19812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4046" name="Line 14"/>
          <p:cNvSpPr>
            <a:spLocks noChangeShapeType="1"/>
          </p:cNvSpPr>
          <p:nvPr/>
        </p:nvSpPr>
        <p:spPr bwMode="auto">
          <a:xfrm flipH="1" flipV="1">
            <a:off x="29718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4047" name="Line 15"/>
          <p:cNvSpPr>
            <a:spLocks noChangeShapeType="1"/>
          </p:cNvSpPr>
          <p:nvPr/>
        </p:nvSpPr>
        <p:spPr bwMode="auto">
          <a:xfrm flipH="1" flipV="1">
            <a:off x="6705600" y="18288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4048" name="Line 16"/>
          <p:cNvSpPr>
            <a:spLocks noChangeShapeType="1"/>
          </p:cNvSpPr>
          <p:nvPr/>
        </p:nvSpPr>
        <p:spPr bwMode="auto">
          <a:xfrm flipV="1">
            <a:off x="57150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3953" name="Oval 17"/>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4050" name="Line 18"/>
          <p:cNvSpPr>
            <a:spLocks noChangeShapeType="1"/>
          </p:cNvSpPr>
          <p:nvPr/>
        </p:nvSpPr>
        <p:spPr bwMode="auto">
          <a:xfrm>
            <a:off x="4648200" y="990600"/>
            <a:ext cx="1828800" cy="609600"/>
          </a:xfrm>
          <a:prstGeom prst="line">
            <a:avLst/>
          </a:prstGeom>
          <a:noFill/>
          <a:ln w="28575">
            <a:solidFill>
              <a:srgbClr val="009900"/>
            </a:solidFill>
            <a:round/>
            <a:headEnd/>
            <a:tailEnd/>
          </a:ln>
        </p:spPr>
        <p:txBody>
          <a:bodyPr wrap="none" anchor="ctr"/>
          <a:lstStyle/>
          <a:p>
            <a:endParaRPr lang="zh-CN" altLang="en-US"/>
          </a:p>
        </p:txBody>
      </p:sp>
      <p:sp>
        <p:nvSpPr>
          <p:cNvPr id="44051" name="Line 19"/>
          <p:cNvSpPr>
            <a:spLocks noChangeShapeType="1"/>
          </p:cNvSpPr>
          <p:nvPr/>
        </p:nvSpPr>
        <p:spPr bwMode="auto">
          <a:xfrm flipV="1">
            <a:off x="2590800" y="42672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4052" name="Line 20"/>
          <p:cNvSpPr>
            <a:spLocks noChangeShapeType="1"/>
          </p:cNvSpPr>
          <p:nvPr/>
        </p:nvSpPr>
        <p:spPr bwMode="auto">
          <a:xfrm flipV="1">
            <a:off x="20574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4053" name="Line 21"/>
          <p:cNvSpPr>
            <a:spLocks noChangeShapeType="1"/>
          </p:cNvSpPr>
          <p:nvPr/>
        </p:nvSpPr>
        <p:spPr bwMode="auto">
          <a:xfrm flipV="1">
            <a:off x="15240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4054" name="Line 22"/>
          <p:cNvSpPr>
            <a:spLocks noChangeShapeType="1"/>
          </p:cNvSpPr>
          <p:nvPr/>
        </p:nvSpPr>
        <p:spPr bwMode="auto">
          <a:xfrm flipV="1">
            <a:off x="3048000" y="990600"/>
            <a:ext cx="1524000" cy="609600"/>
          </a:xfrm>
          <a:prstGeom prst="line">
            <a:avLst/>
          </a:prstGeom>
          <a:noFill/>
          <a:ln w="28575">
            <a:solidFill>
              <a:srgbClr val="009900"/>
            </a:solidFill>
            <a:round/>
            <a:headEnd/>
            <a:tailEnd/>
          </a:ln>
        </p:spPr>
        <p:txBody>
          <a:bodyPr wrap="none" anchor="ctr"/>
          <a:lstStyle/>
          <a:p>
            <a:endParaRPr lang="zh-CN" altLang="en-US"/>
          </a:p>
        </p:txBody>
      </p:sp>
      <p:sp>
        <p:nvSpPr>
          <p:cNvPr id="423959" name="Oval 23"/>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0" name="Oval 24"/>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1" name="Oval 25"/>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2" name="Oval 26"/>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3" name="Oval 27"/>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4" name="Oval 28"/>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5" name="Oval 29"/>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6" name="Oval 30"/>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7" name="Oval 31"/>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8" name="Oval 32"/>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69" name="Oval 33"/>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70" name="Oval 34"/>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71" name="Oval 35"/>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72" name="Oval 36"/>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73" name="Oval 37"/>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3974" name="Oval 38"/>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4071" name="Text Box 39"/>
          <p:cNvSpPr txBox="1">
            <a:spLocks noChangeArrowheads="1"/>
          </p:cNvSpPr>
          <p:nvPr/>
        </p:nvSpPr>
        <p:spPr bwMode="auto">
          <a:xfrm>
            <a:off x="86995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A</a:t>
            </a:r>
            <a:endParaRPr lang="en-US" altLang="zh-CN" sz="2400"/>
          </a:p>
        </p:txBody>
      </p:sp>
      <p:sp>
        <p:nvSpPr>
          <p:cNvPr id="44072" name="Text Box 40"/>
          <p:cNvSpPr txBox="1">
            <a:spLocks noChangeArrowheads="1"/>
          </p:cNvSpPr>
          <p:nvPr/>
        </p:nvSpPr>
        <p:spPr bwMode="auto">
          <a:xfrm>
            <a:off x="13271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B</a:t>
            </a:r>
            <a:endParaRPr lang="en-US" altLang="zh-CN" sz="2400"/>
          </a:p>
        </p:txBody>
      </p:sp>
      <p:sp>
        <p:nvSpPr>
          <p:cNvPr id="44073" name="Text Box 41"/>
          <p:cNvSpPr txBox="1">
            <a:spLocks noChangeArrowheads="1"/>
          </p:cNvSpPr>
          <p:nvPr/>
        </p:nvSpPr>
        <p:spPr bwMode="auto">
          <a:xfrm>
            <a:off x="17526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C</a:t>
            </a:r>
            <a:endParaRPr lang="en-US" altLang="zh-CN" sz="2400"/>
          </a:p>
        </p:txBody>
      </p:sp>
      <p:sp>
        <p:nvSpPr>
          <p:cNvPr id="44074" name="Text Box 42"/>
          <p:cNvSpPr txBox="1">
            <a:spLocks noChangeArrowheads="1"/>
          </p:cNvSpPr>
          <p:nvPr/>
        </p:nvSpPr>
        <p:spPr bwMode="auto">
          <a:xfrm>
            <a:off x="22415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D</a:t>
            </a:r>
            <a:endParaRPr lang="en-US" altLang="zh-CN" sz="2400"/>
          </a:p>
        </p:txBody>
      </p:sp>
      <p:sp>
        <p:nvSpPr>
          <p:cNvPr id="44075" name="Text Box 43"/>
          <p:cNvSpPr txBox="1">
            <a:spLocks noChangeArrowheads="1"/>
          </p:cNvSpPr>
          <p:nvPr/>
        </p:nvSpPr>
        <p:spPr bwMode="auto">
          <a:xfrm>
            <a:off x="27178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E</a:t>
            </a:r>
            <a:endParaRPr lang="en-US" altLang="zh-CN" sz="2400"/>
          </a:p>
        </p:txBody>
      </p:sp>
      <p:sp>
        <p:nvSpPr>
          <p:cNvPr id="44076" name="Text Box 44"/>
          <p:cNvSpPr txBox="1">
            <a:spLocks noChangeArrowheads="1"/>
          </p:cNvSpPr>
          <p:nvPr/>
        </p:nvSpPr>
        <p:spPr bwMode="auto">
          <a:xfrm>
            <a:off x="2355850" y="47244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F</a:t>
            </a:r>
            <a:endParaRPr lang="en-US" altLang="zh-CN" sz="2400"/>
          </a:p>
        </p:txBody>
      </p:sp>
      <p:sp>
        <p:nvSpPr>
          <p:cNvPr id="44077" name="Text Box 45"/>
          <p:cNvSpPr txBox="1">
            <a:spLocks noChangeArrowheads="1"/>
          </p:cNvSpPr>
          <p:nvPr/>
        </p:nvSpPr>
        <p:spPr bwMode="auto">
          <a:xfrm>
            <a:off x="2743200" y="38862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G</a:t>
            </a:r>
            <a:endParaRPr lang="en-US" altLang="zh-CN" sz="2400"/>
          </a:p>
        </p:txBody>
      </p:sp>
      <p:sp>
        <p:nvSpPr>
          <p:cNvPr id="44078" name="Text Box 46"/>
          <p:cNvSpPr txBox="1">
            <a:spLocks noChangeArrowheads="1"/>
          </p:cNvSpPr>
          <p:nvPr/>
        </p:nvSpPr>
        <p:spPr bwMode="auto">
          <a:xfrm>
            <a:off x="31559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H</a:t>
            </a:r>
            <a:endParaRPr lang="en-US" altLang="zh-CN" sz="2400"/>
          </a:p>
        </p:txBody>
      </p:sp>
      <p:sp>
        <p:nvSpPr>
          <p:cNvPr id="44079" name="Text Box 47"/>
          <p:cNvSpPr txBox="1">
            <a:spLocks noChangeArrowheads="1"/>
          </p:cNvSpPr>
          <p:nvPr/>
        </p:nvSpPr>
        <p:spPr bwMode="auto">
          <a:xfrm>
            <a:off x="3533775" y="3886200"/>
            <a:ext cx="276225"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I</a:t>
            </a:r>
            <a:endParaRPr lang="en-US" altLang="zh-CN" sz="2400"/>
          </a:p>
        </p:txBody>
      </p:sp>
      <p:sp>
        <p:nvSpPr>
          <p:cNvPr id="44080" name="Text Box 48"/>
          <p:cNvSpPr txBox="1">
            <a:spLocks noChangeArrowheads="1"/>
          </p:cNvSpPr>
          <p:nvPr/>
        </p:nvSpPr>
        <p:spPr bwMode="auto">
          <a:xfrm>
            <a:off x="3592513" y="2209800"/>
            <a:ext cx="369887"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J</a:t>
            </a:r>
            <a:endParaRPr lang="en-US" altLang="zh-CN" sz="2400"/>
          </a:p>
        </p:txBody>
      </p:sp>
      <p:sp>
        <p:nvSpPr>
          <p:cNvPr id="44081" name="Text Box 49"/>
          <p:cNvSpPr txBox="1">
            <a:spLocks noChangeArrowheads="1"/>
          </p:cNvSpPr>
          <p:nvPr/>
        </p:nvSpPr>
        <p:spPr bwMode="auto">
          <a:xfrm>
            <a:off x="4049713"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K</a:t>
            </a:r>
            <a:endParaRPr lang="en-US" altLang="zh-CN" sz="2400"/>
          </a:p>
        </p:txBody>
      </p:sp>
      <p:sp>
        <p:nvSpPr>
          <p:cNvPr id="44082" name="Text Box 50"/>
          <p:cNvSpPr txBox="1">
            <a:spLocks noChangeArrowheads="1"/>
          </p:cNvSpPr>
          <p:nvPr/>
        </p:nvSpPr>
        <p:spPr bwMode="auto">
          <a:xfrm>
            <a:off x="4343400" y="38862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L</a:t>
            </a:r>
            <a:endParaRPr lang="en-US" altLang="zh-CN" sz="2400"/>
          </a:p>
        </p:txBody>
      </p:sp>
      <p:sp>
        <p:nvSpPr>
          <p:cNvPr id="44083" name="Text Box 51"/>
          <p:cNvSpPr txBox="1">
            <a:spLocks noChangeArrowheads="1"/>
          </p:cNvSpPr>
          <p:nvPr/>
        </p:nvSpPr>
        <p:spPr bwMode="auto">
          <a:xfrm>
            <a:off x="4419600" y="609600"/>
            <a:ext cx="46196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M</a:t>
            </a:r>
            <a:endParaRPr lang="en-US" altLang="zh-CN" sz="2400"/>
          </a:p>
        </p:txBody>
      </p:sp>
      <p:sp>
        <p:nvSpPr>
          <p:cNvPr id="44084" name="Text Box 52"/>
          <p:cNvSpPr txBox="1">
            <a:spLocks noChangeArrowheads="1"/>
          </p:cNvSpPr>
          <p:nvPr/>
        </p:nvSpPr>
        <p:spPr bwMode="auto">
          <a:xfrm>
            <a:off x="495300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N</a:t>
            </a:r>
            <a:endParaRPr lang="en-US" altLang="zh-CN" sz="2400"/>
          </a:p>
        </p:txBody>
      </p:sp>
      <p:sp>
        <p:nvSpPr>
          <p:cNvPr id="44085" name="Text Box 53"/>
          <p:cNvSpPr txBox="1">
            <a:spLocks noChangeArrowheads="1"/>
          </p:cNvSpPr>
          <p:nvPr/>
        </p:nvSpPr>
        <p:spPr bwMode="auto">
          <a:xfrm>
            <a:off x="5410200" y="2239963"/>
            <a:ext cx="442913"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O</a:t>
            </a:r>
            <a:endParaRPr lang="en-US" altLang="zh-CN" sz="2400"/>
          </a:p>
        </p:txBody>
      </p:sp>
      <p:sp>
        <p:nvSpPr>
          <p:cNvPr id="44086" name="Text Box 54"/>
          <p:cNvSpPr txBox="1">
            <a:spLocks noChangeArrowheads="1"/>
          </p:cNvSpPr>
          <p:nvPr/>
        </p:nvSpPr>
        <p:spPr bwMode="auto">
          <a:xfrm>
            <a:off x="58674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Q</a:t>
            </a:r>
            <a:endParaRPr lang="en-US" altLang="zh-CN" sz="2400"/>
          </a:p>
        </p:txBody>
      </p:sp>
      <p:sp>
        <p:nvSpPr>
          <p:cNvPr id="44087" name="Text Box 55"/>
          <p:cNvSpPr txBox="1">
            <a:spLocks noChangeArrowheads="1"/>
          </p:cNvSpPr>
          <p:nvPr/>
        </p:nvSpPr>
        <p:spPr bwMode="auto">
          <a:xfrm>
            <a:off x="6324600" y="13716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R</a:t>
            </a:r>
            <a:endParaRPr lang="en-US" altLang="zh-CN" sz="2400"/>
          </a:p>
        </p:txBody>
      </p:sp>
      <p:sp>
        <p:nvSpPr>
          <p:cNvPr id="44088" name="Text Box 56"/>
          <p:cNvSpPr txBox="1">
            <a:spLocks noChangeArrowheads="1"/>
          </p:cNvSpPr>
          <p:nvPr/>
        </p:nvSpPr>
        <p:spPr bwMode="auto">
          <a:xfrm>
            <a:off x="6781800" y="30480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S</a:t>
            </a:r>
            <a:endParaRPr lang="en-US" altLang="zh-CN" sz="2400"/>
          </a:p>
        </p:txBody>
      </p:sp>
      <p:sp>
        <p:nvSpPr>
          <p:cNvPr id="44089" name="Text Box 57"/>
          <p:cNvSpPr txBox="1">
            <a:spLocks noChangeArrowheads="1"/>
          </p:cNvSpPr>
          <p:nvPr/>
        </p:nvSpPr>
        <p:spPr bwMode="auto">
          <a:xfrm>
            <a:off x="7239000" y="2225675"/>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T</a:t>
            </a:r>
            <a:endParaRPr lang="en-US" altLang="zh-CN" sz="2400"/>
          </a:p>
        </p:txBody>
      </p:sp>
      <p:sp>
        <p:nvSpPr>
          <p:cNvPr id="44090" name="Text Box 58"/>
          <p:cNvSpPr txBox="1">
            <a:spLocks noChangeArrowheads="1"/>
          </p:cNvSpPr>
          <p:nvPr/>
        </p:nvSpPr>
        <p:spPr bwMode="auto">
          <a:xfrm>
            <a:off x="5334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4091" name="Text Box 59"/>
          <p:cNvSpPr txBox="1">
            <a:spLocks noChangeArrowheads="1"/>
          </p:cNvSpPr>
          <p:nvPr/>
        </p:nvSpPr>
        <p:spPr bwMode="auto">
          <a:xfrm>
            <a:off x="1981200" y="45100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4092" name="Text Box 60"/>
          <p:cNvSpPr txBox="1">
            <a:spLocks noChangeArrowheads="1"/>
          </p:cNvSpPr>
          <p:nvPr/>
        </p:nvSpPr>
        <p:spPr bwMode="auto">
          <a:xfrm>
            <a:off x="38290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4093" name="Text Box 61"/>
          <p:cNvSpPr txBox="1">
            <a:spLocks noChangeArrowheads="1"/>
          </p:cNvSpPr>
          <p:nvPr/>
        </p:nvSpPr>
        <p:spPr bwMode="auto">
          <a:xfrm>
            <a:off x="4819650" y="36576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4094" name="Text Box 62"/>
          <p:cNvSpPr txBox="1">
            <a:spLocks noChangeArrowheads="1"/>
          </p:cNvSpPr>
          <p:nvPr/>
        </p:nvSpPr>
        <p:spPr bwMode="auto">
          <a:xfrm>
            <a:off x="4876800" y="26812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4095" name="Text Box 63"/>
          <p:cNvSpPr txBox="1">
            <a:spLocks noChangeArrowheads="1"/>
          </p:cNvSpPr>
          <p:nvPr/>
        </p:nvSpPr>
        <p:spPr bwMode="auto">
          <a:xfrm>
            <a:off x="6572250" y="26812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4096" name="Text Box 64"/>
          <p:cNvSpPr txBox="1">
            <a:spLocks noChangeArrowheads="1"/>
          </p:cNvSpPr>
          <p:nvPr/>
        </p:nvSpPr>
        <p:spPr bwMode="auto">
          <a:xfrm>
            <a:off x="7613650" y="19812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097" name="Text Box 65"/>
          <p:cNvSpPr txBox="1">
            <a:spLocks noChangeArrowheads="1"/>
          </p:cNvSpPr>
          <p:nvPr/>
        </p:nvSpPr>
        <p:spPr bwMode="auto">
          <a:xfrm>
            <a:off x="3886200" y="395288"/>
            <a:ext cx="361950" cy="519112"/>
          </a:xfrm>
          <a:prstGeom prst="rect">
            <a:avLst/>
          </a:prstGeom>
          <a:noFill/>
          <a:ln w="9525">
            <a:noFill/>
            <a:miter lim="800000"/>
            <a:headEnd/>
            <a:tailEnd/>
          </a:ln>
        </p:spPr>
        <p:txBody>
          <a:bodyPr wrap="none">
            <a:spAutoFit/>
          </a:bodyPr>
          <a:lstStyle/>
          <a:p>
            <a:r>
              <a:rPr lang="en-US" altLang="zh-CN" b="1">
                <a:solidFill>
                  <a:srgbClr val="009900"/>
                </a:solidFill>
              </a:rPr>
              <a:t>1</a:t>
            </a:r>
            <a:endParaRPr lang="en-US" altLang="zh-CN" sz="2400"/>
          </a:p>
        </p:txBody>
      </p:sp>
      <p:sp>
        <p:nvSpPr>
          <p:cNvPr id="44098" name="Text Box 66"/>
          <p:cNvSpPr txBox="1">
            <a:spLocks noChangeArrowheads="1"/>
          </p:cNvSpPr>
          <p:nvPr/>
        </p:nvSpPr>
        <p:spPr bwMode="auto">
          <a:xfrm>
            <a:off x="3886200" y="19812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099" name="Text Box 67"/>
          <p:cNvSpPr txBox="1">
            <a:spLocks noChangeArrowheads="1"/>
          </p:cNvSpPr>
          <p:nvPr/>
        </p:nvSpPr>
        <p:spPr bwMode="auto">
          <a:xfrm>
            <a:off x="1219200" y="19954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100" name="Text Box 68"/>
          <p:cNvSpPr txBox="1">
            <a:spLocks noChangeArrowheads="1"/>
          </p:cNvSpPr>
          <p:nvPr/>
        </p:nvSpPr>
        <p:spPr bwMode="auto">
          <a:xfrm>
            <a:off x="76200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101" name="Text Box 69"/>
          <p:cNvSpPr txBox="1">
            <a:spLocks noChangeArrowheads="1"/>
          </p:cNvSpPr>
          <p:nvPr/>
        </p:nvSpPr>
        <p:spPr bwMode="auto">
          <a:xfrm>
            <a:off x="227965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102" name="Text Box 70"/>
          <p:cNvSpPr txBox="1">
            <a:spLocks noChangeArrowheads="1"/>
          </p:cNvSpPr>
          <p:nvPr/>
        </p:nvSpPr>
        <p:spPr bwMode="auto">
          <a:xfrm>
            <a:off x="281305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103" name="Text Box 71"/>
          <p:cNvSpPr txBox="1">
            <a:spLocks noChangeArrowheads="1"/>
          </p:cNvSpPr>
          <p:nvPr/>
        </p:nvSpPr>
        <p:spPr bwMode="auto">
          <a:xfrm>
            <a:off x="4337050" y="26812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4104" name="Text Box 72"/>
          <p:cNvSpPr txBox="1">
            <a:spLocks noChangeArrowheads="1"/>
          </p:cNvSpPr>
          <p:nvPr/>
        </p:nvSpPr>
        <p:spPr bwMode="auto">
          <a:xfrm>
            <a:off x="5276850" y="1828800"/>
            <a:ext cx="361950" cy="519113"/>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4105" name="Text Box 73"/>
          <p:cNvSpPr txBox="1">
            <a:spLocks noChangeArrowheads="1"/>
          </p:cNvSpPr>
          <p:nvPr/>
        </p:nvSpPr>
        <p:spPr bwMode="auto">
          <a:xfrm>
            <a:off x="6629400" y="10048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4106" name="Text Box 74"/>
          <p:cNvSpPr txBox="1">
            <a:spLocks noChangeArrowheads="1"/>
          </p:cNvSpPr>
          <p:nvPr/>
        </p:nvSpPr>
        <p:spPr bwMode="auto">
          <a:xfrm>
            <a:off x="2438400" y="1004888"/>
            <a:ext cx="481013"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24011" name="Text Box 75"/>
          <p:cNvSpPr txBox="1">
            <a:spLocks noChangeArrowheads="1"/>
          </p:cNvSpPr>
          <p:nvPr/>
        </p:nvSpPr>
        <p:spPr bwMode="auto">
          <a:xfrm>
            <a:off x="457200" y="438150"/>
            <a:ext cx="2035175" cy="579438"/>
          </a:xfrm>
          <a:prstGeom prst="rect">
            <a:avLst/>
          </a:prstGeom>
          <a:noFill/>
          <a:ln w="9525">
            <a:noFill/>
            <a:miter lim="800000"/>
            <a:headEnd/>
            <a:tailEnd/>
          </a:ln>
          <a:effectLst/>
        </p:spPr>
        <p:txBody>
          <a:bodyPr wrap="none">
            <a:spAutoFit/>
          </a:bodyPr>
          <a:lstStyle/>
          <a:p>
            <a:pPr>
              <a:defRPr/>
            </a:pPr>
            <a:r>
              <a:rPr lang="zh-CN" altLang="en-US" sz="3200">
                <a:effectLst>
                  <a:outerShdw blurRad="38100" dist="38100" dir="2700000" algn="tl">
                    <a:srgbClr val="C0C0C0"/>
                  </a:outerShdw>
                </a:effectLst>
                <a:ea typeface="仿宋_GB2312" pitchFamily="49" charset="-122"/>
              </a:rPr>
              <a:t>删除结点</a:t>
            </a:r>
            <a:r>
              <a:rPr lang="en-US" altLang="zh-CN" sz="3200">
                <a:solidFill>
                  <a:schemeClr val="tx2"/>
                </a:solidFill>
                <a:effectLst>
                  <a:outerShdw blurRad="38100" dist="38100" dir="2700000" algn="tl">
                    <a:srgbClr val="C0C0C0"/>
                  </a:outerShdw>
                </a:effectLst>
                <a:ea typeface="仿宋_GB2312" pitchFamily="49" charset="-122"/>
              </a:rPr>
              <a:t>P</a:t>
            </a:r>
            <a:endParaRPr lang="en-US" altLang="zh-CN" sz="2400"/>
          </a:p>
        </p:txBody>
      </p:sp>
      <p:sp>
        <p:nvSpPr>
          <p:cNvPr id="424012" name="Text Box 76"/>
          <p:cNvSpPr txBox="1">
            <a:spLocks noChangeArrowheads="1"/>
          </p:cNvSpPr>
          <p:nvPr/>
        </p:nvSpPr>
        <p:spPr bwMode="auto">
          <a:xfrm>
            <a:off x="685800" y="5440363"/>
            <a:ext cx="8135938" cy="1066800"/>
          </a:xfrm>
          <a:prstGeom prst="rect">
            <a:avLst/>
          </a:prstGeom>
          <a:noFill/>
          <a:ln w="9525">
            <a:noFill/>
            <a:miter lim="800000"/>
            <a:headEnd/>
            <a:tailEnd/>
          </a:ln>
        </p:spPr>
        <p:txBody>
          <a:bodyPr>
            <a:spAutoFit/>
          </a:bodyPr>
          <a:lstStyle/>
          <a:p>
            <a:r>
              <a:rPr lang="en-US" altLang="zh-CN" sz="3200" b="1">
                <a:solidFill>
                  <a:srgbClr val="FF3300"/>
                </a:solidFill>
                <a:latin typeface="Arial Narrow" pitchFamily="34" charset="0"/>
                <a:ea typeface="仿宋_GB2312" pitchFamily="49" charset="-122"/>
              </a:rPr>
              <a:t>case3c</a:t>
            </a:r>
            <a:r>
              <a:rPr lang="zh-CN" altLang="en-US" sz="3200" b="1">
                <a:solidFill>
                  <a:schemeClr val="tx2"/>
                </a:solidFill>
                <a:latin typeface="Arial Narrow" pitchFamily="34" charset="0"/>
                <a:ea typeface="仿宋_GB2312" pitchFamily="49" charset="-122"/>
              </a:rPr>
              <a:t>：</a:t>
            </a:r>
            <a:r>
              <a:rPr lang="en-US" altLang="zh-CN" sz="3200" b="1">
                <a:solidFill>
                  <a:schemeClr val="tx2"/>
                </a:solidFill>
                <a:latin typeface="Arial Narrow" pitchFamily="34" charset="0"/>
                <a:ea typeface="仿宋_GB2312" pitchFamily="49" charset="-122"/>
              </a:rPr>
              <a:t>M</a:t>
            </a:r>
            <a:r>
              <a:rPr lang="zh-CN" altLang="zh-CN" sz="3200" b="1">
                <a:solidFill>
                  <a:schemeClr val="accent2"/>
                </a:solidFill>
                <a:latin typeface="Arial Narrow" pitchFamily="34" charset="0"/>
                <a:ea typeface="仿宋_GB2312" pitchFamily="49" charset="-122"/>
              </a:rPr>
              <a:t>的</a:t>
            </a:r>
            <a:r>
              <a:rPr lang="zh-CN" altLang="en-US" sz="3200" b="1">
                <a:solidFill>
                  <a:schemeClr val="accent2"/>
                </a:solidFill>
                <a:latin typeface="Arial Narrow" pitchFamily="34" charset="0"/>
                <a:ea typeface="仿宋_GB2312" pitchFamily="49" charset="-122"/>
              </a:rPr>
              <a:t>右</a:t>
            </a:r>
            <a:r>
              <a:rPr lang="zh-CN" altLang="zh-CN" sz="3200" b="1">
                <a:solidFill>
                  <a:schemeClr val="accent2"/>
                </a:solidFill>
                <a:latin typeface="Arial Narrow" pitchFamily="34" charset="0"/>
                <a:ea typeface="仿宋_GB2312" pitchFamily="49" charset="-122"/>
              </a:rPr>
              <a:t>子树高度减 1</a:t>
            </a:r>
            <a:r>
              <a:rPr lang="en-US" altLang="zh-CN" sz="3200" b="1">
                <a:solidFill>
                  <a:schemeClr val="accent2"/>
                </a:solidFill>
                <a:latin typeface="Arial Narrow" pitchFamily="34" charset="0"/>
                <a:ea typeface="仿宋_GB2312" pitchFamily="49" charset="-122"/>
              </a:rPr>
              <a:t>, </a:t>
            </a:r>
            <a:r>
              <a:rPr lang="en-US" altLang="zh-CN" sz="3200" b="1">
                <a:solidFill>
                  <a:schemeClr val="tx2"/>
                </a:solidFill>
                <a:latin typeface="Arial Narrow" pitchFamily="34" charset="0"/>
                <a:ea typeface="仿宋_GB2312" pitchFamily="49" charset="-122"/>
              </a:rPr>
              <a:t>M</a:t>
            </a:r>
            <a:r>
              <a:rPr lang="zh-CN" altLang="en-US" sz="3200" b="1">
                <a:solidFill>
                  <a:schemeClr val="accent2"/>
                </a:solidFill>
                <a:latin typeface="Arial Narrow" pitchFamily="34" charset="0"/>
                <a:ea typeface="仿宋_GB2312" pitchFamily="49" charset="-122"/>
              </a:rPr>
              <a:t>发生不平衡。</a:t>
            </a:r>
            <a:r>
              <a:rPr lang="en-US" altLang="zh-CN" sz="3200" b="1">
                <a:solidFill>
                  <a:schemeClr val="tx2"/>
                </a:solidFill>
                <a:latin typeface="Arial Narrow" pitchFamily="34" charset="0"/>
                <a:ea typeface="仿宋_GB2312" pitchFamily="49" charset="-122"/>
              </a:rPr>
              <a:t>M</a:t>
            </a:r>
            <a:r>
              <a:rPr lang="zh-CN" altLang="en-US" sz="3200" b="1">
                <a:solidFill>
                  <a:schemeClr val="accent2"/>
                </a:solidFill>
                <a:latin typeface="Arial Narrow" pitchFamily="34" charset="0"/>
                <a:ea typeface="仿宋_GB2312" pitchFamily="49" charset="-122"/>
              </a:rPr>
              <a:t>与</a:t>
            </a:r>
            <a:r>
              <a:rPr lang="en-US" altLang="zh-CN" sz="3200" b="1">
                <a:solidFill>
                  <a:schemeClr val="tx2"/>
                </a:solidFill>
                <a:latin typeface="Arial Narrow" pitchFamily="34" charset="0"/>
                <a:ea typeface="仿宋_GB2312" pitchFamily="49" charset="-122"/>
              </a:rPr>
              <a:t>E</a:t>
            </a:r>
            <a:r>
              <a:rPr lang="zh-CN" altLang="en-US" sz="3200" b="1">
                <a:solidFill>
                  <a:schemeClr val="accent2"/>
                </a:solidFill>
                <a:latin typeface="Arial Narrow" pitchFamily="34" charset="0"/>
                <a:ea typeface="仿宋_GB2312" pitchFamily="49" charset="-122"/>
              </a:rPr>
              <a:t>的平衡因子反号</a:t>
            </a:r>
            <a:r>
              <a:rPr lang="en-US" altLang="zh-CN" sz="3200" b="1">
                <a:solidFill>
                  <a:schemeClr val="accent2"/>
                </a:solidFill>
                <a:latin typeface="Arial Narrow" pitchFamily="34" charset="0"/>
                <a:ea typeface="仿宋_GB2312" pitchFamily="49" charset="-122"/>
              </a:rPr>
              <a:t>, </a:t>
            </a:r>
            <a:r>
              <a:rPr lang="zh-CN" altLang="en-US" sz="3200" b="1">
                <a:solidFill>
                  <a:schemeClr val="accent2"/>
                </a:solidFill>
                <a:latin typeface="Arial Narrow" pitchFamily="34" charset="0"/>
                <a:ea typeface="仿宋_GB2312" pitchFamily="49" charset="-122"/>
              </a:rPr>
              <a:t>做左右双旋转。</a:t>
            </a:r>
            <a:endParaRPr lang="zh-CN" altLang="en-US" sz="2400"/>
          </a:p>
        </p:txBody>
      </p:sp>
      <p:sp>
        <p:nvSpPr>
          <p:cNvPr id="44109" name="Text Box 78"/>
          <p:cNvSpPr txBox="1">
            <a:spLocks noChangeArrowheads="1"/>
          </p:cNvSpPr>
          <p:nvPr/>
        </p:nvSpPr>
        <p:spPr bwMode="auto">
          <a:xfrm>
            <a:off x="6038850" y="26812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24016" name="Freeform 80"/>
          <p:cNvSpPr>
            <a:spLocks/>
          </p:cNvSpPr>
          <p:nvPr/>
        </p:nvSpPr>
        <p:spPr bwMode="auto">
          <a:xfrm>
            <a:off x="4114800" y="1346200"/>
            <a:ext cx="1143000" cy="177800"/>
          </a:xfrm>
          <a:custGeom>
            <a:avLst/>
            <a:gdLst>
              <a:gd name="T0" fmla="*/ 0 w 720"/>
              <a:gd name="T1" fmla="*/ 112 h 112"/>
              <a:gd name="T2" fmla="*/ 144 w 720"/>
              <a:gd name="T3" fmla="*/ 16 h 112"/>
              <a:gd name="T4" fmla="*/ 528 w 720"/>
              <a:gd name="T5" fmla="*/ 16 h 112"/>
              <a:gd name="T6" fmla="*/ 720 w 720"/>
              <a:gd name="T7" fmla="*/ 112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112"/>
                </a:moveTo>
                <a:cubicBezTo>
                  <a:pt x="28" y="72"/>
                  <a:pt x="56" y="32"/>
                  <a:pt x="144" y="16"/>
                </a:cubicBezTo>
                <a:cubicBezTo>
                  <a:pt x="232" y="0"/>
                  <a:pt x="432" y="0"/>
                  <a:pt x="528" y="16"/>
                </a:cubicBezTo>
                <a:cubicBezTo>
                  <a:pt x="624" y="32"/>
                  <a:pt x="688" y="96"/>
                  <a:pt x="720" y="112"/>
                </a:cubicBezTo>
              </a:path>
            </a:pathLst>
          </a:custGeom>
          <a:noFill/>
          <a:ln w="50800">
            <a:solidFill>
              <a:srgbClr val="FF0000"/>
            </a:solidFill>
            <a:round/>
            <a:headEnd/>
            <a:tailEnd type="triangle" w="sm" len="lg"/>
          </a:ln>
        </p:spPr>
        <p:txBody>
          <a:bodyPr wrap="none" anchor="ctr"/>
          <a:lstStyle/>
          <a:p>
            <a:endParaRPr lang="zh-CN" altLang="en-US"/>
          </a:p>
        </p:txBody>
      </p:sp>
      <p:sp>
        <p:nvSpPr>
          <p:cNvPr id="424017" name="Freeform 81"/>
          <p:cNvSpPr>
            <a:spLocks/>
          </p:cNvSpPr>
          <p:nvPr/>
        </p:nvSpPr>
        <p:spPr bwMode="auto">
          <a:xfrm>
            <a:off x="2590800" y="2057400"/>
            <a:ext cx="609600" cy="177800"/>
          </a:xfrm>
          <a:custGeom>
            <a:avLst/>
            <a:gdLst>
              <a:gd name="T0" fmla="*/ 0 w 384"/>
              <a:gd name="T1" fmla="*/ 112 h 112"/>
              <a:gd name="T2" fmla="*/ 48 w 384"/>
              <a:gd name="T3" fmla="*/ 64 h 112"/>
              <a:gd name="T4" fmla="*/ 144 w 384"/>
              <a:gd name="T5" fmla="*/ 16 h 112"/>
              <a:gd name="T6" fmla="*/ 240 w 384"/>
              <a:gd name="T7" fmla="*/ 16 h 112"/>
              <a:gd name="T8" fmla="*/ 384 w 384"/>
              <a:gd name="T9" fmla="*/ 11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50800">
            <a:solidFill>
              <a:srgbClr val="FF0000"/>
            </a:solidFill>
            <a:round/>
            <a:headEnd type="triangle" w="sm" len="lg"/>
            <a:tailEnd/>
          </a:ln>
        </p:spPr>
        <p:txBody>
          <a:bodyPr wrap="none" anchor="ctr"/>
          <a:lstStyle/>
          <a:p>
            <a:endParaRPr lang="zh-CN" altLang="en-US"/>
          </a:p>
        </p:txBody>
      </p:sp>
      <p:grpSp>
        <p:nvGrpSpPr>
          <p:cNvPr id="2" name="Group 3"/>
          <p:cNvGrpSpPr>
            <a:grpSpLocks/>
          </p:cNvGrpSpPr>
          <p:nvPr/>
        </p:nvGrpSpPr>
        <p:grpSpPr bwMode="auto">
          <a:xfrm>
            <a:off x="2255838" y="166688"/>
            <a:ext cx="5770562" cy="1677987"/>
            <a:chOff x="1421" y="105"/>
            <a:chExt cx="3635" cy="1057"/>
          </a:xfrm>
        </p:grpSpPr>
        <p:sp>
          <p:nvSpPr>
            <p:cNvPr id="44113" name="Line 77"/>
            <p:cNvSpPr>
              <a:spLocks noChangeShapeType="1"/>
            </p:cNvSpPr>
            <p:nvPr/>
          </p:nvSpPr>
          <p:spPr bwMode="auto">
            <a:xfrm flipH="1">
              <a:off x="3072" y="480"/>
              <a:ext cx="384" cy="96"/>
            </a:xfrm>
            <a:prstGeom prst="line">
              <a:avLst/>
            </a:prstGeom>
            <a:noFill/>
            <a:ln w="38100">
              <a:solidFill>
                <a:schemeClr val="tx1"/>
              </a:solidFill>
              <a:round/>
              <a:headEnd/>
              <a:tailEnd type="triangle" w="sm" len="lg"/>
            </a:ln>
          </p:spPr>
          <p:txBody>
            <a:bodyPr wrap="none" anchor="ctr"/>
            <a:lstStyle/>
            <a:p>
              <a:endParaRPr lang="zh-CN" altLang="en-US"/>
            </a:p>
          </p:txBody>
        </p:sp>
        <p:grpSp>
          <p:nvGrpSpPr>
            <p:cNvPr id="44114" name="Group 2"/>
            <p:cNvGrpSpPr>
              <a:grpSpLocks/>
            </p:cNvGrpSpPr>
            <p:nvPr/>
          </p:nvGrpSpPr>
          <p:grpSpPr bwMode="auto">
            <a:xfrm>
              <a:off x="1421" y="105"/>
              <a:ext cx="3635" cy="1057"/>
              <a:chOff x="1421" y="105"/>
              <a:chExt cx="3635" cy="1057"/>
            </a:xfrm>
          </p:grpSpPr>
          <p:sp>
            <p:nvSpPr>
              <p:cNvPr id="44115" name="Text Box 79"/>
              <p:cNvSpPr txBox="1">
                <a:spLocks noChangeArrowheads="1"/>
              </p:cNvSpPr>
              <p:nvPr/>
            </p:nvSpPr>
            <p:spPr bwMode="auto">
              <a:xfrm>
                <a:off x="3398" y="283"/>
                <a:ext cx="1658" cy="365"/>
              </a:xfrm>
              <a:prstGeom prst="rect">
                <a:avLst/>
              </a:prstGeom>
              <a:noFill/>
              <a:ln w="9525">
                <a:noFill/>
                <a:miter lim="800000"/>
                <a:headEnd/>
                <a:tailEnd/>
              </a:ln>
            </p:spPr>
            <p:txBody>
              <a:bodyPr wrap="none">
                <a:spAutoFit/>
              </a:bodyPr>
              <a:lstStyle/>
              <a:p>
                <a:r>
                  <a:rPr lang="zh-CN" altLang="en-US" sz="3200" b="1">
                    <a:solidFill>
                      <a:schemeClr val="accent2"/>
                    </a:solidFill>
                    <a:ea typeface="楷体_GB2312" pitchFamily="49" charset="-122"/>
                  </a:rPr>
                  <a:t>向上继续调整</a:t>
                </a:r>
                <a:endParaRPr lang="zh-CN" altLang="en-US" sz="2400" b="1">
                  <a:solidFill>
                    <a:schemeClr val="accent2"/>
                  </a:solidFill>
                  <a:ea typeface="楷体_GB2312" pitchFamily="49" charset="-122"/>
                </a:endParaRPr>
              </a:p>
            </p:txBody>
          </p:sp>
          <p:sp>
            <p:nvSpPr>
              <p:cNvPr id="44116" name="Text Box 82"/>
              <p:cNvSpPr txBox="1">
                <a:spLocks noChangeArrowheads="1"/>
              </p:cNvSpPr>
              <p:nvPr/>
            </p:nvSpPr>
            <p:spPr bwMode="auto">
              <a:xfrm>
                <a:off x="1421" y="835"/>
                <a:ext cx="394" cy="327"/>
              </a:xfrm>
              <a:prstGeom prst="rect">
                <a:avLst/>
              </a:prstGeom>
              <a:noFill/>
              <a:ln w="9525">
                <a:noFill/>
                <a:miter lim="800000"/>
                <a:headEnd/>
                <a:tailEnd/>
              </a:ln>
            </p:spPr>
            <p:txBody>
              <a:bodyPr>
                <a:spAutoFit/>
              </a:bodyPr>
              <a:lstStyle/>
              <a:p>
                <a:pPr>
                  <a:spcBef>
                    <a:spcPct val="50000"/>
                  </a:spcBef>
                </a:pPr>
                <a:r>
                  <a:rPr lang="en-US" altLang="zh-CN">
                    <a:solidFill>
                      <a:srgbClr val="FF3300"/>
                    </a:solidFill>
                  </a:rPr>
                  <a:t>q</a:t>
                </a:r>
              </a:p>
            </p:txBody>
          </p:sp>
          <p:sp>
            <p:nvSpPr>
              <p:cNvPr id="44117" name="Text Box 83"/>
              <p:cNvSpPr txBox="1">
                <a:spLocks noChangeArrowheads="1"/>
              </p:cNvSpPr>
              <p:nvPr/>
            </p:nvSpPr>
            <p:spPr bwMode="auto">
              <a:xfrm>
                <a:off x="2888" y="105"/>
                <a:ext cx="394" cy="327"/>
              </a:xfrm>
              <a:prstGeom prst="rect">
                <a:avLst/>
              </a:prstGeom>
              <a:noFill/>
              <a:ln w="9525">
                <a:noFill/>
                <a:miter lim="800000"/>
                <a:headEnd/>
                <a:tailEnd/>
              </a:ln>
            </p:spPr>
            <p:txBody>
              <a:bodyPr>
                <a:spAutoFit/>
              </a:bodyPr>
              <a:lstStyle/>
              <a:p>
                <a:pPr>
                  <a:spcBef>
                    <a:spcPct val="50000"/>
                  </a:spcBef>
                </a:pPr>
                <a:r>
                  <a:rPr lang="en-US" altLang="zh-CN">
                    <a:solidFill>
                      <a:srgbClr val="FF3300"/>
                    </a:solidFill>
                  </a:rPr>
                  <a:t>p</a:t>
                </a:r>
              </a:p>
            </p:txBody>
          </p:sp>
        </p:grpSp>
      </p:grpSp>
    </p:spTree>
    <p:extLst>
      <p:ext uri="{BB962C8B-B14F-4D97-AF65-F5344CB8AC3E}">
        <p14:creationId xmlns:p14="http://schemas.microsoft.com/office/powerpoint/2010/main" val="614172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4012"/>
                                        </p:tgtEl>
                                        <p:attrNameLst>
                                          <p:attrName>style.visibility</p:attrName>
                                        </p:attrNameLst>
                                      </p:cBhvr>
                                      <p:to>
                                        <p:strVal val="visible"/>
                                      </p:to>
                                    </p:set>
                                    <p:animEffect transition="in" filter="wipe(left)">
                                      <p:cBhvr>
                                        <p:cTn id="7" dur="500"/>
                                        <p:tgtEl>
                                          <p:spTgt spid="424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24017"/>
                                        </p:tgtEl>
                                        <p:attrNameLst>
                                          <p:attrName>style.visibility</p:attrName>
                                        </p:attrNameLst>
                                      </p:cBhvr>
                                      <p:to>
                                        <p:strVal val="visible"/>
                                      </p:to>
                                    </p:set>
                                    <p:animEffect transition="in" filter="wipe(right)">
                                      <p:cBhvr>
                                        <p:cTn id="17" dur="500"/>
                                        <p:tgtEl>
                                          <p:spTgt spid="4240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4016"/>
                                        </p:tgtEl>
                                        <p:attrNameLst>
                                          <p:attrName>style.visibility</p:attrName>
                                        </p:attrNameLst>
                                      </p:cBhvr>
                                      <p:to>
                                        <p:strVal val="visible"/>
                                      </p:to>
                                    </p:set>
                                    <p:animEffect transition="in" filter="wipe(left)">
                                      <p:cBhvr>
                                        <p:cTn id="22" dur="500"/>
                                        <p:tgtEl>
                                          <p:spTgt spid="424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12" grpId="0"/>
      <p:bldP spid="424016" grpId="0" animBg="1"/>
      <p:bldP spid="4240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flipH="1">
            <a:off x="7924800" y="3429000"/>
            <a:ext cx="228600" cy="685800"/>
          </a:xfrm>
          <a:prstGeom prst="line">
            <a:avLst/>
          </a:prstGeom>
          <a:noFill/>
          <a:ln w="28575">
            <a:solidFill>
              <a:srgbClr val="009900"/>
            </a:solidFill>
            <a:round/>
            <a:headEnd/>
            <a:tailEnd/>
          </a:ln>
        </p:spPr>
        <p:txBody>
          <a:bodyPr wrap="none" anchor="ctr"/>
          <a:lstStyle/>
          <a:p>
            <a:endParaRPr lang="zh-CN" altLang="en-US"/>
          </a:p>
        </p:txBody>
      </p:sp>
      <p:sp>
        <p:nvSpPr>
          <p:cNvPr id="45059" name="Line 3"/>
          <p:cNvSpPr>
            <a:spLocks noChangeShapeType="1"/>
          </p:cNvSpPr>
          <p:nvPr/>
        </p:nvSpPr>
        <p:spPr bwMode="auto">
          <a:xfrm>
            <a:off x="7010400" y="3429000"/>
            <a:ext cx="271463" cy="609600"/>
          </a:xfrm>
          <a:prstGeom prst="line">
            <a:avLst/>
          </a:prstGeom>
          <a:noFill/>
          <a:ln w="28575">
            <a:solidFill>
              <a:srgbClr val="009900"/>
            </a:solidFill>
            <a:round/>
            <a:headEnd/>
            <a:tailEnd/>
          </a:ln>
        </p:spPr>
        <p:txBody>
          <a:bodyPr wrap="none" anchor="ctr"/>
          <a:lstStyle/>
          <a:p>
            <a:endParaRPr lang="zh-CN" altLang="en-US"/>
          </a:p>
        </p:txBody>
      </p:sp>
      <p:sp>
        <p:nvSpPr>
          <p:cNvPr id="45060" name="Line 4"/>
          <p:cNvSpPr>
            <a:spLocks noChangeShapeType="1"/>
          </p:cNvSpPr>
          <p:nvPr/>
        </p:nvSpPr>
        <p:spPr bwMode="auto">
          <a:xfrm>
            <a:off x="7467600" y="2590800"/>
            <a:ext cx="609600" cy="609600"/>
          </a:xfrm>
          <a:prstGeom prst="line">
            <a:avLst/>
          </a:prstGeom>
          <a:noFill/>
          <a:ln w="28575">
            <a:solidFill>
              <a:srgbClr val="009900"/>
            </a:solidFill>
            <a:round/>
            <a:headEnd/>
            <a:tailEnd/>
          </a:ln>
        </p:spPr>
        <p:txBody>
          <a:bodyPr wrap="none" anchor="ctr"/>
          <a:lstStyle/>
          <a:p>
            <a:endParaRPr lang="zh-CN" altLang="en-US"/>
          </a:p>
        </p:txBody>
      </p:sp>
      <p:sp>
        <p:nvSpPr>
          <p:cNvPr id="45061" name="Line 5"/>
          <p:cNvSpPr>
            <a:spLocks noChangeShapeType="1"/>
          </p:cNvSpPr>
          <p:nvPr/>
        </p:nvSpPr>
        <p:spPr bwMode="auto">
          <a:xfrm>
            <a:off x="56388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24966" name="Oval 6"/>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063" name="Line 7"/>
          <p:cNvSpPr>
            <a:spLocks noChangeShapeType="1"/>
          </p:cNvSpPr>
          <p:nvPr/>
        </p:nvSpPr>
        <p:spPr bwMode="auto">
          <a:xfrm flipV="1">
            <a:off x="11430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5064" name="Line 8"/>
          <p:cNvSpPr>
            <a:spLocks noChangeShapeType="1"/>
          </p:cNvSpPr>
          <p:nvPr/>
        </p:nvSpPr>
        <p:spPr bwMode="auto">
          <a:xfrm>
            <a:off x="3810000" y="25908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5065" name="Line 9"/>
          <p:cNvSpPr>
            <a:spLocks noChangeShapeType="1"/>
          </p:cNvSpPr>
          <p:nvPr/>
        </p:nvSpPr>
        <p:spPr bwMode="auto">
          <a:xfrm flipV="1">
            <a:off x="3352800" y="2590800"/>
            <a:ext cx="381000" cy="762000"/>
          </a:xfrm>
          <a:prstGeom prst="line">
            <a:avLst/>
          </a:prstGeom>
          <a:noFill/>
          <a:ln w="28575">
            <a:solidFill>
              <a:srgbClr val="009900"/>
            </a:solidFill>
            <a:round/>
            <a:headEnd/>
            <a:tailEnd/>
          </a:ln>
        </p:spPr>
        <p:txBody>
          <a:bodyPr wrap="none" anchor="ctr"/>
          <a:lstStyle/>
          <a:p>
            <a:endParaRPr lang="zh-CN" altLang="en-US"/>
          </a:p>
        </p:txBody>
      </p:sp>
      <p:sp>
        <p:nvSpPr>
          <p:cNvPr id="45066" name="Line 10"/>
          <p:cNvSpPr>
            <a:spLocks noChangeShapeType="1"/>
          </p:cNvSpPr>
          <p:nvPr/>
        </p:nvSpPr>
        <p:spPr bwMode="auto">
          <a:xfrm flipV="1">
            <a:off x="70104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5067" name="Line 11"/>
          <p:cNvSpPr>
            <a:spLocks noChangeShapeType="1"/>
          </p:cNvSpPr>
          <p:nvPr/>
        </p:nvSpPr>
        <p:spPr bwMode="auto">
          <a:xfrm flipV="1">
            <a:off x="6705600" y="3429000"/>
            <a:ext cx="304800" cy="685800"/>
          </a:xfrm>
          <a:prstGeom prst="line">
            <a:avLst/>
          </a:prstGeom>
          <a:noFill/>
          <a:ln w="28575">
            <a:solidFill>
              <a:srgbClr val="009900"/>
            </a:solidFill>
            <a:round/>
            <a:headEnd/>
            <a:tailEnd/>
          </a:ln>
        </p:spPr>
        <p:txBody>
          <a:bodyPr wrap="none" anchor="ctr"/>
          <a:lstStyle/>
          <a:p>
            <a:endParaRPr lang="zh-CN" altLang="en-US"/>
          </a:p>
        </p:txBody>
      </p:sp>
      <p:sp>
        <p:nvSpPr>
          <p:cNvPr id="45068" name="Line 12"/>
          <p:cNvSpPr>
            <a:spLocks noChangeShapeType="1"/>
          </p:cNvSpPr>
          <p:nvPr/>
        </p:nvSpPr>
        <p:spPr bwMode="auto">
          <a:xfrm>
            <a:off x="1981200" y="2590800"/>
            <a:ext cx="381000" cy="609600"/>
          </a:xfrm>
          <a:prstGeom prst="line">
            <a:avLst/>
          </a:prstGeom>
          <a:noFill/>
          <a:ln w="28575">
            <a:solidFill>
              <a:srgbClr val="009900"/>
            </a:solidFill>
            <a:round/>
            <a:headEnd/>
            <a:tailEnd/>
          </a:ln>
        </p:spPr>
        <p:txBody>
          <a:bodyPr wrap="none" anchor="ctr"/>
          <a:lstStyle/>
          <a:p>
            <a:endParaRPr lang="zh-CN" altLang="en-US"/>
          </a:p>
        </p:txBody>
      </p:sp>
      <p:sp>
        <p:nvSpPr>
          <p:cNvPr id="45069" name="Line 13"/>
          <p:cNvSpPr>
            <a:spLocks noChangeShapeType="1"/>
          </p:cNvSpPr>
          <p:nvPr/>
        </p:nvSpPr>
        <p:spPr bwMode="auto">
          <a:xfrm flipH="1" flipV="1">
            <a:off x="29718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5070" name="Line 14"/>
          <p:cNvSpPr>
            <a:spLocks noChangeShapeType="1"/>
          </p:cNvSpPr>
          <p:nvPr/>
        </p:nvSpPr>
        <p:spPr bwMode="auto">
          <a:xfrm flipH="1" flipV="1">
            <a:off x="6705600" y="18288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5071" name="Line 15"/>
          <p:cNvSpPr>
            <a:spLocks noChangeShapeType="1"/>
          </p:cNvSpPr>
          <p:nvPr/>
        </p:nvSpPr>
        <p:spPr bwMode="auto">
          <a:xfrm flipV="1">
            <a:off x="57150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24976" name="Oval 16"/>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073" name="Line 17"/>
          <p:cNvSpPr>
            <a:spLocks noChangeShapeType="1"/>
          </p:cNvSpPr>
          <p:nvPr/>
        </p:nvSpPr>
        <p:spPr bwMode="auto">
          <a:xfrm>
            <a:off x="4648200" y="990600"/>
            <a:ext cx="1828800" cy="609600"/>
          </a:xfrm>
          <a:prstGeom prst="line">
            <a:avLst/>
          </a:prstGeom>
          <a:noFill/>
          <a:ln w="28575">
            <a:solidFill>
              <a:srgbClr val="009900"/>
            </a:solidFill>
            <a:round/>
            <a:headEnd/>
            <a:tailEnd/>
          </a:ln>
        </p:spPr>
        <p:txBody>
          <a:bodyPr wrap="none" anchor="ctr"/>
          <a:lstStyle/>
          <a:p>
            <a:endParaRPr lang="zh-CN" altLang="en-US"/>
          </a:p>
        </p:txBody>
      </p:sp>
      <p:sp>
        <p:nvSpPr>
          <p:cNvPr id="45074" name="Line 18"/>
          <p:cNvSpPr>
            <a:spLocks noChangeShapeType="1"/>
          </p:cNvSpPr>
          <p:nvPr/>
        </p:nvSpPr>
        <p:spPr bwMode="auto">
          <a:xfrm flipV="1">
            <a:off x="2971800" y="3429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5075" name="Line 19"/>
          <p:cNvSpPr>
            <a:spLocks noChangeShapeType="1"/>
          </p:cNvSpPr>
          <p:nvPr/>
        </p:nvSpPr>
        <p:spPr bwMode="auto">
          <a:xfrm flipV="1">
            <a:off x="2057400" y="1752600"/>
            <a:ext cx="762000" cy="685800"/>
          </a:xfrm>
          <a:prstGeom prst="line">
            <a:avLst/>
          </a:prstGeom>
          <a:noFill/>
          <a:ln w="28575">
            <a:solidFill>
              <a:srgbClr val="009900"/>
            </a:solidFill>
            <a:round/>
            <a:headEnd/>
            <a:tailEnd/>
          </a:ln>
        </p:spPr>
        <p:txBody>
          <a:bodyPr wrap="none" anchor="ctr"/>
          <a:lstStyle/>
          <a:p>
            <a:endParaRPr lang="zh-CN" altLang="en-US"/>
          </a:p>
        </p:txBody>
      </p:sp>
      <p:sp>
        <p:nvSpPr>
          <p:cNvPr id="45076" name="Line 20"/>
          <p:cNvSpPr>
            <a:spLocks noChangeShapeType="1"/>
          </p:cNvSpPr>
          <p:nvPr/>
        </p:nvSpPr>
        <p:spPr bwMode="auto">
          <a:xfrm flipV="1">
            <a:off x="1524000" y="2667000"/>
            <a:ext cx="381000" cy="685800"/>
          </a:xfrm>
          <a:prstGeom prst="line">
            <a:avLst/>
          </a:prstGeom>
          <a:noFill/>
          <a:ln w="28575">
            <a:solidFill>
              <a:srgbClr val="009900"/>
            </a:solidFill>
            <a:round/>
            <a:headEnd/>
            <a:tailEnd/>
          </a:ln>
        </p:spPr>
        <p:txBody>
          <a:bodyPr wrap="none" anchor="ctr"/>
          <a:lstStyle/>
          <a:p>
            <a:endParaRPr lang="zh-CN" altLang="en-US"/>
          </a:p>
        </p:txBody>
      </p:sp>
      <p:sp>
        <p:nvSpPr>
          <p:cNvPr id="45077" name="Line 21"/>
          <p:cNvSpPr>
            <a:spLocks noChangeShapeType="1"/>
          </p:cNvSpPr>
          <p:nvPr/>
        </p:nvSpPr>
        <p:spPr bwMode="auto">
          <a:xfrm flipV="1">
            <a:off x="3048000" y="990600"/>
            <a:ext cx="1524000" cy="609600"/>
          </a:xfrm>
          <a:prstGeom prst="line">
            <a:avLst/>
          </a:prstGeom>
          <a:noFill/>
          <a:ln w="28575">
            <a:solidFill>
              <a:srgbClr val="009900"/>
            </a:solidFill>
            <a:round/>
            <a:headEnd/>
            <a:tailEnd/>
          </a:ln>
        </p:spPr>
        <p:txBody>
          <a:bodyPr wrap="none" anchor="ctr"/>
          <a:lstStyle/>
          <a:p>
            <a:endParaRPr lang="zh-CN" altLang="en-US"/>
          </a:p>
        </p:txBody>
      </p:sp>
      <p:sp>
        <p:nvSpPr>
          <p:cNvPr id="424982" name="Oval 22"/>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3" name="Oval 23"/>
          <p:cNvSpPr>
            <a:spLocks noChangeArrowheads="1"/>
          </p:cNvSpPr>
          <p:nvPr/>
        </p:nvSpPr>
        <p:spPr bwMode="auto">
          <a:xfrm>
            <a:off x="2667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4" name="Oval 24"/>
          <p:cNvSpPr>
            <a:spLocks noChangeArrowheads="1"/>
          </p:cNvSpPr>
          <p:nvPr/>
        </p:nvSpPr>
        <p:spPr bwMode="auto">
          <a:xfrm>
            <a:off x="3505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5" name="Oval 25"/>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6" name="Oval 26"/>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7" name="Oval 27"/>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8" name="Oval 28"/>
          <p:cNvSpPr>
            <a:spLocks noChangeArrowheads="1"/>
          </p:cNvSpPr>
          <p:nvPr/>
        </p:nvSpPr>
        <p:spPr bwMode="auto">
          <a:xfrm>
            <a:off x="388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89" name="Oval 29"/>
          <p:cNvSpPr>
            <a:spLocks noChangeArrowheads="1"/>
          </p:cNvSpPr>
          <p:nvPr/>
        </p:nvSpPr>
        <p:spPr bwMode="auto">
          <a:xfrm>
            <a:off x="6477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0" name="Oval 30"/>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1" name="Oval 31"/>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2" name="Oval 32"/>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3" name="Oval 33"/>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4" name="Oval 34"/>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4995" name="Oval 35"/>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092" name="Text Box 36"/>
          <p:cNvSpPr txBox="1">
            <a:spLocks noChangeArrowheads="1"/>
          </p:cNvSpPr>
          <p:nvPr/>
        </p:nvSpPr>
        <p:spPr bwMode="auto">
          <a:xfrm>
            <a:off x="86995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A</a:t>
            </a:r>
            <a:endParaRPr lang="en-US" altLang="zh-CN" sz="2400"/>
          </a:p>
        </p:txBody>
      </p:sp>
      <p:sp>
        <p:nvSpPr>
          <p:cNvPr id="45093" name="Text Box 37"/>
          <p:cNvSpPr txBox="1">
            <a:spLocks noChangeArrowheads="1"/>
          </p:cNvSpPr>
          <p:nvPr/>
        </p:nvSpPr>
        <p:spPr bwMode="auto">
          <a:xfrm>
            <a:off x="13271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B</a:t>
            </a:r>
            <a:endParaRPr lang="en-US" altLang="zh-CN" sz="2400"/>
          </a:p>
        </p:txBody>
      </p:sp>
      <p:sp>
        <p:nvSpPr>
          <p:cNvPr id="45094" name="Text Box 38"/>
          <p:cNvSpPr txBox="1">
            <a:spLocks noChangeArrowheads="1"/>
          </p:cNvSpPr>
          <p:nvPr/>
        </p:nvSpPr>
        <p:spPr bwMode="auto">
          <a:xfrm>
            <a:off x="17526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C</a:t>
            </a:r>
            <a:endParaRPr lang="en-US" altLang="zh-CN" sz="2400"/>
          </a:p>
        </p:txBody>
      </p:sp>
      <p:sp>
        <p:nvSpPr>
          <p:cNvPr id="45095" name="Text Box 39"/>
          <p:cNvSpPr txBox="1">
            <a:spLocks noChangeArrowheads="1"/>
          </p:cNvSpPr>
          <p:nvPr/>
        </p:nvSpPr>
        <p:spPr bwMode="auto">
          <a:xfrm>
            <a:off x="2241550" y="30480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D</a:t>
            </a:r>
            <a:endParaRPr lang="en-US" altLang="zh-CN" sz="2400"/>
          </a:p>
        </p:txBody>
      </p:sp>
      <p:sp>
        <p:nvSpPr>
          <p:cNvPr id="45096" name="Text Box 40"/>
          <p:cNvSpPr txBox="1">
            <a:spLocks noChangeArrowheads="1"/>
          </p:cNvSpPr>
          <p:nvPr/>
        </p:nvSpPr>
        <p:spPr bwMode="auto">
          <a:xfrm>
            <a:off x="2717800" y="13716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E</a:t>
            </a:r>
            <a:endParaRPr lang="en-US" altLang="zh-CN" sz="2400"/>
          </a:p>
        </p:txBody>
      </p:sp>
      <p:sp>
        <p:nvSpPr>
          <p:cNvPr id="45097" name="Text Box 41"/>
          <p:cNvSpPr txBox="1">
            <a:spLocks noChangeArrowheads="1"/>
          </p:cNvSpPr>
          <p:nvPr/>
        </p:nvSpPr>
        <p:spPr bwMode="auto">
          <a:xfrm>
            <a:off x="2736850" y="38862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F</a:t>
            </a:r>
            <a:endParaRPr lang="en-US" altLang="zh-CN" sz="2400"/>
          </a:p>
        </p:txBody>
      </p:sp>
      <p:sp>
        <p:nvSpPr>
          <p:cNvPr id="45098" name="Text Box 42"/>
          <p:cNvSpPr txBox="1">
            <a:spLocks noChangeArrowheads="1"/>
          </p:cNvSpPr>
          <p:nvPr/>
        </p:nvSpPr>
        <p:spPr bwMode="auto">
          <a:xfrm>
            <a:off x="31242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G</a:t>
            </a:r>
            <a:endParaRPr lang="en-US" altLang="zh-CN" sz="2400"/>
          </a:p>
        </p:txBody>
      </p:sp>
      <p:sp>
        <p:nvSpPr>
          <p:cNvPr id="45099" name="Text Box 43"/>
          <p:cNvSpPr txBox="1">
            <a:spLocks noChangeArrowheads="1"/>
          </p:cNvSpPr>
          <p:nvPr/>
        </p:nvSpPr>
        <p:spPr bwMode="auto">
          <a:xfrm>
            <a:off x="3536950" y="22098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H</a:t>
            </a:r>
            <a:endParaRPr lang="en-US" altLang="zh-CN" sz="2400"/>
          </a:p>
        </p:txBody>
      </p:sp>
      <p:sp>
        <p:nvSpPr>
          <p:cNvPr id="45100" name="Text Box 44"/>
          <p:cNvSpPr txBox="1">
            <a:spLocks noChangeArrowheads="1"/>
          </p:cNvSpPr>
          <p:nvPr/>
        </p:nvSpPr>
        <p:spPr bwMode="auto">
          <a:xfrm>
            <a:off x="3990975" y="3048000"/>
            <a:ext cx="276225"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I</a:t>
            </a:r>
            <a:endParaRPr lang="en-US" altLang="zh-CN" sz="2400"/>
          </a:p>
        </p:txBody>
      </p:sp>
      <p:sp>
        <p:nvSpPr>
          <p:cNvPr id="45101" name="Text Box 45"/>
          <p:cNvSpPr txBox="1">
            <a:spLocks noChangeArrowheads="1"/>
          </p:cNvSpPr>
          <p:nvPr/>
        </p:nvSpPr>
        <p:spPr bwMode="auto">
          <a:xfrm>
            <a:off x="4419600" y="609600"/>
            <a:ext cx="369888"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J</a:t>
            </a:r>
            <a:endParaRPr lang="en-US" altLang="zh-CN" sz="2400"/>
          </a:p>
        </p:txBody>
      </p:sp>
      <p:sp>
        <p:nvSpPr>
          <p:cNvPr id="45102" name="Text Box 46"/>
          <p:cNvSpPr txBox="1">
            <a:spLocks noChangeArrowheads="1"/>
          </p:cNvSpPr>
          <p:nvPr/>
        </p:nvSpPr>
        <p:spPr bwMode="auto">
          <a:xfrm>
            <a:off x="6477000" y="3886200"/>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N</a:t>
            </a:r>
            <a:endParaRPr lang="en-US" altLang="zh-CN" sz="2400"/>
          </a:p>
        </p:txBody>
      </p:sp>
      <p:sp>
        <p:nvSpPr>
          <p:cNvPr id="45103" name="Text Box 47"/>
          <p:cNvSpPr txBox="1">
            <a:spLocks noChangeArrowheads="1"/>
          </p:cNvSpPr>
          <p:nvPr/>
        </p:nvSpPr>
        <p:spPr bwMode="auto">
          <a:xfrm>
            <a:off x="5410200" y="2239963"/>
            <a:ext cx="425450" cy="579437"/>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K</a:t>
            </a:r>
            <a:endParaRPr lang="en-US" altLang="zh-CN" sz="2400"/>
          </a:p>
        </p:txBody>
      </p:sp>
      <p:sp>
        <p:nvSpPr>
          <p:cNvPr id="45104" name="Text Box 48"/>
          <p:cNvSpPr txBox="1">
            <a:spLocks noChangeArrowheads="1"/>
          </p:cNvSpPr>
          <p:nvPr/>
        </p:nvSpPr>
        <p:spPr bwMode="auto">
          <a:xfrm>
            <a:off x="5867400" y="3048000"/>
            <a:ext cx="533400" cy="579438"/>
          </a:xfrm>
          <a:prstGeom prst="rect">
            <a:avLst/>
          </a:prstGeom>
          <a:noFill/>
          <a:ln w="9525">
            <a:noFill/>
            <a:miter lim="800000"/>
            <a:headEnd/>
            <a:tailEnd/>
          </a:ln>
        </p:spPr>
        <p:txBody>
          <a:bodyPr>
            <a:spAutoFit/>
          </a:bodyPr>
          <a:lstStyle/>
          <a:p>
            <a:r>
              <a:rPr lang="en-US" altLang="zh-CN" sz="3200" b="1">
                <a:solidFill>
                  <a:schemeClr val="tx2"/>
                </a:solidFill>
                <a:latin typeface="Arial Narrow" pitchFamily="34" charset="0"/>
              </a:rPr>
              <a:t>L</a:t>
            </a:r>
            <a:endParaRPr lang="en-US" altLang="zh-CN" sz="2400"/>
          </a:p>
        </p:txBody>
      </p:sp>
      <p:sp>
        <p:nvSpPr>
          <p:cNvPr id="45105" name="Text Box 49"/>
          <p:cNvSpPr txBox="1">
            <a:spLocks noChangeArrowheads="1"/>
          </p:cNvSpPr>
          <p:nvPr/>
        </p:nvSpPr>
        <p:spPr bwMode="auto">
          <a:xfrm>
            <a:off x="6324600" y="1371600"/>
            <a:ext cx="46196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M</a:t>
            </a:r>
            <a:endParaRPr lang="en-US" altLang="zh-CN" sz="2400"/>
          </a:p>
        </p:txBody>
      </p:sp>
      <p:sp>
        <p:nvSpPr>
          <p:cNvPr id="45106" name="Text Box 50"/>
          <p:cNvSpPr txBox="1">
            <a:spLocks noChangeArrowheads="1"/>
          </p:cNvSpPr>
          <p:nvPr/>
        </p:nvSpPr>
        <p:spPr bwMode="auto">
          <a:xfrm>
            <a:off x="6781800" y="30480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O</a:t>
            </a:r>
            <a:endParaRPr lang="en-US" altLang="zh-CN" sz="2400"/>
          </a:p>
        </p:txBody>
      </p:sp>
      <p:sp>
        <p:nvSpPr>
          <p:cNvPr id="45107" name="Text Box 51"/>
          <p:cNvSpPr txBox="1">
            <a:spLocks noChangeArrowheads="1"/>
          </p:cNvSpPr>
          <p:nvPr/>
        </p:nvSpPr>
        <p:spPr bwMode="auto">
          <a:xfrm>
            <a:off x="7239000" y="2225675"/>
            <a:ext cx="4254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R</a:t>
            </a:r>
            <a:endParaRPr lang="en-US" altLang="zh-CN" sz="2400"/>
          </a:p>
        </p:txBody>
      </p:sp>
      <p:sp>
        <p:nvSpPr>
          <p:cNvPr id="45108" name="Text Box 52"/>
          <p:cNvSpPr txBox="1">
            <a:spLocks noChangeArrowheads="1"/>
          </p:cNvSpPr>
          <p:nvPr/>
        </p:nvSpPr>
        <p:spPr bwMode="auto">
          <a:xfrm>
            <a:off x="5334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09" name="Text Box 53"/>
          <p:cNvSpPr txBox="1">
            <a:spLocks noChangeArrowheads="1"/>
          </p:cNvSpPr>
          <p:nvPr/>
        </p:nvSpPr>
        <p:spPr bwMode="auto">
          <a:xfrm>
            <a:off x="2362200" y="36718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10" name="Text Box 54"/>
          <p:cNvSpPr txBox="1">
            <a:spLocks noChangeArrowheads="1"/>
          </p:cNvSpPr>
          <p:nvPr/>
        </p:nvSpPr>
        <p:spPr bwMode="auto">
          <a:xfrm>
            <a:off x="428625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11" name="Text Box 55"/>
          <p:cNvSpPr txBox="1">
            <a:spLocks noChangeArrowheads="1"/>
          </p:cNvSpPr>
          <p:nvPr/>
        </p:nvSpPr>
        <p:spPr bwMode="auto">
          <a:xfrm>
            <a:off x="641985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12" name="Text Box 56"/>
          <p:cNvSpPr txBox="1">
            <a:spLocks noChangeArrowheads="1"/>
          </p:cNvSpPr>
          <p:nvPr/>
        </p:nvSpPr>
        <p:spPr bwMode="auto">
          <a:xfrm>
            <a:off x="6724650" y="2681288"/>
            <a:ext cx="361950" cy="519112"/>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13" name="Text Box 57"/>
          <p:cNvSpPr txBox="1">
            <a:spLocks noChangeArrowheads="1"/>
          </p:cNvSpPr>
          <p:nvPr/>
        </p:nvSpPr>
        <p:spPr bwMode="auto">
          <a:xfrm>
            <a:off x="8147050" y="26812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5114" name="Text Box 58"/>
          <p:cNvSpPr txBox="1">
            <a:spLocks noChangeArrowheads="1"/>
          </p:cNvSpPr>
          <p:nvPr/>
        </p:nvSpPr>
        <p:spPr bwMode="auto">
          <a:xfrm>
            <a:off x="4057650" y="471488"/>
            <a:ext cx="361950" cy="519112"/>
          </a:xfrm>
          <a:prstGeom prst="rect">
            <a:avLst/>
          </a:prstGeom>
          <a:noFill/>
          <a:ln w="9525">
            <a:noFill/>
            <a:miter lim="800000"/>
            <a:headEnd/>
            <a:tailEnd/>
          </a:ln>
        </p:spPr>
        <p:txBody>
          <a:bodyPr wrap="none">
            <a:spAutoFit/>
          </a:bodyPr>
          <a:lstStyle/>
          <a:p>
            <a:r>
              <a:rPr lang="en-US" altLang="zh-CN" b="1">
                <a:solidFill>
                  <a:srgbClr val="009900"/>
                </a:solidFill>
                <a:ea typeface="楷体_GB2312" pitchFamily="49" charset="-122"/>
              </a:rPr>
              <a:t>0</a:t>
            </a:r>
            <a:endParaRPr lang="en-US" altLang="zh-CN" sz="2400"/>
          </a:p>
        </p:txBody>
      </p:sp>
      <p:sp>
        <p:nvSpPr>
          <p:cNvPr id="45115" name="Text Box 59"/>
          <p:cNvSpPr txBox="1">
            <a:spLocks noChangeArrowheads="1"/>
          </p:cNvSpPr>
          <p:nvPr/>
        </p:nvSpPr>
        <p:spPr bwMode="auto">
          <a:xfrm>
            <a:off x="723900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16" name="Text Box 60"/>
          <p:cNvSpPr txBox="1">
            <a:spLocks noChangeArrowheads="1"/>
          </p:cNvSpPr>
          <p:nvPr/>
        </p:nvSpPr>
        <p:spPr bwMode="auto">
          <a:xfrm>
            <a:off x="1219200" y="19954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5117" name="Text Box 61"/>
          <p:cNvSpPr txBox="1">
            <a:spLocks noChangeArrowheads="1"/>
          </p:cNvSpPr>
          <p:nvPr/>
        </p:nvSpPr>
        <p:spPr bwMode="auto">
          <a:xfrm>
            <a:off x="762000" y="28336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5118" name="Text Box 62"/>
          <p:cNvSpPr txBox="1">
            <a:spLocks noChangeArrowheads="1"/>
          </p:cNvSpPr>
          <p:nvPr/>
        </p:nvSpPr>
        <p:spPr bwMode="auto">
          <a:xfrm>
            <a:off x="2965450" y="2681288"/>
            <a:ext cx="361950" cy="519112"/>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5119" name="Text Box 63"/>
          <p:cNvSpPr txBox="1">
            <a:spLocks noChangeArrowheads="1"/>
          </p:cNvSpPr>
          <p:nvPr/>
        </p:nvSpPr>
        <p:spPr bwMode="auto">
          <a:xfrm>
            <a:off x="3651250" y="1828800"/>
            <a:ext cx="361950" cy="519113"/>
          </a:xfrm>
          <a:prstGeom prst="rect">
            <a:avLst/>
          </a:prstGeom>
          <a:noFill/>
          <a:ln w="9525">
            <a:noFill/>
            <a:miter lim="800000"/>
            <a:headEnd/>
            <a:tailEnd/>
          </a:ln>
        </p:spPr>
        <p:txBody>
          <a:bodyPr wrap="none">
            <a:spAutoFit/>
          </a:bodyPr>
          <a:lstStyle/>
          <a:p>
            <a:r>
              <a:rPr lang="en-US" altLang="zh-CN" b="1">
                <a:solidFill>
                  <a:srgbClr val="006666"/>
                </a:solidFill>
              </a:rPr>
              <a:t>1</a:t>
            </a:r>
            <a:endParaRPr lang="en-US" altLang="zh-CN" sz="2400"/>
          </a:p>
        </p:txBody>
      </p:sp>
      <p:sp>
        <p:nvSpPr>
          <p:cNvPr id="45120" name="Text Box 64"/>
          <p:cNvSpPr txBox="1">
            <a:spLocks noChangeArrowheads="1"/>
          </p:cNvSpPr>
          <p:nvPr/>
        </p:nvSpPr>
        <p:spPr bwMode="auto">
          <a:xfrm>
            <a:off x="7467600" y="18288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21" name="Text Box 65"/>
          <p:cNvSpPr txBox="1">
            <a:spLocks noChangeArrowheads="1"/>
          </p:cNvSpPr>
          <p:nvPr/>
        </p:nvSpPr>
        <p:spPr bwMode="auto">
          <a:xfrm>
            <a:off x="5276850" y="1828800"/>
            <a:ext cx="481013" cy="519113"/>
          </a:xfrm>
          <a:prstGeom prst="rect">
            <a:avLst/>
          </a:prstGeom>
          <a:noFill/>
          <a:ln w="9525">
            <a:noFill/>
            <a:miter lim="800000"/>
            <a:headEnd/>
            <a:tailEnd/>
          </a:ln>
        </p:spPr>
        <p:txBody>
          <a:bodyPr wrap="none">
            <a:spAutoFit/>
          </a:bodyPr>
          <a:lstStyle/>
          <a:p>
            <a:r>
              <a:rPr lang="en-US" altLang="zh-CN" b="1">
                <a:solidFill>
                  <a:srgbClr val="009900"/>
                </a:solidFill>
              </a:rPr>
              <a:t>-1</a:t>
            </a:r>
            <a:endParaRPr lang="en-US" altLang="zh-CN" sz="2400"/>
          </a:p>
        </p:txBody>
      </p:sp>
      <p:sp>
        <p:nvSpPr>
          <p:cNvPr id="45122" name="Text Box 66"/>
          <p:cNvSpPr txBox="1">
            <a:spLocks noChangeArrowheads="1"/>
          </p:cNvSpPr>
          <p:nvPr/>
        </p:nvSpPr>
        <p:spPr bwMode="auto">
          <a:xfrm>
            <a:off x="6629400" y="10048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5123" name="Text Box 67"/>
          <p:cNvSpPr txBox="1">
            <a:spLocks noChangeArrowheads="1"/>
          </p:cNvSpPr>
          <p:nvPr/>
        </p:nvSpPr>
        <p:spPr bwMode="auto">
          <a:xfrm>
            <a:off x="2438400" y="10048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solidFill>
                <a:srgbClr val="009900"/>
              </a:solidFill>
            </a:endParaRPr>
          </a:p>
        </p:txBody>
      </p:sp>
      <p:sp>
        <p:nvSpPr>
          <p:cNvPr id="425028" name="Text Box 68"/>
          <p:cNvSpPr txBox="1">
            <a:spLocks noChangeArrowheads="1"/>
          </p:cNvSpPr>
          <p:nvPr/>
        </p:nvSpPr>
        <p:spPr bwMode="auto">
          <a:xfrm>
            <a:off x="457200" y="438150"/>
            <a:ext cx="2070100" cy="579438"/>
          </a:xfrm>
          <a:prstGeom prst="rect">
            <a:avLst/>
          </a:prstGeom>
          <a:noFill/>
          <a:ln w="9525">
            <a:noFill/>
            <a:miter lim="800000"/>
            <a:headEnd/>
            <a:tailEnd/>
          </a:ln>
          <a:effectLst/>
        </p:spPr>
        <p:txBody>
          <a:bodyPr wrap="none">
            <a:spAutoFit/>
          </a:bodyPr>
          <a:lstStyle/>
          <a:p>
            <a:pPr>
              <a:defRPr/>
            </a:pPr>
            <a:r>
              <a:rPr lang="zh-CN" altLang="en-US" sz="3200" b="1">
                <a:effectLst>
                  <a:outerShdw blurRad="38100" dist="38100" dir="2700000" algn="tl">
                    <a:srgbClr val="C0C0C0"/>
                  </a:outerShdw>
                </a:effectLst>
                <a:ea typeface="仿宋_GB2312" pitchFamily="49" charset="-122"/>
              </a:rPr>
              <a:t>删除结点</a:t>
            </a:r>
            <a:r>
              <a:rPr lang="en-US" altLang="zh-CN" sz="3200" b="1">
                <a:solidFill>
                  <a:schemeClr val="tx2"/>
                </a:solidFill>
                <a:effectLst>
                  <a:outerShdw blurRad="38100" dist="38100" dir="2700000" algn="tl">
                    <a:srgbClr val="C0C0C0"/>
                  </a:outerShdw>
                </a:effectLst>
                <a:ea typeface="仿宋_GB2312" pitchFamily="49" charset="-122"/>
              </a:rPr>
              <a:t>P</a:t>
            </a:r>
            <a:endParaRPr lang="en-US" altLang="zh-CN" sz="2400"/>
          </a:p>
        </p:txBody>
      </p:sp>
      <p:sp>
        <p:nvSpPr>
          <p:cNvPr id="45125" name="Text Box 69"/>
          <p:cNvSpPr txBox="1">
            <a:spLocks noChangeArrowheads="1"/>
          </p:cNvSpPr>
          <p:nvPr/>
        </p:nvSpPr>
        <p:spPr bwMode="auto">
          <a:xfrm>
            <a:off x="6038850" y="2681288"/>
            <a:ext cx="361950" cy="519112"/>
          </a:xfrm>
          <a:prstGeom prst="rect">
            <a:avLst/>
          </a:prstGeom>
          <a:noFill/>
          <a:ln w="9525">
            <a:noFill/>
            <a:miter lim="800000"/>
            <a:headEnd/>
            <a:tailEnd/>
          </a:ln>
        </p:spPr>
        <p:txBody>
          <a:bodyPr wrap="none">
            <a:spAutoFit/>
          </a:bodyPr>
          <a:lstStyle/>
          <a:p>
            <a:r>
              <a:rPr lang="en-US" altLang="zh-CN" b="1">
                <a:solidFill>
                  <a:srgbClr val="009900"/>
                </a:solidFill>
              </a:rPr>
              <a:t>0</a:t>
            </a:r>
            <a:endParaRPr lang="en-US" altLang="zh-CN" sz="2400"/>
          </a:p>
        </p:txBody>
      </p:sp>
      <p:sp>
        <p:nvSpPr>
          <p:cNvPr id="45126" name="Text Box 70"/>
          <p:cNvSpPr txBox="1">
            <a:spLocks noChangeArrowheads="1"/>
          </p:cNvSpPr>
          <p:nvPr/>
        </p:nvSpPr>
        <p:spPr bwMode="auto">
          <a:xfrm>
            <a:off x="2438400" y="26670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25031" name="Oval 71"/>
          <p:cNvSpPr>
            <a:spLocks noChangeArrowheads="1"/>
          </p:cNvSpPr>
          <p:nvPr/>
        </p:nvSpPr>
        <p:spPr bwMode="auto">
          <a:xfrm>
            <a:off x="7924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25032" name="Oval 72"/>
          <p:cNvSpPr>
            <a:spLocks noChangeArrowheads="1"/>
          </p:cNvSpPr>
          <p:nvPr/>
        </p:nvSpPr>
        <p:spPr bwMode="auto">
          <a:xfrm>
            <a:off x="70866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129" name="Text Box 73"/>
          <p:cNvSpPr txBox="1">
            <a:spLocks noChangeArrowheads="1"/>
          </p:cNvSpPr>
          <p:nvPr/>
        </p:nvSpPr>
        <p:spPr bwMode="auto">
          <a:xfrm>
            <a:off x="7956550" y="3048000"/>
            <a:ext cx="38735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T</a:t>
            </a:r>
            <a:endParaRPr lang="en-US" altLang="zh-CN" sz="2400"/>
          </a:p>
        </p:txBody>
      </p:sp>
      <p:sp>
        <p:nvSpPr>
          <p:cNvPr id="45130" name="Text Box 74"/>
          <p:cNvSpPr txBox="1">
            <a:spLocks noChangeArrowheads="1"/>
          </p:cNvSpPr>
          <p:nvPr/>
        </p:nvSpPr>
        <p:spPr bwMode="auto">
          <a:xfrm>
            <a:off x="7086600" y="3886200"/>
            <a:ext cx="442913"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Q</a:t>
            </a:r>
            <a:endParaRPr lang="en-US" altLang="zh-CN" sz="2400"/>
          </a:p>
        </p:txBody>
      </p:sp>
      <p:sp>
        <p:nvSpPr>
          <p:cNvPr id="425035" name="Oval 75"/>
          <p:cNvSpPr>
            <a:spLocks noChangeArrowheads="1"/>
          </p:cNvSpPr>
          <p:nvPr/>
        </p:nvSpPr>
        <p:spPr bwMode="auto">
          <a:xfrm>
            <a:off x="7696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p>
        </p:txBody>
      </p:sp>
      <p:sp>
        <p:nvSpPr>
          <p:cNvPr id="45132" name="Text Box 76"/>
          <p:cNvSpPr txBox="1">
            <a:spLocks noChangeArrowheads="1"/>
          </p:cNvSpPr>
          <p:nvPr/>
        </p:nvSpPr>
        <p:spPr bwMode="auto">
          <a:xfrm>
            <a:off x="7639050" y="3505200"/>
            <a:ext cx="361950" cy="519113"/>
          </a:xfrm>
          <a:prstGeom prst="rect">
            <a:avLst/>
          </a:prstGeom>
          <a:noFill/>
          <a:ln w="9525">
            <a:noFill/>
            <a:miter lim="800000"/>
            <a:headEnd/>
            <a:tailEnd/>
          </a:ln>
        </p:spPr>
        <p:txBody>
          <a:bodyPr wrap="none">
            <a:spAutoFit/>
          </a:bodyPr>
          <a:lstStyle/>
          <a:p>
            <a:r>
              <a:rPr lang="en-US" altLang="zh-CN" b="1">
                <a:solidFill>
                  <a:srgbClr val="006666"/>
                </a:solidFill>
              </a:rPr>
              <a:t>0</a:t>
            </a:r>
            <a:endParaRPr lang="en-US" altLang="zh-CN" sz="2400"/>
          </a:p>
        </p:txBody>
      </p:sp>
      <p:sp>
        <p:nvSpPr>
          <p:cNvPr id="45133" name="Text Box 77"/>
          <p:cNvSpPr txBox="1">
            <a:spLocks noChangeArrowheads="1"/>
          </p:cNvSpPr>
          <p:nvPr/>
        </p:nvSpPr>
        <p:spPr bwMode="auto">
          <a:xfrm>
            <a:off x="7696200" y="3886200"/>
            <a:ext cx="406400" cy="579438"/>
          </a:xfrm>
          <a:prstGeom prst="rect">
            <a:avLst/>
          </a:prstGeom>
          <a:noFill/>
          <a:ln w="9525">
            <a:noFill/>
            <a:miter lim="800000"/>
            <a:headEnd/>
            <a:tailEnd/>
          </a:ln>
        </p:spPr>
        <p:txBody>
          <a:bodyPr wrap="none">
            <a:spAutoFit/>
          </a:bodyPr>
          <a:lstStyle/>
          <a:p>
            <a:r>
              <a:rPr lang="en-US" altLang="zh-CN" sz="3200" b="1">
                <a:solidFill>
                  <a:schemeClr val="tx2"/>
                </a:solidFill>
                <a:latin typeface="Arial Narrow" pitchFamily="34" charset="0"/>
              </a:rPr>
              <a:t>S</a:t>
            </a:r>
            <a:endParaRPr lang="en-US" altLang="zh-CN" sz="2400"/>
          </a:p>
        </p:txBody>
      </p:sp>
    </p:spTree>
    <p:extLst>
      <p:ext uri="{BB962C8B-B14F-4D97-AF65-F5344CB8AC3E}">
        <p14:creationId xmlns:p14="http://schemas.microsoft.com/office/powerpoint/2010/main" val="326935121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793750"/>
            <a:ext cx="9144000" cy="1877437"/>
          </a:xfrm>
          <a:prstGeom prst="rect">
            <a:avLst/>
          </a:prstGeom>
          <a:noFill/>
          <a:ln w="9525">
            <a:noFill/>
            <a:miter lim="800000"/>
            <a:headEnd/>
            <a:tailEnd/>
          </a:ln>
        </p:spPr>
        <p:txBody>
          <a:bodyPr>
            <a:spAutoFit/>
          </a:bodyPr>
          <a:lstStyle/>
          <a:p>
            <a:pPr>
              <a:spcBef>
                <a:spcPts val="600"/>
              </a:spcBef>
              <a:spcAft>
                <a:spcPts val="600"/>
              </a:spcAft>
            </a:pPr>
            <a:r>
              <a:rPr lang="en-US" altLang="zh-CN" sz="3600" b="1" dirty="0">
                <a:solidFill>
                  <a:srgbClr val="000000"/>
                </a:solidFill>
                <a:latin typeface="仿宋" pitchFamily="49" charset="-122"/>
                <a:ea typeface="仿宋" pitchFamily="49" charset="-122"/>
              </a:rPr>
              <a:t>   </a:t>
            </a:r>
            <a:r>
              <a:rPr lang="zh-CN" altLang="en-US" sz="3200" b="1" dirty="0" smtClean="0">
                <a:solidFill>
                  <a:srgbClr val="3333CC"/>
                </a:solidFill>
                <a:latin typeface="仿宋" pitchFamily="49" charset="-122"/>
                <a:ea typeface="仿宋" pitchFamily="49" charset="-122"/>
              </a:rPr>
              <a:t>已知</a:t>
            </a:r>
            <a:r>
              <a:rPr lang="zh-CN" altLang="en-US" sz="3200" b="1" dirty="0">
                <a:solidFill>
                  <a:srgbClr val="3333CC"/>
                </a:solidFill>
                <a:latin typeface="仿宋" pitchFamily="49" charset="-122"/>
                <a:ea typeface="仿宋" pitchFamily="49" charset="-122"/>
              </a:rPr>
              <a:t>长度为</a:t>
            </a:r>
            <a:r>
              <a:rPr lang="en-US" altLang="zh-CN" sz="3200" b="1" dirty="0">
                <a:solidFill>
                  <a:srgbClr val="3333CC"/>
                </a:solidFill>
                <a:latin typeface="仿宋" pitchFamily="49" charset="-122"/>
                <a:ea typeface="仿宋" pitchFamily="49" charset="-122"/>
              </a:rPr>
              <a:t>12</a:t>
            </a:r>
            <a:r>
              <a:rPr lang="zh-CN" altLang="en-US" sz="3200" b="1" dirty="0">
                <a:solidFill>
                  <a:srgbClr val="3333CC"/>
                </a:solidFill>
                <a:latin typeface="仿宋" pitchFamily="49" charset="-122"/>
                <a:ea typeface="仿宋" pitchFamily="49" charset="-122"/>
              </a:rPr>
              <a:t>的表：</a:t>
            </a:r>
          </a:p>
          <a:p>
            <a:pPr>
              <a:spcBef>
                <a:spcPts val="600"/>
              </a:spcBef>
              <a:spcAft>
                <a:spcPts val="600"/>
              </a:spcAft>
            </a:pPr>
            <a:r>
              <a:rPr lang="en-US" altLang="zh-CN" b="1" dirty="0" smtClean="0">
                <a:solidFill>
                  <a:srgbClr val="3333CC"/>
                </a:solidFill>
                <a:ea typeface="楷体_GB2312" pitchFamily="49" charset="-122"/>
              </a:rPr>
              <a:t>        (</a:t>
            </a:r>
            <a:r>
              <a:rPr lang="en-US" altLang="zh-CN" b="1" dirty="0" err="1">
                <a:solidFill>
                  <a:srgbClr val="3333CC"/>
                </a:solidFill>
                <a:ea typeface="楷体_GB2312" pitchFamily="49" charset="-122"/>
              </a:rPr>
              <a:t>Jan,Feb,Mar,Apr,May,Jun,Jul,Aug,Sep,Oct,Nov,Dec</a:t>
            </a:r>
            <a:r>
              <a:rPr lang="en-US" altLang="zh-CN" b="1" dirty="0" smtClean="0">
                <a:solidFill>
                  <a:srgbClr val="3333CC"/>
                </a:solidFill>
                <a:ea typeface="楷体_GB2312" pitchFamily="49" charset="-122"/>
              </a:rPr>
              <a:t>)</a:t>
            </a:r>
          </a:p>
          <a:p>
            <a:pPr>
              <a:spcBef>
                <a:spcPts val="600"/>
              </a:spcBef>
              <a:spcAft>
                <a:spcPts val="600"/>
              </a:spcAft>
            </a:pPr>
            <a:r>
              <a:rPr lang="en-US" altLang="zh-CN" sz="3200" b="1" dirty="0" smtClean="0">
                <a:solidFill>
                  <a:srgbClr val="3333CC"/>
                </a:solidFill>
                <a:latin typeface="仿宋" pitchFamily="49" charset="-122"/>
                <a:ea typeface="仿宋" pitchFamily="49" charset="-122"/>
              </a:rPr>
              <a:t>   </a:t>
            </a:r>
            <a:r>
              <a:rPr lang="zh-CN" altLang="en-US" sz="3200" b="1" dirty="0" smtClean="0">
                <a:solidFill>
                  <a:srgbClr val="3333CC"/>
                </a:solidFill>
                <a:latin typeface="仿宋" pitchFamily="49" charset="-122"/>
                <a:ea typeface="仿宋" pitchFamily="49" charset="-122"/>
              </a:rPr>
              <a:t>要求完成以下操作：</a:t>
            </a:r>
            <a:endParaRPr lang="en-US" altLang="zh-CN" sz="3200" b="1" dirty="0">
              <a:solidFill>
                <a:srgbClr val="3333CC"/>
              </a:solidFill>
              <a:latin typeface="仿宋" pitchFamily="49" charset="-122"/>
              <a:ea typeface="仿宋" pitchFamily="49" charset="-122"/>
            </a:endParaRPr>
          </a:p>
        </p:txBody>
      </p:sp>
      <p:sp>
        <p:nvSpPr>
          <p:cNvPr id="46083" name="Text Box 3"/>
          <p:cNvSpPr txBox="1">
            <a:spLocks noChangeArrowheads="1"/>
          </p:cNvSpPr>
          <p:nvPr/>
        </p:nvSpPr>
        <p:spPr bwMode="auto">
          <a:xfrm>
            <a:off x="288925" y="69850"/>
            <a:ext cx="2022475" cy="823913"/>
          </a:xfrm>
          <a:prstGeom prst="rect">
            <a:avLst/>
          </a:prstGeom>
          <a:noFill/>
          <a:ln w="9525">
            <a:noFill/>
            <a:miter lim="800000"/>
            <a:headEnd/>
            <a:tailEnd/>
          </a:ln>
        </p:spPr>
        <p:txBody>
          <a:bodyPr wrap="none">
            <a:spAutoFit/>
          </a:bodyPr>
          <a:lstStyle/>
          <a:p>
            <a:r>
              <a:rPr lang="zh-CN" altLang="en-US" sz="4800" b="1">
                <a:solidFill>
                  <a:srgbClr val="0033CC"/>
                </a:solidFill>
                <a:ea typeface="楷体_GB2312" pitchFamily="49" charset="-122"/>
              </a:rPr>
              <a:t>例题：</a:t>
            </a:r>
            <a:endParaRPr lang="zh-CN" altLang="en-US" sz="4800">
              <a:solidFill>
                <a:srgbClr val="000000"/>
              </a:solidFill>
              <a:ea typeface="楷体_GB2312" pitchFamily="49" charset="-122"/>
            </a:endParaRPr>
          </a:p>
        </p:txBody>
      </p:sp>
      <p:sp>
        <p:nvSpPr>
          <p:cNvPr id="46084" name="Text Box 4"/>
          <p:cNvSpPr txBox="1">
            <a:spLocks noChangeArrowheads="1"/>
          </p:cNvSpPr>
          <p:nvPr/>
        </p:nvSpPr>
        <p:spPr bwMode="auto">
          <a:xfrm>
            <a:off x="225088" y="2757963"/>
            <a:ext cx="8805863" cy="3847207"/>
          </a:xfrm>
          <a:prstGeom prst="rect">
            <a:avLst/>
          </a:prstGeom>
          <a:noFill/>
          <a:ln w="9525">
            <a:noFill/>
            <a:miter lim="800000"/>
            <a:headEnd/>
            <a:tailEnd/>
          </a:ln>
        </p:spPr>
        <p:txBody>
          <a:bodyPr>
            <a:spAutoFit/>
          </a:bodyPr>
          <a:lstStyle/>
          <a:p>
            <a:pPr marL="457200" indent="-457200">
              <a:spcBef>
                <a:spcPts val="600"/>
              </a:spcBef>
              <a:spcAft>
                <a:spcPts val="600"/>
              </a:spcAft>
              <a:buFontTx/>
              <a:buAutoNum type="arabicPeriod"/>
            </a:pPr>
            <a:r>
              <a:rPr lang="zh-CN" altLang="en-US" b="1" dirty="0" smtClean="0">
                <a:solidFill>
                  <a:srgbClr val="000000"/>
                </a:solidFill>
                <a:latin typeface="仿宋" pitchFamily="49" charset="-122"/>
                <a:ea typeface="仿宋" pitchFamily="49" charset="-122"/>
              </a:rPr>
              <a:t>若</a:t>
            </a:r>
            <a:r>
              <a:rPr lang="zh-CN" altLang="en-US" b="1" dirty="0">
                <a:solidFill>
                  <a:srgbClr val="000000"/>
                </a:solidFill>
                <a:latin typeface="仿宋" pitchFamily="49" charset="-122"/>
                <a:ea typeface="仿宋" pitchFamily="49" charset="-122"/>
              </a:rPr>
              <a:t>对表中元素先进行排序，构成</a:t>
            </a:r>
            <a:r>
              <a:rPr lang="zh-CN" altLang="en-US" b="1" dirty="0">
                <a:solidFill>
                  <a:srgbClr val="FF3300"/>
                </a:solidFill>
                <a:latin typeface="仿宋" pitchFamily="49" charset="-122"/>
                <a:ea typeface="仿宋" pitchFamily="49" charset="-122"/>
              </a:rPr>
              <a:t>有序表</a:t>
            </a:r>
            <a:r>
              <a:rPr lang="zh-CN" altLang="en-US" b="1" dirty="0">
                <a:solidFill>
                  <a:srgbClr val="000000"/>
                </a:solidFill>
                <a:latin typeface="仿宋" pitchFamily="49" charset="-122"/>
                <a:ea typeface="仿宋" pitchFamily="49" charset="-122"/>
              </a:rPr>
              <a:t>，并求其在等概率的情况下，对此有序表查找成功时的平均查找长度；</a:t>
            </a:r>
          </a:p>
          <a:p>
            <a:pPr marL="457200" indent="-457200">
              <a:spcBef>
                <a:spcPts val="600"/>
              </a:spcBef>
              <a:spcAft>
                <a:spcPts val="600"/>
              </a:spcAft>
              <a:buFontTx/>
              <a:buAutoNum type="arabicPeriod"/>
            </a:pPr>
            <a:r>
              <a:rPr lang="zh-CN" altLang="en-US" b="1" dirty="0">
                <a:solidFill>
                  <a:srgbClr val="000000"/>
                </a:solidFill>
                <a:latin typeface="仿宋" pitchFamily="49" charset="-122"/>
                <a:ea typeface="仿宋" pitchFamily="49" charset="-122"/>
              </a:rPr>
              <a:t>按表中元素的顺序依次插入生成一颗</a:t>
            </a:r>
            <a:r>
              <a:rPr lang="zh-CN" altLang="en-US" b="1" dirty="0">
                <a:solidFill>
                  <a:srgbClr val="FF3300"/>
                </a:solidFill>
                <a:latin typeface="仿宋" pitchFamily="49" charset="-122"/>
                <a:ea typeface="仿宋" pitchFamily="49" charset="-122"/>
              </a:rPr>
              <a:t>二叉排序树</a:t>
            </a:r>
            <a:r>
              <a:rPr lang="en-US" altLang="zh-CN" b="1" dirty="0">
                <a:solidFill>
                  <a:srgbClr val="FF3300"/>
                </a:solidFill>
                <a:latin typeface="仿宋" pitchFamily="49" charset="-122"/>
                <a:ea typeface="仿宋" pitchFamily="49" charset="-122"/>
              </a:rPr>
              <a:t>(</a:t>
            </a:r>
            <a:r>
              <a:rPr lang="zh-CN" altLang="en-US" b="1" dirty="0">
                <a:solidFill>
                  <a:srgbClr val="000000"/>
                </a:solidFill>
                <a:latin typeface="仿宋" pitchFamily="49" charset="-122"/>
                <a:ea typeface="仿宋" pitchFamily="49" charset="-122"/>
              </a:rPr>
              <a:t>初始为空</a:t>
            </a:r>
            <a:r>
              <a:rPr lang="en-US" altLang="zh-CN" b="1" dirty="0">
                <a:solidFill>
                  <a:srgbClr val="000000"/>
                </a:solidFill>
                <a:latin typeface="仿宋" pitchFamily="49" charset="-122"/>
                <a:ea typeface="仿宋" pitchFamily="49" charset="-122"/>
              </a:rPr>
              <a:t>)</a:t>
            </a:r>
            <a:r>
              <a:rPr lang="zh-CN" altLang="en-US" b="1" dirty="0">
                <a:solidFill>
                  <a:srgbClr val="000000"/>
                </a:solidFill>
                <a:latin typeface="仿宋" pitchFamily="49" charset="-122"/>
                <a:ea typeface="仿宋" pitchFamily="49" charset="-122"/>
              </a:rPr>
              <a:t>，并求其在等概率的情况下查找成功时的平均查找长度；</a:t>
            </a:r>
          </a:p>
          <a:p>
            <a:pPr marL="457200" indent="-457200">
              <a:spcBef>
                <a:spcPts val="600"/>
              </a:spcBef>
              <a:spcAft>
                <a:spcPts val="600"/>
              </a:spcAft>
              <a:buFontTx/>
              <a:buAutoNum type="arabicPeriod"/>
            </a:pPr>
            <a:r>
              <a:rPr lang="zh-CN" altLang="en-US" b="1" dirty="0">
                <a:solidFill>
                  <a:srgbClr val="000000"/>
                </a:solidFill>
                <a:latin typeface="仿宋" pitchFamily="49" charset="-122"/>
                <a:ea typeface="仿宋" pitchFamily="49" charset="-122"/>
              </a:rPr>
              <a:t>按表中元素的顺序构造一颗</a:t>
            </a:r>
            <a:r>
              <a:rPr lang="zh-CN" altLang="en-US" b="1" dirty="0">
                <a:solidFill>
                  <a:srgbClr val="FF3300"/>
                </a:solidFill>
                <a:latin typeface="仿宋" pitchFamily="49" charset="-122"/>
                <a:ea typeface="仿宋" pitchFamily="49" charset="-122"/>
              </a:rPr>
              <a:t>二叉平衡树</a:t>
            </a:r>
            <a:r>
              <a:rPr lang="zh-CN" altLang="en-US" b="1" dirty="0">
                <a:solidFill>
                  <a:srgbClr val="000000"/>
                </a:solidFill>
                <a:latin typeface="仿宋" pitchFamily="49" charset="-122"/>
                <a:ea typeface="仿宋" pitchFamily="49" charset="-122"/>
              </a:rPr>
              <a:t>，并求其在等概率的情况下查找成功的平均查找长度；</a:t>
            </a:r>
          </a:p>
        </p:txBody>
      </p:sp>
    </p:spTree>
    <p:extLst>
      <p:ext uri="{BB962C8B-B14F-4D97-AF65-F5344CB8AC3E}">
        <p14:creationId xmlns:p14="http://schemas.microsoft.com/office/powerpoint/2010/main" val="14654697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290513"/>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useBgFill="1">
        <p:nvSpPr>
          <p:cNvPr id="782339" name="Text Box 3"/>
          <p:cNvSpPr txBox="1">
            <a:spLocks noChangeArrowheads="1"/>
          </p:cNvSpPr>
          <p:nvPr/>
        </p:nvSpPr>
        <p:spPr bwMode="auto">
          <a:xfrm>
            <a:off x="914400" y="4689475"/>
            <a:ext cx="8229600" cy="1465263"/>
          </a:xfrm>
          <a:prstGeom prst="rect">
            <a:avLst/>
          </a:prstGeom>
          <a:ln w="9525">
            <a:noFill/>
            <a:miter lim="800000"/>
            <a:headEnd/>
            <a:tailEnd/>
          </a:ln>
        </p:spPr>
        <p:txBody>
          <a:bodyPr>
            <a:spAutoFit/>
          </a:bodyPr>
          <a:lstStyle/>
          <a:p>
            <a:pPr>
              <a:spcBef>
                <a:spcPct val="50000"/>
              </a:spcBef>
            </a:pPr>
            <a:r>
              <a:rPr lang="en-US" altLang="zh-CN" sz="3600" b="1">
                <a:solidFill>
                  <a:srgbClr val="000000"/>
                </a:solidFill>
                <a:ea typeface="宋体" pitchFamily="2" charset="-122"/>
              </a:rPr>
              <a:t>ASL = (1</a:t>
            </a:r>
            <a:r>
              <a:rPr lang="en-US" altLang="zh-CN" sz="3600" b="1">
                <a:solidFill>
                  <a:srgbClr val="000000"/>
                </a:solidFill>
                <a:ea typeface="宋体" pitchFamily="2" charset="-122"/>
                <a:cs typeface="Times New Roman" pitchFamily="18" charset="0"/>
              </a:rPr>
              <a:t>×</a:t>
            </a:r>
            <a:r>
              <a:rPr lang="en-US" altLang="zh-CN" sz="3600" b="1">
                <a:solidFill>
                  <a:srgbClr val="000000"/>
                </a:solidFill>
                <a:ea typeface="宋体" pitchFamily="2" charset="-122"/>
              </a:rPr>
              <a:t>1+2 </a:t>
            </a:r>
            <a:r>
              <a:rPr lang="en-US" altLang="zh-CN" sz="3600" b="1">
                <a:solidFill>
                  <a:srgbClr val="000000"/>
                </a:solidFill>
                <a:ea typeface="宋体" pitchFamily="2" charset="-122"/>
                <a:cs typeface="Times New Roman" pitchFamily="18" charset="0"/>
              </a:rPr>
              <a:t>×</a:t>
            </a:r>
            <a:r>
              <a:rPr lang="en-US" altLang="zh-CN" sz="3600" b="1">
                <a:solidFill>
                  <a:srgbClr val="000000"/>
                </a:solidFill>
                <a:ea typeface="宋体" pitchFamily="2" charset="-122"/>
              </a:rPr>
              <a:t>2 +3 </a:t>
            </a:r>
            <a:r>
              <a:rPr lang="en-US" altLang="zh-CN" sz="3600" b="1">
                <a:solidFill>
                  <a:srgbClr val="000000"/>
                </a:solidFill>
                <a:ea typeface="宋体" pitchFamily="2" charset="-122"/>
                <a:cs typeface="Times New Roman" pitchFamily="18" charset="0"/>
              </a:rPr>
              <a:t>×</a:t>
            </a:r>
            <a:r>
              <a:rPr lang="en-US" altLang="zh-CN" sz="3600" b="1">
                <a:solidFill>
                  <a:srgbClr val="000000"/>
                </a:solidFill>
                <a:ea typeface="宋体" pitchFamily="2" charset="-122"/>
              </a:rPr>
              <a:t> 4 +4 </a:t>
            </a:r>
            <a:r>
              <a:rPr lang="en-US" altLang="zh-CN" sz="3600" b="1">
                <a:solidFill>
                  <a:srgbClr val="000000"/>
                </a:solidFill>
                <a:ea typeface="宋体" pitchFamily="2" charset="-122"/>
                <a:cs typeface="Times New Roman" pitchFamily="18" charset="0"/>
              </a:rPr>
              <a:t>×5</a:t>
            </a:r>
            <a:r>
              <a:rPr lang="en-US" altLang="zh-CN" sz="3600" b="1">
                <a:solidFill>
                  <a:srgbClr val="000000"/>
                </a:solidFill>
                <a:ea typeface="宋体" pitchFamily="2" charset="-122"/>
              </a:rPr>
              <a:t> </a:t>
            </a:r>
            <a:r>
              <a:rPr lang="en-US" altLang="zh-CN" sz="3600" b="1">
                <a:solidFill>
                  <a:srgbClr val="000000"/>
                </a:solidFill>
                <a:ea typeface="宋体" pitchFamily="2" charset="-122"/>
                <a:cs typeface="Times New Roman" pitchFamily="18" charset="0"/>
              </a:rPr>
              <a:t>) / 12</a:t>
            </a:r>
          </a:p>
          <a:p>
            <a:pPr>
              <a:spcBef>
                <a:spcPct val="50000"/>
              </a:spcBef>
            </a:pPr>
            <a:r>
              <a:rPr lang="en-US" altLang="zh-CN" sz="3600" b="1">
                <a:solidFill>
                  <a:srgbClr val="000000"/>
                </a:solidFill>
                <a:ea typeface="宋体" pitchFamily="2" charset="-122"/>
                <a:cs typeface="Times New Roman" pitchFamily="18" charset="0"/>
              </a:rPr>
              <a:t>         = 37 /12</a:t>
            </a:r>
          </a:p>
        </p:txBody>
      </p:sp>
      <p:sp>
        <p:nvSpPr>
          <p:cNvPr id="47108" name="Text Box 4"/>
          <p:cNvSpPr txBox="1">
            <a:spLocks noChangeArrowheads="1"/>
          </p:cNvSpPr>
          <p:nvPr/>
        </p:nvSpPr>
        <p:spPr bwMode="auto">
          <a:xfrm>
            <a:off x="488950" y="1752600"/>
            <a:ext cx="7304088" cy="1311275"/>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1. </a:t>
            </a:r>
            <a:r>
              <a:rPr lang="zh-CN" altLang="en-US" sz="3200" b="1">
                <a:solidFill>
                  <a:srgbClr val="FF0000"/>
                </a:solidFill>
                <a:ea typeface="楷体_GB2312" pitchFamily="49" charset="-122"/>
              </a:rPr>
              <a:t>有序表</a:t>
            </a:r>
          </a:p>
          <a:p>
            <a:pPr>
              <a:spcBef>
                <a:spcPct val="50000"/>
              </a:spcBef>
            </a:pPr>
            <a:r>
              <a:rPr lang="zh-CN" altLang="en-US" sz="3200" b="1">
                <a:solidFill>
                  <a:srgbClr val="000000"/>
                </a:solidFill>
                <a:ea typeface="楷体_GB2312" pitchFamily="49" charset="-122"/>
              </a:rPr>
              <a:t>       先排序，然后采用折半查找</a:t>
            </a:r>
          </a:p>
        </p:txBody>
      </p:sp>
      <p:sp>
        <p:nvSpPr>
          <p:cNvPr id="782341" name="Text Box 5"/>
          <p:cNvSpPr txBox="1">
            <a:spLocks noChangeArrowheads="1"/>
          </p:cNvSpPr>
          <p:nvPr/>
        </p:nvSpPr>
        <p:spPr bwMode="auto">
          <a:xfrm>
            <a:off x="168275" y="3251200"/>
            <a:ext cx="8756650" cy="519113"/>
          </a:xfrm>
          <a:prstGeom prst="rect">
            <a:avLst/>
          </a:prstGeom>
          <a:noFill/>
          <a:ln w="9525">
            <a:noFill/>
            <a:miter lim="800000"/>
            <a:headEnd/>
            <a:tailEnd/>
          </a:ln>
        </p:spPr>
        <p:txBody>
          <a:bodyPr>
            <a:spAutoFit/>
          </a:bodyPr>
          <a:lstStyle/>
          <a:p>
            <a:r>
              <a:rPr lang="en-US" altLang="zh-CN" sz="2400">
                <a:solidFill>
                  <a:srgbClr val="3333CC"/>
                </a:solidFill>
                <a:ea typeface="楷体_GB2312" pitchFamily="49" charset="-122"/>
              </a:rPr>
              <a:t>(Apr, Aug, Dec, Feb, Jan, Jul, Jun, Mar,May,Nov ,Oct, Sep)</a:t>
            </a:r>
          </a:p>
        </p:txBody>
      </p:sp>
      <p:sp>
        <p:nvSpPr>
          <p:cNvPr id="782342" name="Text Box 6"/>
          <p:cNvSpPr txBox="1">
            <a:spLocks noChangeArrowheads="1"/>
          </p:cNvSpPr>
          <p:nvPr/>
        </p:nvSpPr>
        <p:spPr bwMode="auto">
          <a:xfrm>
            <a:off x="387350" y="3908425"/>
            <a:ext cx="8756650" cy="519113"/>
          </a:xfrm>
          <a:prstGeom prst="rect">
            <a:avLst/>
          </a:prstGeom>
          <a:noFill/>
          <a:ln w="9525">
            <a:noFill/>
            <a:miter lim="800000"/>
            <a:headEnd/>
            <a:tailEnd/>
          </a:ln>
        </p:spPr>
        <p:txBody>
          <a:bodyPr>
            <a:spAutoFit/>
          </a:bodyPr>
          <a:lstStyle/>
          <a:p>
            <a:r>
              <a:rPr lang="en-US" altLang="zh-CN" sz="2400">
                <a:solidFill>
                  <a:srgbClr val="3333CC"/>
                </a:solidFill>
                <a:ea typeface="楷体_GB2312" pitchFamily="49" charset="-122"/>
              </a:rPr>
              <a:t> </a:t>
            </a:r>
            <a:r>
              <a:rPr lang="en-US" altLang="zh-CN" sz="2400" b="1">
                <a:solidFill>
                  <a:srgbClr val="3333CC"/>
                </a:solidFill>
                <a:ea typeface="楷体_GB2312" pitchFamily="49" charset="-122"/>
              </a:rPr>
              <a:t>3       </a:t>
            </a:r>
            <a:r>
              <a:rPr lang="en-US" altLang="zh-CN" sz="2400" b="1">
                <a:solidFill>
                  <a:srgbClr val="000000"/>
                </a:solidFill>
                <a:ea typeface="楷体_GB2312" pitchFamily="49" charset="-122"/>
              </a:rPr>
              <a:t>4 </a:t>
            </a:r>
            <a:r>
              <a:rPr lang="en-US" altLang="zh-CN" sz="2400" b="1">
                <a:solidFill>
                  <a:srgbClr val="3333CC"/>
                </a:solidFill>
                <a:ea typeface="楷体_GB2312" pitchFamily="49" charset="-122"/>
              </a:rPr>
              <a:t>     </a:t>
            </a:r>
            <a:r>
              <a:rPr lang="en-US" altLang="zh-CN" sz="2400" b="1">
                <a:solidFill>
                  <a:srgbClr val="A50021"/>
                </a:solidFill>
                <a:ea typeface="楷体_GB2312" pitchFamily="49" charset="-122"/>
              </a:rPr>
              <a:t>2</a:t>
            </a:r>
            <a:r>
              <a:rPr lang="en-US" altLang="zh-CN" sz="2400" b="1">
                <a:solidFill>
                  <a:srgbClr val="3333CC"/>
                </a:solidFill>
                <a:ea typeface="楷体_GB2312" pitchFamily="49" charset="-122"/>
              </a:rPr>
              <a:t>       3      </a:t>
            </a:r>
            <a:r>
              <a:rPr lang="en-US" altLang="zh-CN" sz="2400" b="1">
                <a:solidFill>
                  <a:srgbClr val="000000"/>
                </a:solidFill>
                <a:ea typeface="楷体_GB2312" pitchFamily="49" charset="-122"/>
              </a:rPr>
              <a:t>4</a:t>
            </a:r>
            <a:r>
              <a:rPr lang="en-US" altLang="zh-CN" sz="2400" b="1">
                <a:solidFill>
                  <a:srgbClr val="3333CC"/>
                </a:solidFill>
                <a:ea typeface="楷体_GB2312" pitchFamily="49" charset="-122"/>
              </a:rPr>
              <a:t>     </a:t>
            </a:r>
            <a:r>
              <a:rPr lang="en-US" altLang="zh-CN" sz="2400" b="1">
                <a:solidFill>
                  <a:srgbClr val="FF3300"/>
                </a:solidFill>
                <a:ea typeface="楷体_GB2312" pitchFamily="49" charset="-122"/>
              </a:rPr>
              <a:t>1</a:t>
            </a:r>
            <a:r>
              <a:rPr lang="en-US" altLang="zh-CN" sz="2400" b="1">
                <a:solidFill>
                  <a:srgbClr val="3333CC"/>
                </a:solidFill>
                <a:ea typeface="楷体_GB2312" pitchFamily="49" charset="-122"/>
              </a:rPr>
              <a:t>     3     </a:t>
            </a:r>
            <a:r>
              <a:rPr lang="en-US" altLang="zh-CN" sz="2400" b="1">
                <a:solidFill>
                  <a:srgbClr val="000000"/>
                </a:solidFill>
                <a:ea typeface="楷体_GB2312" pitchFamily="49" charset="-122"/>
              </a:rPr>
              <a:t>4</a:t>
            </a:r>
            <a:r>
              <a:rPr lang="en-US" altLang="zh-CN" sz="2400" b="1">
                <a:solidFill>
                  <a:srgbClr val="3333CC"/>
                </a:solidFill>
                <a:ea typeface="楷体_GB2312" pitchFamily="49" charset="-122"/>
              </a:rPr>
              <a:t>      </a:t>
            </a:r>
            <a:r>
              <a:rPr lang="en-US" altLang="zh-CN" sz="2400" b="1">
                <a:solidFill>
                  <a:srgbClr val="A50021"/>
                </a:solidFill>
                <a:ea typeface="楷体_GB2312" pitchFamily="49" charset="-122"/>
              </a:rPr>
              <a:t>2</a:t>
            </a:r>
            <a:r>
              <a:rPr lang="en-US" altLang="zh-CN" sz="2400" b="1">
                <a:solidFill>
                  <a:srgbClr val="3333CC"/>
                </a:solidFill>
                <a:ea typeface="楷体_GB2312" pitchFamily="49" charset="-122"/>
              </a:rPr>
              <a:t>      </a:t>
            </a:r>
            <a:r>
              <a:rPr lang="en-US" altLang="zh-CN" sz="2400" b="1">
                <a:solidFill>
                  <a:srgbClr val="000000"/>
                </a:solidFill>
                <a:ea typeface="楷体_GB2312" pitchFamily="49" charset="-122"/>
              </a:rPr>
              <a:t>4</a:t>
            </a:r>
            <a:r>
              <a:rPr lang="en-US" altLang="zh-CN" sz="2400" b="1">
                <a:solidFill>
                  <a:srgbClr val="3333CC"/>
                </a:solidFill>
                <a:ea typeface="楷体_GB2312" pitchFamily="49" charset="-122"/>
              </a:rPr>
              <a:t>      3     </a:t>
            </a:r>
            <a:r>
              <a:rPr lang="en-US" altLang="zh-CN" sz="2400" b="1">
                <a:solidFill>
                  <a:srgbClr val="000000"/>
                </a:solidFill>
                <a:ea typeface="楷体_GB2312" pitchFamily="49" charset="-122"/>
              </a:rPr>
              <a:t>4</a:t>
            </a:r>
          </a:p>
        </p:txBody>
      </p:sp>
    </p:spTree>
    <p:extLst>
      <p:ext uri="{BB962C8B-B14F-4D97-AF65-F5344CB8AC3E}">
        <p14:creationId xmlns:p14="http://schemas.microsoft.com/office/powerpoint/2010/main" val="16195268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wipe(left)">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2342"/>
                                        </p:tgtEl>
                                        <p:attrNameLst>
                                          <p:attrName>style.visibility</p:attrName>
                                        </p:attrNameLst>
                                      </p:cBhvr>
                                      <p:to>
                                        <p:strVal val="visible"/>
                                      </p:to>
                                    </p:set>
                                    <p:animEffect transition="in" filter="wipe(left)">
                                      <p:cBhvr>
                                        <p:cTn id="12" dur="500"/>
                                        <p:tgtEl>
                                          <p:spTgt spid="7823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2339"/>
                                        </p:tgtEl>
                                        <p:attrNameLst>
                                          <p:attrName>style.visibility</p:attrName>
                                        </p:attrNameLst>
                                      </p:cBhvr>
                                      <p:to>
                                        <p:strVal val="visible"/>
                                      </p:to>
                                    </p:set>
                                    <p:animEffect transition="in" filter="wipe(left)">
                                      <p:cBhvr>
                                        <p:cTn id="17" dur="500"/>
                                        <p:tgtEl>
                                          <p:spTgt spid="78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9" grpId="0" animBg="1" autoUpdateAnimBg="0"/>
      <p:bldP spid="782341" grpId="0" autoUpdateAnimBg="0"/>
      <p:bldP spid="78234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grpSp>
        <p:nvGrpSpPr>
          <p:cNvPr id="2" name="Group 3"/>
          <p:cNvGrpSpPr>
            <a:grpSpLocks/>
          </p:cNvGrpSpPr>
          <p:nvPr/>
        </p:nvGrpSpPr>
        <p:grpSpPr bwMode="auto">
          <a:xfrm>
            <a:off x="4270375" y="1384300"/>
            <a:ext cx="735013" cy="488950"/>
            <a:chOff x="1760" y="1647"/>
            <a:chExt cx="463" cy="308"/>
          </a:xfrm>
        </p:grpSpPr>
        <p:sp>
          <p:nvSpPr>
            <p:cNvPr id="48178" name="Oval 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79" name="Text Box 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Jan</a:t>
              </a:r>
            </a:p>
          </p:txBody>
        </p:sp>
      </p:grpSp>
      <p:grpSp>
        <p:nvGrpSpPr>
          <p:cNvPr id="3" name="Group 6"/>
          <p:cNvGrpSpPr>
            <a:grpSpLocks/>
          </p:cNvGrpSpPr>
          <p:nvPr/>
        </p:nvGrpSpPr>
        <p:grpSpPr bwMode="auto">
          <a:xfrm>
            <a:off x="3009900" y="1978025"/>
            <a:ext cx="735013" cy="488950"/>
            <a:chOff x="1760" y="1647"/>
            <a:chExt cx="463" cy="308"/>
          </a:xfrm>
        </p:grpSpPr>
        <p:sp>
          <p:nvSpPr>
            <p:cNvPr id="48176" name="Oval 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77" name="Text Box 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Feb</a:t>
              </a:r>
            </a:p>
          </p:txBody>
        </p:sp>
      </p:grpSp>
      <p:grpSp>
        <p:nvGrpSpPr>
          <p:cNvPr id="4" name="Group 9"/>
          <p:cNvGrpSpPr>
            <a:grpSpLocks/>
          </p:cNvGrpSpPr>
          <p:nvPr/>
        </p:nvGrpSpPr>
        <p:grpSpPr bwMode="auto">
          <a:xfrm>
            <a:off x="5622925" y="1974850"/>
            <a:ext cx="785813" cy="488950"/>
            <a:chOff x="1760" y="1647"/>
            <a:chExt cx="463" cy="308"/>
          </a:xfrm>
        </p:grpSpPr>
        <p:sp>
          <p:nvSpPr>
            <p:cNvPr id="48174" name="Oval 10"/>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75" name="Text Box 11"/>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Mar</a:t>
              </a:r>
            </a:p>
          </p:txBody>
        </p:sp>
      </p:grpSp>
      <p:sp>
        <p:nvSpPr>
          <p:cNvPr id="784396" name="Line 12"/>
          <p:cNvSpPr>
            <a:spLocks noChangeShapeType="1"/>
          </p:cNvSpPr>
          <p:nvPr/>
        </p:nvSpPr>
        <p:spPr bwMode="auto">
          <a:xfrm flipH="1">
            <a:off x="3614738" y="1771650"/>
            <a:ext cx="708025" cy="2825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784397" name="Line 13"/>
          <p:cNvSpPr>
            <a:spLocks noChangeShapeType="1"/>
          </p:cNvSpPr>
          <p:nvPr/>
        </p:nvSpPr>
        <p:spPr bwMode="auto">
          <a:xfrm>
            <a:off x="4979988" y="1719263"/>
            <a:ext cx="850900" cy="334962"/>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5" name="Group 14"/>
          <p:cNvGrpSpPr>
            <a:grpSpLocks/>
          </p:cNvGrpSpPr>
          <p:nvPr/>
        </p:nvGrpSpPr>
        <p:grpSpPr bwMode="auto">
          <a:xfrm>
            <a:off x="2287588" y="2684463"/>
            <a:ext cx="785812" cy="488950"/>
            <a:chOff x="1760" y="1647"/>
            <a:chExt cx="463" cy="308"/>
          </a:xfrm>
        </p:grpSpPr>
        <p:sp>
          <p:nvSpPr>
            <p:cNvPr id="48172" name="Oval 1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73" name="Text Box 1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Apr</a:t>
              </a:r>
            </a:p>
          </p:txBody>
        </p:sp>
      </p:grpSp>
      <p:sp>
        <p:nvSpPr>
          <p:cNvPr id="784401" name="Line 17"/>
          <p:cNvSpPr>
            <a:spLocks noChangeShapeType="1"/>
          </p:cNvSpPr>
          <p:nvPr/>
        </p:nvSpPr>
        <p:spPr bwMode="auto">
          <a:xfrm flipH="1">
            <a:off x="2727325" y="2349500"/>
            <a:ext cx="3476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6" name="Group 18"/>
          <p:cNvGrpSpPr>
            <a:grpSpLocks/>
          </p:cNvGrpSpPr>
          <p:nvPr/>
        </p:nvGrpSpPr>
        <p:grpSpPr bwMode="auto">
          <a:xfrm>
            <a:off x="6524625" y="2720975"/>
            <a:ext cx="838200" cy="488950"/>
            <a:chOff x="1760" y="1647"/>
            <a:chExt cx="463" cy="308"/>
          </a:xfrm>
        </p:grpSpPr>
        <p:sp>
          <p:nvSpPr>
            <p:cNvPr id="48170" name="Oval 1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71"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May</a:t>
              </a:r>
            </a:p>
          </p:txBody>
        </p:sp>
      </p:grpSp>
      <p:sp>
        <p:nvSpPr>
          <p:cNvPr id="784405" name="Line 21"/>
          <p:cNvSpPr>
            <a:spLocks noChangeShapeType="1"/>
          </p:cNvSpPr>
          <p:nvPr/>
        </p:nvSpPr>
        <p:spPr bwMode="auto">
          <a:xfrm>
            <a:off x="6370638" y="2365375"/>
            <a:ext cx="425450" cy="3984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7" name="Group 22"/>
          <p:cNvGrpSpPr>
            <a:grpSpLocks/>
          </p:cNvGrpSpPr>
          <p:nvPr/>
        </p:nvGrpSpPr>
        <p:grpSpPr bwMode="auto">
          <a:xfrm>
            <a:off x="4762500" y="2695575"/>
            <a:ext cx="785813" cy="488950"/>
            <a:chOff x="1760" y="1647"/>
            <a:chExt cx="463" cy="308"/>
          </a:xfrm>
        </p:grpSpPr>
        <p:sp>
          <p:nvSpPr>
            <p:cNvPr id="48168" name="Oval 23"/>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69"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Jun</a:t>
              </a:r>
            </a:p>
          </p:txBody>
        </p:sp>
      </p:grpSp>
      <p:sp>
        <p:nvSpPr>
          <p:cNvPr id="784409" name="Line 25"/>
          <p:cNvSpPr>
            <a:spLocks noChangeShapeType="1"/>
          </p:cNvSpPr>
          <p:nvPr/>
        </p:nvSpPr>
        <p:spPr bwMode="auto">
          <a:xfrm flipH="1">
            <a:off x="5300663" y="2389188"/>
            <a:ext cx="425450" cy="3460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8" name="Group 26"/>
          <p:cNvGrpSpPr>
            <a:grpSpLocks/>
          </p:cNvGrpSpPr>
          <p:nvPr/>
        </p:nvGrpSpPr>
        <p:grpSpPr bwMode="auto">
          <a:xfrm>
            <a:off x="4286250" y="3478213"/>
            <a:ext cx="785813" cy="488950"/>
            <a:chOff x="1760" y="1647"/>
            <a:chExt cx="463" cy="308"/>
          </a:xfrm>
        </p:grpSpPr>
        <p:sp>
          <p:nvSpPr>
            <p:cNvPr id="48166" name="Oval 2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67"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 Jul</a:t>
              </a:r>
            </a:p>
          </p:txBody>
        </p:sp>
      </p:grpSp>
      <p:sp>
        <p:nvSpPr>
          <p:cNvPr id="784413" name="Line 29"/>
          <p:cNvSpPr>
            <a:spLocks noChangeShapeType="1"/>
          </p:cNvSpPr>
          <p:nvPr/>
        </p:nvSpPr>
        <p:spPr bwMode="auto">
          <a:xfrm flipH="1">
            <a:off x="4681538" y="3135313"/>
            <a:ext cx="206375" cy="398462"/>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9" name="Group 30"/>
          <p:cNvGrpSpPr>
            <a:grpSpLocks/>
          </p:cNvGrpSpPr>
          <p:nvPr/>
        </p:nvGrpSpPr>
        <p:grpSpPr bwMode="auto">
          <a:xfrm>
            <a:off x="2806700" y="3416300"/>
            <a:ext cx="785813" cy="488950"/>
            <a:chOff x="1760" y="1647"/>
            <a:chExt cx="463" cy="308"/>
          </a:xfrm>
        </p:grpSpPr>
        <p:sp>
          <p:nvSpPr>
            <p:cNvPr id="48164" name="Oval 31"/>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65"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Aug</a:t>
              </a:r>
            </a:p>
          </p:txBody>
        </p:sp>
      </p:grpSp>
      <p:sp>
        <p:nvSpPr>
          <p:cNvPr id="784417" name="Line 33"/>
          <p:cNvSpPr>
            <a:spLocks noChangeShapeType="1"/>
          </p:cNvSpPr>
          <p:nvPr/>
        </p:nvSpPr>
        <p:spPr bwMode="auto">
          <a:xfrm>
            <a:off x="2905125" y="3136900"/>
            <a:ext cx="219075" cy="3349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0" name="Group 34"/>
          <p:cNvGrpSpPr>
            <a:grpSpLocks/>
          </p:cNvGrpSpPr>
          <p:nvPr/>
        </p:nvGrpSpPr>
        <p:grpSpPr bwMode="auto">
          <a:xfrm>
            <a:off x="7237413" y="3467100"/>
            <a:ext cx="785812" cy="488950"/>
            <a:chOff x="1760" y="1647"/>
            <a:chExt cx="463" cy="308"/>
          </a:xfrm>
        </p:grpSpPr>
        <p:sp>
          <p:nvSpPr>
            <p:cNvPr id="48162" name="Oval 3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63"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Sep</a:t>
              </a:r>
            </a:p>
          </p:txBody>
        </p:sp>
      </p:grpSp>
      <p:sp>
        <p:nvSpPr>
          <p:cNvPr id="784421" name="Line 37"/>
          <p:cNvSpPr>
            <a:spLocks noChangeShapeType="1"/>
          </p:cNvSpPr>
          <p:nvPr/>
        </p:nvSpPr>
        <p:spPr bwMode="auto">
          <a:xfrm>
            <a:off x="7207250" y="3160713"/>
            <a:ext cx="2968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1" name="Group 38"/>
          <p:cNvGrpSpPr>
            <a:grpSpLocks/>
          </p:cNvGrpSpPr>
          <p:nvPr/>
        </p:nvGrpSpPr>
        <p:grpSpPr bwMode="auto">
          <a:xfrm>
            <a:off x="6503988" y="4148138"/>
            <a:ext cx="785812" cy="488950"/>
            <a:chOff x="1760" y="1647"/>
            <a:chExt cx="463" cy="308"/>
          </a:xfrm>
        </p:grpSpPr>
        <p:sp>
          <p:nvSpPr>
            <p:cNvPr id="48160" name="Oval 3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61"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Oct</a:t>
              </a:r>
            </a:p>
          </p:txBody>
        </p:sp>
      </p:grpSp>
      <p:sp>
        <p:nvSpPr>
          <p:cNvPr id="784425" name="Line 41"/>
          <p:cNvSpPr>
            <a:spLocks noChangeShapeType="1"/>
          </p:cNvSpPr>
          <p:nvPr/>
        </p:nvSpPr>
        <p:spPr bwMode="auto">
          <a:xfrm flipH="1">
            <a:off x="7002463" y="3883025"/>
            <a:ext cx="284162" cy="2825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2" name="Group 42"/>
          <p:cNvGrpSpPr>
            <a:grpSpLocks/>
          </p:cNvGrpSpPr>
          <p:nvPr/>
        </p:nvGrpSpPr>
        <p:grpSpPr bwMode="auto">
          <a:xfrm>
            <a:off x="5937250" y="4868863"/>
            <a:ext cx="785813" cy="488950"/>
            <a:chOff x="1760" y="1647"/>
            <a:chExt cx="463" cy="308"/>
          </a:xfrm>
        </p:grpSpPr>
        <p:sp>
          <p:nvSpPr>
            <p:cNvPr id="48158" name="Oval 43"/>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Nov</a:t>
              </a:r>
            </a:p>
          </p:txBody>
        </p:sp>
      </p:grpSp>
      <p:sp>
        <p:nvSpPr>
          <p:cNvPr id="784429" name="Line 45"/>
          <p:cNvSpPr>
            <a:spLocks noChangeShapeType="1"/>
          </p:cNvSpPr>
          <p:nvPr/>
        </p:nvSpPr>
        <p:spPr bwMode="auto">
          <a:xfrm flipH="1">
            <a:off x="6369050" y="4591050"/>
            <a:ext cx="246063" cy="3222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3" name="Group 46"/>
          <p:cNvGrpSpPr>
            <a:grpSpLocks/>
          </p:cNvGrpSpPr>
          <p:nvPr/>
        </p:nvGrpSpPr>
        <p:grpSpPr bwMode="auto">
          <a:xfrm>
            <a:off x="3322638" y="4224338"/>
            <a:ext cx="785812" cy="488950"/>
            <a:chOff x="1760" y="1647"/>
            <a:chExt cx="463" cy="308"/>
          </a:xfrm>
        </p:grpSpPr>
        <p:sp>
          <p:nvSpPr>
            <p:cNvPr id="48156" name="Oval 4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8157" name="Text Box 4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Dec</a:t>
              </a:r>
            </a:p>
          </p:txBody>
        </p:sp>
      </p:grpSp>
      <p:sp>
        <p:nvSpPr>
          <p:cNvPr id="784433" name="Line 49"/>
          <p:cNvSpPr>
            <a:spLocks noChangeShapeType="1"/>
          </p:cNvSpPr>
          <p:nvPr/>
        </p:nvSpPr>
        <p:spPr bwMode="auto">
          <a:xfrm>
            <a:off x="3446463" y="3844925"/>
            <a:ext cx="193675" cy="3841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useBgFill="1">
        <p:nvSpPr>
          <p:cNvPr id="784434" name="Text Box 50"/>
          <p:cNvSpPr txBox="1">
            <a:spLocks noChangeArrowheads="1"/>
          </p:cNvSpPr>
          <p:nvPr/>
        </p:nvSpPr>
        <p:spPr bwMode="auto">
          <a:xfrm>
            <a:off x="381000" y="5392738"/>
            <a:ext cx="8910638" cy="1160462"/>
          </a:xfrm>
          <a:prstGeom prst="rect">
            <a:avLst/>
          </a:prstGeom>
          <a:ln w="9525">
            <a:noFill/>
            <a:miter lim="800000"/>
            <a:headEnd/>
            <a:tailEnd/>
          </a:ln>
        </p:spPr>
        <p:txBody>
          <a:bodyPr>
            <a:spAutoFit/>
          </a:bodyPr>
          <a:lstStyle/>
          <a:p>
            <a:pPr>
              <a:spcBef>
                <a:spcPct val="50000"/>
              </a:spcBef>
            </a:pPr>
            <a:r>
              <a:rPr lang="en-US" altLang="zh-CN" sz="2400" b="1">
                <a:solidFill>
                  <a:srgbClr val="000000"/>
                </a:solidFill>
                <a:ea typeface="宋体" pitchFamily="2" charset="-122"/>
              </a:rPr>
              <a:t>ASL = (1</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1+2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2 +3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 3 +4 </a:t>
            </a:r>
            <a:r>
              <a:rPr lang="en-US" altLang="zh-CN" sz="2400" b="1">
                <a:solidFill>
                  <a:srgbClr val="000000"/>
                </a:solidFill>
                <a:ea typeface="宋体" pitchFamily="2" charset="-122"/>
                <a:cs typeface="Times New Roman" pitchFamily="18" charset="0"/>
              </a:rPr>
              <a:t>×3</a:t>
            </a:r>
            <a:r>
              <a:rPr lang="en-US" altLang="zh-CN" sz="2400" b="1">
                <a:solidFill>
                  <a:srgbClr val="000000"/>
                </a:solidFill>
                <a:ea typeface="宋体" pitchFamily="2" charset="-122"/>
              </a:rPr>
              <a:t> +5 </a:t>
            </a:r>
            <a:r>
              <a:rPr lang="en-US" altLang="zh-CN" sz="2400" b="1">
                <a:solidFill>
                  <a:srgbClr val="000000"/>
                </a:solidFill>
                <a:ea typeface="宋体" pitchFamily="2" charset="-122"/>
                <a:cs typeface="Times New Roman" pitchFamily="18" charset="0"/>
              </a:rPr>
              <a:t>×2</a:t>
            </a:r>
            <a:r>
              <a:rPr lang="en-US" altLang="zh-CN" sz="2400" b="1">
                <a:solidFill>
                  <a:srgbClr val="000000"/>
                </a:solidFill>
                <a:ea typeface="宋体" pitchFamily="2" charset="-122"/>
              </a:rPr>
              <a:t> +6 </a:t>
            </a:r>
            <a:r>
              <a:rPr lang="en-US" altLang="zh-CN" sz="2400" b="1">
                <a:solidFill>
                  <a:srgbClr val="000000"/>
                </a:solidFill>
                <a:ea typeface="宋体" pitchFamily="2" charset="-122"/>
                <a:cs typeface="Times New Roman" pitchFamily="18" charset="0"/>
              </a:rPr>
              <a:t>×1) /12 </a:t>
            </a:r>
          </a:p>
          <a:p>
            <a:pPr>
              <a:spcBef>
                <a:spcPct val="50000"/>
              </a:spcBef>
            </a:pPr>
            <a:r>
              <a:rPr lang="en-US" altLang="zh-CN" sz="2400" b="1">
                <a:solidFill>
                  <a:srgbClr val="000000"/>
                </a:solidFill>
                <a:ea typeface="宋体" pitchFamily="2" charset="-122"/>
                <a:cs typeface="Times New Roman" pitchFamily="18" charset="0"/>
              </a:rPr>
              <a:t>        = 42 /12</a:t>
            </a: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2. </a:t>
            </a:r>
            <a:r>
              <a:rPr lang="zh-CN" altLang="en-US" sz="3200" b="1">
                <a:solidFill>
                  <a:srgbClr val="FF0000"/>
                </a:solidFill>
                <a:ea typeface="楷体_GB2312" pitchFamily="49" charset="-122"/>
              </a:rPr>
              <a:t>求二叉排序树</a:t>
            </a:r>
          </a:p>
        </p:txBody>
      </p:sp>
    </p:spTree>
    <p:extLst>
      <p:ext uri="{BB962C8B-B14F-4D97-AF65-F5344CB8AC3E}">
        <p14:creationId xmlns:p14="http://schemas.microsoft.com/office/powerpoint/2010/main" val="12793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4396"/>
                                        </p:tgtEl>
                                        <p:attrNameLst>
                                          <p:attrName>style.visibility</p:attrName>
                                        </p:attrNameLst>
                                      </p:cBhvr>
                                      <p:to>
                                        <p:strVal val="visible"/>
                                      </p:to>
                                    </p:set>
                                    <p:animEffect transition="in" filter="wipe(up)">
                                      <p:cBhvr>
                                        <p:cTn id="12" dur="500"/>
                                        <p:tgtEl>
                                          <p:spTgt spid="78439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84397"/>
                                        </p:tgtEl>
                                        <p:attrNameLst>
                                          <p:attrName>style.visibility</p:attrName>
                                        </p:attrNameLst>
                                      </p:cBhvr>
                                      <p:to>
                                        <p:strVal val="visible"/>
                                      </p:to>
                                    </p:set>
                                    <p:animEffect transition="in" filter="wipe(up)">
                                      <p:cBhvr>
                                        <p:cTn id="21" dur="500"/>
                                        <p:tgtEl>
                                          <p:spTgt spid="784397"/>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84401"/>
                                        </p:tgtEl>
                                        <p:attrNameLst>
                                          <p:attrName>style.visibility</p:attrName>
                                        </p:attrNameLst>
                                      </p:cBhvr>
                                      <p:to>
                                        <p:strVal val="visible"/>
                                      </p:to>
                                    </p:set>
                                    <p:animEffect transition="in" filter="wipe(up)">
                                      <p:cBhvr>
                                        <p:cTn id="30" dur="500"/>
                                        <p:tgtEl>
                                          <p:spTgt spid="78440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84405"/>
                                        </p:tgtEl>
                                        <p:attrNameLst>
                                          <p:attrName>style.visibility</p:attrName>
                                        </p:attrNameLst>
                                      </p:cBhvr>
                                      <p:to>
                                        <p:strVal val="visible"/>
                                      </p:to>
                                    </p:set>
                                    <p:animEffect transition="in" filter="wipe(up)">
                                      <p:cBhvr>
                                        <p:cTn id="39" dur="500"/>
                                        <p:tgtEl>
                                          <p:spTgt spid="784405"/>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84409"/>
                                        </p:tgtEl>
                                        <p:attrNameLst>
                                          <p:attrName>style.visibility</p:attrName>
                                        </p:attrNameLst>
                                      </p:cBhvr>
                                      <p:to>
                                        <p:strVal val="visible"/>
                                      </p:to>
                                    </p:set>
                                    <p:animEffect transition="in" filter="wipe(up)">
                                      <p:cBhvr>
                                        <p:cTn id="48" dur="500"/>
                                        <p:tgtEl>
                                          <p:spTgt spid="784409"/>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84413"/>
                                        </p:tgtEl>
                                        <p:attrNameLst>
                                          <p:attrName>style.visibility</p:attrName>
                                        </p:attrNameLst>
                                      </p:cBhvr>
                                      <p:to>
                                        <p:strVal val="visible"/>
                                      </p:to>
                                    </p:set>
                                    <p:animEffect transition="in" filter="wipe(up)">
                                      <p:cBhvr>
                                        <p:cTn id="57" dur="500"/>
                                        <p:tgtEl>
                                          <p:spTgt spid="784413"/>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4417"/>
                                        </p:tgtEl>
                                        <p:attrNameLst>
                                          <p:attrName>style.visibility</p:attrName>
                                        </p:attrNameLst>
                                      </p:cBhvr>
                                      <p:to>
                                        <p:strVal val="visible"/>
                                      </p:to>
                                    </p:set>
                                    <p:animEffect transition="in" filter="wipe(up)">
                                      <p:cBhvr>
                                        <p:cTn id="66" dur="500"/>
                                        <p:tgtEl>
                                          <p:spTgt spid="784417"/>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84421"/>
                                        </p:tgtEl>
                                        <p:attrNameLst>
                                          <p:attrName>style.visibility</p:attrName>
                                        </p:attrNameLst>
                                      </p:cBhvr>
                                      <p:to>
                                        <p:strVal val="visible"/>
                                      </p:to>
                                    </p:set>
                                    <p:animEffect transition="in" filter="wipe(up)">
                                      <p:cBhvr>
                                        <p:cTn id="75" dur="500"/>
                                        <p:tgtEl>
                                          <p:spTgt spid="784421"/>
                                        </p:tgtEl>
                                      </p:cBhvr>
                                    </p:animEffect>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500"/>
                                        <p:tgtEl>
                                          <p:spTgt spid="1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84425"/>
                                        </p:tgtEl>
                                        <p:attrNameLst>
                                          <p:attrName>style.visibility</p:attrName>
                                        </p:attrNameLst>
                                      </p:cBhvr>
                                      <p:to>
                                        <p:strVal val="visible"/>
                                      </p:to>
                                    </p:set>
                                    <p:animEffect transition="in" filter="wipe(up)">
                                      <p:cBhvr>
                                        <p:cTn id="84" dur="500"/>
                                        <p:tgtEl>
                                          <p:spTgt spid="784425"/>
                                        </p:tgtEl>
                                      </p:cBhvr>
                                    </p:animEffect>
                                  </p:childTnLst>
                                </p:cTn>
                              </p:par>
                            </p:childTnLst>
                          </p:cTn>
                        </p:par>
                        <p:par>
                          <p:cTn id="85" fill="hold">
                            <p:stCondLst>
                              <p:cond delay="500"/>
                            </p:stCondLst>
                            <p:childTnLst>
                              <p:par>
                                <p:cTn id="86" presetID="22" presetClass="entr" presetSubtype="1" fill="hold" nodeType="after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wipe(up)">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784429"/>
                                        </p:tgtEl>
                                        <p:attrNameLst>
                                          <p:attrName>style.visibility</p:attrName>
                                        </p:attrNameLst>
                                      </p:cBhvr>
                                      <p:to>
                                        <p:strVal val="visible"/>
                                      </p:to>
                                    </p:set>
                                    <p:animEffect transition="in" filter="wipe(up)">
                                      <p:cBhvr>
                                        <p:cTn id="93" dur="500"/>
                                        <p:tgtEl>
                                          <p:spTgt spid="784429"/>
                                        </p:tgtEl>
                                      </p:cBhvr>
                                    </p:animEffect>
                                  </p:childTnLst>
                                </p:cTn>
                              </p:par>
                            </p:childTnLst>
                          </p:cTn>
                        </p:par>
                        <p:par>
                          <p:cTn id="94" fill="hold">
                            <p:stCondLst>
                              <p:cond delay="500"/>
                            </p:stCondLst>
                            <p:childTnLst>
                              <p:par>
                                <p:cTn id="95" presetID="22" presetClass="entr" presetSubtype="1"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up)">
                                      <p:cBhvr>
                                        <p:cTn id="97" dur="5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84433"/>
                                        </p:tgtEl>
                                        <p:attrNameLst>
                                          <p:attrName>style.visibility</p:attrName>
                                        </p:attrNameLst>
                                      </p:cBhvr>
                                      <p:to>
                                        <p:strVal val="visible"/>
                                      </p:to>
                                    </p:set>
                                    <p:animEffect transition="in" filter="wipe(up)">
                                      <p:cBhvr>
                                        <p:cTn id="102" dur="500"/>
                                        <p:tgtEl>
                                          <p:spTgt spid="784433"/>
                                        </p:tgtEl>
                                      </p:cBhvr>
                                    </p:animEffect>
                                  </p:childTnLst>
                                </p:cTn>
                              </p:par>
                            </p:childTnLst>
                          </p:cTn>
                        </p:par>
                        <p:par>
                          <p:cTn id="103" fill="hold">
                            <p:stCondLst>
                              <p:cond delay="500"/>
                            </p:stCondLst>
                            <p:childTnLst>
                              <p:par>
                                <p:cTn id="104" presetID="22" presetClass="entr" presetSubtype="1" fill="hold" nodeType="after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up)">
                                      <p:cBhvr>
                                        <p:cTn id="106" dur="5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784434"/>
                                        </p:tgtEl>
                                        <p:attrNameLst>
                                          <p:attrName>style.visibility</p:attrName>
                                        </p:attrNameLst>
                                      </p:cBhvr>
                                      <p:to>
                                        <p:strVal val="visible"/>
                                      </p:to>
                                    </p:set>
                                    <p:animEffect transition="in" filter="wipe(left)">
                                      <p:cBhvr>
                                        <p:cTn id="111" dur="500"/>
                                        <p:tgtEl>
                                          <p:spTgt spid="784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6" grpId="0" animBg="1"/>
      <p:bldP spid="784397" grpId="0" animBg="1"/>
      <p:bldP spid="784401" grpId="0" animBg="1"/>
      <p:bldP spid="784405" grpId="0" animBg="1"/>
      <p:bldP spid="784409" grpId="0" animBg="1"/>
      <p:bldP spid="784413" grpId="0" animBg="1"/>
      <p:bldP spid="784417" grpId="0" animBg="1"/>
      <p:bldP spid="784421" grpId="0" animBg="1"/>
      <p:bldP spid="784425" grpId="0" animBg="1"/>
      <p:bldP spid="784429" grpId="0" animBg="1"/>
      <p:bldP spid="784433" grpId="0" animBg="1"/>
      <p:bldP spid="78443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ChangeArrowheads="1"/>
          </p:cNvSpPr>
          <p:nvPr/>
        </p:nvSpPr>
        <p:spPr bwMode="auto">
          <a:xfrm>
            <a:off x="1519238" y="2678113"/>
            <a:ext cx="1687512" cy="2022475"/>
          </a:xfrm>
          <a:prstGeom prst="rect">
            <a:avLst/>
          </a:prstGeom>
          <a:solidFill>
            <a:srgbClr val="FFCCCC"/>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49155" name="Text Box 3"/>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grpSp>
        <p:nvGrpSpPr>
          <p:cNvPr id="2" name="Group 4"/>
          <p:cNvGrpSpPr>
            <a:grpSpLocks/>
          </p:cNvGrpSpPr>
          <p:nvPr/>
        </p:nvGrpSpPr>
        <p:grpSpPr bwMode="auto">
          <a:xfrm>
            <a:off x="3683000" y="2124075"/>
            <a:ext cx="735013" cy="488950"/>
            <a:chOff x="1760" y="1647"/>
            <a:chExt cx="463" cy="308"/>
          </a:xfrm>
        </p:grpSpPr>
        <p:sp>
          <p:nvSpPr>
            <p:cNvPr id="49187" name="Oval 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88" name="Text Box 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Jan</a:t>
              </a:r>
            </a:p>
          </p:txBody>
        </p:sp>
      </p:grpSp>
      <p:grpSp>
        <p:nvGrpSpPr>
          <p:cNvPr id="3" name="Group 7"/>
          <p:cNvGrpSpPr>
            <a:grpSpLocks/>
          </p:cNvGrpSpPr>
          <p:nvPr/>
        </p:nvGrpSpPr>
        <p:grpSpPr bwMode="auto">
          <a:xfrm>
            <a:off x="2422525" y="2717800"/>
            <a:ext cx="735013" cy="488950"/>
            <a:chOff x="1760" y="1647"/>
            <a:chExt cx="463" cy="308"/>
          </a:xfrm>
        </p:grpSpPr>
        <p:sp>
          <p:nvSpPr>
            <p:cNvPr id="49185" name="Oval 8"/>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86" name="Text Box 9"/>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Feb</a:t>
              </a:r>
            </a:p>
          </p:txBody>
        </p:sp>
      </p:grpSp>
      <p:grpSp>
        <p:nvGrpSpPr>
          <p:cNvPr id="4" name="Group 10"/>
          <p:cNvGrpSpPr>
            <a:grpSpLocks/>
          </p:cNvGrpSpPr>
          <p:nvPr/>
        </p:nvGrpSpPr>
        <p:grpSpPr bwMode="auto">
          <a:xfrm>
            <a:off x="5035550" y="2714625"/>
            <a:ext cx="785813" cy="488950"/>
            <a:chOff x="1760" y="1647"/>
            <a:chExt cx="463" cy="308"/>
          </a:xfrm>
        </p:grpSpPr>
        <p:sp>
          <p:nvSpPr>
            <p:cNvPr id="49183" name="Oval 11"/>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84" name="Text Box 1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Mar</a:t>
              </a:r>
            </a:p>
          </p:txBody>
        </p:sp>
      </p:grpSp>
      <p:sp>
        <p:nvSpPr>
          <p:cNvPr id="786445" name="Line 13"/>
          <p:cNvSpPr>
            <a:spLocks noChangeShapeType="1"/>
          </p:cNvSpPr>
          <p:nvPr/>
        </p:nvSpPr>
        <p:spPr bwMode="auto">
          <a:xfrm flipH="1">
            <a:off x="3027363" y="2511425"/>
            <a:ext cx="708025" cy="2825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786446" name="Line 14"/>
          <p:cNvSpPr>
            <a:spLocks noChangeShapeType="1"/>
          </p:cNvSpPr>
          <p:nvPr/>
        </p:nvSpPr>
        <p:spPr bwMode="auto">
          <a:xfrm>
            <a:off x="4392613" y="2459038"/>
            <a:ext cx="850900" cy="334962"/>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5" name="Group 15"/>
          <p:cNvGrpSpPr>
            <a:grpSpLocks/>
          </p:cNvGrpSpPr>
          <p:nvPr/>
        </p:nvGrpSpPr>
        <p:grpSpPr bwMode="auto">
          <a:xfrm>
            <a:off x="1700213" y="3424238"/>
            <a:ext cx="785812" cy="488950"/>
            <a:chOff x="1760" y="1647"/>
            <a:chExt cx="463" cy="308"/>
          </a:xfrm>
        </p:grpSpPr>
        <p:sp>
          <p:nvSpPr>
            <p:cNvPr id="49181" name="Oval 16"/>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82" name="Text Box 17"/>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Apr</a:t>
              </a:r>
            </a:p>
          </p:txBody>
        </p:sp>
      </p:grpSp>
      <p:sp>
        <p:nvSpPr>
          <p:cNvPr id="786450" name="Line 18"/>
          <p:cNvSpPr>
            <a:spLocks noChangeShapeType="1"/>
          </p:cNvSpPr>
          <p:nvPr/>
        </p:nvSpPr>
        <p:spPr bwMode="auto">
          <a:xfrm flipH="1">
            <a:off x="2139950" y="3089275"/>
            <a:ext cx="3476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6" name="Group 19"/>
          <p:cNvGrpSpPr>
            <a:grpSpLocks/>
          </p:cNvGrpSpPr>
          <p:nvPr/>
        </p:nvGrpSpPr>
        <p:grpSpPr bwMode="auto">
          <a:xfrm>
            <a:off x="5937250" y="3460750"/>
            <a:ext cx="838200" cy="488950"/>
            <a:chOff x="1760" y="1647"/>
            <a:chExt cx="463" cy="308"/>
          </a:xfrm>
        </p:grpSpPr>
        <p:sp>
          <p:nvSpPr>
            <p:cNvPr id="49179" name="Oval 20"/>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80" name="Text Box 21"/>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May</a:t>
              </a:r>
            </a:p>
          </p:txBody>
        </p:sp>
      </p:grpSp>
      <p:sp>
        <p:nvSpPr>
          <p:cNvPr id="786454" name="Line 22"/>
          <p:cNvSpPr>
            <a:spLocks noChangeShapeType="1"/>
          </p:cNvSpPr>
          <p:nvPr/>
        </p:nvSpPr>
        <p:spPr bwMode="auto">
          <a:xfrm>
            <a:off x="5783263" y="3105150"/>
            <a:ext cx="425450" cy="3984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7" name="Group 23"/>
          <p:cNvGrpSpPr>
            <a:grpSpLocks/>
          </p:cNvGrpSpPr>
          <p:nvPr/>
        </p:nvGrpSpPr>
        <p:grpSpPr bwMode="auto">
          <a:xfrm>
            <a:off x="4175125" y="3435350"/>
            <a:ext cx="785813" cy="488950"/>
            <a:chOff x="1760" y="1647"/>
            <a:chExt cx="463" cy="308"/>
          </a:xfrm>
        </p:grpSpPr>
        <p:sp>
          <p:nvSpPr>
            <p:cNvPr id="49177" name="Oval 2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78" name="Text Box 2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Jun</a:t>
              </a:r>
            </a:p>
          </p:txBody>
        </p:sp>
      </p:grpSp>
      <p:sp>
        <p:nvSpPr>
          <p:cNvPr id="786458" name="Line 26"/>
          <p:cNvSpPr>
            <a:spLocks noChangeShapeType="1"/>
          </p:cNvSpPr>
          <p:nvPr/>
        </p:nvSpPr>
        <p:spPr bwMode="auto">
          <a:xfrm flipH="1">
            <a:off x="4713288" y="3128963"/>
            <a:ext cx="425450" cy="3460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8" name="Group 27"/>
          <p:cNvGrpSpPr>
            <a:grpSpLocks/>
          </p:cNvGrpSpPr>
          <p:nvPr/>
        </p:nvGrpSpPr>
        <p:grpSpPr bwMode="auto">
          <a:xfrm>
            <a:off x="3698875" y="4217988"/>
            <a:ext cx="785813" cy="488950"/>
            <a:chOff x="1760" y="1647"/>
            <a:chExt cx="463" cy="308"/>
          </a:xfrm>
        </p:grpSpPr>
        <p:sp>
          <p:nvSpPr>
            <p:cNvPr id="49175" name="Oval 28"/>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76" name="Text Box 29"/>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 Jul</a:t>
              </a:r>
            </a:p>
          </p:txBody>
        </p:sp>
      </p:grpSp>
      <p:sp>
        <p:nvSpPr>
          <p:cNvPr id="786462" name="Line 30"/>
          <p:cNvSpPr>
            <a:spLocks noChangeShapeType="1"/>
          </p:cNvSpPr>
          <p:nvPr/>
        </p:nvSpPr>
        <p:spPr bwMode="auto">
          <a:xfrm flipH="1">
            <a:off x="4094163" y="3875088"/>
            <a:ext cx="206375" cy="398462"/>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9" name="Group 31"/>
          <p:cNvGrpSpPr>
            <a:grpSpLocks/>
          </p:cNvGrpSpPr>
          <p:nvPr/>
        </p:nvGrpSpPr>
        <p:grpSpPr bwMode="auto">
          <a:xfrm>
            <a:off x="2219325" y="4156075"/>
            <a:ext cx="785813" cy="488950"/>
            <a:chOff x="1760" y="1647"/>
            <a:chExt cx="463" cy="308"/>
          </a:xfrm>
        </p:grpSpPr>
        <p:sp>
          <p:nvSpPr>
            <p:cNvPr id="49173" name="Oval 32"/>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49174" name="Text Box 33"/>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Aug</a:t>
              </a:r>
            </a:p>
          </p:txBody>
        </p:sp>
      </p:grpSp>
      <p:sp>
        <p:nvSpPr>
          <p:cNvPr id="786466" name="Line 34"/>
          <p:cNvSpPr>
            <a:spLocks noChangeShapeType="1"/>
          </p:cNvSpPr>
          <p:nvPr/>
        </p:nvSpPr>
        <p:spPr bwMode="auto">
          <a:xfrm>
            <a:off x="2317750" y="3876675"/>
            <a:ext cx="219075" cy="3349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49171" name="Text Box 35"/>
          <p:cNvSpPr txBox="1">
            <a:spLocks noChangeArrowheads="1"/>
          </p:cNvSpPr>
          <p:nvPr/>
        </p:nvSpPr>
        <p:spPr bwMode="auto">
          <a:xfrm>
            <a:off x="554038" y="1390650"/>
            <a:ext cx="3979862" cy="579438"/>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3. </a:t>
            </a:r>
            <a:r>
              <a:rPr lang="zh-CN" altLang="en-US" sz="3200" b="1">
                <a:solidFill>
                  <a:srgbClr val="FF0000"/>
                </a:solidFill>
                <a:ea typeface="楷体_GB2312" pitchFamily="49" charset="-122"/>
              </a:rPr>
              <a:t>求平衡二叉排序树</a:t>
            </a:r>
          </a:p>
        </p:txBody>
      </p:sp>
      <p:sp>
        <p:nvSpPr>
          <p:cNvPr id="786468" name="AutoShape 36"/>
          <p:cNvSpPr>
            <a:spLocks noChangeArrowheads="1"/>
          </p:cNvSpPr>
          <p:nvPr/>
        </p:nvSpPr>
        <p:spPr bwMode="auto">
          <a:xfrm>
            <a:off x="5357813" y="1300163"/>
            <a:ext cx="269875" cy="271462"/>
          </a:xfrm>
          <a:prstGeom prst="upArrow">
            <a:avLst>
              <a:gd name="adj1" fmla="val 50000"/>
              <a:gd name="adj2" fmla="val 25147"/>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Tree>
    <p:extLst>
      <p:ext uri="{BB962C8B-B14F-4D97-AF65-F5344CB8AC3E}">
        <p14:creationId xmlns:p14="http://schemas.microsoft.com/office/powerpoint/2010/main" val="1346288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6445"/>
                                        </p:tgtEl>
                                        <p:attrNameLst>
                                          <p:attrName>style.visibility</p:attrName>
                                        </p:attrNameLst>
                                      </p:cBhvr>
                                      <p:to>
                                        <p:strVal val="visible"/>
                                      </p:to>
                                    </p:set>
                                    <p:animEffect transition="in" filter="wipe(up)">
                                      <p:cBhvr>
                                        <p:cTn id="12" dur="500"/>
                                        <p:tgtEl>
                                          <p:spTgt spid="78644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86446"/>
                                        </p:tgtEl>
                                        <p:attrNameLst>
                                          <p:attrName>style.visibility</p:attrName>
                                        </p:attrNameLst>
                                      </p:cBhvr>
                                      <p:to>
                                        <p:strVal val="visible"/>
                                      </p:to>
                                    </p:set>
                                    <p:animEffect transition="in" filter="wipe(up)">
                                      <p:cBhvr>
                                        <p:cTn id="21" dur="500"/>
                                        <p:tgtEl>
                                          <p:spTgt spid="786446"/>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86450"/>
                                        </p:tgtEl>
                                        <p:attrNameLst>
                                          <p:attrName>style.visibility</p:attrName>
                                        </p:attrNameLst>
                                      </p:cBhvr>
                                      <p:to>
                                        <p:strVal val="visible"/>
                                      </p:to>
                                    </p:set>
                                    <p:animEffect transition="in" filter="wipe(up)">
                                      <p:cBhvr>
                                        <p:cTn id="30" dur="500"/>
                                        <p:tgtEl>
                                          <p:spTgt spid="786450"/>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86454"/>
                                        </p:tgtEl>
                                        <p:attrNameLst>
                                          <p:attrName>style.visibility</p:attrName>
                                        </p:attrNameLst>
                                      </p:cBhvr>
                                      <p:to>
                                        <p:strVal val="visible"/>
                                      </p:to>
                                    </p:set>
                                    <p:animEffect transition="in" filter="wipe(up)">
                                      <p:cBhvr>
                                        <p:cTn id="39" dur="500"/>
                                        <p:tgtEl>
                                          <p:spTgt spid="786454"/>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786458"/>
                                        </p:tgtEl>
                                        <p:attrNameLst>
                                          <p:attrName>style.visibility</p:attrName>
                                        </p:attrNameLst>
                                      </p:cBhvr>
                                      <p:to>
                                        <p:strVal val="visible"/>
                                      </p:to>
                                    </p:set>
                                    <p:animEffect transition="in" filter="wipe(up)">
                                      <p:cBhvr>
                                        <p:cTn id="48" dur="500"/>
                                        <p:tgtEl>
                                          <p:spTgt spid="786458"/>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up)">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86462"/>
                                        </p:tgtEl>
                                        <p:attrNameLst>
                                          <p:attrName>style.visibility</p:attrName>
                                        </p:attrNameLst>
                                      </p:cBhvr>
                                      <p:to>
                                        <p:strVal val="visible"/>
                                      </p:to>
                                    </p:set>
                                    <p:animEffect transition="in" filter="wipe(up)">
                                      <p:cBhvr>
                                        <p:cTn id="57" dur="500"/>
                                        <p:tgtEl>
                                          <p:spTgt spid="786462"/>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up)">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86466"/>
                                        </p:tgtEl>
                                        <p:attrNameLst>
                                          <p:attrName>style.visibility</p:attrName>
                                        </p:attrNameLst>
                                      </p:cBhvr>
                                      <p:to>
                                        <p:strVal val="visible"/>
                                      </p:to>
                                    </p:set>
                                    <p:animEffect transition="in" filter="wipe(up)">
                                      <p:cBhvr>
                                        <p:cTn id="66" dur="500"/>
                                        <p:tgtEl>
                                          <p:spTgt spid="786466"/>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786468"/>
                                        </p:tgtEl>
                                        <p:attrNameLst>
                                          <p:attrName>style.visibility</p:attrName>
                                        </p:attrNameLst>
                                      </p:cBhvr>
                                      <p:to>
                                        <p:strVal val="visible"/>
                                      </p:to>
                                    </p:set>
                                    <p:animEffect transition="in" filter="wipe(down)">
                                      <p:cBhvr>
                                        <p:cTn id="74" dur="500"/>
                                        <p:tgtEl>
                                          <p:spTgt spid="78646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86434"/>
                                        </p:tgtEl>
                                        <p:attrNameLst>
                                          <p:attrName>style.visibility</p:attrName>
                                        </p:attrNameLst>
                                      </p:cBhvr>
                                      <p:to>
                                        <p:strVal val="visible"/>
                                      </p:to>
                                    </p:set>
                                    <p:animEffect transition="in" filter="wipe(left)">
                                      <p:cBhvr>
                                        <p:cTn id="79" dur="500"/>
                                        <p:tgtEl>
                                          <p:spTgt spid="78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animBg="1"/>
      <p:bldP spid="786445" grpId="0" animBg="1"/>
      <p:bldP spid="786446" grpId="0" animBg="1"/>
      <p:bldP spid="786450" grpId="0" animBg="1"/>
      <p:bldP spid="786454" grpId="0" animBg="1"/>
      <p:bldP spid="786458" grpId="0" animBg="1"/>
      <p:bldP spid="786462" grpId="0" animBg="1"/>
      <p:bldP spid="786466" grpId="0" animBg="1"/>
      <p:bldP spid="78646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ChangeArrowheads="1"/>
          </p:cNvSpPr>
          <p:nvPr/>
        </p:nvSpPr>
        <p:spPr bwMode="auto">
          <a:xfrm>
            <a:off x="5781675" y="3425825"/>
            <a:ext cx="1687513" cy="2022475"/>
          </a:xfrm>
          <a:prstGeom prst="rect">
            <a:avLst/>
          </a:prstGeom>
          <a:solidFill>
            <a:srgbClr val="FFCCCC"/>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50179" name="Text Box 3"/>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grpSp>
        <p:nvGrpSpPr>
          <p:cNvPr id="2" name="Group 4"/>
          <p:cNvGrpSpPr>
            <a:grpSpLocks/>
          </p:cNvGrpSpPr>
          <p:nvPr/>
        </p:nvGrpSpPr>
        <p:grpSpPr bwMode="auto">
          <a:xfrm>
            <a:off x="2422525" y="2717800"/>
            <a:ext cx="785813" cy="488950"/>
            <a:chOff x="1760" y="1647"/>
            <a:chExt cx="463" cy="308"/>
          </a:xfrm>
        </p:grpSpPr>
        <p:sp>
          <p:nvSpPr>
            <p:cNvPr id="50223" name="Oval 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24" name="Text Box 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Aug</a:t>
              </a:r>
            </a:p>
          </p:txBody>
        </p:sp>
      </p:grpSp>
      <p:sp>
        <p:nvSpPr>
          <p:cNvPr id="788487" name="Line 7"/>
          <p:cNvSpPr>
            <a:spLocks noChangeShapeType="1"/>
          </p:cNvSpPr>
          <p:nvPr/>
        </p:nvSpPr>
        <p:spPr bwMode="auto">
          <a:xfrm flipH="1">
            <a:off x="3027363" y="2511425"/>
            <a:ext cx="708025" cy="2825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3" name="Group 8"/>
          <p:cNvGrpSpPr>
            <a:grpSpLocks/>
          </p:cNvGrpSpPr>
          <p:nvPr/>
        </p:nvGrpSpPr>
        <p:grpSpPr bwMode="auto">
          <a:xfrm>
            <a:off x="1700213" y="3424238"/>
            <a:ext cx="785812" cy="488950"/>
            <a:chOff x="1760" y="1647"/>
            <a:chExt cx="463" cy="308"/>
          </a:xfrm>
        </p:grpSpPr>
        <p:sp>
          <p:nvSpPr>
            <p:cNvPr id="50221" name="Oval 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22" name="Text Box 1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Apr</a:t>
              </a:r>
            </a:p>
          </p:txBody>
        </p:sp>
      </p:grpSp>
      <p:sp>
        <p:nvSpPr>
          <p:cNvPr id="788491" name="Line 11"/>
          <p:cNvSpPr>
            <a:spLocks noChangeShapeType="1"/>
          </p:cNvSpPr>
          <p:nvPr/>
        </p:nvSpPr>
        <p:spPr bwMode="auto">
          <a:xfrm flipH="1">
            <a:off x="2139950" y="3089275"/>
            <a:ext cx="3476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4" name="Group 12"/>
          <p:cNvGrpSpPr>
            <a:grpSpLocks/>
          </p:cNvGrpSpPr>
          <p:nvPr/>
        </p:nvGrpSpPr>
        <p:grpSpPr bwMode="auto">
          <a:xfrm>
            <a:off x="3683000" y="2124075"/>
            <a:ext cx="3092450" cy="2582863"/>
            <a:chOff x="2320" y="1338"/>
            <a:chExt cx="1948" cy="1627"/>
          </a:xfrm>
        </p:grpSpPr>
        <p:grpSp>
          <p:nvGrpSpPr>
            <p:cNvPr id="5" name="Group 13"/>
            <p:cNvGrpSpPr>
              <a:grpSpLocks/>
            </p:cNvGrpSpPr>
            <p:nvPr/>
          </p:nvGrpSpPr>
          <p:grpSpPr bwMode="auto">
            <a:xfrm>
              <a:off x="2320" y="1338"/>
              <a:ext cx="463" cy="308"/>
              <a:chOff x="1760" y="1647"/>
              <a:chExt cx="463" cy="308"/>
            </a:xfrm>
          </p:grpSpPr>
          <p:sp>
            <p:nvSpPr>
              <p:cNvPr id="50219" name="Oval 1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20" name="Text Box 1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Jan</a:t>
                </a:r>
              </a:p>
            </p:txBody>
          </p:sp>
        </p:grpSp>
        <p:grpSp>
          <p:nvGrpSpPr>
            <p:cNvPr id="6" name="Group 16"/>
            <p:cNvGrpSpPr>
              <a:grpSpLocks/>
            </p:cNvGrpSpPr>
            <p:nvPr/>
          </p:nvGrpSpPr>
          <p:grpSpPr bwMode="auto">
            <a:xfrm>
              <a:off x="3172" y="1710"/>
              <a:ext cx="495" cy="308"/>
              <a:chOff x="1760" y="1647"/>
              <a:chExt cx="463" cy="308"/>
            </a:xfrm>
          </p:grpSpPr>
          <p:sp>
            <p:nvSpPr>
              <p:cNvPr id="50217" name="Oval 1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18" name="Text Box 1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Mar</a:t>
                </a:r>
              </a:p>
            </p:txBody>
          </p:sp>
        </p:grpSp>
        <p:sp>
          <p:nvSpPr>
            <p:cNvPr id="50204" name="Line 19"/>
            <p:cNvSpPr>
              <a:spLocks noChangeShapeType="1"/>
            </p:cNvSpPr>
            <p:nvPr/>
          </p:nvSpPr>
          <p:spPr bwMode="auto">
            <a:xfrm>
              <a:off x="2767" y="1549"/>
              <a:ext cx="536" cy="21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7" name="Group 20"/>
            <p:cNvGrpSpPr>
              <a:grpSpLocks/>
            </p:cNvGrpSpPr>
            <p:nvPr/>
          </p:nvGrpSpPr>
          <p:grpSpPr bwMode="auto">
            <a:xfrm>
              <a:off x="3740" y="2180"/>
              <a:ext cx="528" cy="308"/>
              <a:chOff x="1760" y="1647"/>
              <a:chExt cx="463" cy="308"/>
            </a:xfrm>
          </p:grpSpPr>
          <p:sp>
            <p:nvSpPr>
              <p:cNvPr id="50215" name="Oval 21"/>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16" name="Text Box 2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May</a:t>
                </a:r>
              </a:p>
            </p:txBody>
          </p:sp>
        </p:grpSp>
        <p:sp>
          <p:nvSpPr>
            <p:cNvPr id="50206" name="Line 23"/>
            <p:cNvSpPr>
              <a:spLocks noChangeShapeType="1"/>
            </p:cNvSpPr>
            <p:nvPr/>
          </p:nvSpPr>
          <p:spPr bwMode="auto">
            <a:xfrm>
              <a:off x="3643" y="1956"/>
              <a:ext cx="268" cy="25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8" name="Group 24"/>
            <p:cNvGrpSpPr>
              <a:grpSpLocks/>
            </p:cNvGrpSpPr>
            <p:nvPr/>
          </p:nvGrpSpPr>
          <p:grpSpPr bwMode="auto">
            <a:xfrm>
              <a:off x="2630" y="2164"/>
              <a:ext cx="495" cy="308"/>
              <a:chOff x="1760" y="1647"/>
              <a:chExt cx="463" cy="308"/>
            </a:xfrm>
          </p:grpSpPr>
          <p:sp>
            <p:nvSpPr>
              <p:cNvPr id="50213" name="Oval 2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14" name="Text Box 2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Jun</a:t>
                </a:r>
              </a:p>
            </p:txBody>
          </p:sp>
        </p:grpSp>
        <p:sp>
          <p:nvSpPr>
            <p:cNvPr id="50208" name="Line 27"/>
            <p:cNvSpPr>
              <a:spLocks noChangeShapeType="1"/>
            </p:cNvSpPr>
            <p:nvPr/>
          </p:nvSpPr>
          <p:spPr bwMode="auto">
            <a:xfrm flipH="1">
              <a:off x="2969" y="1971"/>
              <a:ext cx="268" cy="218"/>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9" name="Group 28"/>
            <p:cNvGrpSpPr>
              <a:grpSpLocks/>
            </p:cNvGrpSpPr>
            <p:nvPr/>
          </p:nvGrpSpPr>
          <p:grpSpPr bwMode="auto">
            <a:xfrm>
              <a:off x="2330" y="2657"/>
              <a:ext cx="495" cy="308"/>
              <a:chOff x="1760" y="1647"/>
              <a:chExt cx="463" cy="308"/>
            </a:xfrm>
          </p:grpSpPr>
          <p:sp>
            <p:nvSpPr>
              <p:cNvPr id="50211" name="Oval 2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12" name="Text Box 3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 Jul</a:t>
                </a:r>
              </a:p>
            </p:txBody>
          </p:sp>
        </p:grpSp>
        <p:sp>
          <p:nvSpPr>
            <p:cNvPr id="50210" name="Line 31"/>
            <p:cNvSpPr>
              <a:spLocks noChangeShapeType="1"/>
            </p:cNvSpPr>
            <p:nvPr/>
          </p:nvSpPr>
          <p:spPr bwMode="auto">
            <a:xfrm flipH="1">
              <a:off x="2579" y="2441"/>
              <a:ext cx="130" cy="25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sp>
        <p:nvSpPr>
          <p:cNvPr id="50185" name="Text Box 32"/>
          <p:cNvSpPr txBox="1">
            <a:spLocks noChangeArrowheads="1"/>
          </p:cNvSpPr>
          <p:nvPr/>
        </p:nvSpPr>
        <p:spPr bwMode="auto">
          <a:xfrm>
            <a:off x="554038" y="1390650"/>
            <a:ext cx="3979862" cy="579438"/>
          </a:xfrm>
          <a:prstGeom prst="rect">
            <a:avLst/>
          </a:prstGeom>
          <a:noFill/>
          <a:ln w="9525" algn="ctr">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3. </a:t>
            </a:r>
            <a:r>
              <a:rPr lang="zh-CN" altLang="en-US" sz="3200" b="1">
                <a:solidFill>
                  <a:srgbClr val="FF0000"/>
                </a:solidFill>
                <a:ea typeface="楷体_GB2312" pitchFamily="49" charset="-122"/>
              </a:rPr>
              <a:t>求平衡二叉排序树</a:t>
            </a:r>
          </a:p>
        </p:txBody>
      </p:sp>
      <p:grpSp>
        <p:nvGrpSpPr>
          <p:cNvPr id="10" name="Group 33"/>
          <p:cNvGrpSpPr>
            <a:grpSpLocks/>
          </p:cNvGrpSpPr>
          <p:nvPr/>
        </p:nvGrpSpPr>
        <p:grpSpPr bwMode="auto">
          <a:xfrm>
            <a:off x="2863850" y="3486150"/>
            <a:ext cx="785813" cy="488950"/>
            <a:chOff x="1760" y="1647"/>
            <a:chExt cx="463" cy="308"/>
          </a:xfrm>
        </p:grpSpPr>
        <p:sp>
          <p:nvSpPr>
            <p:cNvPr id="50200" name="Oval 3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201" name="Text Box 3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Feb</a:t>
              </a:r>
            </a:p>
          </p:txBody>
        </p:sp>
      </p:grpSp>
      <p:sp>
        <p:nvSpPr>
          <p:cNvPr id="788516" name="Line 36"/>
          <p:cNvSpPr>
            <a:spLocks noChangeShapeType="1"/>
          </p:cNvSpPr>
          <p:nvPr/>
        </p:nvSpPr>
        <p:spPr bwMode="auto">
          <a:xfrm>
            <a:off x="2962275" y="3206750"/>
            <a:ext cx="219075" cy="3349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1" name="Group 37"/>
          <p:cNvGrpSpPr>
            <a:grpSpLocks/>
          </p:cNvGrpSpPr>
          <p:nvPr/>
        </p:nvGrpSpPr>
        <p:grpSpPr bwMode="auto">
          <a:xfrm>
            <a:off x="6650038" y="4206875"/>
            <a:ext cx="785812" cy="488950"/>
            <a:chOff x="1760" y="1647"/>
            <a:chExt cx="463" cy="308"/>
          </a:xfrm>
        </p:grpSpPr>
        <p:sp>
          <p:nvSpPr>
            <p:cNvPr id="50198" name="Oval 38"/>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199" name="Text Box 39"/>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Sep</a:t>
              </a:r>
            </a:p>
          </p:txBody>
        </p:sp>
      </p:grpSp>
      <p:sp>
        <p:nvSpPr>
          <p:cNvPr id="788520" name="Line 40"/>
          <p:cNvSpPr>
            <a:spLocks noChangeShapeType="1"/>
          </p:cNvSpPr>
          <p:nvPr/>
        </p:nvSpPr>
        <p:spPr bwMode="auto">
          <a:xfrm>
            <a:off x="6619875" y="3900488"/>
            <a:ext cx="2968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2" name="Group 41"/>
          <p:cNvGrpSpPr>
            <a:grpSpLocks/>
          </p:cNvGrpSpPr>
          <p:nvPr/>
        </p:nvGrpSpPr>
        <p:grpSpPr bwMode="auto">
          <a:xfrm>
            <a:off x="5916613" y="4887913"/>
            <a:ext cx="785812" cy="488950"/>
            <a:chOff x="1760" y="1647"/>
            <a:chExt cx="463" cy="308"/>
          </a:xfrm>
        </p:grpSpPr>
        <p:sp>
          <p:nvSpPr>
            <p:cNvPr id="50196" name="Oval 42"/>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0197" name="Text Box 43"/>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Oct</a:t>
              </a:r>
            </a:p>
          </p:txBody>
        </p:sp>
      </p:grpSp>
      <p:sp>
        <p:nvSpPr>
          <p:cNvPr id="788524" name="Line 44"/>
          <p:cNvSpPr>
            <a:spLocks noChangeShapeType="1"/>
          </p:cNvSpPr>
          <p:nvPr/>
        </p:nvSpPr>
        <p:spPr bwMode="auto">
          <a:xfrm flipH="1">
            <a:off x="6415088" y="4622800"/>
            <a:ext cx="284162" cy="2825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50192" name="AutoShape 45"/>
          <p:cNvSpPr>
            <a:spLocks noChangeArrowheads="1"/>
          </p:cNvSpPr>
          <p:nvPr/>
        </p:nvSpPr>
        <p:spPr bwMode="auto">
          <a:xfrm>
            <a:off x="5357813" y="1300163"/>
            <a:ext cx="269875" cy="271462"/>
          </a:xfrm>
          <a:prstGeom prst="upArrow">
            <a:avLst>
              <a:gd name="adj1" fmla="val 50000"/>
              <a:gd name="adj2" fmla="val 25147"/>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nvGrpSpPr>
          <p:cNvPr id="13" name="Group 46"/>
          <p:cNvGrpSpPr>
            <a:grpSpLocks/>
          </p:cNvGrpSpPr>
          <p:nvPr/>
        </p:nvGrpSpPr>
        <p:grpSpPr bwMode="auto">
          <a:xfrm>
            <a:off x="5292725" y="1249363"/>
            <a:ext cx="1841500" cy="373062"/>
            <a:chOff x="3334" y="787"/>
            <a:chExt cx="1160" cy="235"/>
          </a:xfrm>
        </p:grpSpPr>
        <p:sp>
          <p:nvSpPr>
            <p:cNvPr id="50194" name="AutoShape 47"/>
            <p:cNvSpPr>
              <a:spLocks noChangeArrowheads="1"/>
            </p:cNvSpPr>
            <p:nvPr/>
          </p:nvSpPr>
          <p:spPr bwMode="auto">
            <a:xfrm>
              <a:off x="4324" y="810"/>
              <a:ext cx="170" cy="171"/>
            </a:xfrm>
            <a:prstGeom prst="upArrow">
              <a:avLst>
                <a:gd name="adj1" fmla="val 50000"/>
                <a:gd name="adj2" fmla="val 25147"/>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useBgFill="1">
          <p:nvSpPr>
            <p:cNvPr id="50195" name="Rectangle 48"/>
            <p:cNvSpPr>
              <a:spLocks noChangeArrowheads="1"/>
            </p:cNvSpPr>
            <p:nvPr/>
          </p:nvSpPr>
          <p:spPr bwMode="auto">
            <a:xfrm>
              <a:off x="3334" y="787"/>
              <a:ext cx="284" cy="235"/>
            </a:xfrm>
            <a:prstGeom prst="rect">
              <a:avLst/>
            </a:prstGeom>
            <a:ln w="9525">
              <a:noFill/>
              <a:miter lim="800000"/>
              <a:headEnd/>
              <a:tailEnd/>
            </a:ln>
          </p:spPr>
          <p:txBody>
            <a:bodyPr wrap="none" anchor="ctr"/>
            <a:lstStyle/>
            <a:p>
              <a:endParaRPr lang="zh-CN" altLang="en-US" sz="2400">
                <a:solidFill>
                  <a:srgbClr val="000000"/>
                </a:solidFill>
                <a:ea typeface="宋体" pitchFamily="2" charset="-122"/>
              </a:endParaRPr>
            </a:p>
          </p:txBody>
        </p:sp>
      </p:grpSp>
    </p:spTree>
    <p:extLst>
      <p:ext uri="{BB962C8B-B14F-4D97-AF65-F5344CB8AC3E}">
        <p14:creationId xmlns:p14="http://schemas.microsoft.com/office/powerpoint/2010/main" val="3612870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8487"/>
                                        </p:tgtEl>
                                        <p:attrNameLst>
                                          <p:attrName>style.visibility</p:attrName>
                                        </p:attrNameLst>
                                      </p:cBhvr>
                                      <p:to>
                                        <p:strVal val="visible"/>
                                      </p:to>
                                    </p:set>
                                    <p:animEffect transition="in" filter="wipe(up)">
                                      <p:cBhvr>
                                        <p:cTn id="7" dur="500"/>
                                        <p:tgtEl>
                                          <p:spTgt spid="78848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88491"/>
                                        </p:tgtEl>
                                        <p:attrNameLst>
                                          <p:attrName>style.visibility</p:attrName>
                                        </p:attrNameLst>
                                      </p:cBhvr>
                                      <p:to>
                                        <p:strVal val="visible"/>
                                      </p:to>
                                    </p:set>
                                    <p:animEffect transition="in" filter="wipe(up)">
                                      <p:cBhvr>
                                        <p:cTn id="15" dur="500"/>
                                        <p:tgtEl>
                                          <p:spTgt spid="788491"/>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88516"/>
                                        </p:tgtEl>
                                        <p:attrNameLst>
                                          <p:attrName>style.visibility</p:attrName>
                                        </p:attrNameLst>
                                      </p:cBhvr>
                                      <p:to>
                                        <p:strVal val="visible"/>
                                      </p:to>
                                    </p:set>
                                    <p:animEffect transition="in" filter="wipe(up)">
                                      <p:cBhvr>
                                        <p:cTn id="23" dur="500"/>
                                        <p:tgtEl>
                                          <p:spTgt spid="788516"/>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88520"/>
                                        </p:tgtEl>
                                        <p:attrNameLst>
                                          <p:attrName>style.visibility</p:attrName>
                                        </p:attrNameLst>
                                      </p:cBhvr>
                                      <p:to>
                                        <p:strVal val="visible"/>
                                      </p:to>
                                    </p:set>
                                    <p:animEffect transition="in" filter="wipe(up)">
                                      <p:cBhvr>
                                        <p:cTn id="32" dur="500"/>
                                        <p:tgtEl>
                                          <p:spTgt spid="78852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88524"/>
                                        </p:tgtEl>
                                        <p:attrNameLst>
                                          <p:attrName>style.visibility</p:attrName>
                                        </p:attrNameLst>
                                      </p:cBhvr>
                                      <p:to>
                                        <p:strVal val="visible"/>
                                      </p:to>
                                    </p:set>
                                    <p:animEffect transition="in" filter="wipe(up)">
                                      <p:cBhvr>
                                        <p:cTn id="41" dur="500"/>
                                        <p:tgtEl>
                                          <p:spTgt spid="78852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88482"/>
                                        </p:tgtEl>
                                        <p:attrNameLst>
                                          <p:attrName>style.visibility</p:attrName>
                                        </p:attrNameLst>
                                      </p:cBhvr>
                                      <p:to>
                                        <p:strVal val="visible"/>
                                      </p:to>
                                    </p:set>
                                    <p:animEffect transition="in" filter="wipe(left)">
                                      <p:cBhvr>
                                        <p:cTn id="54" dur="500"/>
                                        <p:tgtEl>
                                          <p:spTgt spid="788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P spid="788487" grpId="0" animBg="1"/>
      <p:bldP spid="788491" grpId="0" animBg="1"/>
      <p:bldP spid="788516" grpId="0" animBg="1"/>
      <p:bldP spid="788520" grpId="0" animBg="1"/>
      <p:bldP spid="7885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ChangeArrowheads="1"/>
          </p:cNvSpPr>
          <p:nvPr/>
        </p:nvSpPr>
        <p:spPr bwMode="auto">
          <a:xfrm>
            <a:off x="1635125" y="2073275"/>
            <a:ext cx="5976938" cy="3438525"/>
          </a:xfrm>
          <a:prstGeom prst="rect">
            <a:avLst/>
          </a:prstGeom>
          <a:solidFill>
            <a:srgbClr val="FFCCCC"/>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790531" name="Rectangle 3"/>
          <p:cNvSpPr>
            <a:spLocks noChangeArrowheads="1"/>
          </p:cNvSpPr>
          <p:nvPr/>
        </p:nvSpPr>
        <p:spPr bwMode="auto">
          <a:xfrm>
            <a:off x="5276850" y="3335338"/>
            <a:ext cx="2347913" cy="2138362"/>
          </a:xfrm>
          <a:prstGeom prst="rect">
            <a:avLst/>
          </a:prstGeom>
          <a:solidFill>
            <a:srgbClr val="99CCFF"/>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790532" name="Rectangle 4"/>
          <p:cNvSpPr>
            <a:spLocks noChangeArrowheads="1"/>
          </p:cNvSpPr>
          <p:nvPr/>
        </p:nvSpPr>
        <p:spPr bwMode="auto">
          <a:xfrm>
            <a:off x="1685925" y="2559050"/>
            <a:ext cx="2035175" cy="1493838"/>
          </a:xfrm>
          <a:prstGeom prst="rect">
            <a:avLst/>
          </a:prstGeom>
          <a:solidFill>
            <a:srgbClr val="FFCC99"/>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790533" name="Rectangle 5"/>
          <p:cNvSpPr>
            <a:spLocks noChangeArrowheads="1"/>
          </p:cNvSpPr>
          <p:nvPr/>
        </p:nvSpPr>
        <p:spPr bwMode="auto">
          <a:xfrm>
            <a:off x="3683000" y="3387725"/>
            <a:ext cx="1339850" cy="1350963"/>
          </a:xfrm>
          <a:prstGeom prst="rect">
            <a:avLst/>
          </a:prstGeom>
          <a:solidFill>
            <a:srgbClr val="CC99FF"/>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p:nvSpPr>
          <p:cNvPr id="51206" name="Text Box 6"/>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grpSp>
        <p:nvGrpSpPr>
          <p:cNvPr id="2" name="Group 7"/>
          <p:cNvGrpSpPr>
            <a:grpSpLocks/>
          </p:cNvGrpSpPr>
          <p:nvPr/>
        </p:nvGrpSpPr>
        <p:grpSpPr bwMode="auto">
          <a:xfrm>
            <a:off x="5937250" y="3460750"/>
            <a:ext cx="838200" cy="488950"/>
            <a:chOff x="1760" y="1647"/>
            <a:chExt cx="463" cy="308"/>
          </a:xfrm>
        </p:grpSpPr>
        <p:sp>
          <p:nvSpPr>
            <p:cNvPr id="51256" name="Oval 8"/>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57" name="Text Box 9"/>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Oct</a:t>
              </a:r>
            </a:p>
          </p:txBody>
        </p:sp>
      </p:grpSp>
      <p:sp>
        <p:nvSpPr>
          <p:cNvPr id="790538" name="Line 10"/>
          <p:cNvSpPr>
            <a:spLocks noChangeShapeType="1"/>
          </p:cNvSpPr>
          <p:nvPr/>
        </p:nvSpPr>
        <p:spPr bwMode="auto">
          <a:xfrm>
            <a:off x="5783263" y="3105150"/>
            <a:ext cx="425450" cy="39846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51209" name="Text Box 11"/>
          <p:cNvSpPr txBox="1">
            <a:spLocks noChangeArrowheads="1"/>
          </p:cNvSpPr>
          <p:nvPr/>
        </p:nvSpPr>
        <p:spPr bwMode="auto">
          <a:xfrm>
            <a:off x="554038" y="1390650"/>
            <a:ext cx="3979862" cy="579438"/>
          </a:xfrm>
          <a:prstGeom prst="rect">
            <a:avLst/>
          </a:prstGeom>
          <a:noFill/>
          <a:ln w="9525" algn="ctr">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3. </a:t>
            </a:r>
            <a:r>
              <a:rPr lang="zh-CN" altLang="en-US" sz="3200" b="1">
                <a:solidFill>
                  <a:srgbClr val="FF0000"/>
                </a:solidFill>
                <a:ea typeface="楷体_GB2312" pitchFamily="49" charset="-122"/>
              </a:rPr>
              <a:t>求平衡二叉排序树</a:t>
            </a:r>
          </a:p>
        </p:txBody>
      </p:sp>
      <p:grpSp>
        <p:nvGrpSpPr>
          <p:cNvPr id="3" name="Group 12"/>
          <p:cNvGrpSpPr>
            <a:grpSpLocks/>
          </p:cNvGrpSpPr>
          <p:nvPr/>
        </p:nvGrpSpPr>
        <p:grpSpPr bwMode="auto">
          <a:xfrm>
            <a:off x="1700213" y="2124075"/>
            <a:ext cx="4121150" cy="2582863"/>
            <a:chOff x="1071" y="1338"/>
            <a:chExt cx="2596" cy="1627"/>
          </a:xfrm>
        </p:grpSpPr>
        <p:grpSp>
          <p:nvGrpSpPr>
            <p:cNvPr id="4" name="Group 13"/>
            <p:cNvGrpSpPr>
              <a:grpSpLocks/>
            </p:cNvGrpSpPr>
            <p:nvPr/>
          </p:nvGrpSpPr>
          <p:grpSpPr bwMode="auto">
            <a:xfrm>
              <a:off x="1526" y="1712"/>
              <a:ext cx="495" cy="308"/>
              <a:chOff x="1760" y="1647"/>
              <a:chExt cx="463" cy="308"/>
            </a:xfrm>
          </p:grpSpPr>
          <p:sp>
            <p:nvSpPr>
              <p:cNvPr id="51254" name="Oval 1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55" name="Text Box 1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Aug</a:t>
                </a:r>
              </a:p>
            </p:txBody>
          </p:sp>
        </p:grpSp>
        <p:sp>
          <p:nvSpPr>
            <p:cNvPr id="51230" name="Line 16"/>
            <p:cNvSpPr>
              <a:spLocks noChangeShapeType="1"/>
            </p:cNvSpPr>
            <p:nvPr/>
          </p:nvSpPr>
          <p:spPr bwMode="auto">
            <a:xfrm flipH="1">
              <a:off x="1907" y="1582"/>
              <a:ext cx="446" cy="178"/>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5" name="Group 17"/>
            <p:cNvGrpSpPr>
              <a:grpSpLocks/>
            </p:cNvGrpSpPr>
            <p:nvPr/>
          </p:nvGrpSpPr>
          <p:grpSpPr bwMode="auto">
            <a:xfrm>
              <a:off x="1071" y="2157"/>
              <a:ext cx="495" cy="308"/>
              <a:chOff x="1760" y="1647"/>
              <a:chExt cx="463" cy="308"/>
            </a:xfrm>
          </p:grpSpPr>
          <p:sp>
            <p:nvSpPr>
              <p:cNvPr id="51252" name="Oval 18"/>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53" name="Text Box 19"/>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Apr</a:t>
                </a:r>
              </a:p>
            </p:txBody>
          </p:sp>
        </p:grpSp>
        <p:sp>
          <p:nvSpPr>
            <p:cNvPr id="51232" name="Line 20"/>
            <p:cNvSpPr>
              <a:spLocks noChangeShapeType="1"/>
            </p:cNvSpPr>
            <p:nvPr/>
          </p:nvSpPr>
          <p:spPr bwMode="auto">
            <a:xfrm flipH="1">
              <a:off x="1348" y="1946"/>
              <a:ext cx="219" cy="22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6" name="Group 21"/>
            <p:cNvGrpSpPr>
              <a:grpSpLocks/>
            </p:cNvGrpSpPr>
            <p:nvPr/>
          </p:nvGrpSpPr>
          <p:grpSpPr bwMode="auto">
            <a:xfrm>
              <a:off x="2320" y="1338"/>
              <a:ext cx="463" cy="308"/>
              <a:chOff x="1760" y="1647"/>
              <a:chExt cx="463" cy="308"/>
            </a:xfrm>
          </p:grpSpPr>
          <p:sp>
            <p:nvSpPr>
              <p:cNvPr id="51250" name="Oval 22"/>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51" name="Text Box 23"/>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Jan</a:t>
                </a:r>
              </a:p>
            </p:txBody>
          </p:sp>
        </p:grpSp>
        <p:grpSp>
          <p:nvGrpSpPr>
            <p:cNvPr id="7" name="Group 24"/>
            <p:cNvGrpSpPr>
              <a:grpSpLocks/>
            </p:cNvGrpSpPr>
            <p:nvPr/>
          </p:nvGrpSpPr>
          <p:grpSpPr bwMode="auto">
            <a:xfrm>
              <a:off x="3172" y="1710"/>
              <a:ext cx="495" cy="308"/>
              <a:chOff x="1760" y="1647"/>
              <a:chExt cx="463" cy="308"/>
            </a:xfrm>
          </p:grpSpPr>
          <p:sp>
            <p:nvSpPr>
              <p:cNvPr id="51248" name="Oval 25"/>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49" name="Text Box 2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Mar</a:t>
                </a:r>
              </a:p>
            </p:txBody>
          </p:sp>
        </p:grpSp>
        <p:sp>
          <p:nvSpPr>
            <p:cNvPr id="51235" name="Line 27"/>
            <p:cNvSpPr>
              <a:spLocks noChangeShapeType="1"/>
            </p:cNvSpPr>
            <p:nvPr/>
          </p:nvSpPr>
          <p:spPr bwMode="auto">
            <a:xfrm>
              <a:off x="2767" y="1549"/>
              <a:ext cx="536" cy="21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8" name="Group 28"/>
            <p:cNvGrpSpPr>
              <a:grpSpLocks/>
            </p:cNvGrpSpPr>
            <p:nvPr/>
          </p:nvGrpSpPr>
          <p:grpSpPr bwMode="auto">
            <a:xfrm>
              <a:off x="2630" y="2164"/>
              <a:ext cx="495" cy="308"/>
              <a:chOff x="1760" y="1647"/>
              <a:chExt cx="463" cy="308"/>
            </a:xfrm>
          </p:grpSpPr>
          <p:sp>
            <p:nvSpPr>
              <p:cNvPr id="51246" name="Oval 2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47" name="Text Box 3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Jun</a:t>
                </a:r>
              </a:p>
            </p:txBody>
          </p:sp>
        </p:grpSp>
        <p:sp>
          <p:nvSpPr>
            <p:cNvPr id="51237" name="Line 31"/>
            <p:cNvSpPr>
              <a:spLocks noChangeShapeType="1"/>
            </p:cNvSpPr>
            <p:nvPr/>
          </p:nvSpPr>
          <p:spPr bwMode="auto">
            <a:xfrm flipH="1">
              <a:off x="2969" y="1971"/>
              <a:ext cx="268" cy="218"/>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9" name="Group 32"/>
            <p:cNvGrpSpPr>
              <a:grpSpLocks/>
            </p:cNvGrpSpPr>
            <p:nvPr/>
          </p:nvGrpSpPr>
          <p:grpSpPr bwMode="auto">
            <a:xfrm>
              <a:off x="2330" y="2657"/>
              <a:ext cx="495" cy="308"/>
              <a:chOff x="1760" y="1647"/>
              <a:chExt cx="463" cy="308"/>
            </a:xfrm>
          </p:grpSpPr>
          <p:sp>
            <p:nvSpPr>
              <p:cNvPr id="51244" name="Oval 33"/>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45" name="Text Box 3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 Jul</a:t>
                </a:r>
              </a:p>
            </p:txBody>
          </p:sp>
        </p:grpSp>
        <p:sp>
          <p:nvSpPr>
            <p:cNvPr id="51239" name="Line 35"/>
            <p:cNvSpPr>
              <a:spLocks noChangeShapeType="1"/>
            </p:cNvSpPr>
            <p:nvPr/>
          </p:nvSpPr>
          <p:spPr bwMode="auto">
            <a:xfrm flipH="1">
              <a:off x="2579" y="2441"/>
              <a:ext cx="130" cy="25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0" name="Group 36"/>
            <p:cNvGrpSpPr>
              <a:grpSpLocks/>
            </p:cNvGrpSpPr>
            <p:nvPr/>
          </p:nvGrpSpPr>
          <p:grpSpPr bwMode="auto">
            <a:xfrm>
              <a:off x="1804" y="2196"/>
              <a:ext cx="495" cy="308"/>
              <a:chOff x="1760" y="1647"/>
              <a:chExt cx="463" cy="308"/>
            </a:xfrm>
          </p:grpSpPr>
          <p:sp>
            <p:nvSpPr>
              <p:cNvPr id="51242" name="Oval 3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43" name="Text Box 3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Feb</a:t>
                </a:r>
              </a:p>
            </p:txBody>
          </p:sp>
        </p:grpSp>
        <p:sp>
          <p:nvSpPr>
            <p:cNvPr id="51241" name="Line 39"/>
            <p:cNvSpPr>
              <a:spLocks noChangeShapeType="1"/>
            </p:cNvSpPr>
            <p:nvPr/>
          </p:nvSpPr>
          <p:spPr bwMode="auto">
            <a:xfrm>
              <a:off x="1866" y="2020"/>
              <a:ext cx="138" cy="21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grpSp>
        <p:nvGrpSpPr>
          <p:cNvPr id="11" name="Group 40"/>
          <p:cNvGrpSpPr>
            <a:grpSpLocks/>
          </p:cNvGrpSpPr>
          <p:nvPr/>
        </p:nvGrpSpPr>
        <p:grpSpPr bwMode="auto">
          <a:xfrm>
            <a:off x="6650038" y="4206875"/>
            <a:ext cx="785812" cy="488950"/>
            <a:chOff x="1760" y="1647"/>
            <a:chExt cx="463" cy="308"/>
          </a:xfrm>
        </p:grpSpPr>
        <p:sp>
          <p:nvSpPr>
            <p:cNvPr id="51227" name="Oval 41"/>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28" name="Text Box 4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Sep</a:t>
              </a:r>
            </a:p>
          </p:txBody>
        </p:sp>
      </p:grpSp>
      <p:sp>
        <p:nvSpPr>
          <p:cNvPr id="790571" name="Line 43"/>
          <p:cNvSpPr>
            <a:spLocks noChangeShapeType="1"/>
          </p:cNvSpPr>
          <p:nvPr/>
        </p:nvSpPr>
        <p:spPr bwMode="auto">
          <a:xfrm>
            <a:off x="6619875" y="3900488"/>
            <a:ext cx="296863"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790572" name="Line 44"/>
          <p:cNvSpPr>
            <a:spLocks noChangeShapeType="1"/>
          </p:cNvSpPr>
          <p:nvPr/>
        </p:nvSpPr>
        <p:spPr bwMode="auto">
          <a:xfrm flipH="1">
            <a:off x="5797550" y="3914775"/>
            <a:ext cx="284163" cy="3587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2" name="Group 45"/>
          <p:cNvGrpSpPr>
            <a:grpSpLocks/>
          </p:cNvGrpSpPr>
          <p:nvPr/>
        </p:nvGrpSpPr>
        <p:grpSpPr bwMode="auto">
          <a:xfrm>
            <a:off x="5332413" y="4246563"/>
            <a:ext cx="838200" cy="488950"/>
            <a:chOff x="1760" y="1647"/>
            <a:chExt cx="463" cy="308"/>
          </a:xfrm>
        </p:grpSpPr>
        <p:sp>
          <p:nvSpPr>
            <p:cNvPr id="51225" name="Oval 46"/>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26" name="Text Box 47"/>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May</a:t>
              </a:r>
            </a:p>
          </p:txBody>
        </p:sp>
      </p:grpSp>
      <p:grpSp>
        <p:nvGrpSpPr>
          <p:cNvPr id="13" name="Group 48"/>
          <p:cNvGrpSpPr>
            <a:grpSpLocks/>
          </p:cNvGrpSpPr>
          <p:nvPr/>
        </p:nvGrpSpPr>
        <p:grpSpPr bwMode="auto">
          <a:xfrm>
            <a:off x="5978525" y="4964113"/>
            <a:ext cx="785813" cy="488950"/>
            <a:chOff x="1760" y="1647"/>
            <a:chExt cx="463" cy="308"/>
          </a:xfrm>
        </p:grpSpPr>
        <p:sp>
          <p:nvSpPr>
            <p:cNvPr id="51223" name="Oval 4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1224" name="Text Box 5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Nov</a:t>
              </a:r>
            </a:p>
          </p:txBody>
        </p:sp>
      </p:grpSp>
      <p:sp>
        <p:nvSpPr>
          <p:cNvPr id="790579" name="Line 51"/>
          <p:cNvSpPr>
            <a:spLocks noChangeShapeType="1"/>
          </p:cNvSpPr>
          <p:nvPr/>
        </p:nvSpPr>
        <p:spPr bwMode="auto">
          <a:xfrm>
            <a:off x="6065838" y="4673600"/>
            <a:ext cx="230187" cy="34925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4" name="Group 52"/>
          <p:cNvGrpSpPr>
            <a:grpSpLocks/>
          </p:cNvGrpSpPr>
          <p:nvPr/>
        </p:nvGrpSpPr>
        <p:grpSpPr bwMode="auto">
          <a:xfrm>
            <a:off x="5292725" y="1249363"/>
            <a:ext cx="1841500" cy="373062"/>
            <a:chOff x="3334" y="787"/>
            <a:chExt cx="1160" cy="235"/>
          </a:xfrm>
        </p:grpSpPr>
        <p:sp>
          <p:nvSpPr>
            <p:cNvPr id="51221" name="AutoShape 53"/>
            <p:cNvSpPr>
              <a:spLocks noChangeArrowheads="1"/>
            </p:cNvSpPr>
            <p:nvPr/>
          </p:nvSpPr>
          <p:spPr bwMode="auto">
            <a:xfrm>
              <a:off x="4324" y="810"/>
              <a:ext cx="170" cy="171"/>
            </a:xfrm>
            <a:prstGeom prst="upArrow">
              <a:avLst>
                <a:gd name="adj1" fmla="val 50000"/>
                <a:gd name="adj2" fmla="val 25147"/>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sp useBgFill="1">
          <p:nvSpPr>
            <p:cNvPr id="51222" name="Rectangle 54"/>
            <p:cNvSpPr>
              <a:spLocks noChangeArrowheads="1"/>
            </p:cNvSpPr>
            <p:nvPr/>
          </p:nvSpPr>
          <p:spPr bwMode="auto">
            <a:xfrm>
              <a:off x="3334" y="787"/>
              <a:ext cx="284" cy="235"/>
            </a:xfrm>
            <a:prstGeom prst="rect">
              <a:avLst/>
            </a:prstGeom>
            <a:ln w="9525">
              <a:noFill/>
              <a:miter lim="800000"/>
              <a:headEnd/>
              <a:tailEnd/>
            </a:ln>
          </p:spPr>
          <p:txBody>
            <a:bodyPr wrap="none" anchor="ctr"/>
            <a:lstStyle/>
            <a:p>
              <a:endParaRPr lang="zh-CN" altLang="en-US" sz="2400">
                <a:solidFill>
                  <a:srgbClr val="000000"/>
                </a:solidFill>
                <a:ea typeface="宋体" pitchFamily="2" charset="-122"/>
              </a:endParaRPr>
            </a:p>
          </p:txBody>
        </p:sp>
      </p:grpSp>
      <p:grpSp>
        <p:nvGrpSpPr>
          <p:cNvPr id="15" name="Group 55"/>
          <p:cNvGrpSpPr>
            <a:grpSpLocks/>
          </p:cNvGrpSpPr>
          <p:nvPr/>
        </p:nvGrpSpPr>
        <p:grpSpPr bwMode="auto">
          <a:xfrm>
            <a:off x="6748463" y="1184275"/>
            <a:ext cx="1184275" cy="425450"/>
            <a:chOff x="4251" y="746"/>
            <a:chExt cx="746" cy="268"/>
          </a:xfrm>
        </p:grpSpPr>
        <p:sp useBgFill="1">
          <p:nvSpPr>
            <p:cNvPr id="51219" name="Rectangle 56"/>
            <p:cNvSpPr>
              <a:spLocks noChangeArrowheads="1"/>
            </p:cNvSpPr>
            <p:nvPr/>
          </p:nvSpPr>
          <p:spPr bwMode="auto">
            <a:xfrm>
              <a:off x="4251" y="746"/>
              <a:ext cx="268" cy="268"/>
            </a:xfrm>
            <a:prstGeom prst="rect">
              <a:avLst/>
            </a:prstGeom>
            <a:ln w="9525">
              <a:noFill/>
              <a:miter lim="800000"/>
              <a:headEnd/>
              <a:tailEnd/>
            </a:ln>
          </p:spPr>
          <p:txBody>
            <a:bodyPr wrap="none" anchor="ctr"/>
            <a:lstStyle/>
            <a:p>
              <a:endParaRPr lang="zh-CN" altLang="en-US" sz="2400">
                <a:solidFill>
                  <a:srgbClr val="000000"/>
                </a:solidFill>
                <a:ea typeface="宋体" pitchFamily="2" charset="-122"/>
              </a:endParaRPr>
            </a:p>
          </p:txBody>
        </p:sp>
        <p:sp>
          <p:nvSpPr>
            <p:cNvPr id="51220" name="AutoShape 57"/>
            <p:cNvSpPr>
              <a:spLocks noChangeArrowheads="1"/>
            </p:cNvSpPr>
            <p:nvPr/>
          </p:nvSpPr>
          <p:spPr bwMode="auto">
            <a:xfrm>
              <a:off x="4819" y="771"/>
              <a:ext cx="178" cy="178"/>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spTree>
    <p:extLst>
      <p:ext uri="{BB962C8B-B14F-4D97-AF65-F5344CB8AC3E}">
        <p14:creationId xmlns:p14="http://schemas.microsoft.com/office/powerpoint/2010/main" val="1145633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0538"/>
                                        </p:tgtEl>
                                        <p:attrNameLst>
                                          <p:attrName>style.visibility</p:attrName>
                                        </p:attrNameLst>
                                      </p:cBhvr>
                                      <p:to>
                                        <p:strVal val="visible"/>
                                      </p:to>
                                    </p:set>
                                    <p:animEffect transition="in" filter="wipe(up)">
                                      <p:cBhvr>
                                        <p:cTn id="7" dur="500"/>
                                        <p:tgtEl>
                                          <p:spTgt spid="79053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90572"/>
                                        </p:tgtEl>
                                        <p:attrNameLst>
                                          <p:attrName>style.visibility</p:attrName>
                                        </p:attrNameLst>
                                      </p:cBhvr>
                                      <p:to>
                                        <p:strVal val="visible"/>
                                      </p:to>
                                    </p:set>
                                    <p:animEffect transition="in" filter="wipe(up)">
                                      <p:cBhvr>
                                        <p:cTn id="15" dur="500"/>
                                        <p:tgtEl>
                                          <p:spTgt spid="79057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90571"/>
                                        </p:tgtEl>
                                        <p:attrNameLst>
                                          <p:attrName>style.visibility</p:attrName>
                                        </p:attrNameLst>
                                      </p:cBhvr>
                                      <p:to>
                                        <p:strVal val="visible"/>
                                      </p:to>
                                    </p:set>
                                    <p:animEffect transition="in" filter="wipe(up)">
                                      <p:cBhvr>
                                        <p:cTn id="23" dur="500"/>
                                        <p:tgtEl>
                                          <p:spTgt spid="790571"/>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90579"/>
                                        </p:tgtEl>
                                        <p:attrNameLst>
                                          <p:attrName>style.visibility</p:attrName>
                                        </p:attrNameLst>
                                      </p:cBhvr>
                                      <p:to>
                                        <p:strVal val="visible"/>
                                      </p:to>
                                    </p:set>
                                    <p:animEffect transition="in" filter="wipe(up)">
                                      <p:cBhvr>
                                        <p:cTn id="32" dur="500"/>
                                        <p:tgtEl>
                                          <p:spTgt spid="790579"/>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90530"/>
                                        </p:tgtEl>
                                        <p:attrNameLst>
                                          <p:attrName>style.visibility</p:attrName>
                                        </p:attrNameLst>
                                      </p:cBhvr>
                                      <p:to>
                                        <p:strVal val="visible"/>
                                      </p:to>
                                    </p:set>
                                    <p:animEffect transition="in" filter="wipe(left)">
                                      <p:cBhvr>
                                        <p:cTn id="45" dur="500"/>
                                        <p:tgtEl>
                                          <p:spTgt spid="7905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790531"/>
                                        </p:tgtEl>
                                        <p:attrNameLst>
                                          <p:attrName>style.visibility</p:attrName>
                                        </p:attrNameLst>
                                      </p:cBhvr>
                                      <p:to>
                                        <p:strVal val="visible"/>
                                      </p:to>
                                    </p:set>
                                    <p:animEffect transition="in" filter="wipe(right)">
                                      <p:cBhvr>
                                        <p:cTn id="50" dur="500"/>
                                        <p:tgtEl>
                                          <p:spTgt spid="7905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90532"/>
                                        </p:tgtEl>
                                        <p:attrNameLst>
                                          <p:attrName>style.visibility</p:attrName>
                                        </p:attrNameLst>
                                      </p:cBhvr>
                                      <p:to>
                                        <p:strVal val="visible"/>
                                      </p:to>
                                    </p:set>
                                    <p:animEffect transition="in" filter="wipe(left)">
                                      <p:cBhvr>
                                        <p:cTn id="55" dur="500"/>
                                        <p:tgtEl>
                                          <p:spTgt spid="79053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790533"/>
                                        </p:tgtEl>
                                        <p:attrNameLst>
                                          <p:attrName>style.visibility</p:attrName>
                                        </p:attrNameLst>
                                      </p:cBhvr>
                                      <p:to>
                                        <p:strVal val="visible"/>
                                      </p:to>
                                    </p:set>
                                    <p:animEffect transition="in" filter="wipe(down)">
                                      <p:cBhvr>
                                        <p:cTn id="60" dur="500"/>
                                        <p:tgtEl>
                                          <p:spTgt spid="79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animBg="1"/>
      <p:bldP spid="790531" grpId="0" animBg="1"/>
      <p:bldP spid="790532" grpId="0" animBg="1"/>
      <p:bldP spid="790533" grpId="0" animBg="1"/>
      <p:bldP spid="790538" grpId="0" animBg="1"/>
      <p:bldP spid="790571" grpId="0" animBg="1"/>
      <p:bldP spid="790572" grpId="0" animBg="1"/>
      <p:bldP spid="79057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useBgFill="1">
        <p:nvSpPr>
          <p:cNvPr id="792579" name="Text Box 3"/>
          <p:cNvSpPr txBox="1">
            <a:spLocks noChangeArrowheads="1"/>
          </p:cNvSpPr>
          <p:nvPr/>
        </p:nvSpPr>
        <p:spPr bwMode="auto">
          <a:xfrm>
            <a:off x="282575" y="5392738"/>
            <a:ext cx="8861425" cy="1311275"/>
          </a:xfrm>
          <a:prstGeom prst="rect">
            <a:avLst/>
          </a:prstGeom>
          <a:ln w="9525">
            <a:noFill/>
            <a:miter lim="800000"/>
            <a:headEnd/>
            <a:tailEnd/>
          </a:ln>
        </p:spPr>
        <p:txBody>
          <a:bodyPr>
            <a:spAutoFit/>
          </a:bodyPr>
          <a:lstStyle/>
          <a:p>
            <a:pPr>
              <a:spcBef>
                <a:spcPct val="50000"/>
              </a:spcBef>
            </a:pPr>
            <a:r>
              <a:rPr lang="en-US" altLang="zh-CN" sz="3200" b="1">
                <a:solidFill>
                  <a:srgbClr val="000000"/>
                </a:solidFill>
                <a:ea typeface="宋体" pitchFamily="2" charset="-122"/>
              </a:rPr>
              <a:t>ASL = (1</a:t>
            </a:r>
            <a:r>
              <a:rPr lang="en-US" altLang="zh-CN" sz="3200" b="1">
                <a:solidFill>
                  <a:srgbClr val="000000"/>
                </a:solidFill>
                <a:ea typeface="宋体" pitchFamily="2" charset="-122"/>
                <a:cs typeface="Times New Roman" pitchFamily="18" charset="0"/>
              </a:rPr>
              <a:t>×</a:t>
            </a:r>
            <a:r>
              <a:rPr lang="en-US" altLang="zh-CN" sz="3200" b="1">
                <a:solidFill>
                  <a:srgbClr val="000000"/>
                </a:solidFill>
                <a:ea typeface="宋体" pitchFamily="2" charset="-122"/>
              </a:rPr>
              <a:t>1+2 </a:t>
            </a:r>
            <a:r>
              <a:rPr lang="en-US" altLang="zh-CN" sz="3200" b="1">
                <a:solidFill>
                  <a:srgbClr val="000000"/>
                </a:solidFill>
                <a:ea typeface="宋体" pitchFamily="2" charset="-122"/>
                <a:cs typeface="Times New Roman" pitchFamily="18" charset="0"/>
              </a:rPr>
              <a:t>×</a:t>
            </a:r>
            <a:r>
              <a:rPr lang="en-US" altLang="zh-CN" sz="3200" b="1">
                <a:solidFill>
                  <a:srgbClr val="000000"/>
                </a:solidFill>
                <a:ea typeface="宋体" pitchFamily="2" charset="-122"/>
              </a:rPr>
              <a:t>2 +3 </a:t>
            </a:r>
            <a:r>
              <a:rPr lang="en-US" altLang="zh-CN" sz="3200" b="1">
                <a:solidFill>
                  <a:srgbClr val="000000"/>
                </a:solidFill>
                <a:ea typeface="宋体" pitchFamily="2" charset="-122"/>
                <a:cs typeface="Times New Roman" pitchFamily="18" charset="0"/>
              </a:rPr>
              <a:t>×</a:t>
            </a:r>
            <a:r>
              <a:rPr lang="en-US" altLang="zh-CN" sz="3200" b="1">
                <a:solidFill>
                  <a:srgbClr val="000000"/>
                </a:solidFill>
                <a:ea typeface="宋体" pitchFamily="2" charset="-122"/>
              </a:rPr>
              <a:t> 4 +4 </a:t>
            </a:r>
            <a:r>
              <a:rPr lang="en-US" altLang="zh-CN" sz="3200" b="1">
                <a:solidFill>
                  <a:srgbClr val="000000"/>
                </a:solidFill>
                <a:ea typeface="宋体" pitchFamily="2" charset="-122"/>
                <a:cs typeface="Times New Roman" pitchFamily="18" charset="0"/>
              </a:rPr>
              <a:t>×4</a:t>
            </a:r>
            <a:r>
              <a:rPr lang="en-US" altLang="zh-CN" sz="3200" b="1">
                <a:solidFill>
                  <a:srgbClr val="000000"/>
                </a:solidFill>
                <a:ea typeface="宋体" pitchFamily="2" charset="-122"/>
              </a:rPr>
              <a:t> +5 </a:t>
            </a:r>
            <a:r>
              <a:rPr lang="en-US" altLang="zh-CN" sz="3200" b="1">
                <a:solidFill>
                  <a:srgbClr val="000000"/>
                </a:solidFill>
                <a:ea typeface="宋体" pitchFamily="2" charset="-122"/>
                <a:cs typeface="Times New Roman" pitchFamily="18" charset="0"/>
              </a:rPr>
              <a:t>×1</a:t>
            </a:r>
            <a:r>
              <a:rPr lang="en-US" altLang="zh-CN" sz="3200" b="1">
                <a:solidFill>
                  <a:srgbClr val="000000"/>
                </a:solidFill>
                <a:ea typeface="宋体" pitchFamily="2" charset="-122"/>
              </a:rPr>
              <a:t> </a:t>
            </a:r>
            <a:r>
              <a:rPr lang="en-US" altLang="zh-CN" sz="3200" b="1">
                <a:solidFill>
                  <a:srgbClr val="000000"/>
                </a:solidFill>
                <a:ea typeface="宋体" pitchFamily="2" charset="-122"/>
                <a:cs typeface="Times New Roman" pitchFamily="18" charset="0"/>
              </a:rPr>
              <a:t>) / 12 </a:t>
            </a:r>
          </a:p>
          <a:p>
            <a:pPr>
              <a:spcBef>
                <a:spcPct val="50000"/>
              </a:spcBef>
            </a:pPr>
            <a:r>
              <a:rPr lang="en-US" altLang="zh-CN" sz="3200" b="1">
                <a:solidFill>
                  <a:srgbClr val="000000"/>
                </a:solidFill>
                <a:ea typeface="宋体" pitchFamily="2" charset="-122"/>
                <a:cs typeface="Times New Roman" pitchFamily="18" charset="0"/>
              </a:rPr>
              <a:t>        = 38 /12</a:t>
            </a:r>
          </a:p>
        </p:txBody>
      </p:sp>
      <p:sp>
        <p:nvSpPr>
          <p:cNvPr id="52228" name="Text Box 4"/>
          <p:cNvSpPr txBox="1">
            <a:spLocks noChangeArrowheads="1"/>
          </p:cNvSpPr>
          <p:nvPr/>
        </p:nvSpPr>
        <p:spPr bwMode="auto">
          <a:xfrm>
            <a:off x="554038" y="1390650"/>
            <a:ext cx="3979862" cy="579438"/>
          </a:xfrm>
          <a:prstGeom prst="rect">
            <a:avLst/>
          </a:prstGeom>
          <a:noFill/>
          <a:ln w="9525" algn="ctr">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3. </a:t>
            </a:r>
            <a:r>
              <a:rPr lang="zh-CN" altLang="en-US" sz="3200" b="1">
                <a:solidFill>
                  <a:srgbClr val="FF0000"/>
                </a:solidFill>
                <a:ea typeface="楷体_GB2312" pitchFamily="49" charset="-122"/>
              </a:rPr>
              <a:t>求平衡二叉排序树</a:t>
            </a:r>
          </a:p>
        </p:txBody>
      </p:sp>
      <p:sp>
        <p:nvSpPr>
          <p:cNvPr id="792581" name="Line 5"/>
          <p:cNvSpPr>
            <a:spLocks noChangeShapeType="1"/>
          </p:cNvSpPr>
          <p:nvPr/>
        </p:nvSpPr>
        <p:spPr bwMode="auto">
          <a:xfrm flipH="1">
            <a:off x="3644900" y="2347913"/>
            <a:ext cx="619125" cy="293687"/>
          </a:xfrm>
          <a:prstGeom prst="line">
            <a:avLst/>
          </a:prstGeom>
          <a:noFill/>
          <a:ln w="28575">
            <a:solidFill>
              <a:schemeClr val="tx1"/>
            </a:solidFill>
            <a:round/>
            <a:headEnd/>
            <a:tailEnd/>
          </a:ln>
        </p:spPr>
        <p:txBody>
          <a:bodyPr/>
          <a:lstStyle/>
          <a:p>
            <a:endParaRPr lang="zh-CN" altLang="en-US" sz="2400">
              <a:solidFill>
                <a:srgbClr val="000000"/>
              </a:solidFill>
              <a:ea typeface="宋体" pitchFamily="2" charset="-122"/>
            </a:endParaRPr>
          </a:p>
        </p:txBody>
      </p:sp>
      <p:sp>
        <p:nvSpPr>
          <p:cNvPr id="52230" name="Rectangle 6"/>
          <p:cNvSpPr>
            <a:spLocks noChangeArrowheads="1"/>
          </p:cNvSpPr>
          <p:nvPr/>
        </p:nvSpPr>
        <p:spPr bwMode="auto">
          <a:xfrm>
            <a:off x="817563" y="3035300"/>
            <a:ext cx="2255837" cy="1552575"/>
          </a:xfrm>
          <a:prstGeom prst="rect">
            <a:avLst/>
          </a:prstGeom>
          <a:solidFill>
            <a:srgbClr val="FFCC99"/>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nvGrpSpPr>
          <p:cNvPr id="2" name="Group 7"/>
          <p:cNvGrpSpPr>
            <a:grpSpLocks/>
          </p:cNvGrpSpPr>
          <p:nvPr/>
        </p:nvGrpSpPr>
        <p:grpSpPr bwMode="auto">
          <a:xfrm>
            <a:off x="1008063" y="2514600"/>
            <a:ext cx="2730500" cy="1992313"/>
            <a:chOff x="650" y="1768"/>
            <a:chExt cx="1720" cy="1255"/>
          </a:xfrm>
        </p:grpSpPr>
        <p:grpSp>
          <p:nvGrpSpPr>
            <p:cNvPr id="3" name="Group 8"/>
            <p:cNvGrpSpPr>
              <a:grpSpLocks/>
            </p:cNvGrpSpPr>
            <p:nvPr/>
          </p:nvGrpSpPr>
          <p:grpSpPr bwMode="auto">
            <a:xfrm>
              <a:off x="1105" y="2231"/>
              <a:ext cx="495" cy="308"/>
              <a:chOff x="1760" y="1647"/>
              <a:chExt cx="463" cy="308"/>
            </a:xfrm>
          </p:grpSpPr>
          <p:sp>
            <p:nvSpPr>
              <p:cNvPr id="52285" name="Oval 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86" name="Text Box 1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Aug</a:t>
                </a:r>
              </a:p>
            </p:txBody>
          </p:sp>
        </p:grpSp>
        <p:sp>
          <p:nvSpPr>
            <p:cNvPr id="52274" name="Line 11"/>
            <p:cNvSpPr>
              <a:spLocks noChangeShapeType="1"/>
            </p:cNvSpPr>
            <p:nvPr/>
          </p:nvSpPr>
          <p:spPr bwMode="auto">
            <a:xfrm flipH="1">
              <a:off x="1486" y="2036"/>
              <a:ext cx="454" cy="243"/>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4" name="Group 12"/>
            <p:cNvGrpSpPr>
              <a:grpSpLocks/>
            </p:cNvGrpSpPr>
            <p:nvPr/>
          </p:nvGrpSpPr>
          <p:grpSpPr bwMode="auto">
            <a:xfrm>
              <a:off x="650" y="2676"/>
              <a:ext cx="495" cy="308"/>
              <a:chOff x="1760" y="1647"/>
              <a:chExt cx="463" cy="308"/>
            </a:xfrm>
          </p:grpSpPr>
          <p:sp>
            <p:nvSpPr>
              <p:cNvPr id="52283" name="Oval 13"/>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84" name="Text Box 1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Apr</a:t>
                </a:r>
              </a:p>
            </p:txBody>
          </p:sp>
        </p:grpSp>
        <p:sp>
          <p:nvSpPr>
            <p:cNvPr id="52276" name="Line 15"/>
            <p:cNvSpPr>
              <a:spLocks noChangeShapeType="1"/>
            </p:cNvSpPr>
            <p:nvPr/>
          </p:nvSpPr>
          <p:spPr bwMode="auto">
            <a:xfrm flipH="1">
              <a:off x="927" y="2465"/>
              <a:ext cx="219" cy="22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5" name="Group 16"/>
            <p:cNvGrpSpPr>
              <a:grpSpLocks/>
            </p:cNvGrpSpPr>
            <p:nvPr/>
          </p:nvGrpSpPr>
          <p:grpSpPr bwMode="auto">
            <a:xfrm>
              <a:off x="1907" y="1768"/>
              <a:ext cx="463" cy="308"/>
              <a:chOff x="1760" y="1647"/>
              <a:chExt cx="463" cy="308"/>
            </a:xfrm>
          </p:grpSpPr>
          <p:sp>
            <p:nvSpPr>
              <p:cNvPr id="52281" name="Oval 1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82" name="Text Box 1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Jan</a:t>
                </a:r>
              </a:p>
            </p:txBody>
          </p:sp>
        </p:grpSp>
        <p:grpSp>
          <p:nvGrpSpPr>
            <p:cNvPr id="6" name="Group 19"/>
            <p:cNvGrpSpPr>
              <a:grpSpLocks/>
            </p:cNvGrpSpPr>
            <p:nvPr/>
          </p:nvGrpSpPr>
          <p:grpSpPr bwMode="auto">
            <a:xfrm>
              <a:off x="1383" y="2715"/>
              <a:ext cx="495" cy="308"/>
              <a:chOff x="1760" y="1647"/>
              <a:chExt cx="463" cy="308"/>
            </a:xfrm>
          </p:grpSpPr>
          <p:sp>
            <p:nvSpPr>
              <p:cNvPr id="52279" name="Oval 20"/>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80" name="Text Box 21"/>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Feb</a:t>
                </a:r>
              </a:p>
            </p:txBody>
          </p:sp>
        </p:grpSp>
      </p:grpSp>
      <p:sp>
        <p:nvSpPr>
          <p:cNvPr id="792598" name="Line 22"/>
          <p:cNvSpPr>
            <a:spLocks noChangeShapeType="1"/>
          </p:cNvSpPr>
          <p:nvPr/>
        </p:nvSpPr>
        <p:spPr bwMode="auto">
          <a:xfrm>
            <a:off x="2270125" y="3738563"/>
            <a:ext cx="219075" cy="334962"/>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52233" name="Rectangle 23"/>
          <p:cNvSpPr>
            <a:spLocks noChangeArrowheads="1"/>
          </p:cNvSpPr>
          <p:nvPr/>
        </p:nvSpPr>
        <p:spPr bwMode="auto">
          <a:xfrm>
            <a:off x="4678363" y="2551113"/>
            <a:ext cx="2305050" cy="2282825"/>
          </a:xfrm>
          <a:prstGeom prst="rect">
            <a:avLst/>
          </a:prstGeom>
          <a:solidFill>
            <a:srgbClr val="99CCFF"/>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nvGrpSpPr>
          <p:cNvPr id="7" name="Group 24"/>
          <p:cNvGrpSpPr>
            <a:grpSpLocks/>
          </p:cNvGrpSpPr>
          <p:nvPr/>
        </p:nvGrpSpPr>
        <p:grpSpPr bwMode="auto">
          <a:xfrm>
            <a:off x="4213225" y="1997075"/>
            <a:ext cx="2695575" cy="2647950"/>
            <a:chOff x="2669" y="1442"/>
            <a:chExt cx="1698" cy="1668"/>
          </a:xfrm>
        </p:grpSpPr>
        <p:grpSp>
          <p:nvGrpSpPr>
            <p:cNvPr id="8" name="Group 25"/>
            <p:cNvGrpSpPr>
              <a:grpSpLocks/>
            </p:cNvGrpSpPr>
            <p:nvPr/>
          </p:nvGrpSpPr>
          <p:grpSpPr bwMode="auto">
            <a:xfrm>
              <a:off x="3872" y="2325"/>
              <a:ext cx="495" cy="308"/>
              <a:chOff x="1760" y="1647"/>
              <a:chExt cx="463" cy="308"/>
            </a:xfrm>
          </p:grpSpPr>
          <p:sp>
            <p:nvSpPr>
              <p:cNvPr id="52271" name="Oval 26"/>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72" name="Text Box 27"/>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Sep</a:t>
                </a:r>
              </a:p>
            </p:txBody>
          </p:sp>
        </p:grpSp>
        <p:grpSp>
          <p:nvGrpSpPr>
            <p:cNvPr id="9" name="Group 28"/>
            <p:cNvGrpSpPr>
              <a:grpSpLocks/>
            </p:cNvGrpSpPr>
            <p:nvPr/>
          </p:nvGrpSpPr>
          <p:grpSpPr bwMode="auto">
            <a:xfrm>
              <a:off x="2669" y="1442"/>
              <a:ext cx="1371" cy="1668"/>
              <a:chOff x="2669" y="1442"/>
              <a:chExt cx="1371" cy="1668"/>
            </a:xfrm>
          </p:grpSpPr>
          <p:grpSp>
            <p:nvGrpSpPr>
              <p:cNvPr id="10" name="Group 29"/>
              <p:cNvGrpSpPr>
                <a:grpSpLocks/>
              </p:cNvGrpSpPr>
              <p:nvPr/>
            </p:nvGrpSpPr>
            <p:grpSpPr bwMode="auto">
              <a:xfrm>
                <a:off x="3423" y="1855"/>
                <a:ext cx="528" cy="308"/>
                <a:chOff x="1760" y="1647"/>
                <a:chExt cx="463" cy="308"/>
              </a:xfrm>
            </p:grpSpPr>
            <p:sp>
              <p:nvSpPr>
                <p:cNvPr id="52269" name="Oval 30"/>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70" name="Text Box 31"/>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Oct</a:t>
                  </a:r>
                </a:p>
              </p:txBody>
            </p:sp>
          </p:grpSp>
          <p:sp>
            <p:nvSpPr>
              <p:cNvPr id="52256" name="Line 32"/>
              <p:cNvSpPr>
                <a:spLocks noChangeShapeType="1"/>
              </p:cNvSpPr>
              <p:nvPr/>
            </p:nvSpPr>
            <p:spPr bwMode="auto">
              <a:xfrm>
                <a:off x="3140" y="1688"/>
                <a:ext cx="366" cy="219"/>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1" name="Group 33"/>
              <p:cNvGrpSpPr>
                <a:grpSpLocks/>
              </p:cNvGrpSpPr>
              <p:nvPr/>
            </p:nvGrpSpPr>
            <p:grpSpPr bwMode="auto">
              <a:xfrm>
                <a:off x="2669" y="1442"/>
                <a:ext cx="495" cy="308"/>
                <a:chOff x="1760" y="1647"/>
                <a:chExt cx="463" cy="308"/>
              </a:xfrm>
            </p:grpSpPr>
            <p:sp>
              <p:nvSpPr>
                <p:cNvPr id="52267" name="Oval 34"/>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68" name="Text Box 35"/>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Mar</a:t>
                  </a:r>
                </a:p>
              </p:txBody>
            </p:sp>
          </p:grpSp>
          <p:sp>
            <p:nvSpPr>
              <p:cNvPr id="52258" name="Line 36"/>
              <p:cNvSpPr>
                <a:spLocks noChangeShapeType="1"/>
              </p:cNvSpPr>
              <p:nvPr/>
            </p:nvSpPr>
            <p:spPr bwMode="auto">
              <a:xfrm>
                <a:off x="3853" y="2132"/>
                <a:ext cx="187" cy="22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sp>
            <p:nvSpPr>
              <p:cNvPr id="52259" name="Line 37"/>
              <p:cNvSpPr>
                <a:spLocks noChangeShapeType="1"/>
              </p:cNvSpPr>
              <p:nvPr/>
            </p:nvSpPr>
            <p:spPr bwMode="auto">
              <a:xfrm flipH="1">
                <a:off x="3335" y="2141"/>
                <a:ext cx="179" cy="226"/>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2" name="Group 38"/>
              <p:cNvGrpSpPr>
                <a:grpSpLocks/>
              </p:cNvGrpSpPr>
              <p:nvPr/>
            </p:nvGrpSpPr>
            <p:grpSpPr bwMode="auto">
              <a:xfrm>
                <a:off x="3042" y="2350"/>
                <a:ext cx="528" cy="308"/>
                <a:chOff x="1760" y="1647"/>
                <a:chExt cx="463" cy="308"/>
              </a:xfrm>
            </p:grpSpPr>
            <p:sp>
              <p:nvSpPr>
                <p:cNvPr id="52265" name="Oval 39"/>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66"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FF3300"/>
                      </a:solidFill>
                      <a:ea typeface="楷体_GB2312" pitchFamily="49" charset="-122"/>
                    </a:rPr>
                    <a:t>May</a:t>
                  </a:r>
                </a:p>
              </p:txBody>
            </p:sp>
          </p:grpSp>
          <p:grpSp>
            <p:nvGrpSpPr>
              <p:cNvPr id="13" name="Group 41"/>
              <p:cNvGrpSpPr>
                <a:grpSpLocks/>
              </p:cNvGrpSpPr>
              <p:nvPr/>
            </p:nvGrpSpPr>
            <p:grpSpPr bwMode="auto">
              <a:xfrm>
                <a:off x="3449" y="2802"/>
                <a:ext cx="495" cy="308"/>
                <a:chOff x="1760" y="1647"/>
                <a:chExt cx="463" cy="308"/>
              </a:xfrm>
            </p:grpSpPr>
            <p:sp>
              <p:nvSpPr>
                <p:cNvPr id="52263" name="Oval 42"/>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64" name="Text Box 43"/>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Nov</a:t>
                  </a:r>
                </a:p>
              </p:txBody>
            </p:sp>
          </p:grpSp>
          <p:sp>
            <p:nvSpPr>
              <p:cNvPr id="52262" name="Line 44"/>
              <p:cNvSpPr>
                <a:spLocks noChangeShapeType="1"/>
              </p:cNvSpPr>
              <p:nvPr/>
            </p:nvSpPr>
            <p:spPr bwMode="auto">
              <a:xfrm>
                <a:off x="3504" y="2619"/>
                <a:ext cx="145" cy="220"/>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grpSp>
      <p:sp>
        <p:nvSpPr>
          <p:cNvPr id="792621" name="Line 45"/>
          <p:cNvSpPr>
            <a:spLocks noChangeShapeType="1"/>
          </p:cNvSpPr>
          <p:nvPr/>
        </p:nvSpPr>
        <p:spPr bwMode="auto">
          <a:xfrm>
            <a:off x="3582988" y="2940050"/>
            <a:ext cx="282575" cy="412750"/>
          </a:xfrm>
          <a:prstGeom prst="line">
            <a:avLst/>
          </a:prstGeom>
          <a:noFill/>
          <a:ln w="2857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4" name="Group 46"/>
          <p:cNvGrpSpPr>
            <a:grpSpLocks/>
          </p:cNvGrpSpPr>
          <p:nvPr/>
        </p:nvGrpSpPr>
        <p:grpSpPr bwMode="auto">
          <a:xfrm>
            <a:off x="3065463" y="3316288"/>
            <a:ext cx="1339850" cy="1387475"/>
            <a:chOff x="1946" y="2286"/>
            <a:chExt cx="844" cy="861"/>
          </a:xfrm>
        </p:grpSpPr>
        <p:sp>
          <p:nvSpPr>
            <p:cNvPr id="52244" name="Rectangle 47"/>
            <p:cNvSpPr>
              <a:spLocks noChangeArrowheads="1"/>
            </p:cNvSpPr>
            <p:nvPr/>
          </p:nvSpPr>
          <p:spPr bwMode="auto">
            <a:xfrm>
              <a:off x="1946" y="2296"/>
              <a:ext cx="844" cy="851"/>
            </a:xfrm>
            <a:prstGeom prst="rect">
              <a:avLst/>
            </a:prstGeom>
            <a:solidFill>
              <a:srgbClr val="CC99FF"/>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nvGrpSpPr>
            <p:cNvPr id="15" name="Group 48"/>
            <p:cNvGrpSpPr>
              <a:grpSpLocks/>
            </p:cNvGrpSpPr>
            <p:nvPr/>
          </p:nvGrpSpPr>
          <p:grpSpPr bwMode="auto">
            <a:xfrm>
              <a:off x="1958" y="2286"/>
              <a:ext cx="795" cy="801"/>
              <a:chOff x="2330" y="2164"/>
              <a:chExt cx="795" cy="801"/>
            </a:xfrm>
          </p:grpSpPr>
          <p:grpSp>
            <p:nvGrpSpPr>
              <p:cNvPr id="16" name="Group 49"/>
              <p:cNvGrpSpPr>
                <a:grpSpLocks/>
              </p:cNvGrpSpPr>
              <p:nvPr/>
            </p:nvGrpSpPr>
            <p:grpSpPr bwMode="auto">
              <a:xfrm>
                <a:off x="2630" y="2164"/>
                <a:ext cx="495" cy="308"/>
                <a:chOff x="1760" y="1647"/>
                <a:chExt cx="463" cy="308"/>
              </a:xfrm>
            </p:grpSpPr>
            <p:sp>
              <p:nvSpPr>
                <p:cNvPr id="52251" name="Oval 50"/>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52" name="Text Box 51"/>
                <p:cNvSpPr txBox="1">
                  <a:spLocks noChangeArrowheads="1"/>
                </p:cNvSpPr>
                <p:nvPr/>
              </p:nvSpPr>
              <p:spPr bwMode="auto">
                <a:xfrm>
                  <a:off x="1785" y="1647"/>
                  <a:ext cx="421" cy="283"/>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Jun</a:t>
                  </a:r>
                </a:p>
              </p:txBody>
            </p:sp>
          </p:grpSp>
          <p:grpSp>
            <p:nvGrpSpPr>
              <p:cNvPr id="17" name="Group 52"/>
              <p:cNvGrpSpPr>
                <a:grpSpLocks/>
              </p:cNvGrpSpPr>
              <p:nvPr/>
            </p:nvGrpSpPr>
            <p:grpSpPr bwMode="auto">
              <a:xfrm>
                <a:off x="2330" y="2657"/>
                <a:ext cx="495" cy="308"/>
                <a:chOff x="1760" y="1647"/>
                <a:chExt cx="463" cy="308"/>
              </a:xfrm>
            </p:grpSpPr>
            <p:sp>
              <p:nvSpPr>
                <p:cNvPr id="52249" name="Oval 53"/>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50" name="Text Box 54"/>
                <p:cNvSpPr txBox="1">
                  <a:spLocks noChangeArrowheads="1"/>
                </p:cNvSpPr>
                <p:nvPr/>
              </p:nvSpPr>
              <p:spPr bwMode="auto">
                <a:xfrm>
                  <a:off x="1785" y="1647"/>
                  <a:ext cx="421" cy="283"/>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 Jul</a:t>
                  </a:r>
                </a:p>
              </p:txBody>
            </p:sp>
          </p:grpSp>
          <p:sp>
            <p:nvSpPr>
              <p:cNvPr id="52248" name="Line 55"/>
              <p:cNvSpPr>
                <a:spLocks noChangeShapeType="1"/>
              </p:cNvSpPr>
              <p:nvPr/>
            </p:nvSpPr>
            <p:spPr bwMode="auto">
              <a:xfrm flipH="1">
                <a:off x="2579" y="2441"/>
                <a:ext cx="130" cy="251"/>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grpSp>
      <p:grpSp>
        <p:nvGrpSpPr>
          <p:cNvPr id="18" name="Group 56"/>
          <p:cNvGrpSpPr>
            <a:grpSpLocks/>
          </p:cNvGrpSpPr>
          <p:nvPr/>
        </p:nvGrpSpPr>
        <p:grpSpPr bwMode="auto">
          <a:xfrm>
            <a:off x="2530475" y="4878388"/>
            <a:ext cx="785813" cy="488950"/>
            <a:chOff x="1760" y="1647"/>
            <a:chExt cx="463" cy="308"/>
          </a:xfrm>
        </p:grpSpPr>
        <p:sp>
          <p:nvSpPr>
            <p:cNvPr id="52242" name="Oval 57"/>
            <p:cNvSpPr>
              <a:spLocks noChangeArrowheads="1"/>
            </p:cNvSpPr>
            <p:nvPr/>
          </p:nvSpPr>
          <p:spPr bwMode="auto">
            <a:xfrm>
              <a:off x="1760" y="1671"/>
              <a:ext cx="463" cy="284"/>
            </a:xfrm>
            <a:prstGeom prst="ellipse">
              <a:avLst/>
            </a:prstGeom>
            <a:solidFill>
              <a:srgbClr val="CCFFCC"/>
            </a:solidFill>
            <a:ln w="9525">
              <a:solidFill>
                <a:schemeClr val="tx1"/>
              </a:solidFill>
              <a:round/>
              <a:headEnd/>
              <a:tailEnd/>
            </a:ln>
          </p:spPr>
          <p:txBody>
            <a:bodyPr wrap="none" anchor="ctr"/>
            <a:lstStyle/>
            <a:p>
              <a:endParaRPr lang="zh-CN" altLang="en-US" sz="2400">
                <a:solidFill>
                  <a:srgbClr val="000000"/>
                </a:solidFill>
                <a:ea typeface="宋体" pitchFamily="2" charset="-122"/>
              </a:endParaRPr>
            </a:p>
          </p:txBody>
        </p:sp>
        <p:sp>
          <p:nvSpPr>
            <p:cNvPr id="52243" name="Text Box 5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sz="2400">
                  <a:solidFill>
                    <a:srgbClr val="3333CC"/>
                  </a:solidFill>
                  <a:ea typeface="楷体_GB2312" pitchFamily="49" charset="-122"/>
                </a:rPr>
                <a:t>Dec</a:t>
              </a:r>
            </a:p>
          </p:txBody>
        </p:sp>
      </p:grpSp>
      <p:sp>
        <p:nvSpPr>
          <p:cNvPr id="792635" name="Line 59"/>
          <p:cNvSpPr>
            <a:spLocks noChangeShapeType="1"/>
          </p:cNvSpPr>
          <p:nvPr/>
        </p:nvSpPr>
        <p:spPr bwMode="auto">
          <a:xfrm>
            <a:off x="2654300" y="4498975"/>
            <a:ext cx="193675" cy="384175"/>
          </a:xfrm>
          <a:prstGeom prst="line">
            <a:avLst/>
          </a:prstGeom>
          <a:noFill/>
          <a:ln w="9525">
            <a:solidFill>
              <a:schemeClr val="tx1"/>
            </a:solidFill>
            <a:round/>
            <a:headEnd/>
            <a:tailEnd/>
          </a:ln>
        </p:spPr>
        <p:txBody>
          <a:bodyPr/>
          <a:lstStyle/>
          <a:p>
            <a:endParaRPr lang="zh-CN" altLang="en-US" sz="2400">
              <a:solidFill>
                <a:srgbClr val="000000"/>
              </a:solidFill>
              <a:ea typeface="宋体" pitchFamily="2" charset="-122"/>
            </a:endParaRPr>
          </a:p>
        </p:txBody>
      </p:sp>
      <p:grpSp>
        <p:nvGrpSpPr>
          <p:cNvPr id="19" name="Group 60"/>
          <p:cNvGrpSpPr>
            <a:grpSpLocks/>
          </p:cNvGrpSpPr>
          <p:nvPr/>
        </p:nvGrpSpPr>
        <p:grpSpPr bwMode="auto">
          <a:xfrm>
            <a:off x="6748463" y="1184275"/>
            <a:ext cx="1184275" cy="425450"/>
            <a:chOff x="4251" y="746"/>
            <a:chExt cx="746" cy="268"/>
          </a:xfrm>
        </p:grpSpPr>
        <p:sp useBgFill="1">
          <p:nvSpPr>
            <p:cNvPr id="52240" name="Rectangle 61"/>
            <p:cNvSpPr>
              <a:spLocks noChangeArrowheads="1"/>
            </p:cNvSpPr>
            <p:nvPr/>
          </p:nvSpPr>
          <p:spPr bwMode="auto">
            <a:xfrm>
              <a:off x="4251" y="746"/>
              <a:ext cx="268" cy="268"/>
            </a:xfrm>
            <a:prstGeom prst="rect">
              <a:avLst/>
            </a:prstGeom>
            <a:ln w="9525">
              <a:noFill/>
              <a:miter lim="800000"/>
              <a:headEnd/>
              <a:tailEnd/>
            </a:ln>
          </p:spPr>
          <p:txBody>
            <a:bodyPr wrap="none" anchor="ctr"/>
            <a:lstStyle/>
            <a:p>
              <a:endParaRPr lang="zh-CN" altLang="en-US" sz="2400">
                <a:solidFill>
                  <a:srgbClr val="000000"/>
                </a:solidFill>
                <a:ea typeface="宋体" pitchFamily="2" charset="-122"/>
              </a:endParaRPr>
            </a:p>
          </p:txBody>
        </p:sp>
        <p:sp>
          <p:nvSpPr>
            <p:cNvPr id="52241" name="AutoShape 62"/>
            <p:cNvSpPr>
              <a:spLocks noChangeArrowheads="1"/>
            </p:cNvSpPr>
            <p:nvPr/>
          </p:nvSpPr>
          <p:spPr bwMode="auto">
            <a:xfrm>
              <a:off x="4819" y="771"/>
              <a:ext cx="178" cy="178"/>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en-US" sz="2400">
                <a:solidFill>
                  <a:srgbClr val="000000"/>
                </a:solidFill>
                <a:ea typeface="宋体" pitchFamily="2" charset="-122"/>
              </a:endParaRPr>
            </a:p>
          </p:txBody>
        </p:sp>
      </p:grpSp>
    </p:spTree>
    <p:extLst>
      <p:ext uri="{BB962C8B-B14F-4D97-AF65-F5344CB8AC3E}">
        <p14:creationId xmlns:p14="http://schemas.microsoft.com/office/powerpoint/2010/main" val="33780672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2581"/>
                                        </p:tgtEl>
                                        <p:attrNameLst>
                                          <p:attrName>style.visibility</p:attrName>
                                        </p:attrNameLst>
                                      </p:cBhvr>
                                      <p:to>
                                        <p:strVal val="visible"/>
                                      </p:to>
                                    </p:set>
                                    <p:animEffect transition="in" filter="wipe(up)">
                                      <p:cBhvr>
                                        <p:cTn id="7" dur="500"/>
                                        <p:tgtEl>
                                          <p:spTgt spid="79258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92621"/>
                                        </p:tgtEl>
                                        <p:attrNameLst>
                                          <p:attrName>style.visibility</p:attrName>
                                        </p:attrNameLst>
                                      </p:cBhvr>
                                      <p:to>
                                        <p:strVal val="visible"/>
                                      </p:to>
                                    </p:set>
                                    <p:animEffect transition="in" filter="wipe(up)">
                                      <p:cBhvr>
                                        <p:cTn id="12" dur="500"/>
                                        <p:tgtEl>
                                          <p:spTgt spid="7926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92635"/>
                                        </p:tgtEl>
                                        <p:attrNameLst>
                                          <p:attrName>style.visibility</p:attrName>
                                        </p:attrNameLst>
                                      </p:cBhvr>
                                      <p:to>
                                        <p:strVal val="visible"/>
                                      </p:to>
                                    </p:set>
                                    <p:animEffect transition="in" filter="wipe(up)">
                                      <p:cBhvr>
                                        <p:cTn id="17" dur="500"/>
                                        <p:tgtEl>
                                          <p:spTgt spid="79263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up)">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92579"/>
                                        </p:tgtEl>
                                        <p:attrNameLst>
                                          <p:attrName>style.visibility</p:attrName>
                                        </p:attrNameLst>
                                      </p:cBhvr>
                                      <p:to>
                                        <p:strVal val="visible"/>
                                      </p:to>
                                    </p:set>
                                    <p:animEffect transition="in" filter="wipe(left)">
                                      <p:cBhvr>
                                        <p:cTn id="26" dur="500"/>
                                        <p:tgtEl>
                                          <p:spTgt spid="792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animBg="1" autoUpdateAnimBg="0"/>
      <p:bldP spid="792581" grpId="0" animBg="1"/>
      <p:bldP spid="792621" grpId="0" animBg="1"/>
      <p:bldP spid="7926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50" y="609600"/>
            <a:ext cx="7772400" cy="1143000"/>
          </a:xfrm>
        </p:spPr>
        <p:txBody>
          <a:bodyPr/>
          <a:lstStyle/>
          <a:p>
            <a:pPr eaLnBrk="1" hangingPunct="1"/>
            <a:r>
              <a:rPr lang="zh-CN" altLang="en-US" sz="6000" b="1" smtClean="0">
                <a:solidFill>
                  <a:schemeClr val="tx1"/>
                </a:solidFill>
                <a:ea typeface="楷体_GB2312" pitchFamily="49" charset="-122"/>
              </a:rPr>
              <a:t>二、二叉平衡树</a:t>
            </a:r>
            <a:endParaRPr lang="zh-CN" altLang="en-US" smtClean="0">
              <a:solidFill>
                <a:schemeClr val="tx1"/>
              </a:solidFill>
              <a:ea typeface="楷体_GB2312" pitchFamily="49" charset="-122"/>
            </a:endParaRPr>
          </a:p>
        </p:txBody>
      </p:sp>
      <p:sp>
        <p:nvSpPr>
          <p:cNvPr id="17411" name="Rectangle 3"/>
          <p:cNvSpPr>
            <a:spLocks noGrp="1" noChangeArrowheads="1"/>
          </p:cNvSpPr>
          <p:nvPr>
            <p:ph type="body" idx="1"/>
          </p:nvPr>
        </p:nvSpPr>
        <p:spPr>
          <a:xfrm>
            <a:off x="1860550" y="1970088"/>
            <a:ext cx="5973763" cy="692150"/>
          </a:xfrm>
        </p:spPr>
        <p:txBody>
          <a:bodyPr/>
          <a:lstStyle/>
          <a:p>
            <a:pPr eaLnBrk="1" hangingPunct="1">
              <a:buFontTx/>
              <a:buNone/>
            </a:pPr>
            <a:r>
              <a:rPr lang="en-US" altLang="zh-CN" sz="4400" b="1" smtClean="0">
                <a:solidFill>
                  <a:srgbClr val="3333FF"/>
                </a:solidFill>
                <a:ea typeface="楷体_GB2312" pitchFamily="49" charset="-122"/>
              </a:rPr>
              <a:t>1.  </a:t>
            </a:r>
            <a:r>
              <a:rPr lang="zh-CN" altLang="en-US" sz="4400" b="1" smtClean="0">
                <a:solidFill>
                  <a:srgbClr val="3333FF"/>
                </a:solidFill>
                <a:ea typeface="楷体_GB2312" pitchFamily="49" charset="-122"/>
              </a:rPr>
              <a:t>二叉平衡树定义</a:t>
            </a:r>
          </a:p>
        </p:txBody>
      </p:sp>
      <p:sp>
        <p:nvSpPr>
          <p:cNvPr id="17412" name="Rectangle 4">
            <a:hlinkClick r:id="" action="ppaction://noaction"/>
          </p:cNvPr>
          <p:cNvSpPr>
            <a:spLocks noChangeArrowheads="1"/>
          </p:cNvSpPr>
          <p:nvPr/>
        </p:nvSpPr>
        <p:spPr bwMode="auto">
          <a:xfrm>
            <a:off x="1874838" y="2762250"/>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2.  </a:t>
            </a:r>
            <a:r>
              <a:rPr lang="zh-CN" altLang="en-US" sz="4400" b="1">
                <a:solidFill>
                  <a:srgbClr val="3333FF"/>
                </a:solidFill>
                <a:ea typeface="楷体_GB2312" pitchFamily="49" charset="-122"/>
              </a:rPr>
              <a:t>平衡旋转技术</a:t>
            </a:r>
          </a:p>
        </p:txBody>
      </p:sp>
      <p:sp>
        <p:nvSpPr>
          <p:cNvPr id="17413" name="Rectangle 5">
            <a:hlinkClick r:id="rId3" action="ppaction://hlinksldjump"/>
          </p:cNvPr>
          <p:cNvSpPr>
            <a:spLocks noChangeArrowheads="1"/>
          </p:cNvSpPr>
          <p:nvPr/>
        </p:nvSpPr>
        <p:spPr bwMode="auto">
          <a:xfrm>
            <a:off x="1878013" y="35639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3.  </a:t>
            </a:r>
            <a:r>
              <a:rPr lang="zh-CN" altLang="en-US" sz="4400" b="1">
                <a:solidFill>
                  <a:srgbClr val="3333FF"/>
                </a:solidFill>
                <a:ea typeface="楷体_GB2312" pitchFamily="49" charset="-122"/>
              </a:rPr>
              <a:t>二叉平衡树的插入</a:t>
            </a:r>
          </a:p>
        </p:txBody>
      </p:sp>
      <p:sp>
        <p:nvSpPr>
          <p:cNvPr id="17414" name="Rectangle 6">
            <a:hlinkClick r:id="" action="ppaction://noaction"/>
          </p:cNvPr>
          <p:cNvSpPr>
            <a:spLocks noChangeArrowheads="1"/>
          </p:cNvSpPr>
          <p:nvPr/>
        </p:nvSpPr>
        <p:spPr bwMode="auto">
          <a:xfrm>
            <a:off x="1885950" y="443388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4.  </a:t>
            </a:r>
            <a:r>
              <a:rPr lang="zh-CN" altLang="en-US" sz="4400" b="1">
                <a:solidFill>
                  <a:srgbClr val="3333FF"/>
                </a:solidFill>
                <a:ea typeface="楷体_GB2312" pitchFamily="49" charset="-122"/>
              </a:rPr>
              <a:t>二叉平衡树的删除</a:t>
            </a:r>
          </a:p>
        </p:txBody>
      </p:sp>
      <p:sp>
        <p:nvSpPr>
          <p:cNvPr id="17415" name="Rectangle 7">
            <a:hlinkClick r:id="rId4" action="ppaction://hlinksldjump"/>
          </p:cNvPr>
          <p:cNvSpPr>
            <a:spLocks noChangeArrowheads="1"/>
          </p:cNvSpPr>
          <p:nvPr/>
        </p:nvSpPr>
        <p:spPr bwMode="auto">
          <a:xfrm>
            <a:off x="1881188" y="53038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5.  </a:t>
            </a:r>
            <a:r>
              <a:rPr lang="zh-CN" altLang="en-US" sz="4400" b="1">
                <a:solidFill>
                  <a:srgbClr val="3333FF"/>
                </a:solidFill>
                <a:ea typeface="楷体_GB2312" pitchFamily="49" charset="-122"/>
              </a:rPr>
              <a:t>二叉平衡树的高度</a:t>
            </a:r>
          </a:p>
        </p:txBody>
      </p:sp>
      <p:sp>
        <p:nvSpPr>
          <p:cNvPr id="673800" name="Freeform 8"/>
          <p:cNvSpPr>
            <a:spLocks/>
          </p:cNvSpPr>
          <p:nvPr/>
        </p:nvSpPr>
        <p:spPr bwMode="auto">
          <a:xfrm>
            <a:off x="1636713" y="1957388"/>
            <a:ext cx="439737" cy="633412"/>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sz="2800">
              <a:solidFill>
                <a:srgbClr val="0000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73800"/>
                                        </p:tgtEl>
                                        <p:attrNameLst>
                                          <p:attrName>style.visibility</p:attrName>
                                        </p:attrNameLst>
                                      </p:cBhvr>
                                      <p:to>
                                        <p:strVal val="visible"/>
                                      </p:to>
                                    </p:set>
                                    <p:animEffect transition="in" filter="wipe(down)">
                                      <p:cBhvr>
                                        <p:cTn id="7" dur="500"/>
                                        <p:tgtEl>
                                          <p:spTgt spid="67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290513"/>
            <a:ext cx="9144000" cy="1311275"/>
          </a:xfrm>
          <a:prstGeom prst="rect">
            <a:avLst/>
          </a:prstGeom>
          <a:noFill/>
          <a:ln w="9525">
            <a:noFill/>
            <a:miter lim="800000"/>
            <a:headEnd/>
            <a:tailEnd/>
          </a:ln>
        </p:spPr>
        <p:txBody>
          <a:bodyPr>
            <a:spAutoFit/>
          </a:bodyPr>
          <a:lstStyle/>
          <a:p>
            <a:r>
              <a:rPr lang="en-US" altLang="zh-CN" sz="4800" b="1">
                <a:solidFill>
                  <a:srgbClr val="0033CC"/>
                </a:solidFill>
                <a:ea typeface="楷体_GB2312" pitchFamily="49" charset="-122"/>
              </a:rPr>
              <a:t>  </a:t>
            </a:r>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useBgFill="1">
        <p:nvSpPr>
          <p:cNvPr id="53251" name="Text Box 3"/>
          <p:cNvSpPr txBox="1">
            <a:spLocks noChangeArrowheads="1"/>
          </p:cNvSpPr>
          <p:nvPr/>
        </p:nvSpPr>
        <p:spPr bwMode="auto">
          <a:xfrm>
            <a:off x="282575" y="3948113"/>
            <a:ext cx="8861425" cy="946150"/>
          </a:xfrm>
          <a:prstGeom prst="rect">
            <a:avLst/>
          </a:prstGeom>
          <a:ln w="9525">
            <a:noFill/>
            <a:miter lim="800000"/>
            <a:headEnd/>
            <a:tailEnd/>
          </a:ln>
        </p:spPr>
        <p:txBody>
          <a:bodyPr>
            <a:spAutoFit/>
          </a:bodyPr>
          <a:lstStyle/>
          <a:p>
            <a:r>
              <a:rPr lang="en-US" altLang="zh-CN" sz="2400" b="1">
                <a:solidFill>
                  <a:srgbClr val="000000"/>
                </a:solidFill>
                <a:ea typeface="楷体_GB2312" pitchFamily="49" charset="-122"/>
              </a:rPr>
              <a:t>ASL = (1</a:t>
            </a:r>
            <a:r>
              <a:rPr lang="en-US" altLang="zh-CN" sz="2400" b="1">
                <a:solidFill>
                  <a:srgbClr val="000000"/>
                </a:solidFill>
                <a:ea typeface="楷体_GB2312" pitchFamily="49" charset="-122"/>
                <a:cs typeface="Times New Roman" pitchFamily="18" charset="0"/>
              </a:rPr>
              <a:t>×</a:t>
            </a:r>
            <a:r>
              <a:rPr lang="en-US" altLang="zh-CN" sz="2400" b="1">
                <a:solidFill>
                  <a:srgbClr val="000000"/>
                </a:solidFill>
                <a:ea typeface="楷体_GB2312" pitchFamily="49" charset="-122"/>
              </a:rPr>
              <a:t>1+2 ×2 +3 × 3 +4 ×3 +5 ×2 +6 ×1) / 12 </a:t>
            </a:r>
          </a:p>
          <a:p>
            <a:r>
              <a:rPr lang="en-US" altLang="zh-CN" sz="2400" b="1">
                <a:solidFill>
                  <a:srgbClr val="000000"/>
                </a:solidFill>
                <a:ea typeface="楷体_GB2312" pitchFamily="49" charset="-122"/>
              </a:rPr>
              <a:t>        = 42 /12</a:t>
            </a:r>
          </a:p>
        </p:txBody>
      </p:sp>
      <p:sp>
        <p:nvSpPr>
          <p:cNvPr id="53252" name="Text Box 4"/>
          <p:cNvSpPr txBox="1">
            <a:spLocks noChangeArrowheads="1"/>
          </p:cNvSpPr>
          <p:nvPr/>
        </p:nvSpPr>
        <p:spPr bwMode="auto">
          <a:xfrm>
            <a:off x="269875" y="3278188"/>
            <a:ext cx="3309938" cy="579437"/>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2. </a:t>
            </a:r>
            <a:r>
              <a:rPr lang="zh-CN" altLang="en-US" sz="3200" b="1">
                <a:solidFill>
                  <a:srgbClr val="FF0000"/>
                </a:solidFill>
                <a:ea typeface="楷体_GB2312" pitchFamily="49" charset="-122"/>
              </a:rPr>
              <a:t>求二叉排序树</a:t>
            </a:r>
          </a:p>
        </p:txBody>
      </p:sp>
      <p:sp>
        <p:nvSpPr>
          <p:cNvPr id="53253" name="Text Box 5"/>
          <p:cNvSpPr txBox="1">
            <a:spLocks noChangeArrowheads="1"/>
          </p:cNvSpPr>
          <p:nvPr/>
        </p:nvSpPr>
        <p:spPr bwMode="auto">
          <a:xfrm>
            <a:off x="322263" y="1752600"/>
            <a:ext cx="7304087" cy="579438"/>
          </a:xfrm>
          <a:prstGeom prst="rect">
            <a:avLst/>
          </a:prstGeom>
          <a:noFill/>
          <a:ln w="9525">
            <a:noFill/>
            <a:miter lim="800000"/>
            <a:headEnd/>
            <a:tailEnd/>
          </a:ln>
        </p:spPr>
        <p:txBody>
          <a:bodyPr>
            <a:spAutoFit/>
          </a:bodyPr>
          <a:lstStyle/>
          <a:p>
            <a:pPr>
              <a:spcBef>
                <a:spcPct val="50000"/>
              </a:spcBef>
            </a:pPr>
            <a:r>
              <a:rPr lang="en-US" altLang="zh-CN" sz="3200" b="1">
                <a:solidFill>
                  <a:srgbClr val="FF3300"/>
                </a:solidFill>
                <a:ea typeface="楷体_GB2312" pitchFamily="49" charset="-122"/>
              </a:rPr>
              <a:t>1. </a:t>
            </a:r>
            <a:r>
              <a:rPr lang="zh-CN" altLang="en-US" sz="3200" b="1">
                <a:solidFill>
                  <a:srgbClr val="FF3300"/>
                </a:solidFill>
                <a:ea typeface="楷体_GB2312" pitchFamily="49" charset="-122"/>
              </a:rPr>
              <a:t>有序表，</a:t>
            </a:r>
            <a:r>
              <a:rPr lang="zh-CN" altLang="en-US" sz="3200" b="1">
                <a:solidFill>
                  <a:srgbClr val="000000"/>
                </a:solidFill>
                <a:ea typeface="楷体_GB2312" pitchFamily="49" charset="-122"/>
              </a:rPr>
              <a:t>排序后采用折半查找</a:t>
            </a:r>
          </a:p>
        </p:txBody>
      </p:sp>
      <p:sp useBgFill="1">
        <p:nvSpPr>
          <p:cNvPr id="53254" name="Text Box 6"/>
          <p:cNvSpPr txBox="1">
            <a:spLocks noChangeArrowheads="1"/>
          </p:cNvSpPr>
          <p:nvPr/>
        </p:nvSpPr>
        <p:spPr bwMode="auto">
          <a:xfrm>
            <a:off x="608013" y="2373313"/>
            <a:ext cx="8153400" cy="519112"/>
          </a:xfrm>
          <a:prstGeom prst="rect">
            <a:avLst/>
          </a:prstGeom>
          <a:ln w="9525">
            <a:noFill/>
            <a:miter lim="800000"/>
            <a:headEnd/>
            <a:tailEnd/>
          </a:ln>
        </p:spPr>
        <p:txBody>
          <a:bodyPr>
            <a:spAutoFit/>
          </a:bodyPr>
          <a:lstStyle/>
          <a:p>
            <a:pPr>
              <a:spcBef>
                <a:spcPct val="50000"/>
              </a:spcBef>
            </a:pPr>
            <a:r>
              <a:rPr lang="en-US" altLang="zh-CN" sz="2400" b="1">
                <a:solidFill>
                  <a:srgbClr val="000000"/>
                </a:solidFill>
                <a:ea typeface="宋体" pitchFamily="2" charset="-122"/>
              </a:rPr>
              <a:t>ASL = (1</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1+2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2 +3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 4 +4 </a:t>
            </a:r>
            <a:r>
              <a:rPr lang="en-US" altLang="zh-CN" sz="2400" b="1">
                <a:solidFill>
                  <a:srgbClr val="000000"/>
                </a:solidFill>
                <a:ea typeface="宋体" pitchFamily="2" charset="-122"/>
                <a:cs typeface="Times New Roman" pitchFamily="18" charset="0"/>
              </a:rPr>
              <a:t>×5</a:t>
            </a:r>
            <a:r>
              <a:rPr lang="en-US" altLang="zh-CN" sz="2400" b="1">
                <a:solidFill>
                  <a:srgbClr val="000000"/>
                </a:solidFill>
                <a:ea typeface="宋体" pitchFamily="2" charset="-122"/>
              </a:rPr>
              <a:t> </a:t>
            </a:r>
            <a:r>
              <a:rPr lang="en-US" altLang="zh-CN" sz="2400" b="1">
                <a:solidFill>
                  <a:srgbClr val="000000"/>
                </a:solidFill>
                <a:ea typeface="宋体" pitchFamily="2" charset="-122"/>
                <a:cs typeface="Times New Roman" pitchFamily="18" charset="0"/>
              </a:rPr>
              <a:t>) / 12 = 37 /12</a:t>
            </a:r>
          </a:p>
        </p:txBody>
      </p:sp>
      <p:sp>
        <p:nvSpPr>
          <p:cNvPr id="53255" name="Text Box 7"/>
          <p:cNvSpPr txBox="1">
            <a:spLocks noChangeArrowheads="1"/>
          </p:cNvSpPr>
          <p:nvPr/>
        </p:nvSpPr>
        <p:spPr bwMode="auto">
          <a:xfrm>
            <a:off x="271463" y="5176838"/>
            <a:ext cx="3979862" cy="579437"/>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3. </a:t>
            </a:r>
            <a:r>
              <a:rPr lang="zh-CN" altLang="en-US" sz="3200" b="1">
                <a:solidFill>
                  <a:srgbClr val="FF0000"/>
                </a:solidFill>
                <a:ea typeface="楷体_GB2312" pitchFamily="49" charset="-122"/>
              </a:rPr>
              <a:t>求平衡二叉排序树</a:t>
            </a:r>
          </a:p>
        </p:txBody>
      </p:sp>
      <p:sp useBgFill="1">
        <p:nvSpPr>
          <p:cNvPr id="53256" name="Text Box 8"/>
          <p:cNvSpPr txBox="1">
            <a:spLocks noChangeArrowheads="1"/>
          </p:cNvSpPr>
          <p:nvPr/>
        </p:nvSpPr>
        <p:spPr bwMode="auto">
          <a:xfrm>
            <a:off x="282575" y="5797550"/>
            <a:ext cx="8861425" cy="519113"/>
          </a:xfrm>
          <a:prstGeom prst="rect">
            <a:avLst/>
          </a:prstGeom>
          <a:ln w="9525">
            <a:noFill/>
            <a:miter lim="800000"/>
            <a:headEnd/>
            <a:tailEnd/>
          </a:ln>
        </p:spPr>
        <p:txBody>
          <a:bodyPr>
            <a:spAutoFit/>
          </a:bodyPr>
          <a:lstStyle/>
          <a:p>
            <a:pPr>
              <a:spcBef>
                <a:spcPct val="50000"/>
              </a:spcBef>
            </a:pPr>
            <a:r>
              <a:rPr lang="en-US" altLang="zh-CN" sz="2400" b="1">
                <a:solidFill>
                  <a:srgbClr val="000000"/>
                </a:solidFill>
                <a:ea typeface="宋体" pitchFamily="2" charset="-122"/>
              </a:rPr>
              <a:t>ASL = (1</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1+2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2 +3 </a:t>
            </a:r>
            <a:r>
              <a:rPr lang="en-US" altLang="zh-CN" sz="2400" b="1">
                <a:solidFill>
                  <a:srgbClr val="000000"/>
                </a:solidFill>
                <a:ea typeface="宋体" pitchFamily="2" charset="-122"/>
                <a:cs typeface="Times New Roman" pitchFamily="18" charset="0"/>
              </a:rPr>
              <a:t>×</a:t>
            </a:r>
            <a:r>
              <a:rPr lang="en-US" altLang="zh-CN" sz="2400" b="1">
                <a:solidFill>
                  <a:srgbClr val="000000"/>
                </a:solidFill>
                <a:ea typeface="宋体" pitchFamily="2" charset="-122"/>
              </a:rPr>
              <a:t> 4 +4 </a:t>
            </a:r>
            <a:r>
              <a:rPr lang="en-US" altLang="zh-CN" sz="2400" b="1">
                <a:solidFill>
                  <a:srgbClr val="000000"/>
                </a:solidFill>
                <a:ea typeface="宋体" pitchFamily="2" charset="-122"/>
                <a:cs typeface="Times New Roman" pitchFamily="18" charset="0"/>
              </a:rPr>
              <a:t>×4</a:t>
            </a:r>
            <a:r>
              <a:rPr lang="en-US" altLang="zh-CN" sz="2400" b="1">
                <a:solidFill>
                  <a:srgbClr val="000000"/>
                </a:solidFill>
                <a:ea typeface="宋体" pitchFamily="2" charset="-122"/>
              </a:rPr>
              <a:t> +5 </a:t>
            </a:r>
            <a:r>
              <a:rPr lang="en-US" altLang="zh-CN" sz="2400" b="1">
                <a:solidFill>
                  <a:srgbClr val="000000"/>
                </a:solidFill>
                <a:ea typeface="宋体" pitchFamily="2" charset="-122"/>
                <a:cs typeface="Times New Roman" pitchFamily="18" charset="0"/>
              </a:rPr>
              <a:t>×1</a:t>
            </a:r>
            <a:r>
              <a:rPr lang="en-US" altLang="zh-CN" sz="2400" b="1">
                <a:solidFill>
                  <a:srgbClr val="000000"/>
                </a:solidFill>
                <a:ea typeface="宋体" pitchFamily="2" charset="-122"/>
              </a:rPr>
              <a:t> </a:t>
            </a:r>
            <a:r>
              <a:rPr lang="en-US" altLang="zh-CN" sz="2400" b="1">
                <a:solidFill>
                  <a:srgbClr val="000000"/>
                </a:solidFill>
                <a:ea typeface="宋体" pitchFamily="2" charset="-122"/>
                <a:cs typeface="Times New Roman" pitchFamily="18" charset="0"/>
              </a:rPr>
              <a:t>) / 12 = 38 /12</a:t>
            </a:r>
          </a:p>
        </p:txBody>
      </p:sp>
    </p:spTree>
    <p:extLst>
      <p:ext uri="{BB962C8B-B14F-4D97-AF65-F5344CB8AC3E}">
        <p14:creationId xmlns:p14="http://schemas.microsoft.com/office/powerpoint/2010/main" val="37256799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85750" y="609600"/>
            <a:ext cx="7772400" cy="1143000"/>
          </a:xfrm>
        </p:spPr>
        <p:txBody>
          <a:bodyPr/>
          <a:lstStyle/>
          <a:p>
            <a:pPr eaLnBrk="1" hangingPunct="1"/>
            <a:r>
              <a:rPr lang="zh-CN" altLang="en-US" sz="6000" b="1" smtClean="0">
                <a:solidFill>
                  <a:schemeClr val="tx1"/>
                </a:solidFill>
                <a:ea typeface="楷体_GB2312" pitchFamily="49" charset="-122"/>
              </a:rPr>
              <a:t>二、二叉平衡树</a:t>
            </a:r>
            <a:endParaRPr lang="zh-CN" altLang="en-US" smtClean="0">
              <a:solidFill>
                <a:schemeClr val="tx1"/>
              </a:solidFill>
              <a:ea typeface="楷体_GB2312" pitchFamily="49" charset="-122"/>
            </a:endParaRPr>
          </a:p>
        </p:txBody>
      </p:sp>
      <p:sp>
        <p:nvSpPr>
          <p:cNvPr id="54275" name="Rectangle 3"/>
          <p:cNvSpPr>
            <a:spLocks noGrp="1" noChangeArrowheads="1"/>
          </p:cNvSpPr>
          <p:nvPr>
            <p:ph type="body" idx="1"/>
          </p:nvPr>
        </p:nvSpPr>
        <p:spPr>
          <a:xfrm>
            <a:off x="1860550" y="2011363"/>
            <a:ext cx="5973763" cy="692150"/>
          </a:xfrm>
        </p:spPr>
        <p:txBody>
          <a:bodyPr/>
          <a:lstStyle/>
          <a:p>
            <a:pPr eaLnBrk="1" hangingPunct="1">
              <a:buFontTx/>
              <a:buNone/>
            </a:pPr>
            <a:r>
              <a:rPr lang="en-US" altLang="zh-CN" sz="4400" b="1" smtClean="0">
                <a:solidFill>
                  <a:srgbClr val="3333FF"/>
                </a:solidFill>
                <a:ea typeface="楷体_GB2312" pitchFamily="49" charset="-122"/>
              </a:rPr>
              <a:t>1.  </a:t>
            </a:r>
            <a:r>
              <a:rPr lang="zh-CN" altLang="en-US" sz="4400" b="1" smtClean="0">
                <a:solidFill>
                  <a:srgbClr val="3333FF"/>
                </a:solidFill>
                <a:ea typeface="楷体_GB2312" pitchFamily="49" charset="-122"/>
              </a:rPr>
              <a:t>二叉平衡树定义</a:t>
            </a:r>
          </a:p>
        </p:txBody>
      </p:sp>
      <p:sp>
        <p:nvSpPr>
          <p:cNvPr id="54276" name="Rectangle 4">
            <a:hlinkClick r:id="" action="ppaction://noaction"/>
          </p:cNvPr>
          <p:cNvSpPr>
            <a:spLocks noChangeArrowheads="1"/>
          </p:cNvSpPr>
          <p:nvPr/>
        </p:nvSpPr>
        <p:spPr bwMode="auto">
          <a:xfrm>
            <a:off x="1874838" y="2762250"/>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2.  </a:t>
            </a:r>
            <a:r>
              <a:rPr lang="zh-CN" altLang="en-US" sz="4400" b="1">
                <a:solidFill>
                  <a:srgbClr val="3333FF"/>
                </a:solidFill>
                <a:ea typeface="楷体_GB2312" pitchFamily="49" charset="-122"/>
              </a:rPr>
              <a:t>平衡旋转技术</a:t>
            </a:r>
          </a:p>
        </p:txBody>
      </p:sp>
      <p:sp>
        <p:nvSpPr>
          <p:cNvPr id="54277" name="Rectangle 5">
            <a:hlinkClick r:id="rId3" action="ppaction://hlinksldjump"/>
          </p:cNvPr>
          <p:cNvSpPr>
            <a:spLocks noChangeArrowheads="1"/>
          </p:cNvSpPr>
          <p:nvPr/>
        </p:nvSpPr>
        <p:spPr bwMode="auto">
          <a:xfrm>
            <a:off x="1878013" y="35639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3.  </a:t>
            </a:r>
            <a:r>
              <a:rPr lang="zh-CN" altLang="en-US" sz="4400" b="1">
                <a:solidFill>
                  <a:srgbClr val="3333FF"/>
                </a:solidFill>
                <a:ea typeface="楷体_GB2312" pitchFamily="49" charset="-122"/>
              </a:rPr>
              <a:t>二叉平衡树的插入</a:t>
            </a:r>
          </a:p>
        </p:txBody>
      </p:sp>
      <p:sp>
        <p:nvSpPr>
          <p:cNvPr id="54278" name="Rectangle 6">
            <a:hlinkClick r:id="" action="ppaction://noaction"/>
          </p:cNvPr>
          <p:cNvSpPr>
            <a:spLocks noChangeArrowheads="1"/>
          </p:cNvSpPr>
          <p:nvPr/>
        </p:nvSpPr>
        <p:spPr bwMode="auto">
          <a:xfrm>
            <a:off x="1885950" y="443388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4.  </a:t>
            </a:r>
            <a:r>
              <a:rPr lang="zh-CN" altLang="en-US" sz="4400" b="1">
                <a:solidFill>
                  <a:srgbClr val="3333FF"/>
                </a:solidFill>
                <a:ea typeface="楷体_GB2312" pitchFamily="49" charset="-122"/>
              </a:rPr>
              <a:t>二叉平衡树的删除</a:t>
            </a:r>
          </a:p>
        </p:txBody>
      </p:sp>
      <p:sp>
        <p:nvSpPr>
          <p:cNvPr id="54279" name="Rectangle 7">
            <a:hlinkClick r:id="rId4" action="ppaction://hlinksldjump"/>
          </p:cNvPr>
          <p:cNvSpPr>
            <a:spLocks noChangeArrowheads="1"/>
          </p:cNvSpPr>
          <p:nvPr/>
        </p:nvSpPr>
        <p:spPr bwMode="auto">
          <a:xfrm>
            <a:off x="1881188" y="53038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5.  </a:t>
            </a:r>
            <a:r>
              <a:rPr lang="zh-CN" altLang="en-US" sz="4400" b="1">
                <a:solidFill>
                  <a:srgbClr val="3333FF"/>
                </a:solidFill>
                <a:ea typeface="楷体_GB2312" pitchFamily="49" charset="-122"/>
              </a:rPr>
              <a:t>二叉平衡树的高度</a:t>
            </a:r>
          </a:p>
        </p:txBody>
      </p:sp>
      <p:sp>
        <p:nvSpPr>
          <p:cNvPr id="798728" name="Freeform 8"/>
          <p:cNvSpPr>
            <a:spLocks/>
          </p:cNvSpPr>
          <p:nvPr/>
        </p:nvSpPr>
        <p:spPr bwMode="auto">
          <a:xfrm>
            <a:off x="1636713" y="5073650"/>
            <a:ext cx="439737" cy="633413"/>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3721964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98728"/>
                                        </p:tgtEl>
                                        <p:attrNameLst>
                                          <p:attrName>style.visibility</p:attrName>
                                        </p:attrNameLst>
                                      </p:cBhvr>
                                      <p:to>
                                        <p:strVal val="visible"/>
                                      </p:to>
                                    </p:set>
                                    <p:animEffect transition="in" filter="wipe(down)">
                                      <p:cBhvr>
                                        <p:cTn id="7" dur="500"/>
                                        <p:tgtEl>
                                          <p:spTgt spid="798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body" idx="1"/>
          </p:nvPr>
        </p:nvSpPr>
        <p:spPr>
          <a:xfrm>
            <a:off x="0" y="1085850"/>
            <a:ext cx="8875713" cy="5292725"/>
          </a:xfrm>
        </p:spPr>
        <p:txBody>
          <a:bodyPr/>
          <a:lstStyle/>
          <a:p>
            <a:pPr algn="just" eaLnBrk="1" hangingPunct="1">
              <a:spcBef>
                <a:spcPct val="50000"/>
              </a:spcBef>
              <a:buClr>
                <a:srgbClr val="FF7C80"/>
              </a:buClr>
              <a:buSzPct val="50000"/>
              <a:buFont typeface="Wingdings" pitchFamily="2" charset="2"/>
              <a:buChar char="n"/>
            </a:pPr>
            <a:r>
              <a:rPr lang="zh-CN" altLang="en-US" b="1" dirty="0" smtClean="0">
                <a:ea typeface="楷体_GB2312" pitchFamily="49" charset="-122"/>
              </a:rPr>
              <a:t>对于</a:t>
            </a:r>
            <a:r>
              <a:rPr lang="en-US" altLang="zh-CN" b="1" dirty="0" smtClean="0">
                <a:ea typeface="楷体_GB2312" pitchFamily="49" charset="-122"/>
              </a:rPr>
              <a:t>AVL</a:t>
            </a:r>
            <a:r>
              <a:rPr lang="zh-CN" altLang="en-US" b="1" dirty="0" smtClean="0">
                <a:ea typeface="楷体_GB2312" pitchFamily="49" charset="-122"/>
              </a:rPr>
              <a:t>树来说，如果结点个数为 </a:t>
            </a:r>
            <a:r>
              <a:rPr lang="en-US" altLang="zh-CN" b="1" dirty="0" smtClean="0">
                <a:ea typeface="楷体_GB2312" pitchFamily="49" charset="-122"/>
              </a:rPr>
              <a:t>n</a:t>
            </a:r>
            <a:r>
              <a:rPr lang="zh-CN" altLang="en-US" b="1" dirty="0" smtClean="0">
                <a:ea typeface="楷体_GB2312" pitchFamily="49" charset="-122"/>
              </a:rPr>
              <a:t>，</a:t>
            </a:r>
            <a:r>
              <a:rPr lang="zh-CN" altLang="en-US" b="1" i="1" dirty="0" smtClean="0">
                <a:solidFill>
                  <a:srgbClr val="FF0000"/>
                </a:solidFill>
                <a:ea typeface="楷体_GB2312" pitchFamily="49" charset="-122"/>
              </a:rPr>
              <a:t>最大</a:t>
            </a:r>
            <a:r>
              <a:rPr lang="zh-CN" altLang="en-US" b="1" i="1" dirty="0" smtClean="0">
                <a:ea typeface="楷体_GB2312" pitchFamily="49" charset="-122"/>
              </a:rPr>
              <a:t>深度 </a:t>
            </a:r>
            <a:r>
              <a:rPr lang="en-US" altLang="zh-CN" b="1" i="1" dirty="0" smtClean="0">
                <a:ea typeface="楷体_GB2312" pitchFamily="49" charset="-122"/>
              </a:rPr>
              <a:t>h </a:t>
            </a:r>
            <a:r>
              <a:rPr lang="zh-CN" altLang="en-US" b="1" dirty="0" smtClean="0">
                <a:ea typeface="楷体_GB2312" pitchFamily="49" charset="-122"/>
              </a:rPr>
              <a:t>？</a:t>
            </a:r>
          </a:p>
          <a:p>
            <a:pPr algn="just" eaLnBrk="1" hangingPunct="1">
              <a:spcBef>
                <a:spcPct val="50000"/>
              </a:spcBef>
              <a:buClr>
                <a:srgbClr val="FF7C80"/>
              </a:buClr>
              <a:buSzPct val="50000"/>
              <a:buFont typeface="Wingdings" pitchFamily="2" charset="2"/>
              <a:buChar char="n"/>
            </a:pPr>
            <a:r>
              <a:rPr lang="zh-CN" altLang="en-US" b="1" dirty="0" smtClean="0">
                <a:ea typeface="楷体_GB2312" pitchFamily="49" charset="-122"/>
              </a:rPr>
              <a:t>设</a:t>
            </a:r>
            <a:r>
              <a:rPr lang="en-US" altLang="zh-CN" b="1" dirty="0" smtClean="0">
                <a:ea typeface="楷体_GB2312" pitchFamily="49" charset="-122"/>
              </a:rPr>
              <a:t>AVL</a:t>
            </a:r>
            <a:r>
              <a:rPr lang="zh-CN" altLang="en-US" b="1" dirty="0" smtClean="0">
                <a:ea typeface="楷体_GB2312" pitchFamily="49" charset="-122"/>
              </a:rPr>
              <a:t>树的高度为</a:t>
            </a:r>
            <a:r>
              <a:rPr lang="en-US" altLang="zh-CN" b="1" i="1" dirty="0" smtClean="0">
                <a:ea typeface="楷体_GB2312" pitchFamily="49" charset="-122"/>
              </a:rPr>
              <a:t>h</a:t>
            </a:r>
            <a:r>
              <a:rPr lang="zh-CN" altLang="en-US" b="1" i="1" dirty="0" smtClean="0">
                <a:ea typeface="楷体_GB2312" pitchFamily="49" charset="-122"/>
              </a:rPr>
              <a:t>，这个</a:t>
            </a:r>
            <a:r>
              <a:rPr lang="en-US" altLang="zh-CN" b="1" i="1" dirty="0" smtClean="0">
                <a:ea typeface="楷体_GB2312" pitchFamily="49" charset="-122"/>
              </a:rPr>
              <a:t>AVL</a:t>
            </a:r>
            <a:r>
              <a:rPr lang="zh-CN" altLang="en-US" b="1" i="1" dirty="0" smtClean="0">
                <a:ea typeface="楷体_GB2312" pitchFamily="49" charset="-122"/>
              </a:rPr>
              <a:t>树中</a:t>
            </a:r>
            <a:r>
              <a:rPr lang="zh-CN" altLang="en-US" b="1" i="1" dirty="0" smtClean="0">
                <a:solidFill>
                  <a:srgbClr val="FF0000"/>
                </a:solidFill>
                <a:ea typeface="楷体_GB2312" pitchFamily="49" charset="-122"/>
              </a:rPr>
              <a:t>最少</a:t>
            </a:r>
            <a:r>
              <a:rPr lang="zh-CN" altLang="en-US" b="1" i="1" dirty="0" smtClean="0">
                <a:ea typeface="楷体_GB2312" pitchFamily="49" charset="-122"/>
              </a:rPr>
              <a:t>含有多少个结点？</a:t>
            </a:r>
          </a:p>
          <a:p>
            <a:pPr algn="just" eaLnBrk="1" hangingPunct="1">
              <a:spcBef>
                <a:spcPct val="50000"/>
              </a:spcBef>
              <a:buClr>
                <a:srgbClr val="FF7C80"/>
              </a:buClr>
              <a:buSzPct val="50000"/>
              <a:buFont typeface="Wingdings" pitchFamily="2" charset="2"/>
              <a:buChar char="n"/>
            </a:pPr>
            <a:r>
              <a:rPr lang="zh-CN" altLang="en-US" b="1" i="1" dirty="0" smtClean="0">
                <a:ea typeface="楷体_GB2312" pitchFamily="49" charset="-122"/>
              </a:rPr>
              <a:t>记最少结点个数为 </a:t>
            </a:r>
            <a:r>
              <a:rPr lang="en-US" altLang="zh-CN" b="1" i="1" dirty="0" err="1" smtClean="0">
                <a:ea typeface="楷体_GB2312" pitchFamily="49" charset="-122"/>
              </a:rPr>
              <a:t>N</a:t>
            </a:r>
            <a:r>
              <a:rPr lang="en-US" altLang="zh-CN" b="1" i="1" baseline="-25000" dirty="0" err="1" smtClean="0">
                <a:ea typeface="楷体_GB2312" pitchFamily="49" charset="-122"/>
              </a:rPr>
              <a:t>h</a:t>
            </a:r>
            <a:r>
              <a:rPr lang="en-US" altLang="zh-CN" b="1" i="1" baseline="-25000" dirty="0" smtClean="0">
                <a:ea typeface="楷体_GB2312" pitchFamily="49" charset="-122"/>
              </a:rPr>
              <a:t> </a:t>
            </a:r>
            <a:r>
              <a:rPr lang="zh-CN" altLang="en-US" b="1" dirty="0" smtClean="0">
                <a:ea typeface="楷体_GB2312" pitchFamily="49" charset="-122"/>
              </a:rPr>
              <a:t>，则：</a:t>
            </a:r>
          </a:p>
          <a:p>
            <a:pPr lvl="1" algn="just" eaLnBrk="1" hangingPunct="1">
              <a:spcBef>
                <a:spcPct val="30000"/>
              </a:spcBef>
              <a:buClr>
                <a:srgbClr val="009900"/>
              </a:buClr>
              <a:buSzPct val="50000"/>
              <a:buFont typeface="Wingdings" pitchFamily="2" charset="2"/>
              <a:buNone/>
            </a:pPr>
            <a:r>
              <a:rPr lang="zh-CN" altLang="en-US" sz="3200" b="1" i="1" dirty="0" smtClean="0">
                <a:solidFill>
                  <a:srgbClr val="0066FF"/>
                </a:solidFill>
                <a:ea typeface="楷体_GB2312" pitchFamily="49" charset="-122"/>
              </a:rPr>
              <a:t>            </a:t>
            </a:r>
            <a:r>
              <a:rPr lang="en-US" altLang="zh-CN" sz="3200" b="1" i="1" dirty="0" smtClean="0">
                <a:solidFill>
                  <a:srgbClr val="0066FF"/>
                </a:solidFill>
                <a:ea typeface="楷体_GB2312" pitchFamily="49" charset="-122"/>
              </a:rPr>
              <a:t>h</a:t>
            </a:r>
            <a:r>
              <a:rPr lang="zh-CN" altLang="en-US" sz="3200" b="1" i="1" dirty="0" smtClean="0">
                <a:solidFill>
                  <a:srgbClr val="0066FF"/>
                </a:solidFill>
                <a:ea typeface="楷体_GB2312" pitchFamily="49" charset="-122"/>
              </a:rPr>
              <a:t>＝</a:t>
            </a:r>
            <a:r>
              <a:rPr lang="en-US" altLang="zh-CN" sz="3200" b="1" i="1" dirty="0" smtClean="0">
                <a:solidFill>
                  <a:srgbClr val="0066FF"/>
                </a:solidFill>
                <a:ea typeface="楷体_GB2312" pitchFamily="49" charset="-122"/>
              </a:rPr>
              <a:t>0</a:t>
            </a:r>
            <a:r>
              <a:rPr lang="zh-CN" altLang="en-US" sz="3200" b="1" i="1" dirty="0" smtClean="0">
                <a:solidFill>
                  <a:srgbClr val="0066FF"/>
                </a:solidFill>
                <a:ea typeface="楷体_GB2312" pitchFamily="49" charset="-122"/>
              </a:rPr>
              <a:t>，</a:t>
            </a:r>
            <a:r>
              <a:rPr lang="zh-CN" altLang="en-US" sz="3200" b="1" dirty="0" smtClean="0">
                <a:ea typeface="楷体_GB2312" pitchFamily="49" charset="-122"/>
              </a:rPr>
              <a:t>空树：	   </a:t>
            </a:r>
            <a:r>
              <a:rPr lang="en-US" altLang="zh-CN" sz="3200" b="1" i="1" dirty="0" smtClean="0">
                <a:solidFill>
                  <a:srgbClr val="0066FF"/>
                </a:solidFill>
                <a:ea typeface="楷体_GB2312" pitchFamily="49" charset="-122"/>
              </a:rPr>
              <a:t>N</a:t>
            </a:r>
            <a:r>
              <a:rPr lang="en-US" altLang="zh-CN" sz="3200" b="1" baseline="-25000" dirty="0" smtClean="0">
                <a:solidFill>
                  <a:srgbClr val="0066FF"/>
                </a:solidFill>
                <a:ea typeface="楷体_GB2312" pitchFamily="49" charset="-122"/>
              </a:rPr>
              <a:t>0 </a:t>
            </a:r>
            <a:r>
              <a:rPr lang="en-US" altLang="zh-CN" sz="3200" b="1" dirty="0" smtClean="0">
                <a:solidFill>
                  <a:srgbClr val="0066FF"/>
                </a:solidFill>
                <a:ea typeface="楷体_GB2312" pitchFamily="49" charset="-122"/>
              </a:rPr>
              <a:t>= 0</a:t>
            </a:r>
            <a:r>
              <a:rPr lang="en-US" altLang="zh-CN" sz="3200" b="1" dirty="0" smtClean="0">
                <a:ea typeface="楷体_GB2312" pitchFamily="49" charset="-122"/>
              </a:rPr>
              <a:t> </a:t>
            </a:r>
            <a:endParaRPr lang="en-US" altLang="zh-CN" sz="3200" b="1" i="1" dirty="0" smtClean="0">
              <a:solidFill>
                <a:srgbClr val="0066FF"/>
              </a:solidFill>
              <a:ea typeface="楷体_GB2312" pitchFamily="49" charset="-122"/>
            </a:endParaRPr>
          </a:p>
          <a:p>
            <a:pPr lvl="1" algn="just" eaLnBrk="1" hangingPunct="1">
              <a:spcBef>
                <a:spcPct val="30000"/>
              </a:spcBef>
              <a:buClr>
                <a:srgbClr val="009900"/>
              </a:buClr>
              <a:buSzPct val="50000"/>
              <a:buFont typeface="Wingdings" pitchFamily="2" charset="2"/>
              <a:buNone/>
            </a:pPr>
            <a:r>
              <a:rPr lang="en-US" altLang="zh-CN" sz="3200" b="1" i="1" dirty="0" smtClean="0">
                <a:solidFill>
                  <a:srgbClr val="0066FF"/>
                </a:solidFill>
                <a:ea typeface="楷体_GB2312" pitchFamily="49" charset="-122"/>
              </a:rPr>
              <a:t>            h</a:t>
            </a:r>
            <a:r>
              <a:rPr lang="zh-CN" altLang="en-US" sz="3200" b="1" i="1" dirty="0" smtClean="0">
                <a:solidFill>
                  <a:srgbClr val="0066FF"/>
                </a:solidFill>
                <a:ea typeface="楷体_GB2312" pitchFamily="49" charset="-122"/>
              </a:rPr>
              <a:t>＝</a:t>
            </a:r>
            <a:r>
              <a:rPr lang="en-US" altLang="zh-CN" sz="3200" b="1" i="1" dirty="0" smtClean="0">
                <a:solidFill>
                  <a:srgbClr val="0066FF"/>
                </a:solidFill>
                <a:ea typeface="楷体_GB2312" pitchFamily="49" charset="-122"/>
              </a:rPr>
              <a:t>1</a:t>
            </a:r>
            <a:r>
              <a:rPr lang="zh-CN" altLang="en-US" sz="3200" b="1" i="1" dirty="0" smtClean="0">
                <a:solidFill>
                  <a:srgbClr val="0066FF"/>
                </a:solidFill>
                <a:ea typeface="楷体_GB2312" pitchFamily="49" charset="-122"/>
              </a:rPr>
              <a:t>，</a:t>
            </a:r>
            <a:r>
              <a:rPr lang="zh-CN" altLang="en-US" sz="3200" b="1" dirty="0" smtClean="0">
                <a:ea typeface="楷体_GB2312" pitchFamily="49" charset="-122"/>
              </a:rPr>
              <a:t>仅有根结点： </a:t>
            </a:r>
            <a:r>
              <a:rPr lang="en-US" altLang="zh-CN" sz="3200" b="1" i="1" dirty="0" smtClean="0">
                <a:solidFill>
                  <a:srgbClr val="0066FF"/>
                </a:solidFill>
                <a:ea typeface="楷体_GB2312" pitchFamily="49" charset="-122"/>
              </a:rPr>
              <a:t>N</a:t>
            </a:r>
            <a:r>
              <a:rPr lang="en-US" altLang="zh-CN" sz="3200" b="1" baseline="-25000" dirty="0" smtClean="0">
                <a:solidFill>
                  <a:srgbClr val="0066FF"/>
                </a:solidFill>
                <a:ea typeface="楷体_GB2312" pitchFamily="49" charset="-122"/>
              </a:rPr>
              <a:t>1</a:t>
            </a:r>
            <a:r>
              <a:rPr lang="en-US" altLang="zh-CN" sz="3200" b="1" dirty="0" smtClean="0">
                <a:solidFill>
                  <a:srgbClr val="0066FF"/>
                </a:solidFill>
                <a:ea typeface="楷体_GB2312" pitchFamily="49" charset="-122"/>
              </a:rPr>
              <a:t> = 1</a:t>
            </a:r>
            <a:r>
              <a:rPr lang="en-US" altLang="zh-CN" sz="3200" b="1" dirty="0" smtClean="0">
                <a:solidFill>
                  <a:srgbClr val="FF3300"/>
                </a:solidFill>
                <a:ea typeface="楷体_GB2312" pitchFamily="49" charset="-122"/>
              </a:rPr>
              <a:t> </a:t>
            </a:r>
            <a:endParaRPr lang="en-US" altLang="zh-CN" sz="3200" b="1" dirty="0" smtClean="0">
              <a:ea typeface="楷体_GB2312" pitchFamily="49" charset="-122"/>
            </a:endParaRPr>
          </a:p>
          <a:p>
            <a:pPr lvl="1" algn="just" eaLnBrk="1" hangingPunct="1">
              <a:spcBef>
                <a:spcPct val="30000"/>
              </a:spcBef>
              <a:buClr>
                <a:srgbClr val="009900"/>
              </a:buClr>
              <a:buSzPct val="50000"/>
              <a:buFont typeface="Wingdings" pitchFamily="2" charset="2"/>
              <a:buNone/>
            </a:pPr>
            <a:r>
              <a:rPr lang="en-US" altLang="zh-CN" sz="3200" b="1" i="1" dirty="0" smtClean="0">
                <a:ea typeface="楷体_GB2312" pitchFamily="49" charset="-122"/>
              </a:rPr>
              <a:t>		       h</a:t>
            </a:r>
            <a:r>
              <a:rPr lang="en-US" altLang="zh-CN" sz="3200" b="1" dirty="0" smtClean="0">
                <a:ea typeface="楷体_GB2312" pitchFamily="49" charset="-122"/>
              </a:rPr>
              <a:t> &gt; 1 </a:t>
            </a:r>
            <a:r>
              <a:rPr lang="zh-CN" altLang="en-US" sz="3200" b="1" dirty="0" smtClean="0">
                <a:ea typeface="楷体_GB2312" pitchFamily="49" charset="-122"/>
              </a:rPr>
              <a:t>：</a:t>
            </a:r>
            <a:r>
              <a:rPr lang="en-US" altLang="zh-CN" sz="3200" b="1" i="1" dirty="0" err="1" smtClean="0">
                <a:solidFill>
                  <a:srgbClr val="0066FF"/>
                </a:solidFill>
                <a:ea typeface="楷体_GB2312" pitchFamily="49" charset="-122"/>
              </a:rPr>
              <a:t>N</a:t>
            </a:r>
            <a:r>
              <a:rPr lang="en-US" altLang="zh-CN" sz="3200" b="1" i="1" baseline="-25000" dirty="0" err="1" smtClean="0">
                <a:solidFill>
                  <a:srgbClr val="0066FF"/>
                </a:solidFill>
                <a:ea typeface="楷体_GB2312" pitchFamily="49" charset="-122"/>
              </a:rPr>
              <a:t>h</a:t>
            </a:r>
            <a:r>
              <a:rPr lang="en-US" altLang="zh-CN" sz="3200" b="1" baseline="-25000" dirty="0" smtClean="0">
                <a:solidFill>
                  <a:srgbClr val="0066FF"/>
                </a:solidFill>
                <a:ea typeface="楷体_GB2312" pitchFamily="49" charset="-122"/>
              </a:rPr>
              <a:t> </a:t>
            </a:r>
            <a:r>
              <a:rPr lang="en-US" altLang="zh-CN" sz="3200" b="1" dirty="0" smtClean="0">
                <a:solidFill>
                  <a:srgbClr val="0066FF"/>
                </a:solidFill>
                <a:ea typeface="楷体_GB2312" pitchFamily="49" charset="-122"/>
              </a:rPr>
              <a:t>= </a:t>
            </a:r>
            <a:r>
              <a:rPr lang="zh-CN" altLang="en-US" sz="3200" b="1" i="1" dirty="0" smtClean="0">
                <a:solidFill>
                  <a:srgbClr val="0066FF"/>
                </a:solidFill>
                <a:ea typeface="楷体_GB2312" pitchFamily="49" charset="-122"/>
              </a:rPr>
              <a:t>？</a:t>
            </a:r>
            <a:endParaRPr lang="zh-CN" altLang="en-US" sz="3200" b="1" dirty="0" smtClean="0">
              <a:ea typeface="楷体_GB2312" pitchFamily="49" charset="-122"/>
            </a:endParaRPr>
          </a:p>
          <a:p>
            <a:pPr lvl="1" algn="just" eaLnBrk="1" hangingPunct="1">
              <a:spcBef>
                <a:spcPct val="30000"/>
              </a:spcBef>
              <a:buClr>
                <a:srgbClr val="009900"/>
              </a:buClr>
              <a:buSzPct val="50000"/>
              <a:buFont typeface="Wingdings" pitchFamily="2" charset="2"/>
              <a:buNone/>
            </a:pPr>
            <a:endParaRPr lang="en-US" altLang="zh-CN" sz="3200" b="1" dirty="0" smtClean="0">
              <a:ea typeface="楷体_GB2312" pitchFamily="49" charset="-122"/>
            </a:endParaRPr>
          </a:p>
        </p:txBody>
      </p:sp>
      <p:sp>
        <p:nvSpPr>
          <p:cNvPr id="55299" name="Rectangle 3">
            <a:hlinkClick r:id="" action="ppaction://noaction"/>
          </p:cNvPr>
          <p:cNvSpPr>
            <a:spLocks noChangeArrowheads="1"/>
          </p:cNvSpPr>
          <p:nvPr/>
        </p:nvSpPr>
        <p:spPr bwMode="auto">
          <a:xfrm>
            <a:off x="885825" y="244475"/>
            <a:ext cx="6858000" cy="762000"/>
          </a:xfrm>
          <a:prstGeom prst="rect">
            <a:avLst/>
          </a:prstGeom>
          <a:noFill/>
          <a:ln w="9525">
            <a:noFill/>
            <a:miter lim="800000"/>
            <a:headEnd/>
            <a:tailEnd/>
          </a:ln>
        </p:spPr>
        <p:txBody>
          <a:bodyPr/>
          <a:lstStyle/>
          <a:p>
            <a:pPr marL="342900" indent="-342900">
              <a:spcBef>
                <a:spcPct val="20000"/>
              </a:spcBef>
            </a:pPr>
            <a:r>
              <a:rPr lang="en-US" altLang="zh-CN" sz="4000" b="1">
                <a:solidFill>
                  <a:srgbClr val="3333FF"/>
                </a:solidFill>
                <a:ea typeface="楷体_GB2312" pitchFamily="49" charset="-122"/>
              </a:rPr>
              <a:t>5.  </a:t>
            </a:r>
            <a:r>
              <a:rPr lang="zh-CN" altLang="en-US" sz="4000" b="1">
                <a:solidFill>
                  <a:srgbClr val="3333FF"/>
                </a:solidFill>
                <a:ea typeface="楷体_GB2312" pitchFamily="49" charset="-122"/>
              </a:rPr>
              <a:t>二叉平衡树的高度</a:t>
            </a:r>
          </a:p>
        </p:txBody>
      </p:sp>
      <p:sp>
        <p:nvSpPr>
          <p:cNvPr id="800772" name="Text Box 4"/>
          <p:cNvSpPr txBox="1">
            <a:spLocks noChangeArrowheads="1"/>
          </p:cNvSpPr>
          <p:nvPr/>
        </p:nvSpPr>
        <p:spPr bwMode="auto">
          <a:xfrm>
            <a:off x="6183313" y="6205538"/>
            <a:ext cx="2405062" cy="519112"/>
          </a:xfrm>
          <a:prstGeom prst="rect">
            <a:avLst/>
          </a:prstGeom>
          <a:solidFill>
            <a:srgbClr val="CCFFFF"/>
          </a:solidFill>
          <a:ln w="9525">
            <a:noFill/>
            <a:miter lim="800000"/>
            <a:headEnd/>
            <a:tailEnd/>
          </a:ln>
        </p:spPr>
        <p:txBody>
          <a:bodyPr>
            <a:spAutoFit/>
          </a:bodyPr>
          <a:lstStyle/>
          <a:p>
            <a:pPr>
              <a:spcBef>
                <a:spcPct val="50000"/>
              </a:spcBef>
            </a:pPr>
            <a:r>
              <a:rPr lang="en-US" altLang="zh-CN" b="1" i="1">
                <a:solidFill>
                  <a:srgbClr val="FF0000"/>
                </a:solidFill>
              </a:rPr>
              <a:t>N</a:t>
            </a:r>
            <a:r>
              <a:rPr lang="en-US" altLang="zh-CN" b="1" i="1" baseline="-25000">
                <a:solidFill>
                  <a:srgbClr val="FF0000"/>
                </a:solidFill>
              </a:rPr>
              <a:t>h</a:t>
            </a:r>
            <a:r>
              <a:rPr lang="en-US" altLang="zh-CN" b="1" baseline="-25000">
                <a:solidFill>
                  <a:srgbClr val="FF0000"/>
                </a:solidFill>
              </a:rPr>
              <a:t>-1</a:t>
            </a:r>
            <a:r>
              <a:rPr lang="en-US" altLang="zh-CN" b="1">
                <a:solidFill>
                  <a:srgbClr val="FF0000"/>
                </a:solidFill>
              </a:rPr>
              <a:t> + </a:t>
            </a:r>
            <a:r>
              <a:rPr lang="en-US" altLang="zh-CN" b="1" i="1">
                <a:solidFill>
                  <a:srgbClr val="FF0000"/>
                </a:solidFill>
              </a:rPr>
              <a:t>N</a:t>
            </a:r>
            <a:r>
              <a:rPr lang="en-US" altLang="zh-CN" b="1" baseline="-25000">
                <a:solidFill>
                  <a:srgbClr val="FF0000"/>
                </a:solidFill>
              </a:rPr>
              <a:t>h-2</a:t>
            </a:r>
            <a:r>
              <a:rPr lang="en-US" altLang="zh-CN" b="1">
                <a:solidFill>
                  <a:srgbClr val="FF0000"/>
                </a:solidFill>
              </a:rPr>
              <a:t> +1</a:t>
            </a:r>
          </a:p>
        </p:txBody>
      </p:sp>
      <p:sp>
        <p:nvSpPr>
          <p:cNvPr id="800773" name="Text Box 5"/>
          <p:cNvSpPr txBox="1">
            <a:spLocks noChangeArrowheads="1"/>
          </p:cNvSpPr>
          <p:nvPr/>
        </p:nvSpPr>
        <p:spPr bwMode="auto">
          <a:xfrm>
            <a:off x="3595688" y="6186488"/>
            <a:ext cx="2405062" cy="519112"/>
          </a:xfrm>
          <a:prstGeom prst="rect">
            <a:avLst/>
          </a:prstGeom>
          <a:solidFill>
            <a:srgbClr val="CCFFFF"/>
          </a:solidFill>
          <a:ln w="9525">
            <a:noFill/>
            <a:miter lim="800000"/>
            <a:headEnd/>
            <a:tailEnd/>
          </a:ln>
        </p:spPr>
        <p:txBody>
          <a:bodyPr>
            <a:spAutoFit/>
          </a:bodyPr>
          <a:lstStyle/>
          <a:p>
            <a:pPr>
              <a:spcBef>
                <a:spcPct val="50000"/>
              </a:spcBef>
            </a:pPr>
            <a:r>
              <a:rPr lang="en-US" altLang="zh-CN" b="1" i="1">
                <a:solidFill>
                  <a:srgbClr val="FF0000"/>
                </a:solidFill>
              </a:rPr>
              <a:t>N</a:t>
            </a:r>
            <a:r>
              <a:rPr lang="en-US" altLang="zh-CN" b="1" i="1" baseline="-25000">
                <a:solidFill>
                  <a:srgbClr val="FF0000"/>
                </a:solidFill>
              </a:rPr>
              <a:t>h</a:t>
            </a:r>
            <a:r>
              <a:rPr lang="en-US" altLang="zh-CN" b="1" baseline="-25000">
                <a:solidFill>
                  <a:srgbClr val="FF0000"/>
                </a:solidFill>
              </a:rPr>
              <a:t>-1</a:t>
            </a:r>
            <a:r>
              <a:rPr lang="en-US" altLang="zh-CN" b="1">
                <a:solidFill>
                  <a:srgbClr val="FF0000"/>
                </a:solidFill>
              </a:rPr>
              <a:t> + </a:t>
            </a:r>
            <a:r>
              <a:rPr lang="en-US" altLang="zh-CN" b="1" i="1">
                <a:solidFill>
                  <a:srgbClr val="FF0000"/>
                </a:solidFill>
              </a:rPr>
              <a:t>N</a:t>
            </a:r>
            <a:r>
              <a:rPr lang="en-US" altLang="zh-CN" b="1" baseline="-25000">
                <a:solidFill>
                  <a:srgbClr val="FF0000"/>
                </a:solidFill>
              </a:rPr>
              <a:t>h-1</a:t>
            </a:r>
            <a:r>
              <a:rPr lang="en-US" altLang="zh-CN" b="1">
                <a:solidFill>
                  <a:srgbClr val="FF0000"/>
                </a:solidFill>
              </a:rPr>
              <a:t> +1</a:t>
            </a:r>
          </a:p>
        </p:txBody>
      </p:sp>
      <p:sp>
        <p:nvSpPr>
          <p:cNvPr id="800774" name="Text Box 6"/>
          <p:cNvSpPr txBox="1">
            <a:spLocks noChangeArrowheads="1"/>
          </p:cNvSpPr>
          <p:nvPr/>
        </p:nvSpPr>
        <p:spPr bwMode="auto">
          <a:xfrm>
            <a:off x="3892550" y="5438775"/>
            <a:ext cx="2405063" cy="519113"/>
          </a:xfrm>
          <a:prstGeom prst="rect">
            <a:avLst/>
          </a:prstGeom>
          <a:solidFill>
            <a:srgbClr val="CCFFFF"/>
          </a:solidFill>
          <a:ln w="9525">
            <a:noFill/>
            <a:miter lim="800000"/>
            <a:headEnd/>
            <a:tailEnd/>
          </a:ln>
        </p:spPr>
        <p:txBody>
          <a:bodyPr>
            <a:spAutoFit/>
          </a:bodyPr>
          <a:lstStyle/>
          <a:p>
            <a:pPr>
              <a:spcBef>
                <a:spcPct val="50000"/>
              </a:spcBef>
            </a:pPr>
            <a:r>
              <a:rPr lang="en-US" altLang="zh-CN" b="1" i="1">
                <a:solidFill>
                  <a:srgbClr val="FF0000"/>
                </a:solidFill>
              </a:rPr>
              <a:t>N</a:t>
            </a:r>
            <a:r>
              <a:rPr lang="en-US" altLang="zh-CN" b="1" i="1" baseline="-25000">
                <a:solidFill>
                  <a:srgbClr val="FF0000"/>
                </a:solidFill>
              </a:rPr>
              <a:t>h</a:t>
            </a:r>
            <a:r>
              <a:rPr lang="en-US" altLang="zh-CN" b="1" baseline="-25000">
                <a:solidFill>
                  <a:srgbClr val="FF0000"/>
                </a:solidFill>
              </a:rPr>
              <a:t>-1</a:t>
            </a:r>
            <a:r>
              <a:rPr lang="en-US" altLang="zh-CN" b="1">
                <a:solidFill>
                  <a:srgbClr val="FF0000"/>
                </a:solidFill>
              </a:rPr>
              <a:t> + </a:t>
            </a:r>
            <a:r>
              <a:rPr lang="en-US" altLang="zh-CN" b="1" i="1">
                <a:solidFill>
                  <a:srgbClr val="FF0000"/>
                </a:solidFill>
              </a:rPr>
              <a:t>N</a:t>
            </a:r>
            <a:r>
              <a:rPr lang="en-US" altLang="zh-CN" b="1" baseline="-25000">
                <a:solidFill>
                  <a:srgbClr val="FF0000"/>
                </a:solidFill>
              </a:rPr>
              <a:t>h-2</a:t>
            </a:r>
            <a:r>
              <a:rPr lang="en-US" altLang="zh-CN" b="1">
                <a:solidFill>
                  <a:srgbClr val="FF0000"/>
                </a:solidFill>
              </a:rPr>
              <a:t> +1</a:t>
            </a:r>
          </a:p>
        </p:txBody>
      </p:sp>
    </p:spTree>
    <p:extLst>
      <p:ext uri="{BB962C8B-B14F-4D97-AF65-F5344CB8AC3E}">
        <p14:creationId xmlns:p14="http://schemas.microsoft.com/office/powerpoint/2010/main" val="2687965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0770">
                                            <p:txEl>
                                              <p:pRg st="0" end="0"/>
                                            </p:txEl>
                                          </p:spTgt>
                                        </p:tgtEl>
                                        <p:attrNameLst>
                                          <p:attrName>style.visibility</p:attrName>
                                        </p:attrNameLst>
                                      </p:cBhvr>
                                      <p:to>
                                        <p:strVal val="visible"/>
                                      </p:to>
                                    </p:set>
                                    <p:animEffect transition="in" filter="wipe(left)">
                                      <p:cBhvr>
                                        <p:cTn id="7" dur="500"/>
                                        <p:tgtEl>
                                          <p:spTgt spid="800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0770">
                                            <p:txEl>
                                              <p:pRg st="1" end="1"/>
                                            </p:txEl>
                                          </p:spTgt>
                                        </p:tgtEl>
                                        <p:attrNameLst>
                                          <p:attrName>style.visibility</p:attrName>
                                        </p:attrNameLst>
                                      </p:cBhvr>
                                      <p:to>
                                        <p:strVal val="visible"/>
                                      </p:to>
                                    </p:set>
                                    <p:animEffect transition="in" filter="wipe(left)">
                                      <p:cBhvr>
                                        <p:cTn id="12" dur="500"/>
                                        <p:tgtEl>
                                          <p:spTgt spid="800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00770">
                                            <p:txEl>
                                              <p:pRg st="2" end="2"/>
                                            </p:txEl>
                                          </p:spTgt>
                                        </p:tgtEl>
                                        <p:attrNameLst>
                                          <p:attrName>style.visibility</p:attrName>
                                        </p:attrNameLst>
                                      </p:cBhvr>
                                      <p:to>
                                        <p:strVal val="visible"/>
                                      </p:to>
                                    </p:set>
                                    <p:animEffect transition="in" filter="wipe(left)">
                                      <p:cBhvr>
                                        <p:cTn id="17" dur="500"/>
                                        <p:tgtEl>
                                          <p:spTgt spid="8007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0770">
                                            <p:txEl>
                                              <p:pRg st="3" end="3"/>
                                            </p:txEl>
                                          </p:spTgt>
                                        </p:tgtEl>
                                        <p:attrNameLst>
                                          <p:attrName>style.visibility</p:attrName>
                                        </p:attrNameLst>
                                      </p:cBhvr>
                                      <p:to>
                                        <p:strVal val="visible"/>
                                      </p:to>
                                    </p:set>
                                    <p:animEffect transition="in" filter="wipe(left)">
                                      <p:cBhvr>
                                        <p:cTn id="22" dur="500"/>
                                        <p:tgtEl>
                                          <p:spTgt spid="8007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0770">
                                            <p:txEl>
                                              <p:pRg st="4" end="4"/>
                                            </p:txEl>
                                          </p:spTgt>
                                        </p:tgtEl>
                                        <p:attrNameLst>
                                          <p:attrName>style.visibility</p:attrName>
                                        </p:attrNameLst>
                                      </p:cBhvr>
                                      <p:to>
                                        <p:strVal val="visible"/>
                                      </p:to>
                                    </p:set>
                                    <p:animEffect transition="in" filter="wipe(left)">
                                      <p:cBhvr>
                                        <p:cTn id="27" dur="500"/>
                                        <p:tgtEl>
                                          <p:spTgt spid="8007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0770">
                                            <p:txEl>
                                              <p:pRg st="5" end="5"/>
                                            </p:txEl>
                                          </p:spTgt>
                                        </p:tgtEl>
                                        <p:attrNameLst>
                                          <p:attrName>style.visibility</p:attrName>
                                        </p:attrNameLst>
                                      </p:cBhvr>
                                      <p:to>
                                        <p:strVal val="visible"/>
                                      </p:to>
                                    </p:set>
                                    <p:animEffect transition="in" filter="wipe(left)">
                                      <p:cBhvr>
                                        <p:cTn id="32" dur="500"/>
                                        <p:tgtEl>
                                          <p:spTgt spid="8007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0773"/>
                                        </p:tgtEl>
                                        <p:attrNameLst>
                                          <p:attrName>style.visibility</p:attrName>
                                        </p:attrNameLst>
                                      </p:cBhvr>
                                      <p:to>
                                        <p:strVal val="visible"/>
                                      </p:to>
                                    </p:set>
                                    <p:animEffect transition="in" filter="wipe(left)">
                                      <p:cBhvr>
                                        <p:cTn id="37" dur="500"/>
                                        <p:tgtEl>
                                          <p:spTgt spid="8007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0772"/>
                                        </p:tgtEl>
                                        <p:attrNameLst>
                                          <p:attrName>style.visibility</p:attrName>
                                        </p:attrNameLst>
                                      </p:cBhvr>
                                      <p:to>
                                        <p:strVal val="visible"/>
                                      </p:to>
                                    </p:set>
                                    <p:animEffect transition="in" filter="wipe(left)">
                                      <p:cBhvr>
                                        <p:cTn id="42" dur="500"/>
                                        <p:tgtEl>
                                          <p:spTgt spid="8007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1" nodeType="clickEffect">
                                  <p:stCondLst>
                                    <p:cond delay="0"/>
                                  </p:stCondLst>
                                  <p:childTnLst>
                                    <p:animEffect transition="out" filter="wipe(right)">
                                      <p:cBhvr>
                                        <p:cTn id="46" dur="500"/>
                                        <p:tgtEl>
                                          <p:spTgt spid="800773"/>
                                        </p:tgtEl>
                                      </p:cBhvr>
                                    </p:animEffect>
                                    <p:set>
                                      <p:cBhvr>
                                        <p:cTn id="47" dur="1" fill="hold">
                                          <p:stCondLst>
                                            <p:cond delay="499"/>
                                          </p:stCondLst>
                                        </p:cTn>
                                        <p:tgtEl>
                                          <p:spTgt spid="800773"/>
                                        </p:tgtEl>
                                        <p:attrNameLst>
                                          <p:attrName>style.visibility</p:attrName>
                                        </p:attrNameLst>
                                      </p:cBhvr>
                                      <p:to>
                                        <p:strVal val="hidden"/>
                                      </p:to>
                                    </p:set>
                                  </p:childTnLst>
                                </p:cTn>
                              </p:par>
                              <p:par>
                                <p:cTn id="48" presetID="22" presetClass="exit" presetSubtype="2" fill="hold" grpId="1" nodeType="withEffect">
                                  <p:stCondLst>
                                    <p:cond delay="0"/>
                                  </p:stCondLst>
                                  <p:childTnLst>
                                    <p:animEffect transition="out" filter="wipe(right)">
                                      <p:cBhvr>
                                        <p:cTn id="49" dur="500"/>
                                        <p:tgtEl>
                                          <p:spTgt spid="800772"/>
                                        </p:tgtEl>
                                      </p:cBhvr>
                                    </p:animEffect>
                                    <p:set>
                                      <p:cBhvr>
                                        <p:cTn id="50" dur="1" fill="hold">
                                          <p:stCondLst>
                                            <p:cond delay="499"/>
                                          </p:stCondLst>
                                        </p:cTn>
                                        <p:tgtEl>
                                          <p:spTgt spid="80077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00774"/>
                                        </p:tgtEl>
                                        <p:attrNameLst>
                                          <p:attrName>style.visibility</p:attrName>
                                        </p:attrNameLst>
                                      </p:cBhvr>
                                      <p:to>
                                        <p:strVal val="visible"/>
                                      </p:to>
                                    </p:set>
                                    <p:animEffect transition="in" filter="wipe(left)">
                                      <p:cBhvr>
                                        <p:cTn id="55" dur="500"/>
                                        <p:tgtEl>
                                          <p:spTgt spid="800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2" grpId="0" animBg="1"/>
      <p:bldP spid="800772" grpId="1" animBg="1"/>
      <p:bldP spid="800773" grpId="0" animBg="1"/>
      <p:bldP spid="800773" grpId="1" animBg="1"/>
      <p:bldP spid="80077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ChangeArrowheads="1"/>
          </p:cNvSpPr>
          <p:nvPr/>
        </p:nvSpPr>
        <p:spPr bwMode="auto">
          <a:xfrm>
            <a:off x="468313" y="1679575"/>
            <a:ext cx="8070850" cy="1066800"/>
          </a:xfrm>
          <a:prstGeom prst="rect">
            <a:avLst/>
          </a:prstGeom>
          <a:noFill/>
          <a:ln w="9525">
            <a:noFill/>
            <a:miter lim="800000"/>
            <a:headEnd/>
            <a:tailEnd/>
          </a:ln>
        </p:spPr>
        <p:txBody>
          <a:bodyPr wrap="none">
            <a:spAutoFit/>
          </a:bodyPr>
          <a:lstStyle/>
          <a:p>
            <a:r>
              <a:rPr lang="en-US" altLang="zh-CN" sz="3200" b="1" i="1">
                <a:ea typeface="楷体_GB2312" pitchFamily="49" charset="-122"/>
              </a:rPr>
              <a:t>N</a:t>
            </a:r>
            <a:r>
              <a:rPr lang="en-US" altLang="zh-CN" sz="3200" b="1" i="1" baseline="-25000">
                <a:ea typeface="楷体_GB2312" pitchFamily="49" charset="-122"/>
              </a:rPr>
              <a:t>h</a:t>
            </a:r>
            <a:r>
              <a:rPr lang="en-US" altLang="zh-CN" sz="3200" b="1">
                <a:ea typeface="楷体_GB2312" pitchFamily="49" charset="-122"/>
              </a:rPr>
              <a:t> </a:t>
            </a:r>
            <a:r>
              <a:rPr lang="zh-CN" altLang="en-US" sz="3200" b="1">
                <a:ea typeface="楷体_GB2312" pitchFamily="49" charset="-122"/>
              </a:rPr>
              <a:t>的定义与斐波那契数列的定义非常相似。</a:t>
            </a:r>
          </a:p>
          <a:p>
            <a:r>
              <a:rPr lang="zh-CN" altLang="en-US" sz="3200" b="1" i="1">
                <a:solidFill>
                  <a:srgbClr val="0066FF"/>
                </a:solidFill>
                <a:ea typeface="楷体_GB2312" pitchFamily="49" charset="-122"/>
              </a:rPr>
              <a:t>               </a:t>
            </a:r>
            <a:r>
              <a:rPr lang="en-US" altLang="zh-CN" sz="3200" b="1" i="1">
                <a:solidFill>
                  <a:srgbClr val="0066FF"/>
                </a:solidFill>
                <a:ea typeface="楷体_GB2312" pitchFamily="49" charset="-122"/>
              </a:rPr>
              <a:t>F</a:t>
            </a:r>
            <a:r>
              <a:rPr lang="en-US" altLang="zh-CN" sz="3200" b="1" i="1" baseline="-25000">
                <a:solidFill>
                  <a:srgbClr val="0066FF"/>
                </a:solidFill>
                <a:ea typeface="楷体_GB2312" pitchFamily="49" charset="-122"/>
              </a:rPr>
              <a:t>0 </a:t>
            </a:r>
            <a:r>
              <a:rPr lang="en-US" altLang="zh-CN" sz="3200" b="1">
                <a:solidFill>
                  <a:srgbClr val="0066FF"/>
                </a:solidFill>
                <a:ea typeface="楷体_GB2312" pitchFamily="49" charset="-122"/>
              </a:rPr>
              <a:t>= 0,     </a:t>
            </a:r>
            <a:r>
              <a:rPr lang="en-US" altLang="zh-CN" sz="3200" b="1" i="1">
                <a:solidFill>
                  <a:srgbClr val="0066FF"/>
                </a:solidFill>
                <a:ea typeface="楷体_GB2312" pitchFamily="49" charset="-122"/>
              </a:rPr>
              <a:t>F</a:t>
            </a:r>
            <a:r>
              <a:rPr lang="en-US" altLang="zh-CN" sz="3200" b="1" i="1" baseline="-25000">
                <a:solidFill>
                  <a:srgbClr val="0066FF"/>
                </a:solidFill>
                <a:ea typeface="楷体_GB2312" pitchFamily="49" charset="-122"/>
              </a:rPr>
              <a:t>1 </a:t>
            </a:r>
            <a:r>
              <a:rPr lang="en-US" altLang="zh-CN" sz="3200" b="1">
                <a:solidFill>
                  <a:srgbClr val="0066FF"/>
                </a:solidFill>
                <a:ea typeface="楷体_GB2312" pitchFamily="49" charset="-122"/>
              </a:rPr>
              <a:t>= 1,   </a:t>
            </a:r>
            <a:r>
              <a:rPr lang="en-US" altLang="zh-CN" sz="3200" b="1">
                <a:solidFill>
                  <a:srgbClr val="FF3300"/>
                </a:solidFill>
                <a:ea typeface="楷体_GB2312" pitchFamily="49" charset="-122"/>
              </a:rPr>
              <a:t>  </a:t>
            </a:r>
            <a:r>
              <a:rPr lang="en-US" altLang="zh-CN" sz="3200" b="1" i="1">
                <a:solidFill>
                  <a:srgbClr val="0066FF"/>
                </a:solidFill>
                <a:ea typeface="楷体_GB2312" pitchFamily="49" charset="-122"/>
              </a:rPr>
              <a:t>F</a:t>
            </a:r>
            <a:r>
              <a:rPr lang="en-US" altLang="zh-CN" sz="3200" b="1" i="1" baseline="-25000">
                <a:solidFill>
                  <a:srgbClr val="0066FF"/>
                </a:solidFill>
                <a:ea typeface="楷体_GB2312" pitchFamily="49" charset="-122"/>
              </a:rPr>
              <a:t>h</a:t>
            </a:r>
            <a:r>
              <a:rPr lang="en-US" altLang="zh-CN" sz="3200" b="1" baseline="-25000">
                <a:solidFill>
                  <a:srgbClr val="0066FF"/>
                </a:solidFill>
                <a:ea typeface="楷体_GB2312" pitchFamily="49" charset="-122"/>
              </a:rPr>
              <a:t> </a:t>
            </a:r>
            <a:r>
              <a:rPr lang="en-US" altLang="zh-CN" sz="3200" b="1">
                <a:solidFill>
                  <a:srgbClr val="0066FF"/>
                </a:solidFill>
                <a:ea typeface="楷体_GB2312" pitchFamily="49" charset="-122"/>
              </a:rPr>
              <a:t>= </a:t>
            </a:r>
            <a:r>
              <a:rPr lang="en-US" altLang="zh-CN" sz="3200" b="1" i="1">
                <a:solidFill>
                  <a:srgbClr val="0066FF"/>
                </a:solidFill>
                <a:ea typeface="楷体_GB2312" pitchFamily="49" charset="-122"/>
              </a:rPr>
              <a:t>F</a:t>
            </a:r>
            <a:r>
              <a:rPr lang="en-US" altLang="zh-CN" sz="3200" b="1" i="1" baseline="-25000">
                <a:solidFill>
                  <a:srgbClr val="0066FF"/>
                </a:solidFill>
                <a:ea typeface="楷体_GB2312" pitchFamily="49" charset="-122"/>
              </a:rPr>
              <a:t>h</a:t>
            </a:r>
            <a:r>
              <a:rPr lang="en-US" altLang="zh-CN" sz="3200" b="1" baseline="-25000">
                <a:solidFill>
                  <a:srgbClr val="0066FF"/>
                </a:solidFill>
                <a:ea typeface="楷体_GB2312" pitchFamily="49" charset="-122"/>
              </a:rPr>
              <a:t>-1</a:t>
            </a:r>
            <a:r>
              <a:rPr lang="en-US" altLang="zh-CN" sz="3200" b="1">
                <a:solidFill>
                  <a:srgbClr val="0066FF"/>
                </a:solidFill>
                <a:ea typeface="楷体_GB2312" pitchFamily="49" charset="-122"/>
              </a:rPr>
              <a:t> + </a:t>
            </a:r>
            <a:r>
              <a:rPr lang="en-US" altLang="zh-CN" sz="3200" b="1" i="1">
                <a:solidFill>
                  <a:srgbClr val="0066FF"/>
                </a:solidFill>
                <a:ea typeface="楷体_GB2312" pitchFamily="49" charset="-122"/>
              </a:rPr>
              <a:t>F</a:t>
            </a:r>
            <a:r>
              <a:rPr lang="en-US" altLang="zh-CN" sz="3200" b="1" i="1" baseline="-25000">
                <a:solidFill>
                  <a:srgbClr val="0066FF"/>
                </a:solidFill>
                <a:ea typeface="楷体_GB2312" pitchFamily="49" charset="-122"/>
              </a:rPr>
              <a:t>h</a:t>
            </a:r>
            <a:r>
              <a:rPr lang="en-US" altLang="zh-CN" sz="3200" b="1" baseline="-25000">
                <a:solidFill>
                  <a:srgbClr val="0066FF"/>
                </a:solidFill>
                <a:ea typeface="楷体_GB2312" pitchFamily="49" charset="-122"/>
              </a:rPr>
              <a:t>-2</a:t>
            </a:r>
            <a:r>
              <a:rPr lang="en-US" altLang="zh-CN" sz="3200" b="1">
                <a:solidFill>
                  <a:srgbClr val="0066FF"/>
                </a:solidFill>
                <a:ea typeface="楷体_GB2312" pitchFamily="49" charset="-122"/>
              </a:rPr>
              <a:t> </a:t>
            </a:r>
          </a:p>
        </p:txBody>
      </p:sp>
      <p:sp>
        <p:nvSpPr>
          <p:cNvPr id="802819" name="Rectangle 3"/>
          <p:cNvSpPr>
            <a:spLocks noChangeArrowheads="1"/>
          </p:cNvSpPr>
          <p:nvPr/>
        </p:nvSpPr>
        <p:spPr bwMode="auto">
          <a:xfrm>
            <a:off x="360363" y="2878138"/>
            <a:ext cx="8008937" cy="579437"/>
          </a:xfrm>
          <a:prstGeom prst="rect">
            <a:avLst/>
          </a:prstGeom>
          <a:noFill/>
          <a:ln w="9525">
            <a:noFill/>
            <a:miter lim="800000"/>
            <a:headEnd/>
            <a:tailEnd/>
          </a:ln>
        </p:spPr>
        <p:txBody>
          <a:bodyPr>
            <a:spAutoFit/>
          </a:bodyPr>
          <a:lstStyle/>
          <a:p>
            <a:r>
              <a:rPr lang="zh-CN" altLang="en-US" sz="3200" b="1">
                <a:ea typeface="楷体_GB2312" pitchFamily="49" charset="-122"/>
              </a:rPr>
              <a:t>可以证明</a:t>
            </a:r>
            <a:r>
              <a:rPr lang="en-US" altLang="zh-CN" sz="3200" b="1">
                <a:ea typeface="楷体_GB2312" pitchFamily="49" charset="-122"/>
              </a:rPr>
              <a:t>, </a:t>
            </a:r>
            <a:r>
              <a:rPr lang="zh-CN" altLang="en-US" sz="3200" b="1">
                <a:ea typeface="楷体_GB2312" pitchFamily="49" charset="-122"/>
              </a:rPr>
              <a:t>对于 </a:t>
            </a:r>
            <a:r>
              <a:rPr lang="en-US" altLang="zh-CN" sz="3200" b="1" i="1">
                <a:ea typeface="楷体_GB2312" pitchFamily="49" charset="-122"/>
              </a:rPr>
              <a:t>h</a:t>
            </a:r>
            <a:r>
              <a:rPr lang="en-US" altLang="zh-CN" sz="3200" b="1">
                <a:ea typeface="楷体_GB2312" pitchFamily="49" charset="-122"/>
              </a:rPr>
              <a:t> </a:t>
            </a:r>
            <a:r>
              <a:rPr lang="en-US" altLang="zh-CN" sz="3200" b="1">
                <a:ea typeface="楷体_GB2312" pitchFamily="49" charset="-122"/>
                <a:sym typeface="Symbol" pitchFamily="18" charset="2"/>
              </a:rPr>
              <a:t></a:t>
            </a:r>
            <a:r>
              <a:rPr lang="en-US" altLang="zh-CN" sz="3200" b="1">
                <a:ea typeface="楷体_GB2312" pitchFamily="49" charset="-122"/>
              </a:rPr>
              <a:t> 0, </a:t>
            </a:r>
            <a:r>
              <a:rPr lang="zh-CN" altLang="en-US" sz="3200" b="1">
                <a:ea typeface="楷体_GB2312" pitchFamily="49" charset="-122"/>
              </a:rPr>
              <a:t>有 </a:t>
            </a:r>
            <a:r>
              <a:rPr lang="en-US" altLang="zh-CN" sz="3200" b="1" i="1">
                <a:ea typeface="楷体_GB2312" pitchFamily="49" charset="-122"/>
              </a:rPr>
              <a:t>N</a:t>
            </a:r>
            <a:r>
              <a:rPr lang="en-US" altLang="zh-CN" sz="3200" b="1" i="1" baseline="-25000">
                <a:ea typeface="楷体_GB2312" pitchFamily="49" charset="-122"/>
              </a:rPr>
              <a:t>h</a:t>
            </a:r>
            <a:r>
              <a:rPr lang="en-US" altLang="zh-CN" sz="3200" b="1">
                <a:ea typeface="楷体_GB2312" pitchFamily="49" charset="-122"/>
              </a:rPr>
              <a:t> = </a:t>
            </a:r>
            <a:r>
              <a:rPr lang="en-US" altLang="zh-CN" sz="3200" b="1" i="1">
                <a:ea typeface="楷体_GB2312" pitchFamily="49" charset="-122"/>
              </a:rPr>
              <a:t>F</a:t>
            </a:r>
            <a:r>
              <a:rPr lang="en-US" altLang="zh-CN" sz="3200" b="1" i="1" baseline="-25000">
                <a:ea typeface="楷体_GB2312" pitchFamily="49" charset="-122"/>
              </a:rPr>
              <a:t>h+2</a:t>
            </a:r>
            <a:r>
              <a:rPr lang="en-US" altLang="zh-CN" sz="3200" b="1">
                <a:ea typeface="楷体_GB2312" pitchFamily="49" charset="-122"/>
              </a:rPr>
              <a:t> -1 </a:t>
            </a:r>
            <a:r>
              <a:rPr lang="zh-CN" altLang="en-US" sz="3200" b="1">
                <a:ea typeface="楷体_GB2312" pitchFamily="49" charset="-122"/>
              </a:rPr>
              <a:t>成立。</a:t>
            </a:r>
          </a:p>
        </p:txBody>
      </p:sp>
      <p:grpSp>
        <p:nvGrpSpPr>
          <p:cNvPr id="2" name="Group 4"/>
          <p:cNvGrpSpPr>
            <a:grpSpLocks/>
          </p:cNvGrpSpPr>
          <p:nvPr/>
        </p:nvGrpSpPr>
        <p:grpSpPr bwMode="auto">
          <a:xfrm>
            <a:off x="877888" y="3543300"/>
            <a:ext cx="6985000" cy="1076325"/>
            <a:chOff x="612" y="1890"/>
            <a:chExt cx="4400" cy="678"/>
          </a:xfrm>
        </p:grpSpPr>
        <p:grpSp>
          <p:nvGrpSpPr>
            <p:cNvPr id="3" name="Group 5"/>
            <p:cNvGrpSpPr>
              <a:grpSpLocks/>
            </p:cNvGrpSpPr>
            <p:nvPr/>
          </p:nvGrpSpPr>
          <p:grpSpPr bwMode="auto">
            <a:xfrm>
              <a:off x="1111" y="1933"/>
              <a:ext cx="3901" cy="635"/>
              <a:chOff x="703" y="2205"/>
              <a:chExt cx="3901" cy="635"/>
            </a:xfrm>
          </p:grpSpPr>
          <p:sp>
            <p:nvSpPr>
              <p:cNvPr id="1068" name="Text Box 6"/>
              <p:cNvSpPr txBox="1">
                <a:spLocks noChangeArrowheads="1"/>
              </p:cNvSpPr>
              <p:nvPr/>
            </p:nvSpPr>
            <p:spPr bwMode="auto">
              <a:xfrm>
                <a:off x="748" y="2205"/>
                <a:ext cx="3856" cy="595"/>
              </a:xfrm>
              <a:prstGeom prst="rect">
                <a:avLst/>
              </a:prstGeom>
              <a:noFill/>
              <a:ln w="9525">
                <a:noFill/>
                <a:miter lim="800000"/>
                <a:headEnd/>
                <a:tailEnd/>
              </a:ln>
            </p:spPr>
            <p:txBody>
              <a:bodyPr>
                <a:spAutoFit/>
              </a:bodyPr>
              <a:lstStyle/>
              <a:p>
                <a:pPr>
                  <a:spcBef>
                    <a:spcPct val="50000"/>
                  </a:spcBef>
                </a:pPr>
                <a:r>
                  <a:rPr lang="en-US" altLang="zh-CN" sz="2000"/>
                  <a:t>0   1     2    3   4    5    6     7      8      9      10     11     12   </a:t>
                </a:r>
              </a:p>
              <a:p>
                <a:pPr>
                  <a:spcBef>
                    <a:spcPct val="50000"/>
                  </a:spcBef>
                </a:pPr>
                <a:r>
                  <a:rPr lang="en-US" altLang="zh-CN" sz="2400"/>
                  <a:t>0  1   1   2   3   5   8   13   21   34   55   89   144</a:t>
                </a:r>
              </a:p>
            </p:txBody>
          </p:sp>
          <p:sp>
            <p:nvSpPr>
              <p:cNvPr id="1069" name="Rectangle 7"/>
              <p:cNvSpPr>
                <a:spLocks noChangeArrowheads="1"/>
              </p:cNvSpPr>
              <p:nvPr/>
            </p:nvSpPr>
            <p:spPr bwMode="auto">
              <a:xfrm>
                <a:off x="703" y="2478"/>
                <a:ext cx="3765" cy="362"/>
              </a:xfrm>
              <a:prstGeom prst="rect">
                <a:avLst/>
              </a:prstGeom>
              <a:noFill/>
              <a:ln w="9525">
                <a:solidFill>
                  <a:schemeClr val="tx1"/>
                </a:solidFill>
                <a:miter lim="800000"/>
                <a:headEnd/>
                <a:tailEnd/>
              </a:ln>
            </p:spPr>
            <p:txBody>
              <a:bodyPr wrap="none" anchor="ctr"/>
              <a:lstStyle/>
              <a:p>
                <a:endParaRPr lang="zh-CN" altLang="en-US"/>
              </a:p>
            </p:txBody>
          </p:sp>
        </p:grpSp>
        <p:sp>
          <p:nvSpPr>
            <p:cNvPr id="1067" name="Text Box 8"/>
            <p:cNvSpPr txBox="1">
              <a:spLocks noChangeArrowheads="1"/>
            </p:cNvSpPr>
            <p:nvPr/>
          </p:nvSpPr>
          <p:spPr bwMode="auto">
            <a:xfrm>
              <a:off x="612" y="1890"/>
              <a:ext cx="499" cy="633"/>
            </a:xfrm>
            <a:prstGeom prst="rect">
              <a:avLst/>
            </a:prstGeom>
            <a:noFill/>
            <a:ln w="9525">
              <a:noFill/>
              <a:miter lim="800000"/>
              <a:headEnd/>
              <a:tailEnd/>
            </a:ln>
          </p:spPr>
          <p:txBody>
            <a:bodyPr>
              <a:spAutoFit/>
            </a:bodyPr>
            <a:lstStyle/>
            <a:p>
              <a:pPr>
                <a:spcBef>
                  <a:spcPct val="50000"/>
                </a:spcBef>
              </a:pPr>
              <a:r>
                <a:rPr lang="en-US" altLang="zh-CN" sz="2400">
                  <a:solidFill>
                    <a:srgbClr val="0000FF"/>
                  </a:solidFill>
                </a:rPr>
                <a:t>    k</a:t>
              </a:r>
            </a:p>
            <a:p>
              <a:pPr>
                <a:spcBef>
                  <a:spcPct val="50000"/>
                </a:spcBef>
              </a:pPr>
              <a:r>
                <a:rPr lang="en-US" altLang="zh-CN" sz="2400">
                  <a:solidFill>
                    <a:srgbClr val="0000FF"/>
                  </a:solidFill>
                </a:rPr>
                <a:t> F(k)</a:t>
              </a:r>
            </a:p>
          </p:txBody>
        </p:sp>
      </p:grpSp>
      <p:sp>
        <p:nvSpPr>
          <p:cNvPr id="1031" name="Text Box 9"/>
          <p:cNvSpPr txBox="1">
            <a:spLocks noChangeArrowheads="1"/>
          </p:cNvSpPr>
          <p:nvPr/>
        </p:nvSpPr>
        <p:spPr bwMode="auto">
          <a:xfrm>
            <a:off x="727075" y="155575"/>
            <a:ext cx="5308600" cy="1373188"/>
          </a:xfrm>
          <a:prstGeom prst="rect">
            <a:avLst/>
          </a:prstGeom>
          <a:noFill/>
          <a:ln w="9525">
            <a:noFill/>
            <a:miter lim="800000"/>
            <a:headEnd/>
            <a:tailEnd/>
          </a:ln>
        </p:spPr>
        <p:txBody>
          <a:bodyPr>
            <a:spAutoFit/>
          </a:bodyPr>
          <a:lstStyle/>
          <a:p>
            <a:pPr lvl="1"/>
            <a:r>
              <a:rPr lang="en-US" altLang="zh-CN" b="1" i="1">
                <a:solidFill>
                  <a:srgbClr val="3366FF"/>
                </a:solidFill>
              </a:rPr>
              <a:t>h</a:t>
            </a:r>
            <a:r>
              <a:rPr lang="zh-CN" altLang="en-US" b="1" i="1">
                <a:solidFill>
                  <a:srgbClr val="3366FF"/>
                </a:solidFill>
              </a:rPr>
              <a:t>＝</a:t>
            </a:r>
            <a:r>
              <a:rPr lang="en-US" altLang="zh-CN" b="1" i="1">
                <a:solidFill>
                  <a:srgbClr val="3366FF"/>
                </a:solidFill>
              </a:rPr>
              <a:t>0       N</a:t>
            </a:r>
            <a:r>
              <a:rPr lang="en-US" altLang="zh-CN" b="1" baseline="-25000">
                <a:solidFill>
                  <a:srgbClr val="3366FF"/>
                </a:solidFill>
              </a:rPr>
              <a:t>0</a:t>
            </a:r>
            <a:r>
              <a:rPr lang="en-US" altLang="zh-CN" b="1">
                <a:solidFill>
                  <a:srgbClr val="3366FF"/>
                </a:solidFill>
              </a:rPr>
              <a:t> = 0 </a:t>
            </a:r>
          </a:p>
          <a:p>
            <a:pPr lvl="1"/>
            <a:r>
              <a:rPr lang="en-US" altLang="zh-CN" b="1" i="1">
                <a:solidFill>
                  <a:srgbClr val="3366FF"/>
                </a:solidFill>
              </a:rPr>
              <a:t>h</a:t>
            </a:r>
            <a:r>
              <a:rPr lang="zh-CN" altLang="en-US" b="1" i="1">
                <a:solidFill>
                  <a:srgbClr val="3366FF"/>
                </a:solidFill>
              </a:rPr>
              <a:t>＝</a:t>
            </a:r>
            <a:r>
              <a:rPr lang="en-US" altLang="zh-CN" b="1" i="1">
                <a:solidFill>
                  <a:srgbClr val="3366FF"/>
                </a:solidFill>
              </a:rPr>
              <a:t>1       N</a:t>
            </a:r>
            <a:r>
              <a:rPr lang="en-US" altLang="zh-CN" b="1" baseline="-25000">
                <a:solidFill>
                  <a:srgbClr val="3366FF"/>
                </a:solidFill>
              </a:rPr>
              <a:t>1</a:t>
            </a:r>
            <a:r>
              <a:rPr lang="en-US" altLang="zh-CN" b="1">
                <a:solidFill>
                  <a:srgbClr val="3366FF"/>
                </a:solidFill>
              </a:rPr>
              <a:t> = 1</a:t>
            </a:r>
          </a:p>
          <a:p>
            <a:pPr lvl="1"/>
            <a:r>
              <a:rPr lang="en-US" altLang="zh-CN" b="1" i="1">
                <a:solidFill>
                  <a:srgbClr val="3366FF"/>
                </a:solidFill>
              </a:rPr>
              <a:t>h</a:t>
            </a:r>
            <a:r>
              <a:rPr lang="en-US" altLang="zh-CN" b="1">
                <a:solidFill>
                  <a:srgbClr val="3366FF"/>
                </a:solidFill>
              </a:rPr>
              <a:t> &gt; 1 </a:t>
            </a:r>
            <a:r>
              <a:rPr lang="zh-CN" altLang="en-US" b="1">
                <a:solidFill>
                  <a:srgbClr val="3366FF"/>
                </a:solidFill>
              </a:rPr>
              <a:t>：  </a:t>
            </a:r>
            <a:r>
              <a:rPr lang="en-US" altLang="zh-CN" b="1" i="1">
                <a:solidFill>
                  <a:srgbClr val="3366FF"/>
                </a:solidFill>
              </a:rPr>
              <a:t>N</a:t>
            </a:r>
            <a:r>
              <a:rPr lang="en-US" altLang="zh-CN" b="1" baseline="-25000">
                <a:solidFill>
                  <a:srgbClr val="3366FF"/>
                </a:solidFill>
              </a:rPr>
              <a:t>h</a:t>
            </a:r>
            <a:r>
              <a:rPr lang="en-US" altLang="zh-CN" b="1">
                <a:solidFill>
                  <a:srgbClr val="3366FF"/>
                </a:solidFill>
              </a:rPr>
              <a:t> = </a:t>
            </a:r>
            <a:r>
              <a:rPr lang="en-US" altLang="zh-CN" b="1" i="1">
                <a:solidFill>
                  <a:srgbClr val="3366FF"/>
                </a:solidFill>
              </a:rPr>
              <a:t>N</a:t>
            </a:r>
            <a:r>
              <a:rPr lang="en-US" altLang="zh-CN" b="1" baseline="-25000">
                <a:solidFill>
                  <a:srgbClr val="3366FF"/>
                </a:solidFill>
              </a:rPr>
              <a:t>h-1</a:t>
            </a:r>
            <a:r>
              <a:rPr lang="en-US" altLang="zh-CN" b="1">
                <a:solidFill>
                  <a:srgbClr val="3366FF"/>
                </a:solidFill>
              </a:rPr>
              <a:t> + </a:t>
            </a:r>
            <a:r>
              <a:rPr lang="en-US" altLang="zh-CN" b="1" i="1">
                <a:solidFill>
                  <a:srgbClr val="3366FF"/>
                </a:solidFill>
              </a:rPr>
              <a:t>N</a:t>
            </a:r>
            <a:r>
              <a:rPr lang="en-US" altLang="zh-CN" sz="3200" b="1" baseline="-25000">
                <a:solidFill>
                  <a:srgbClr val="3366FF"/>
                </a:solidFill>
              </a:rPr>
              <a:t>h-2</a:t>
            </a:r>
            <a:r>
              <a:rPr lang="en-US" altLang="zh-CN" b="1">
                <a:solidFill>
                  <a:srgbClr val="3366FF"/>
                </a:solidFill>
              </a:rPr>
              <a:t> +1 </a:t>
            </a:r>
            <a:endParaRPr lang="en-US" altLang="zh-CN">
              <a:solidFill>
                <a:srgbClr val="3366FF"/>
              </a:solidFill>
            </a:endParaRPr>
          </a:p>
        </p:txBody>
      </p:sp>
      <p:sp>
        <p:nvSpPr>
          <p:cNvPr id="802826" name="Text Box 10"/>
          <p:cNvSpPr txBox="1">
            <a:spLocks noChangeArrowheads="1"/>
          </p:cNvSpPr>
          <p:nvPr/>
        </p:nvSpPr>
        <p:spPr bwMode="auto">
          <a:xfrm>
            <a:off x="655638" y="4895850"/>
            <a:ext cx="3597275" cy="519113"/>
          </a:xfrm>
          <a:prstGeom prst="rect">
            <a:avLst/>
          </a:prstGeom>
          <a:noFill/>
          <a:ln w="9525">
            <a:noFill/>
            <a:miter lim="800000"/>
            <a:headEnd/>
            <a:tailEnd/>
          </a:ln>
        </p:spPr>
        <p:txBody>
          <a:bodyPr>
            <a:spAutoFit/>
          </a:bodyPr>
          <a:lstStyle/>
          <a:p>
            <a:pPr>
              <a:spcBef>
                <a:spcPct val="50000"/>
              </a:spcBef>
            </a:pPr>
            <a:r>
              <a:rPr lang="en-US" altLang="zh-CN" b="1" i="1"/>
              <a:t>N</a:t>
            </a:r>
            <a:r>
              <a:rPr lang="en-US" altLang="zh-CN" b="1" i="1" baseline="-25000"/>
              <a:t>3</a:t>
            </a:r>
            <a:r>
              <a:rPr lang="zh-CN" altLang="en-US" b="1" i="1"/>
              <a:t>＝</a:t>
            </a:r>
            <a:r>
              <a:rPr lang="en-US" altLang="zh-CN" b="1" i="1"/>
              <a:t>F</a:t>
            </a:r>
            <a:r>
              <a:rPr lang="en-US" altLang="zh-CN" b="1" i="1" baseline="-25000"/>
              <a:t>5 </a:t>
            </a:r>
            <a:r>
              <a:rPr lang="en-US" altLang="zh-CN" b="1" i="1"/>
              <a:t>-1=4</a:t>
            </a:r>
          </a:p>
        </p:txBody>
      </p:sp>
      <p:sp>
        <p:nvSpPr>
          <p:cNvPr id="802827" name="Text Box 11"/>
          <p:cNvSpPr txBox="1">
            <a:spLocks noChangeArrowheads="1"/>
          </p:cNvSpPr>
          <p:nvPr/>
        </p:nvSpPr>
        <p:spPr bwMode="auto">
          <a:xfrm>
            <a:off x="615950" y="5651500"/>
            <a:ext cx="3597275" cy="519113"/>
          </a:xfrm>
          <a:prstGeom prst="rect">
            <a:avLst/>
          </a:prstGeom>
          <a:noFill/>
          <a:ln w="9525">
            <a:noFill/>
            <a:miter lim="800000"/>
            <a:headEnd/>
            <a:tailEnd/>
          </a:ln>
        </p:spPr>
        <p:txBody>
          <a:bodyPr>
            <a:spAutoFit/>
          </a:bodyPr>
          <a:lstStyle/>
          <a:p>
            <a:pPr>
              <a:spcBef>
                <a:spcPct val="50000"/>
              </a:spcBef>
            </a:pPr>
            <a:r>
              <a:rPr lang="en-US" altLang="zh-CN" b="1" i="1"/>
              <a:t>N</a:t>
            </a:r>
            <a:r>
              <a:rPr lang="en-US" altLang="zh-CN" b="1" i="1" baseline="-25000"/>
              <a:t>4</a:t>
            </a:r>
            <a:r>
              <a:rPr lang="zh-CN" altLang="en-US" b="1" i="1"/>
              <a:t>＝</a:t>
            </a:r>
            <a:r>
              <a:rPr lang="en-US" altLang="zh-CN" b="1" i="1"/>
              <a:t>F</a:t>
            </a:r>
            <a:r>
              <a:rPr lang="en-US" altLang="zh-CN" b="1" i="1" baseline="-25000"/>
              <a:t>6 </a:t>
            </a:r>
            <a:r>
              <a:rPr lang="en-US" altLang="zh-CN" b="1" i="1"/>
              <a:t>-1=7</a:t>
            </a:r>
          </a:p>
        </p:txBody>
      </p:sp>
      <p:grpSp>
        <p:nvGrpSpPr>
          <p:cNvPr id="4" name="Group 12"/>
          <p:cNvGrpSpPr>
            <a:grpSpLocks/>
          </p:cNvGrpSpPr>
          <p:nvPr/>
        </p:nvGrpSpPr>
        <p:grpSpPr bwMode="auto">
          <a:xfrm>
            <a:off x="3379788" y="4876800"/>
            <a:ext cx="874712" cy="1373188"/>
            <a:chOff x="2229" y="2955"/>
            <a:chExt cx="551" cy="865"/>
          </a:xfrm>
        </p:grpSpPr>
        <p:sp>
          <p:nvSpPr>
            <p:cNvPr id="1061" name="Oval 13"/>
            <p:cNvSpPr>
              <a:spLocks noChangeArrowheads="1"/>
            </p:cNvSpPr>
            <p:nvPr/>
          </p:nvSpPr>
          <p:spPr bwMode="auto">
            <a:xfrm>
              <a:off x="2617" y="2955"/>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62" name="Oval 14"/>
            <p:cNvSpPr>
              <a:spLocks noChangeArrowheads="1"/>
            </p:cNvSpPr>
            <p:nvPr/>
          </p:nvSpPr>
          <p:spPr bwMode="auto">
            <a:xfrm>
              <a:off x="2429" y="3318"/>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63" name="Oval 15"/>
            <p:cNvSpPr>
              <a:spLocks noChangeArrowheads="1"/>
            </p:cNvSpPr>
            <p:nvPr/>
          </p:nvSpPr>
          <p:spPr bwMode="auto">
            <a:xfrm>
              <a:off x="2229" y="3682"/>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64" name="Line 16"/>
            <p:cNvSpPr>
              <a:spLocks noChangeShapeType="1"/>
            </p:cNvSpPr>
            <p:nvPr/>
          </p:nvSpPr>
          <p:spPr bwMode="auto">
            <a:xfrm flipH="1">
              <a:off x="2554" y="3080"/>
              <a:ext cx="126" cy="238"/>
            </a:xfrm>
            <a:prstGeom prst="line">
              <a:avLst/>
            </a:prstGeom>
            <a:noFill/>
            <a:ln w="9525">
              <a:solidFill>
                <a:schemeClr val="tx1"/>
              </a:solidFill>
              <a:round/>
              <a:headEnd/>
              <a:tailEnd/>
            </a:ln>
          </p:spPr>
          <p:txBody>
            <a:bodyPr/>
            <a:lstStyle/>
            <a:p>
              <a:endParaRPr lang="zh-CN" altLang="en-US"/>
            </a:p>
          </p:txBody>
        </p:sp>
        <p:sp>
          <p:nvSpPr>
            <p:cNvPr id="1065" name="Line 17"/>
            <p:cNvSpPr>
              <a:spLocks noChangeShapeType="1"/>
            </p:cNvSpPr>
            <p:nvPr/>
          </p:nvSpPr>
          <p:spPr bwMode="auto">
            <a:xfrm flipH="1">
              <a:off x="2329" y="3467"/>
              <a:ext cx="126" cy="238"/>
            </a:xfrm>
            <a:prstGeom prst="line">
              <a:avLst/>
            </a:prstGeom>
            <a:noFill/>
            <a:ln w="9525">
              <a:solidFill>
                <a:schemeClr val="tx1"/>
              </a:solidFill>
              <a:round/>
              <a:headEnd/>
              <a:tailEnd/>
            </a:ln>
          </p:spPr>
          <p:txBody>
            <a:bodyPr/>
            <a:lstStyle/>
            <a:p>
              <a:endParaRPr lang="zh-CN" altLang="en-US"/>
            </a:p>
          </p:txBody>
        </p:sp>
      </p:grpSp>
      <p:grpSp>
        <p:nvGrpSpPr>
          <p:cNvPr id="5" name="Group 18"/>
          <p:cNvGrpSpPr>
            <a:grpSpLocks/>
          </p:cNvGrpSpPr>
          <p:nvPr/>
        </p:nvGrpSpPr>
        <p:grpSpPr bwMode="auto">
          <a:xfrm>
            <a:off x="4216400" y="5053013"/>
            <a:ext cx="476250" cy="655637"/>
            <a:chOff x="2617" y="3105"/>
            <a:chExt cx="300" cy="413"/>
          </a:xfrm>
        </p:grpSpPr>
        <p:sp>
          <p:nvSpPr>
            <p:cNvPr id="1059" name="Oval 19"/>
            <p:cNvSpPr>
              <a:spLocks noChangeArrowheads="1"/>
            </p:cNvSpPr>
            <p:nvPr/>
          </p:nvSpPr>
          <p:spPr bwMode="auto">
            <a:xfrm>
              <a:off x="2754" y="3380"/>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60" name="Line 20"/>
            <p:cNvSpPr>
              <a:spLocks noChangeShapeType="1"/>
            </p:cNvSpPr>
            <p:nvPr/>
          </p:nvSpPr>
          <p:spPr bwMode="auto">
            <a:xfrm>
              <a:off x="2617" y="3105"/>
              <a:ext cx="188" cy="288"/>
            </a:xfrm>
            <a:prstGeom prst="line">
              <a:avLst/>
            </a:prstGeom>
            <a:noFill/>
            <a:ln w="9525">
              <a:solidFill>
                <a:schemeClr val="tx1"/>
              </a:solidFill>
              <a:round/>
              <a:headEnd/>
              <a:tailEnd/>
            </a:ln>
          </p:spPr>
          <p:txBody>
            <a:bodyPr/>
            <a:lstStyle/>
            <a:p>
              <a:endParaRPr lang="zh-CN" altLang="en-US"/>
            </a:p>
          </p:txBody>
        </p:sp>
      </p:grpSp>
      <p:grpSp>
        <p:nvGrpSpPr>
          <p:cNvPr id="6" name="Group 21"/>
          <p:cNvGrpSpPr>
            <a:grpSpLocks/>
          </p:cNvGrpSpPr>
          <p:nvPr/>
        </p:nvGrpSpPr>
        <p:grpSpPr bwMode="auto">
          <a:xfrm>
            <a:off x="5029200" y="4837113"/>
            <a:ext cx="1173163" cy="1931987"/>
            <a:chOff x="3168" y="2943"/>
            <a:chExt cx="739" cy="1217"/>
          </a:xfrm>
        </p:grpSpPr>
        <p:grpSp>
          <p:nvGrpSpPr>
            <p:cNvPr id="7" name="Group 22"/>
            <p:cNvGrpSpPr>
              <a:grpSpLocks/>
            </p:cNvGrpSpPr>
            <p:nvPr/>
          </p:nvGrpSpPr>
          <p:grpSpPr bwMode="auto">
            <a:xfrm>
              <a:off x="3356" y="2943"/>
              <a:ext cx="551" cy="865"/>
              <a:chOff x="2229" y="2955"/>
              <a:chExt cx="551" cy="865"/>
            </a:xfrm>
          </p:grpSpPr>
          <p:sp>
            <p:nvSpPr>
              <p:cNvPr id="1054" name="Oval 23"/>
              <p:cNvSpPr>
                <a:spLocks noChangeArrowheads="1"/>
              </p:cNvSpPr>
              <p:nvPr/>
            </p:nvSpPr>
            <p:spPr bwMode="auto">
              <a:xfrm>
                <a:off x="2617" y="2955"/>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55" name="Oval 24"/>
              <p:cNvSpPr>
                <a:spLocks noChangeArrowheads="1"/>
              </p:cNvSpPr>
              <p:nvPr/>
            </p:nvSpPr>
            <p:spPr bwMode="auto">
              <a:xfrm>
                <a:off x="2429" y="3318"/>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56" name="Oval 25"/>
              <p:cNvSpPr>
                <a:spLocks noChangeArrowheads="1"/>
              </p:cNvSpPr>
              <p:nvPr/>
            </p:nvSpPr>
            <p:spPr bwMode="auto">
              <a:xfrm>
                <a:off x="2229" y="3682"/>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57" name="Line 26"/>
              <p:cNvSpPr>
                <a:spLocks noChangeShapeType="1"/>
              </p:cNvSpPr>
              <p:nvPr/>
            </p:nvSpPr>
            <p:spPr bwMode="auto">
              <a:xfrm flipH="1">
                <a:off x="2554" y="3080"/>
                <a:ext cx="126" cy="238"/>
              </a:xfrm>
              <a:prstGeom prst="line">
                <a:avLst/>
              </a:prstGeom>
              <a:noFill/>
              <a:ln w="9525">
                <a:solidFill>
                  <a:schemeClr val="tx1"/>
                </a:solidFill>
                <a:round/>
                <a:headEnd/>
                <a:tailEnd/>
              </a:ln>
            </p:spPr>
            <p:txBody>
              <a:bodyPr/>
              <a:lstStyle/>
              <a:p>
                <a:endParaRPr lang="zh-CN" altLang="en-US"/>
              </a:p>
            </p:txBody>
          </p:sp>
          <p:sp>
            <p:nvSpPr>
              <p:cNvPr id="1058" name="Line 27"/>
              <p:cNvSpPr>
                <a:spLocks noChangeShapeType="1"/>
              </p:cNvSpPr>
              <p:nvPr/>
            </p:nvSpPr>
            <p:spPr bwMode="auto">
              <a:xfrm flipH="1">
                <a:off x="2329" y="3467"/>
                <a:ext cx="126" cy="238"/>
              </a:xfrm>
              <a:prstGeom prst="line">
                <a:avLst/>
              </a:prstGeom>
              <a:noFill/>
              <a:ln w="9525">
                <a:solidFill>
                  <a:schemeClr val="tx1"/>
                </a:solidFill>
                <a:round/>
                <a:headEnd/>
                <a:tailEnd/>
              </a:ln>
            </p:spPr>
            <p:txBody>
              <a:bodyPr/>
              <a:lstStyle/>
              <a:p>
                <a:endParaRPr lang="zh-CN" altLang="en-US"/>
              </a:p>
            </p:txBody>
          </p:sp>
        </p:grpSp>
        <p:grpSp>
          <p:nvGrpSpPr>
            <p:cNvPr id="8" name="Group 28"/>
            <p:cNvGrpSpPr>
              <a:grpSpLocks/>
            </p:cNvGrpSpPr>
            <p:nvPr/>
          </p:nvGrpSpPr>
          <p:grpSpPr bwMode="auto">
            <a:xfrm>
              <a:off x="3168" y="3807"/>
              <a:ext cx="226" cy="353"/>
              <a:chOff x="0" y="512"/>
              <a:chExt cx="226" cy="353"/>
            </a:xfrm>
          </p:grpSpPr>
          <p:sp>
            <p:nvSpPr>
              <p:cNvPr id="1052" name="Oval 29"/>
              <p:cNvSpPr>
                <a:spLocks noChangeArrowheads="1"/>
              </p:cNvSpPr>
              <p:nvPr/>
            </p:nvSpPr>
            <p:spPr bwMode="auto">
              <a:xfrm>
                <a:off x="0" y="727"/>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53" name="Line 30"/>
              <p:cNvSpPr>
                <a:spLocks noChangeShapeType="1"/>
              </p:cNvSpPr>
              <p:nvPr/>
            </p:nvSpPr>
            <p:spPr bwMode="auto">
              <a:xfrm flipH="1">
                <a:off x="100" y="512"/>
                <a:ext cx="126" cy="238"/>
              </a:xfrm>
              <a:prstGeom prst="line">
                <a:avLst/>
              </a:prstGeom>
              <a:noFill/>
              <a:ln w="9525">
                <a:solidFill>
                  <a:schemeClr val="tx1"/>
                </a:solidFill>
                <a:round/>
                <a:headEnd/>
                <a:tailEnd/>
              </a:ln>
            </p:spPr>
            <p:txBody>
              <a:bodyPr/>
              <a:lstStyle/>
              <a:p>
                <a:endParaRPr lang="zh-CN" altLang="en-US"/>
              </a:p>
            </p:txBody>
          </p:sp>
        </p:grpSp>
      </p:grpSp>
      <p:grpSp>
        <p:nvGrpSpPr>
          <p:cNvPr id="9" name="Group 31"/>
          <p:cNvGrpSpPr>
            <a:grpSpLocks/>
          </p:cNvGrpSpPr>
          <p:nvPr/>
        </p:nvGrpSpPr>
        <p:grpSpPr bwMode="auto">
          <a:xfrm>
            <a:off x="5867400" y="5610225"/>
            <a:ext cx="476250" cy="655638"/>
            <a:chOff x="2617" y="3105"/>
            <a:chExt cx="300" cy="413"/>
          </a:xfrm>
        </p:grpSpPr>
        <p:sp>
          <p:nvSpPr>
            <p:cNvPr id="1048" name="Oval 32"/>
            <p:cNvSpPr>
              <a:spLocks noChangeArrowheads="1"/>
            </p:cNvSpPr>
            <p:nvPr/>
          </p:nvSpPr>
          <p:spPr bwMode="auto">
            <a:xfrm>
              <a:off x="2754" y="3380"/>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9" name="Line 33"/>
            <p:cNvSpPr>
              <a:spLocks noChangeShapeType="1"/>
            </p:cNvSpPr>
            <p:nvPr/>
          </p:nvSpPr>
          <p:spPr bwMode="auto">
            <a:xfrm>
              <a:off x="2617" y="3105"/>
              <a:ext cx="188" cy="288"/>
            </a:xfrm>
            <a:prstGeom prst="line">
              <a:avLst/>
            </a:prstGeom>
            <a:noFill/>
            <a:ln w="9525">
              <a:solidFill>
                <a:schemeClr val="tx1"/>
              </a:solidFill>
              <a:round/>
              <a:headEnd/>
              <a:tailEnd/>
            </a:ln>
          </p:spPr>
          <p:txBody>
            <a:bodyPr/>
            <a:lstStyle/>
            <a:p>
              <a:endParaRPr lang="zh-CN" altLang="en-US"/>
            </a:p>
          </p:txBody>
        </p:sp>
      </p:grpSp>
      <p:grpSp>
        <p:nvGrpSpPr>
          <p:cNvPr id="10" name="Group 34"/>
          <p:cNvGrpSpPr>
            <a:grpSpLocks/>
          </p:cNvGrpSpPr>
          <p:nvPr/>
        </p:nvGrpSpPr>
        <p:grpSpPr bwMode="auto">
          <a:xfrm>
            <a:off x="6164263" y="5011738"/>
            <a:ext cx="933450" cy="1352550"/>
            <a:chOff x="3883" y="3053"/>
            <a:chExt cx="588" cy="852"/>
          </a:xfrm>
        </p:grpSpPr>
        <p:grpSp>
          <p:nvGrpSpPr>
            <p:cNvPr id="11" name="Group 35"/>
            <p:cNvGrpSpPr>
              <a:grpSpLocks/>
            </p:cNvGrpSpPr>
            <p:nvPr/>
          </p:nvGrpSpPr>
          <p:grpSpPr bwMode="auto">
            <a:xfrm>
              <a:off x="3883" y="3053"/>
              <a:ext cx="300" cy="413"/>
              <a:chOff x="2617" y="3105"/>
              <a:chExt cx="300" cy="413"/>
            </a:xfrm>
          </p:grpSpPr>
          <p:sp>
            <p:nvSpPr>
              <p:cNvPr id="1046" name="Oval 36"/>
              <p:cNvSpPr>
                <a:spLocks noChangeArrowheads="1"/>
              </p:cNvSpPr>
              <p:nvPr/>
            </p:nvSpPr>
            <p:spPr bwMode="auto">
              <a:xfrm>
                <a:off x="2754" y="3380"/>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7" name="Line 37"/>
              <p:cNvSpPr>
                <a:spLocks noChangeShapeType="1"/>
              </p:cNvSpPr>
              <p:nvPr/>
            </p:nvSpPr>
            <p:spPr bwMode="auto">
              <a:xfrm>
                <a:off x="2617" y="3105"/>
                <a:ext cx="188" cy="288"/>
              </a:xfrm>
              <a:prstGeom prst="line">
                <a:avLst/>
              </a:prstGeom>
              <a:noFill/>
              <a:ln w="9525">
                <a:solidFill>
                  <a:schemeClr val="tx1"/>
                </a:solidFill>
                <a:round/>
                <a:headEnd/>
                <a:tailEnd/>
              </a:ln>
            </p:spPr>
            <p:txBody>
              <a:bodyPr/>
              <a:lstStyle/>
              <a:p>
                <a:endParaRPr lang="zh-CN" altLang="en-US"/>
              </a:p>
            </p:txBody>
          </p:sp>
        </p:grpSp>
        <p:grpSp>
          <p:nvGrpSpPr>
            <p:cNvPr id="12" name="Group 38"/>
            <p:cNvGrpSpPr>
              <a:grpSpLocks/>
            </p:cNvGrpSpPr>
            <p:nvPr/>
          </p:nvGrpSpPr>
          <p:grpSpPr bwMode="auto">
            <a:xfrm>
              <a:off x="4171" y="3492"/>
              <a:ext cx="300" cy="413"/>
              <a:chOff x="2617" y="3105"/>
              <a:chExt cx="300" cy="413"/>
            </a:xfrm>
          </p:grpSpPr>
          <p:sp>
            <p:nvSpPr>
              <p:cNvPr id="1044" name="Oval 39"/>
              <p:cNvSpPr>
                <a:spLocks noChangeArrowheads="1"/>
              </p:cNvSpPr>
              <p:nvPr/>
            </p:nvSpPr>
            <p:spPr bwMode="auto">
              <a:xfrm>
                <a:off x="2754" y="3380"/>
                <a:ext cx="163" cy="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045" name="Line 40"/>
              <p:cNvSpPr>
                <a:spLocks noChangeShapeType="1"/>
              </p:cNvSpPr>
              <p:nvPr/>
            </p:nvSpPr>
            <p:spPr bwMode="auto">
              <a:xfrm>
                <a:off x="2617" y="3105"/>
                <a:ext cx="188" cy="288"/>
              </a:xfrm>
              <a:prstGeom prst="line">
                <a:avLst/>
              </a:prstGeom>
              <a:noFill/>
              <a:ln w="9525">
                <a:solidFill>
                  <a:schemeClr val="tx1"/>
                </a:solidFill>
                <a:round/>
                <a:headEnd/>
                <a:tailEnd/>
              </a:ln>
            </p:spPr>
            <p:txBody>
              <a:bodyPr/>
              <a:lstStyle/>
              <a:p>
                <a:endParaRPr lang="zh-CN" altLang="en-US"/>
              </a:p>
            </p:txBody>
          </p:sp>
        </p:grpSp>
      </p:grpSp>
      <p:sp>
        <p:nvSpPr>
          <p:cNvPr id="802857" name="Text Box 41"/>
          <p:cNvSpPr txBox="1">
            <a:spLocks noChangeArrowheads="1"/>
          </p:cNvSpPr>
          <p:nvPr/>
        </p:nvSpPr>
        <p:spPr bwMode="auto">
          <a:xfrm>
            <a:off x="4140200" y="458788"/>
            <a:ext cx="5308600" cy="519112"/>
          </a:xfrm>
          <a:prstGeom prst="rect">
            <a:avLst/>
          </a:prstGeom>
          <a:noFill/>
          <a:ln w="9525">
            <a:noFill/>
            <a:miter lim="800000"/>
            <a:headEnd/>
            <a:tailEnd/>
          </a:ln>
        </p:spPr>
        <p:txBody>
          <a:bodyPr>
            <a:spAutoFit/>
          </a:bodyPr>
          <a:lstStyle/>
          <a:p>
            <a:pPr lvl="1"/>
            <a:r>
              <a:rPr lang="en-US" altLang="zh-CN" b="1" i="1">
                <a:solidFill>
                  <a:srgbClr val="FF0000"/>
                </a:solidFill>
              </a:rPr>
              <a:t>N</a:t>
            </a:r>
            <a:r>
              <a:rPr lang="en-US" altLang="zh-CN" b="1" baseline="-25000">
                <a:solidFill>
                  <a:srgbClr val="FF0000"/>
                </a:solidFill>
              </a:rPr>
              <a:t>h</a:t>
            </a:r>
            <a:r>
              <a:rPr lang="en-US" altLang="zh-CN" b="1">
                <a:solidFill>
                  <a:srgbClr val="FF0000"/>
                </a:solidFill>
              </a:rPr>
              <a:t> +1=( </a:t>
            </a:r>
            <a:r>
              <a:rPr lang="en-US" altLang="zh-CN" b="1" i="1">
                <a:solidFill>
                  <a:srgbClr val="FF0000"/>
                </a:solidFill>
              </a:rPr>
              <a:t>N</a:t>
            </a:r>
            <a:r>
              <a:rPr lang="en-US" altLang="zh-CN" b="1" baseline="-25000">
                <a:solidFill>
                  <a:srgbClr val="FF0000"/>
                </a:solidFill>
              </a:rPr>
              <a:t>h-1</a:t>
            </a:r>
            <a:r>
              <a:rPr lang="en-US" altLang="zh-CN" b="1">
                <a:solidFill>
                  <a:srgbClr val="FF0000"/>
                </a:solidFill>
              </a:rPr>
              <a:t> +1)+ (</a:t>
            </a:r>
            <a:r>
              <a:rPr lang="en-US" altLang="zh-CN" b="1" i="1">
                <a:solidFill>
                  <a:srgbClr val="FF0000"/>
                </a:solidFill>
              </a:rPr>
              <a:t>N</a:t>
            </a:r>
            <a:r>
              <a:rPr lang="en-US" altLang="zh-CN" sz="3200" b="1" baseline="-25000">
                <a:solidFill>
                  <a:srgbClr val="FF0000"/>
                </a:solidFill>
              </a:rPr>
              <a:t>h-2</a:t>
            </a:r>
            <a:r>
              <a:rPr lang="en-US" altLang="zh-CN" b="1">
                <a:solidFill>
                  <a:srgbClr val="FF0000"/>
                </a:solidFill>
              </a:rPr>
              <a:t> +1) </a:t>
            </a:r>
            <a:endParaRPr lang="en-US" altLang="zh-CN">
              <a:solidFill>
                <a:srgbClr val="FF0000"/>
              </a:solidFill>
            </a:endParaRPr>
          </a:p>
        </p:txBody>
      </p:sp>
      <p:grpSp>
        <p:nvGrpSpPr>
          <p:cNvPr id="13" name="Group 42"/>
          <p:cNvGrpSpPr>
            <a:grpSpLocks/>
          </p:cNvGrpSpPr>
          <p:nvPr/>
        </p:nvGrpSpPr>
        <p:grpSpPr bwMode="auto">
          <a:xfrm>
            <a:off x="1085850" y="0"/>
            <a:ext cx="7772400" cy="2070100"/>
            <a:chOff x="443" y="104"/>
            <a:chExt cx="4896" cy="1304"/>
          </a:xfrm>
        </p:grpSpPr>
        <p:sp>
          <p:nvSpPr>
            <p:cNvPr id="1041" name="Rectangle 43"/>
            <p:cNvSpPr>
              <a:spLocks noChangeArrowheads="1"/>
            </p:cNvSpPr>
            <p:nvPr/>
          </p:nvSpPr>
          <p:spPr bwMode="auto">
            <a:xfrm>
              <a:off x="443" y="104"/>
              <a:ext cx="4896" cy="1304"/>
            </a:xfrm>
            <a:prstGeom prst="rect">
              <a:avLst/>
            </a:prstGeom>
            <a:solidFill>
              <a:srgbClr val="CCFFFF"/>
            </a:solidFill>
            <a:ln w="9525">
              <a:noFill/>
              <a:miter lim="800000"/>
              <a:headEnd/>
              <a:tailEnd/>
            </a:ln>
          </p:spPr>
          <p:txBody>
            <a:bodyPr>
              <a:spAutoFit/>
            </a:bodyPr>
            <a:lstStyle/>
            <a:p>
              <a:pPr>
                <a:spcBef>
                  <a:spcPct val="30000"/>
                </a:spcBef>
              </a:pPr>
              <a:r>
                <a:rPr lang="zh-CN" altLang="en-US" sz="3600" b="1" dirty="0">
                  <a:ea typeface="楷体_GB2312" pitchFamily="49" charset="-122"/>
                </a:rPr>
                <a:t>有 </a:t>
              </a:r>
              <a:r>
                <a:rPr lang="en-US" altLang="zh-CN" sz="3600" b="1" i="1" dirty="0">
                  <a:ea typeface="楷体_GB2312" pitchFamily="49" charset="-122"/>
                </a:rPr>
                <a:t>n </a:t>
              </a:r>
              <a:r>
                <a:rPr lang="zh-CN" altLang="en-US" sz="3600" b="1" dirty="0">
                  <a:ea typeface="楷体_GB2312" pitchFamily="49" charset="-122"/>
                </a:rPr>
                <a:t>个结点的</a:t>
              </a:r>
              <a:r>
                <a:rPr lang="en-US" altLang="zh-CN" sz="3600" b="1" dirty="0">
                  <a:ea typeface="楷体_GB2312" pitchFamily="49" charset="-122"/>
                </a:rPr>
                <a:t>AVL</a:t>
              </a:r>
              <a:r>
                <a:rPr lang="zh-CN" altLang="en-US" sz="3600" b="1" dirty="0">
                  <a:ea typeface="楷体_GB2312" pitchFamily="49" charset="-122"/>
                </a:rPr>
                <a:t>树的高度不超过：</a:t>
              </a:r>
            </a:p>
            <a:p>
              <a:pPr>
                <a:spcBef>
                  <a:spcPct val="30000"/>
                </a:spcBef>
              </a:pPr>
              <a:r>
                <a:rPr lang="zh-CN" altLang="en-US" sz="3600" b="1" dirty="0">
                  <a:ea typeface="楷体_GB2312" pitchFamily="49" charset="-122"/>
                </a:rPr>
                <a:t>                  </a:t>
              </a:r>
            </a:p>
            <a:p>
              <a:pPr>
                <a:spcBef>
                  <a:spcPct val="30000"/>
                </a:spcBef>
              </a:pPr>
              <a:r>
                <a:rPr lang="zh-CN" altLang="en-US" sz="3600" b="1" dirty="0">
                  <a:ea typeface="楷体_GB2312" pitchFamily="49" charset="-122"/>
                </a:rPr>
                <a:t>               </a:t>
              </a:r>
              <a:r>
                <a:rPr lang="zh-CN" altLang="zh-CN" b="1" dirty="0"/>
                <a:t>≈</a:t>
              </a:r>
              <a:r>
                <a:rPr lang="en-US" altLang="zh-CN" sz="3600" b="1" dirty="0">
                  <a:solidFill>
                    <a:srgbClr val="FF3300"/>
                  </a:solidFill>
                  <a:ea typeface="楷体_GB2312" pitchFamily="49" charset="-122"/>
                </a:rPr>
                <a:t>1.44*log</a:t>
              </a:r>
              <a:r>
                <a:rPr lang="en-US" altLang="zh-CN" sz="3600" b="1" baseline="-25000" dirty="0">
                  <a:solidFill>
                    <a:srgbClr val="FF3300"/>
                  </a:solidFill>
                  <a:ea typeface="楷体_GB2312" pitchFamily="49" charset="-122"/>
                </a:rPr>
                <a:t>2 </a:t>
              </a:r>
              <a:r>
                <a:rPr lang="en-US" altLang="zh-CN" sz="3600" b="1" dirty="0">
                  <a:solidFill>
                    <a:srgbClr val="FF3300"/>
                  </a:solidFill>
                  <a:ea typeface="楷体_GB2312" pitchFamily="49" charset="-122"/>
                </a:rPr>
                <a:t>(</a:t>
              </a:r>
              <a:r>
                <a:rPr lang="en-US" altLang="zh-CN" sz="3600" b="1" i="1" dirty="0">
                  <a:solidFill>
                    <a:srgbClr val="FF3300"/>
                  </a:solidFill>
                  <a:ea typeface="楷体_GB2312" pitchFamily="49" charset="-122"/>
                </a:rPr>
                <a:t>n</a:t>
              </a:r>
              <a:r>
                <a:rPr lang="en-US" altLang="zh-CN" sz="3600" b="1" dirty="0">
                  <a:solidFill>
                    <a:srgbClr val="FF3300"/>
                  </a:solidFill>
                  <a:ea typeface="楷体_GB2312" pitchFamily="49" charset="-122"/>
                </a:rPr>
                <a:t>+1) </a:t>
              </a:r>
            </a:p>
          </p:txBody>
        </p:sp>
        <p:graphicFrame>
          <p:nvGraphicFramePr>
            <p:cNvPr id="1026" name="Object 44"/>
            <p:cNvGraphicFramePr>
              <a:graphicFrameLocks noChangeAspect="1"/>
            </p:cNvGraphicFramePr>
            <p:nvPr/>
          </p:nvGraphicFramePr>
          <p:xfrm>
            <a:off x="1397" y="550"/>
            <a:ext cx="2489" cy="462"/>
          </p:xfrm>
          <a:graphic>
            <a:graphicData uri="http://schemas.openxmlformats.org/presentationml/2006/ole">
              <mc:AlternateContent xmlns:mc="http://schemas.openxmlformats.org/markup-compatibility/2006">
                <mc:Choice xmlns:v="urn:schemas-microsoft-com:vml" Requires="v">
                  <p:oleObj spid="_x0000_s671852" name="公式" r:id="rId4" imgW="1422360" imgH="266400" progId="Equation.3">
                    <p:embed/>
                  </p:oleObj>
                </mc:Choice>
                <mc:Fallback>
                  <p:oleObj name="公式" r:id="rId4" imgW="1422360" imgH="26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 y="550"/>
                          <a:ext cx="2489"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5"/>
            <p:cNvGraphicFramePr>
              <a:graphicFrameLocks noChangeAspect="1"/>
            </p:cNvGraphicFramePr>
            <p:nvPr/>
          </p:nvGraphicFramePr>
          <p:xfrm>
            <a:off x="4147" y="432"/>
            <a:ext cx="958" cy="602"/>
          </p:xfrm>
          <a:graphic>
            <a:graphicData uri="http://schemas.openxmlformats.org/presentationml/2006/ole">
              <mc:AlternateContent xmlns:mc="http://schemas.openxmlformats.org/markup-compatibility/2006">
                <mc:Choice xmlns:v="urn:schemas-microsoft-com:vml" Requires="v">
                  <p:oleObj spid="_x0000_s671853" name="公式" r:id="rId6" imgW="685800" imgH="431640" progId="Equation.3">
                    <p:embed/>
                  </p:oleObj>
                </mc:Choice>
                <mc:Fallback>
                  <p:oleObj name="公式" r:id="rId6" imgW="68580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7" y="432"/>
                          <a:ext cx="958" cy="6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4560718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2818"/>
                                        </p:tgtEl>
                                        <p:attrNameLst>
                                          <p:attrName>style.visibility</p:attrName>
                                        </p:attrNameLst>
                                      </p:cBhvr>
                                      <p:to>
                                        <p:strVal val="visible"/>
                                      </p:to>
                                    </p:set>
                                    <p:animEffect transition="in" filter="wipe(left)">
                                      <p:cBhvr>
                                        <p:cTn id="7" dur="500"/>
                                        <p:tgtEl>
                                          <p:spTgt spid="802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2857"/>
                                        </p:tgtEl>
                                        <p:attrNameLst>
                                          <p:attrName>style.visibility</p:attrName>
                                        </p:attrNameLst>
                                      </p:cBhvr>
                                      <p:to>
                                        <p:strVal val="visible"/>
                                      </p:to>
                                    </p:set>
                                    <p:animEffect transition="in" filter="wipe(left)">
                                      <p:cBhvr>
                                        <p:cTn id="12" dur="500"/>
                                        <p:tgtEl>
                                          <p:spTgt spid="8028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2819"/>
                                        </p:tgtEl>
                                        <p:attrNameLst>
                                          <p:attrName>style.visibility</p:attrName>
                                        </p:attrNameLst>
                                      </p:cBhvr>
                                      <p:to>
                                        <p:strVal val="visible"/>
                                      </p:to>
                                    </p:set>
                                    <p:animEffect transition="in" filter="wipe(left)">
                                      <p:cBhvr>
                                        <p:cTn id="17" dur="500"/>
                                        <p:tgtEl>
                                          <p:spTgt spid="8028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2826"/>
                                        </p:tgtEl>
                                        <p:attrNameLst>
                                          <p:attrName>style.visibility</p:attrName>
                                        </p:attrNameLst>
                                      </p:cBhvr>
                                      <p:to>
                                        <p:strVal val="visible"/>
                                      </p:to>
                                    </p:set>
                                    <p:animEffect transition="in" filter="wipe(left)">
                                      <p:cBhvr>
                                        <p:cTn id="27" dur="500"/>
                                        <p:tgtEl>
                                          <p:spTgt spid="8028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2827"/>
                                        </p:tgtEl>
                                        <p:attrNameLst>
                                          <p:attrName>style.visibility</p:attrName>
                                        </p:attrNameLst>
                                      </p:cBhvr>
                                      <p:to>
                                        <p:strVal val="visible"/>
                                      </p:to>
                                    </p:set>
                                    <p:animEffect transition="in" filter="wipe(left)">
                                      <p:cBhvr>
                                        <p:cTn id="42" dur="500"/>
                                        <p:tgtEl>
                                          <p:spTgt spid="8028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up)">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8" grpId="0"/>
      <p:bldP spid="802819" grpId="0"/>
      <p:bldP spid="802826" grpId="0"/>
      <p:bldP spid="802827" grpId="0"/>
      <p:bldP spid="80285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hlinkClick r:id="" action="ppaction://noaction" highlightClick="1"/>
          </p:cNvPr>
          <p:cNvSpPr txBox="1">
            <a:spLocks noChangeArrowheads="1"/>
          </p:cNvSpPr>
          <p:nvPr/>
        </p:nvSpPr>
        <p:spPr bwMode="auto">
          <a:xfrm>
            <a:off x="1255713" y="2362200"/>
            <a:ext cx="7296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一、二叉排序树（二叉查找树）</a:t>
            </a:r>
            <a:endParaRPr lang="zh-CN" altLang="en-US" sz="4400" b="1">
              <a:solidFill>
                <a:srgbClr val="000000"/>
              </a:solidFill>
              <a:ea typeface="楷体_GB2312" pitchFamily="49" charset="-122"/>
            </a:endParaRPr>
          </a:p>
        </p:txBody>
      </p:sp>
      <p:sp>
        <p:nvSpPr>
          <p:cNvPr id="16387" name="Text Box 3">
            <a:hlinkClick r:id="" action="ppaction://noaction" highlightClick="1"/>
          </p:cNvPr>
          <p:cNvSpPr txBox="1">
            <a:spLocks noChangeArrowheads="1"/>
          </p:cNvSpPr>
          <p:nvPr/>
        </p:nvSpPr>
        <p:spPr bwMode="auto">
          <a:xfrm>
            <a:off x="1181100" y="3060700"/>
            <a:ext cx="3740150" cy="701675"/>
          </a:xfrm>
          <a:prstGeom prst="rect">
            <a:avLst/>
          </a:prstGeom>
          <a:noFill/>
          <a:ln w="9525">
            <a:noFill/>
            <a:miter lim="800000"/>
            <a:headEnd/>
            <a:tailEnd/>
          </a:ln>
        </p:spPr>
        <p:txBody>
          <a:bodyPr wrap="none">
            <a:spAutoFit/>
          </a:bodyPr>
          <a:lstStyle/>
          <a:p>
            <a:r>
              <a:rPr lang="zh-CN" altLang="en-US" sz="4000" b="1">
                <a:solidFill>
                  <a:srgbClr val="FF3300"/>
                </a:solidFill>
                <a:ea typeface="楷体_GB2312" pitchFamily="49" charset="-122"/>
              </a:rPr>
              <a:t>二、二叉平衡树</a:t>
            </a:r>
            <a:endParaRPr lang="zh-CN" altLang="en-US">
              <a:solidFill>
                <a:srgbClr val="FF3300"/>
              </a:solidFill>
            </a:endParaRPr>
          </a:p>
        </p:txBody>
      </p:sp>
      <p:sp>
        <p:nvSpPr>
          <p:cNvPr id="16388" name="Rectangle 4">
            <a:hlinkClick r:id="" action="ppaction://noaction" highlightClick="1"/>
          </p:cNvPr>
          <p:cNvSpPr>
            <a:spLocks noChangeArrowheads="1"/>
          </p:cNvSpPr>
          <p:nvPr/>
        </p:nvSpPr>
        <p:spPr bwMode="auto">
          <a:xfrm>
            <a:off x="1203325" y="3868738"/>
            <a:ext cx="2474913" cy="701675"/>
          </a:xfrm>
          <a:prstGeom prst="rect">
            <a:avLst/>
          </a:prstGeom>
          <a:noFill/>
          <a:ln w="9525">
            <a:noFill/>
            <a:miter lim="800000"/>
            <a:headEnd/>
            <a:tailEnd/>
          </a:ln>
        </p:spPr>
        <p:txBody>
          <a:bodyPr>
            <a:spAutoFit/>
          </a:bodyPr>
          <a:lstStyle/>
          <a:p>
            <a:r>
              <a:rPr lang="zh-CN" altLang="en-US" sz="4000" b="1">
                <a:solidFill>
                  <a:srgbClr val="000000"/>
                </a:solidFill>
                <a:ea typeface="楷体_GB2312" pitchFamily="49" charset="-122"/>
              </a:rPr>
              <a:t>三、</a:t>
            </a:r>
            <a:r>
              <a:rPr lang="en-US" altLang="zh-CN" sz="4000" b="1">
                <a:solidFill>
                  <a:srgbClr val="000000"/>
                </a:solidFill>
                <a:ea typeface="楷体_GB2312" pitchFamily="49" charset="-122"/>
              </a:rPr>
              <a:t>B - </a:t>
            </a:r>
            <a:r>
              <a:rPr lang="zh-CN" altLang="en-US" sz="4000" b="1">
                <a:solidFill>
                  <a:srgbClr val="000000"/>
                </a:solidFill>
                <a:ea typeface="楷体_GB2312" pitchFamily="49" charset="-122"/>
              </a:rPr>
              <a:t>树</a:t>
            </a:r>
          </a:p>
        </p:txBody>
      </p:sp>
      <p:sp>
        <p:nvSpPr>
          <p:cNvPr id="16389" name="Text Box 5">
            <a:hlinkClick r:id="" action="ppaction://noaction" highlightClick="1"/>
          </p:cNvPr>
          <p:cNvSpPr txBox="1">
            <a:spLocks noChangeArrowheads="1"/>
          </p:cNvSpPr>
          <p:nvPr/>
        </p:nvSpPr>
        <p:spPr bwMode="auto">
          <a:xfrm>
            <a:off x="1208088" y="4614863"/>
            <a:ext cx="22415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四、</a:t>
            </a:r>
            <a:r>
              <a:rPr lang="en-US" altLang="zh-CN" sz="4000" b="1">
                <a:solidFill>
                  <a:srgbClr val="000000"/>
                </a:solidFill>
                <a:ea typeface="楷体_GB2312" pitchFamily="49" charset="-122"/>
              </a:rPr>
              <a:t>B</a:t>
            </a:r>
            <a:r>
              <a:rPr lang="en-US" altLang="zh-CN" sz="4000" b="1" baseline="30000">
                <a:solidFill>
                  <a:srgbClr val="000000"/>
                </a:solidFill>
                <a:ea typeface="楷体_GB2312" pitchFamily="49" charset="-122"/>
              </a:rPr>
              <a:t>+</a:t>
            </a:r>
            <a:r>
              <a:rPr lang="zh-CN" altLang="en-US" sz="4000" b="1">
                <a:solidFill>
                  <a:srgbClr val="000000"/>
                </a:solidFill>
                <a:ea typeface="楷体_GB2312" pitchFamily="49" charset="-122"/>
              </a:rPr>
              <a:t>树</a:t>
            </a:r>
            <a:endParaRPr lang="zh-CN" altLang="en-US">
              <a:solidFill>
                <a:srgbClr val="000000"/>
              </a:solidFill>
            </a:endParaRPr>
          </a:p>
        </p:txBody>
      </p:sp>
      <p:sp>
        <p:nvSpPr>
          <p:cNvPr id="16390" name="Text Box 6"/>
          <p:cNvSpPr txBox="1">
            <a:spLocks noChangeArrowheads="1"/>
          </p:cNvSpPr>
          <p:nvPr/>
        </p:nvSpPr>
        <p:spPr bwMode="auto">
          <a:xfrm>
            <a:off x="812800" y="223838"/>
            <a:ext cx="7747000" cy="1601787"/>
          </a:xfrm>
          <a:prstGeom prst="rect">
            <a:avLst/>
          </a:prstGeom>
          <a:noFill/>
          <a:ln w="9525">
            <a:noFill/>
            <a:miter lim="800000"/>
            <a:headEnd/>
            <a:tailEnd/>
          </a:ln>
        </p:spPr>
        <p:txBody>
          <a:bodyPr wrap="none">
            <a:spAutoFit/>
          </a:bodyPr>
          <a:lstStyle/>
          <a:p>
            <a:pPr>
              <a:lnSpc>
                <a:spcPct val="150000"/>
              </a:lnSpc>
            </a:pPr>
            <a:r>
              <a:rPr lang="en-US" altLang="zh-CN" sz="6600" b="1">
                <a:solidFill>
                  <a:srgbClr val="A50021"/>
                </a:solidFill>
                <a:ea typeface="楷体_GB2312" pitchFamily="49" charset="-122"/>
              </a:rPr>
              <a:t>9.3  </a:t>
            </a:r>
            <a:r>
              <a:rPr lang="zh-CN" altLang="en-US" sz="6600" b="1">
                <a:solidFill>
                  <a:srgbClr val="A50021"/>
                </a:solidFill>
                <a:ea typeface="楷体_GB2312" pitchFamily="49" charset="-122"/>
              </a:rPr>
              <a:t>动 态 查 找 树 表</a:t>
            </a:r>
            <a:endParaRPr lang="zh-CN" altLang="en-US" sz="4400">
              <a:solidFill>
                <a:srgbClr val="000000"/>
              </a:solidFill>
            </a:endParaRPr>
          </a:p>
        </p:txBody>
      </p:sp>
      <p:sp>
        <p:nvSpPr>
          <p:cNvPr id="16392" name="Text Box 8"/>
          <p:cNvSpPr txBox="1">
            <a:spLocks noChangeArrowheads="1"/>
          </p:cNvSpPr>
          <p:nvPr/>
        </p:nvSpPr>
        <p:spPr bwMode="auto">
          <a:xfrm>
            <a:off x="1206500" y="5329238"/>
            <a:ext cx="2597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五、键   树</a:t>
            </a:r>
          </a:p>
        </p:txBody>
      </p:sp>
    </p:spTree>
    <p:extLst>
      <p:ext uri="{BB962C8B-B14F-4D97-AF65-F5344CB8AC3E}">
        <p14:creationId xmlns:p14="http://schemas.microsoft.com/office/powerpoint/2010/main" val="81069373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Text Box 2"/>
          <p:cNvSpPr txBox="1">
            <a:spLocks noChangeArrowheads="1"/>
          </p:cNvSpPr>
          <p:nvPr/>
        </p:nvSpPr>
        <p:spPr bwMode="auto">
          <a:xfrm>
            <a:off x="-152400" y="1042988"/>
            <a:ext cx="8566355" cy="1692771"/>
          </a:xfrm>
          <a:prstGeom prst="rect">
            <a:avLst/>
          </a:prstGeom>
          <a:noFill/>
          <a:ln w="9525">
            <a:noFill/>
            <a:miter lim="800000"/>
            <a:headEnd/>
            <a:tailEnd/>
          </a:ln>
        </p:spPr>
        <p:txBody>
          <a:bodyPr wrap="square">
            <a:spAutoFit/>
          </a:bodyPr>
          <a:lstStyle/>
          <a:p>
            <a:pPr lvl="1">
              <a:spcBef>
                <a:spcPct val="50000"/>
              </a:spcBef>
            </a:pPr>
            <a:r>
              <a:rPr lang="zh-CN" altLang="en-US" sz="2600" b="1" dirty="0">
                <a:solidFill>
                  <a:srgbClr val="000000"/>
                </a:solidFill>
                <a:ea typeface="黑体" pitchFamily="2" charset="-122"/>
              </a:rPr>
              <a:t>无序</a:t>
            </a:r>
            <a:r>
              <a:rPr lang="en-US" altLang="zh-CN" sz="2600" b="1" dirty="0">
                <a:solidFill>
                  <a:srgbClr val="000000"/>
                </a:solidFill>
                <a:ea typeface="黑体" pitchFamily="2" charset="-122"/>
              </a:rPr>
              <a:t>——</a:t>
            </a:r>
            <a:r>
              <a:rPr lang="zh-CN" altLang="en-US" sz="2600" b="1" dirty="0">
                <a:solidFill>
                  <a:srgbClr val="000000"/>
                </a:solidFill>
                <a:ea typeface="黑体" pitchFamily="2" charset="-122"/>
              </a:rPr>
              <a:t>有序 </a:t>
            </a:r>
            <a:r>
              <a:rPr lang="zh-CN" altLang="en-US" sz="2600" b="1" dirty="0" smtClean="0">
                <a:solidFill>
                  <a:srgbClr val="FF0000"/>
                </a:solidFill>
                <a:ea typeface="黑体" pitchFamily="2" charset="-122"/>
              </a:rPr>
              <a:t>（有序</a:t>
            </a:r>
            <a:r>
              <a:rPr lang="zh-CN" altLang="en-US" sz="2600" b="1" dirty="0">
                <a:solidFill>
                  <a:srgbClr val="FF0000"/>
                </a:solidFill>
                <a:ea typeface="黑体" pitchFamily="2" charset="-122"/>
              </a:rPr>
              <a:t>表）</a:t>
            </a:r>
          </a:p>
          <a:p>
            <a:pPr lvl="1">
              <a:spcBef>
                <a:spcPct val="50000"/>
              </a:spcBef>
            </a:pPr>
            <a:r>
              <a:rPr lang="zh-CN" altLang="en-US" sz="2600" b="1" dirty="0">
                <a:solidFill>
                  <a:srgbClr val="000000"/>
                </a:solidFill>
                <a:ea typeface="黑体" pitchFamily="2" charset="-122"/>
              </a:rPr>
              <a:t>线性</a:t>
            </a:r>
            <a:r>
              <a:rPr lang="en-US" altLang="zh-CN" sz="2600" b="1" dirty="0">
                <a:solidFill>
                  <a:srgbClr val="000000"/>
                </a:solidFill>
                <a:ea typeface="黑体" pitchFamily="2" charset="-122"/>
              </a:rPr>
              <a:t>——</a:t>
            </a:r>
            <a:r>
              <a:rPr lang="zh-CN" altLang="en-US" sz="2600" b="1" dirty="0">
                <a:solidFill>
                  <a:srgbClr val="000000"/>
                </a:solidFill>
                <a:ea typeface="黑体" pitchFamily="2" charset="-122"/>
              </a:rPr>
              <a:t>非线性</a:t>
            </a:r>
            <a:r>
              <a:rPr lang="zh-CN" altLang="en-US" sz="2600" b="1" dirty="0" smtClean="0">
                <a:solidFill>
                  <a:srgbClr val="FF0000"/>
                </a:solidFill>
                <a:ea typeface="黑体" pitchFamily="2" charset="-122"/>
              </a:rPr>
              <a:t>（折半判定树，静态</a:t>
            </a:r>
            <a:r>
              <a:rPr lang="zh-CN" altLang="en-US" sz="2600" b="1" dirty="0">
                <a:solidFill>
                  <a:srgbClr val="FF0000"/>
                </a:solidFill>
                <a:ea typeface="黑体" pitchFamily="2" charset="-122"/>
              </a:rPr>
              <a:t>查找树表）</a:t>
            </a:r>
          </a:p>
          <a:p>
            <a:pPr lvl="1">
              <a:spcBef>
                <a:spcPct val="50000"/>
              </a:spcBef>
            </a:pPr>
            <a:r>
              <a:rPr lang="zh-CN" altLang="en-US" sz="2600" b="1" dirty="0">
                <a:solidFill>
                  <a:srgbClr val="000000"/>
                </a:solidFill>
                <a:ea typeface="黑体" pitchFamily="2" charset="-122"/>
              </a:rPr>
              <a:t>静态</a:t>
            </a:r>
            <a:r>
              <a:rPr lang="en-US" altLang="zh-CN" sz="2600" b="1" dirty="0">
                <a:solidFill>
                  <a:srgbClr val="000000"/>
                </a:solidFill>
                <a:ea typeface="黑体" pitchFamily="2" charset="-122"/>
              </a:rPr>
              <a:t>——</a:t>
            </a:r>
            <a:r>
              <a:rPr lang="zh-CN" altLang="en-US" sz="2600" b="1" dirty="0">
                <a:solidFill>
                  <a:srgbClr val="000000"/>
                </a:solidFill>
                <a:ea typeface="黑体" pitchFamily="2" charset="-122"/>
              </a:rPr>
              <a:t>动态</a:t>
            </a:r>
            <a:r>
              <a:rPr lang="zh-CN" altLang="en-US" sz="2600" b="1" dirty="0" smtClean="0">
                <a:solidFill>
                  <a:srgbClr val="FF0000"/>
                </a:solidFill>
                <a:ea typeface="黑体" pitchFamily="2" charset="-122"/>
              </a:rPr>
              <a:t>（二叉排序树，二叉平衡树，红黑树）</a:t>
            </a:r>
            <a:endParaRPr lang="en-US" altLang="zh-CN" sz="2600" b="1" dirty="0" smtClean="0">
              <a:solidFill>
                <a:srgbClr val="FF0000"/>
              </a:solidFill>
              <a:ea typeface="黑体" pitchFamily="2" charset="-122"/>
            </a:endParaRPr>
          </a:p>
        </p:txBody>
      </p:sp>
    </p:spTree>
    <p:extLst>
      <p:ext uri="{BB962C8B-B14F-4D97-AF65-F5344CB8AC3E}">
        <p14:creationId xmlns:p14="http://schemas.microsoft.com/office/powerpoint/2010/main" val="354108838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hlinkClick r:id="" action="ppaction://noaction" highlightClick="1"/>
          </p:cNvPr>
          <p:cNvSpPr txBox="1">
            <a:spLocks noChangeArrowheads="1"/>
          </p:cNvSpPr>
          <p:nvPr/>
        </p:nvSpPr>
        <p:spPr bwMode="auto">
          <a:xfrm>
            <a:off x="1255713" y="2362200"/>
            <a:ext cx="7296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一、二叉排序树（二叉查找树）</a:t>
            </a:r>
            <a:endParaRPr lang="zh-CN" altLang="en-US" sz="4400" b="1">
              <a:solidFill>
                <a:srgbClr val="000000"/>
              </a:solidFill>
              <a:ea typeface="楷体_GB2312" pitchFamily="49" charset="-122"/>
            </a:endParaRPr>
          </a:p>
        </p:txBody>
      </p:sp>
      <p:sp>
        <p:nvSpPr>
          <p:cNvPr id="16387" name="Text Box 3">
            <a:hlinkClick r:id="" action="ppaction://noaction" highlightClick="1"/>
          </p:cNvPr>
          <p:cNvSpPr txBox="1">
            <a:spLocks noChangeArrowheads="1"/>
          </p:cNvSpPr>
          <p:nvPr/>
        </p:nvSpPr>
        <p:spPr bwMode="auto">
          <a:xfrm>
            <a:off x="1181100" y="3060700"/>
            <a:ext cx="3740150" cy="701675"/>
          </a:xfrm>
          <a:prstGeom prst="rect">
            <a:avLst/>
          </a:prstGeom>
          <a:noFill/>
          <a:ln w="9525">
            <a:noFill/>
            <a:miter lim="800000"/>
            <a:headEnd/>
            <a:tailEnd/>
          </a:ln>
        </p:spPr>
        <p:txBody>
          <a:bodyPr wrap="none">
            <a:spAutoFit/>
          </a:bodyPr>
          <a:lstStyle/>
          <a:p>
            <a:r>
              <a:rPr lang="zh-CN" altLang="en-US" sz="4000" b="1">
                <a:solidFill>
                  <a:srgbClr val="FF3300"/>
                </a:solidFill>
                <a:ea typeface="楷体_GB2312" pitchFamily="49" charset="-122"/>
              </a:rPr>
              <a:t>二、二叉平衡树</a:t>
            </a:r>
            <a:endParaRPr lang="zh-CN" altLang="en-US">
              <a:solidFill>
                <a:srgbClr val="FF3300"/>
              </a:solidFill>
            </a:endParaRPr>
          </a:p>
        </p:txBody>
      </p:sp>
      <p:sp>
        <p:nvSpPr>
          <p:cNvPr id="16388" name="Rectangle 4">
            <a:hlinkClick r:id="" action="ppaction://noaction" highlightClick="1"/>
          </p:cNvPr>
          <p:cNvSpPr>
            <a:spLocks noChangeArrowheads="1"/>
          </p:cNvSpPr>
          <p:nvPr/>
        </p:nvSpPr>
        <p:spPr bwMode="auto">
          <a:xfrm>
            <a:off x="1203325" y="3868738"/>
            <a:ext cx="2474913" cy="701675"/>
          </a:xfrm>
          <a:prstGeom prst="rect">
            <a:avLst/>
          </a:prstGeom>
          <a:noFill/>
          <a:ln w="9525">
            <a:noFill/>
            <a:miter lim="800000"/>
            <a:headEnd/>
            <a:tailEnd/>
          </a:ln>
        </p:spPr>
        <p:txBody>
          <a:bodyPr>
            <a:spAutoFit/>
          </a:bodyPr>
          <a:lstStyle/>
          <a:p>
            <a:r>
              <a:rPr lang="zh-CN" altLang="en-US" sz="4000" b="1">
                <a:solidFill>
                  <a:srgbClr val="000000"/>
                </a:solidFill>
                <a:ea typeface="楷体_GB2312" pitchFamily="49" charset="-122"/>
              </a:rPr>
              <a:t>三、</a:t>
            </a:r>
            <a:r>
              <a:rPr lang="en-US" altLang="zh-CN" sz="4000" b="1">
                <a:solidFill>
                  <a:srgbClr val="000000"/>
                </a:solidFill>
                <a:ea typeface="楷体_GB2312" pitchFamily="49" charset="-122"/>
              </a:rPr>
              <a:t>B - </a:t>
            </a:r>
            <a:r>
              <a:rPr lang="zh-CN" altLang="en-US" sz="4000" b="1">
                <a:solidFill>
                  <a:srgbClr val="000000"/>
                </a:solidFill>
                <a:ea typeface="楷体_GB2312" pitchFamily="49" charset="-122"/>
              </a:rPr>
              <a:t>树</a:t>
            </a:r>
          </a:p>
        </p:txBody>
      </p:sp>
      <p:sp>
        <p:nvSpPr>
          <p:cNvPr id="16389" name="Text Box 5">
            <a:hlinkClick r:id="" action="ppaction://noaction" highlightClick="1"/>
          </p:cNvPr>
          <p:cNvSpPr txBox="1">
            <a:spLocks noChangeArrowheads="1"/>
          </p:cNvSpPr>
          <p:nvPr/>
        </p:nvSpPr>
        <p:spPr bwMode="auto">
          <a:xfrm>
            <a:off x="1208088" y="4614863"/>
            <a:ext cx="22415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四、</a:t>
            </a:r>
            <a:r>
              <a:rPr lang="en-US" altLang="zh-CN" sz="4000" b="1">
                <a:solidFill>
                  <a:srgbClr val="000000"/>
                </a:solidFill>
                <a:ea typeface="楷体_GB2312" pitchFamily="49" charset="-122"/>
              </a:rPr>
              <a:t>B</a:t>
            </a:r>
            <a:r>
              <a:rPr lang="en-US" altLang="zh-CN" sz="4000" b="1" baseline="30000">
                <a:solidFill>
                  <a:srgbClr val="000000"/>
                </a:solidFill>
                <a:ea typeface="楷体_GB2312" pitchFamily="49" charset="-122"/>
              </a:rPr>
              <a:t>+</a:t>
            </a:r>
            <a:r>
              <a:rPr lang="zh-CN" altLang="en-US" sz="4000" b="1">
                <a:solidFill>
                  <a:srgbClr val="000000"/>
                </a:solidFill>
                <a:ea typeface="楷体_GB2312" pitchFamily="49" charset="-122"/>
              </a:rPr>
              <a:t>树</a:t>
            </a:r>
            <a:endParaRPr lang="zh-CN" altLang="en-US">
              <a:solidFill>
                <a:srgbClr val="000000"/>
              </a:solidFill>
            </a:endParaRPr>
          </a:p>
        </p:txBody>
      </p:sp>
      <p:sp>
        <p:nvSpPr>
          <p:cNvPr id="16390" name="Text Box 6"/>
          <p:cNvSpPr txBox="1">
            <a:spLocks noChangeArrowheads="1"/>
          </p:cNvSpPr>
          <p:nvPr/>
        </p:nvSpPr>
        <p:spPr bwMode="auto">
          <a:xfrm>
            <a:off x="812800" y="223838"/>
            <a:ext cx="7747000" cy="1601787"/>
          </a:xfrm>
          <a:prstGeom prst="rect">
            <a:avLst/>
          </a:prstGeom>
          <a:noFill/>
          <a:ln w="9525">
            <a:noFill/>
            <a:miter lim="800000"/>
            <a:headEnd/>
            <a:tailEnd/>
          </a:ln>
        </p:spPr>
        <p:txBody>
          <a:bodyPr wrap="none">
            <a:spAutoFit/>
          </a:bodyPr>
          <a:lstStyle/>
          <a:p>
            <a:pPr>
              <a:lnSpc>
                <a:spcPct val="150000"/>
              </a:lnSpc>
            </a:pPr>
            <a:r>
              <a:rPr lang="en-US" altLang="zh-CN" sz="6600" b="1">
                <a:solidFill>
                  <a:srgbClr val="A50021"/>
                </a:solidFill>
                <a:ea typeface="楷体_GB2312" pitchFamily="49" charset="-122"/>
              </a:rPr>
              <a:t>9.3  </a:t>
            </a:r>
            <a:r>
              <a:rPr lang="zh-CN" altLang="en-US" sz="6600" b="1">
                <a:solidFill>
                  <a:srgbClr val="A50021"/>
                </a:solidFill>
                <a:ea typeface="楷体_GB2312" pitchFamily="49" charset="-122"/>
              </a:rPr>
              <a:t>动 态 查 找 树 表</a:t>
            </a:r>
            <a:endParaRPr lang="zh-CN" altLang="en-US" sz="4400">
              <a:solidFill>
                <a:srgbClr val="000000"/>
              </a:solidFill>
            </a:endParaRPr>
          </a:p>
        </p:txBody>
      </p:sp>
      <p:sp>
        <p:nvSpPr>
          <p:cNvPr id="16392" name="Text Box 8"/>
          <p:cNvSpPr txBox="1">
            <a:spLocks noChangeArrowheads="1"/>
          </p:cNvSpPr>
          <p:nvPr/>
        </p:nvSpPr>
        <p:spPr bwMode="auto">
          <a:xfrm>
            <a:off x="1206500" y="5329238"/>
            <a:ext cx="2597150" cy="701675"/>
          </a:xfrm>
          <a:prstGeom prst="rect">
            <a:avLst/>
          </a:prstGeom>
          <a:noFill/>
          <a:ln w="9525">
            <a:noFill/>
            <a:miter lim="800000"/>
            <a:headEnd/>
            <a:tailEnd/>
          </a:ln>
        </p:spPr>
        <p:txBody>
          <a:bodyPr wrap="none">
            <a:spAutoFit/>
          </a:bodyPr>
          <a:lstStyle/>
          <a:p>
            <a:r>
              <a:rPr lang="zh-CN" altLang="en-US" sz="4000" b="1">
                <a:solidFill>
                  <a:srgbClr val="000000"/>
                </a:solidFill>
                <a:ea typeface="楷体_GB2312" pitchFamily="49" charset="-122"/>
              </a:rPr>
              <a:t>五、键   树</a:t>
            </a:r>
          </a:p>
        </p:txBody>
      </p:sp>
    </p:spTree>
    <p:extLst>
      <p:ext uri="{BB962C8B-B14F-4D97-AF65-F5344CB8AC3E}">
        <p14:creationId xmlns:p14="http://schemas.microsoft.com/office/powerpoint/2010/main" val="32288599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a:hlinkClick r:id="rId3" action="ppaction://hlinksldjump" highlightClick="1"/>
          </p:cNvPr>
          <p:cNvSpPr txBox="1">
            <a:spLocks noChangeArrowheads="1"/>
          </p:cNvSpPr>
          <p:nvPr/>
        </p:nvSpPr>
        <p:spPr bwMode="auto">
          <a:xfrm>
            <a:off x="1216802" y="1940668"/>
            <a:ext cx="7296150" cy="701675"/>
          </a:xfrm>
          <a:prstGeom prst="rect">
            <a:avLst/>
          </a:prstGeom>
          <a:noFill/>
          <a:ln w="9525">
            <a:noFill/>
            <a:miter lim="800000"/>
            <a:headEnd/>
            <a:tailEnd/>
          </a:ln>
          <a:effectLst/>
        </p:spPr>
        <p:txBody>
          <a:bodyPr wrap="none">
            <a:spAutoFit/>
          </a:bodyPr>
          <a:lstStyle/>
          <a:p>
            <a:r>
              <a:rPr lang="zh-CN" altLang="en-US" sz="4000" b="1">
                <a:ea typeface="楷体_GB2312" pitchFamily="49" charset="-122"/>
              </a:rPr>
              <a:t>一、二叉排序树（二叉查找树）</a:t>
            </a:r>
            <a:endParaRPr lang="zh-CN" altLang="en-US" sz="4400" b="1">
              <a:ea typeface="楷体_GB2312" pitchFamily="49" charset="-122"/>
            </a:endParaRPr>
          </a:p>
        </p:txBody>
      </p:sp>
      <p:sp>
        <p:nvSpPr>
          <p:cNvPr id="375811" name="Text Box 3">
            <a:hlinkClick r:id="rId3" action="ppaction://hlinksldjump" highlightClick="1"/>
          </p:cNvPr>
          <p:cNvSpPr txBox="1">
            <a:spLocks noChangeArrowheads="1"/>
          </p:cNvSpPr>
          <p:nvPr/>
        </p:nvSpPr>
        <p:spPr bwMode="auto">
          <a:xfrm>
            <a:off x="1142189" y="2639168"/>
            <a:ext cx="3751263" cy="701675"/>
          </a:xfrm>
          <a:prstGeom prst="rect">
            <a:avLst/>
          </a:prstGeom>
          <a:noFill/>
          <a:ln w="9525" algn="ctr">
            <a:noFill/>
            <a:miter lim="800000"/>
            <a:headEnd/>
            <a:tailEnd/>
          </a:ln>
          <a:effectLst/>
        </p:spPr>
        <p:txBody>
          <a:bodyPr wrap="none">
            <a:spAutoFit/>
          </a:bodyPr>
          <a:lstStyle/>
          <a:p>
            <a:r>
              <a:rPr lang="zh-CN" altLang="en-US" sz="4000" b="1" dirty="0">
                <a:ea typeface="楷体_GB2312" pitchFamily="49" charset="-122"/>
              </a:rPr>
              <a:t>二、二叉平衡树</a:t>
            </a:r>
          </a:p>
        </p:txBody>
      </p:sp>
      <p:sp>
        <p:nvSpPr>
          <p:cNvPr id="375812" name="Rectangle 4">
            <a:hlinkClick r:id="" action="ppaction://noaction" highlightClick="1"/>
          </p:cNvPr>
          <p:cNvSpPr>
            <a:spLocks noChangeArrowheads="1"/>
          </p:cNvSpPr>
          <p:nvPr/>
        </p:nvSpPr>
        <p:spPr bwMode="auto">
          <a:xfrm>
            <a:off x="1142189" y="4221975"/>
            <a:ext cx="2241319" cy="707886"/>
          </a:xfrm>
          <a:prstGeom prst="rect">
            <a:avLst/>
          </a:prstGeom>
          <a:noFill/>
          <a:ln w="9525" algn="ctr">
            <a:noFill/>
            <a:miter lim="800000"/>
            <a:headEnd/>
            <a:tailEnd/>
          </a:ln>
          <a:effectLst/>
        </p:spPr>
        <p:txBody>
          <a:bodyPr wrap="none">
            <a:spAutoFit/>
          </a:bodyPr>
          <a:lstStyle/>
          <a:p>
            <a:r>
              <a:rPr lang="zh-CN" altLang="en-US" sz="4000" b="1" dirty="0" smtClean="0">
                <a:ea typeface="楷体_GB2312" pitchFamily="49" charset="-122"/>
              </a:rPr>
              <a:t>四、</a:t>
            </a:r>
            <a:r>
              <a:rPr lang="en-US" altLang="zh-CN" sz="4000" b="1" dirty="0" smtClean="0">
                <a:ea typeface="楷体_GB2312" pitchFamily="49" charset="-122"/>
              </a:rPr>
              <a:t>B-</a:t>
            </a:r>
            <a:r>
              <a:rPr lang="zh-CN" altLang="en-US" sz="4000" b="1" dirty="0" smtClean="0">
                <a:ea typeface="楷体_GB2312" pitchFamily="49" charset="-122"/>
              </a:rPr>
              <a:t>树</a:t>
            </a:r>
            <a:endParaRPr lang="zh-CN" altLang="en-US" sz="4000" b="1" dirty="0">
              <a:ea typeface="楷体_GB2312" pitchFamily="49" charset="-122"/>
            </a:endParaRPr>
          </a:p>
        </p:txBody>
      </p:sp>
      <p:sp>
        <p:nvSpPr>
          <p:cNvPr id="375813" name="Text Box 5">
            <a:hlinkClick r:id="" action="ppaction://noaction" highlightClick="1"/>
          </p:cNvPr>
          <p:cNvSpPr txBox="1">
            <a:spLocks noChangeArrowheads="1"/>
          </p:cNvSpPr>
          <p:nvPr/>
        </p:nvSpPr>
        <p:spPr bwMode="auto">
          <a:xfrm>
            <a:off x="1146952" y="4968100"/>
            <a:ext cx="2265364" cy="707886"/>
          </a:xfrm>
          <a:prstGeom prst="rect">
            <a:avLst/>
          </a:prstGeom>
          <a:noFill/>
          <a:ln w="9525">
            <a:noFill/>
            <a:miter lim="800000"/>
            <a:headEnd/>
            <a:tailEnd/>
          </a:ln>
          <a:effectLst/>
        </p:spPr>
        <p:txBody>
          <a:bodyPr wrap="none">
            <a:spAutoFit/>
          </a:bodyPr>
          <a:lstStyle/>
          <a:p>
            <a:r>
              <a:rPr lang="zh-CN" altLang="en-US" sz="4000" b="1" dirty="0">
                <a:ea typeface="楷体_GB2312" pitchFamily="49" charset="-122"/>
              </a:rPr>
              <a:t>五</a:t>
            </a:r>
            <a:r>
              <a:rPr lang="zh-CN" altLang="en-US" sz="4000" b="1" dirty="0" smtClean="0">
                <a:ea typeface="楷体_GB2312" pitchFamily="49" charset="-122"/>
              </a:rPr>
              <a:t>、</a:t>
            </a:r>
            <a:r>
              <a:rPr lang="en-US" altLang="zh-CN" sz="4000" b="1" dirty="0">
                <a:ea typeface="楷体_GB2312" pitchFamily="49" charset="-122"/>
              </a:rPr>
              <a:t>B</a:t>
            </a:r>
            <a:r>
              <a:rPr lang="en-US" altLang="zh-CN" sz="4000" b="1" baseline="30000" dirty="0">
                <a:ea typeface="楷体_GB2312" pitchFamily="49" charset="-122"/>
              </a:rPr>
              <a:t>+</a:t>
            </a:r>
            <a:r>
              <a:rPr lang="zh-CN" altLang="en-US" sz="4000" b="1" dirty="0">
                <a:ea typeface="楷体_GB2312" pitchFamily="49" charset="-122"/>
              </a:rPr>
              <a:t>树</a:t>
            </a:r>
            <a:endParaRPr lang="zh-CN" altLang="en-US" dirty="0"/>
          </a:p>
        </p:txBody>
      </p:sp>
      <p:sp>
        <p:nvSpPr>
          <p:cNvPr id="375814" name="Text Box 6"/>
          <p:cNvSpPr txBox="1">
            <a:spLocks noChangeArrowheads="1"/>
          </p:cNvSpPr>
          <p:nvPr/>
        </p:nvSpPr>
        <p:spPr bwMode="auto">
          <a:xfrm>
            <a:off x="812800" y="223838"/>
            <a:ext cx="7747000" cy="1601787"/>
          </a:xfrm>
          <a:prstGeom prst="rect">
            <a:avLst/>
          </a:prstGeom>
          <a:noFill/>
          <a:ln w="9525">
            <a:noFill/>
            <a:miter lim="800000"/>
            <a:headEnd/>
            <a:tailEnd/>
          </a:ln>
          <a:effectLst/>
        </p:spPr>
        <p:txBody>
          <a:bodyPr wrap="none">
            <a:spAutoFit/>
          </a:bodyPr>
          <a:lstStyle/>
          <a:p>
            <a:pPr>
              <a:lnSpc>
                <a:spcPct val="150000"/>
              </a:lnSpc>
            </a:pPr>
            <a:r>
              <a:rPr lang="en-US" altLang="zh-CN" sz="6600" b="1">
                <a:solidFill>
                  <a:srgbClr val="A50021"/>
                </a:solidFill>
                <a:ea typeface="楷体_GB2312" pitchFamily="49" charset="-122"/>
              </a:rPr>
              <a:t>9.3  </a:t>
            </a:r>
            <a:r>
              <a:rPr lang="zh-CN" altLang="en-US" sz="6600" b="1">
                <a:solidFill>
                  <a:srgbClr val="A50021"/>
                </a:solidFill>
                <a:ea typeface="楷体_GB2312" pitchFamily="49" charset="-122"/>
              </a:rPr>
              <a:t>动 态 查 找 树 表</a:t>
            </a:r>
            <a:endParaRPr lang="zh-CN" altLang="en-US" sz="4400"/>
          </a:p>
        </p:txBody>
      </p:sp>
      <p:sp>
        <p:nvSpPr>
          <p:cNvPr id="375815" name="Text Box 7"/>
          <p:cNvSpPr txBox="1">
            <a:spLocks noChangeArrowheads="1"/>
          </p:cNvSpPr>
          <p:nvPr/>
        </p:nvSpPr>
        <p:spPr bwMode="auto">
          <a:xfrm>
            <a:off x="1145364" y="5682475"/>
            <a:ext cx="2242922" cy="707886"/>
          </a:xfrm>
          <a:prstGeom prst="rect">
            <a:avLst/>
          </a:prstGeom>
          <a:noFill/>
          <a:ln w="9525">
            <a:noFill/>
            <a:miter lim="800000"/>
            <a:headEnd/>
            <a:tailEnd/>
          </a:ln>
          <a:effectLst/>
        </p:spPr>
        <p:txBody>
          <a:bodyPr wrap="none">
            <a:spAutoFit/>
          </a:bodyPr>
          <a:lstStyle/>
          <a:p>
            <a:r>
              <a:rPr lang="zh-CN" altLang="en-US" sz="4000" b="1" dirty="0" smtClean="0">
                <a:ea typeface="楷体_GB2312" pitchFamily="49" charset="-122"/>
              </a:rPr>
              <a:t>六、键树</a:t>
            </a:r>
            <a:endParaRPr lang="zh-CN" altLang="en-US" sz="4000" b="1" dirty="0">
              <a:ea typeface="楷体_GB2312" pitchFamily="49" charset="-122"/>
            </a:endParaRPr>
          </a:p>
        </p:txBody>
      </p:sp>
      <p:sp>
        <p:nvSpPr>
          <p:cNvPr id="8" name="Rectangle 4">
            <a:hlinkClick r:id="" action="ppaction://noaction" highlightClick="1"/>
          </p:cNvPr>
          <p:cNvSpPr>
            <a:spLocks noChangeArrowheads="1"/>
          </p:cNvSpPr>
          <p:nvPr/>
        </p:nvSpPr>
        <p:spPr bwMode="auto">
          <a:xfrm>
            <a:off x="1142189" y="3347419"/>
            <a:ext cx="2757486" cy="707886"/>
          </a:xfrm>
          <a:prstGeom prst="rect">
            <a:avLst/>
          </a:prstGeom>
          <a:noFill/>
          <a:ln w="9525" algn="ctr">
            <a:noFill/>
            <a:miter lim="800000"/>
            <a:headEnd/>
            <a:tailEnd/>
          </a:ln>
          <a:effectLst/>
        </p:spPr>
        <p:txBody>
          <a:bodyPr wrap="none">
            <a:spAutoFit/>
          </a:bodyPr>
          <a:lstStyle/>
          <a:p>
            <a:r>
              <a:rPr lang="zh-CN" altLang="en-US" sz="4000" b="1" dirty="0">
                <a:solidFill>
                  <a:srgbClr val="FF0000"/>
                </a:solidFill>
                <a:ea typeface="楷体_GB2312" pitchFamily="49" charset="-122"/>
              </a:rPr>
              <a:t>三</a:t>
            </a:r>
            <a:r>
              <a:rPr lang="zh-CN" altLang="en-US" sz="4000" b="1" dirty="0" smtClean="0">
                <a:solidFill>
                  <a:srgbClr val="FF0000"/>
                </a:solidFill>
                <a:ea typeface="楷体_GB2312" pitchFamily="49" charset="-122"/>
              </a:rPr>
              <a:t>、红黑树</a:t>
            </a:r>
            <a:endParaRPr lang="zh-CN" altLang="en-US" sz="4000" b="1" dirty="0">
              <a:solidFill>
                <a:srgbClr val="FF0000"/>
              </a:solidFill>
              <a:ea typeface="楷体_GB2312" pitchFamily="49" charset="-122"/>
            </a:endParaRPr>
          </a:p>
        </p:txBody>
      </p:sp>
    </p:spTree>
    <p:extLst>
      <p:ext uri="{BB962C8B-B14F-4D97-AF65-F5344CB8AC3E}">
        <p14:creationId xmlns:p14="http://schemas.microsoft.com/office/powerpoint/2010/main" val="73734293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2656" y="204926"/>
            <a:ext cx="4215468" cy="830997"/>
          </a:xfrm>
          <a:prstGeom prst="rect">
            <a:avLst/>
          </a:prstGeom>
          <a:noFill/>
          <a:ln w="9525">
            <a:noFill/>
            <a:miter lim="800000"/>
            <a:headEnd/>
            <a:tailEnd/>
          </a:ln>
        </p:spPr>
        <p:txBody>
          <a:bodyPr wrap="square">
            <a:spAutoFit/>
          </a:bodyPr>
          <a:lstStyle/>
          <a:p>
            <a:pPr algn="ctr"/>
            <a:r>
              <a:rPr lang="zh-CN" altLang="en-US" sz="4800" b="1" dirty="0" smtClean="0">
                <a:solidFill>
                  <a:srgbClr val="3333CC"/>
                </a:solidFill>
                <a:latin typeface="黑体" panose="02010609060101010101" pitchFamily="49" charset="-122"/>
                <a:ea typeface="黑体" panose="02010609060101010101" pitchFamily="49" charset="-122"/>
              </a:rPr>
              <a:t>三、红黑树</a:t>
            </a:r>
            <a:endParaRPr lang="en-US" altLang="zh-CN" sz="4800" b="1" dirty="0">
              <a:solidFill>
                <a:srgbClr val="3333CC"/>
              </a:solidFill>
              <a:latin typeface="黑体" panose="02010609060101010101" pitchFamily="49" charset="-122"/>
              <a:ea typeface="黑体" panose="02010609060101010101" pitchFamily="49" charset="-122"/>
            </a:endParaRPr>
          </a:p>
        </p:txBody>
      </p:sp>
      <p:sp>
        <p:nvSpPr>
          <p:cNvPr id="52228" name="Text Box 4"/>
          <p:cNvSpPr txBox="1">
            <a:spLocks noChangeArrowheads="1"/>
          </p:cNvSpPr>
          <p:nvPr/>
        </p:nvSpPr>
        <p:spPr bwMode="auto">
          <a:xfrm>
            <a:off x="382656" y="1094049"/>
            <a:ext cx="4890384" cy="1569660"/>
          </a:xfrm>
          <a:prstGeom prst="rect">
            <a:avLst/>
          </a:prstGeom>
          <a:noFill/>
          <a:ln w="9525" algn="ctr">
            <a:noFill/>
            <a:miter lim="800000"/>
            <a:headEnd/>
            <a:tailEnd/>
          </a:ln>
        </p:spPr>
        <p:txBody>
          <a:bodyPr wrap="square">
            <a:spAutoFit/>
          </a:bodyPr>
          <a:lstStyle/>
          <a:p>
            <a:pPr>
              <a:spcBef>
                <a:spcPct val="50000"/>
              </a:spcBef>
            </a:pPr>
            <a:r>
              <a:rPr lang="zh-CN" altLang="en-US" b="1" dirty="0" smtClean="0">
                <a:ea typeface="楷体_GB2312" pitchFamily="49" charset="-122"/>
              </a:rPr>
              <a:t>红黑树是一种特殊的二叉排序树。每个结点都被标记为红色或黑色。每个指针的颜色与它指向的结点颜色一致。红黑树具有以下性质：</a:t>
            </a:r>
            <a:endParaRPr lang="zh-CN" altLang="en-US" b="1" dirty="0">
              <a:ea typeface="楷体_GB2312" pitchFamily="49" charset="-122"/>
            </a:endParaRPr>
          </a:p>
        </p:txBody>
      </p:sp>
      <p:sp>
        <p:nvSpPr>
          <p:cNvPr id="163" name="Text Box 4"/>
          <p:cNvSpPr txBox="1">
            <a:spLocks noChangeArrowheads="1"/>
          </p:cNvSpPr>
          <p:nvPr/>
        </p:nvSpPr>
        <p:spPr bwMode="auto">
          <a:xfrm>
            <a:off x="303143" y="3368932"/>
            <a:ext cx="8589962" cy="1323439"/>
          </a:xfrm>
          <a:prstGeom prst="rect">
            <a:avLst/>
          </a:prstGeom>
          <a:solidFill>
            <a:srgbClr val="FFFF00"/>
          </a:solidFill>
          <a:ln w="9525" algn="ctr">
            <a:noFill/>
            <a:miter lim="800000"/>
            <a:headEnd/>
            <a:tailEnd/>
          </a:ln>
        </p:spPr>
        <p:txBody>
          <a:bodyPr wrap="square">
            <a:spAutoFit/>
          </a:bodyPr>
          <a:lstStyle/>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1</a:t>
            </a:r>
            <a:r>
              <a:rPr lang="zh-CN" altLang="en-US" sz="2000" b="1" dirty="0" smtClean="0">
                <a:ea typeface="楷体_GB2312" pitchFamily="49" charset="-122"/>
              </a:rPr>
              <a:t>：根结点和所有外部结点都为</a:t>
            </a:r>
            <a:r>
              <a:rPr lang="zh-CN" altLang="en-US" sz="2000" b="1" dirty="0" smtClean="0">
                <a:solidFill>
                  <a:srgbClr val="3333FF"/>
                </a:solidFill>
                <a:ea typeface="楷体_GB2312" pitchFamily="49" charset="-122"/>
              </a:rPr>
              <a:t>黑色</a:t>
            </a:r>
            <a:r>
              <a:rPr lang="zh-CN" altLang="en-US" sz="2000" b="1" dirty="0" smtClean="0">
                <a:ea typeface="楷体_GB2312" pitchFamily="49" charset="-122"/>
              </a:rPr>
              <a:t>；</a:t>
            </a:r>
            <a:endParaRPr lang="en-US" altLang="zh-CN" sz="2000" b="1" dirty="0" smtClean="0">
              <a:ea typeface="楷体_GB2312" pitchFamily="49" charset="-122"/>
            </a:endParaRPr>
          </a:p>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2</a:t>
            </a:r>
            <a:r>
              <a:rPr lang="zh-CN" altLang="en-US" sz="2000" b="1" dirty="0" smtClean="0">
                <a:ea typeface="楷体_GB2312" pitchFamily="49" charset="-122"/>
              </a:rPr>
              <a:t>：所有从根结点至外部结点的路径上，不能包含两个连续的</a:t>
            </a:r>
            <a:r>
              <a:rPr lang="zh-CN" altLang="en-US" sz="2000" b="1" dirty="0" smtClean="0">
                <a:solidFill>
                  <a:srgbClr val="3333FF"/>
                </a:solidFill>
                <a:ea typeface="楷体_GB2312" pitchFamily="49" charset="-122"/>
              </a:rPr>
              <a:t>红色结点</a:t>
            </a:r>
            <a:r>
              <a:rPr lang="zh-CN" altLang="en-US" sz="2000" b="1" dirty="0" smtClean="0">
                <a:ea typeface="楷体_GB2312" pitchFamily="49" charset="-122"/>
              </a:rPr>
              <a:t>；</a:t>
            </a:r>
            <a:endParaRPr lang="en-US" altLang="zh-CN" sz="2000" b="1" dirty="0" smtClean="0">
              <a:ea typeface="楷体_GB2312" pitchFamily="49" charset="-122"/>
            </a:endParaRPr>
          </a:p>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3</a:t>
            </a:r>
            <a:r>
              <a:rPr lang="zh-CN" altLang="en-US" sz="2000" b="1" dirty="0">
                <a:ea typeface="楷体_GB2312" pitchFamily="49" charset="-122"/>
              </a:rPr>
              <a:t>：所有从根结点至外部结点的路径上</a:t>
            </a:r>
            <a:r>
              <a:rPr lang="zh-CN" altLang="en-US" sz="2000" b="1" dirty="0" smtClean="0">
                <a:ea typeface="楷体_GB2312" pitchFamily="49" charset="-122"/>
              </a:rPr>
              <a:t>，包含相同数目的</a:t>
            </a:r>
            <a:r>
              <a:rPr lang="zh-CN" altLang="en-US" sz="2000" b="1" dirty="0" smtClean="0">
                <a:solidFill>
                  <a:srgbClr val="3333FF"/>
                </a:solidFill>
                <a:ea typeface="楷体_GB2312" pitchFamily="49" charset="-122"/>
              </a:rPr>
              <a:t>黑色结点</a:t>
            </a:r>
            <a:r>
              <a:rPr lang="zh-CN" altLang="en-US" sz="2000" b="1" dirty="0" smtClean="0">
                <a:ea typeface="楷体_GB2312" pitchFamily="49" charset="-122"/>
              </a:rPr>
              <a:t>。</a:t>
            </a:r>
            <a:endParaRPr lang="zh-CN" altLang="en-US" sz="2000" b="1" dirty="0">
              <a:ea typeface="楷体_GB2312" pitchFamily="49" charset="-122"/>
            </a:endParaRPr>
          </a:p>
        </p:txBody>
      </p:sp>
      <p:pic>
        <p:nvPicPr>
          <p:cNvPr id="792594" name="图片 792593"/>
          <p:cNvPicPr>
            <a:picLocks noChangeAspect="1"/>
          </p:cNvPicPr>
          <p:nvPr/>
        </p:nvPicPr>
        <p:blipFill>
          <a:blip r:embed="rId3"/>
          <a:stretch>
            <a:fillRect/>
          </a:stretch>
        </p:blipFill>
        <p:spPr>
          <a:xfrm>
            <a:off x="4849019" y="436337"/>
            <a:ext cx="4294981" cy="2796759"/>
          </a:xfrm>
          <a:prstGeom prst="rect">
            <a:avLst/>
          </a:prstGeom>
        </p:spPr>
      </p:pic>
      <p:sp>
        <p:nvSpPr>
          <p:cNvPr id="168" name="Text Box 4"/>
          <p:cNvSpPr txBox="1">
            <a:spLocks noChangeArrowheads="1"/>
          </p:cNvSpPr>
          <p:nvPr/>
        </p:nvSpPr>
        <p:spPr bwMode="auto">
          <a:xfrm>
            <a:off x="303143" y="5364153"/>
            <a:ext cx="8589962" cy="1323439"/>
          </a:xfrm>
          <a:prstGeom prst="rect">
            <a:avLst/>
          </a:prstGeom>
          <a:solidFill>
            <a:srgbClr val="FFFF00"/>
          </a:solidFill>
          <a:ln w="9525" algn="ctr">
            <a:noFill/>
            <a:miter lim="800000"/>
            <a:headEnd/>
            <a:tailEnd/>
          </a:ln>
        </p:spPr>
        <p:txBody>
          <a:bodyPr wrap="square">
            <a:spAutoFit/>
          </a:bodyPr>
          <a:lstStyle/>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1’</a:t>
            </a:r>
            <a:r>
              <a:rPr lang="zh-CN" altLang="en-US" sz="2000" b="1" dirty="0" smtClean="0">
                <a:ea typeface="楷体_GB2312" pitchFamily="49" charset="-122"/>
              </a:rPr>
              <a:t>：从内部结点指向外部结点的</a:t>
            </a:r>
            <a:r>
              <a:rPr lang="zh-CN" altLang="en-US" sz="2000" b="1" dirty="0" smtClean="0">
                <a:solidFill>
                  <a:srgbClr val="3333FF"/>
                </a:solidFill>
                <a:ea typeface="楷体_GB2312" pitchFamily="49" charset="-122"/>
              </a:rPr>
              <a:t>指针都为黑色</a:t>
            </a:r>
            <a:r>
              <a:rPr lang="zh-CN" altLang="en-US" sz="2000" b="1" dirty="0" smtClean="0">
                <a:ea typeface="楷体_GB2312" pitchFamily="49" charset="-122"/>
              </a:rPr>
              <a:t>；</a:t>
            </a:r>
            <a:endParaRPr lang="en-US" altLang="zh-CN" sz="2000" b="1" dirty="0" smtClean="0">
              <a:ea typeface="楷体_GB2312" pitchFamily="49" charset="-122"/>
            </a:endParaRPr>
          </a:p>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2’</a:t>
            </a:r>
            <a:r>
              <a:rPr lang="zh-CN" altLang="en-US" sz="2000" b="1" dirty="0" smtClean="0">
                <a:ea typeface="楷体_GB2312" pitchFamily="49" charset="-122"/>
              </a:rPr>
              <a:t>：所有从根结点至外部结点的路径上，不能包含两个连续的</a:t>
            </a:r>
            <a:r>
              <a:rPr lang="zh-CN" altLang="en-US" sz="2000" b="1" dirty="0" smtClean="0">
                <a:solidFill>
                  <a:srgbClr val="3333FF"/>
                </a:solidFill>
                <a:ea typeface="楷体_GB2312" pitchFamily="49" charset="-122"/>
              </a:rPr>
              <a:t>红色指针</a:t>
            </a:r>
            <a:r>
              <a:rPr lang="zh-CN" altLang="en-US" sz="2000" b="1" dirty="0" smtClean="0">
                <a:ea typeface="楷体_GB2312" pitchFamily="49" charset="-122"/>
              </a:rPr>
              <a:t>；</a:t>
            </a:r>
            <a:endParaRPr lang="en-US" altLang="zh-CN" sz="2000" b="1" dirty="0" smtClean="0">
              <a:ea typeface="楷体_GB2312" pitchFamily="49" charset="-122"/>
            </a:endParaRPr>
          </a:p>
          <a:p>
            <a:pPr>
              <a:spcBef>
                <a:spcPct val="50000"/>
              </a:spcBef>
            </a:pPr>
            <a:r>
              <a:rPr lang="zh-CN" altLang="en-US" sz="2000" b="1" dirty="0" smtClean="0">
                <a:ea typeface="楷体_GB2312" pitchFamily="49" charset="-122"/>
              </a:rPr>
              <a:t>性质</a:t>
            </a:r>
            <a:r>
              <a:rPr lang="en-US" altLang="zh-CN" sz="2000" b="1" dirty="0" smtClean="0">
                <a:ea typeface="楷体_GB2312" pitchFamily="49" charset="-122"/>
              </a:rPr>
              <a:t>3’</a:t>
            </a:r>
            <a:r>
              <a:rPr lang="zh-CN" altLang="en-US" sz="2000" b="1" dirty="0" smtClean="0">
                <a:ea typeface="楷体_GB2312" pitchFamily="49" charset="-122"/>
              </a:rPr>
              <a:t>：</a:t>
            </a:r>
            <a:r>
              <a:rPr lang="zh-CN" altLang="en-US" sz="2000" b="1" dirty="0">
                <a:ea typeface="楷体_GB2312" pitchFamily="49" charset="-122"/>
              </a:rPr>
              <a:t>所有从根结点至外部结点的路径上</a:t>
            </a:r>
            <a:r>
              <a:rPr lang="zh-CN" altLang="en-US" sz="2000" b="1" dirty="0" smtClean="0">
                <a:ea typeface="楷体_GB2312" pitchFamily="49" charset="-122"/>
              </a:rPr>
              <a:t>，包含相同数目的</a:t>
            </a:r>
            <a:r>
              <a:rPr lang="zh-CN" altLang="en-US" sz="2000" b="1" dirty="0" smtClean="0">
                <a:solidFill>
                  <a:srgbClr val="3333FF"/>
                </a:solidFill>
                <a:ea typeface="楷体_GB2312" pitchFamily="49" charset="-122"/>
              </a:rPr>
              <a:t>黑色指针</a:t>
            </a:r>
            <a:r>
              <a:rPr lang="zh-CN" altLang="en-US" sz="2000" b="1" dirty="0" smtClean="0">
                <a:ea typeface="楷体_GB2312" pitchFamily="49" charset="-122"/>
              </a:rPr>
              <a:t>。</a:t>
            </a:r>
            <a:endParaRPr lang="zh-CN" altLang="en-US" sz="2000" b="1" dirty="0">
              <a:ea typeface="楷体_GB2312" pitchFamily="49" charset="-122"/>
            </a:endParaRPr>
          </a:p>
        </p:txBody>
      </p:sp>
      <p:sp>
        <p:nvSpPr>
          <p:cNvPr id="2" name="文本框 1"/>
          <p:cNvSpPr txBox="1"/>
          <p:nvPr/>
        </p:nvSpPr>
        <p:spPr>
          <a:xfrm>
            <a:off x="303143" y="4845875"/>
            <a:ext cx="3392557" cy="400110"/>
          </a:xfrm>
          <a:prstGeom prst="rect">
            <a:avLst/>
          </a:prstGeom>
          <a:noFill/>
        </p:spPr>
        <p:txBody>
          <a:bodyPr wrap="square" rtlCol="0">
            <a:spAutoFit/>
          </a:bodyPr>
          <a:lstStyle/>
          <a:p>
            <a:r>
              <a:rPr lang="zh-CN" altLang="en-US" sz="2000" b="1" dirty="0" smtClean="0"/>
              <a:t>等价定义（按指针）：</a:t>
            </a:r>
            <a:endParaRPr lang="zh-CN" altLang="en-US" sz="2000" b="1" dirty="0"/>
          </a:p>
        </p:txBody>
      </p:sp>
      <p:sp>
        <p:nvSpPr>
          <p:cNvPr id="8" name="文本框 7"/>
          <p:cNvSpPr txBox="1"/>
          <p:nvPr/>
        </p:nvSpPr>
        <p:spPr>
          <a:xfrm>
            <a:off x="303143" y="2832986"/>
            <a:ext cx="2973457" cy="400110"/>
          </a:xfrm>
          <a:prstGeom prst="rect">
            <a:avLst/>
          </a:prstGeom>
          <a:noFill/>
        </p:spPr>
        <p:txBody>
          <a:bodyPr wrap="square" rtlCol="0">
            <a:spAutoFit/>
          </a:bodyPr>
          <a:lstStyle/>
          <a:p>
            <a:r>
              <a:rPr lang="zh-CN" altLang="en-US" sz="2000" b="1" dirty="0" smtClean="0"/>
              <a:t>红黑树性质</a:t>
            </a:r>
            <a:r>
              <a:rPr lang="en-US" altLang="zh-CN" sz="2000" b="1" dirty="0" smtClean="0"/>
              <a:t>(</a:t>
            </a:r>
            <a:r>
              <a:rPr lang="zh-CN" altLang="en-US" sz="2000" b="1" dirty="0" smtClean="0"/>
              <a:t>按结点）：</a:t>
            </a:r>
            <a:endParaRPr lang="zh-CN" altLang="en-US" sz="2000" b="1" dirty="0"/>
          </a:p>
        </p:txBody>
      </p:sp>
    </p:spTree>
    <p:extLst>
      <p:ext uri="{BB962C8B-B14F-4D97-AF65-F5344CB8AC3E}">
        <p14:creationId xmlns:p14="http://schemas.microsoft.com/office/powerpoint/2010/main" val="379733043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4"/>
          <p:cNvSpPr>
            <a:spLocks noChangeArrowheads="1"/>
          </p:cNvSpPr>
          <p:nvPr/>
        </p:nvSpPr>
        <p:spPr bwMode="auto">
          <a:xfrm>
            <a:off x="3158989" y="4828097"/>
            <a:ext cx="464823" cy="374787"/>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3" name="Text Box 35"/>
          <p:cNvSpPr txBox="1">
            <a:spLocks noChangeArrowheads="1"/>
          </p:cNvSpPr>
          <p:nvPr/>
        </p:nvSpPr>
        <p:spPr bwMode="auto">
          <a:xfrm>
            <a:off x="3190772" y="4796425"/>
            <a:ext cx="557522" cy="399861"/>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sp>
        <p:nvSpPr>
          <p:cNvPr id="98" name="Oval 34"/>
          <p:cNvSpPr>
            <a:spLocks noChangeArrowheads="1"/>
          </p:cNvSpPr>
          <p:nvPr/>
        </p:nvSpPr>
        <p:spPr bwMode="auto">
          <a:xfrm>
            <a:off x="2138704" y="4795600"/>
            <a:ext cx="464822" cy="374787"/>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99" name="Text Box 35"/>
          <p:cNvSpPr txBox="1">
            <a:spLocks noChangeArrowheads="1"/>
          </p:cNvSpPr>
          <p:nvPr/>
        </p:nvSpPr>
        <p:spPr bwMode="auto">
          <a:xfrm>
            <a:off x="2128110" y="4763928"/>
            <a:ext cx="557522" cy="399861"/>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sp>
        <p:nvSpPr>
          <p:cNvPr id="100" name="Oval 34"/>
          <p:cNvSpPr>
            <a:spLocks noChangeArrowheads="1"/>
          </p:cNvSpPr>
          <p:nvPr/>
        </p:nvSpPr>
        <p:spPr bwMode="auto">
          <a:xfrm>
            <a:off x="2799029" y="4239308"/>
            <a:ext cx="464823" cy="374787"/>
          </a:xfrm>
          <a:prstGeom prst="ellipse">
            <a:avLst/>
          </a:prstGeom>
          <a:solidFill>
            <a:srgbClr val="FF66CC"/>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1" name="Text Box 35"/>
          <p:cNvSpPr txBox="1">
            <a:spLocks noChangeArrowheads="1"/>
          </p:cNvSpPr>
          <p:nvPr/>
        </p:nvSpPr>
        <p:spPr bwMode="auto">
          <a:xfrm>
            <a:off x="2830812" y="4207636"/>
            <a:ext cx="557522" cy="439451"/>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nvGrpSpPr>
          <p:cNvPr id="9" name="组合 8"/>
          <p:cNvGrpSpPr/>
          <p:nvPr/>
        </p:nvGrpSpPr>
        <p:grpSpPr>
          <a:xfrm>
            <a:off x="548342" y="659538"/>
            <a:ext cx="3230255" cy="2395100"/>
            <a:chOff x="4562465" y="587181"/>
            <a:chExt cx="3230255" cy="2395100"/>
          </a:xfrm>
        </p:grpSpPr>
        <p:cxnSp>
          <p:nvCxnSpPr>
            <p:cNvPr id="10" name="直接连接符 9"/>
            <p:cNvCxnSpPr/>
            <p:nvPr/>
          </p:nvCxnSpPr>
          <p:spPr bwMode="auto">
            <a:xfrm flipH="1">
              <a:off x="5102726" y="88157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6030798" y="907403"/>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a:off x="6873568" y="1364023"/>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3" name="Group 33"/>
            <p:cNvGrpSpPr>
              <a:grpSpLocks/>
            </p:cNvGrpSpPr>
            <p:nvPr/>
          </p:nvGrpSpPr>
          <p:grpSpPr bwMode="auto">
            <a:xfrm>
              <a:off x="5628465" y="587181"/>
              <a:ext cx="589305" cy="406458"/>
              <a:chOff x="1761" y="1647"/>
              <a:chExt cx="445" cy="308"/>
            </a:xfrm>
          </p:grpSpPr>
          <p:sp>
            <p:nvSpPr>
              <p:cNvPr id="4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4" name="Group 33"/>
            <p:cNvGrpSpPr>
              <a:grpSpLocks/>
            </p:cNvGrpSpPr>
            <p:nvPr/>
          </p:nvGrpSpPr>
          <p:grpSpPr bwMode="auto">
            <a:xfrm>
              <a:off x="4851852" y="1083162"/>
              <a:ext cx="589305" cy="406459"/>
              <a:chOff x="1761" y="1647"/>
              <a:chExt cx="445" cy="308"/>
            </a:xfrm>
          </p:grpSpPr>
          <p:sp>
            <p:nvSpPr>
              <p:cNvPr id="3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5" name="Group 33"/>
            <p:cNvGrpSpPr>
              <a:grpSpLocks/>
            </p:cNvGrpSpPr>
            <p:nvPr/>
          </p:nvGrpSpPr>
          <p:grpSpPr bwMode="auto">
            <a:xfrm>
              <a:off x="6873568" y="1640280"/>
              <a:ext cx="589305" cy="406459"/>
              <a:chOff x="1761" y="1647"/>
              <a:chExt cx="445" cy="308"/>
            </a:xfrm>
          </p:grpSpPr>
          <p:sp>
            <p:nvSpPr>
              <p:cNvPr id="36"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6" name="Group 33"/>
            <p:cNvGrpSpPr>
              <a:grpSpLocks/>
            </p:cNvGrpSpPr>
            <p:nvPr/>
          </p:nvGrpSpPr>
          <p:grpSpPr bwMode="auto">
            <a:xfrm>
              <a:off x="6513608" y="1051491"/>
              <a:ext cx="589305" cy="439451"/>
              <a:chOff x="1761" y="1647"/>
              <a:chExt cx="445" cy="333"/>
            </a:xfrm>
          </p:grpSpPr>
          <p:sp>
            <p:nvSpPr>
              <p:cNvPr id="3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5"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7" name="矩形 16"/>
            <p:cNvSpPr/>
            <p:nvPr/>
          </p:nvSpPr>
          <p:spPr bwMode="auto">
            <a:xfrm>
              <a:off x="4562465" y="165343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8" name="矩形 17"/>
            <p:cNvSpPr/>
            <p:nvPr/>
          </p:nvSpPr>
          <p:spPr bwMode="auto">
            <a:xfrm>
              <a:off x="5131943" y="165555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9" name="矩形 18"/>
            <p:cNvSpPr/>
            <p:nvPr/>
          </p:nvSpPr>
          <p:spPr bwMode="auto">
            <a:xfrm>
              <a:off x="6698497" y="227777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0" name="矩形 19"/>
            <p:cNvSpPr/>
            <p:nvPr/>
          </p:nvSpPr>
          <p:spPr bwMode="auto">
            <a:xfrm>
              <a:off x="7338391" y="229603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1" name="直接连接符 20"/>
            <p:cNvCxnSpPr>
              <a:stCxn id="36" idx="3"/>
              <a:endCxn id="19" idx="0"/>
            </p:cNvCxnSpPr>
            <p:nvPr/>
          </p:nvCxnSpPr>
          <p:spPr bwMode="auto">
            <a:xfrm flipH="1">
              <a:off x="6821745" y="1991854"/>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直接连接符 21"/>
            <p:cNvCxnSpPr>
              <a:stCxn id="36" idx="5"/>
              <a:endCxn id="20" idx="0"/>
            </p:cNvCxnSpPr>
            <p:nvPr/>
          </p:nvCxnSpPr>
          <p:spPr bwMode="auto">
            <a:xfrm>
              <a:off x="7270319" y="199185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 name="直接连接符 22"/>
            <p:cNvCxnSpPr>
              <a:endCxn id="17" idx="0"/>
            </p:cNvCxnSpPr>
            <p:nvPr/>
          </p:nvCxnSpPr>
          <p:spPr bwMode="auto">
            <a:xfrm flipH="1">
              <a:off x="4685713" y="140455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4" name="直接连接符 23"/>
            <p:cNvCxnSpPr>
              <a:stCxn id="38" idx="5"/>
              <a:endCxn id="18" idx="0"/>
            </p:cNvCxnSpPr>
            <p:nvPr/>
          </p:nvCxnSpPr>
          <p:spPr bwMode="auto">
            <a:xfrm>
              <a:off x="5248603" y="143473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 name="直接连接符 24"/>
            <p:cNvCxnSpPr/>
            <p:nvPr/>
          </p:nvCxnSpPr>
          <p:spPr bwMode="auto">
            <a:xfrm flipH="1">
              <a:off x="6136818" y="1394616"/>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26" name="Group 33"/>
            <p:cNvGrpSpPr>
              <a:grpSpLocks/>
            </p:cNvGrpSpPr>
            <p:nvPr/>
          </p:nvGrpSpPr>
          <p:grpSpPr bwMode="auto">
            <a:xfrm>
              <a:off x="5853284" y="1607783"/>
              <a:ext cx="589305" cy="406459"/>
              <a:chOff x="1761" y="1647"/>
              <a:chExt cx="445" cy="308"/>
            </a:xfrm>
          </p:grpSpPr>
          <p:sp>
            <p:nvSpPr>
              <p:cNvPr id="32"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27" name="矩形 26"/>
            <p:cNvSpPr/>
            <p:nvPr/>
          </p:nvSpPr>
          <p:spPr bwMode="auto">
            <a:xfrm>
              <a:off x="5678213" y="224528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8" name="矩形 27"/>
            <p:cNvSpPr/>
            <p:nvPr/>
          </p:nvSpPr>
          <p:spPr bwMode="auto">
            <a:xfrm>
              <a:off x="6318107" y="226353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9" name="直接连接符 28"/>
            <p:cNvCxnSpPr>
              <a:stCxn id="32" idx="3"/>
              <a:endCxn id="27" idx="0"/>
            </p:cNvCxnSpPr>
            <p:nvPr/>
          </p:nvCxnSpPr>
          <p:spPr bwMode="auto">
            <a:xfrm flipH="1">
              <a:off x="5801461" y="195935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 name="直接连接符 29"/>
            <p:cNvCxnSpPr>
              <a:stCxn id="32" idx="5"/>
              <a:endCxn id="28" idx="0"/>
            </p:cNvCxnSpPr>
            <p:nvPr/>
          </p:nvCxnSpPr>
          <p:spPr bwMode="auto">
            <a:xfrm>
              <a:off x="6250035" y="195935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文本框 30"/>
            <p:cNvSpPr txBox="1"/>
            <p:nvPr/>
          </p:nvSpPr>
          <p:spPr>
            <a:xfrm>
              <a:off x="4988748" y="2582171"/>
              <a:ext cx="2803972" cy="400110"/>
            </a:xfrm>
            <a:prstGeom prst="rect">
              <a:avLst/>
            </a:prstGeom>
            <a:noFill/>
          </p:spPr>
          <p:txBody>
            <a:bodyPr wrap="square" rtlCol="0">
              <a:spAutoFit/>
            </a:bodyPr>
            <a:lstStyle/>
            <a:p>
              <a:pPr algn="ctr"/>
              <a:endParaRPr lang="zh-CN" altLang="en-US" sz="2000" b="1" dirty="0"/>
            </a:p>
          </p:txBody>
        </p:sp>
      </p:grpSp>
      <p:sp>
        <p:nvSpPr>
          <p:cNvPr id="64" name="文本框 63"/>
          <p:cNvSpPr txBox="1"/>
          <p:nvPr/>
        </p:nvSpPr>
        <p:spPr>
          <a:xfrm>
            <a:off x="4380953" y="3668533"/>
            <a:ext cx="2803972" cy="400110"/>
          </a:xfrm>
          <a:prstGeom prst="rect">
            <a:avLst/>
          </a:prstGeom>
          <a:noFill/>
        </p:spPr>
        <p:txBody>
          <a:bodyPr wrap="square" rtlCol="0">
            <a:spAutoFit/>
          </a:bodyPr>
          <a:lstStyle/>
          <a:p>
            <a:pPr algn="ctr"/>
            <a:endParaRPr lang="zh-CN" altLang="en-US" sz="2000" b="1" dirty="0"/>
          </a:p>
        </p:txBody>
      </p:sp>
      <p:cxnSp>
        <p:nvCxnSpPr>
          <p:cNvPr id="76" name="直接连接符 75"/>
          <p:cNvCxnSpPr/>
          <p:nvPr/>
        </p:nvCxnSpPr>
        <p:spPr bwMode="auto">
          <a:xfrm flipH="1">
            <a:off x="1388147" y="4037723"/>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7" name="直接连接符 76"/>
          <p:cNvCxnSpPr/>
          <p:nvPr/>
        </p:nvCxnSpPr>
        <p:spPr bwMode="auto">
          <a:xfrm>
            <a:off x="2316219" y="4063548"/>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8" name="直接连接符 77"/>
          <p:cNvCxnSpPr/>
          <p:nvPr/>
        </p:nvCxnSpPr>
        <p:spPr bwMode="auto">
          <a:xfrm>
            <a:off x="3158989" y="4520168"/>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79" name="Group 33"/>
          <p:cNvGrpSpPr>
            <a:grpSpLocks/>
          </p:cNvGrpSpPr>
          <p:nvPr/>
        </p:nvGrpSpPr>
        <p:grpSpPr bwMode="auto">
          <a:xfrm>
            <a:off x="1913886" y="3743326"/>
            <a:ext cx="589305" cy="406458"/>
            <a:chOff x="1761" y="1647"/>
            <a:chExt cx="445" cy="308"/>
          </a:xfrm>
        </p:grpSpPr>
        <p:sp>
          <p:nvSpPr>
            <p:cNvPr id="10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80" name="Group 33"/>
          <p:cNvGrpSpPr>
            <a:grpSpLocks/>
          </p:cNvGrpSpPr>
          <p:nvPr/>
        </p:nvGrpSpPr>
        <p:grpSpPr bwMode="auto">
          <a:xfrm>
            <a:off x="1137273" y="4239307"/>
            <a:ext cx="589305" cy="406459"/>
            <a:chOff x="1761" y="1647"/>
            <a:chExt cx="445" cy="308"/>
          </a:xfrm>
        </p:grpSpPr>
        <p:sp>
          <p:nvSpPr>
            <p:cNvPr id="10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sp>
        <p:nvSpPr>
          <p:cNvPr id="83" name="矩形 82"/>
          <p:cNvSpPr/>
          <p:nvPr/>
        </p:nvSpPr>
        <p:spPr bwMode="auto">
          <a:xfrm>
            <a:off x="847886" y="480958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84" name="矩形 83"/>
          <p:cNvSpPr/>
          <p:nvPr/>
        </p:nvSpPr>
        <p:spPr bwMode="auto">
          <a:xfrm>
            <a:off x="1417364" y="481169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85" name="矩形 84"/>
          <p:cNvSpPr/>
          <p:nvPr/>
        </p:nvSpPr>
        <p:spPr bwMode="auto">
          <a:xfrm>
            <a:off x="2983918" y="543392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86" name="矩形 85"/>
          <p:cNvSpPr/>
          <p:nvPr/>
        </p:nvSpPr>
        <p:spPr bwMode="auto">
          <a:xfrm>
            <a:off x="3623812" y="545217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87" name="直接连接符 86"/>
          <p:cNvCxnSpPr>
            <a:stCxn id="102" idx="3"/>
            <a:endCxn id="85" idx="0"/>
          </p:cNvCxnSpPr>
          <p:nvPr/>
        </p:nvCxnSpPr>
        <p:spPr bwMode="auto">
          <a:xfrm flipH="1">
            <a:off x="3107166" y="5147999"/>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8" name="直接连接符 87"/>
          <p:cNvCxnSpPr>
            <a:stCxn id="102" idx="5"/>
            <a:endCxn id="86" idx="0"/>
          </p:cNvCxnSpPr>
          <p:nvPr/>
        </p:nvCxnSpPr>
        <p:spPr bwMode="auto">
          <a:xfrm>
            <a:off x="3555740" y="5147999"/>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9" name="直接连接符 88"/>
          <p:cNvCxnSpPr>
            <a:endCxn id="83" idx="0"/>
          </p:cNvCxnSpPr>
          <p:nvPr/>
        </p:nvCxnSpPr>
        <p:spPr bwMode="auto">
          <a:xfrm flipH="1">
            <a:off x="971134" y="4560700"/>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0" name="直接连接符 89"/>
          <p:cNvCxnSpPr>
            <a:stCxn id="104" idx="5"/>
            <a:endCxn id="84" idx="0"/>
          </p:cNvCxnSpPr>
          <p:nvPr/>
        </p:nvCxnSpPr>
        <p:spPr bwMode="auto">
          <a:xfrm>
            <a:off x="1534024" y="4590880"/>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flipH="1">
            <a:off x="2422239" y="4550761"/>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3" name="矩形 92"/>
          <p:cNvSpPr/>
          <p:nvPr/>
        </p:nvSpPr>
        <p:spPr bwMode="auto">
          <a:xfrm>
            <a:off x="1963634" y="540142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94" name="矩形 93"/>
          <p:cNvSpPr/>
          <p:nvPr/>
        </p:nvSpPr>
        <p:spPr bwMode="auto">
          <a:xfrm>
            <a:off x="2603528" y="541967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95" name="直接连接符 94"/>
          <p:cNvCxnSpPr>
            <a:stCxn id="98" idx="3"/>
            <a:endCxn id="93" idx="0"/>
          </p:cNvCxnSpPr>
          <p:nvPr/>
        </p:nvCxnSpPr>
        <p:spPr bwMode="auto">
          <a:xfrm flipH="1">
            <a:off x="2086882" y="5115502"/>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6" name="直接连接符 95"/>
          <p:cNvCxnSpPr>
            <a:stCxn id="98" idx="5"/>
            <a:endCxn id="94" idx="0"/>
          </p:cNvCxnSpPr>
          <p:nvPr/>
        </p:nvCxnSpPr>
        <p:spPr bwMode="auto">
          <a:xfrm>
            <a:off x="2535456" y="5115502"/>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97" name="文本框 96"/>
          <p:cNvSpPr txBox="1"/>
          <p:nvPr/>
        </p:nvSpPr>
        <p:spPr>
          <a:xfrm>
            <a:off x="1274169" y="5738316"/>
            <a:ext cx="2803972" cy="400110"/>
          </a:xfrm>
          <a:prstGeom prst="rect">
            <a:avLst/>
          </a:prstGeom>
          <a:noFill/>
        </p:spPr>
        <p:txBody>
          <a:bodyPr wrap="square" rtlCol="0">
            <a:spAutoFit/>
          </a:bodyPr>
          <a:lstStyle/>
          <a:p>
            <a:pPr algn="ctr"/>
            <a:endParaRPr lang="zh-CN" altLang="en-US" sz="2000" b="1" dirty="0"/>
          </a:p>
        </p:txBody>
      </p:sp>
      <p:grpSp>
        <p:nvGrpSpPr>
          <p:cNvPr id="4" name="组合 3"/>
          <p:cNvGrpSpPr/>
          <p:nvPr/>
        </p:nvGrpSpPr>
        <p:grpSpPr>
          <a:xfrm>
            <a:off x="6185318" y="1065653"/>
            <a:ext cx="2630532" cy="1282075"/>
            <a:chOff x="6185318" y="1065653"/>
            <a:chExt cx="2630532" cy="1282075"/>
          </a:xfrm>
        </p:grpSpPr>
        <p:cxnSp>
          <p:nvCxnSpPr>
            <p:cNvPr id="108" name="直接连接符 107"/>
            <p:cNvCxnSpPr/>
            <p:nvPr/>
          </p:nvCxnSpPr>
          <p:spPr bwMode="auto">
            <a:xfrm flipH="1">
              <a:off x="6725579" y="1360050"/>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9" name="直接连接符 108"/>
            <p:cNvCxnSpPr/>
            <p:nvPr/>
          </p:nvCxnSpPr>
          <p:spPr bwMode="auto">
            <a:xfrm>
              <a:off x="7653651" y="1385875"/>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0" name="直接连接符 109"/>
            <p:cNvCxnSpPr/>
            <p:nvPr/>
          </p:nvCxnSpPr>
          <p:spPr bwMode="auto">
            <a:xfrm>
              <a:off x="8496421" y="1842495"/>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11" name="Group 33"/>
            <p:cNvGrpSpPr>
              <a:grpSpLocks/>
            </p:cNvGrpSpPr>
            <p:nvPr/>
          </p:nvGrpSpPr>
          <p:grpSpPr bwMode="auto">
            <a:xfrm>
              <a:off x="7251318" y="1065653"/>
              <a:ext cx="589305" cy="406458"/>
              <a:chOff x="1761" y="1647"/>
              <a:chExt cx="445" cy="308"/>
            </a:xfrm>
          </p:grpSpPr>
          <p:sp>
            <p:nvSpPr>
              <p:cNvPr id="11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1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14" name="Group 33"/>
            <p:cNvGrpSpPr>
              <a:grpSpLocks/>
            </p:cNvGrpSpPr>
            <p:nvPr/>
          </p:nvGrpSpPr>
          <p:grpSpPr bwMode="auto">
            <a:xfrm>
              <a:off x="6474705" y="1561634"/>
              <a:ext cx="589305" cy="406459"/>
              <a:chOff x="1761" y="1647"/>
              <a:chExt cx="445" cy="308"/>
            </a:xfrm>
          </p:grpSpPr>
          <p:sp>
            <p:nvSpPr>
              <p:cNvPr id="115"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16"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17" name="Group 33"/>
            <p:cNvGrpSpPr>
              <a:grpSpLocks/>
            </p:cNvGrpSpPr>
            <p:nvPr/>
          </p:nvGrpSpPr>
          <p:grpSpPr bwMode="auto">
            <a:xfrm>
              <a:off x="8136461" y="1529963"/>
              <a:ext cx="589305" cy="439451"/>
              <a:chOff x="1761" y="1647"/>
              <a:chExt cx="445" cy="333"/>
            </a:xfrm>
          </p:grpSpPr>
          <p:sp>
            <p:nvSpPr>
              <p:cNvPr id="11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19"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20" name="矩形 119"/>
            <p:cNvSpPr/>
            <p:nvPr/>
          </p:nvSpPr>
          <p:spPr bwMode="auto">
            <a:xfrm>
              <a:off x="6185318" y="213190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21" name="矩形 120"/>
            <p:cNvSpPr/>
            <p:nvPr/>
          </p:nvSpPr>
          <p:spPr bwMode="auto">
            <a:xfrm>
              <a:off x="6754796" y="213402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22" name="矩形 121"/>
            <p:cNvSpPr/>
            <p:nvPr/>
          </p:nvSpPr>
          <p:spPr bwMode="auto">
            <a:xfrm>
              <a:off x="8569354" y="215038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23" name="直接连接符 122"/>
            <p:cNvCxnSpPr>
              <a:endCxn id="120" idx="0"/>
            </p:cNvCxnSpPr>
            <p:nvPr/>
          </p:nvCxnSpPr>
          <p:spPr bwMode="auto">
            <a:xfrm flipH="1">
              <a:off x="6308566" y="1883027"/>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4" name="直接连接符 123"/>
            <p:cNvCxnSpPr>
              <a:stCxn id="115" idx="5"/>
              <a:endCxn id="121" idx="0"/>
            </p:cNvCxnSpPr>
            <p:nvPr/>
          </p:nvCxnSpPr>
          <p:spPr bwMode="auto">
            <a:xfrm>
              <a:off x="6871456" y="1913207"/>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5" name="直接连接符 124"/>
            <p:cNvCxnSpPr/>
            <p:nvPr/>
          </p:nvCxnSpPr>
          <p:spPr bwMode="auto">
            <a:xfrm flipH="1">
              <a:off x="7759671" y="1873088"/>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26" name="矩形 125"/>
            <p:cNvSpPr/>
            <p:nvPr/>
          </p:nvSpPr>
          <p:spPr bwMode="auto">
            <a:xfrm>
              <a:off x="7649402" y="215769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grpSp>
      <p:grpSp>
        <p:nvGrpSpPr>
          <p:cNvPr id="3" name="组合 2"/>
          <p:cNvGrpSpPr/>
          <p:nvPr/>
        </p:nvGrpSpPr>
        <p:grpSpPr>
          <a:xfrm>
            <a:off x="3997688" y="854717"/>
            <a:ext cx="1770754" cy="1258404"/>
            <a:chOff x="3997688" y="854717"/>
            <a:chExt cx="1770754" cy="1258404"/>
          </a:xfrm>
        </p:grpSpPr>
        <p:cxnSp>
          <p:nvCxnSpPr>
            <p:cNvPr id="43" name="直接连接符 42"/>
            <p:cNvCxnSpPr/>
            <p:nvPr/>
          </p:nvCxnSpPr>
          <p:spPr bwMode="auto">
            <a:xfrm flipH="1">
              <a:off x="4537949" y="1149114"/>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6" name="Group 33"/>
            <p:cNvGrpSpPr>
              <a:grpSpLocks/>
            </p:cNvGrpSpPr>
            <p:nvPr/>
          </p:nvGrpSpPr>
          <p:grpSpPr bwMode="auto">
            <a:xfrm>
              <a:off x="5063688" y="854717"/>
              <a:ext cx="589305" cy="406458"/>
              <a:chOff x="1761" y="1647"/>
              <a:chExt cx="445" cy="308"/>
            </a:xfrm>
          </p:grpSpPr>
          <p:sp>
            <p:nvSpPr>
              <p:cNvPr id="73"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74"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47" name="Group 33"/>
            <p:cNvGrpSpPr>
              <a:grpSpLocks/>
            </p:cNvGrpSpPr>
            <p:nvPr/>
          </p:nvGrpSpPr>
          <p:grpSpPr bwMode="auto">
            <a:xfrm>
              <a:off x="4287075" y="1350698"/>
              <a:ext cx="589305" cy="406459"/>
              <a:chOff x="1761" y="1647"/>
              <a:chExt cx="445" cy="308"/>
            </a:xfrm>
          </p:grpSpPr>
          <p:sp>
            <p:nvSpPr>
              <p:cNvPr id="7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7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sp>
          <p:nvSpPr>
            <p:cNvPr id="50" name="矩形 49"/>
            <p:cNvSpPr/>
            <p:nvPr/>
          </p:nvSpPr>
          <p:spPr bwMode="auto">
            <a:xfrm>
              <a:off x="3997688" y="1920971"/>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51" name="矩形 50"/>
            <p:cNvSpPr/>
            <p:nvPr/>
          </p:nvSpPr>
          <p:spPr bwMode="auto">
            <a:xfrm>
              <a:off x="4567166" y="192308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56" name="直接连接符 55"/>
            <p:cNvCxnSpPr>
              <a:endCxn id="50" idx="0"/>
            </p:cNvCxnSpPr>
            <p:nvPr/>
          </p:nvCxnSpPr>
          <p:spPr bwMode="auto">
            <a:xfrm flipH="1">
              <a:off x="4120936" y="1672091"/>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7" name="直接连接符 56"/>
            <p:cNvCxnSpPr>
              <a:stCxn id="71" idx="5"/>
              <a:endCxn id="51" idx="0"/>
            </p:cNvCxnSpPr>
            <p:nvPr/>
          </p:nvCxnSpPr>
          <p:spPr bwMode="auto">
            <a:xfrm>
              <a:off x="4683826" y="1702271"/>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7" name="直接连接符 126"/>
            <p:cNvCxnSpPr/>
            <p:nvPr/>
          </p:nvCxnSpPr>
          <p:spPr bwMode="auto">
            <a:xfrm>
              <a:off x="5449013" y="1233520"/>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28" name="矩形 127"/>
            <p:cNvSpPr/>
            <p:nvPr/>
          </p:nvSpPr>
          <p:spPr bwMode="auto">
            <a:xfrm>
              <a:off x="5521946" y="154141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grpSp>
      <p:sp>
        <p:nvSpPr>
          <p:cNvPr id="131" name="Oval 34"/>
          <p:cNvSpPr>
            <a:spLocks noChangeArrowheads="1"/>
          </p:cNvSpPr>
          <p:nvPr/>
        </p:nvSpPr>
        <p:spPr bwMode="auto">
          <a:xfrm>
            <a:off x="7062316" y="4873605"/>
            <a:ext cx="464823" cy="374787"/>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2" name="Text Box 35"/>
          <p:cNvSpPr txBox="1">
            <a:spLocks noChangeArrowheads="1"/>
          </p:cNvSpPr>
          <p:nvPr/>
        </p:nvSpPr>
        <p:spPr bwMode="auto">
          <a:xfrm>
            <a:off x="7094099" y="4841933"/>
            <a:ext cx="557522" cy="399861"/>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sp>
        <p:nvSpPr>
          <p:cNvPr id="133" name="Oval 34"/>
          <p:cNvSpPr>
            <a:spLocks noChangeArrowheads="1"/>
          </p:cNvSpPr>
          <p:nvPr/>
        </p:nvSpPr>
        <p:spPr bwMode="auto">
          <a:xfrm>
            <a:off x="6042031" y="4841108"/>
            <a:ext cx="464822" cy="374787"/>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4" name="Text Box 35"/>
          <p:cNvSpPr txBox="1">
            <a:spLocks noChangeArrowheads="1"/>
          </p:cNvSpPr>
          <p:nvPr/>
        </p:nvSpPr>
        <p:spPr bwMode="auto">
          <a:xfrm>
            <a:off x="6031437" y="4809436"/>
            <a:ext cx="557522" cy="399861"/>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sp>
        <p:nvSpPr>
          <p:cNvPr id="135" name="Oval 34"/>
          <p:cNvSpPr>
            <a:spLocks noChangeArrowheads="1"/>
          </p:cNvSpPr>
          <p:nvPr/>
        </p:nvSpPr>
        <p:spPr bwMode="auto">
          <a:xfrm>
            <a:off x="6702356" y="4284816"/>
            <a:ext cx="464823" cy="374787"/>
          </a:xfrm>
          <a:prstGeom prst="ellipse">
            <a:avLst/>
          </a:prstGeom>
          <a:solidFill>
            <a:srgbClr val="FF66CC"/>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6" name="Text Box 35"/>
          <p:cNvSpPr txBox="1">
            <a:spLocks noChangeArrowheads="1"/>
          </p:cNvSpPr>
          <p:nvPr/>
        </p:nvSpPr>
        <p:spPr bwMode="auto">
          <a:xfrm>
            <a:off x="6734139" y="4253144"/>
            <a:ext cx="557522" cy="439451"/>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cxnSp>
        <p:nvCxnSpPr>
          <p:cNvPr id="137" name="直接连接符 136"/>
          <p:cNvCxnSpPr/>
          <p:nvPr/>
        </p:nvCxnSpPr>
        <p:spPr bwMode="auto">
          <a:xfrm flipH="1">
            <a:off x="5291474" y="4083231"/>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8" name="直接连接符 137"/>
          <p:cNvCxnSpPr/>
          <p:nvPr/>
        </p:nvCxnSpPr>
        <p:spPr bwMode="auto">
          <a:xfrm>
            <a:off x="6219546" y="4109056"/>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39" name="直接连接符 138"/>
          <p:cNvCxnSpPr/>
          <p:nvPr/>
        </p:nvCxnSpPr>
        <p:spPr bwMode="auto">
          <a:xfrm>
            <a:off x="7062316" y="4565676"/>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40" name="Group 33"/>
          <p:cNvGrpSpPr>
            <a:grpSpLocks/>
          </p:cNvGrpSpPr>
          <p:nvPr/>
        </p:nvGrpSpPr>
        <p:grpSpPr bwMode="auto">
          <a:xfrm>
            <a:off x="5817213" y="3788834"/>
            <a:ext cx="589305" cy="406458"/>
            <a:chOff x="1761" y="1647"/>
            <a:chExt cx="445" cy="308"/>
          </a:xfrm>
        </p:grpSpPr>
        <p:sp>
          <p:nvSpPr>
            <p:cNvPr id="14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4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43" name="Group 33"/>
          <p:cNvGrpSpPr>
            <a:grpSpLocks/>
          </p:cNvGrpSpPr>
          <p:nvPr/>
        </p:nvGrpSpPr>
        <p:grpSpPr bwMode="auto">
          <a:xfrm>
            <a:off x="5040600" y="4284815"/>
            <a:ext cx="589305" cy="406459"/>
            <a:chOff x="1761" y="1647"/>
            <a:chExt cx="445" cy="308"/>
          </a:xfrm>
        </p:grpSpPr>
        <p:sp>
          <p:nvSpPr>
            <p:cNvPr id="14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4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sp>
        <p:nvSpPr>
          <p:cNvPr id="146" name="矩形 145"/>
          <p:cNvSpPr/>
          <p:nvPr/>
        </p:nvSpPr>
        <p:spPr bwMode="auto">
          <a:xfrm>
            <a:off x="4751213" y="485508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7" name="矩形 146"/>
          <p:cNvSpPr/>
          <p:nvPr/>
        </p:nvSpPr>
        <p:spPr bwMode="auto">
          <a:xfrm>
            <a:off x="5320691" y="485720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8" name="矩形 147"/>
          <p:cNvSpPr/>
          <p:nvPr/>
        </p:nvSpPr>
        <p:spPr bwMode="auto">
          <a:xfrm>
            <a:off x="6887245" y="547943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9" name="矩形 148"/>
          <p:cNvSpPr/>
          <p:nvPr/>
        </p:nvSpPr>
        <p:spPr bwMode="auto">
          <a:xfrm>
            <a:off x="7527139" y="549768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50" name="直接连接符 149"/>
          <p:cNvCxnSpPr>
            <a:stCxn id="131" idx="3"/>
            <a:endCxn id="148" idx="0"/>
          </p:cNvCxnSpPr>
          <p:nvPr/>
        </p:nvCxnSpPr>
        <p:spPr bwMode="auto">
          <a:xfrm flipH="1">
            <a:off x="7010493" y="519350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1" name="直接连接符 150"/>
          <p:cNvCxnSpPr>
            <a:stCxn id="131" idx="5"/>
            <a:endCxn id="149" idx="0"/>
          </p:cNvCxnSpPr>
          <p:nvPr/>
        </p:nvCxnSpPr>
        <p:spPr bwMode="auto">
          <a:xfrm>
            <a:off x="7459067" y="519350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2" name="直接连接符 151"/>
          <p:cNvCxnSpPr>
            <a:endCxn id="146" idx="0"/>
          </p:cNvCxnSpPr>
          <p:nvPr/>
        </p:nvCxnSpPr>
        <p:spPr bwMode="auto">
          <a:xfrm flipH="1">
            <a:off x="4874461" y="4606208"/>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3" name="直接连接符 152"/>
          <p:cNvCxnSpPr>
            <a:stCxn id="144" idx="5"/>
            <a:endCxn id="147" idx="0"/>
          </p:cNvCxnSpPr>
          <p:nvPr/>
        </p:nvCxnSpPr>
        <p:spPr bwMode="auto">
          <a:xfrm>
            <a:off x="5437351" y="4636388"/>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4" name="直接连接符 153"/>
          <p:cNvCxnSpPr/>
          <p:nvPr/>
        </p:nvCxnSpPr>
        <p:spPr bwMode="auto">
          <a:xfrm flipH="1">
            <a:off x="6325566" y="4596269"/>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55" name="矩形 154"/>
          <p:cNvSpPr/>
          <p:nvPr/>
        </p:nvSpPr>
        <p:spPr bwMode="auto">
          <a:xfrm>
            <a:off x="5866961" y="544693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56" name="矩形 155"/>
          <p:cNvSpPr/>
          <p:nvPr/>
        </p:nvSpPr>
        <p:spPr bwMode="auto">
          <a:xfrm>
            <a:off x="6506855" y="546518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57" name="直接连接符 156"/>
          <p:cNvCxnSpPr>
            <a:stCxn id="133" idx="3"/>
            <a:endCxn id="155" idx="0"/>
          </p:cNvCxnSpPr>
          <p:nvPr/>
        </p:nvCxnSpPr>
        <p:spPr bwMode="auto">
          <a:xfrm flipH="1">
            <a:off x="5990209" y="5161010"/>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8" name="直接连接符 157"/>
          <p:cNvCxnSpPr>
            <a:stCxn id="133" idx="5"/>
            <a:endCxn id="156" idx="0"/>
          </p:cNvCxnSpPr>
          <p:nvPr/>
        </p:nvCxnSpPr>
        <p:spPr bwMode="auto">
          <a:xfrm>
            <a:off x="6438783" y="516101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59" name="文本框 158"/>
          <p:cNvSpPr txBox="1"/>
          <p:nvPr/>
        </p:nvSpPr>
        <p:spPr>
          <a:xfrm>
            <a:off x="5177496" y="5783824"/>
            <a:ext cx="2803972" cy="400110"/>
          </a:xfrm>
          <a:prstGeom prst="rect">
            <a:avLst/>
          </a:prstGeom>
          <a:noFill/>
        </p:spPr>
        <p:txBody>
          <a:bodyPr wrap="square" rtlCol="0">
            <a:spAutoFit/>
          </a:bodyPr>
          <a:lstStyle/>
          <a:p>
            <a:pPr algn="ctr"/>
            <a:endParaRPr lang="zh-CN" altLang="en-US" sz="2000" b="1" dirty="0"/>
          </a:p>
        </p:txBody>
      </p:sp>
      <p:sp>
        <p:nvSpPr>
          <p:cNvPr id="2" name="文本框 1"/>
          <p:cNvSpPr txBox="1"/>
          <p:nvPr/>
        </p:nvSpPr>
        <p:spPr>
          <a:xfrm>
            <a:off x="4630979" y="2703628"/>
            <a:ext cx="1186234" cy="584775"/>
          </a:xfrm>
          <a:prstGeom prst="rect">
            <a:avLst/>
          </a:prstGeom>
          <a:noFill/>
        </p:spPr>
        <p:txBody>
          <a:bodyPr wrap="square" rtlCol="0">
            <a:spAutoFit/>
          </a:bodyPr>
          <a:lstStyle/>
          <a:p>
            <a:r>
              <a:rPr lang="zh-CN" altLang="en-US" sz="3200" b="1" dirty="0" smtClean="0">
                <a:solidFill>
                  <a:srgbClr val="FF0000"/>
                </a:solidFill>
              </a:rPr>
              <a:t>不是</a:t>
            </a:r>
            <a:endParaRPr lang="zh-CN" altLang="en-US" sz="3200" b="1" dirty="0">
              <a:solidFill>
                <a:srgbClr val="FF0000"/>
              </a:solidFill>
            </a:endParaRPr>
          </a:p>
        </p:txBody>
      </p:sp>
      <p:sp>
        <p:nvSpPr>
          <p:cNvPr id="129" name="文本框 128"/>
          <p:cNvSpPr txBox="1"/>
          <p:nvPr/>
        </p:nvSpPr>
        <p:spPr>
          <a:xfrm>
            <a:off x="1595975" y="5808490"/>
            <a:ext cx="1186234" cy="584775"/>
          </a:xfrm>
          <a:prstGeom prst="rect">
            <a:avLst/>
          </a:prstGeom>
          <a:noFill/>
        </p:spPr>
        <p:txBody>
          <a:bodyPr wrap="square" rtlCol="0">
            <a:spAutoFit/>
          </a:bodyPr>
          <a:lstStyle/>
          <a:p>
            <a:r>
              <a:rPr lang="zh-CN" altLang="en-US" sz="3200" b="1" dirty="0" smtClean="0">
                <a:solidFill>
                  <a:srgbClr val="FF0000"/>
                </a:solidFill>
              </a:rPr>
              <a:t>不是</a:t>
            </a:r>
            <a:endParaRPr lang="zh-CN" altLang="en-US" sz="3200" b="1" dirty="0">
              <a:solidFill>
                <a:srgbClr val="FF0000"/>
              </a:solidFill>
            </a:endParaRPr>
          </a:p>
        </p:txBody>
      </p:sp>
      <p:sp>
        <p:nvSpPr>
          <p:cNvPr id="130" name="文本框 129"/>
          <p:cNvSpPr txBox="1"/>
          <p:nvPr/>
        </p:nvSpPr>
        <p:spPr>
          <a:xfrm>
            <a:off x="709435" y="2703537"/>
            <a:ext cx="1186234" cy="584775"/>
          </a:xfrm>
          <a:prstGeom prst="rect">
            <a:avLst/>
          </a:prstGeom>
          <a:noFill/>
        </p:spPr>
        <p:txBody>
          <a:bodyPr wrap="square" rtlCol="0">
            <a:spAutoFit/>
          </a:bodyPr>
          <a:lstStyle/>
          <a:p>
            <a:r>
              <a:rPr lang="zh-CN" altLang="en-US" sz="3200" b="1" dirty="0" smtClean="0">
                <a:solidFill>
                  <a:srgbClr val="FF0000"/>
                </a:solidFill>
              </a:rPr>
              <a:t>是</a:t>
            </a:r>
            <a:endParaRPr lang="zh-CN" altLang="en-US" sz="3200" b="1" dirty="0">
              <a:solidFill>
                <a:srgbClr val="FF0000"/>
              </a:solidFill>
            </a:endParaRPr>
          </a:p>
        </p:txBody>
      </p:sp>
      <p:sp>
        <p:nvSpPr>
          <p:cNvPr id="160" name="文本框 159"/>
          <p:cNvSpPr txBox="1"/>
          <p:nvPr/>
        </p:nvSpPr>
        <p:spPr>
          <a:xfrm>
            <a:off x="7318389" y="2667813"/>
            <a:ext cx="1186234" cy="584775"/>
          </a:xfrm>
          <a:prstGeom prst="rect">
            <a:avLst/>
          </a:prstGeom>
          <a:noFill/>
        </p:spPr>
        <p:txBody>
          <a:bodyPr wrap="square" rtlCol="0">
            <a:spAutoFit/>
          </a:bodyPr>
          <a:lstStyle/>
          <a:p>
            <a:r>
              <a:rPr lang="zh-CN" altLang="en-US" sz="3200" b="1" dirty="0" smtClean="0">
                <a:solidFill>
                  <a:srgbClr val="FF0000"/>
                </a:solidFill>
              </a:rPr>
              <a:t>是</a:t>
            </a:r>
            <a:endParaRPr lang="zh-CN" altLang="en-US" sz="3200" b="1" dirty="0">
              <a:solidFill>
                <a:srgbClr val="FF0000"/>
              </a:solidFill>
            </a:endParaRPr>
          </a:p>
        </p:txBody>
      </p:sp>
      <p:sp>
        <p:nvSpPr>
          <p:cNvPr id="161" name="文本框 160"/>
          <p:cNvSpPr txBox="1"/>
          <p:nvPr/>
        </p:nvSpPr>
        <p:spPr>
          <a:xfrm>
            <a:off x="5255878" y="5857762"/>
            <a:ext cx="1186234" cy="584775"/>
          </a:xfrm>
          <a:prstGeom prst="rect">
            <a:avLst/>
          </a:prstGeom>
          <a:noFill/>
        </p:spPr>
        <p:txBody>
          <a:bodyPr wrap="square" rtlCol="0">
            <a:spAutoFit/>
          </a:bodyPr>
          <a:lstStyle/>
          <a:p>
            <a:r>
              <a:rPr lang="zh-CN" altLang="en-US" sz="3200" b="1" dirty="0" smtClean="0">
                <a:solidFill>
                  <a:srgbClr val="FF0000"/>
                </a:solidFill>
              </a:rPr>
              <a:t>是</a:t>
            </a:r>
            <a:endParaRPr lang="zh-CN" altLang="en-US" sz="3200" b="1" dirty="0">
              <a:solidFill>
                <a:srgbClr val="FF0000"/>
              </a:solidFill>
            </a:endParaRPr>
          </a:p>
        </p:txBody>
      </p:sp>
    </p:spTree>
    <p:extLst>
      <p:ext uri="{BB962C8B-B14F-4D97-AF65-F5344CB8AC3E}">
        <p14:creationId xmlns:p14="http://schemas.microsoft.com/office/powerpoint/2010/main" val="1318775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wipe(left)">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
                                        </p:tgtEl>
                                        <p:attrNameLst>
                                          <p:attrName>style.visibility</p:attrName>
                                        </p:attrNameLst>
                                      </p:cBhvr>
                                      <p:to>
                                        <p:strVal val="visible"/>
                                      </p:to>
                                    </p:set>
                                    <p:animEffect transition="in" filter="wipe(left)">
                                      <p:cBhvr>
                                        <p:cTn id="17" dur="500"/>
                                        <p:tgtEl>
                                          <p:spTgt spid="1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wipe(left)">
                                      <p:cBhvr>
                                        <p:cTn id="27"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9" grpId="0"/>
      <p:bldP spid="130" grpId="0"/>
      <p:bldP spid="160" grpId="0"/>
      <p:bldP spid="1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4300" y="1158875"/>
            <a:ext cx="9144000" cy="5280025"/>
          </a:xfrm>
          <a:prstGeom prst="rect">
            <a:avLst/>
          </a:prstGeom>
          <a:noFill/>
          <a:ln w="9525">
            <a:noFill/>
            <a:miter lim="800000"/>
            <a:headEnd/>
            <a:tailEnd/>
          </a:ln>
        </p:spPr>
        <p:txBody>
          <a:bodyPr>
            <a:spAutoFit/>
          </a:bodyPr>
          <a:lstStyle/>
          <a:p>
            <a:pPr marL="438150" indent="-438150">
              <a:spcBef>
                <a:spcPct val="50000"/>
              </a:spcBef>
            </a:pPr>
            <a:r>
              <a:rPr lang="zh-CN" altLang="en-US" sz="4000">
                <a:solidFill>
                  <a:srgbClr val="000000"/>
                </a:solidFill>
                <a:ea typeface="楷体_GB2312" pitchFamily="49" charset="-122"/>
              </a:rPr>
              <a:t>问题：</a:t>
            </a:r>
          </a:p>
          <a:p>
            <a:pPr marL="438150" indent="-438150">
              <a:lnSpc>
                <a:spcPct val="120000"/>
              </a:lnSpc>
              <a:spcBef>
                <a:spcPct val="50000"/>
              </a:spcBef>
              <a:buSzPct val="70000"/>
              <a:buFont typeface="Wingdings" pitchFamily="2" charset="2"/>
              <a:buChar char="l"/>
            </a:pPr>
            <a:r>
              <a:rPr lang="zh-CN" altLang="en-US" sz="3200">
                <a:solidFill>
                  <a:srgbClr val="000000"/>
                </a:solidFill>
                <a:ea typeface="楷体_GB2312" pitchFamily="49" charset="-122"/>
              </a:rPr>
              <a:t>二叉排序树的缺点是无法事先预料树的结构，随意性很大，树结构只与结点的值和插入的次序有关，有时会得到一颗很不平衡的二叉树。</a:t>
            </a:r>
          </a:p>
          <a:p>
            <a:pPr marL="438150" indent="-438150">
              <a:lnSpc>
                <a:spcPct val="120000"/>
              </a:lnSpc>
              <a:spcBef>
                <a:spcPct val="50000"/>
              </a:spcBef>
              <a:buSzPct val="70000"/>
              <a:buFont typeface="Wingdings" pitchFamily="2" charset="2"/>
              <a:buChar char="l"/>
            </a:pPr>
            <a:r>
              <a:rPr lang="zh-CN" altLang="en-US" sz="3200">
                <a:solidFill>
                  <a:srgbClr val="000000"/>
                </a:solidFill>
                <a:ea typeface="楷体_GB2312" pitchFamily="49" charset="-122"/>
              </a:rPr>
              <a:t>当二叉树与理想的平衡树相差越远，树的高度越高时，其运算的时间就越长。最坏的情况下，二叉树退化成单链表，其时间复杂度由</a:t>
            </a:r>
            <a:r>
              <a:rPr lang="en-US" altLang="zh-CN" sz="3200">
                <a:solidFill>
                  <a:srgbClr val="000000"/>
                </a:solidFill>
                <a:ea typeface="楷体_GB2312" pitchFamily="49" charset="-122"/>
              </a:rPr>
              <a:t>O(log</a:t>
            </a:r>
            <a:r>
              <a:rPr lang="en-US" altLang="zh-CN" sz="3200" baseline="-25000">
                <a:solidFill>
                  <a:srgbClr val="000000"/>
                </a:solidFill>
                <a:ea typeface="楷体_GB2312" pitchFamily="49" charset="-122"/>
              </a:rPr>
              <a:t>2</a:t>
            </a:r>
            <a:r>
              <a:rPr lang="en-US" altLang="zh-CN" sz="3200">
                <a:solidFill>
                  <a:srgbClr val="000000"/>
                </a:solidFill>
                <a:ea typeface="楷体_GB2312" pitchFamily="49" charset="-122"/>
              </a:rPr>
              <a:t>n)</a:t>
            </a:r>
            <a:r>
              <a:rPr lang="zh-CN" altLang="en-US" sz="3200">
                <a:solidFill>
                  <a:srgbClr val="000000"/>
                </a:solidFill>
                <a:ea typeface="楷体_GB2312" pitchFamily="49" charset="-122"/>
              </a:rPr>
              <a:t>变为</a:t>
            </a:r>
            <a:r>
              <a:rPr lang="en-US" altLang="zh-CN" sz="3200">
                <a:solidFill>
                  <a:srgbClr val="000000"/>
                </a:solidFill>
                <a:ea typeface="楷体_GB2312" pitchFamily="49" charset="-122"/>
              </a:rPr>
              <a:t>O(n)</a:t>
            </a:r>
            <a:r>
              <a:rPr lang="zh-CN" altLang="en-US" sz="3200">
                <a:solidFill>
                  <a:srgbClr val="000000"/>
                </a:solidFill>
                <a:ea typeface="楷体_GB2312" pitchFamily="49" charset="-122"/>
              </a:rPr>
              <a:t>。</a:t>
            </a:r>
          </a:p>
        </p:txBody>
      </p:sp>
      <p:sp>
        <p:nvSpPr>
          <p:cNvPr id="18435" name="Rectangle 3"/>
          <p:cNvSpPr>
            <a:spLocks noGrp="1" noChangeArrowheads="1"/>
          </p:cNvSpPr>
          <p:nvPr>
            <p:ph type="body" idx="1"/>
          </p:nvPr>
        </p:nvSpPr>
        <p:spPr>
          <a:xfrm>
            <a:off x="1163638" y="241300"/>
            <a:ext cx="6324600" cy="762000"/>
          </a:xfrm>
          <a:noFill/>
        </p:spPr>
        <p:txBody>
          <a:bodyPr/>
          <a:lstStyle/>
          <a:p>
            <a:pPr eaLnBrk="1" hangingPunct="1">
              <a:buFontTx/>
              <a:buNone/>
            </a:pPr>
            <a:r>
              <a:rPr lang="en-US" altLang="zh-CN" sz="4000" b="1" smtClean="0">
                <a:solidFill>
                  <a:srgbClr val="3333FF"/>
                </a:solidFill>
                <a:ea typeface="楷体_GB2312" pitchFamily="49" charset="-122"/>
              </a:rPr>
              <a:t>1.  </a:t>
            </a:r>
            <a:r>
              <a:rPr lang="zh-CN" altLang="en-US" sz="4000" b="1" smtClean="0">
                <a:solidFill>
                  <a:srgbClr val="3333FF"/>
                </a:solidFill>
                <a:ea typeface="楷体_GB2312" pitchFamily="49" charset="-122"/>
              </a:rPr>
              <a:t>二叉平衡树定义</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2594" name="图片 792593"/>
          <p:cNvPicPr>
            <a:picLocks noChangeAspect="1"/>
          </p:cNvPicPr>
          <p:nvPr/>
        </p:nvPicPr>
        <p:blipFill>
          <a:blip r:embed="rId3"/>
          <a:stretch>
            <a:fillRect/>
          </a:stretch>
        </p:blipFill>
        <p:spPr>
          <a:xfrm>
            <a:off x="5009322" y="1503848"/>
            <a:ext cx="3955774" cy="2575878"/>
          </a:xfrm>
          <a:prstGeom prst="rect">
            <a:avLst/>
          </a:prstGeom>
        </p:spPr>
      </p:pic>
      <p:sp>
        <p:nvSpPr>
          <p:cNvPr id="7" name="Text Box 4"/>
          <p:cNvSpPr txBox="1">
            <a:spLocks noChangeArrowheads="1"/>
          </p:cNvSpPr>
          <p:nvPr/>
        </p:nvSpPr>
        <p:spPr bwMode="auto">
          <a:xfrm>
            <a:off x="193533" y="329834"/>
            <a:ext cx="8462788" cy="830997"/>
          </a:xfrm>
          <a:prstGeom prst="rect">
            <a:avLst/>
          </a:prstGeom>
          <a:noFill/>
          <a:ln w="9525" algn="ctr">
            <a:noFill/>
            <a:miter lim="800000"/>
            <a:headEnd/>
            <a:tailEnd/>
          </a:ln>
        </p:spPr>
        <p:txBody>
          <a:bodyPr wrap="square">
            <a:spAutoFit/>
          </a:bodyPr>
          <a:lstStyle/>
          <a:p>
            <a:pPr marL="715963" indent="-715963">
              <a:spcBef>
                <a:spcPct val="50000"/>
              </a:spcBef>
            </a:pPr>
            <a:r>
              <a:rPr lang="zh-CN" altLang="en-US" b="1" dirty="0" smtClean="0">
                <a:solidFill>
                  <a:schemeClr val="accent2"/>
                </a:solidFill>
                <a:ea typeface="楷体_GB2312" pitchFamily="49" charset="-122"/>
              </a:rPr>
              <a:t>定义：一个结点到其子树中任意外部结点的路径上的黑色指针的数目为该结点</a:t>
            </a:r>
            <a:r>
              <a:rPr lang="zh-CN" altLang="en-US" b="1" dirty="0">
                <a:solidFill>
                  <a:schemeClr val="accent2"/>
                </a:solidFill>
                <a:ea typeface="楷体_GB2312" pitchFamily="49" charset="-122"/>
              </a:rPr>
              <a:t>的</a:t>
            </a:r>
            <a:r>
              <a:rPr lang="zh-CN" altLang="en-US" b="1" dirty="0">
                <a:solidFill>
                  <a:srgbClr val="FF0000"/>
                </a:solidFill>
                <a:ea typeface="楷体_GB2312" pitchFamily="49" charset="-122"/>
              </a:rPr>
              <a:t>级别</a:t>
            </a:r>
            <a:r>
              <a:rPr lang="en-US" altLang="zh-CN" b="1" dirty="0" smtClean="0">
                <a:solidFill>
                  <a:srgbClr val="FF0000"/>
                </a:solidFill>
                <a:ea typeface="楷体_GB2312" pitchFamily="49" charset="-122"/>
              </a:rPr>
              <a:t>r</a:t>
            </a:r>
            <a:r>
              <a:rPr lang="zh-CN" altLang="en-US" b="1" dirty="0" smtClean="0">
                <a:solidFill>
                  <a:schemeClr val="accent2"/>
                </a:solidFill>
                <a:ea typeface="楷体_GB2312" pitchFamily="49" charset="-122"/>
              </a:rPr>
              <a:t>。</a:t>
            </a:r>
            <a:endParaRPr lang="zh-CN" altLang="en-US" b="1" dirty="0">
              <a:solidFill>
                <a:schemeClr val="accent2"/>
              </a:solidFill>
              <a:ea typeface="楷体_GB2312" pitchFamily="49" charset="-122"/>
            </a:endParaRPr>
          </a:p>
        </p:txBody>
      </p:sp>
      <p:sp>
        <p:nvSpPr>
          <p:cNvPr id="8" name="Text Box 4"/>
          <p:cNvSpPr txBox="1">
            <a:spLocks noChangeArrowheads="1"/>
          </p:cNvSpPr>
          <p:nvPr/>
        </p:nvSpPr>
        <p:spPr bwMode="auto">
          <a:xfrm>
            <a:off x="201103" y="1439392"/>
            <a:ext cx="5156088" cy="2492990"/>
          </a:xfrm>
          <a:prstGeom prst="rect">
            <a:avLst/>
          </a:prstGeom>
          <a:noFill/>
          <a:ln w="9525" algn="ctr">
            <a:noFill/>
            <a:miter lim="800000"/>
            <a:headEnd/>
            <a:tailEnd/>
          </a:ln>
        </p:spPr>
        <p:txBody>
          <a:bodyPr wrap="square">
            <a:spAutoFit/>
          </a:bodyPr>
          <a:lstStyle/>
          <a:p>
            <a:pPr marL="625475" indent="-625475">
              <a:spcBef>
                <a:spcPct val="50000"/>
              </a:spcBef>
              <a:tabLst>
                <a:tab pos="982663" algn="l"/>
              </a:tabLst>
            </a:pPr>
            <a:r>
              <a:rPr lang="zh-CN" altLang="en-US" b="1" dirty="0" smtClean="0">
                <a:solidFill>
                  <a:schemeClr val="accent2"/>
                </a:solidFill>
                <a:ea typeface="楷体_GB2312" pitchFamily="49" charset="-122"/>
              </a:rPr>
              <a:t>定理</a:t>
            </a:r>
            <a:r>
              <a:rPr lang="en-US" altLang="zh-CN" b="1" dirty="0" smtClean="0">
                <a:solidFill>
                  <a:schemeClr val="accent2"/>
                </a:solidFill>
                <a:ea typeface="楷体_GB2312" pitchFamily="49" charset="-122"/>
              </a:rPr>
              <a:t>1</a:t>
            </a:r>
            <a:r>
              <a:rPr lang="zh-CN" altLang="en-US" b="1" dirty="0" smtClean="0">
                <a:solidFill>
                  <a:schemeClr val="accent2"/>
                </a:solidFill>
                <a:ea typeface="楷体_GB2312" pitchFamily="49" charset="-122"/>
              </a:rPr>
              <a:t>：定义根结点至外部结点的路径上的指针数目为该</a:t>
            </a:r>
            <a:r>
              <a:rPr lang="zh-CN" altLang="en-US" b="1" dirty="0" smtClean="0">
                <a:solidFill>
                  <a:srgbClr val="FF0000"/>
                </a:solidFill>
                <a:ea typeface="楷体_GB2312" pitchFamily="49" charset="-122"/>
              </a:rPr>
              <a:t>路径的长度</a:t>
            </a:r>
            <a:r>
              <a:rPr lang="en-US" altLang="zh-CN" b="1" dirty="0" smtClean="0">
                <a:solidFill>
                  <a:schemeClr val="accent2"/>
                </a:solidFill>
                <a:ea typeface="楷体_GB2312" pitchFamily="49" charset="-122"/>
              </a:rPr>
              <a:t>(length</a:t>
            </a:r>
            <a:r>
              <a:rPr lang="en-US" altLang="zh-CN" b="1" dirty="0">
                <a:solidFill>
                  <a:schemeClr val="accent2"/>
                </a:solidFill>
                <a:ea typeface="楷体_GB2312" pitchFamily="49" charset="-122"/>
              </a:rPr>
              <a:t>)</a:t>
            </a:r>
            <a:r>
              <a:rPr lang="zh-CN" altLang="en-US" b="1" dirty="0" smtClean="0">
                <a:solidFill>
                  <a:schemeClr val="accent2"/>
                </a:solidFill>
                <a:ea typeface="楷体_GB2312" pitchFamily="49" charset="-122"/>
              </a:rPr>
              <a:t>。若</a:t>
            </a:r>
            <a:r>
              <a:rPr lang="en-US" altLang="zh-CN" b="1" dirty="0" smtClean="0">
                <a:solidFill>
                  <a:schemeClr val="accent2"/>
                </a:solidFill>
                <a:ea typeface="楷体_GB2312" pitchFamily="49" charset="-122"/>
              </a:rPr>
              <a:t>P</a:t>
            </a:r>
            <a:r>
              <a:rPr lang="zh-CN" altLang="en-US" b="1" dirty="0" smtClean="0">
                <a:solidFill>
                  <a:schemeClr val="accent2"/>
                </a:solidFill>
                <a:ea typeface="楷体_GB2312" pitchFamily="49" charset="-122"/>
              </a:rPr>
              <a:t>和</a:t>
            </a:r>
            <a:r>
              <a:rPr lang="en-US" altLang="zh-CN" b="1" dirty="0" smtClean="0">
                <a:solidFill>
                  <a:schemeClr val="accent2"/>
                </a:solidFill>
                <a:ea typeface="楷体_GB2312" pitchFamily="49" charset="-122"/>
              </a:rPr>
              <a:t>Q</a:t>
            </a:r>
            <a:r>
              <a:rPr lang="zh-CN" altLang="en-US" b="1" dirty="0" smtClean="0">
                <a:solidFill>
                  <a:schemeClr val="accent2"/>
                </a:solidFill>
                <a:ea typeface="楷体_GB2312" pitchFamily="49" charset="-122"/>
              </a:rPr>
              <a:t>是一颗红黑树中从根结点至外部结点的两条路径，则：</a:t>
            </a:r>
            <a:endParaRPr lang="en-US" altLang="zh-CN" b="1" dirty="0">
              <a:solidFill>
                <a:schemeClr val="accent2"/>
              </a:solidFill>
              <a:ea typeface="楷体_GB2312" pitchFamily="49" charset="-122"/>
            </a:endParaRPr>
          </a:p>
          <a:p>
            <a:pPr marL="625475" indent="-625475">
              <a:spcBef>
                <a:spcPct val="50000"/>
              </a:spcBef>
              <a:tabLst>
                <a:tab pos="982663" algn="l"/>
              </a:tabLst>
            </a:pPr>
            <a:r>
              <a:rPr lang="en-US" altLang="zh-CN" b="1" dirty="0" smtClean="0">
                <a:solidFill>
                  <a:schemeClr val="accent2"/>
                </a:solidFill>
                <a:ea typeface="楷体_GB2312" pitchFamily="49" charset="-122"/>
              </a:rPr>
              <a:t>               </a:t>
            </a:r>
            <a:r>
              <a:rPr lang="en-US" altLang="zh-CN" b="1" dirty="0" smtClean="0">
                <a:solidFill>
                  <a:srgbClr val="FF0000"/>
                </a:solidFill>
                <a:ea typeface="楷体_GB2312" pitchFamily="49" charset="-122"/>
              </a:rPr>
              <a:t>length(P)≤2*length(Q)</a:t>
            </a:r>
            <a:endParaRPr lang="zh-CN" altLang="en-US" b="1" dirty="0">
              <a:solidFill>
                <a:srgbClr val="FF0000"/>
              </a:solidFill>
              <a:ea typeface="楷体_GB2312" pitchFamily="49" charset="-122"/>
            </a:endParaRPr>
          </a:p>
        </p:txBody>
      </p:sp>
      <p:sp>
        <p:nvSpPr>
          <p:cNvPr id="9" name="Text Box 4"/>
          <p:cNvSpPr txBox="1">
            <a:spLocks noChangeArrowheads="1"/>
          </p:cNvSpPr>
          <p:nvPr/>
        </p:nvSpPr>
        <p:spPr bwMode="auto">
          <a:xfrm>
            <a:off x="280617" y="4057098"/>
            <a:ext cx="8684478" cy="2739211"/>
          </a:xfrm>
          <a:prstGeom prst="rect">
            <a:avLst/>
          </a:prstGeom>
          <a:noFill/>
          <a:ln w="9525" algn="ctr">
            <a:noFill/>
            <a:miter lim="800000"/>
            <a:headEnd/>
            <a:tailEnd/>
          </a:ln>
        </p:spPr>
        <p:txBody>
          <a:bodyPr wrap="square">
            <a:spAutoFit/>
          </a:bodyPr>
          <a:lstStyle/>
          <a:p>
            <a:pPr>
              <a:spcBef>
                <a:spcPct val="50000"/>
              </a:spcBef>
            </a:pPr>
            <a:r>
              <a:rPr lang="zh-CN" altLang="en-US" sz="2200" b="1" dirty="0" smtClean="0">
                <a:solidFill>
                  <a:schemeClr val="accent2"/>
                </a:solidFill>
                <a:ea typeface="楷体_GB2312" pitchFamily="49" charset="-122"/>
              </a:rPr>
              <a:t>证明：</a:t>
            </a:r>
            <a:endParaRPr lang="en-US" altLang="zh-CN" sz="2200" b="1" dirty="0" smtClean="0">
              <a:solidFill>
                <a:schemeClr val="accent2"/>
              </a:solidFill>
              <a:ea typeface="楷体_GB2312" pitchFamily="49" charset="-122"/>
            </a:endParaRPr>
          </a:p>
          <a:p>
            <a:pPr marL="536575" indent="-274638">
              <a:spcBef>
                <a:spcPct val="50000"/>
              </a:spcBef>
              <a:buFont typeface="Arial" panose="020B0604020202020204" pitchFamily="34" charset="0"/>
              <a:buChar char="•"/>
            </a:pPr>
            <a:r>
              <a:rPr lang="zh-CN" altLang="en-US" sz="2000" b="1" dirty="0">
                <a:solidFill>
                  <a:schemeClr val="accent2"/>
                </a:solidFill>
                <a:ea typeface="楷体_GB2312" pitchFamily="49" charset="-122"/>
              </a:rPr>
              <a:t>假设根结点的级别为</a:t>
            </a:r>
            <a:r>
              <a:rPr lang="en-US" altLang="zh-CN" sz="2000" b="1" dirty="0" smtClean="0">
                <a:solidFill>
                  <a:srgbClr val="FF0000"/>
                </a:solidFill>
                <a:ea typeface="楷体_GB2312" pitchFamily="49" charset="-122"/>
              </a:rPr>
              <a:t>r</a:t>
            </a:r>
            <a:r>
              <a:rPr lang="zh-CN" altLang="en-US" sz="2000" b="1" dirty="0" smtClean="0">
                <a:solidFill>
                  <a:schemeClr val="accent2"/>
                </a:solidFill>
                <a:ea typeface="楷体_GB2312" pitchFamily="49" charset="-122"/>
              </a:rPr>
              <a:t>，则根结点到所有外部结点路径上的</a:t>
            </a:r>
            <a:r>
              <a:rPr lang="zh-CN" altLang="en-US" sz="2000" b="1" dirty="0" smtClean="0">
                <a:solidFill>
                  <a:srgbClr val="FF0000"/>
                </a:solidFill>
                <a:ea typeface="楷体_GB2312" pitchFamily="49" charset="-122"/>
              </a:rPr>
              <a:t>黑色指针</a:t>
            </a:r>
            <a:r>
              <a:rPr lang="zh-CN" altLang="en-US" sz="2000" b="1" dirty="0" smtClean="0">
                <a:solidFill>
                  <a:schemeClr val="accent2"/>
                </a:solidFill>
                <a:ea typeface="楷体_GB2312" pitchFamily="49" charset="-122"/>
              </a:rPr>
              <a:t>数目为</a:t>
            </a:r>
            <a:r>
              <a:rPr lang="en-US" altLang="zh-CN" sz="2000" b="1" dirty="0" smtClean="0">
                <a:solidFill>
                  <a:srgbClr val="FF0000"/>
                </a:solidFill>
                <a:ea typeface="楷体_GB2312" pitchFamily="49" charset="-122"/>
              </a:rPr>
              <a:t>r</a:t>
            </a:r>
            <a:r>
              <a:rPr lang="zh-CN" altLang="en-US" sz="2000" b="1" dirty="0" smtClean="0">
                <a:solidFill>
                  <a:schemeClr val="accent2"/>
                </a:solidFill>
                <a:ea typeface="楷体_GB2312" pitchFamily="49" charset="-122"/>
              </a:rPr>
              <a:t>；</a:t>
            </a:r>
            <a:endParaRPr lang="en-US" altLang="zh-CN" sz="2000" b="1" dirty="0">
              <a:solidFill>
                <a:schemeClr val="accent2"/>
              </a:solidFill>
              <a:ea typeface="楷体_GB2312" pitchFamily="49" charset="-122"/>
            </a:endParaRPr>
          </a:p>
          <a:p>
            <a:pPr marL="536575" lvl="1" indent="-274638">
              <a:spcBef>
                <a:spcPts val="600"/>
              </a:spcBef>
              <a:buFont typeface="Arial" panose="020B0604020202020204" pitchFamily="34" charset="0"/>
              <a:buChar char="•"/>
            </a:pPr>
            <a:r>
              <a:rPr lang="zh-CN" altLang="en-US" sz="2000" b="1" dirty="0" smtClean="0">
                <a:solidFill>
                  <a:schemeClr val="accent2"/>
                </a:solidFill>
                <a:ea typeface="楷体_GB2312" pitchFamily="49" charset="-122"/>
              </a:rPr>
              <a:t>这些路径上不存在两个连续的红色结点；每</a:t>
            </a:r>
            <a:r>
              <a:rPr lang="zh-CN" altLang="en-US" sz="2000" b="1" dirty="0">
                <a:solidFill>
                  <a:schemeClr val="accent2"/>
                </a:solidFill>
                <a:ea typeface="楷体_GB2312" pitchFamily="49" charset="-122"/>
              </a:rPr>
              <a:t>条</a:t>
            </a:r>
            <a:r>
              <a:rPr lang="zh-CN" altLang="en-US" sz="2000" b="1" dirty="0" smtClean="0">
                <a:solidFill>
                  <a:schemeClr val="accent2"/>
                </a:solidFill>
                <a:ea typeface="楷体_GB2312" pitchFamily="49" charset="-122"/>
              </a:rPr>
              <a:t>路径上</a:t>
            </a:r>
            <a:r>
              <a:rPr lang="zh-CN" altLang="en-US" sz="2000" b="1" dirty="0" smtClean="0">
                <a:solidFill>
                  <a:srgbClr val="FF0000"/>
                </a:solidFill>
                <a:ea typeface="楷体_GB2312" pitchFamily="49" charset="-122"/>
              </a:rPr>
              <a:t>红色指针</a:t>
            </a:r>
            <a:r>
              <a:rPr lang="zh-CN" altLang="en-US" sz="2000" b="1" dirty="0" smtClean="0">
                <a:solidFill>
                  <a:srgbClr val="3333FF"/>
                </a:solidFill>
                <a:ea typeface="楷体_GB2312" pitchFamily="49" charset="-122"/>
              </a:rPr>
              <a:t>数目</a:t>
            </a:r>
            <a:r>
              <a:rPr lang="zh-CN" altLang="en-US" sz="2000" b="1" dirty="0" smtClean="0">
                <a:solidFill>
                  <a:schemeClr val="accent2"/>
                </a:solidFill>
                <a:ea typeface="楷体_GB2312" pitchFamily="49" charset="-122"/>
              </a:rPr>
              <a:t>必然少于等于</a:t>
            </a:r>
            <a:r>
              <a:rPr lang="en-US" altLang="zh-CN" sz="2000" b="1" dirty="0" smtClean="0">
                <a:solidFill>
                  <a:srgbClr val="FF0000"/>
                </a:solidFill>
                <a:ea typeface="楷体_GB2312" pitchFamily="49" charset="-122"/>
              </a:rPr>
              <a:t>r</a:t>
            </a:r>
            <a:r>
              <a:rPr lang="zh-CN" altLang="en-US" sz="2000" b="1" dirty="0" smtClean="0">
                <a:solidFill>
                  <a:schemeClr val="accent2"/>
                </a:solidFill>
                <a:ea typeface="楷体_GB2312" pitchFamily="49" charset="-122"/>
              </a:rPr>
              <a:t>；</a:t>
            </a:r>
            <a:endParaRPr lang="en-US" altLang="zh-CN" sz="2000" b="1" dirty="0" smtClean="0">
              <a:solidFill>
                <a:schemeClr val="accent2"/>
              </a:solidFill>
              <a:ea typeface="楷体_GB2312" pitchFamily="49" charset="-122"/>
            </a:endParaRPr>
          </a:p>
          <a:p>
            <a:pPr marL="536575" lvl="1" indent="-274638">
              <a:spcBef>
                <a:spcPts val="600"/>
              </a:spcBef>
              <a:buFont typeface="Arial" panose="020B0604020202020204" pitchFamily="34" charset="0"/>
              <a:buChar char="•"/>
            </a:pPr>
            <a:r>
              <a:rPr lang="zh-CN" altLang="en-US" sz="2000" b="1" dirty="0" smtClean="0">
                <a:solidFill>
                  <a:schemeClr val="accent2"/>
                </a:solidFill>
                <a:ea typeface="楷体_GB2312" pitchFamily="49" charset="-122"/>
              </a:rPr>
              <a:t>所以，每条从根结点至外部结点的路径所包含的指针数目在</a:t>
            </a:r>
            <a:r>
              <a:rPr lang="en-US" altLang="zh-CN" sz="2000" b="1" dirty="0" smtClean="0">
                <a:solidFill>
                  <a:schemeClr val="accent2"/>
                </a:solidFill>
                <a:ea typeface="楷体_GB2312" pitchFamily="49" charset="-122"/>
              </a:rPr>
              <a:t>r</a:t>
            </a:r>
            <a:r>
              <a:rPr lang="zh-CN" altLang="en-US" sz="2000" b="1" dirty="0" smtClean="0">
                <a:solidFill>
                  <a:schemeClr val="accent2"/>
                </a:solidFill>
                <a:ea typeface="楷体_GB2312" pitchFamily="49" charset="-122"/>
              </a:rPr>
              <a:t>～</a:t>
            </a:r>
            <a:r>
              <a:rPr lang="en-US" altLang="zh-CN" sz="2000" b="1" dirty="0" smtClean="0">
                <a:solidFill>
                  <a:schemeClr val="accent2"/>
                </a:solidFill>
                <a:ea typeface="楷体_GB2312" pitchFamily="49" charset="-122"/>
              </a:rPr>
              <a:t>2r</a:t>
            </a:r>
            <a:r>
              <a:rPr lang="zh-CN" altLang="en-US" sz="2000" b="1" dirty="0" smtClean="0">
                <a:solidFill>
                  <a:schemeClr val="accent2"/>
                </a:solidFill>
                <a:ea typeface="楷体_GB2312" pitchFamily="49" charset="-122"/>
              </a:rPr>
              <a:t>之间，</a:t>
            </a:r>
            <a:endParaRPr lang="en-US" altLang="zh-CN" sz="2000" b="1" dirty="0" smtClean="0">
              <a:solidFill>
                <a:schemeClr val="accent2"/>
              </a:solidFill>
              <a:ea typeface="楷体_GB2312" pitchFamily="49" charset="-122"/>
            </a:endParaRPr>
          </a:p>
          <a:p>
            <a:pPr marL="536575" lvl="1" indent="-274638">
              <a:spcBef>
                <a:spcPts val="600"/>
              </a:spcBef>
              <a:buFont typeface="Arial" panose="020B0604020202020204" pitchFamily="34" charset="0"/>
              <a:buChar char="•"/>
            </a:pPr>
            <a:r>
              <a:rPr lang="zh-CN" altLang="en-US" sz="2000" b="1" dirty="0" smtClean="0">
                <a:solidFill>
                  <a:schemeClr val="accent2"/>
                </a:solidFill>
                <a:ea typeface="楷体_GB2312" pitchFamily="49" charset="-122"/>
              </a:rPr>
              <a:t>因此：    </a:t>
            </a:r>
            <a:r>
              <a:rPr lang="en-US" altLang="zh-CN" b="1" dirty="0" smtClean="0">
                <a:solidFill>
                  <a:srgbClr val="FF0000"/>
                </a:solidFill>
                <a:ea typeface="楷体_GB2312" pitchFamily="49" charset="-122"/>
              </a:rPr>
              <a:t>length(P)≤2*length(Q)</a:t>
            </a:r>
            <a:endParaRPr lang="zh-CN" altLang="en-US" b="1" dirty="0">
              <a:solidFill>
                <a:schemeClr val="accent2"/>
              </a:solidFill>
              <a:ea typeface="楷体_GB2312" pitchFamily="49" charset="-122"/>
            </a:endParaRPr>
          </a:p>
        </p:txBody>
      </p:sp>
    </p:spTree>
    <p:extLst>
      <p:ext uri="{BB962C8B-B14F-4D97-AF65-F5344CB8AC3E}">
        <p14:creationId xmlns:p14="http://schemas.microsoft.com/office/powerpoint/2010/main" val="1119530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2594" name="图片 792593"/>
          <p:cNvPicPr>
            <a:picLocks noChangeAspect="1"/>
          </p:cNvPicPr>
          <p:nvPr/>
        </p:nvPicPr>
        <p:blipFill>
          <a:blip r:embed="rId3"/>
          <a:stretch>
            <a:fillRect/>
          </a:stretch>
        </p:blipFill>
        <p:spPr>
          <a:xfrm>
            <a:off x="4927392" y="808450"/>
            <a:ext cx="3955774" cy="2575878"/>
          </a:xfrm>
          <a:prstGeom prst="rect">
            <a:avLst/>
          </a:prstGeom>
        </p:spPr>
      </p:pic>
      <p:sp>
        <p:nvSpPr>
          <p:cNvPr id="8" name="Text Box 4"/>
          <p:cNvSpPr txBox="1">
            <a:spLocks noChangeArrowheads="1"/>
          </p:cNvSpPr>
          <p:nvPr/>
        </p:nvSpPr>
        <p:spPr bwMode="auto">
          <a:xfrm>
            <a:off x="332629" y="318009"/>
            <a:ext cx="6326587" cy="2862322"/>
          </a:xfrm>
          <a:prstGeom prst="rect">
            <a:avLst/>
          </a:prstGeom>
          <a:noFill/>
          <a:ln w="9525" algn="ctr">
            <a:noFill/>
            <a:miter lim="800000"/>
            <a:headEnd/>
            <a:tailEnd/>
          </a:ln>
        </p:spPr>
        <p:txBody>
          <a:bodyPr wrap="square">
            <a:spAutoFit/>
          </a:bodyPr>
          <a:lstStyle/>
          <a:p>
            <a:pPr marL="984250" indent="-984250">
              <a:spcBef>
                <a:spcPct val="50000"/>
              </a:spcBef>
            </a:pPr>
            <a:r>
              <a:rPr lang="zh-CN" altLang="en-US" b="1" dirty="0" smtClean="0">
                <a:solidFill>
                  <a:schemeClr val="accent2"/>
                </a:solidFill>
                <a:ea typeface="楷体_GB2312" pitchFamily="49" charset="-122"/>
              </a:rPr>
              <a:t>定理</a:t>
            </a:r>
            <a:r>
              <a:rPr lang="en-US" altLang="zh-CN" b="1" dirty="0" smtClean="0">
                <a:solidFill>
                  <a:schemeClr val="accent2"/>
                </a:solidFill>
                <a:ea typeface="楷体_GB2312" pitchFamily="49" charset="-122"/>
              </a:rPr>
              <a:t>2</a:t>
            </a:r>
            <a:r>
              <a:rPr lang="zh-CN" altLang="en-US" b="1" dirty="0" smtClean="0">
                <a:solidFill>
                  <a:schemeClr val="accent2"/>
                </a:solidFill>
                <a:ea typeface="楷体_GB2312" pitchFamily="49" charset="-122"/>
              </a:rPr>
              <a:t>：设红黑树</a:t>
            </a:r>
            <a:r>
              <a:rPr lang="en-US" altLang="zh-CN" b="1" dirty="0" smtClean="0">
                <a:solidFill>
                  <a:schemeClr val="accent2"/>
                </a:solidFill>
                <a:ea typeface="楷体_GB2312" pitchFamily="49" charset="-122"/>
              </a:rPr>
              <a:t>(</a:t>
            </a:r>
            <a:r>
              <a:rPr lang="zh-CN" altLang="en-US" b="1" dirty="0" smtClean="0">
                <a:solidFill>
                  <a:schemeClr val="accent2"/>
                </a:solidFill>
                <a:ea typeface="楷体_GB2312" pitchFamily="49" charset="-122"/>
              </a:rPr>
              <a:t>不包含外部结点</a:t>
            </a:r>
            <a:r>
              <a:rPr lang="en-US" altLang="zh-CN" b="1" dirty="0" smtClean="0">
                <a:solidFill>
                  <a:schemeClr val="accent2"/>
                </a:solidFill>
                <a:ea typeface="楷体_GB2312" pitchFamily="49" charset="-122"/>
              </a:rPr>
              <a:t>)</a:t>
            </a:r>
            <a:r>
              <a:rPr lang="zh-CN" altLang="en-US" b="1" dirty="0" smtClean="0">
                <a:solidFill>
                  <a:schemeClr val="accent2"/>
                </a:solidFill>
                <a:ea typeface="楷体_GB2312" pitchFamily="49" charset="-122"/>
              </a:rPr>
              <a:t>的高度为</a:t>
            </a:r>
            <a:r>
              <a:rPr lang="en-US" altLang="zh-CN" b="1" dirty="0" smtClean="0">
                <a:solidFill>
                  <a:srgbClr val="FF0000"/>
                </a:solidFill>
                <a:ea typeface="楷体_GB2312" pitchFamily="49" charset="-122"/>
              </a:rPr>
              <a:t>h</a:t>
            </a:r>
            <a:r>
              <a:rPr lang="zh-CN" altLang="en-US" b="1" dirty="0" smtClean="0">
                <a:solidFill>
                  <a:schemeClr val="accent2"/>
                </a:solidFill>
                <a:ea typeface="楷体_GB2312" pitchFamily="49" charset="-122"/>
              </a:rPr>
              <a:t>，内部节点数为</a:t>
            </a:r>
            <a:r>
              <a:rPr lang="en-US" altLang="zh-CN" b="1" dirty="0" smtClean="0">
                <a:solidFill>
                  <a:srgbClr val="FF0000"/>
                </a:solidFill>
                <a:ea typeface="楷体_GB2312" pitchFamily="49" charset="-122"/>
              </a:rPr>
              <a:t>n</a:t>
            </a:r>
            <a:r>
              <a:rPr lang="zh-CN" altLang="en-US" b="1" dirty="0" smtClean="0">
                <a:solidFill>
                  <a:schemeClr val="accent2"/>
                </a:solidFill>
                <a:ea typeface="楷体_GB2312" pitchFamily="49" charset="-122"/>
              </a:rPr>
              <a:t>，根结点的级别为</a:t>
            </a:r>
            <a:r>
              <a:rPr lang="en-US" altLang="zh-CN" b="1" dirty="0" smtClean="0">
                <a:solidFill>
                  <a:srgbClr val="FF0000"/>
                </a:solidFill>
                <a:ea typeface="楷体_GB2312" pitchFamily="49" charset="-122"/>
              </a:rPr>
              <a:t>r</a:t>
            </a:r>
            <a:r>
              <a:rPr lang="zh-CN" altLang="en-US" b="1" dirty="0" smtClean="0">
                <a:solidFill>
                  <a:schemeClr val="accent2"/>
                </a:solidFill>
                <a:ea typeface="楷体_GB2312" pitchFamily="49" charset="-122"/>
              </a:rPr>
              <a:t>，则有：</a:t>
            </a:r>
            <a:endParaRPr lang="en-US" altLang="zh-CN" b="1" dirty="0" smtClean="0">
              <a:solidFill>
                <a:schemeClr val="accent2"/>
              </a:solidFill>
              <a:ea typeface="楷体_GB2312" pitchFamily="49" charset="-122"/>
            </a:endParaRPr>
          </a:p>
          <a:p>
            <a:pPr lvl="2">
              <a:spcBef>
                <a:spcPct val="50000"/>
              </a:spcBef>
            </a:pPr>
            <a:r>
              <a:rPr lang="zh-CN" altLang="en-US" b="1" dirty="0" smtClean="0">
                <a:solidFill>
                  <a:schemeClr val="accent2"/>
                </a:solidFill>
                <a:ea typeface="楷体_GB2312" pitchFamily="49" charset="-122"/>
              </a:rPr>
              <a:t>（</a:t>
            </a:r>
            <a:r>
              <a:rPr lang="en-US" altLang="zh-CN" b="1" dirty="0" smtClean="0">
                <a:solidFill>
                  <a:schemeClr val="accent2"/>
                </a:solidFill>
                <a:ea typeface="楷体_GB2312" pitchFamily="49" charset="-122"/>
              </a:rPr>
              <a:t>1</a:t>
            </a:r>
            <a:r>
              <a:rPr lang="zh-CN" altLang="en-US" b="1" dirty="0" smtClean="0">
                <a:solidFill>
                  <a:schemeClr val="accent2"/>
                </a:solidFill>
                <a:ea typeface="楷体_GB2312" pitchFamily="49" charset="-122"/>
              </a:rPr>
              <a:t>）</a:t>
            </a:r>
            <a:r>
              <a:rPr lang="en-US" altLang="zh-CN" b="1" dirty="0" smtClean="0">
                <a:solidFill>
                  <a:srgbClr val="FF0000"/>
                </a:solidFill>
                <a:ea typeface="楷体_GB2312" pitchFamily="49" charset="-122"/>
              </a:rPr>
              <a:t>h ≤ 2r</a:t>
            </a:r>
          </a:p>
          <a:p>
            <a:pPr lvl="2">
              <a:spcBef>
                <a:spcPct val="50000"/>
              </a:spcBef>
            </a:pPr>
            <a:r>
              <a:rPr lang="zh-CN" altLang="en-US" b="1" dirty="0" smtClean="0">
                <a:solidFill>
                  <a:schemeClr val="accent2"/>
                </a:solidFill>
                <a:ea typeface="楷体_GB2312" pitchFamily="49" charset="-122"/>
              </a:rPr>
              <a:t>（</a:t>
            </a:r>
            <a:r>
              <a:rPr lang="en-US" altLang="zh-CN" b="1" dirty="0" smtClean="0">
                <a:solidFill>
                  <a:schemeClr val="accent2"/>
                </a:solidFill>
                <a:ea typeface="楷体_GB2312" pitchFamily="49" charset="-122"/>
              </a:rPr>
              <a:t>2</a:t>
            </a:r>
            <a:r>
              <a:rPr lang="zh-CN" altLang="en-US" b="1" dirty="0" smtClean="0">
                <a:solidFill>
                  <a:schemeClr val="accent2"/>
                </a:solidFill>
                <a:ea typeface="楷体_GB2312" pitchFamily="49" charset="-122"/>
              </a:rPr>
              <a:t>）</a:t>
            </a:r>
            <a:r>
              <a:rPr lang="en-US" altLang="zh-CN" b="1" dirty="0" smtClean="0">
                <a:solidFill>
                  <a:srgbClr val="FF0000"/>
                </a:solidFill>
                <a:ea typeface="楷体_GB2312" pitchFamily="49" charset="-122"/>
              </a:rPr>
              <a:t>n ≥ 2</a:t>
            </a:r>
            <a:r>
              <a:rPr lang="en-US" altLang="zh-CN" b="1" baseline="30000" dirty="0" smtClean="0">
                <a:solidFill>
                  <a:srgbClr val="FF0000"/>
                </a:solidFill>
                <a:ea typeface="楷体_GB2312" pitchFamily="49" charset="-122"/>
              </a:rPr>
              <a:t>r</a:t>
            </a:r>
            <a:r>
              <a:rPr lang="en-US" altLang="zh-CN" b="1" dirty="0" smtClean="0">
                <a:solidFill>
                  <a:srgbClr val="FF0000"/>
                </a:solidFill>
                <a:ea typeface="楷体_GB2312" pitchFamily="49" charset="-122"/>
              </a:rPr>
              <a:t>-1</a:t>
            </a:r>
          </a:p>
          <a:p>
            <a:pPr lvl="2">
              <a:spcBef>
                <a:spcPct val="50000"/>
              </a:spcBef>
            </a:pPr>
            <a:r>
              <a:rPr lang="zh-CN" altLang="en-US" b="1" dirty="0" smtClean="0">
                <a:solidFill>
                  <a:schemeClr val="accent2"/>
                </a:solidFill>
                <a:ea typeface="楷体_GB2312" pitchFamily="49" charset="-122"/>
              </a:rPr>
              <a:t>（</a:t>
            </a:r>
            <a:r>
              <a:rPr lang="en-US" altLang="zh-CN" b="1" dirty="0" smtClean="0">
                <a:solidFill>
                  <a:schemeClr val="accent2"/>
                </a:solidFill>
                <a:ea typeface="楷体_GB2312" pitchFamily="49" charset="-122"/>
              </a:rPr>
              <a:t>3</a:t>
            </a:r>
            <a:r>
              <a:rPr lang="zh-CN" altLang="en-US" b="1" dirty="0" smtClean="0">
                <a:solidFill>
                  <a:schemeClr val="accent2"/>
                </a:solidFill>
                <a:ea typeface="楷体_GB2312" pitchFamily="49" charset="-122"/>
              </a:rPr>
              <a:t>）</a:t>
            </a:r>
            <a:r>
              <a:rPr lang="en-US" altLang="zh-CN" b="1" dirty="0" smtClean="0">
                <a:solidFill>
                  <a:srgbClr val="FF0000"/>
                </a:solidFill>
                <a:ea typeface="楷体_GB2312" pitchFamily="49" charset="-122"/>
              </a:rPr>
              <a:t>h ≤ 2log</a:t>
            </a:r>
            <a:r>
              <a:rPr lang="en-US" altLang="zh-CN" b="1" baseline="-25000" dirty="0" smtClean="0">
                <a:solidFill>
                  <a:srgbClr val="FF0000"/>
                </a:solidFill>
                <a:ea typeface="楷体_GB2312" pitchFamily="49" charset="-122"/>
              </a:rPr>
              <a:t>2</a:t>
            </a:r>
            <a:r>
              <a:rPr lang="en-US" altLang="zh-CN" b="1" dirty="0" smtClean="0">
                <a:solidFill>
                  <a:srgbClr val="FF0000"/>
                </a:solidFill>
                <a:ea typeface="楷体_GB2312" pitchFamily="49" charset="-122"/>
              </a:rPr>
              <a:t>(n+1</a:t>
            </a:r>
            <a:r>
              <a:rPr lang="en-US" altLang="zh-CN" b="1" dirty="0">
                <a:solidFill>
                  <a:srgbClr val="FF0000"/>
                </a:solidFill>
                <a:ea typeface="楷体_GB2312" pitchFamily="49" charset="-122"/>
              </a:rPr>
              <a:t>)</a:t>
            </a:r>
            <a:endParaRPr lang="zh-CN" altLang="en-US" b="1" dirty="0">
              <a:solidFill>
                <a:srgbClr val="FF0000"/>
              </a:solidFill>
              <a:ea typeface="楷体_GB2312" pitchFamily="49" charset="-122"/>
            </a:endParaRPr>
          </a:p>
        </p:txBody>
      </p:sp>
      <p:sp>
        <p:nvSpPr>
          <p:cNvPr id="9" name="Text Box 4"/>
          <p:cNvSpPr txBox="1">
            <a:spLocks noChangeArrowheads="1"/>
          </p:cNvSpPr>
          <p:nvPr/>
        </p:nvSpPr>
        <p:spPr bwMode="auto">
          <a:xfrm>
            <a:off x="489337" y="3384328"/>
            <a:ext cx="8244837" cy="2123658"/>
          </a:xfrm>
          <a:prstGeom prst="rect">
            <a:avLst/>
          </a:prstGeom>
          <a:noFill/>
          <a:ln w="9525" algn="ctr">
            <a:noFill/>
            <a:miter lim="800000"/>
            <a:headEnd/>
            <a:tailEnd/>
          </a:ln>
        </p:spPr>
        <p:txBody>
          <a:bodyPr wrap="square">
            <a:spAutoFit/>
          </a:bodyPr>
          <a:lstStyle/>
          <a:p>
            <a:pPr>
              <a:spcBef>
                <a:spcPct val="50000"/>
              </a:spcBef>
            </a:pPr>
            <a:r>
              <a:rPr lang="zh-CN" altLang="en-US" b="1" dirty="0" smtClean="0">
                <a:solidFill>
                  <a:schemeClr val="accent2"/>
                </a:solidFill>
                <a:ea typeface="楷体_GB2312" pitchFamily="49" charset="-122"/>
              </a:rPr>
              <a:t>证明</a:t>
            </a:r>
            <a:r>
              <a:rPr lang="zh-CN" altLang="en-US" b="1" dirty="0" smtClean="0">
                <a:solidFill>
                  <a:schemeClr val="accent2"/>
                </a:solidFill>
                <a:ea typeface="楷体_GB2312" pitchFamily="49" charset="-122"/>
                <a:sym typeface="Wingdings" panose="05000000000000000000" pitchFamily="2" charset="2"/>
              </a:rPr>
              <a:t>：</a:t>
            </a:r>
            <a:endParaRPr lang="en-US" altLang="zh-CN" b="1" dirty="0" smtClean="0">
              <a:solidFill>
                <a:schemeClr val="accent2"/>
              </a:solidFill>
              <a:ea typeface="楷体_GB2312" pitchFamily="49" charset="-122"/>
            </a:endParaRPr>
          </a:p>
          <a:p>
            <a:pPr marL="342900" indent="-342900">
              <a:spcBef>
                <a:spcPct val="50000"/>
              </a:spcBef>
              <a:buFont typeface="Arial" panose="020B0604020202020204" pitchFamily="34" charset="0"/>
              <a:buChar char="•"/>
            </a:pPr>
            <a:r>
              <a:rPr lang="zh-CN" altLang="en-US" b="1" dirty="0" smtClean="0">
                <a:solidFill>
                  <a:schemeClr val="accent2"/>
                </a:solidFill>
                <a:ea typeface="楷体_GB2312" pitchFamily="49" charset="-122"/>
              </a:rPr>
              <a:t>每条从根节点至外部结点的路径上有</a:t>
            </a:r>
            <a:r>
              <a:rPr lang="en-US" altLang="zh-CN" b="1" dirty="0" smtClean="0">
                <a:solidFill>
                  <a:srgbClr val="FF0000"/>
                </a:solidFill>
                <a:ea typeface="楷体_GB2312" pitchFamily="49" charset="-122"/>
              </a:rPr>
              <a:t>r+1</a:t>
            </a:r>
            <a:r>
              <a:rPr lang="zh-CN" altLang="en-US" b="1" dirty="0" smtClean="0">
                <a:solidFill>
                  <a:schemeClr val="accent2"/>
                </a:solidFill>
                <a:ea typeface="楷体_GB2312" pitchFamily="49" charset="-122"/>
              </a:rPr>
              <a:t>个黑色结点。</a:t>
            </a:r>
            <a:endParaRPr lang="en-US" altLang="zh-CN" b="1" dirty="0" smtClean="0">
              <a:solidFill>
                <a:schemeClr val="accent2"/>
              </a:solidFill>
              <a:ea typeface="楷体_GB2312" pitchFamily="49" charset="-122"/>
            </a:endParaRPr>
          </a:p>
          <a:p>
            <a:pPr marL="342900" indent="-342900">
              <a:spcBef>
                <a:spcPct val="50000"/>
              </a:spcBef>
              <a:buFont typeface="Arial" panose="020B0604020202020204" pitchFamily="34" charset="0"/>
              <a:buChar char="•"/>
            </a:pPr>
            <a:r>
              <a:rPr lang="zh-CN" altLang="en-US" b="1" dirty="0" smtClean="0">
                <a:solidFill>
                  <a:schemeClr val="accent2"/>
                </a:solidFill>
                <a:ea typeface="楷体_GB2312" pitchFamily="49" charset="-122"/>
              </a:rPr>
              <a:t>除外部结点以外，红黑数树的内部节点至少有</a:t>
            </a:r>
            <a:r>
              <a:rPr lang="en-US" altLang="zh-CN" b="1" dirty="0" smtClean="0">
                <a:solidFill>
                  <a:srgbClr val="FF0000"/>
                </a:solidFill>
                <a:ea typeface="楷体_GB2312" pitchFamily="49" charset="-122"/>
              </a:rPr>
              <a:t>r</a:t>
            </a:r>
            <a:r>
              <a:rPr lang="zh-CN" altLang="en-US" b="1" dirty="0" smtClean="0">
                <a:solidFill>
                  <a:schemeClr val="accent2"/>
                </a:solidFill>
                <a:ea typeface="楷体_GB2312" pitchFamily="49" charset="-122"/>
              </a:rPr>
              <a:t>层，</a:t>
            </a:r>
            <a:endParaRPr lang="en-US" altLang="zh-CN" b="1" dirty="0" smtClean="0">
              <a:solidFill>
                <a:schemeClr val="accent2"/>
              </a:solidFill>
              <a:ea typeface="楷体_GB2312" pitchFamily="49" charset="-122"/>
            </a:endParaRPr>
          </a:p>
          <a:p>
            <a:pPr marL="342900" indent="-342900">
              <a:spcBef>
                <a:spcPct val="50000"/>
              </a:spcBef>
              <a:buFont typeface="Arial" panose="020B0604020202020204" pitchFamily="34" charset="0"/>
              <a:buChar char="•"/>
            </a:pPr>
            <a:r>
              <a:rPr lang="zh-CN" altLang="en-US" b="1" dirty="0" smtClean="0">
                <a:solidFill>
                  <a:schemeClr val="accent2"/>
                </a:solidFill>
                <a:ea typeface="楷体_GB2312" pitchFamily="49" charset="-122"/>
              </a:rPr>
              <a:t>因此，整棵树至少包含</a:t>
            </a:r>
            <a:r>
              <a:rPr lang="en-US" altLang="zh-CN" b="1" dirty="0">
                <a:solidFill>
                  <a:srgbClr val="FF0000"/>
                </a:solidFill>
                <a:ea typeface="楷体_GB2312" pitchFamily="49" charset="-122"/>
              </a:rPr>
              <a:t>2</a:t>
            </a:r>
            <a:r>
              <a:rPr lang="en-US" altLang="zh-CN" b="1" baseline="30000" dirty="0">
                <a:solidFill>
                  <a:srgbClr val="FF0000"/>
                </a:solidFill>
                <a:ea typeface="楷体_GB2312" pitchFamily="49" charset="-122"/>
              </a:rPr>
              <a:t>r</a:t>
            </a:r>
            <a:r>
              <a:rPr lang="en-US" altLang="zh-CN" b="1" dirty="0">
                <a:solidFill>
                  <a:srgbClr val="FF0000"/>
                </a:solidFill>
                <a:ea typeface="楷体_GB2312" pitchFamily="49" charset="-122"/>
              </a:rPr>
              <a:t>-1</a:t>
            </a:r>
            <a:r>
              <a:rPr lang="zh-CN" altLang="en-US" b="1" dirty="0">
                <a:solidFill>
                  <a:schemeClr val="accent2"/>
                </a:solidFill>
                <a:ea typeface="楷体_GB2312" pitchFamily="49" charset="-122"/>
              </a:rPr>
              <a:t>个内部</a:t>
            </a:r>
            <a:r>
              <a:rPr lang="zh-CN" altLang="en-US" b="1" dirty="0" smtClean="0">
                <a:solidFill>
                  <a:schemeClr val="accent2"/>
                </a:solidFill>
                <a:ea typeface="楷体_GB2312" pitchFamily="49" charset="-122"/>
              </a:rPr>
              <a:t>结点。</a:t>
            </a:r>
            <a:endParaRPr lang="en-US" altLang="zh-CN" b="1" dirty="0">
              <a:solidFill>
                <a:schemeClr val="accent2"/>
              </a:solidFill>
              <a:ea typeface="楷体_GB2312" pitchFamily="49" charset="-122"/>
            </a:endParaRPr>
          </a:p>
        </p:txBody>
      </p:sp>
      <p:pic>
        <p:nvPicPr>
          <p:cNvPr id="2" name="图片 1"/>
          <p:cNvPicPr>
            <a:picLocks noChangeAspect="1"/>
          </p:cNvPicPr>
          <p:nvPr/>
        </p:nvPicPr>
        <p:blipFill>
          <a:blip r:embed="rId4"/>
          <a:stretch>
            <a:fillRect/>
          </a:stretch>
        </p:blipFill>
        <p:spPr>
          <a:xfrm>
            <a:off x="4356867" y="5535053"/>
            <a:ext cx="4377307" cy="1322947"/>
          </a:xfrm>
          <a:prstGeom prst="rect">
            <a:avLst/>
          </a:prstGeom>
        </p:spPr>
      </p:pic>
    </p:spTree>
    <p:extLst>
      <p:ext uri="{BB962C8B-B14F-4D97-AF65-F5344CB8AC3E}">
        <p14:creationId xmlns:p14="http://schemas.microsoft.com/office/powerpoint/2010/main" val="2411654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92579" name="Text Box 3"/>
          <p:cNvSpPr txBox="1">
            <a:spLocks noChangeArrowheads="1"/>
          </p:cNvSpPr>
          <p:nvPr/>
        </p:nvSpPr>
        <p:spPr bwMode="auto">
          <a:xfrm>
            <a:off x="249797" y="845100"/>
            <a:ext cx="8661976" cy="3600986"/>
          </a:xfrm>
          <a:prstGeom prst="rect">
            <a:avLst/>
          </a:prstGeom>
          <a:ln w="9525">
            <a:noFill/>
            <a:miter lim="800000"/>
            <a:headEnd/>
            <a:tailEnd/>
          </a:ln>
        </p:spPr>
        <p:txBody>
          <a:bodyPr wrap="square">
            <a:spAutoFit/>
          </a:bodyPr>
          <a:lstStyle/>
          <a:p>
            <a:pPr marL="342900" indent="-342900">
              <a:spcBef>
                <a:spcPct val="50000"/>
              </a:spcBef>
              <a:buFont typeface="Wingdings" panose="05000000000000000000" pitchFamily="2" charset="2"/>
              <a:buChar char="l"/>
            </a:pPr>
            <a:r>
              <a:rPr lang="zh-CN" altLang="en-US" b="1" dirty="0" smtClean="0">
                <a:solidFill>
                  <a:srgbClr val="000000"/>
                </a:solidFill>
                <a:cs typeface="Times New Roman" pitchFamily="18" charset="0"/>
              </a:rPr>
              <a:t>使用普通的二叉排序树插入算法向红黑树插入新元素。插入新结点时，需要给结点分配一种颜色。</a:t>
            </a:r>
            <a:endParaRPr lang="en-US" altLang="zh-CN" b="1" dirty="0" smtClean="0">
              <a:solidFill>
                <a:srgbClr val="000000"/>
              </a:solidFill>
              <a:cs typeface="Times New Roman" pitchFamily="18" charset="0"/>
            </a:endParaRPr>
          </a:p>
          <a:p>
            <a:pPr marL="342900" indent="-342900">
              <a:spcBef>
                <a:spcPct val="50000"/>
              </a:spcBef>
              <a:buFont typeface="Wingdings" panose="05000000000000000000" pitchFamily="2" charset="2"/>
              <a:buChar char="l"/>
            </a:pPr>
            <a:r>
              <a:rPr lang="zh-CN" altLang="en-US" b="1" dirty="0" smtClean="0">
                <a:solidFill>
                  <a:srgbClr val="000000"/>
                </a:solidFill>
                <a:cs typeface="Times New Roman" pitchFamily="18" charset="0"/>
              </a:rPr>
              <a:t>如果插入前的树为空树，则新结点就是根结点，颜色为黑色；</a:t>
            </a:r>
            <a:endParaRPr lang="en-US" altLang="zh-CN" b="1" dirty="0" smtClean="0">
              <a:solidFill>
                <a:srgbClr val="000000"/>
              </a:solidFill>
              <a:cs typeface="Times New Roman" pitchFamily="18" charset="0"/>
            </a:endParaRPr>
          </a:p>
          <a:p>
            <a:pPr marL="342900" indent="-342900">
              <a:spcBef>
                <a:spcPct val="50000"/>
              </a:spcBef>
              <a:buFont typeface="Wingdings" panose="05000000000000000000" pitchFamily="2" charset="2"/>
              <a:buChar char="l"/>
            </a:pPr>
            <a:r>
              <a:rPr lang="zh-CN" altLang="en-US" b="1" dirty="0" smtClean="0">
                <a:solidFill>
                  <a:srgbClr val="000000"/>
                </a:solidFill>
                <a:cs typeface="Times New Roman" pitchFamily="18" charset="0"/>
              </a:rPr>
              <a:t>如果插入之前为非空树，如果把新结点标记为黑色，那么该结点所有孩子结点与根结点之间的路径上将多出一个黑色结点，违背性质</a:t>
            </a:r>
            <a:r>
              <a:rPr lang="en-US" altLang="zh-CN" b="1" dirty="0" smtClean="0">
                <a:solidFill>
                  <a:srgbClr val="000000"/>
                </a:solidFill>
                <a:cs typeface="Times New Roman" pitchFamily="18" charset="0"/>
              </a:rPr>
              <a:t>3</a:t>
            </a:r>
            <a:r>
              <a:rPr lang="zh-CN" altLang="en-US" b="1" dirty="0" smtClean="0">
                <a:solidFill>
                  <a:srgbClr val="000000"/>
                </a:solidFill>
                <a:cs typeface="Times New Roman" pitchFamily="18" charset="0"/>
              </a:rPr>
              <a:t>。</a:t>
            </a:r>
            <a:endParaRPr lang="en-US" altLang="zh-CN" b="1" dirty="0" smtClean="0">
              <a:solidFill>
                <a:srgbClr val="000000"/>
              </a:solidFill>
              <a:cs typeface="Times New Roman" pitchFamily="18" charset="0"/>
            </a:endParaRPr>
          </a:p>
          <a:p>
            <a:pPr marL="342900" indent="-342900">
              <a:spcBef>
                <a:spcPct val="50000"/>
              </a:spcBef>
              <a:buFont typeface="Wingdings" panose="05000000000000000000" pitchFamily="2" charset="2"/>
              <a:buChar char="l"/>
            </a:pPr>
            <a:r>
              <a:rPr lang="zh-CN" altLang="en-US" b="1" dirty="0" smtClean="0">
                <a:solidFill>
                  <a:srgbClr val="000000"/>
                </a:solidFill>
                <a:cs typeface="Times New Roman" pitchFamily="18" charset="0"/>
              </a:rPr>
              <a:t>如果把新结点标记为红色，那么可能出现两个连续的红色结点，违背性质</a:t>
            </a:r>
            <a:r>
              <a:rPr lang="en-US" altLang="zh-CN" b="1" dirty="0" smtClean="0">
                <a:solidFill>
                  <a:srgbClr val="000000"/>
                </a:solidFill>
                <a:cs typeface="Times New Roman" pitchFamily="18" charset="0"/>
              </a:rPr>
              <a:t>2</a:t>
            </a:r>
            <a:r>
              <a:rPr lang="zh-CN" altLang="en-US" b="1" dirty="0" smtClean="0">
                <a:solidFill>
                  <a:srgbClr val="000000"/>
                </a:solidFill>
                <a:cs typeface="Times New Roman" pitchFamily="18" charset="0"/>
              </a:rPr>
              <a:t>。</a:t>
            </a:r>
            <a:endParaRPr lang="en-US" altLang="zh-CN" b="1" dirty="0">
              <a:solidFill>
                <a:srgbClr val="FF0000"/>
              </a:solidFill>
              <a:cs typeface="Times New Roman" pitchFamily="18" charset="0"/>
            </a:endParaRPr>
          </a:p>
        </p:txBody>
      </p:sp>
      <p:sp>
        <p:nvSpPr>
          <p:cNvPr id="54" name="文本框 53"/>
          <p:cNvSpPr txBox="1"/>
          <p:nvPr/>
        </p:nvSpPr>
        <p:spPr>
          <a:xfrm>
            <a:off x="2818948" y="131159"/>
            <a:ext cx="3899000" cy="584775"/>
          </a:xfrm>
          <a:prstGeom prst="rect">
            <a:avLst/>
          </a:prstGeom>
          <a:noFill/>
        </p:spPr>
        <p:txBody>
          <a:bodyPr wrap="square" rtlCol="0">
            <a:spAutoFit/>
          </a:bodyPr>
          <a:lstStyle/>
          <a:p>
            <a:r>
              <a:rPr lang="zh-CN" altLang="en-US" sz="3200" dirty="0" smtClean="0">
                <a:solidFill>
                  <a:srgbClr val="3333FF"/>
                </a:solidFill>
                <a:latin typeface="黑体" panose="02010609060101010101" pitchFamily="49" charset="-122"/>
                <a:ea typeface="黑体" panose="02010609060101010101" pitchFamily="49" charset="-122"/>
              </a:rPr>
              <a:t>红黑树的插入算法</a:t>
            </a:r>
            <a:endParaRPr lang="zh-CN" altLang="en-US" sz="3200" dirty="0">
              <a:solidFill>
                <a:srgbClr val="3333FF"/>
              </a:solidFill>
              <a:latin typeface="黑体" panose="02010609060101010101" pitchFamily="49" charset="-122"/>
              <a:ea typeface="黑体" panose="02010609060101010101" pitchFamily="49" charset="-122"/>
            </a:endParaRPr>
          </a:p>
        </p:txBody>
      </p:sp>
      <p:grpSp>
        <p:nvGrpSpPr>
          <p:cNvPr id="5" name="组合 4"/>
          <p:cNvGrpSpPr/>
          <p:nvPr/>
        </p:nvGrpSpPr>
        <p:grpSpPr>
          <a:xfrm>
            <a:off x="94592" y="4505662"/>
            <a:ext cx="3247767" cy="2408006"/>
            <a:chOff x="867804" y="4505662"/>
            <a:chExt cx="3576467" cy="2408006"/>
          </a:xfrm>
        </p:grpSpPr>
        <p:grpSp>
          <p:nvGrpSpPr>
            <p:cNvPr id="96" name="组合 95"/>
            <p:cNvGrpSpPr/>
            <p:nvPr/>
          </p:nvGrpSpPr>
          <p:grpSpPr>
            <a:xfrm>
              <a:off x="867804" y="4518568"/>
              <a:ext cx="3230255" cy="2395100"/>
              <a:chOff x="4562465" y="587181"/>
              <a:chExt cx="3230255" cy="2395100"/>
            </a:xfrm>
          </p:grpSpPr>
          <p:cxnSp>
            <p:nvCxnSpPr>
              <p:cNvPr id="97" name="直接连接符 96"/>
              <p:cNvCxnSpPr/>
              <p:nvPr/>
            </p:nvCxnSpPr>
            <p:spPr bwMode="auto">
              <a:xfrm flipH="1">
                <a:off x="5102726" y="88157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8" name="直接连接符 97"/>
              <p:cNvCxnSpPr/>
              <p:nvPr/>
            </p:nvCxnSpPr>
            <p:spPr bwMode="auto">
              <a:xfrm>
                <a:off x="6030798" y="907403"/>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9" name="直接连接符 98"/>
              <p:cNvCxnSpPr/>
              <p:nvPr/>
            </p:nvCxnSpPr>
            <p:spPr bwMode="auto">
              <a:xfrm>
                <a:off x="6873568" y="1364023"/>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00" name="Group 33"/>
              <p:cNvGrpSpPr>
                <a:grpSpLocks/>
              </p:cNvGrpSpPr>
              <p:nvPr/>
            </p:nvGrpSpPr>
            <p:grpSpPr bwMode="auto">
              <a:xfrm>
                <a:off x="5628465" y="587181"/>
                <a:ext cx="589305" cy="406458"/>
                <a:chOff x="1761" y="1647"/>
                <a:chExt cx="445" cy="308"/>
              </a:xfrm>
            </p:grpSpPr>
            <p:sp>
              <p:nvSpPr>
                <p:cNvPr id="16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6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01" name="Group 33"/>
              <p:cNvGrpSpPr>
                <a:grpSpLocks/>
              </p:cNvGrpSpPr>
              <p:nvPr/>
            </p:nvGrpSpPr>
            <p:grpSpPr bwMode="auto">
              <a:xfrm>
                <a:off x="4851852" y="1083162"/>
                <a:ext cx="589305" cy="406459"/>
                <a:chOff x="1761" y="1647"/>
                <a:chExt cx="445" cy="308"/>
              </a:xfrm>
            </p:grpSpPr>
            <p:sp>
              <p:nvSpPr>
                <p:cNvPr id="16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6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08" name="Group 33"/>
              <p:cNvGrpSpPr>
                <a:grpSpLocks/>
              </p:cNvGrpSpPr>
              <p:nvPr/>
            </p:nvGrpSpPr>
            <p:grpSpPr bwMode="auto">
              <a:xfrm>
                <a:off x="6873568" y="1640280"/>
                <a:ext cx="589305" cy="406459"/>
                <a:chOff x="1761" y="1647"/>
                <a:chExt cx="445" cy="308"/>
              </a:xfrm>
            </p:grpSpPr>
            <p:sp>
              <p:nvSpPr>
                <p:cNvPr id="15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5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10" name="Group 33"/>
              <p:cNvGrpSpPr>
                <a:grpSpLocks/>
              </p:cNvGrpSpPr>
              <p:nvPr/>
            </p:nvGrpSpPr>
            <p:grpSpPr bwMode="auto">
              <a:xfrm>
                <a:off x="6513608" y="1051491"/>
                <a:ext cx="589305" cy="439451"/>
                <a:chOff x="1761" y="1647"/>
                <a:chExt cx="445" cy="333"/>
              </a:xfrm>
            </p:grpSpPr>
            <p:sp>
              <p:nvSpPr>
                <p:cNvPr id="15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57"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39" name="矩形 138"/>
              <p:cNvSpPr/>
              <p:nvPr/>
            </p:nvSpPr>
            <p:spPr bwMode="auto">
              <a:xfrm>
                <a:off x="4562465" y="165343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0" name="矩形 139"/>
              <p:cNvSpPr/>
              <p:nvPr/>
            </p:nvSpPr>
            <p:spPr bwMode="auto">
              <a:xfrm>
                <a:off x="5131943" y="165555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1" name="矩形 140"/>
              <p:cNvSpPr/>
              <p:nvPr/>
            </p:nvSpPr>
            <p:spPr bwMode="auto">
              <a:xfrm>
                <a:off x="6698497" y="227777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2" name="矩形 141"/>
              <p:cNvSpPr/>
              <p:nvPr/>
            </p:nvSpPr>
            <p:spPr bwMode="auto">
              <a:xfrm>
                <a:off x="7338391" y="229603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43" name="直接连接符 142"/>
              <p:cNvCxnSpPr>
                <a:stCxn id="158" idx="3"/>
                <a:endCxn id="141" idx="0"/>
              </p:cNvCxnSpPr>
              <p:nvPr/>
            </p:nvCxnSpPr>
            <p:spPr bwMode="auto">
              <a:xfrm flipH="1">
                <a:off x="6821745" y="1991854"/>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4" name="直接连接符 143"/>
              <p:cNvCxnSpPr>
                <a:stCxn id="158" idx="5"/>
                <a:endCxn id="142" idx="0"/>
              </p:cNvCxnSpPr>
              <p:nvPr/>
            </p:nvCxnSpPr>
            <p:spPr bwMode="auto">
              <a:xfrm>
                <a:off x="7270319" y="199185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5" name="直接连接符 144"/>
              <p:cNvCxnSpPr>
                <a:endCxn id="139" idx="0"/>
              </p:cNvCxnSpPr>
              <p:nvPr/>
            </p:nvCxnSpPr>
            <p:spPr bwMode="auto">
              <a:xfrm flipH="1">
                <a:off x="4685713" y="140455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6" name="直接连接符 145"/>
              <p:cNvCxnSpPr>
                <a:stCxn id="160" idx="5"/>
                <a:endCxn id="140" idx="0"/>
              </p:cNvCxnSpPr>
              <p:nvPr/>
            </p:nvCxnSpPr>
            <p:spPr bwMode="auto">
              <a:xfrm>
                <a:off x="5248603" y="143473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7" name="直接连接符 146"/>
              <p:cNvCxnSpPr/>
              <p:nvPr/>
            </p:nvCxnSpPr>
            <p:spPr bwMode="auto">
              <a:xfrm flipH="1">
                <a:off x="6136818" y="1394616"/>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48" name="Group 33"/>
              <p:cNvGrpSpPr>
                <a:grpSpLocks/>
              </p:cNvGrpSpPr>
              <p:nvPr/>
            </p:nvGrpSpPr>
            <p:grpSpPr bwMode="auto">
              <a:xfrm>
                <a:off x="5853284" y="1607783"/>
                <a:ext cx="589305" cy="406459"/>
                <a:chOff x="1761" y="1647"/>
                <a:chExt cx="445" cy="308"/>
              </a:xfrm>
            </p:grpSpPr>
            <p:sp>
              <p:nvSpPr>
                <p:cNvPr id="154"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5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49" name="矩形 148"/>
              <p:cNvSpPr/>
              <p:nvPr/>
            </p:nvSpPr>
            <p:spPr bwMode="auto">
              <a:xfrm>
                <a:off x="5678213" y="224528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50" name="矩形 149"/>
              <p:cNvSpPr/>
              <p:nvPr/>
            </p:nvSpPr>
            <p:spPr bwMode="auto">
              <a:xfrm>
                <a:off x="6318107" y="226353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51" name="直接连接符 150"/>
              <p:cNvCxnSpPr>
                <a:stCxn id="154" idx="3"/>
                <a:endCxn id="149" idx="0"/>
              </p:cNvCxnSpPr>
              <p:nvPr/>
            </p:nvCxnSpPr>
            <p:spPr bwMode="auto">
              <a:xfrm flipH="1">
                <a:off x="5801461" y="195935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2" name="直接连接符 151"/>
              <p:cNvCxnSpPr>
                <a:stCxn id="154" idx="5"/>
                <a:endCxn id="150" idx="0"/>
              </p:cNvCxnSpPr>
              <p:nvPr/>
            </p:nvCxnSpPr>
            <p:spPr bwMode="auto">
              <a:xfrm>
                <a:off x="6250035" y="195935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53" name="文本框 152"/>
              <p:cNvSpPr txBox="1"/>
              <p:nvPr/>
            </p:nvSpPr>
            <p:spPr>
              <a:xfrm>
                <a:off x="4988748" y="2582171"/>
                <a:ext cx="2803972" cy="400110"/>
              </a:xfrm>
              <a:prstGeom prst="rect">
                <a:avLst/>
              </a:prstGeom>
              <a:noFill/>
            </p:spPr>
            <p:txBody>
              <a:bodyPr wrap="square" rtlCol="0">
                <a:spAutoFit/>
              </a:bodyPr>
              <a:lstStyle/>
              <a:p>
                <a:pPr algn="ctr"/>
                <a:endParaRPr lang="zh-CN" altLang="en-US" sz="2000" b="1" dirty="0"/>
              </a:p>
            </p:txBody>
          </p:sp>
        </p:grpSp>
        <p:sp>
          <p:nvSpPr>
            <p:cNvPr id="185" name="文本框 184"/>
            <p:cNvSpPr txBox="1"/>
            <p:nvPr/>
          </p:nvSpPr>
          <p:spPr>
            <a:xfrm>
              <a:off x="2825719" y="4505662"/>
              <a:ext cx="1618552" cy="409045"/>
            </a:xfrm>
            <a:prstGeom prst="rect">
              <a:avLst/>
            </a:prstGeom>
            <a:noFill/>
          </p:spPr>
          <p:txBody>
            <a:bodyPr wrap="square" rtlCol="0">
              <a:spAutoFit/>
            </a:bodyPr>
            <a:lstStyle/>
            <a:p>
              <a:pPr algn="ctr"/>
              <a:r>
                <a:rPr lang="zh-CN" altLang="en-US" sz="2000" b="1" dirty="0" smtClean="0"/>
                <a:t>插入</a:t>
              </a:r>
              <a:r>
                <a:rPr lang="en-US" altLang="zh-CN" sz="2000" b="1" dirty="0" smtClean="0"/>
                <a:t>60</a:t>
              </a:r>
              <a:endParaRPr lang="zh-CN" altLang="en-US" sz="2000" b="1" dirty="0"/>
            </a:p>
          </p:txBody>
        </p:sp>
      </p:grpSp>
      <p:grpSp>
        <p:nvGrpSpPr>
          <p:cNvPr id="8" name="组合 7"/>
          <p:cNvGrpSpPr/>
          <p:nvPr/>
        </p:nvGrpSpPr>
        <p:grpSpPr>
          <a:xfrm>
            <a:off x="3263916" y="4409407"/>
            <a:ext cx="2744642" cy="2401361"/>
            <a:chOff x="5359057" y="4406788"/>
            <a:chExt cx="3022422" cy="2401361"/>
          </a:xfrm>
        </p:grpSpPr>
        <p:cxnSp>
          <p:nvCxnSpPr>
            <p:cNvPr id="165" name="直接连接符 164"/>
            <p:cNvCxnSpPr/>
            <p:nvPr/>
          </p:nvCxnSpPr>
          <p:spPr bwMode="auto">
            <a:xfrm flipH="1">
              <a:off x="5899318" y="4701185"/>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6" name="直接连接符 165"/>
            <p:cNvCxnSpPr/>
            <p:nvPr/>
          </p:nvCxnSpPr>
          <p:spPr bwMode="auto">
            <a:xfrm>
              <a:off x="6827390" y="4727010"/>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7670160" y="5183630"/>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68" name="Group 33"/>
            <p:cNvGrpSpPr>
              <a:grpSpLocks/>
            </p:cNvGrpSpPr>
            <p:nvPr/>
          </p:nvGrpSpPr>
          <p:grpSpPr bwMode="auto">
            <a:xfrm>
              <a:off x="6425057" y="4406788"/>
              <a:ext cx="589305" cy="406458"/>
              <a:chOff x="1761" y="1647"/>
              <a:chExt cx="445" cy="308"/>
            </a:xfrm>
          </p:grpSpPr>
          <p:sp>
            <p:nvSpPr>
              <p:cNvPr id="20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69" name="Group 33"/>
            <p:cNvGrpSpPr>
              <a:grpSpLocks/>
            </p:cNvGrpSpPr>
            <p:nvPr/>
          </p:nvGrpSpPr>
          <p:grpSpPr bwMode="auto">
            <a:xfrm>
              <a:off x="5648444" y="4902769"/>
              <a:ext cx="589305" cy="406459"/>
              <a:chOff x="1761" y="1647"/>
              <a:chExt cx="445" cy="308"/>
            </a:xfrm>
          </p:grpSpPr>
          <p:sp>
            <p:nvSpPr>
              <p:cNvPr id="20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70" name="Group 33"/>
            <p:cNvGrpSpPr>
              <a:grpSpLocks/>
            </p:cNvGrpSpPr>
            <p:nvPr/>
          </p:nvGrpSpPr>
          <p:grpSpPr bwMode="auto">
            <a:xfrm>
              <a:off x="7670160" y="5459887"/>
              <a:ext cx="589305" cy="406459"/>
              <a:chOff x="1761" y="1647"/>
              <a:chExt cx="445" cy="308"/>
            </a:xfrm>
          </p:grpSpPr>
          <p:sp>
            <p:nvSpPr>
              <p:cNvPr id="20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71" name="Group 33"/>
            <p:cNvGrpSpPr>
              <a:grpSpLocks/>
            </p:cNvGrpSpPr>
            <p:nvPr/>
          </p:nvGrpSpPr>
          <p:grpSpPr bwMode="auto">
            <a:xfrm>
              <a:off x="7310200" y="4871098"/>
              <a:ext cx="589305" cy="439451"/>
              <a:chOff x="1761" y="1647"/>
              <a:chExt cx="445" cy="333"/>
            </a:xfrm>
          </p:grpSpPr>
          <p:sp>
            <p:nvSpPr>
              <p:cNvPr id="19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99"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72" name="矩形 171"/>
            <p:cNvSpPr/>
            <p:nvPr/>
          </p:nvSpPr>
          <p:spPr bwMode="auto">
            <a:xfrm>
              <a:off x="5359057" y="547304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3" name="矩形 172"/>
            <p:cNvSpPr/>
            <p:nvPr/>
          </p:nvSpPr>
          <p:spPr bwMode="auto">
            <a:xfrm>
              <a:off x="5928535" y="547515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4" name="矩形 173"/>
            <p:cNvSpPr/>
            <p:nvPr/>
          </p:nvSpPr>
          <p:spPr bwMode="auto">
            <a:xfrm>
              <a:off x="7495089" y="609738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5" name="矩形 174"/>
            <p:cNvSpPr/>
            <p:nvPr/>
          </p:nvSpPr>
          <p:spPr bwMode="auto">
            <a:xfrm>
              <a:off x="8134983" y="611563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76" name="直接连接符 175"/>
            <p:cNvCxnSpPr>
              <a:stCxn id="200" idx="3"/>
              <a:endCxn id="174" idx="0"/>
            </p:cNvCxnSpPr>
            <p:nvPr/>
          </p:nvCxnSpPr>
          <p:spPr bwMode="auto">
            <a:xfrm flipH="1">
              <a:off x="7618337" y="5811461"/>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7" name="直接连接符 176"/>
            <p:cNvCxnSpPr>
              <a:stCxn id="200" idx="5"/>
              <a:endCxn id="175" idx="0"/>
            </p:cNvCxnSpPr>
            <p:nvPr/>
          </p:nvCxnSpPr>
          <p:spPr bwMode="auto">
            <a:xfrm>
              <a:off x="8066911" y="581146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8" name="直接连接符 177"/>
            <p:cNvCxnSpPr>
              <a:endCxn id="172" idx="0"/>
            </p:cNvCxnSpPr>
            <p:nvPr/>
          </p:nvCxnSpPr>
          <p:spPr bwMode="auto">
            <a:xfrm flipH="1">
              <a:off x="5482305" y="5224162"/>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9" name="直接连接符 178"/>
            <p:cNvCxnSpPr>
              <a:stCxn id="202" idx="5"/>
              <a:endCxn id="173" idx="0"/>
            </p:cNvCxnSpPr>
            <p:nvPr/>
          </p:nvCxnSpPr>
          <p:spPr bwMode="auto">
            <a:xfrm>
              <a:off x="6045195" y="5254342"/>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flipH="1">
              <a:off x="6933410" y="5214223"/>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81" name="Group 33"/>
            <p:cNvGrpSpPr>
              <a:grpSpLocks/>
            </p:cNvGrpSpPr>
            <p:nvPr/>
          </p:nvGrpSpPr>
          <p:grpSpPr bwMode="auto">
            <a:xfrm>
              <a:off x="6649876" y="5427390"/>
              <a:ext cx="589305" cy="406459"/>
              <a:chOff x="1761" y="1647"/>
              <a:chExt cx="445" cy="308"/>
            </a:xfrm>
          </p:grpSpPr>
          <p:sp>
            <p:nvSpPr>
              <p:cNvPr id="196"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9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82" name="矩形 181"/>
            <p:cNvSpPr/>
            <p:nvPr/>
          </p:nvSpPr>
          <p:spPr bwMode="auto">
            <a:xfrm>
              <a:off x="7114699" y="608314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3" name="直接连接符 182"/>
            <p:cNvCxnSpPr>
              <a:stCxn id="196" idx="3"/>
            </p:cNvCxnSpPr>
            <p:nvPr/>
          </p:nvCxnSpPr>
          <p:spPr bwMode="auto">
            <a:xfrm flipH="1">
              <a:off x="6598053" y="5778964"/>
              <a:ext cx="119895" cy="285923"/>
            </a:xfrm>
            <a:prstGeom prst="line">
              <a:avLst/>
            </a:prstGeom>
            <a:solidFill>
              <a:schemeClr val="accent1"/>
            </a:solidFill>
            <a:ln w="38100" cap="flat" cmpd="sng" algn="ctr">
              <a:solidFill>
                <a:schemeClr val="tx1"/>
              </a:solidFill>
              <a:prstDash val="sysDot"/>
              <a:round/>
              <a:headEnd type="none" w="med" len="med"/>
              <a:tailEnd type="none" w="med" len="med"/>
            </a:ln>
            <a:effectLst/>
          </p:spPr>
        </p:cxnSp>
        <p:cxnSp>
          <p:nvCxnSpPr>
            <p:cNvPr id="184" name="直接连接符 183"/>
            <p:cNvCxnSpPr>
              <a:stCxn id="196" idx="5"/>
              <a:endCxn id="182" idx="0"/>
            </p:cNvCxnSpPr>
            <p:nvPr/>
          </p:nvCxnSpPr>
          <p:spPr bwMode="auto">
            <a:xfrm>
              <a:off x="7046627" y="577896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94" name="Oval 34"/>
            <p:cNvSpPr>
              <a:spLocks noChangeArrowheads="1"/>
            </p:cNvSpPr>
            <p:nvPr/>
          </p:nvSpPr>
          <p:spPr bwMode="auto">
            <a:xfrm>
              <a:off x="6298250" y="6066609"/>
              <a:ext cx="464823" cy="374787"/>
            </a:xfrm>
            <a:prstGeom prst="ellipse">
              <a:avLst/>
            </a:prstGeom>
            <a:solidFill>
              <a:schemeClr val="tx1">
                <a:lumMod val="50000"/>
                <a:lumOff val="50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95" name="Text Box 35"/>
            <p:cNvSpPr txBox="1">
              <a:spLocks noChangeArrowheads="1"/>
            </p:cNvSpPr>
            <p:nvPr/>
          </p:nvSpPr>
          <p:spPr bwMode="auto">
            <a:xfrm>
              <a:off x="6330033" y="6034937"/>
              <a:ext cx="557522" cy="399861"/>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sp>
          <p:nvSpPr>
            <p:cNvPr id="187" name="矩形 186"/>
            <p:cNvSpPr/>
            <p:nvPr/>
          </p:nvSpPr>
          <p:spPr bwMode="auto">
            <a:xfrm>
              <a:off x="6123179" y="658534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88" name="矩形 187"/>
            <p:cNvSpPr/>
            <p:nvPr/>
          </p:nvSpPr>
          <p:spPr bwMode="auto">
            <a:xfrm>
              <a:off x="6763073" y="661811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9" name="直接连接符 188"/>
            <p:cNvCxnSpPr>
              <a:stCxn id="194" idx="3"/>
              <a:endCxn id="187" idx="0"/>
            </p:cNvCxnSpPr>
            <p:nvPr/>
          </p:nvCxnSpPr>
          <p:spPr bwMode="auto">
            <a:xfrm flipH="1">
              <a:off x="6246427" y="6386509"/>
              <a:ext cx="119895" cy="1988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0" name="直接连接符 189"/>
            <p:cNvCxnSpPr>
              <a:stCxn id="194" idx="5"/>
              <a:endCxn id="188" idx="0"/>
            </p:cNvCxnSpPr>
            <p:nvPr/>
          </p:nvCxnSpPr>
          <p:spPr bwMode="auto">
            <a:xfrm>
              <a:off x="6695001" y="6386509"/>
              <a:ext cx="191320" cy="23160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91" name="文本框 190"/>
            <p:cNvSpPr txBox="1"/>
            <p:nvPr/>
          </p:nvSpPr>
          <p:spPr>
            <a:xfrm>
              <a:off x="5987984" y="5926826"/>
              <a:ext cx="46606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206" name="文本框 205"/>
            <p:cNvSpPr txBox="1"/>
            <p:nvPr/>
          </p:nvSpPr>
          <p:spPr>
            <a:xfrm>
              <a:off x="6250679" y="5172915"/>
              <a:ext cx="566160"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207" name="文本框 206"/>
            <p:cNvSpPr txBox="1"/>
            <p:nvPr/>
          </p:nvSpPr>
          <p:spPr>
            <a:xfrm>
              <a:off x="7616462" y="4606718"/>
              <a:ext cx="557354" cy="400110"/>
            </a:xfrm>
            <a:prstGeom prst="rect">
              <a:avLst/>
            </a:prstGeom>
            <a:noFill/>
          </p:spPr>
          <p:txBody>
            <a:bodyPr wrap="square" rtlCol="0">
              <a:spAutoFit/>
            </a:bodyPr>
            <a:lstStyle/>
            <a:p>
              <a:r>
                <a:rPr lang="en-US" altLang="zh-CN" sz="2000" b="1" dirty="0" err="1" smtClean="0">
                  <a:solidFill>
                    <a:schemeClr val="accent2"/>
                  </a:solidFill>
                </a:rPr>
                <a:t>gu</a:t>
              </a:r>
              <a:endParaRPr lang="zh-CN" altLang="en-US" sz="2000" b="1" dirty="0">
                <a:solidFill>
                  <a:schemeClr val="accent2"/>
                </a:solidFill>
              </a:endParaRPr>
            </a:p>
          </p:txBody>
        </p:sp>
      </p:grpSp>
      <p:sp>
        <p:nvSpPr>
          <p:cNvPr id="2" name="矩形 1"/>
          <p:cNvSpPr/>
          <p:nvPr/>
        </p:nvSpPr>
        <p:spPr>
          <a:xfrm>
            <a:off x="3195848" y="3185098"/>
            <a:ext cx="5595260" cy="954107"/>
          </a:xfrm>
          <a:prstGeom prst="rect">
            <a:avLst/>
          </a:prstGeom>
          <a:solidFill>
            <a:srgbClr val="FFFF00"/>
          </a:solidFill>
          <a:ln w="19050">
            <a:solidFill>
              <a:schemeClr val="tx1"/>
            </a:solidFill>
          </a:ln>
        </p:spPr>
        <p:txBody>
          <a:bodyPr wrap="square">
            <a:spAutoFit/>
          </a:bodyPr>
          <a:lstStyle/>
          <a:p>
            <a:pPr algn="ctr"/>
            <a:r>
              <a:rPr lang="zh-CN" altLang="en-US" sz="2800" b="1" dirty="0">
                <a:solidFill>
                  <a:srgbClr val="FF0000"/>
                </a:solidFill>
                <a:cs typeface="Times New Roman" pitchFamily="18" charset="0"/>
              </a:rPr>
              <a:t>我们</a:t>
            </a:r>
            <a:r>
              <a:rPr lang="zh-CN" altLang="en-US" sz="2800" b="1" dirty="0" smtClean="0">
                <a:solidFill>
                  <a:srgbClr val="FF0000"/>
                </a:solidFill>
                <a:cs typeface="Times New Roman" pitchFamily="18" charset="0"/>
              </a:rPr>
              <a:t>选择先将</a:t>
            </a:r>
            <a:r>
              <a:rPr lang="zh-CN" altLang="en-US" sz="2800" b="1" dirty="0">
                <a:solidFill>
                  <a:srgbClr val="FF0000"/>
                </a:solidFill>
                <a:cs typeface="Times New Roman" pitchFamily="18" charset="0"/>
              </a:rPr>
              <a:t>新结点标记为</a:t>
            </a:r>
            <a:r>
              <a:rPr lang="zh-CN" altLang="en-US" sz="2800" b="1" dirty="0" smtClean="0">
                <a:solidFill>
                  <a:srgbClr val="FF0000"/>
                </a:solidFill>
                <a:cs typeface="Times New Roman" pitchFamily="18" charset="0"/>
              </a:rPr>
              <a:t>红色，然后调整红黑树。</a:t>
            </a:r>
            <a:endParaRPr lang="zh-CN" altLang="en-US" sz="2800" dirty="0"/>
          </a:p>
        </p:txBody>
      </p:sp>
      <p:grpSp>
        <p:nvGrpSpPr>
          <p:cNvPr id="9" name="组合 8"/>
          <p:cNvGrpSpPr/>
          <p:nvPr/>
        </p:nvGrpSpPr>
        <p:grpSpPr>
          <a:xfrm>
            <a:off x="6332123" y="4338489"/>
            <a:ext cx="2744642" cy="2401361"/>
            <a:chOff x="7105335" y="4338489"/>
            <a:chExt cx="3022422" cy="2401361"/>
          </a:xfrm>
        </p:grpSpPr>
        <p:grpSp>
          <p:nvGrpSpPr>
            <p:cNvPr id="88" name="组合 87"/>
            <p:cNvGrpSpPr/>
            <p:nvPr/>
          </p:nvGrpSpPr>
          <p:grpSpPr>
            <a:xfrm>
              <a:off x="7105335" y="4338489"/>
              <a:ext cx="3022422" cy="2401361"/>
              <a:chOff x="5359057" y="4406788"/>
              <a:chExt cx="3022422" cy="2401361"/>
            </a:xfrm>
          </p:grpSpPr>
          <p:cxnSp>
            <p:nvCxnSpPr>
              <p:cNvPr id="89" name="直接连接符 88"/>
              <p:cNvCxnSpPr/>
              <p:nvPr/>
            </p:nvCxnSpPr>
            <p:spPr bwMode="auto">
              <a:xfrm flipH="1">
                <a:off x="5899318" y="4701185"/>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6827390" y="4727010"/>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a:off x="7670160" y="5183630"/>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92" name="Group 33"/>
              <p:cNvGrpSpPr>
                <a:grpSpLocks/>
              </p:cNvGrpSpPr>
              <p:nvPr/>
            </p:nvGrpSpPr>
            <p:grpSpPr bwMode="auto">
              <a:xfrm>
                <a:off x="6425057" y="4406788"/>
                <a:ext cx="589305" cy="406458"/>
                <a:chOff x="1761" y="1647"/>
                <a:chExt cx="445" cy="308"/>
              </a:xfrm>
            </p:grpSpPr>
            <p:sp>
              <p:nvSpPr>
                <p:cNvPr id="13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93" name="Group 33"/>
              <p:cNvGrpSpPr>
                <a:grpSpLocks/>
              </p:cNvGrpSpPr>
              <p:nvPr/>
            </p:nvGrpSpPr>
            <p:grpSpPr bwMode="auto">
              <a:xfrm>
                <a:off x="5648444" y="4902769"/>
                <a:ext cx="589305" cy="406459"/>
                <a:chOff x="1761" y="1647"/>
                <a:chExt cx="445" cy="308"/>
              </a:xfrm>
            </p:grpSpPr>
            <p:sp>
              <p:nvSpPr>
                <p:cNvPr id="13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94" name="Group 33"/>
              <p:cNvGrpSpPr>
                <a:grpSpLocks/>
              </p:cNvGrpSpPr>
              <p:nvPr/>
            </p:nvGrpSpPr>
            <p:grpSpPr bwMode="auto">
              <a:xfrm>
                <a:off x="7670160" y="5459887"/>
                <a:ext cx="589305" cy="406459"/>
                <a:chOff x="1761" y="1647"/>
                <a:chExt cx="445" cy="308"/>
              </a:xfrm>
            </p:grpSpPr>
            <p:sp>
              <p:nvSpPr>
                <p:cNvPr id="13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95" name="Group 33"/>
              <p:cNvGrpSpPr>
                <a:grpSpLocks/>
              </p:cNvGrpSpPr>
              <p:nvPr/>
            </p:nvGrpSpPr>
            <p:grpSpPr bwMode="auto">
              <a:xfrm>
                <a:off x="7310200" y="4871098"/>
                <a:ext cx="589305" cy="439451"/>
                <a:chOff x="1761" y="1647"/>
                <a:chExt cx="445" cy="333"/>
              </a:xfrm>
            </p:grpSpPr>
            <p:sp>
              <p:nvSpPr>
                <p:cNvPr id="12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29"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02" name="矩形 101"/>
              <p:cNvSpPr/>
              <p:nvPr/>
            </p:nvSpPr>
            <p:spPr bwMode="auto">
              <a:xfrm>
                <a:off x="5359057" y="547304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03" name="矩形 102"/>
              <p:cNvSpPr/>
              <p:nvPr/>
            </p:nvSpPr>
            <p:spPr bwMode="auto">
              <a:xfrm>
                <a:off x="5928535" y="547515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04" name="矩形 103"/>
              <p:cNvSpPr/>
              <p:nvPr/>
            </p:nvSpPr>
            <p:spPr bwMode="auto">
              <a:xfrm>
                <a:off x="7495089" y="609738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05" name="矩形 104"/>
              <p:cNvSpPr/>
              <p:nvPr/>
            </p:nvSpPr>
            <p:spPr bwMode="auto">
              <a:xfrm>
                <a:off x="8134983" y="611563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06" name="直接连接符 105"/>
              <p:cNvCxnSpPr>
                <a:stCxn id="130" idx="3"/>
                <a:endCxn id="104" idx="0"/>
              </p:cNvCxnSpPr>
              <p:nvPr/>
            </p:nvCxnSpPr>
            <p:spPr bwMode="auto">
              <a:xfrm flipH="1">
                <a:off x="7618337" y="5811461"/>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7" name="直接连接符 106"/>
              <p:cNvCxnSpPr>
                <a:stCxn id="130" idx="5"/>
                <a:endCxn id="105" idx="0"/>
              </p:cNvCxnSpPr>
              <p:nvPr/>
            </p:nvCxnSpPr>
            <p:spPr bwMode="auto">
              <a:xfrm>
                <a:off x="8066911" y="581146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9" name="直接连接符 108"/>
              <p:cNvCxnSpPr>
                <a:endCxn id="102" idx="0"/>
              </p:cNvCxnSpPr>
              <p:nvPr/>
            </p:nvCxnSpPr>
            <p:spPr bwMode="auto">
              <a:xfrm flipH="1">
                <a:off x="5482305" y="5224162"/>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直接连接符 110"/>
              <p:cNvCxnSpPr>
                <a:stCxn id="132" idx="5"/>
                <a:endCxn id="103" idx="0"/>
              </p:cNvCxnSpPr>
              <p:nvPr/>
            </p:nvCxnSpPr>
            <p:spPr bwMode="auto">
              <a:xfrm>
                <a:off x="6045195" y="5254342"/>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2" name="直接连接符 111"/>
              <p:cNvCxnSpPr/>
              <p:nvPr/>
            </p:nvCxnSpPr>
            <p:spPr bwMode="auto">
              <a:xfrm flipH="1">
                <a:off x="6933410" y="5214223"/>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13" name="Group 33"/>
              <p:cNvGrpSpPr>
                <a:grpSpLocks/>
              </p:cNvGrpSpPr>
              <p:nvPr/>
            </p:nvGrpSpPr>
            <p:grpSpPr bwMode="auto">
              <a:xfrm>
                <a:off x="6649876" y="5427390"/>
                <a:ext cx="589305" cy="406459"/>
                <a:chOff x="1761" y="1647"/>
                <a:chExt cx="445" cy="308"/>
              </a:xfrm>
            </p:grpSpPr>
            <p:sp>
              <p:nvSpPr>
                <p:cNvPr id="126"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2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14" name="矩形 113"/>
              <p:cNvSpPr/>
              <p:nvPr/>
            </p:nvSpPr>
            <p:spPr bwMode="auto">
              <a:xfrm>
                <a:off x="7114699" y="608314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15" name="直接连接符 114"/>
              <p:cNvCxnSpPr>
                <a:stCxn id="126" idx="3"/>
              </p:cNvCxnSpPr>
              <p:nvPr/>
            </p:nvCxnSpPr>
            <p:spPr bwMode="auto">
              <a:xfrm flipH="1">
                <a:off x="6598053" y="5778964"/>
                <a:ext cx="119895" cy="285923"/>
              </a:xfrm>
              <a:prstGeom prst="line">
                <a:avLst/>
              </a:prstGeom>
              <a:solidFill>
                <a:schemeClr val="accent1"/>
              </a:solidFill>
              <a:ln w="38100" cap="flat" cmpd="sng" algn="ctr">
                <a:solidFill>
                  <a:srgbClr val="FF0000"/>
                </a:solidFill>
                <a:prstDash val="sysDot"/>
                <a:round/>
                <a:headEnd type="none" w="med" len="med"/>
                <a:tailEnd type="none" w="med" len="med"/>
              </a:ln>
              <a:effectLst/>
            </p:spPr>
          </p:cxnSp>
          <p:cxnSp>
            <p:nvCxnSpPr>
              <p:cNvPr id="116" name="直接连接符 115"/>
              <p:cNvCxnSpPr>
                <a:stCxn id="126" idx="5"/>
                <a:endCxn id="114" idx="0"/>
              </p:cNvCxnSpPr>
              <p:nvPr/>
            </p:nvCxnSpPr>
            <p:spPr bwMode="auto">
              <a:xfrm>
                <a:off x="7046627" y="577896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7" name="Oval 34"/>
              <p:cNvSpPr>
                <a:spLocks noChangeArrowheads="1"/>
              </p:cNvSpPr>
              <p:nvPr/>
            </p:nvSpPr>
            <p:spPr bwMode="auto">
              <a:xfrm>
                <a:off x="6298250" y="6066609"/>
                <a:ext cx="464823" cy="374787"/>
              </a:xfrm>
              <a:prstGeom prst="ellipse">
                <a:avLst/>
              </a:prstGeom>
              <a:solidFill>
                <a:schemeClr val="tx1">
                  <a:lumMod val="50000"/>
                  <a:lumOff val="50000"/>
                </a:schemeClr>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18" name="Text Box 35"/>
              <p:cNvSpPr txBox="1">
                <a:spLocks noChangeArrowheads="1"/>
              </p:cNvSpPr>
              <p:nvPr/>
            </p:nvSpPr>
            <p:spPr bwMode="auto">
              <a:xfrm>
                <a:off x="6330033" y="6034937"/>
                <a:ext cx="557522" cy="399861"/>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sp>
            <p:nvSpPr>
              <p:cNvPr id="119" name="矩形 118"/>
              <p:cNvSpPr/>
              <p:nvPr/>
            </p:nvSpPr>
            <p:spPr bwMode="auto">
              <a:xfrm>
                <a:off x="6123179" y="658534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20" name="矩形 119"/>
              <p:cNvSpPr/>
              <p:nvPr/>
            </p:nvSpPr>
            <p:spPr bwMode="auto">
              <a:xfrm>
                <a:off x="6763073" y="661811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21" name="直接连接符 120"/>
              <p:cNvCxnSpPr>
                <a:stCxn id="117" idx="3"/>
                <a:endCxn id="119" idx="0"/>
              </p:cNvCxnSpPr>
              <p:nvPr/>
            </p:nvCxnSpPr>
            <p:spPr bwMode="auto">
              <a:xfrm flipH="1">
                <a:off x="6246427" y="6386509"/>
                <a:ext cx="119895" cy="19884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2" name="直接连接符 121"/>
              <p:cNvCxnSpPr>
                <a:stCxn id="117" idx="5"/>
                <a:endCxn id="120" idx="0"/>
              </p:cNvCxnSpPr>
              <p:nvPr/>
            </p:nvCxnSpPr>
            <p:spPr bwMode="auto">
              <a:xfrm>
                <a:off x="6695001" y="6386509"/>
                <a:ext cx="191320" cy="23160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23" name="文本框 122"/>
              <p:cNvSpPr txBox="1"/>
              <p:nvPr/>
            </p:nvSpPr>
            <p:spPr>
              <a:xfrm>
                <a:off x="5987984" y="5926826"/>
                <a:ext cx="46606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124" name="文本框 123"/>
              <p:cNvSpPr txBox="1"/>
              <p:nvPr/>
            </p:nvSpPr>
            <p:spPr>
              <a:xfrm>
                <a:off x="6350769" y="5172915"/>
                <a:ext cx="514750"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125" name="文本框 124"/>
              <p:cNvSpPr txBox="1"/>
              <p:nvPr/>
            </p:nvSpPr>
            <p:spPr>
              <a:xfrm>
                <a:off x="7616461" y="4606718"/>
                <a:ext cx="583326" cy="400110"/>
              </a:xfrm>
              <a:prstGeom prst="rect">
                <a:avLst/>
              </a:prstGeom>
              <a:noFill/>
            </p:spPr>
            <p:txBody>
              <a:bodyPr wrap="square" rtlCol="0">
                <a:spAutoFit/>
              </a:bodyPr>
              <a:lstStyle/>
              <a:p>
                <a:r>
                  <a:rPr lang="en-US" altLang="zh-CN" sz="2000" b="1" dirty="0" err="1" smtClean="0">
                    <a:solidFill>
                      <a:schemeClr val="accent2"/>
                    </a:solidFill>
                  </a:rPr>
                  <a:t>gu</a:t>
                </a:r>
                <a:endParaRPr lang="zh-CN" altLang="en-US" sz="2000" b="1" dirty="0">
                  <a:solidFill>
                    <a:schemeClr val="accent2"/>
                  </a:solidFill>
                </a:endParaRPr>
              </a:p>
            </p:txBody>
          </p:sp>
        </p:grpSp>
        <p:grpSp>
          <p:nvGrpSpPr>
            <p:cNvPr id="6" name="组合 5"/>
            <p:cNvGrpSpPr/>
            <p:nvPr/>
          </p:nvGrpSpPr>
          <p:grpSpPr>
            <a:xfrm>
              <a:off x="8046719" y="5987982"/>
              <a:ext cx="593278" cy="399861"/>
              <a:chOff x="8554824" y="6166904"/>
              <a:chExt cx="593278" cy="399861"/>
            </a:xfrm>
          </p:grpSpPr>
          <p:sp>
            <p:nvSpPr>
              <p:cNvPr id="83" name="Oval 34"/>
              <p:cNvSpPr>
                <a:spLocks noChangeArrowheads="1"/>
              </p:cNvSpPr>
              <p:nvPr/>
            </p:nvSpPr>
            <p:spPr bwMode="auto">
              <a:xfrm>
                <a:off x="8554824" y="6178781"/>
                <a:ext cx="464823" cy="374787"/>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80" name="Text Box 35"/>
              <p:cNvSpPr txBox="1">
                <a:spLocks noChangeArrowheads="1"/>
              </p:cNvSpPr>
              <p:nvPr/>
            </p:nvSpPr>
            <p:spPr bwMode="auto">
              <a:xfrm>
                <a:off x="8590580" y="6166904"/>
                <a:ext cx="557522" cy="399861"/>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grpSp>
    </p:spTree>
    <p:extLst>
      <p:ext uri="{BB962C8B-B14F-4D97-AF65-F5344CB8AC3E}">
        <p14:creationId xmlns:p14="http://schemas.microsoft.com/office/powerpoint/2010/main" val="496905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2579">
                                            <p:txEl>
                                              <p:pRg st="2" end="2"/>
                                            </p:txEl>
                                          </p:spTgt>
                                        </p:tgtEl>
                                        <p:attrNameLst>
                                          <p:attrName>style.visibility</p:attrName>
                                        </p:attrNameLst>
                                      </p:cBhvr>
                                      <p:to>
                                        <p:strVal val="visible"/>
                                      </p:to>
                                    </p:set>
                                    <p:animEffect transition="in" filter="wipe(left)">
                                      <p:cBhvr>
                                        <p:cTn id="7" dur="500"/>
                                        <p:tgtEl>
                                          <p:spTgt spid="792579">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92579">
                                            <p:txEl>
                                              <p:pRg st="3" end="3"/>
                                            </p:txEl>
                                          </p:spTgt>
                                        </p:tgtEl>
                                        <p:attrNameLst>
                                          <p:attrName>style.visibility</p:attrName>
                                        </p:attrNameLst>
                                      </p:cBhvr>
                                      <p:to>
                                        <p:strVal val="visible"/>
                                      </p:to>
                                    </p:set>
                                    <p:animEffect transition="in" filter="wipe(left)">
                                      <p:cBhvr>
                                        <p:cTn id="21" dur="500"/>
                                        <p:tgtEl>
                                          <p:spTgt spid="79257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540" y="337914"/>
            <a:ext cx="2902226" cy="584775"/>
          </a:xfrm>
          <a:prstGeom prst="rect">
            <a:avLst/>
          </a:prstGeom>
          <a:noFill/>
        </p:spPr>
        <p:txBody>
          <a:bodyPr wrap="square" rtlCol="0">
            <a:spAutoFit/>
          </a:bodyPr>
          <a:lstStyle/>
          <a:p>
            <a:r>
              <a:rPr lang="zh-CN" altLang="en-US" sz="3200" dirty="0" smtClean="0">
                <a:solidFill>
                  <a:srgbClr val="3333FF"/>
                </a:solidFill>
                <a:latin typeface="黑体" panose="02010609060101010101" pitchFamily="49" charset="-122"/>
                <a:ea typeface="黑体" panose="02010609060101010101" pitchFamily="49" charset="-122"/>
              </a:rPr>
              <a:t>红黑树的插入</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56" name="文本框 55"/>
          <p:cNvSpPr txBox="1"/>
          <p:nvPr/>
        </p:nvSpPr>
        <p:spPr>
          <a:xfrm>
            <a:off x="578751" y="4405276"/>
            <a:ext cx="1582327" cy="461665"/>
          </a:xfrm>
          <a:prstGeom prst="rect">
            <a:avLst/>
          </a:prstGeom>
          <a:noFill/>
        </p:spPr>
        <p:txBody>
          <a:bodyPr wrap="square" rtlCol="0">
            <a:spAutoFit/>
          </a:bodyPr>
          <a:lstStyle/>
          <a:p>
            <a:pPr algn="ctr"/>
            <a:r>
              <a:rPr lang="en-US" altLang="zh-CN" dirty="0" err="1" smtClean="0"/>
              <a:t>LLr</a:t>
            </a:r>
            <a:r>
              <a:rPr lang="zh-CN" altLang="en-US" dirty="0" smtClean="0"/>
              <a:t>型</a:t>
            </a:r>
            <a:endParaRPr lang="zh-CN" altLang="en-US" dirty="0"/>
          </a:p>
        </p:txBody>
      </p:sp>
      <p:grpSp>
        <p:nvGrpSpPr>
          <p:cNvPr id="4" name="组合 3"/>
          <p:cNvGrpSpPr/>
          <p:nvPr/>
        </p:nvGrpSpPr>
        <p:grpSpPr>
          <a:xfrm>
            <a:off x="22217" y="1446505"/>
            <a:ext cx="3780629" cy="2710399"/>
            <a:chOff x="344110" y="1609830"/>
            <a:chExt cx="3780629" cy="2710399"/>
          </a:xfrm>
        </p:grpSpPr>
        <p:cxnSp>
          <p:nvCxnSpPr>
            <p:cNvPr id="34" name="直接连接符 33"/>
            <p:cNvCxnSpPr>
              <a:stCxn id="51" idx="2"/>
            </p:cNvCxnSpPr>
            <p:nvPr/>
          </p:nvCxnSpPr>
          <p:spPr bwMode="auto">
            <a:xfrm>
              <a:off x="1294344" y="358108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8" name="直接连接符 7"/>
            <p:cNvCxnSpPr/>
            <p:nvPr/>
          </p:nvCxnSpPr>
          <p:spPr bwMode="auto">
            <a:xfrm flipH="1">
              <a:off x="1237670" y="287953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9" name="直接连接符 8"/>
            <p:cNvCxnSpPr>
              <a:stCxn id="54" idx="5"/>
            </p:cNvCxnSpPr>
            <p:nvPr/>
          </p:nvCxnSpPr>
          <p:spPr bwMode="auto">
            <a:xfrm>
              <a:off x="2851690" y="2239267"/>
              <a:ext cx="389310" cy="373630"/>
            </a:xfrm>
            <a:prstGeom prst="line">
              <a:avLst/>
            </a:prstGeom>
            <a:solidFill>
              <a:srgbClr val="00CC99"/>
            </a:solidFill>
            <a:ln w="38100" cap="flat" cmpd="sng" algn="ctr">
              <a:solidFill>
                <a:srgbClr val="FF0000"/>
              </a:solidFill>
              <a:prstDash val="solid"/>
              <a:round/>
              <a:headEnd type="none" w="med" len="med"/>
              <a:tailEnd type="none" w="med" len="med"/>
            </a:ln>
            <a:effectLst/>
          </p:spPr>
        </p:cxnSp>
        <p:grpSp>
          <p:nvGrpSpPr>
            <p:cNvPr id="12" name="Group 33"/>
            <p:cNvGrpSpPr>
              <a:grpSpLocks/>
            </p:cNvGrpSpPr>
            <p:nvPr/>
          </p:nvGrpSpPr>
          <p:grpSpPr bwMode="auto">
            <a:xfrm>
              <a:off x="2343208" y="1816342"/>
              <a:ext cx="755263" cy="488950"/>
              <a:chOff x="1761" y="1647"/>
              <a:chExt cx="445" cy="308"/>
            </a:xfrm>
          </p:grpSpPr>
          <p:sp>
            <p:nvSpPr>
              <p:cNvPr id="54"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5" name="Group 33"/>
            <p:cNvGrpSpPr>
              <a:grpSpLocks/>
            </p:cNvGrpSpPr>
            <p:nvPr/>
          </p:nvGrpSpPr>
          <p:grpSpPr bwMode="auto">
            <a:xfrm>
              <a:off x="896346" y="3211201"/>
              <a:ext cx="755263" cy="488950"/>
              <a:chOff x="1761" y="1647"/>
              <a:chExt cx="445" cy="308"/>
            </a:xfrm>
          </p:grpSpPr>
          <p:sp>
            <p:nvSpPr>
              <p:cNvPr id="50"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1"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7" name="Group 33"/>
            <p:cNvGrpSpPr>
              <a:grpSpLocks/>
            </p:cNvGrpSpPr>
            <p:nvPr/>
          </p:nvGrpSpPr>
          <p:grpSpPr bwMode="auto">
            <a:xfrm>
              <a:off x="1552161" y="2474258"/>
              <a:ext cx="755263" cy="488950"/>
              <a:chOff x="1761" y="1647"/>
              <a:chExt cx="445" cy="308"/>
            </a:xfrm>
          </p:grpSpPr>
          <p:sp>
            <p:nvSpPr>
              <p:cNvPr id="48"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9"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30" name="直接连接符 29"/>
            <p:cNvCxnSpPr/>
            <p:nvPr/>
          </p:nvCxnSpPr>
          <p:spPr bwMode="auto">
            <a:xfrm flipH="1">
              <a:off x="2010764" y="2195110"/>
              <a:ext cx="433782" cy="373496"/>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flipH="1">
              <a:off x="765946" y="366964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33" name="直接连接符 32"/>
            <p:cNvCxnSpPr/>
            <p:nvPr/>
          </p:nvCxnSpPr>
          <p:spPr bwMode="auto">
            <a:xfrm>
              <a:off x="1999073" y="2942864"/>
              <a:ext cx="262427" cy="424164"/>
            </a:xfrm>
            <a:prstGeom prst="line">
              <a:avLst/>
            </a:prstGeom>
            <a:solidFill>
              <a:srgbClr val="00CC99"/>
            </a:solidFill>
            <a:ln w="38100" cap="flat" cmpd="sng" algn="ctr">
              <a:solidFill>
                <a:srgbClr val="000000"/>
              </a:solidFill>
              <a:prstDash val="solid"/>
              <a:round/>
              <a:headEnd type="none" w="med" len="med"/>
              <a:tailEnd type="none" w="med" len="med"/>
            </a:ln>
            <a:effectLst/>
          </p:spPr>
        </p:cxnSp>
        <p:sp>
          <p:nvSpPr>
            <p:cNvPr id="3" name="文本框 2"/>
            <p:cNvSpPr txBox="1"/>
            <p:nvPr/>
          </p:nvSpPr>
          <p:spPr>
            <a:xfrm>
              <a:off x="1891124" y="160983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58" name="文本框 57"/>
            <p:cNvSpPr txBox="1"/>
            <p:nvPr/>
          </p:nvSpPr>
          <p:spPr>
            <a:xfrm>
              <a:off x="3123703" y="2486130"/>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59" name="文本框 58"/>
            <p:cNvSpPr txBox="1"/>
            <p:nvPr/>
          </p:nvSpPr>
          <p:spPr>
            <a:xfrm>
              <a:off x="1153314" y="2203579"/>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60" name="文本框 59"/>
            <p:cNvSpPr txBox="1"/>
            <p:nvPr/>
          </p:nvSpPr>
          <p:spPr>
            <a:xfrm>
              <a:off x="567291" y="3050986"/>
              <a:ext cx="677512" cy="477078"/>
            </a:xfrm>
            <a:prstGeom prst="rect">
              <a:avLst/>
            </a:prstGeom>
            <a:noFill/>
          </p:spPr>
          <p:txBody>
            <a:bodyPr wrap="square" rtlCol="0">
              <a:spAutoFit/>
            </a:bodyPr>
            <a:lstStyle/>
            <a:p>
              <a:r>
                <a:rPr lang="en-US" altLang="zh-CN" dirty="0" smtClean="0"/>
                <a:t>u</a:t>
              </a:r>
              <a:endParaRPr lang="zh-CN" altLang="en-US" dirty="0"/>
            </a:p>
          </p:txBody>
        </p:sp>
        <p:sp>
          <p:nvSpPr>
            <p:cNvPr id="61" name="文本框 60"/>
            <p:cNvSpPr txBox="1"/>
            <p:nvPr/>
          </p:nvSpPr>
          <p:spPr>
            <a:xfrm>
              <a:off x="344110" y="3847772"/>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62" name="文本框 61"/>
            <p:cNvSpPr txBox="1"/>
            <p:nvPr/>
          </p:nvSpPr>
          <p:spPr>
            <a:xfrm>
              <a:off x="1266464" y="3858564"/>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63" name="文本框 62"/>
            <p:cNvSpPr txBox="1"/>
            <p:nvPr/>
          </p:nvSpPr>
          <p:spPr>
            <a:xfrm>
              <a:off x="2121397" y="3263292"/>
              <a:ext cx="1001036" cy="461665"/>
            </a:xfrm>
            <a:prstGeom prst="rect">
              <a:avLst/>
            </a:prstGeom>
            <a:noFill/>
          </p:spPr>
          <p:txBody>
            <a:bodyPr wrap="square" rtlCol="0">
              <a:spAutoFit/>
            </a:bodyPr>
            <a:lstStyle/>
            <a:p>
              <a:r>
                <a:rPr lang="en-US" altLang="zh-CN" dirty="0" err="1"/>
                <a:t>p</a:t>
              </a:r>
              <a:r>
                <a:rPr lang="en-US" altLang="zh-CN" dirty="0" err="1" smtClean="0"/>
                <a:t>uR</a:t>
              </a:r>
              <a:endParaRPr lang="zh-CN" altLang="en-US" dirty="0"/>
            </a:p>
          </p:txBody>
        </p:sp>
      </p:grpSp>
      <p:sp>
        <p:nvSpPr>
          <p:cNvPr id="88" name="文本框 87"/>
          <p:cNvSpPr txBox="1"/>
          <p:nvPr/>
        </p:nvSpPr>
        <p:spPr>
          <a:xfrm>
            <a:off x="4552404" y="4472604"/>
            <a:ext cx="4168013" cy="461665"/>
          </a:xfrm>
          <a:prstGeom prst="rect">
            <a:avLst/>
          </a:prstGeom>
          <a:noFill/>
        </p:spPr>
        <p:txBody>
          <a:bodyPr wrap="square" rtlCol="0">
            <a:spAutoFit/>
          </a:bodyPr>
          <a:lstStyle/>
          <a:p>
            <a:r>
              <a:rPr lang="en-US" altLang="zh-CN" dirty="0" err="1" smtClean="0"/>
              <a:t>LLr</a:t>
            </a:r>
            <a:r>
              <a:rPr lang="zh-CN" altLang="en-US" dirty="0" smtClean="0"/>
              <a:t>型</a:t>
            </a:r>
            <a:r>
              <a:rPr lang="en-US" altLang="zh-CN" dirty="0" smtClean="0"/>
              <a:t>-</a:t>
            </a:r>
            <a:r>
              <a:rPr lang="zh-CN" altLang="en-US" dirty="0" smtClean="0"/>
              <a:t>颜色变换</a:t>
            </a:r>
            <a:r>
              <a:rPr lang="zh-CN" altLang="en-US" dirty="0"/>
              <a:t>，</a:t>
            </a:r>
            <a:r>
              <a:rPr lang="zh-CN" altLang="en-US" dirty="0" smtClean="0"/>
              <a:t>继续调整。</a:t>
            </a:r>
            <a:endParaRPr lang="zh-CN" altLang="en-US" dirty="0"/>
          </a:p>
        </p:txBody>
      </p:sp>
      <p:grpSp>
        <p:nvGrpSpPr>
          <p:cNvPr id="10" name="组合 9"/>
          <p:cNvGrpSpPr/>
          <p:nvPr/>
        </p:nvGrpSpPr>
        <p:grpSpPr>
          <a:xfrm>
            <a:off x="5684241" y="1016626"/>
            <a:ext cx="3780629" cy="3254094"/>
            <a:chOff x="5684241" y="1016626"/>
            <a:chExt cx="3780629" cy="3254094"/>
          </a:xfrm>
        </p:grpSpPr>
        <p:grpSp>
          <p:nvGrpSpPr>
            <p:cNvPr id="90" name="组合 89"/>
            <p:cNvGrpSpPr/>
            <p:nvPr/>
          </p:nvGrpSpPr>
          <p:grpSpPr>
            <a:xfrm>
              <a:off x="5684241" y="1560321"/>
              <a:ext cx="3780629" cy="2710399"/>
              <a:chOff x="344110" y="1609830"/>
              <a:chExt cx="3780629" cy="2710399"/>
            </a:xfrm>
          </p:grpSpPr>
          <p:cxnSp>
            <p:nvCxnSpPr>
              <p:cNvPr id="97" name="直接连接符 96"/>
              <p:cNvCxnSpPr/>
              <p:nvPr/>
            </p:nvCxnSpPr>
            <p:spPr bwMode="auto">
              <a:xfrm flipH="1">
                <a:off x="2010764" y="2195110"/>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91" name="直接连接符 90"/>
              <p:cNvCxnSpPr>
                <a:stCxn id="110" idx="2"/>
              </p:cNvCxnSpPr>
              <p:nvPr/>
            </p:nvCxnSpPr>
            <p:spPr bwMode="auto">
              <a:xfrm>
                <a:off x="1294344" y="358108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92" name="直接连接符 91"/>
              <p:cNvCxnSpPr/>
              <p:nvPr/>
            </p:nvCxnSpPr>
            <p:spPr bwMode="auto">
              <a:xfrm flipH="1">
                <a:off x="1237670" y="287953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93" name="直接连接符 92"/>
              <p:cNvCxnSpPr>
                <a:stCxn id="111" idx="5"/>
              </p:cNvCxnSpPr>
              <p:nvPr/>
            </p:nvCxnSpPr>
            <p:spPr bwMode="auto">
              <a:xfrm>
                <a:off x="2851690" y="2239267"/>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94" name="Group 33"/>
              <p:cNvGrpSpPr>
                <a:grpSpLocks/>
              </p:cNvGrpSpPr>
              <p:nvPr/>
            </p:nvGrpSpPr>
            <p:grpSpPr bwMode="auto">
              <a:xfrm>
                <a:off x="2343208" y="1816342"/>
                <a:ext cx="755263" cy="488950"/>
                <a:chOff x="1761" y="1647"/>
                <a:chExt cx="445" cy="308"/>
              </a:xfrm>
            </p:grpSpPr>
            <p:sp>
              <p:nvSpPr>
                <p:cNvPr id="111"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2"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95" name="Group 33"/>
              <p:cNvGrpSpPr>
                <a:grpSpLocks/>
              </p:cNvGrpSpPr>
              <p:nvPr/>
            </p:nvGrpSpPr>
            <p:grpSpPr bwMode="auto">
              <a:xfrm>
                <a:off x="896346" y="3211201"/>
                <a:ext cx="755263" cy="488950"/>
                <a:chOff x="1761" y="1647"/>
                <a:chExt cx="445" cy="308"/>
              </a:xfrm>
            </p:grpSpPr>
            <p:sp>
              <p:nvSpPr>
                <p:cNvPr id="109"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10"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96" name="Group 33"/>
              <p:cNvGrpSpPr>
                <a:grpSpLocks/>
              </p:cNvGrpSpPr>
              <p:nvPr/>
            </p:nvGrpSpPr>
            <p:grpSpPr bwMode="auto">
              <a:xfrm>
                <a:off x="1552161" y="2474258"/>
                <a:ext cx="755263" cy="488950"/>
                <a:chOff x="1761" y="1647"/>
                <a:chExt cx="445" cy="308"/>
              </a:xfrm>
            </p:grpSpPr>
            <p:sp>
              <p:nvSpPr>
                <p:cNvPr id="107"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8"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98" name="直接连接符 97"/>
              <p:cNvCxnSpPr/>
              <p:nvPr/>
            </p:nvCxnSpPr>
            <p:spPr bwMode="auto">
              <a:xfrm flipH="1">
                <a:off x="765946" y="366964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99" name="直接连接符 98"/>
              <p:cNvCxnSpPr/>
              <p:nvPr/>
            </p:nvCxnSpPr>
            <p:spPr bwMode="auto">
              <a:xfrm>
                <a:off x="2020631" y="2963208"/>
                <a:ext cx="262427" cy="424164"/>
              </a:xfrm>
              <a:prstGeom prst="line">
                <a:avLst/>
              </a:prstGeom>
              <a:solidFill>
                <a:srgbClr val="00CC99"/>
              </a:solidFill>
              <a:ln w="38100" cap="flat" cmpd="sng" algn="ctr">
                <a:solidFill>
                  <a:srgbClr val="000000"/>
                </a:solidFill>
                <a:prstDash val="solid"/>
                <a:round/>
                <a:headEnd type="none" w="med" len="med"/>
                <a:tailEnd type="none" w="med" len="med"/>
              </a:ln>
              <a:effectLst/>
            </p:spPr>
          </p:cxnSp>
          <p:sp>
            <p:nvSpPr>
              <p:cNvPr id="100" name="文本框 99"/>
              <p:cNvSpPr txBox="1"/>
              <p:nvPr/>
            </p:nvSpPr>
            <p:spPr>
              <a:xfrm>
                <a:off x="1980575" y="160983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101" name="文本框 100"/>
              <p:cNvSpPr txBox="1"/>
              <p:nvPr/>
            </p:nvSpPr>
            <p:spPr>
              <a:xfrm>
                <a:off x="3123703" y="2486130"/>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102" name="文本框 101"/>
              <p:cNvSpPr txBox="1"/>
              <p:nvPr/>
            </p:nvSpPr>
            <p:spPr>
              <a:xfrm>
                <a:off x="1252704" y="2203579"/>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103" name="文本框 102"/>
              <p:cNvSpPr txBox="1"/>
              <p:nvPr/>
            </p:nvSpPr>
            <p:spPr>
              <a:xfrm>
                <a:off x="646803" y="3050986"/>
                <a:ext cx="677512" cy="477078"/>
              </a:xfrm>
              <a:prstGeom prst="rect">
                <a:avLst/>
              </a:prstGeom>
              <a:noFill/>
            </p:spPr>
            <p:txBody>
              <a:bodyPr wrap="square" rtlCol="0">
                <a:spAutoFit/>
              </a:bodyPr>
              <a:lstStyle/>
              <a:p>
                <a:r>
                  <a:rPr lang="en-US" altLang="zh-CN" dirty="0" smtClean="0"/>
                  <a:t>u</a:t>
                </a:r>
                <a:endParaRPr lang="zh-CN" altLang="en-US" dirty="0"/>
              </a:p>
            </p:txBody>
          </p:sp>
          <p:sp>
            <p:nvSpPr>
              <p:cNvPr id="104" name="文本框 103"/>
              <p:cNvSpPr txBox="1"/>
              <p:nvPr/>
            </p:nvSpPr>
            <p:spPr>
              <a:xfrm>
                <a:off x="344110" y="3847772"/>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105" name="文本框 104"/>
              <p:cNvSpPr txBox="1"/>
              <p:nvPr/>
            </p:nvSpPr>
            <p:spPr>
              <a:xfrm>
                <a:off x="1266464" y="3858564"/>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106" name="文本框 105"/>
              <p:cNvSpPr txBox="1"/>
              <p:nvPr/>
            </p:nvSpPr>
            <p:spPr>
              <a:xfrm>
                <a:off x="2121397" y="3263292"/>
                <a:ext cx="1001036" cy="461665"/>
              </a:xfrm>
              <a:prstGeom prst="rect">
                <a:avLst/>
              </a:prstGeom>
              <a:noFill/>
            </p:spPr>
            <p:txBody>
              <a:bodyPr wrap="square" rtlCol="0">
                <a:spAutoFit/>
              </a:bodyPr>
              <a:lstStyle/>
              <a:p>
                <a:r>
                  <a:rPr lang="en-US" altLang="zh-CN" dirty="0" err="1"/>
                  <a:t>p</a:t>
                </a:r>
                <a:r>
                  <a:rPr lang="en-US" altLang="zh-CN" dirty="0" err="1" smtClean="0"/>
                  <a:t>uR</a:t>
                </a:r>
                <a:endParaRPr lang="zh-CN" altLang="en-US" dirty="0"/>
              </a:p>
            </p:txBody>
          </p:sp>
        </p:grpSp>
        <p:grpSp>
          <p:nvGrpSpPr>
            <p:cNvPr id="6" name="组合 5"/>
            <p:cNvGrpSpPr/>
            <p:nvPr/>
          </p:nvGrpSpPr>
          <p:grpSpPr>
            <a:xfrm>
              <a:off x="7301162" y="1016626"/>
              <a:ext cx="1560349" cy="756656"/>
              <a:chOff x="7301162" y="1016626"/>
              <a:chExt cx="1560349" cy="756656"/>
            </a:xfrm>
          </p:grpSpPr>
          <p:sp>
            <p:nvSpPr>
              <p:cNvPr id="160" name="文本框 159"/>
              <p:cNvSpPr txBox="1"/>
              <p:nvPr/>
            </p:nvSpPr>
            <p:spPr>
              <a:xfrm>
                <a:off x="7301162" y="1016626"/>
                <a:ext cx="1560349" cy="400110"/>
              </a:xfrm>
              <a:prstGeom prst="rect">
                <a:avLst/>
              </a:prstGeom>
              <a:noFill/>
            </p:spPr>
            <p:txBody>
              <a:bodyPr wrap="square" rtlCol="0">
                <a:spAutoFit/>
              </a:bodyPr>
              <a:lstStyle/>
              <a:p>
                <a:r>
                  <a:rPr lang="zh-CN" altLang="en-US" sz="2000" b="1" dirty="0" smtClean="0"/>
                  <a:t>不是根结点</a:t>
                </a:r>
                <a:endParaRPr lang="zh-CN" altLang="en-US" sz="2000" b="1" dirty="0"/>
              </a:p>
            </p:txBody>
          </p:sp>
          <p:cxnSp>
            <p:nvCxnSpPr>
              <p:cNvPr id="89" name="直接箭头连接符 88"/>
              <p:cNvCxnSpPr/>
              <p:nvPr/>
            </p:nvCxnSpPr>
            <p:spPr bwMode="auto">
              <a:xfrm flipH="1">
                <a:off x="7993779" y="1392698"/>
                <a:ext cx="100136" cy="380584"/>
              </a:xfrm>
              <a:prstGeom prst="straightConnector1">
                <a:avLst/>
              </a:prstGeom>
              <a:solidFill>
                <a:schemeClr val="accent1"/>
              </a:solidFill>
              <a:ln w="28575" cap="flat" cmpd="sng" algn="ctr">
                <a:solidFill>
                  <a:srgbClr val="3333FF"/>
                </a:solidFill>
                <a:prstDash val="solid"/>
                <a:round/>
                <a:headEnd type="none" w="med" len="med"/>
                <a:tailEnd type="triangle"/>
              </a:ln>
              <a:effectLst/>
            </p:spPr>
          </p:cxnSp>
        </p:grpSp>
      </p:grpSp>
      <p:grpSp>
        <p:nvGrpSpPr>
          <p:cNvPr id="7" name="组合 6"/>
          <p:cNvGrpSpPr/>
          <p:nvPr/>
        </p:nvGrpSpPr>
        <p:grpSpPr>
          <a:xfrm>
            <a:off x="2740152" y="1065158"/>
            <a:ext cx="3780629" cy="3246481"/>
            <a:chOff x="2740152" y="1065158"/>
            <a:chExt cx="3780629" cy="3246481"/>
          </a:xfrm>
        </p:grpSpPr>
        <p:grpSp>
          <p:nvGrpSpPr>
            <p:cNvPr id="65" name="组合 64"/>
            <p:cNvGrpSpPr/>
            <p:nvPr/>
          </p:nvGrpSpPr>
          <p:grpSpPr>
            <a:xfrm>
              <a:off x="2740152" y="1601240"/>
              <a:ext cx="3780629" cy="2710399"/>
              <a:chOff x="344110" y="1609830"/>
              <a:chExt cx="3780629" cy="2710399"/>
            </a:xfrm>
          </p:grpSpPr>
          <p:cxnSp>
            <p:nvCxnSpPr>
              <p:cNvPr id="72" name="直接连接符 71"/>
              <p:cNvCxnSpPr/>
              <p:nvPr/>
            </p:nvCxnSpPr>
            <p:spPr bwMode="auto">
              <a:xfrm flipH="1">
                <a:off x="2010764" y="2195110"/>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66" name="直接连接符 65"/>
              <p:cNvCxnSpPr>
                <a:stCxn id="85" idx="2"/>
              </p:cNvCxnSpPr>
              <p:nvPr/>
            </p:nvCxnSpPr>
            <p:spPr bwMode="auto">
              <a:xfrm>
                <a:off x="1294344" y="358108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67" name="直接连接符 66"/>
              <p:cNvCxnSpPr/>
              <p:nvPr/>
            </p:nvCxnSpPr>
            <p:spPr bwMode="auto">
              <a:xfrm flipH="1">
                <a:off x="1237670" y="287953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68" name="直接连接符 67"/>
              <p:cNvCxnSpPr>
                <a:stCxn id="86" idx="5"/>
              </p:cNvCxnSpPr>
              <p:nvPr/>
            </p:nvCxnSpPr>
            <p:spPr bwMode="auto">
              <a:xfrm>
                <a:off x="2851690" y="2239267"/>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69" name="Group 33"/>
              <p:cNvGrpSpPr>
                <a:grpSpLocks/>
              </p:cNvGrpSpPr>
              <p:nvPr/>
            </p:nvGrpSpPr>
            <p:grpSpPr bwMode="auto">
              <a:xfrm>
                <a:off x="2343208" y="1816342"/>
                <a:ext cx="755263" cy="488950"/>
                <a:chOff x="1761" y="1647"/>
                <a:chExt cx="445" cy="308"/>
              </a:xfrm>
            </p:grpSpPr>
            <p:sp>
              <p:nvSpPr>
                <p:cNvPr id="86"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7"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70" name="Group 33"/>
              <p:cNvGrpSpPr>
                <a:grpSpLocks/>
              </p:cNvGrpSpPr>
              <p:nvPr/>
            </p:nvGrpSpPr>
            <p:grpSpPr bwMode="auto">
              <a:xfrm>
                <a:off x="896346" y="3211201"/>
                <a:ext cx="755263" cy="488950"/>
                <a:chOff x="1761" y="1647"/>
                <a:chExt cx="445" cy="308"/>
              </a:xfrm>
            </p:grpSpPr>
            <p:sp>
              <p:nvSpPr>
                <p:cNvPr id="84"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71" name="Group 33"/>
              <p:cNvGrpSpPr>
                <a:grpSpLocks/>
              </p:cNvGrpSpPr>
              <p:nvPr/>
            </p:nvGrpSpPr>
            <p:grpSpPr bwMode="auto">
              <a:xfrm>
                <a:off x="1552161" y="2474258"/>
                <a:ext cx="755263" cy="488950"/>
                <a:chOff x="1761" y="1647"/>
                <a:chExt cx="445" cy="308"/>
              </a:xfrm>
            </p:grpSpPr>
            <p:sp>
              <p:nvSpPr>
                <p:cNvPr id="82"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3"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73" name="直接连接符 72"/>
              <p:cNvCxnSpPr/>
              <p:nvPr/>
            </p:nvCxnSpPr>
            <p:spPr bwMode="auto">
              <a:xfrm flipH="1">
                <a:off x="765946" y="366964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74" name="直接连接符 73"/>
              <p:cNvCxnSpPr/>
              <p:nvPr/>
            </p:nvCxnSpPr>
            <p:spPr bwMode="auto">
              <a:xfrm>
                <a:off x="1989138" y="2944801"/>
                <a:ext cx="262427" cy="424164"/>
              </a:xfrm>
              <a:prstGeom prst="line">
                <a:avLst/>
              </a:prstGeom>
              <a:solidFill>
                <a:srgbClr val="00CC99"/>
              </a:solidFill>
              <a:ln w="38100" cap="flat" cmpd="sng" algn="ctr">
                <a:solidFill>
                  <a:srgbClr val="000000"/>
                </a:solidFill>
                <a:prstDash val="solid"/>
                <a:round/>
                <a:headEnd type="none" w="med" len="med"/>
                <a:tailEnd type="none" w="med" len="med"/>
              </a:ln>
              <a:effectLst/>
            </p:spPr>
          </p:cxnSp>
          <p:sp>
            <p:nvSpPr>
              <p:cNvPr id="75" name="文本框 74"/>
              <p:cNvSpPr txBox="1"/>
              <p:nvPr/>
            </p:nvSpPr>
            <p:spPr>
              <a:xfrm>
                <a:off x="1970636" y="160983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76" name="文本框 75"/>
              <p:cNvSpPr txBox="1"/>
              <p:nvPr/>
            </p:nvSpPr>
            <p:spPr>
              <a:xfrm>
                <a:off x="3123703" y="2486130"/>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77" name="文本框 76"/>
              <p:cNvSpPr txBox="1"/>
              <p:nvPr/>
            </p:nvSpPr>
            <p:spPr>
              <a:xfrm>
                <a:off x="1282521" y="2203579"/>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78" name="文本框 77"/>
              <p:cNvSpPr txBox="1"/>
              <p:nvPr/>
            </p:nvSpPr>
            <p:spPr>
              <a:xfrm>
                <a:off x="646803" y="3050986"/>
                <a:ext cx="677512" cy="477078"/>
              </a:xfrm>
              <a:prstGeom prst="rect">
                <a:avLst/>
              </a:prstGeom>
              <a:noFill/>
            </p:spPr>
            <p:txBody>
              <a:bodyPr wrap="square" rtlCol="0">
                <a:spAutoFit/>
              </a:bodyPr>
              <a:lstStyle/>
              <a:p>
                <a:r>
                  <a:rPr lang="en-US" altLang="zh-CN" dirty="0" smtClean="0"/>
                  <a:t>u</a:t>
                </a:r>
                <a:endParaRPr lang="zh-CN" altLang="en-US" dirty="0"/>
              </a:p>
            </p:txBody>
          </p:sp>
          <p:sp>
            <p:nvSpPr>
              <p:cNvPr id="79" name="文本框 78"/>
              <p:cNvSpPr txBox="1"/>
              <p:nvPr/>
            </p:nvSpPr>
            <p:spPr>
              <a:xfrm>
                <a:off x="344110" y="3847772"/>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80" name="文本框 79"/>
              <p:cNvSpPr txBox="1"/>
              <p:nvPr/>
            </p:nvSpPr>
            <p:spPr>
              <a:xfrm>
                <a:off x="1266464" y="3858564"/>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81" name="文本框 80"/>
              <p:cNvSpPr txBox="1"/>
              <p:nvPr/>
            </p:nvSpPr>
            <p:spPr>
              <a:xfrm>
                <a:off x="2121397" y="3263292"/>
                <a:ext cx="1001036" cy="461665"/>
              </a:xfrm>
              <a:prstGeom prst="rect">
                <a:avLst/>
              </a:prstGeom>
              <a:noFill/>
            </p:spPr>
            <p:txBody>
              <a:bodyPr wrap="square" rtlCol="0">
                <a:spAutoFit/>
              </a:bodyPr>
              <a:lstStyle/>
              <a:p>
                <a:r>
                  <a:rPr lang="en-US" altLang="zh-CN" dirty="0" err="1"/>
                  <a:t>p</a:t>
                </a:r>
                <a:r>
                  <a:rPr lang="en-US" altLang="zh-CN" dirty="0" err="1" smtClean="0"/>
                  <a:t>uR</a:t>
                </a:r>
                <a:endParaRPr lang="zh-CN" altLang="en-US" dirty="0"/>
              </a:p>
            </p:txBody>
          </p:sp>
        </p:grpSp>
        <p:grpSp>
          <p:nvGrpSpPr>
            <p:cNvPr id="5" name="组合 4"/>
            <p:cNvGrpSpPr/>
            <p:nvPr/>
          </p:nvGrpSpPr>
          <p:grpSpPr>
            <a:xfrm>
              <a:off x="4487278" y="1065158"/>
              <a:ext cx="1299939" cy="739775"/>
              <a:chOff x="4487278" y="1065158"/>
              <a:chExt cx="1299939" cy="739775"/>
            </a:xfrm>
          </p:grpSpPr>
          <p:sp>
            <p:nvSpPr>
              <p:cNvPr id="57" name="文本框 56"/>
              <p:cNvSpPr txBox="1"/>
              <p:nvPr/>
            </p:nvSpPr>
            <p:spPr>
              <a:xfrm>
                <a:off x="4487278" y="1065158"/>
                <a:ext cx="1299939" cy="400110"/>
              </a:xfrm>
              <a:prstGeom prst="rect">
                <a:avLst/>
              </a:prstGeom>
              <a:noFill/>
            </p:spPr>
            <p:txBody>
              <a:bodyPr wrap="square" rtlCol="0">
                <a:spAutoFit/>
              </a:bodyPr>
              <a:lstStyle/>
              <a:p>
                <a:r>
                  <a:rPr lang="zh-CN" altLang="en-US" sz="2000" b="1" dirty="0" smtClean="0"/>
                  <a:t>是根结点</a:t>
                </a:r>
                <a:endParaRPr lang="zh-CN" altLang="en-US" sz="2000" b="1" dirty="0"/>
              </a:p>
            </p:txBody>
          </p:sp>
          <p:cxnSp>
            <p:nvCxnSpPr>
              <p:cNvPr id="163" name="直接箭头连接符 162"/>
              <p:cNvCxnSpPr/>
              <p:nvPr/>
            </p:nvCxnSpPr>
            <p:spPr bwMode="auto">
              <a:xfrm flipH="1">
                <a:off x="5049690" y="1424349"/>
                <a:ext cx="100136" cy="380584"/>
              </a:xfrm>
              <a:prstGeom prst="straightConnector1">
                <a:avLst/>
              </a:prstGeom>
              <a:solidFill>
                <a:schemeClr val="accent1"/>
              </a:solidFill>
              <a:ln w="28575" cap="flat" cmpd="sng" algn="ctr">
                <a:solidFill>
                  <a:srgbClr val="3333FF"/>
                </a:solidFill>
                <a:prstDash val="solid"/>
                <a:round/>
                <a:headEnd type="none" w="med" len="med"/>
                <a:tailEnd type="triangle"/>
              </a:ln>
              <a:effectLst/>
            </p:spPr>
          </p:cxnSp>
        </p:grpSp>
      </p:grpSp>
      <p:sp>
        <p:nvSpPr>
          <p:cNvPr id="164" name="文本框 163"/>
          <p:cNvSpPr txBox="1"/>
          <p:nvPr/>
        </p:nvSpPr>
        <p:spPr>
          <a:xfrm>
            <a:off x="522613" y="5092344"/>
            <a:ext cx="8338897" cy="1631216"/>
          </a:xfrm>
          <a:prstGeom prst="rect">
            <a:avLst/>
          </a:prstGeom>
          <a:noFill/>
        </p:spPr>
        <p:txBody>
          <a:bodyPr wrap="square" rtlCol="0">
            <a:spAutoFit/>
          </a:bodyPr>
          <a:lstStyle/>
          <a:p>
            <a:pPr marL="457200" indent="-457200">
              <a:buFont typeface="+mj-lt"/>
              <a:buAutoNum type="arabicPeriod"/>
            </a:pPr>
            <a:r>
              <a:rPr lang="zh-CN" altLang="en-US" sz="2000" dirty="0" smtClean="0"/>
              <a:t>把</a:t>
            </a:r>
            <a:r>
              <a:rPr lang="en-US" altLang="zh-CN" sz="2000" dirty="0" err="1" smtClean="0"/>
              <a:t>gu</a:t>
            </a:r>
            <a:r>
              <a:rPr lang="zh-CN" altLang="en-US" sz="2000" dirty="0" smtClean="0"/>
              <a:t>的右孩子和</a:t>
            </a:r>
            <a:r>
              <a:rPr lang="en-US" altLang="zh-CN" sz="2000" dirty="0" err="1" smtClean="0"/>
              <a:t>pu</a:t>
            </a:r>
            <a:r>
              <a:rPr lang="zh-CN" altLang="en-US" sz="2000" dirty="0" smtClean="0"/>
              <a:t>从</a:t>
            </a:r>
            <a:r>
              <a:rPr lang="zh-CN" altLang="en-US" sz="2000" b="1" dirty="0" smtClean="0">
                <a:solidFill>
                  <a:srgbClr val="3333FF"/>
                </a:solidFill>
              </a:rPr>
              <a:t>红色变成黑色</a:t>
            </a:r>
            <a:r>
              <a:rPr lang="zh-CN" altLang="en-US" sz="2000" dirty="0" smtClean="0"/>
              <a:t>。</a:t>
            </a:r>
            <a:endParaRPr lang="en-US" altLang="zh-CN" sz="2000" dirty="0" smtClean="0"/>
          </a:p>
          <a:p>
            <a:pPr marL="457200" indent="-457200">
              <a:buFont typeface="+mj-lt"/>
              <a:buAutoNum type="arabicPeriod"/>
            </a:pPr>
            <a:r>
              <a:rPr lang="zh-CN" altLang="en-US" sz="2000" dirty="0"/>
              <a:t>如果</a:t>
            </a:r>
            <a:r>
              <a:rPr lang="en-US" altLang="zh-CN" sz="2000" dirty="0" err="1"/>
              <a:t>gu</a:t>
            </a:r>
            <a:r>
              <a:rPr lang="zh-CN" altLang="en-US" sz="2000" dirty="0"/>
              <a:t>是根结点，则</a:t>
            </a:r>
            <a:r>
              <a:rPr lang="zh-CN" altLang="en-US" sz="2000" b="1" dirty="0" smtClean="0">
                <a:solidFill>
                  <a:srgbClr val="3333FF"/>
                </a:solidFill>
              </a:rPr>
              <a:t>保持根结点为黑</a:t>
            </a:r>
            <a:r>
              <a:rPr lang="zh-CN" altLang="en-US" sz="2000" b="1" dirty="0">
                <a:solidFill>
                  <a:srgbClr val="3333FF"/>
                </a:solidFill>
              </a:rPr>
              <a:t>颜色</a:t>
            </a:r>
            <a:r>
              <a:rPr lang="zh-CN" altLang="en-US" sz="2000" dirty="0" smtClean="0"/>
              <a:t>，并把</a:t>
            </a:r>
            <a:r>
              <a:rPr lang="en-US" altLang="zh-CN" sz="2000" dirty="0" err="1" smtClean="0"/>
              <a:t>gu</a:t>
            </a:r>
            <a:r>
              <a:rPr lang="zh-CN" altLang="en-US" sz="2000" dirty="0" smtClean="0"/>
              <a:t>的两个孩子都变成</a:t>
            </a:r>
            <a:r>
              <a:rPr lang="zh-CN" altLang="en-US" sz="2000" b="1" dirty="0" smtClean="0">
                <a:solidFill>
                  <a:srgbClr val="3333FF"/>
                </a:solidFill>
              </a:rPr>
              <a:t>黑颜色</a:t>
            </a:r>
            <a:r>
              <a:rPr lang="zh-CN" altLang="en-US" sz="2000" dirty="0" smtClean="0"/>
              <a:t>，于是</a:t>
            </a:r>
            <a:r>
              <a:rPr lang="zh-CN" altLang="en-US" sz="2000" dirty="0"/>
              <a:t>所有从根结点至外部结点的路径长度增加</a:t>
            </a:r>
            <a:r>
              <a:rPr lang="en-US" altLang="zh-CN" sz="2000" dirty="0"/>
              <a:t>1.</a:t>
            </a:r>
            <a:endParaRPr lang="zh-CN" altLang="en-US" sz="2000" dirty="0"/>
          </a:p>
          <a:p>
            <a:pPr marL="457200" indent="-457200">
              <a:buFont typeface="+mj-lt"/>
              <a:buAutoNum type="arabicPeriod"/>
            </a:pPr>
            <a:r>
              <a:rPr lang="zh-CN" altLang="en-US" sz="2000" dirty="0" smtClean="0"/>
              <a:t>如果</a:t>
            </a:r>
            <a:r>
              <a:rPr lang="en-US" altLang="zh-CN" sz="2000" dirty="0" err="1" smtClean="0"/>
              <a:t>gu</a:t>
            </a:r>
            <a:r>
              <a:rPr lang="zh-CN" altLang="en-US" sz="2000" dirty="0" smtClean="0"/>
              <a:t>不是根结点，则把</a:t>
            </a:r>
            <a:r>
              <a:rPr lang="en-US" altLang="zh-CN" sz="2000" dirty="0" err="1" smtClean="0"/>
              <a:t>gu</a:t>
            </a:r>
            <a:r>
              <a:rPr lang="zh-CN" altLang="en-US" sz="2000" dirty="0" smtClean="0"/>
              <a:t>从</a:t>
            </a:r>
            <a:r>
              <a:rPr lang="zh-CN" altLang="en-US" sz="2000" b="1" dirty="0" smtClean="0">
                <a:solidFill>
                  <a:srgbClr val="3333FF"/>
                </a:solidFill>
              </a:rPr>
              <a:t>黑色变成红色</a:t>
            </a:r>
            <a:r>
              <a:rPr lang="zh-CN" altLang="en-US" sz="2000" dirty="0" smtClean="0"/>
              <a:t>，把</a:t>
            </a:r>
            <a:r>
              <a:rPr lang="en-US" altLang="zh-CN" sz="2000" dirty="0" err="1" smtClean="0"/>
              <a:t>gu</a:t>
            </a:r>
            <a:r>
              <a:rPr lang="zh-CN" altLang="en-US" sz="2000" dirty="0" smtClean="0"/>
              <a:t>看成新的</a:t>
            </a:r>
            <a:r>
              <a:rPr lang="en-US" altLang="zh-CN" sz="2000" dirty="0" smtClean="0"/>
              <a:t>u</a:t>
            </a:r>
            <a:r>
              <a:rPr lang="zh-CN" altLang="en-US" sz="2000" dirty="0" smtClean="0"/>
              <a:t>；</a:t>
            </a:r>
            <a:endParaRPr lang="en-US" altLang="zh-CN" sz="2000" dirty="0" smtClean="0"/>
          </a:p>
          <a:p>
            <a:r>
              <a:rPr lang="zh-CN" altLang="en-US" sz="2000" dirty="0" smtClean="0"/>
              <a:t>       然后，继续向上层进行变换；</a:t>
            </a:r>
            <a:endParaRPr lang="en-US" altLang="zh-CN" sz="2000" dirty="0" smtClean="0"/>
          </a:p>
        </p:txBody>
      </p:sp>
    </p:spTree>
    <p:extLst>
      <p:ext uri="{BB962C8B-B14F-4D97-AF65-F5344CB8AC3E}">
        <p14:creationId xmlns:p14="http://schemas.microsoft.com/office/powerpoint/2010/main" val="1424122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540" y="337914"/>
            <a:ext cx="2902226" cy="584775"/>
          </a:xfrm>
          <a:prstGeom prst="rect">
            <a:avLst/>
          </a:prstGeom>
          <a:noFill/>
        </p:spPr>
        <p:txBody>
          <a:bodyPr wrap="square" rtlCol="0">
            <a:spAutoFit/>
          </a:bodyPr>
          <a:lstStyle/>
          <a:p>
            <a:r>
              <a:rPr lang="zh-CN" altLang="en-US" sz="3200" dirty="0" smtClean="0">
                <a:solidFill>
                  <a:srgbClr val="3333FF"/>
                </a:solidFill>
                <a:latin typeface="黑体" panose="02010609060101010101" pitchFamily="49" charset="-122"/>
                <a:ea typeface="黑体" panose="02010609060101010101" pitchFamily="49" charset="-122"/>
              </a:rPr>
              <a:t>红黑树的插入</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56" name="文本框 55"/>
          <p:cNvSpPr txBox="1"/>
          <p:nvPr/>
        </p:nvSpPr>
        <p:spPr>
          <a:xfrm>
            <a:off x="578751" y="4405276"/>
            <a:ext cx="1582327" cy="461665"/>
          </a:xfrm>
          <a:prstGeom prst="rect">
            <a:avLst/>
          </a:prstGeom>
          <a:noFill/>
        </p:spPr>
        <p:txBody>
          <a:bodyPr wrap="square" rtlCol="0">
            <a:spAutoFit/>
          </a:bodyPr>
          <a:lstStyle/>
          <a:p>
            <a:pPr algn="ctr"/>
            <a:r>
              <a:rPr lang="en-US" altLang="zh-CN" dirty="0" err="1" smtClean="0"/>
              <a:t>LRr</a:t>
            </a:r>
            <a:r>
              <a:rPr lang="zh-CN" altLang="en-US" dirty="0" smtClean="0"/>
              <a:t>型</a:t>
            </a:r>
            <a:endParaRPr lang="zh-CN" altLang="en-US" dirty="0"/>
          </a:p>
        </p:txBody>
      </p:sp>
      <p:grpSp>
        <p:nvGrpSpPr>
          <p:cNvPr id="6" name="组合 5"/>
          <p:cNvGrpSpPr/>
          <p:nvPr/>
        </p:nvGrpSpPr>
        <p:grpSpPr>
          <a:xfrm>
            <a:off x="195895" y="1350676"/>
            <a:ext cx="3377871" cy="2829197"/>
            <a:chOff x="424975" y="1446505"/>
            <a:chExt cx="3377871" cy="2829197"/>
          </a:xfrm>
        </p:grpSpPr>
        <p:cxnSp>
          <p:nvCxnSpPr>
            <p:cNvPr id="34" name="直接连接符 33"/>
            <p:cNvCxnSpPr>
              <a:stCxn id="51" idx="2"/>
            </p:cNvCxnSpPr>
            <p:nvPr/>
          </p:nvCxnSpPr>
          <p:spPr bwMode="auto">
            <a:xfrm>
              <a:off x="2105161" y="3536562"/>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8" name="直接连接符 7"/>
            <p:cNvCxnSpPr/>
            <p:nvPr/>
          </p:nvCxnSpPr>
          <p:spPr bwMode="auto">
            <a:xfrm flipH="1">
              <a:off x="915777" y="2716209"/>
              <a:ext cx="421598" cy="471024"/>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9" name="直接连接符 8"/>
            <p:cNvCxnSpPr>
              <a:stCxn id="54" idx="5"/>
            </p:cNvCxnSpPr>
            <p:nvPr/>
          </p:nvCxnSpPr>
          <p:spPr bwMode="auto">
            <a:xfrm>
              <a:off x="2529797" y="2075942"/>
              <a:ext cx="389310" cy="373630"/>
            </a:xfrm>
            <a:prstGeom prst="line">
              <a:avLst/>
            </a:prstGeom>
            <a:solidFill>
              <a:srgbClr val="00CC99"/>
            </a:solidFill>
            <a:ln w="38100" cap="flat" cmpd="sng" algn="ctr">
              <a:solidFill>
                <a:srgbClr val="FF0000"/>
              </a:solidFill>
              <a:prstDash val="solid"/>
              <a:round/>
              <a:headEnd type="none" w="med" len="med"/>
              <a:tailEnd type="none" w="med" len="med"/>
            </a:ln>
            <a:effectLst/>
          </p:spPr>
        </p:cxnSp>
        <p:grpSp>
          <p:nvGrpSpPr>
            <p:cNvPr id="12" name="Group 33"/>
            <p:cNvGrpSpPr>
              <a:grpSpLocks/>
            </p:cNvGrpSpPr>
            <p:nvPr/>
          </p:nvGrpSpPr>
          <p:grpSpPr bwMode="auto">
            <a:xfrm>
              <a:off x="2021315" y="1653017"/>
              <a:ext cx="755263" cy="488950"/>
              <a:chOff x="1761" y="1647"/>
              <a:chExt cx="445" cy="308"/>
            </a:xfrm>
          </p:grpSpPr>
          <p:sp>
            <p:nvSpPr>
              <p:cNvPr id="54"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5" name="Group 33"/>
            <p:cNvGrpSpPr>
              <a:grpSpLocks/>
            </p:cNvGrpSpPr>
            <p:nvPr/>
          </p:nvGrpSpPr>
          <p:grpSpPr bwMode="auto">
            <a:xfrm>
              <a:off x="1707163" y="3166674"/>
              <a:ext cx="755263" cy="488950"/>
              <a:chOff x="1761" y="1647"/>
              <a:chExt cx="445" cy="308"/>
            </a:xfrm>
          </p:grpSpPr>
          <p:sp>
            <p:nvSpPr>
              <p:cNvPr id="50"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1"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7" name="Group 33"/>
            <p:cNvGrpSpPr>
              <a:grpSpLocks/>
            </p:cNvGrpSpPr>
            <p:nvPr/>
          </p:nvGrpSpPr>
          <p:grpSpPr bwMode="auto">
            <a:xfrm>
              <a:off x="1230268" y="2310933"/>
              <a:ext cx="755263" cy="488950"/>
              <a:chOff x="1761" y="1647"/>
              <a:chExt cx="445" cy="308"/>
            </a:xfrm>
          </p:grpSpPr>
          <p:sp>
            <p:nvSpPr>
              <p:cNvPr id="48"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9"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30" name="直接连接符 29"/>
            <p:cNvCxnSpPr/>
            <p:nvPr/>
          </p:nvCxnSpPr>
          <p:spPr bwMode="auto">
            <a:xfrm flipH="1">
              <a:off x="1688871" y="2031785"/>
              <a:ext cx="433782" cy="373496"/>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flipH="1">
              <a:off x="1576763" y="3625113"/>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33" name="直接连接符 32"/>
            <p:cNvCxnSpPr/>
            <p:nvPr/>
          </p:nvCxnSpPr>
          <p:spPr bwMode="auto">
            <a:xfrm>
              <a:off x="1640250" y="2800618"/>
              <a:ext cx="262427" cy="424164"/>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3" name="文本框 2"/>
            <p:cNvSpPr txBox="1"/>
            <p:nvPr/>
          </p:nvSpPr>
          <p:spPr>
            <a:xfrm>
              <a:off x="1569231" y="1446505"/>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58" name="文本框 57"/>
            <p:cNvSpPr txBox="1"/>
            <p:nvPr/>
          </p:nvSpPr>
          <p:spPr>
            <a:xfrm>
              <a:off x="2801810" y="232280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59" name="文本框 58"/>
            <p:cNvSpPr txBox="1"/>
            <p:nvPr/>
          </p:nvSpPr>
          <p:spPr>
            <a:xfrm>
              <a:off x="831421" y="2040254"/>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60" name="文本框 59"/>
            <p:cNvSpPr txBox="1"/>
            <p:nvPr/>
          </p:nvSpPr>
          <p:spPr>
            <a:xfrm>
              <a:off x="2274637" y="3176158"/>
              <a:ext cx="677512" cy="477078"/>
            </a:xfrm>
            <a:prstGeom prst="rect">
              <a:avLst/>
            </a:prstGeom>
            <a:noFill/>
          </p:spPr>
          <p:txBody>
            <a:bodyPr wrap="square" rtlCol="0">
              <a:spAutoFit/>
            </a:bodyPr>
            <a:lstStyle/>
            <a:p>
              <a:r>
                <a:rPr lang="en-US" altLang="zh-CN" dirty="0" smtClean="0"/>
                <a:t>u</a:t>
              </a:r>
              <a:endParaRPr lang="zh-CN" altLang="en-US" dirty="0"/>
            </a:p>
          </p:txBody>
        </p:sp>
        <p:sp>
          <p:nvSpPr>
            <p:cNvPr id="61" name="文本框 60"/>
            <p:cNvSpPr txBox="1"/>
            <p:nvPr/>
          </p:nvSpPr>
          <p:spPr>
            <a:xfrm>
              <a:off x="1154927" y="3803245"/>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62" name="文本框 61"/>
            <p:cNvSpPr txBox="1"/>
            <p:nvPr/>
          </p:nvSpPr>
          <p:spPr>
            <a:xfrm>
              <a:off x="2077281" y="3814037"/>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63" name="文本框 62"/>
            <p:cNvSpPr txBox="1"/>
            <p:nvPr/>
          </p:nvSpPr>
          <p:spPr>
            <a:xfrm>
              <a:off x="424975" y="3101824"/>
              <a:ext cx="1001036" cy="461665"/>
            </a:xfrm>
            <a:prstGeom prst="rect">
              <a:avLst/>
            </a:prstGeom>
            <a:noFill/>
          </p:spPr>
          <p:txBody>
            <a:bodyPr wrap="square" rtlCol="0">
              <a:spAutoFit/>
            </a:bodyPr>
            <a:lstStyle/>
            <a:p>
              <a:r>
                <a:rPr lang="en-US" altLang="zh-CN" dirty="0" err="1" smtClean="0"/>
                <a:t>puL</a:t>
              </a:r>
              <a:endParaRPr lang="zh-CN" altLang="en-US" dirty="0"/>
            </a:p>
          </p:txBody>
        </p:sp>
      </p:grpSp>
      <p:sp>
        <p:nvSpPr>
          <p:cNvPr id="88" name="文本框 87"/>
          <p:cNvSpPr txBox="1"/>
          <p:nvPr/>
        </p:nvSpPr>
        <p:spPr>
          <a:xfrm>
            <a:off x="4443773" y="4432872"/>
            <a:ext cx="4033601" cy="461665"/>
          </a:xfrm>
          <a:prstGeom prst="rect">
            <a:avLst/>
          </a:prstGeom>
          <a:noFill/>
        </p:spPr>
        <p:txBody>
          <a:bodyPr wrap="square" rtlCol="0">
            <a:spAutoFit/>
          </a:bodyPr>
          <a:lstStyle/>
          <a:p>
            <a:pPr algn="ctr"/>
            <a:r>
              <a:rPr lang="en-US" altLang="zh-CN" dirty="0" err="1" smtClean="0"/>
              <a:t>LRr</a:t>
            </a:r>
            <a:r>
              <a:rPr lang="zh-CN" altLang="en-US" dirty="0" smtClean="0"/>
              <a:t>型</a:t>
            </a:r>
            <a:r>
              <a:rPr lang="en-US" altLang="zh-CN" dirty="0" smtClean="0"/>
              <a:t>-</a:t>
            </a:r>
            <a:r>
              <a:rPr lang="zh-CN" altLang="en-US" dirty="0" smtClean="0"/>
              <a:t>颜色变换，继续调整</a:t>
            </a:r>
            <a:endParaRPr lang="zh-CN" altLang="en-US" dirty="0"/>
          </a:p>
        </p:txBody>
      </p:sp>
      <p:grpSp>
        <p:nvGrpSpPr>
          <p:cNvPr id="7" name="组合 6"/>
          <p:cNvGrpSpPr/>
          <p:nvPr/>
        </p:nvGrpSpPr>
        <p:grpSpPr>
          <a:xfrm>
            <a:off x="4246047" y="780891"/>
            <a:ext cx="1560349" cy="756656"/>
            <a:chOff x="10740101" y="739668"/>
            <a:chExt cx="1560349" cy="756656"/>
          </a:xfrm>
        </p:grpSpPr>
        <p:sp>
          <p:nvSpPr>
            <p:cNvPr id="160" name="文本框 159"/>
            <p:cNvSpPr txBox="1"/>
            <p:nvPr/>
          </p:nvSpPr>
          <p:spPr>
            <a:xfrm>
              <a:off x="10740101" y="739668"/>
              <a:ext cx="1560349" cy="400110"/>
            </a:xfrm>
            <a:prstGeom prst="rect">
              <a:avLst/>
            </a:prstGeom>
            <a:noFill/>
          </p:spPr>
          <p:txBody>
            <a:bodyPr wrap="square" rtlCol="0">
              <a:spAutoFit/>
            </a:bodyPr>
            <a:lstStyle/>
            <a:p>
              <a:r>
                <a:rPr lang="zh-CN" altLang="en-US" sz="2000" b="1" dirty="0"/>
                <a:t> </a:t>
              </a:r>
              <a:r>
                <a:rPr lang="zh-CN" altLang="en-US" sz="2000" b="1" dirty="0" smtClean="0"/>
                <a:t> 是根结点</a:t>
              </a:r>
              <a:endParaRPr lang="zh-CN" altLang="en-US" sz="2000" b="1" dirty="0"/>
            </a:p>
          </p:txBody>
        </p:sp>
        <p:cxnSp>
          <p:nvCxnSpPr>
            <p:cNvPr id="89" name="直接箭头连接符 88"/>
            <p:cNvCxnSpPr/>
            <p:nvPr/>
          </p:nvCxnSpPr>
          <p:spPr bwMode="auto">
            <a:xfrm flipH="1">
              <a:off x="11432718" y="1115740"/>
              <a:ext cx="100136" cy="380584"/>
            </a:xfrm>
            <a:prstGeom prst="straightConnector1">
              <a:avLst/>
            </a:prstGeom>
            <a:solidFill>
              <a:schemeClr val="accent1"/>
            </a:solidFill>
            <a:ln w="28575" cap="flat" cmpd="sng" algn="ctr">
              <a:solidFill>
                <a:srgbClr val="3333FF"/>
              </a:solidFill>
              <a:prstDash val="solid"/>
              <a:round/>
              <a:headEnd type="none" w="med" len="med"/>
              <a:tailEnd type="triangle"/>
            </a:ln>
            <a:effectLst/>
          </p:spPr>
        </p:cxnSp>
      </p:grpSp>
      <p:grpSp>
        <p:nvGrpSpPr>
          <p:cNvPr id="10" name="组合 9"/>
          <p:cNvGrpSpPr/>
          <p:nvPr/>
        </p:nvGrpSpPr>
        <p:grpSpPr>
          <a:xfrm>
            <a:off x="6948782" y="837268"/>
            <a:ext cx="1638628" cy="739775"/>
            <a:chOff x="7724603" y="788200"/>
            <a:chExt cx="1638628" cy="739775"/>
          </a:xfrm>
        </p:grpSpPr>
        <p:sp>
          <p:nvSpPr>
            <p:cNvPr id="57" name="文本框 56"/>
            <p:cNvSpPr txBox="1"/>
            <p:nvPr/>
          </p:nvSpPr>
          <p:spPr>
            <a:xfrm>
              <a:off x="7724603" y="788200"/>
              <a:ext cx="1638628" cy="400110"/>
            </a:xfrm>
            <a:prstGeom prst="rect">
              <a:avLst/>
            </a:prstGeom>
            <a:noFill/>
          </p:spPr>
          <p:txBody>
            <a:bodyPr wrap="square" rtlCol="0">
              <a:spAutoFit/>
            </a:bodyPr>
            <a:lstStyle/>
            <a:p>
              <a:r>
                <a:rPr lang="zh-CN" altLang="en-US" sz="2000" b="1" dirty="0" smtClean="0"/>
                <a:t>不是根结点</a:t>
              </a:r>
              <a:endParaRPr lang="zh-CN" altLang="en-US" sz="2000" b="1" dirty="0"/>
            </a:p>
          </p:txBody>
        </p:sp>
        <p:cxnSp>
          <p:nvCxnSpPr>
            <p:cNvPr id="163" name="直接箭头连接符 162"/>
            <p:cNvCxnSpPr/>
            <p:nvPr/>
          </p:nvCxnSpPr>
          <p:spPr bwMode="auto">
            <a:xfrm flipH="1">
              <a:off x="8488629" y="1147391"/>
              <a:ext cx="100136" cy="380584"/>
            </a:xfrm>
            <a:prstGeom prst="straightConnector1">
              <a:avLst/>
            </a:prstGeom>
            <a:solidFill>
              <a:schemeClr val="accent1"/>
            </a:solidFill>
            <a:ln w="28575" cap="flat" cmpd="sng" algn="ctr">
              <a:solidFill>
                <a:srgbClr val="3333FF"/>
              </a:solidFill>
              <a:prstDash val="solid"/>
              <a:round/>
              <a:headEnd type="none" w="med" len="med"/>
              <a:tailEnd type="triangle"/>
            </a:ln>
            <a:effectLst/>
          </p:spPr>
        </p:cxnSp>
      </p:grpSp>
      <p:grpSp>
        <p:nvGrpSpPr>
          <p:cNvPr id="116" name="组合 115"/>
          <p:cNvGrpSpPr/>
          <p:nvPr/>
        </p:nvGrpSpPr>
        <p:grpSpPr>
          <a:xfrm>
            <a:off x="3042756" y="1341109"/>
            <a:ext cx="3377871" cy="2829197"/>
            <a:chOff x="424975" y="1446505"/>
            <a:chExt cx="3377871" cy="2829197"/>
          </a:xfrm>
        </p:grpSpPr>
        <p:cxnSp>
          <p:nvCxnSpPr>
            <p:cNvPr id="117" name="直接连接符 116"/>
            <p:cNvCxnSpPr>
              <a:stCxn id="136" idx="2"/>
            </p:cNvCxnSpPr>
            <p:nvPr/>
          </p:nvCxnSpPr>
          <p:spPr bwMode="auto">
            <a:xfrm>
              <a:off x="2105161" y="3536562"/>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118" name="直接连接符 117"/>
            <p:cNvCxnSpPr/>
            <p:nvPr/>
          </p:nvCxnSpPr>
          <p:spPr bwMode="auto">
            <a:xfrm flipH="1">
              <a:off x="915777" y="2716209"/>
              <a:ext cx="421598" cy="471024"/>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119" name="直接连接符 118"/>
            <p:cNvCxnSpPr>
              <a:stCxn id="137" idx="5"/>
            </p:cNvCxnSpPr>
            <p:nvPr/>
          </p:nvCxnSpPr>
          <p:spPr bwMode="auto">
            <a:xfrm>
              <a:off x="2529797" y="2075942"/>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120" name="Group 33"/>
            <p:cNvGrpSpPr>
              <a:grpSpLocks/>
            </p:cNvGrpSpPr>
            <p:nvPr/>
          </p:nvGrpSpPr>
          <p:grpSpPr bwMode="auto">
            <a:xfrm>
              <a:off x="2021315" y="1653017"/>
              <a:ext cx="755263" cy="488950"/>
              <a:chOff x="1761" y="1647"/>
              <a:chExt cx="445" cy="308"/>
            </a:xfrm>
          </p:grpSpPr>
          <p:sp>
            <p:nvSpPr>
              <p:cNvPr id="137"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8"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21" name="Group 33"/>
            <p:cNvGrpSpPr>
              <a:grpSpLocks/>
            </p:cNvGrpSpPr>
            <p:nvPr/>
          </p:nvGrpSpPr>
          <p:grpSpPr bwMode="auto">
            <a:xfrm>
              <a:off x="1707163" y="3166674"/>
              <a:ext cx="755263" cy="488950"/>
              <a:chOff x="1761" y="1647"/>
              <a:chExt cx="445" cy="308"/>
            </a:xfrm>
          </p:grpSpPr>
          <p:sp>
            <p:nvSpPr>
              <p:cNvPr id="135"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6"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22" name="Group 33"/>
            <p:cNvGrpSpPr>
              <a:grpSpLocks/>
            </p:cNvGrpSpPr>
            <p:nvPr/>
          </p:nvGrpSpPr>
          <p:grpSpPr bwMode="auto">
            <a:xfrm>
              <a:off x="1230268" y="2310933"/>
              <a:ext cx="755263" cy="488950"/>
              <a:chOff x="1761" y="1647"/>
              <a:chExt cx="445" cy="308"/>
            </a:xfrm>
          </p:grpSpPr>
          <p:sp>
            <p:nvSpPr>
              <p:cNvPr id="133"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34"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123" name="直接连接符 122"/>
            <p:cNvCxnSpPr/>
            <p:nvPr/>
          </p:nvCxnSpPr>
          <p:spPr bwMode="auto">
            <a:xfrm flipH="1">
              <a:off x="1688871" y="2031785"/>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124" name="直接连接符 123"/>
            <p:cNvCxnSpPr/>
            <p:nvPr/>
          </p:nvCxnSpPr>
          <p:spPr bwMode="auto">
            <a:xfrm flipH="1">
              <a:off x="1576763" y="3625113"/>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125" name="直接连接符 124"/>
            <p:cNvCxnSpPr/>
            <p:nvPr/>
          </p:nvCxnSpPr>
          <p:spPr bwMode="auto">
            <a:xfrm>
              <a:off x="1640250" y="2800618"/>
              <a:ext cx="262427" cy="424164"/>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126" name="文本框 125"/>
            <p:cNvSpPr txBox="1"/>
            <p:nvPr/>
          </p:nvSpPr>
          <p:spPr>
            <a:xfrm>
              <a:off x="1668621" y="1446505"/>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127" name="文本框 126"/>
            <p:cNvSpPr txBox="1"/>
            <p:nvPr/>
          </p:nvSpPr>
          <p:spPr>
            <a:xfrm>
              <a:off x="2801810" y="232280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128" name="文本框 127"/>
            <p:cNvSpPr txBox="1"/>
            <p:nvPr/>
          </p:nvSpPr>
          <p:spPr>
            <a:xfrm>
              <a:off x="910933" y="2040254"/>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129" name="文本框 128"/>
            <p:cNvSpPr txBox="1"/>
            <p:nvPr/>
          </p:nvSpPr>
          <p:spPr>
            <a:xfrm>
              <a:off x="2274637" y="3176158"/>
              <a:ext cx="677512" cy="477078"/>
            </a:xfrm>
            <a:prstGeom prst="rect">
              <a:avLst/>
            </a:prstGeom>
            <a:noFill/>
          </p:spPr>
          <p:txBody>
            <a:bodyPr wrap="square" rtlCol="0">
              <a:spAutoFit/>
            </a:bodyPr>
            <a:lstStyle/>
            <a:p>
              <a:r>
                <a:rPr lang="en-US" altLang="zh-CN" dirty="0" smtClean="0"/>
                <a:t>u</a:t>
              </a:r>
              <a:endParaRPr lang="zh-CN" altLang="en-US" dirty="0"/>
            </a:p>
          </p:txBody>
        </p:sp>
        <p:sp>
          <p:nvSpPr>
            <p:cNvPr id="130" name="文本框 129"/>
            <p:cNvSpPr txBox="1"/>
            <p:nvPr/>
          </p:nvSpPr>
          <p:spPr>
            <a:xfrm>
              <a:off x="1154927" y="3803245"/>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131" name="文本框 130"/>
            <p:cNvSpPr txBox="1"/>
            <p:nvPr/>
          </p:nvSpPr>
          <p:spPr>
            <a:xfrm>
              <a:off x="2077281" y="3814037"/>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132" name="文本框 131"/>
            <p:cNvSpPr txBox="1"/>
            <p:nvPr/>
          </p:nvSpPr>
          <p:spPr>
            <a:xfrm>
              <a:off x="424975" y="3101824"/>
              <a:ext cx="1001036" cy="461665"/>
            </a:xfrm>
            <a:prstGeom prst="rect">
              <a:avLst/>
            </a:prstGeom>
            <a:noFill/>
          </p:spPr>
          <p:txBody>
            <a:bodyPr wrap="square" rtlCol="0">
              <a:spAutoFit/>
            </a:bodyPr>
            <a:lstStyle/>
            <a:p>
              <a:r>
                <a:rPr lang="en-US" altLang="zh-CN" dirty="0" err="1" smtClean="0"/>
                <a:t>puL</a:t>
              </a:r>
              <a:endParaRPr lang="zh-CN" altLang="en-US" dirty="0"/>
            </a:p>
          </p:txBody>
        </p:sp>
      </p:grpSp>
      <p:grpSp>
        <p:nvGrpSpPr>
          <p:cNvPr id="139" name="组合 138"/>
          <p:cNvGrpSpPr/>
          <p:nvPr/>
        </p:nvGrpSpPr>
        <p:grpSpPr>
          <a:xfrm>
            <a:off x="5824032" y="1379204"/>
            <a:ext cx="3377871" cy="2829197"/>
            <a:chOff x="424975" y="1446505"/>
            <a:chExt cx="3377871" cy="2829197"/>
          </a:xfrm>
        </p:grpSpPr>
        <p:cxnSp>
          <p:nvCxnSpPr>
            <p:cNvPr id="140" name="直接连接符 139"/>
            <p:cNvCxnSpPr>
              <a:stCxn id="159" idx="2"/>
            </p:cNvCxnSpPr>
            <p:nvPr/>
          </p:nvCxnSpPr>
          <p:spPr bwMode="auto">
            <a:xfrm>
              <a:off x="2105161" y="3536562"/>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141" name="直接连接符 140"/>
            <p:cNvCxnSpPr/>
            <p:nvPr/>
          </p:nvCxnSpPr>
          <p:spPr bwMode="auto">
            <a:xfrm flipH="1">
              <a:off x="915777" y="2716209"/>
              <a:ext cx="421598" cy="471024"/>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142" name="直接连接符 141"/>
            <p:cNvCxnSpPr>
              <a:stCxn id="161" idx="5"/>
            </p:cNvCxnSpPr>
            <p:nvPr/>
          </p:nvCxnSpPr>
          <p:spPr bwMode="auto">
            <a:xfrm>
              <a:off x="2529797" y="2075942"/>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143" name="Group 33"/>
            <p:cNvGrpSpPr>
              <a:grpSpLocks/>
            </p:cNvGrpSpPr>
            <p:nvPr/>
          </p:nvGrpSpPr>
          <p:grpSpPr bwMode="auto">
            <a:xfrm>
              <a:off x="2021315" y="1653017"/>
              <a:ext cx="755263" cy="488950"/>
              <a:chOff x="1761" y="1647"/>
              <a:chExt cx="445" cy="308"/>
            </a:xfrm>
          </p:grpSpPr>
          <p:sp>
            <p:nvSpPr>
              <p:cNvPr id="161"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62"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44" name="Group 33"/>
            <p:cNvGrpSpPr>
              <a:grpSpLocks/>
            </p:cNvGrpSpPr>
            <p:nvPr/>
          </p:nvGrpSpPr>
          <p:grpSpPr bwMode="auto">
            <a:xfrm>
              <a:off x="1707163" y="3166674"/>
              <a:ext cx="755263" cy="488950"/>
              <a:chOff x="1761" y="1647"/>
              <a:chExt cx="445" cy="308"/>
            </a:xfrm>
          </p:grpSpPr>
          <p:sp>
            <p:nvSpPr>
              <p:cNvPr id="158"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9"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45" name="Group 33"/>
            <p:cNvGrpSpPr>
              <a:grpSpLocks/>
            </p:cNvGrpSpPr>
            <p:nvPr/>
          </p:nvGrpSpPr>
          <p:grpSpPr bwMode="auto">
            <a:xfrm>
              <a:off x="1230268" y="2310933"/>
              <a:ext cx="755263" cy="488950"/>
              <a:chOff x="1761" y="1647"/>
              <a:chExt cx="445" cy="308"/>
            </a:xfrm>
          </p:grpSpPr>
          <p:sp>
            <p:nvSpPr>
              <p:cNvPr id="156"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57"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146" name="直接连接符 145"/>
            <p:cNvCxnSpPr/>
            <p:nvPr/>
          </p:nvCxnSpPr>
          <p:spPr bwMode="auto">
            <a:xfrm flipH="1">
              <a:off x="1688871" y="2031785"/>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147" name="直接连接符 146"/>
            <p:cNvCxnSpPr/>
            <p:nvPr/>
          </p:nvCxnSpPr>
          <p:spPr bwMode="auto">
            <a:xfrm flipH="1">
              <a:off x="1576763" y="3625113"/>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148" name="直接连接符 147"/>
            <p:cNvCxnSpPr/>
            <p:nvPr/>
          </p:nvCxnSpPr>
          <p:spPr bwMode="auto">
            <a:xfrm>
              <a:off x="1640250" y="2800618"/>
              <a:ext cx="262427" cy="424164"/>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149" name="文本框 148"/>
            <p:cNvSpPr txBox="1"/>
            <p:nvPr/>
          </p:nvSpPr>
          <p:spPr>
            <a:xfrm>
              <a:off x="1628865" y="1446505"/>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150" name="文本框 149"/>
            <p:cNvSpPr txBox="1"/>
            <p:nvPr/>
          </p:nvSpPr>
          <p:spPr>
            <a:xfrm>
              <a:off x="2801810" y="232280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151" name="文本框 150"/>
            <p:cNvSpPr txBox="1"/>
            <p:nvPr/>
          </p:nvSpPr>
          <p:spPr>
            <a:xfrm>
              <a:off x="900994" y="2040254"/>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152" name="文本框 151"/>
            <p:cNvSpPr txBox="1"/>
            <p:nvPr/>
          </p:nvSpPr>
          <p:spPr>
            <a:xfrm>
              <a:off x="2274637" y="3176158"/>
              <a:ext cx="677512" cy="477078"/>
            </a:xfrm>
            <a:prstGeom prst="rect">
              <a:avLst/>
            </a:prstGeom>
            <a:noFill/>
          </p:spPr>
          <p:txBody>
            <a:bodyPr wrap="square" rtlCol="0">
              <a:spAutoFit/>
            </a:bodyPr>
            <a:lstStyle/>
            <a:p>
              <a:r>
                <a:rPr lang="en-US" altLang="zh-CN" dirty="0" smtClean="0"/>
                <a:t>u</a:t>
              </a:r>
              <a:endParaRPr lang="zh-CN" altLang="en-US" dirty="0"/>
            </a:p>
          </p:txBody>
        </p:sp>
        <p:sp>
          <p:nvSpPr>
            <p:cNvPr id="153" name="文本框 152"/>
            <p:cNvSpPr txBox="1"/>
            <p:nvPr/>
          </p:nvSpPr>
          <p:spPr>
            <a:xfrm>
              <a:off x="1154927" y="3803245"/>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154" name="文本框 153"/>
            <p:cNvSpPr txBox="1"/>
            <p:nvPr/>
          </p:nvSpPr>
          <p:spPr>
            <a:xfrm>
              <a:off x="2077281" y="3814037"/>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155" name="文本框 154"/>
            <p:cNvSpPr txBox="1"/>
            <p:nvPr/>
          </p:nvSpPr>
          <p:spPr>
            <a:xfrm>
              <a:off x="424975" y="3101824"/>
              <a:ext cx="1001036" cy="461665"/>
            </a:xfrm>
            <a:prstGeom prst="rect">
              <a:avLst/>
            </a:prstGeom>
            <a:noFill/>
          </p:spPr>
          <p:txBody>
            <a:bodyPr wrap="square" rtlCol="0">
              <a:spAutoFit/>
            </a:bodyPr>
            <a:lstStyle/>
            <a:p>
              <a:r>
                <a:rPr lang="en-US" altLang="zh-CN" dirty="0" err="1" smtClean="0"/>
                <a:t>puL</a:t>
              </a:r>
              <a:endParaRPr lang="zh-CN" altLang="en-US" dirty="0"/>
            </a:p>
          </p:txBody>
        </p:sp>
      </p:grpSp>
      <p:sp>
        <p:nvSpPr>
          <p:cNvPr id="164" name="文本框 163"/>
          <p:cNvSpPr txBox="1"/>
          <p:nvPr/>
        </p:nvSpPr>
        <p:spPr>
          <a:xfrm>
            <a:off x="522614" y="5092344"/>
            <a:ext cx="8064796" cy="1631216"/>
          </a:xfrm>
          <a:prstGeom prst="rect">
            <a:avLst/>
          </a:prstGeom>
          <a:noFill/>
        </p:spPr>
        <p:txBody>
          <a:bodyPr wrap="square" rtlCol="0">
            <a:spAutoFit/>
          </a:bodyPr>
          <a:lstStyle/>
          <a:p>
            <a:pPr marL="457200" indent="-457200">
              <a:buFont typeface="+mj-lt"/>
              <a:buAutoNum type="arabicPeriod"/>
            </a:pPr>
            <a:r>
              <a:rPr lang="zh-CN" altLang="en-US" sz="2000" dirty="0" smtClean="0"/>
              <a:t>把</a:t>
            </a:r>
            <a:r>
              <a:rPr lang="en-US" altLang="zh-CN" sz="2000" dirty="0" err="1" smtClean="0"/>
              <a:t>gu</a:t>
            </a:r>
            <a:r>
              <a:rPr lang="zh-CN" altLang="en-US" sz="2000" dirty="0" smtClean="0"/>
              <a:t>的右孩子和</a:t>
            </a:r>
            <a:r>
              <a:rPr lang="en-US" altLang="zh-CN" sz="2000" dirty="0" err="1" smtClean="0"/>
              <a:t>pu</a:t>
            </a:r>
            <a:r>
              <a:rPr lang="zh-CN" altLang="en-US" sz="2000" dirty="0" smtClean="0"/>
              <a:t>从</a:t>
            </a:r>
            <a:r>
              <a:rPr lang="zh-CN" altLang="en-US" sz="2000" b="1" dirty="0" smtClean="0">
                <a:solidFill>
                  <a:srgbClr val="3333FF"/>
                </a:solidFill>
              </a:rPr>
              <a:t>红色变成黑色</a:t>
            </a:r>
            <a:r>
              <a:rPr lang="zh-CN" altLang="en-US" sz="2000" dirty="0" smtClean="0"/>
              <a:t>。</a:t>
            </a:r>
            <a:endParaRPr lang="en-US" altLang="zh-CN" sz="2000" dirty="0" smtClean="0"/>
          </a:p>
          <a:p>
            <a:pPr marL="457200" indent="-457200">
              <a:buFont typeface="+mj-lt"/>
              <a:buAutoNum type="arabicPeriod"/>
            </a:pPr>
            <a:r>
              <a:rPr lang="zh-CN" altLang="en-US" sz="2000" dirty="0"/>
              <a:t>如果</a:t>
            </a:r>
            <a:r>
              <a:rPr lang="en-US" altLang="zh-CN" sz="2000" dirty="0" err="1"/>
              <a:t>gu</a:t>
            </a:r>
            <a:r>
              <a:rPr lang="zh-CN" altLang="en-US" sz="2000" dirty="0"/>
              <a:t>是根结点，则</a:t>
            </a:r>
            <a:r>
              <a:rPr lang="zh-CN" altLang="en-US" sz="2000" b="1" dirty="0" smtClean="0">
                <a:solidFill>
                  <a:srgbClr val="3333FF"/>
                </a:solidFill>
              </a:rPr>
              <a:t>保持根结点为黑</a:t>
            </a:r>
            <a:r>
              <a:rPr lang="zh-CN" altLang="en-US" sz="2000" b="1" dirty="0">
                <a:solidFill>
                  <a:srgbClr val="3333FF"/>
                </a:solidFill>
              </a:rPr>
              <a:t>颜色</a:t>
            </a:r>
            <a:r>
              <a:rPr lang="zh-CN" altLang="en-US" sz="2000" dirty="0"/>
              <a:t>，并把</a:t>
            </a:r>
            <a:r>
              <a:rPr lang="en-US" altLang="zh-CN" sz="2000" dirty="0" err="1"/>
              <a:t>gu</a:t>
            </a:r>
            <a:r>
              <a:rPr lang="zh-CN" altLang="en-US" sz="2000" dirty="0"/>
              <a:t>的两个孩子都变成</a:t>
            </a:r>
            <a:r>
              <a:rPr lang="zh-CN" altLang="en-US" sz="2000" b="1" dirty="0">
                <a:solidFill>
                  <a:srgbClr val="3333FF"/>
                </a:solidFill>
              </a:rPr>
              <a:t>黑颜色</a:t>
            </a:r>
            <a:r>
              <a:rPr lang="zh-CN" altLang="en-US" sz="2000" dirty="0"/>
              <a:t>，于是所有从根结点至外部结点的路径长度增加</a:t>
            </a:r>
            <a:r>
              <a:rPr lang="en-US" altLang="zh-CN" sz="2000" dirty="0"/>
              <a:t>1.</a:t>
            </a:r>
            <a:endParaRPr lang="zh-CN" altLang="en-US" sz="2000" dirty="0"/>
          </a:p>
          <a:p>
            <a:pPr marL="457200" indent="-457200">
              <a:buFont typeface="+mj-lt"/>
              <a:buAutoNum type="arabicPeriod"/>
            </a:pPr>
            <a:r>
              <a:rPr lang="zh-CN" altLang="en-US" sz="2000" dirty="0" smtClean="0"/>
              <a:t>如果</a:t>
            </a:r>
            <a:r>
              <a:rPr lang="en-US" altLang="zh-CN" sz="2000" dirty="0" err="1" smtClean="0"/>
              <a:t>gu</a:t>
            </a:r>
            <a:r>
              <a:rPr lang="zh-CN" altLang="en-US" sz="2000" dirty="0" smtClean="0"/>
              <a:t>不是根结点，则把</a:t>
            </a:r>
            <a:r>
              <a:rPr lang="en-US" altLang="zh-CN" sz="2000" dirty="0" err="1" smtClean="0"/>
              <a:t>gu</a:t>
            </a:r>
            <a:r>
              <a:rPr lang="zh-CN" altLang="en-US" sz="2000" dirty="0" smtClean="0"/>
              <a:t>从</a:t>
            </a:r>
            <a:r>
              <a:rPr lang="zh-CN" altLang="en-US" sz="2000" b="1" dirty="0" smtClean="0">
                <a:solidFill>
                  <a:srgbClr val="3333FF"/>
                </a:solidFill>
              </a:rPr>
              <a:t>黑色变成红色</a:t>
            </a:r>
            <a:r>
              <a:rPr lang="zh-CN" altLang="en-US" sz="2000" dirty="0" smtClean="0"/>
              <a:t>，把</a:t>
            </a:r>
            <a:r>
              <a:rPr lang="en-US" altLang="zh-CN" sz="2000" dirty="0" err="1" smtClean="0"/>
              <a:t>gu</a:t>
            </a:r>
            <a:r>
              <a:rPr lang="zh-CN" altLang="en-US" sz="2000" dirty="0" smtClean="0"/>
              <a:t>看成新的</a:t>
            </a:r>
            <a:r>
              <a:rPr lang="en-US" altLang="zh-CN" sz="2000" dirty="0" smtClean="0"/>
              <a:t>u</a:t>
            </a:r>
            <a:r>
              <a:rPr lang="zh-CN" altLang="en-US" sz="2000" dirty="0" smtClean="0"/>
              <a:t>；</a:t>
            </a:r>
            <a:endParaRPr lang="en-US" altLang="zh-CN" sz="2000" dirty="0" smtClean="0"/>
          </a:p>
          <a:p>
            <a:r>
              <a:rPr lang="en-US" altLang="zh-CN" sz="2000" dirty="0"/>
              <a:t> </a:t>
            </a:r>
            <a:r>
              <a:rPr lang="en-US" altLang="zh-CN" sz="2000" dirty="0" smtClean="0"/>
              <a:t>      </a:t>
            </a:r>
            <a:r>
              <a:rPr lang="zh-CN" altLang="en-US" sz="2000" dirty="0" smtClean="0"/>
              <a:t>然后，继续向上层进行变换；</a:t>
            </a:r>
            <a:endParaRPr lang="en-US" altLang="zh-CN" sz="2000" dirty="0" smtClean="0"/>
          </a:p>
        </p:txBody>
      </p:sp>
    </p:spTree>
    <p:extLst>
      <p:ext uri="{BB962C8B-B14F-4D97-AF65-F5344CB8AC3E}">
        <p14:creationId xmlns:p14="http://schemas.microsoft.com/office/powerpoint/2010/main" val="341305632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540" y="337914"/>
            <a:ext cx="2902226" cy="584775"/>
          </a:xfrm>
          <a:prstGeom prst="rect">
            <a:avLst/>
          </a:prstGeom>
          <a:noFill/>
        </p:spPr>
        <p:txBody>
          <a:bodyPr wrap="square" rtlCol="0">
            <a:spAutoFit/>
          </a:bodyPr>
          <a:lstStyle/>
          <a:p>
            <a:r>
              <a:rPr lang="zh-CN" altLang="en-US" sz="3200" dirty="0" smtClean="0">
                <a:solidFill>
                  <a:srgbClr val="3333FF"/>
                </a:solidFill>
                <a:latin typeface="黑体" panose="02010609060101010101" pitchFamily="49" charset="-122"/>
                <a:ea typeface="黑体" panose="02010609060101010101" pitchFamily="49" charset="-122"/>
              </a:rPr>
              <a:t>红黑树的插入</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56" name="文本框 55"/>
          <p:cNvSpPr txBox="1"/>
          <p:nvPr/>
        </p:nvSpPr>
        <p:spPr>
          <a:xfrm>
            <a:off x="1228074" y="4354554"/>
            <a:ext cx="1582327" cy="461665"/>
          </a:xfrm>
          <a:prstGeom prst="rect">
            <a:avLst/>
          </a:prstGeom>
          <a:noFill/>
        </p:spPr>
        <p:txBody>
          <a:bodyPr wrap="square" rtlCol="0">
            <a:spAutoFit/>
          </a:bodyPr>
          <a:lstStyle/>
          <a:p>
            <a:pPr algn="ctr"/>
            <a:r>
              <a:rPr lang="en-US" altLang="zh-CN" dirty="0" err="1" smtClean="0"/>
              <a:t>LLb</a:t>
            </a:r>
            <a:r>
              <a:rPr lang="zh-CN" altLang="en-US" dirty="0" smtClean="0"/>
              <a:t>型</a:t>
            </a:r>
            <a:endParaRPr lang="zh-CN" altLang="en-US" dirty="0"/>
          </a:p>
        </p:txBody>
      </p:sp>
      <p:grpSp>
        <p:nvGrpSpPr>
          <p:cNvPr id="4" name="组合 3"/>
          <p:cNvGrpSpPr/>
          <p:nvPr/>
        </p:nvGrpSpPr>
        <p:grpSpPr>
          <a:xfrm>
            <a:off x="671540" y="1395783"/>
            <a:ext cx="3780629" cy="2710399"/>
            <a:chOff x="344110" y="1609830"/>
            <a:chExt cx="3780629" cy="2710399"/>
          </a:xfrm>
        </p:grpSpPr>
        <p:cxnSp>
          <p:nvCxnSpPr>
            <p:cNvPr id="34" name="直接连接符 33"/>
            <p:cNvCxnSpPr>
              <a:stCxn id="51" idx="2"/>
            </p:cNvCxnSpPr>
            <p:nvPr/>
          </p:nvCxnSpPr>
          <p:spPr bwMode="auto">
            <a:xfrm>
              <a:off x="1294344" y="358108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8" name="直接连接符 7"/>
            <p:cNvCxnSpPr/>
            <p:nvPr/>
          </p:nvCxnSpPr>
          <p:spPr bwMode="auto">
            <a:xfrm flipH="1">
              <a:off x="1237670" y="287953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9" name="直接连接符 8"/>
            <p:cNvCxnSpPr>
              <a:stCxn id="54" idx="5"/>
            </p:cNvCxnSpPr>
            <p:nvPr/>
          </p:nvCxnSpPr>
          <p:spPr bwMode="auto">
            <a:xfrm>
              <a:off x="2851690" y="2239267"/>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12" name="Group 33"/>
            <p:cNvGrpSpPr>
              <a:grpSpLocks/>
            </p:cNvGrpSpPr>
            <p:nvPr/>
          </p:nvGrpSpPr>
          <p:grpSpPr bwMode="auto">
            <a:xfrm>
              <a:off x="2343208" y="1816342"/>
              <a:ext cx="755263" cy="488950"/>
              <a:chOff x="1761" y="1647"/>
              <a:chExt cx="445" cy="308"/>
            </a:xfrm>
          </p:grpSpPr>
          <p:sp>
            <p:nvSpPr>
              <p:cNvPr id="54"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5" name="Group 33"/>
            <p:cNvGrpSpPr>
              <a:grpSpLocks/>
            </p:cNvGrpSpPr>
            <p:nvPr/>
          </p:nvGrpSpPr>
          <p:grpSpPr bwMode="auto">
            <a:xfrm>
              <a:off x="896346" y="3211201"/>
              <a:ext cx="755263" cy="488950"/>
              <a:chOff x="1761" y="1647"/>
              <a:chExt cx="445" cy="308"/>
            </a:xfrm>
          </p:grpSpPr>
          <p:sp>
            <p:nvSpPr>
              <p:cNvPr id="50"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1"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7" name="Group 33"/>
            <p:cNvGrpSpPr>
              <a:grpSpLocks/>
            </p:cNvGrpSpPr>
            <p:nvPr/>
          </p:nvGrpSpPr>
          <p:grpSpPr bwMode="auto">
            <a:xfrm>
              <a:off x="1552161" y="2474258"/>
              <a:ext cx="755263" cy="488950"/>
              <a:chOff x="1761" y="1647"/>
              <a:chExt cx="445" cy="308"/>
            </a:xfrm>
          </p:grpSpPr>
          <p:sp>
            <p:nvSpPr>
              <p:cNvPr id="48"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9"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30" name="直接连接符 29"/>
            <p:cNvCxnSpPr/>
            <p:nvPr/>
          </p:nvCxnSpPr>
          <p:spPr bwMode="auto">
            <a:xfrm flipH="1">
              <a:off x="2010764" y="2195110"/>
              <a:ext cx="433782" cy="373496"/>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flipH="1">
              <a:off x="765946" y="366964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33" name="直接连接符 32"/>
            <p:cNvCxnSpPr/>
            <p:nvPr/>
          </p:nvCxnSpPr>
          <p:spPr bwMode="auto">
            <a:xfrm>
              <a:off x="1980450" y="2944801"/>
              <a:ext cx="262427" cy="424164"/>
            </a:xfrm>
            <a:prstGeom prst="line">
              <a:avLst/>
            </a:prstGeom>
            <a:solidFill>
              <a:srgbClr val="00CC99"/>
            </a:solidFill>
            <a:ln w="38100" cap="flat" cmpd="sng" algn="ctr">
              <a:solidFill>
                <a:srgbClr val="000000"/>
              </a:solidFill>
              <a:prstDash val="solid"/>
              <a:round/>
              <a:headEnd type="none" w="med" len="med"/>
              <a:tailEnd type="none" w="med" len="med"/>
            </a:ln>
            <a:effectLst/>
          </p:spPr>
        </p:cxnSp>
        <p:sp>
          <p:nvSpPr>
            <p:cNvPr id="3" name="文本框 2"/>
            <p:cNvSpPr txBox="1"/>
            <p:nvPr/>
          </p:nvSpPr>
          <p:spPr>
            <a:xfrm>
              <a:off x="1891124" y="160983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58" name="文本框 57"/>
            <p:cNvSpPr txBox="1"/>
            <p:nvPr/>
          </p:nvSpPr>
          <p:spPr>
            <a:xfrm>
              <a:off x="3123703" y="2486130"/>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59" name="文本框 58"/>
            <p:cNvSpPr txBox="1"/>
            <p:nvPr/>
          </p:nvSpPr>
          <p:spPr>
            <a:xfrm>
              <a:off x="1153314" y="2203579"/>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60" name="文本框 59"/>
            <p:cNvSpPr txBox="1"/>
            <p:nvPr/>
          </p:nvSpPr>
          <p:spPr>
            <a:xfrm>
              <a:off x="567291" y="3050986"/>
              <a:ext cx="677512" cy="477078"/>
            </a:xfrm>
            <a:prstGeom prst="rect">
              <a:avLst/>
            </a:prstGeom>
            <a:noFill/>
          </p:spPr>
          <p:txBody>
            <a:bodyPr wrap="square" rtlCol="0">
              <a:spAutoFit/>
            </a:bodyPr>
            <a:lstStyle/>
            <a:p>
              <a:r>
                <a:rPr lang="en-US" altLang="zh-CN" dirty="0" smtClean="0"/>
                <a:t>u</a:t>
              </a:r>
              <a:endParaRPr lang="zh-CN" altLang="en-US" dirty="0"/>
            </a:p>
          </p:txBody>
        </p:sp>
        <p:sp>
          <p:nvSpPr>
            <p:cNvPr id="61" name="文本框 60"/>
            <p:cNvSpPr txBox="1"/>
            <p:nvPr/>
          </p:nvSpPr>
          <p:spPr>
            <a:xfrm>
              <a:off x="344110" y="3847772"/>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62" name="文本框 61"/>
            <p:cNvSpPr txBox="1"/>
            <p:nvPr/>
          </p:nvSpPr>
          <p:spPr>
            <a:xfrm>
              <a:off x="1266464" y="3858564"/>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63" name="文本框 62"/>
            <p:cNvSpPr txBox="1"/>
            <p:nvPr/>
          </p:nvSpPr>
          <p:spPr>
            <a:xfrm>
              <a:off x="2121397" y="3263292"/>
              <a:ext cx="1001036" cy="461665"/>
            </a:xfrm>
            <a:prstGeom prst="rect">
              <a:avLst/>
            </a:prstGeom>
            <a:noFill/>
          </p:spPr>
          <p:txBody>
            <a:bodyPr wrap="square" rtlCol="0">
              <a:spAutoFit/>
            </a:bodyPr>
            <a:lstStyle/>
            <a:p>
              <a:r>
                <a:rPr lang="en-US" altLang="zh-CN" dirty="0" err="1"/>
                <a:t>p</a:t>
              </a:r>
              <a:r>
                <a:rPr lang="en-US" altLang="zh-CN" dirty="0" err="1" smtClean="0"/>
                <a:t>uR</a:t>
              </a:r>
              <a:endParaRPr lang="zh-CN" altLang="en-US" dirty="0"/>
            </a:p>
          </p:txBody>
        </p:sp>
      </p:grpSp>
      <p:grpSp>
        <p:nvGrpSpPr>
          <p:cNvPr id="6" name="组合 5"/>
          <p:cNvGrpSpPr/>
          <p:nvPr/>
        </p:nvGrpSpPr>
        <p:grpSpPr>
          <a:xfrm>
            <a:off x="5005200" y="1634322"/>
            <a:ext cx="3761544" cy="2116650"/>
            <a:chOff x="2740152" y="2194989"/>
            <a:chExt cx="3761544" cy="2116650"/>
          </a:xfrm>
        </p:grpSpPr>
        <p:cxnSp>
          <p:nvCxnSpPr>
            <p:cNvPr id="66" name="直接连接符 65"/>
            <p:cNvCxnSpPr>
              <a:stCxn id="85" idx="2"/>
            </p:cNvCxnSpPr>
            <p:nvPr/>
          </p:nvCxnSpPr>
          <p:spPr bwMode="auto">
            <a:xfrm>
              <a:off x="3690386" y="357249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67" name="直接连接符 66"/>
            <p:cNvCxnSpPr/>
            <p:nvPr/>
          </p:nvCxnSpPr>
          <p:spPr bwMode="auto">
            <a:xfrm flipH="1">
              <a:off x="3633712" y="287094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68" name="直接连接符 67"/>
            <p:cNvCxnSpPr>
              <a:stCxn id="86" idx="5"/>
            </p:cNvCxnSpPr>
            <p:nvPr/>
          </p:nvCxnSpPr>
          <p:spPr bwMode="auto">
            <a:xfrm>
              <a:off x="5228647" y="3561632"/>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69" name="Group 33"/>
            <p:cNvGrpSpPr>
              <a:grpSpLocks/>
            </p:cNvGrpSpPr>
            <p:nvPr/>
          </p:nvGrpSpPr>
          <p:grpSpPr bwMode="auto">
            <a:xfrm>
              <a:off x="4720165" y="3138707"/>
              <a:ext cx="755263" cy="488950"/>
              <a:chOff x="1761" y="1647"/>
              <a:chExt cx="445" cy="308"/>
            </a:xfrm>
          </p:grpSpPr>
          <p:sp>
            <p:nvSpPr>
              <p:cNvPr id="86"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7"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70" name="Group 33"/>
            <p:cNvGrpSpPr>
              <a:grpSpLocks/>
            </p:cNvGrpSpPr>
            <p:nvPr/>
          </p:nvGrpSpPr>
          <p:grpSpPr bwMode="auto">
            <a:xfrm>
              <a:off x="3292388" y="3202611"/>
              <a:ext cx="755263" cy="488950"/>
              <a:chOff x="1761" y="1647"/>
              <a:chExt cx="445" cy="308"/>
            </a:xfrm>
          </p:grpSpPr>
          <p:sp>
            <p:nvSpPr>
              <p:cNvPr id="84"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71" name="Group 33"/>
            <p:cNvGrpSpPr>
              <a:grpSpLocks/>
            </p:cNvGrpSpPr>
            <p:nvPr/>
          </p:nvGrpSpPr>
          <p:grpSpPr bwMode="auto">
            <a:xfrm>
              <a:off x="3948203" y="2465668"/>
              <a:ext cx="755263" cy="488950"/>
              <a:chOff x="1761" y="1647"/>
              <a:chExt cx="445" cy="308"/>
            </a:xfrm>
          </p:grpSpPr>
          <p:sp>
            <p:nvSpPr>
              <p:cNvPr id="82"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83"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72" name="直接连接符 71"/>
            <p:cNvCxnSpPr/>
            <p:nvPr/>
          </p:nvCxnSpPr>
          <p:spPr bwMode="auto">
            <a:xfrm flipH="1">
              <a:off x="4463819" y="3592175"/>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73" name="直接连接符 72"/>
            <p:cNvCxnSpPr/>
            <p:nvPr/>
          </p:nvCxnSpPr>
          <p:spPr bwMode="auto">
            <a:xfrm flipH="1">
              <a:off x="3161988" y="366105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74" name="直接连接符 73"/>
            <p:cNvCxnSpPr>
              <a:stCxn id="82" idx="5"/>
            </p:cNvCxnSpPr>
            <p:nvPr/>
          </p:nvCxnSpPr>
          <p:spPr bwMode="auto">
            <a:xfrm>
              <a:off x="4456685" y="2888593"/>
              <a:ext cx="401733" cy="358947"/>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75" name="文本框 74"/>
            <p:cNvSpPr txBox="1"/>
            <p:nvPr/>
          </p:nvSpPr>
          <p:spPr>
            <a:xfrm>
              <a:off x="5213294" y="288211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76" name="文本框 75"/>
            <p:cNvSpPr txBox="1"/>
            <p:nvPr/>
          </p:nvSpPr>
          <p:spPr>
            <a:xfrm>
              <a:off x="5500660" y="380849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77" name="文本框 76"/>
            <p:cNvSpPr txBox="1"/>
            <p:nvPr/>
          </p:nvSpPr>
          <p:spPr>
            <a:xfrm>
              <a:off x="3549356" y="2194989"/>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78" name="文本框 77"/>
            <p:cNvSpPr txBox="1"/>
            <p:nvPr/>
          </p:nvSpPr>
          <p:spPr>
            <a:xfrm>
              <a:off x="2963333" y="3042396"/>
              <a:ext cx="677512" cy="477078"/>
            </a:xfrm>
            <a:prstGeom prst="rect">
              <a:avLst/>
            </a:prstGeom>
            <a:noFill/>
          </p:spPr>
          <p:txBody>
            <a:bodyPr wrap="square" rtlCol="0">
              <a:spAutoFit/>
            </a:bodyPr>
            <a:lstStyle/>
            <a:p>
              <a:r>
                <a:rPr lang="en-US" altLang="zh-CN" dirty="0" smtClean="0"/>
                <a:t>u</a:t>
              </a:r>
              <a:endParaRPr lang="zh-CN" altLang="en-US" dirty="0"/>
            </a:p>
          </p:txBody>
        </p:sp>
        <p:sp>
          <p:nvSpPr>
            <p:cNvPr id="79" name="文本框 78"/>
            <p:cNvSpPr txBox="1"/>
            <p:nvPr/>
          </p:nvSpPr>
          <p:spPr>
            <a:xfrm>
              <a:off x="2740152" y="3839182"/>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80" name="文本框 79"/>
            <p:cNvSpPr txBox="1"/>
            <p:nvPr/>
          </p:nvSpPr>
          <p:spPr>
            <a:xfrm>
              <a:off x="3662506" y="3849974"/>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81" name="文本框 80"/>
            <p:cNvSpPr txBox="1"/>
            <p:nvPr/>
          </p:nvSpPr>
          <p:spPr>
            <a:xfrm>
              <a:off x="4242002" y="3822290"/>
              <a:ext cx="1001036" cy="461665"/>
            </a:xfrm>
            <a:prstGeom prst="rect">
              <a:avLst/>
            </a:prstGeom>
            <a:noFill/>
          </p:spPr>
          <p:txBody>
            <a:bodyPr wrap="square" rtlCol="0">
              <a:spAutoFit/>
            </a:bodyPr>
            <a:lstStyle/>
            <a:p>
              <a:r>
                <a:rPr lang="en-US" altLang="zh-CN" dirty="0" err="1"/>
                <a:t>p</a:t>
              </a:r>
              <a:r>
                <a:rPr lang="en-US" altLang="zh-CN" dirty="0" err="1" smtClean="0"/>
                <a:t>uR</a:t>
              </a:r>
              <a:endParaRPr lang="zh-CN" altLang="en-US" dirty="0"/>
            </a:p>
          </p:txBody>
        </p:sp>
      </p:grpSp>
      <p:sp>
        <p:nvSpPr>
          <p:cNvPr id="88" name="文本框 87"/>
          <p:cNvSpPr txBox="1"/>
          <p:nvPr/>
        </p:nvSpPr>
        <p:spPr>
          <a:xfrm>
            <a:off x="5201728" y="4421882"/>
            <a:ext cx="2721799" cy="461665"/>
          </a:xfrm>
          <a:prstGeom prst="rect">
            <a:avLst/>
          </a:prstGeom>
          <a:noFill/>
        </p:spPr>
        <p:txBody>
          <a:bodyPr wrap="square" rtlCol="0">
            <a:spAutoFit/>
          </a:bodyPr>
          <a:lstStyle/>
          <a:p>
            <a:pPr algn="ctr"/>
            <a:r>
              <a:rPr lang="en-US" altLang="zh-CN" dirty="0" err="1" smtClean="0"/>
              <a:t>LLb</a:t>
            </a:r>
            <a:r>
              <a:rPr lang="zh-CN" altLang="en-US" dirty="0" smtClean="0"/>
              <a:t>型</a:t>
            </a:r>
            <a:r>
              <a:rPr lang="en-US" altLang="zh-CN" dirty="0" smtClean="0"/>
              <a:t>-</a:t>
            </a:r>
            <a:r>
              <a:rPr lang="zh-CN" altLang="en-US" dirty="0" smtClean="0"/>
              <a:t>旋转</a:t>
            </a:r>
            <a:r>
              <a:rPr lang="en-US" altLang="zh-CN" dirty="0" smtClean="0"/>
              <a:t>+</a:t>
            </a:r>
            <a:r>
              <a:rPr lang="zh-CN" altLang="en-US" dirty="0" smtClean="0"/>
              <a:t>颜色</a:t>
            </a:r>
            <a:endParaRPr lang="zh-CN" altLang="en-US" dirty="0"/>
          </a:p>
        </p:txBody>
      </p:sp>
      <p:sp>
        <p:nvSpPr>
          <p:cNvPr id="113" name="文本框 112"/>
          <p:cNvSpPr txBox="1"/>
          <p:nvPr/>
        </p:nvSpPr>
        <p:spPr>
          <a:xfrm>
            <a:off x="574453" y="5356642"/>
            <a:ext cx="8064796" cy="1200329"/>
          </a:xfrm>
          <a:prstGeom prst="rect">
            <a:avLst/>
          </a:prstGeom>
          <a:noFill/>
        </p:spPr>
        <p:txBody>
          <a:bodyPr wrap="square" rtlCol="0">
            <a:spAutoFit/>
          </a:bodyPr>
          <a:lstStyle/>
          <a:p>
            <a:pPr marL="457200" indent="-457200">
              <a:lnSpc>
                <a:spcPct val="150000"/>
              </a:lnSpc>
              <a:buFont typeface="+mj-lt"/>
              <a:buAutoNum type="arabicPeriod"/>
            </a:pPr>
            <a:r>
              <a:rPr lang="zh-CN" altLang="en-US" dirty="0" smtClean="0"/>
              <a:t>指针变化：与</a:t>
            </a:r>
            <a:r>
              <a:rPr lang="en-US" altLang="zh-CN" dirty="0"/>
              <a:t>AVL</a:t>
            </a:r>
            <a:r>
              <a:rPr lang="zh-CN" altLang="en-US" dirty="0"/>
              <a:t>树的</a:t>
            </a:r>
            <a:r>
              <a:rPr lang="en-US" altLang="zh-CN" b="1" dirty="0">
                <a:solidFill>
                  <a:srgbClr val="FF0000"/>
                </a:solidFill>
              </a:rPr>
              <a:t>LL</a:t>
            </a:r>
            <a:r>
              <a:rPr lang="zh-CN" altLang="en-US" b="1" dirty="0">
                <a:solidFill>
                  <a:srgbClr val="FF0000"/>
                </a:solidFill>
              </a:rPr>
              <a:t>旋转</a:t>
            </a:r>
            <a:r>
              <a:rPr lang="zh-CN" altLang="en-US" dirty="0"/>
              <a:t>十分相似；</a:t>
            </a:r>
            <a:endParaRPr lang="en-US" altLang="zh-CN" dirty="0"/>
          </a:p>
          <a:p>
            <a:pPr marL="457200" indent="-457200">
              <a:lnSpc>
                <a:spcPct val="150000"/>
              </a:lnSpc>
              <a:buFont typeface="+mj-lt"/>
              <a:buAutoNum type="arabicPeriod"/>
            </a:pPr>
            <a:r>
              <a:rPr lang="zh-CN" altLang="en-US" dirty="0" smtClean="0"/>
              <a:t>颜色变化：把</a:t>
            </a:r>
            <a:r>
              <a:rPr lang="en-US" altLang="zh-CN" dirty="0" err="1" smtClean="0"/>
              <a:t>gu</a:t>
            </a:r>
            <a:r>
              <a:rPr lang="zh-CN" altLang="en-US" dirty="0" smtClean="0"/>
              <a:t>从</a:t>
            </a:r>
            <a:r>
              <a:rPr lang="zh-CN" altLang="en-US" b="1" dirty="0" smtClean="0">
                <a:solidFill>
                  <a:srgbClr val="3333FF"/>
                </a:solidFill>
              </a:rPr>
              <a:t>黑色变成红色</a:t>
            </a:r>
            <a:r>
              <a:rPr lang="zh-CN" altLang="en-US" dirty="0" smtClean="0"/>
              <a:t>，把</a:t>
            </a:r>
            <a:r>
              <a:rPr lang="en-US" altLang="zh-CN" dirty="0" err="1" smtClean="0"/>
              <a:t>pu</a:t>
            </a:r>
            <a:r>
              <a:rPr lang="zh-CN" altLang="en-US" dirty="0" smtClean="0"/>
              <a:t>从</a:t>
            </a:r>
            <a:r>
              <a:rPr lang="zh-CN" altLang="en-US" b="1" dirty="0" smtClean="0">
                <a:solidFill>
                  <a:srgbClr val="3333FF"/>
                </a:solidFill>
              </a:rPr>
              <a:t>红色变成黑色</a:t>
            </a:r>
            <a:r>
              <a:rPr lang="zh-CN" altLang="en-US" dirty="0" smtClean="0"/>
              <a:t>。</a:t>
            </a:r>
            <a:endParaRPr lang="en-US" altLang="zh-CN" dirty="0" smtClean="0"/>
          </a:p>
        </p:txBody>
      </p:sp>
    </p:spTree>
    <p:extLst>
      <p:ext uri="{BB962C8B-B14F-4D97-AF65-F5344CB8AC3E}">
        <p14:creationId xmlns:p14="http://schemas.microsoft.com/office/powerpoint/2010/main" val="68700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1540" y="337914"/>
            <a:ext cx="2902226" cy="584775"/>
          </a:xfrm>
          <a:prstGeom prst="rect">
            <a:avLst/>
          </a:prstGeom>
          <a:noFill/>
        </p:spPr>
        <p:txBody>
          <a:bodyPr wrap="square" rtlCol="0">
            <a:spAutoFit/>
          </a:bodyPr>
          <a:lstStyle/>
          <a:p>
            <a:r>
              <a:rPr lang="zh-CN" altLang="en-US" sz="3200" dirty="0" smtClean="0">
                <a:solidFill>
                  <a:srgbClr val="3333FF"/>
                </a:solidFill>
                <a:latin typeface="黑体" panose="02010609060101010101" pitchFamily="49" charset="-122"/>
                <a:ea typeface="黑体" panose="02010609060101010101" pitchFamily="49" charset="-122"/>
              </a:rPr>
              <a:t>红黑树的插入</a:t>
            </a:r>
            <a:endParaRPr lang="zh-CN" altLang="en-US" sz="3200" dirty="0">
              <a:solidFill>
                <a:srgbClr val="3333FF"/>
              </a:solidFill>
              <a:latin typeface="黑体" panose="02010609060101010101" pitchFamily="49" charset="-122"/>
              <a:ea typeface="黑体" panose="02010609060101010101" pitchFamily="49" charset="-122"/>
            </a:endParaRPr>
          </a:p>
        </p:txBody>
      </p:sp>
      <p:sp>
        <p:nvSpPr>
          <p:cNvPr id="56" name="文本框 55"/>
          <p:cNvSpPr txBox="1"/>
          <p:nvPr/>
        </p:nvSpPr>
        <p:spPr>
          <a:xfrm>
            <a:off x="1260991" y="4386669"/>
            <a:ext cx="1582327" cy="461665"/>
          </a:xfrm>
          <a:prstGeom prst="rect">
            <a:avLst/>
          </a:prstGeom>
          <a:noFill/>
        </p:spPr>
        <p:txBody>
          <a:bodyPr wrap="square" rtlCol="0">
            <a:spAutoFit/>
          </a:bodyPr>
          <a:lstStyle/>
          <a:p>
            <a:pPr algn="ctr"/>
            <a:r>
              <a:rPr lang="en-US" altLang="zh-CN" dirty="0" err="1" smtClean="0"/>
              <a:t>LRb</a:t>
            </a:r>
            <a:r>
              <a:rPr lang="zh-CN" altLang="en-US" dirty="0" smtClean="0"/>
              <a:t>型</a:t>
            </a:r>
            <a:endParaRPr lang="zh-CN" altLang="en-US" dirty="0"/>
          </a:p>
        </p:txBody>
      </p:sp>
      <p:grpSp>
        <p:nvGrpSpPr>
          <p:cNvPr id="6" name="组合 5"/>
          <p:cNvGrpSpPr/>
          <p:nvPr/>
        </p:nvGrpSpPr>
        <p:grpSpPr>
          <a:xfrm>
            <a:off x="574453" y="1367735"/>
            <a:ext cx="3377871" cy="2829197"/>
            <a:chOff x="424975" y="1446505"/>
            <a:chExt cx="3377871" cy="2829197"/>
          </a:xfrm>
        </p:grpSpPr>
        <p:cxnSp>
          <p:nvCxnSpPr>
            <p:cNvPr id="34" name="直接连接符 33"/>
            <p:cNvCxnSpPr>
              <a:stCxn id="51" idx="2"/>
            </p:cNvCxnSpPr>
            <p:nvPr/>
          </p:nvCxnSpPr>
          <p:spPr bwMode="auto">
            <a:xfrm>
              <a:off x="2105161" y="3536562"/>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8" name="直接连接符 7"/>
            <p:cNvCxnSpPr/>
            <p:nvPr/>
          </p:nvCxnSpPr>
          <p:spPr bwMode="auto">
            <a:xfrm flipH="1">
              <a:off x="915777" y="2716209"/>
              <a:ext cx="421598" cy="471024"/>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9" name="直接连接符 8"/>
            <p:cNvCxnSpPr>
              <a:stCxn id="54" idx="5"/>
            </p:cNvCxnSpPr>
            <p:nvPr/>
          </p:nvCxnSpPr>
          <p:spPr bwMode="auto">
            <a:xfrm>
              <a:off x="2529797" y="2075942"/>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12" name="Group 33"/>
            <p:cNvGrpSpPr>
              <a:grpSpLocks/>
            </p:cNvGrpSpPr>
            <p:nvPr/>
          </p:nvGrpSpPr>
          <p:grpSpPr bwMode="auto">
            <a:xfrm>
              <a:off x="2021315" y="1653017"/>
              <a:ext cx="755263" cy="488950"/>
              <a:chOff x="1761" y="1647"/>
              <a:chExt cx="445" cy="308"/>
            </a:xfrm>
          </p:grpSpPr>
          <p:sp>
            <p:nvSpPr>
              <p:cNvPr id="54"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15" name="Group 33"/>
            <p:cNvGrpSpPr>
              <a:grpSpLocks/>
            </p:cNvGrpSpPr>
            <p:nvPr/>
          </p:nvGrpSpPr>
          <p:grpSpPr bwMode="auto">
            <a:xfrm>
              <a:off x="1707163" y="3166674"/>
              <a:ext cx="755263" cy="488950"/>
              <a:chOff x="1761" y="1647"/>
              <a:chExt cx="445" cy="308"/>
            </a:xfrm>
          </p:grpSpPr>
          <p:sp>
            <p:nvSpPr>
              <p:cNvPr id="50"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51"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17" name="Group 33"/>
            <p:cNvGrpSpPr>
              <a:grpSpLocks/>
            </p:cNvGrpSpPr>
            <p:nvPr/>
          </p:nvGrpSpPr>
          <p:grpSpPr bwMode="auto">
            <a:xfrm>
              <a:off x="1230268" y="2310933"/>
              <a:ext cx="755263" cy="488950"/>
              <a:chOff x="1761" y="1647"/>
              <a:chExt cx="445" cy="308"/>
            </a:xfrm>
          </p:grpSpPr>
          <p:sp>
            <p:nvSpPr>
              <p:cNvPr id="48"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49"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30" name="直接连接符 29"/>
            <p:cNvCxnSpPr/>
            <p:nvPr/>
          </p:nvCxnSpPr>
          <p:spPr bwMode="auto">
            <a:xfrm flipH="1">
              <a:off x="1688871" y="2031785"/>
              <a:ext cx="433782" cy="373496"/>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flipH="1">
              <a:off x="1576763" y="3625113"/>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33" name="直接连接符 32"/>
            <p:cNvCxnSpPr/>
            <p:nvPr/>
          </p:nvCxnSpPr>
          <p:spPr bwMode="auto">
            <a:xfrm>
              <a:off x="1640250" y="2800618"/>
              <a:ext cx="262427" cy="424164"/>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3" name="文本框 2"/>
            <p:cNvSpPr txBox="1"/>
            <p:nvPr/>
          </p:nvSpPr>
          <p:spPr>
            <a:xfrm>
              <a:off x="1569231" y="1446505"/>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58" name="文本框 57"/>
            <p:cNvSpPr txBox="1"/>
            <p:nvPr/>
          </p:nvSpPr>
          <p:spPr>
            <a:xfrm>
              <a:off x="2801810" y="232280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59" name="文本框 58"/>
            <p:cNvSpPr txBox="1"/>
            <p:nvPr/>
          </p:nvSpPr>
          <p:spPr>
            <a:xfrm>
              <a:off x="831421" y="2040254"/>
              <a:ext cx="677512" cy="477078"/>
            </a:xfrm>
            <a:prstGeom prst="rect">
              <a:avLst/>
            </a:prstGeom>
            <a:noFill/>
          </p:spPr>
          <p:txBody>
            <a:bodyPr wrap="square" rtlCol="0">
              <a:spAutoFit/>
            </a:bodyPr>
            <a:lstStyle/>
            <a:p>
              <a:r>
                <a:rPr lang="en-US" altLang="zh-CN" dirty="0" err="1"/>
                <a:t>p</a:t>
              </a:r>
              <a:r>
                <a:rPr lang="en-US" altLang="zh-CN" dirty="0" err="1" smtClean="0"/>
                <a:t>u</a:t>
              </a:r>
              <a:endParaRPr lang="zh-CN" altLang="en-US" dirty="0"/>
            </a:p>
          </p:txBody>
        </p:sp>
        <p:sp>
          <p:nvSpPr>
            <p:cNvPr id="60" name="文本框 59"/>
            <p:cNvSpPr txBox="1"/>
            <p:nvPr/>
          </p:nvSpPr>
          <p:spPr>
            <a:xfrm>
              <a:off x="2274637" y="3176158"/>
              <a:ext cx="677512" cy="477078"/>
            </a:xfrm>
            <a:prstGeom prst="rect">
              <a:avLst/>
            </a:prstGeom>
            <a:noFill/>
          </p:spPr>
          <p:txBody>
            <a:bodyPr wrap="square" rtlCol="0">
              <a:spAutoFit/>
            </a:bodyPr>
            <a:lstStyle/>
            <a:p>
              <a:r>
                <a:rPr lang="en-US" altLang="zh-CN" dirty="0" smtClean="0"/>
                <a:t>u</a:t>
              </a:r>
              <a:endParaRPr lang="zh-CN" altLang="en-US" dirty="0"/>
            </a:p>
          </p:txBody>
        </p:sp>
        <p:sp>
          <p:nvSpPr>
            <p:cNvPr id="61" name="文本框 60"/>
            <p:cNvSpPr txBox="1"/>
            <p:nvPr/>
          </p:nvSpPr>
          <p:spPr>
            <a:xfrm>
              <a:off x="1154927" y="3803245"/>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62" name="文本框 61"/>
            <p:cNvSpPr txBox="1"/>
            <p:nvPr/>
          </p:nvSpPr>
          <p:spPr>
            <a:xfrm>
              <a:off x="2077281" y="3814037"/>
              <a:ext cx="1001036" cy="461665"/>
            </a:xfrm>
            <a:prstGeom prst="rect">
              <a:avLst/>
            </a:prstGeom>
            <a:noFill/>
          </p:spPr>
          <p:txBody>
            <a:bodyPr wrap="square" rtlCol="0">
              <a:spAutoFit/>
            </a:bodyPr>
            <a:lstStyle/>
            <a:p>
              <a:r>
                <a:rPr lang="en-US" altLang="zh-CN" dirty="0" err="1" smtClean="0"/>
                <a:t>uR</a:t>
              </a:r>
              <a:endParaRPr lang="zh-CN" altLang="en-US" dirty="0"/>
            </a:p>
          </p:txBody>
        </p:sp>
        <p:sp>
          <p:nvSpPr>
            <p:cNvPr id="63" name="文本框 62"/>
            <p:cNvSpPr txBox="1"/>
            <p:nvPr/>
          </p:nvSpPr>
          <p:spPr>
            <a:xfrm>
              <a:off x="424975" y="3101824"/>
              <a:ext cx="1001036" cy="461665"/>
            </a:xfrm>
            <a:prstGeom prst="rect">
              <a:avLst/>
            </a:prstGeom>
            <a:noFill/>
          </p:spPr>
          <p:txBody>
            <a:bodyPr wrap="square" rtlCol="0">
              <a:spAutoFit/>
            </a:bodyPr>
            <a:lstStyle/>
            <a:p>
              <a:r>
                <a:rPr lang="en-US" altLang="zh-CN" dirty="0" err="1" smtClean="0"/>
                <a:t>puL</a:t>
              </a:r>
              <a:endParaRPr lang="zh-CN" altLang="en-US" dirty="0"/>
            </a:p>
          </p:txBody>
        </p:sp>
      </p:grpSp>
      <p:sp>
        <p:nvSpPr>
          <p:cNvPr id="88" name="文本框 87"/>
          <p:cNvSpPr txBox="1"/>
          <p:nvPr/>
        </p:nvSpPr>
        <p:spPr>
          <a:xfrm>
            <a:off x="4826387" y="4375998"/>
            <a:ext cx="2721799" cy="461665"/>
          </a:xfrm>
          <a:prstGeom prst="rect">
            <a:avLst/>
          </a:prstGeom>
          <a:noFill/>
        </p:spPr>
        <p:txBody>
          <a:bodyPr wrap="square" rtlCol="0">
            <a:spAutoFit/>
          </a:bodyPr>
          <a:lstStyle/>
          <a:p>
            <a:pPr algn="ctr"/>
            <a:r>
              <a:rPr lang="en-US" altLang="zh-CN" dirty="0" err="1" smtClean="0"/>
              <a:t>LRb</a:t>
            </a:r>
            <a:r>
              <a:rPr lang="zh-CN" altLang="en-US" dirty="0" smtClean="0"/>
              <a:t>型</a:t>
            </a:r>
            <a:r>
              <a:rPr lang="en-US" altLang="zh-CN" dirty="0" smtClean="0"/>
              <a:t>-</a:t>
            </a:r>
            <a:r>
              <a:rPr lang="zh-CN" altLang="en-US" dirty="0" smtClean="0"/>
              <a:t>旋转</a:t>
            </a:r>
            <a:r>
              <a:rPr lang="en-US" altLang="zh-CN" dirty="0" smtClean="0"/>
              <a:t>+</a:t>
            </a:r>
            <a:r>
              <a:rPr lang="zh-CN" altLang="en-US" dirty="0" smtClean="0"/>
              <a:t>颜色</a:t>
            </a:r>
            <a:endParaRPr lang="zh-CN" altLang="en-US" dirty="0"/>
          </a:p>
        </p:txBody>
      </p:sp>
      <p:grpSp>
        <p:nvGrpSpPr>
          <p:cNvPr id="81" name="组合 80"/>
          <p:cNvGrpSpPr/>
          <p:nvPr/>
        </p:nvGrpSpPr>
        <p:grpSpPr>
          <a:xfrm>
            <a:off x="4615982" y="1614186"/>
            <a:ext cx="3761544" cy="2116650"/>
            <a:chOff x="2740152" y="2194989"/>
            <a:chExt cx="3761544" cy="2116650"/>
          </a:xfrm>
        </p:grpSpPr>
        <p:cxnSp>
          <p:nvCxnSpPr>
            <p:cNvPr id="82" name="直接连接符 81"/>
            <p:cNvCxnSpPr>
              <a:stCxn id="103" idx="2"/>
            </p:cNvCxnSpPr>
            <p:nvPr/>
          </p:nvCxnSpPr>
          <p:spPr bwMode="auto">
            <a:xfrm>
              <a:off x="3690386" y="3572499"/>
              <a:ext cx="199309" cy="371251"/>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83" name="直接连接符 82"/>
            <p:cNvCxnSpPr/>
            <p:nvPr/>
          </p:nvCxnSpPr>
          <p:spPr bwMode="auto">
            <a:xfrm flipH="1">
              <a:off x="3633712" y="2870944"/>
              <a:ext cx="421598" cy="471024"/>
            </a:xfrm>
            <a:prstGeom prst="line">
              <a:avLst/>
            </a:prstGeom>
            <a:solidFill>
              <a:srgbClr val="00CC99"/>
            </a:solidFill>
            <a:ln w="38100" cap="flat" cmpd="sng" algn="ctr">
              <a:solidFill>
                <a:srgbClr val="FF0000"/>
              </a:solidFill>
              <a:prstDash val="solid"/>
              <a:round/>
              <a:headEnd type="none" w="med" len="med"/>
              <a:tailEnd type="none" w="med" len="med"/>
            </a:ln>
            <a:effectLst/>
          </p:spPr>
        </p:cxnSp>
        <p:cxnSp>
          <p:nvCxnSpPr>
            <p:cNvPr id="84" name="直接连接符 83"/>
            <p:cNvCxnSpPr>
              <a:stCxn id="104" idx="5"/>
            </p:cNvCxnSpPr>
            <p:nvPr/>
          </p:nvCxnSpPr>
          <p:spPr bwMode="auto">
            <a:xfrm>
              <a:off x="5228647" y="3561632"/>
              <a:ext cx="389310" cy="373630"/>
            </a:xfrm>
            <a:prstGeom prst="line">
              <a:avLst/>
            </a:prstGeom>
            <a:solidFill>
              <a:srgbClr val="00CC99"/>
            </a:solidFill>
            <a:ln w="38100" cap="flat" cmpd="sng" algn="ctr">
              <a:solidFill>
                <a:schemeClr val="tx1"/>
              </a:solidFill>
              <a:prstDash val="solid"/>
              <a:round/>
              <a:headEnd type="none" w="med" len="med"/>
              <a:tailEnd type="none" w="med" len="med"/>
            </a:ln>
            <a:effectLst/>
          </p:spPr>
        </p:cxnSp>
        <p:grpSp>
          <p:nvGrpSpPr>
            <p:cNvPr id="85" name="Group 33"/>
            <p:cNvGrpSpPr>
              <a:grpSpLocks/>
            </p:cNvGrpSpPr>
            <p:nvPr/>
          </p:nvGrpSpPr>
          <p:grpSpPr bwMode="auto">
            <a:xfrm>
              <a:off x="4720165" y="3138707"/>
              <a:ext cx="755263" cy="488950"/>
              <a:chOff x="1761" y="1647"/>
              <a:chExt cx="445" cy="308"/>
            </a:xfrm>
          </p:grpSpPr>
          <p:sp>
            <p:nvSpPr>
              <p:cNvPr id="104"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5"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grpSp>
          <p:nvGrpSpPr>
            <p:cNvPr id="86" name="Group 33"/>
            <p:cNvGrpSpPr>
              <a:grpSpLocks/>
            </p:cNvGrpSpPr>
            <p:nvPr/>
          </p:nvGrpSpPr>
          <p:grpSpPr bwMode="auto">
            <a:xfrm>
              <a:off x="3292388" y="3202611"/>
              <a:ext cx="755263" cy="488950"/>
              <a:chOff x="1761" y="1647"/>
              <a:chExt cx="445" cy="308"/>
            </a:xfrm>
          </p:grpSpPr>
          <p:sp>
            <p:nvSpPr>
              <p:cNvPr id="102" name="Oval 34"/>
              <p:cNvSpPr>
                <a:spLocks noChangeArrowheads="1"/>
              </p:cNvSpPr>
              <p:nvPr/>
            </p:nvSpPr>
            <p:spPr bwMode="auto">
              <a:xfrm>
                <a:off x="1761" y="1671"/>
                <a:ext cx="351" cy="284"/>
              </a:xfrm>
              <a:prstGeom prst="ellipse">
                <a:avLst/>
              </a:prstGeom>
              <a:solidFill>
                <a:srgbClr val="FFCC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3"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0" i="0" u="none" strike="noStrike" kern="0" cap="none" spc="0" normalizeH="0" baseline="0" noProof="0" dirty="0" smtClean="0">
                    <a:ln>
                      <a:noFill/>
                    </a:ln>
                    <a:solidFill>
                      <a:srgbClr val="3333CC"/>
                    </a:solidFill>
                    <a:effectLst/>
                    <a:uLnTx/>
                    <a:uFillTx/>
                    <a:ea typeface="楷体_GB2312" pitchFamily="49" charset="-122"/>
                  </a:rPr>
                  <a:t> </a:t>
                </a:r>
              </a:p>
            </p:txBody>
          </p:sp>
        </p:grpSp>
        <p:grpSp>
          <p:nvGrpSpPr>
            <p:cNvPr id="87" name="Group 33"/>
            <p:cNvGrpSpPr>
              <a:grpSpLocks/>
            </p:cNvGrpSpPr>
            <p:nvPr/>
          </p:nvGrpSpPr>
          <p:grpSpPr bwMode="auto">
            <a:xfrm>
              <a:off x="3948203" y="2465668"/>
              <a:ext cx="755263" cy="488950"/>
              <a:chOff x="1761" y="1647"/>
              <a:chExt cx="445" cy="308"/>
            </a:xfrm>
          </p:grpSpPr>
          <p:sp>
            <p:nvSpPr>
              <p:cNvPr id="100" name="Oval 34"/>
              <p:cNvSpPr>
                <a:spLocks noChangeArrowheads="1"/>
              </p:cNvSpPr>
              <p:nvPr/>
            </p:nvSpPr>
            <p:spPr bwMode="auto">
              <a:xfrm>
                <a:off x="1761" y="1671"/>
                <a:ext cx="351" cy="284"/>
              </a:xfrm>
              <a:prstGeom prst="ellipse">
                <a:avLst/>
              </a:prstGeom>
              <a:solidFill>
                <a:schemeClr val="bg2"/>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endParaRPr>
              </a:p>
            </p:txBody>
          </p:sp>
          <p:sp>
            <p:nvSpPr>
              <p:cNvPr id="101" name="Text Box 35"/>
              <p:cNvSpPr txBox="1">
                <a:spLocks noChangeArrowheads="1"/>
              </p:cNvSpPr>
              <p:nvPr/>
            </p:nvSpPr>
            <p:spPr bwMode="auto">
              <a:xfrm>
                <a:off x="1785" y="1647"/>
                <a:ext cx="421" cy="23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altLang="zh-CN" sz="1800" b="0" i="0" u="none" strike="noStrike" kern="0" cap="none" spc="0" normalizeH="0" baseline="0" noProof="0" dirty="0" smtClean="0">
                  <a:ln>
                    <a:noFill/>
                  </a:ln>
                  <a:solidFill>
                    <a:srgbClr val="3333CC"/>
                  </a:solidFill>
                  <a:effectLst/>
                  <a:uLnTx/>
                  <a:uFillTx/>
                  <a:ea typeface="楷体_GB2312" pitchFamily="49" charset="-122"/>
                </a:endParaRPr>
              </a:p>
            </p:txBody>
          </p:sp>
        </p:grpSp>
        <p:cxnSp>
          <p:nvCxnSpPr>
            <p:cNvPr id="90" name="直接连接符 89"/>
            <p:cNvCxnSpPr/>
            <p:nvPr/>
          </p:nvCxnSpPr>
          <p:spPr bwMode="auto">
            <a:xfrm flipH="1">
              <a:off x="4463819" y="3592175"/>
              <a:ext cx="433782" cy="373496"/>
            </a:xfrm>
            <a:prstGeom prst="line">
              <a:avLst/>
            </a:prstGeom>
            <a:solidFill>
              <a:srgbClr val="00CC99"/>
            </a:solidFill>
            <a:ln w="38100" cap="flat" cmpd="sng" algn="ctr">
              <a:solidFill>
                <a:schemeClr val="tx1"/>
              </a:solidFill>
              <a:prstDash val="solid"/>
              <a:round/>
              <a:headEnd type="none" w="med" len="med"/>
              <a:tailEnd type="none" w="med" len="med"/>
            </a:ln>
            <a:effectLst/>
          </p:spPr>
        </p:cxnSp>
        <p:cxnSp>
          <p:nvCxnSpPr>
            <p:cNvPr id="91" name="直接连接符 90"/>
            <p:cNvCxnSpPr/>
            <p:nvPr/>
          </p:nvCxnSpPr>
          <p:spPr bwMode="auto">
            <a:xfrm flipH="1">
              <a:off x="3161988" y="3661050"/>
              <a:ext cx="273764" cy="282700"/>
            </a:xfrm>
            <a:prstGeom prst="line">
              <a:avLst/>
            </a:prstGeom>
            <a:solidFill>
              <a:srgbClr val="00CC99"/>
            </a:solidFill>
            <a:ln w="38100" cap="flat" cmpd="sng" algn="ctr">
              <a:solidFill>
                <a:srgbClr val="000000"/>
              </a:solidFill>
              <a:prstDash val="solid"/>
              <a:round/>
              <a:headEnd type="none" w="med" len="med"/>
              <a:tailEnd type="none" w="med" len="med"/>
            </a:ln>
            <a:effectLst/>
          </p:spPr>
        </p:cxnSp>
        <p:cxnSp>
          <p:nvCxnSpPr>
            <p:cNvPr id="92" name="直接连接符 91"/>
            <p:cNvCxnSpPr>
              <a:stCxn id="100" idx="5"/>
            </p:cNvCxnSpPr>
            <p:nvPr/>
          </p:nvCxnSpPr>
          <p:spPr bwMode="auto">
            <a:xfrm>
              <a:off x="4456685" y="2888593"/>
              <a:ext cx="401733" cy="358947"/>
            </a:xfrm>
            <a:prstGeom prst="line">
              <a:avLst/>
            </a:prstGeom>
            <a:solidFill>
              <a:srgbClr val="00CC99"/>
            </a:solidFill>
            <a:ln w="38100" cap="flat" cmpd="sng" algn="ctr">
              <a:solidFill>
                <a:srgbClr val="FF0000"/>
              </a:solidFill>
              <a:prstDash val="solid"/>
              <a:round/>
              <a:headEnd type="none" w="med" len="med"/>
              <a:tailEnd type="none" w="med" len="med"/>
            </a:ln>
            <a:effectLst/>
          </p:spPr>
        </p:cxnSp>
        <p:sp>
          <p:nvSpPr>
            <p:cNvPr id="93" name="文本框 92"/>
            <p:cNvSpPr txBox="1"/>
            <p:nvPr/>
          </p:nvSpPr>
          <p:spPr>
            <a:xfrm>
              <a:off x="5213294" y="2882110"/>
              <a:ext cx="677512" cy="477078"/>
            </a:xfrm>
            <a:prstGeom prst="rect">
              <a:avLst/>
            </a:prstGeom>
            <a:noFill/>
          </p:spPr>
          <p:txBody>
            <a:bodyPr wrap="square" rtlCol="0">
              <a:spAutoFit/>
            </a:bodyPr>
            <a:lstStyle/>
            <a:p>
              <a:r>
                <a:rPr lang="en-US" altLang="zh-CN" dirty="0" err="1" smtClean="0"/>
                <a:t>gu</a:t>
              </a:r>
              <a:endParaRPr lang="zh-CN" altLang="en-US" dirty="0"/>
            </a:p>
          </p:txBody>
        </p:sp>
        <p:sp>
          <p:nvSpPr>
            <p:cNvPr id="94" name="文本框 93"/>
            <p:cNvSpPr txBox="1"/>
            <p:nvPr/>
          </p:nvSpPr>
          <p:spPr>
            <a:xfrm>
              <a:off x="5500660" y="3808495"/>
              <a:ext cx="1001036" cy="461665"/>
            </a:xfrm>
            <a:prstGeom prst="rect">
              <a:avLst/>
            </a:prstGeom>
            <a:noFill/>
          </p:spPr>
          <p:txBody>
            <a:bodyPr wrap="square" rtlCol="0">
              <a:spAutoFit/>
            </a:bodyPr>
            <a:lstStyle/>
            <a:p>
              <a:r>
                <a:rPr lang="en-US" altLang="zh-CN" dirty="0" err="1" smtClean="0"/>
                <a:t>guR</a:t>
              </a:r>
              <a:endParaRPr lang="zh-CN" altLang="en-US" dirty="0"/>
            </a:p>
          </p:txBody>
        </p:sp>
        <p:sp>
          <p:nvSpPr>
            <p:cNvPr id="95" name="文本框 94"/>
            <p:cNvSpPr txBox="1"/>
            <p:nvPr/>
          </p:nvSpPr>
          <p:spPr>
            <a:xfrm>
              <a:off x="3549356" y="2194989"/>
              <a:ext cx="677512" cy="477078"/>
            </a:xfrm>
            <a:prstGeom prst="rect">
              <a:avLst/>
            </a:prstGeom>
            <a:noFill/>
          </p:spPr>
          <p:txBody>
            <a:bodyPr wrap="square" rtlCol="0">
              <a:spAutoFit/>
            </a:bodyPr>
            <a:lstStyle/>
            <a:p>
              <a:r>
                <a:rPr lang="en-US" altLang="zh-CN" dirty="0" smtClean="0"/>
                <a:t>  u</a:t>
              </a:r>
              <a:endParaRPr lang="zh-CN" altLang="en-US" dirty="0"/>
            </a:p>
          </p:txBody>
        </p:sp>
        <p:sp>
          <p:nvSpPr>
            <p:cNvPr id="96" name="文本框 95"/>
            <p:cNvSpPr txBox="1"/>
            <p:nvPr/>
          </p:nvSpPr>
          <p:spPr>
            <a:xfrm>
              <a:off x="2854004" y="3042396"/>
              <a:ext cx="677512" cy="477078"/>
            </a:xfrm>
            <a:prstGeom prst="rect">
              <a:avLst/>
            </a:prstGeom>
            <a:noFill/>
          </p:spPr>
          <p:txBody>
            <a:bodyPr wrap="square" rtlCol="0">
              <a:spAutoFit/>
            </a:bodyPr>
            <a:lstStyle/>
            <a:p>
              <a:r>
                <a:rPr lang="en-US" altLang="zh-CN" dirty="0" err="1" smtClean="0"/>
                <a:t>pu</a:t>
              </a:r>
              <a:endParaRPr lang="zh-CN" altLang="en-US" dirty="0"/>
            </a:p>
          </p:txBody>
        </p:sp>
        <p:sp>
          <p:nvSpPr>
            <p:cNvPr id="97" name="文本框 96"/>
            <p:cNvSpPr txBox="1"/>
            <p:nvPr/>
          </p:nvSpPr>
          <p:spPr>
            <a:xfrm>
              <a:off x="2740152" y="3839182"/>
              <a:ext cx="1001036" cy="461665"/>
            </a:xfrm>
            <a:prstGeom prst="rect">
              <a:avLst/>
            </a:prstGeom>
            <a:noFill/>
          </p:spPr>
          <p:txBody>
            <a:bodyPr wrap="square" rtlCol="0">
              <a:spAutoFit/>
            </a:bodyPr>
            <a:lstStyle/>
            <a:p>
              <a:r>
                <a:rPr lang="en-US" altLang="zh-CN" dirty="0" err="1" smtClean="0"/>
                <a:t>puL</a:t>
              </a:r>
              <a:endParaRPr lang="zh-CN" altLang="en-US" dirty="0"/>
            </a:p>
          </p:txBody>
        </p:sp>
        <p:sp>
          <p:nvSpPr>
            <p:cNvPr id="98" name="文本框 97"/>
            <p:cNvSpPr txBox="1"/>
            <p:nvPr/>
          </p:nvSpPr>
          <p:spPr>
            <a:xfrm>
              <a:off x="3662506" y="3849974"/>
              <a:ext cx="1001036" cy="461665"/>
            </a:xfrm>
            <a:prstGeom prst="rect">
              <a:avLst/>
            </a:prstGeom>
            <a:noFill/>
          </p:spPr>
          <p:txBody>
            <a:bodyPr wrap="square" rtlCol="0">
              <a:spAutoFit/>
            </a:bodyPr>
            <a:lstStyle/>
            <a:p>
              <a:r>
                <a:rPr lang="en-US" altLang="zh-CN" dirty="0" err="1" smtClean="0"/>
                <a:t>uL</a:t>
              </a:r>
              <a:endParaRPr lang="zh-CN" altLang="en-US" dirty="0"/>
            </a:p>
          </p:txBody>
        </p:sp>
        <p:sp>
          <p:nvSpPr>
            <p:cNvPr id="99" name="文本框 98"/>
            <p:cNvSpPr txBox="1"/>
            <p:nvPr/>
          </p:nvSpPr>
          <p:spPr>
            <a:xfrm>
              <a:off x="4242002" y="3822290"/>
              <a:ext cx="1001036" cy="461665"/>
            </a:xfrm>
            <a:prstGeom prst="rect">
              <a:avLst/>
            </a:prstGeom>
            <a:noFill/>
          </p:spPr>
          <p:txBody>
            <a:bodyPr wrap="square" rtlCol="0">
              <a:spAutoFit/>
            </a:bodyPr>
            <a:lstStyle/>
            <a:p>
              <a:r>
                <a:rPr lang="en-US" altLang="zh-CN" dirty="0" err="1" smtClean="0"/>
                <a:t>uR</a:t>
              </a:r>
              <a:endParaRPr lang="zh-CN" altLang="en-US" dirty="0"/>
            </a:p>
          </p:txBody>
        </p:sp>
      </p:grpSp>
      <p:sp>
        <p:nvSpPr>
          <p:cNvPr id="106" name="文本框 105"/>
          <p:cNvSpPr txBox="1"/>
          <p:nvPr/>
        </p:nvSpPr>
        <p:spPr>
          <a:xfrm>
            <a:off x="574453" y="5356642"/>
            <a:ext cx="8064796" cy="1200329"/>
          </a:xfrm>
          <a:prstGeom prst="rect">
            <a:avLst/>
          </a:prstGeom>
          <a:noFill/>
        </p:spPr>
        <p:txBody>
          <a:bodyPr wrap="square" rtlCol="0">
            <a:spAutoFit/>
          </a:bodyPr>
          <a:lstStyle/>
          <a:p>
            <a:pPr marL="457200" indent="-457200">
              <a:lnSpc>
                <a:spcPct val="150000"/>
              </a:lnSpc>
              <a:buFont typeface="+mj-lt"/>
              <a:buAutoNum type="arabicPeriod"/>
            </a:pPr>
            <a:r>
              <a:rPr lang="zh-CN" altLang="en-US" dirty="0" smtClean="0"/>
              <a:t>指针变化：与</a:t>
            </a:r>
            <a:r>
              <a:rPr lang="en-US" altLang="zh-CN" dirty="0"/>
              <a:t>AVL</a:t>
            </a:r>
            <a:r>
              <a:rPr lang="zh-CN" altLang="en-US" dirty="0"/>
              <a:t>树的</a:t>
            </a:r>
            <a:r>
              <a:rPr lang="en-US" altLang="zh-CN" dirty="0" smtClean="0"/>
              <a:t>LR</a:t>
            </a:r>
            <a:r>
              <a:rPr lang="zh-CN" altLang="en-US" dirty="0" smtClean="0"/>
              <a:t>旋转</a:t>
            </a:r>
            <a:r>
              <a:rPr lang="zh-CN" altLang="en-US" dirty="0"/>
              <a:t>十分相似；</a:t>
            </a:r>
            <a:endParaRPr lang="en-US" altLang="zh-CN" dirty="0"/>
          </a:p>
          <a:p>
            <a:pPr marL="457200" indent="-457200">
              <a:lnSpc>
                <a:spcPct val="150000"/>
              </a:lnSpc>
              <a:buFont typeface="+mj-lt"/>
              <a:buAutoNum type="arabicPeriod"/>
            </a:pPr>
            <a:r>
              <a:rPr lang="zh-CN" altLang="en-US" dirty="0" smtClean="0"/>
              <a:t>颜色变化：把</a:t>
            </a:r>
            <a:r>
              <a:rPr lang="en-US" altLang="zh-CN" dirty="0" err="1" smtClean="0"/>
              <a:t>gu</a:t>
            </a:r>
            <a:r>
              <a:rPr lang="zh-CN" altLang="en-US" dirty="0" smtClean="0"/>
              <a:t>从</a:t>
            </a:r>
            <a:r>
              <a:rPr lang="zh-CN" altLang="en-US" b="1" dirty="0" smtClean="0">
                <a:solidFill>
                  <a:srgbClr val="3333FF"/>
                </a:solidFill>
              </a:rPr>
              <a:t>黑色变成红色</a:t>
            </a:r>
            <a:r>
              <a:rPr lang="zh-CN" altLang="en-US" dirty="0" smtClean="0"/>
              <a:t>，把</a:t>
            </a:r>
            <a:r>
              <a:rPr lang="en-US" altLang="zh-CN" dirty="0" smtClean="0"/>
              <a:t>u</a:t>
            </a:r>
            <a:r>
              <a:rPr lang="zh-CN" altLang="en-US" dirty="0" smtClean="0"/>
              <a:t>从</a:t>
            </a:r>
            <a:r>
              <a:rPr lang="zh-CN" altLang="en-US" b="1" dirty="0" smtClean="0">
                <a:solidFill>
                  <a:srgbClr val="3333FF"/>
                </a:solidFill>
              </a:rPr>
              <a:t>红色变成黑色</a:t>
            </a:r>
            <a:r>
              <a:rPr lang="zh-CN" altLang="en-US" dirty="0" smtClean="0"/>
              <a:t>。</a:t>
            </a:r>
            <a:endParaRPr lang="en-US" altLang="zh-CN" dirty="0" smtClean="0"/>
          </a:p>
        </p:txBody>
      </p:sp>
      <p:sp>
        <p:nvSpPr>
          <p:cNvPr id="4" name="文本框 3"/>
          <p:cNvSpPr txBox="1"/>
          <p:nvPr/>
        </p:nvSpPr>
        <p:spPr>
          <a:xfrm>
            <a:off x="6672522" y="-9136"/>
            <a:ext cx="2106395" cy="2123658"/>
          </a:xfrm>
          <a:prstGeom prst="rect">
            <a:avLst/>
          </a:prstGeom>
          <a:noFill/>
        </p:spPr>
        <p:txBody>
          <a:bodyPr wrap="square" rtlCol="0">
            <a:spAutoFit/>
          </a:bodyPr>
          <a:lstStyle/>
          <a:p>
            <a:pPr algn="ctr">
              <a:lnSpc>
                <a:spcPct val="150000"/>
              </a:lnSpc>
            </a:pPr>
            <a:r>
              <a:rPr lang="zh-CN" altLang="en-US" b="1" dirty="0">
                <a:latin typeface="微软雅黑" panose="020B0503020204020204" pitchFamily="34" charset="-122"/>
                <a:ea typeface="微软雅黑" panose="020B0503020204020204" pitchFamily="34" charset="-122"/>
              </a:rPr>
              <a:t>八</a:t>
            </a:r>
            <a:r>
              <a:rPr lang="zh-CN" altLang="en-US" b="1" dirty="0" smtClean="0">
                <a:latin typeface="微软雅黑" panose="020B0503020204020204" pitchFamily="34" charset="-122"/>
                <a:ea typeface="微软雅黑" panose="020B0503020204020204" pitchFamily="34" charset="-122"/>
              </a:rPr>
              <a:t>种调整类型：</a:t>
            </a:r>
            <a:endParaRPr lang="en-US" altLang="zh-CN" b="1" dirty="0" smtClean="0">
              <a:latin typeface="微软雅黑" panose="020B0503020204020204" pitchFamily="34" charset="-122"/>
              <a:ea typeface="微软雅黑" panose="020B0503020204020204" pitchFamily="34" charset="-122"/>
            </a:endParaRPr>
          </a:p>
          <a:p>
            <a:pPr algn="ctr"/>
            <a:r>
              <a:rPr lang="en-US" altLang="zh-CN" b="1" dirty="0" err="1" smtClean="0">
                <a:solidFill>
                  <a:srgbClr val="FF0000"/>
                </a:solidFill>
              </a:rPr>
              <a:t>LLr</a:t>
            </a:r>
            <a:r>
              <a:rPr lang="zh-CN" altLang="en-US" b="1" dirty="0" smtClean="0">
                <a:solidFill>
                  <a:srgbClr val="FF0000"/>
                </a:solidFill>
              </a:rPr>
              <a:t>，</a:t>
            </a:r>
            <a:r>
              <a:rPr lang="en-US" altLang="zh-CN" b="1" dirty="0" err="1" smtClean="0"/>
              <a:t>RRr</a:t>
            </a:r>
            <a:endParaRPr lang="en-US" altLang="zh-CN" b="1" dirty="0" smtClean="0"/>
          </a:p>
          <a:p>
            <a:pPr algn="ctr"/>
            <a:r>
              <a:rPr lang="en-US" altLang="zh-CN" b="1" dirty="0" smtClean="0"/>
              <a:t> </a:t>
            </a:r>
            <a:r>
              <a:rPr lang="en-US" altLang="zh-CN" b="1" dirty="0" err="1" smtClean="0">
                <a:solidFill>
                  <a:srgbClr val="FF0000"/>
                </a:solidFill>
              </a:rPr>
              <a:t>LLb</a:t>
            </a:r>
            <a:r>
              <a:rPr lang="zh-CN" altLang="en-US" b="1" dirty="0" smtClean="0">
                <a:solidFill>
                  <a:srgbClr val="FF0000"/>
                </a:solidFill>
              </a:rPr>
              <a:t>，</a:t>
            </a:r>
            <a:r>
              <a:rPr lang="en-US" altLang="zh-CN" b="1" dirty="0" err="1" smtClean="0"/>
              <a:t>RRb</a:t>
            </a:r>
            <a:endParaRPr lang="en-US" altLang="zh-CN" b="1" dirty="0" smtClean="0"/>
          </a:p>
          <a:p>
            <a:pPr algn="ctr"/>
            <a:r>
              <a:rPr lang="en-US" altLang="zh-CN" b="1" dirty="0" err="1">
                <a:solidFill>
                  <a:srgbClr val="FF0000"/>
                </a:solidFill>
              </a:rPr>
              <a:t>LRr</a:t>
            </a:r>
            <a:r>
              <a:rPr lang="zh-CN" altLang="en-US" b="1" dirty="0">
                <a:solidFill>
                  <a:srgbClr val="FF0000"/>
                </a:solidFill>
              </a:rPr>
              <a:t>，</a:t>
            </a:r>
            <a:r>
              <a:rPr lang="en-US" altLang="zh-CN" b="1" dirty="0" err="1" smtClean="0"/>
              <a:t>RLr</a:t>
            </a:r>
            <a:endParaRPr lang="en-US" altLang="zh-CN" b="1" dirty="0" smtClean="0"/>
          </a:p>
          <a:p>
            <a:pPr algn="ctr"/>
            <a:r>
              <a:rPr lang="en-US" altLang="zh-CN" b="1" dirty="0" smtClean="0"/>
              <a:t> </a:t>
            </a:r>
            <a:r>
              <a:rPr lang="en-US" altLang="zh-CN" b="1" dirty="0" err="1">
                <a:solidFill>
                  <a:srgbClr val="FF0000"/>
                </a:solidFill>
              </a:rPr>
              <a:t>LRb</a:t>
            </a:r>
            <a:r>
              <a:rPr lang="en-US" altLang="zh-CN" b="1" dirty="0">
                <a:solidFill>
                  <a:srgbClr val="FF0000"/>
                </a:solidFill>
              </a:rPr>
              <a:t>,   </a:t>
            </a:r>
            <a:r>
              <a:rPr lang="en-US" altLang="zh-CN" b="1" dirty="0" err="1" smtClean="0"/>
              <a:t>RLb</a:t>
            </a:r>
            <a:endParaRPr lang="zh-CN" altLang="en-US" b="1" dirty="0"/>
          </a:p>
        </p:txBody>
      </p:sp>
    </p:spTree>
    <p:extLst>
      <p:ext uri="{BB962C8B-B14F-4D97-AF65-F5344CB8AC3E}">
        <p14:creationId xmlns:p14="http://schemas.microsoft.com/office/powerpoint/2010/main" val="4193335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5789" y="727354"/>
            <a:ext cx="3022422" cy="1898882"/>
            <a:chOff x="1225789" y="727354"/>
            <a:chExt cx="3022422" cy="1898882"/>
          </a:xfrm>
        </p:grpSpPr>
        <p:cxnSp>
          <p:nvCxnSpPr>
            <p:cNvPr id="22" name="直接连接符 21"/>
            <p:cNvCxnSpPr/>
            <p:nvPr/>
          </p:nvCxnSpPr>
          <p:spPr bwMode="auto">
            <a:xfrm flipH="1">
              <a:off x="1766050" y="1021751"/>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a:off x="2694122" y="1047576"/>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536892" y="1504196"/>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66" name="Group 33"/>
            <p:cNvGrpSpPr>
              <a:grpSpLocks/>
            </p:cNvGrpSpPr>
            <p:nvPr/>
          </p:nvGrpSpPr>
          <p:grpSpPr bwMode="auto">
            <a:xfrm>
              <a:off x="2291789" y="727354"/>
              <a:ext cx="589305" cy="406458"/>
              <a:chOff x="1761" y="1647"/>
              <a:chExt cx="445" cy="308"/>
            </a:xfrm>
          </p:grpSpPr>
          <p:sp>
            <p:nvSpPr>
              <p:cNvPr id="67"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6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86" name="Group 33"/>
            <p:cNvGrpSpPr>
              <a:grpSpLocks/>
            </p:cNvGrpSpPr>
            <p:nvPr/>
          </p:nvGrpSpPr>
          <p:grpSpPr bwMode="auto">
            <a:xfrm>
              <a:off x="1515176" y="1223335"/>
              <a:ext cx="589305" cy="406459"/>
              <a:chOff x="1761" y="1647"/>
              <a:chExt cx="445" cy="308"/>
            </a:xfrm>
          </p:grpSpPr>
          <p:sp>
            <p:nvSpPr>
              <p:cNvPr id="87"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8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89" name="Group 33"/>
            <p:cNvGrpSpPr>
              <a:grpSpLocks/>
            </p:cNvGrpSpPr>
            <p:nvPr/>
          </p:nvGrpSpPr>
          <p:grpSpPr bwMode="auto">
            <a:xfrm>
              <a:off x="3536892" y="1780453"/>
              <a:ext cx="589305" cy="406459"/>
              <a:chOff x="1761" y="1647"/>
              <a:chExt cx="445" cy="308"/>
            </a:xfrm>
          </p:grpSpPr>
          <p:sp>
            <p:nvSpPr>
              <p:cNvPr id="9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9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92" name="Group 33"/>
            <p:cNvGrpSpPr>
              <a:grpSpLocks/>
            </p:cNvGrpSpPr>
            <p:nvPr/>
          </p:nvGrpSpPr>
          <p:grpSpPr bwMode="auto">
            <a:xfrm>
              <a:off x="3176932" y="1191664"/>
              <a:ext cx="589305" cy="439451"/>
              <a:chOff x="1761" y="1647"/>
              <a:chExt cx="445" cy="333"/>
            </a:xfrm>
          </p:grpSpPr>
          <p:sp>
            <p:nvSpPr>
              <p:cNvPr id="93"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94"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97" name="矩形 96"/>
            <p:cNvSpPr/>
            <p:nvPr/>
          </p:nvSpPr>
          <p:spPr bwMode="auto">
            <a:xfrm>
              <a:off x="1225789" y="179360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98" name="矩形 97"/>
            <p:cNvSpPr/>
            <p:nvPr/>
          </p:nvSpPr>
          <p:spPr bwMode="auto">
            <a:xfrm>
              <a:off x="2013786" y="180583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99" name="矩形 98"/>
            <p:cNvSpPr/>
            <p:nvPr/>
          </p:nvSpPr>
          <p:spPr bwMode="auto">
            <a:xfrm>
              <a:off x="3361821" y="241795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00" name="矩形 99"/>
            <p:cNvSpPr/>
            <p:nvPr/>
          </p:nvSpPr>
          <p:spPr bwMode="auto">
            <a:xfrm>
              <a:off x="4001715" y="243620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56" name="直接连接符 55"/>
            <p:cNvCxnSpPr>
              <a:stCxn id="90" idx="3"/>
              <a:endCxn id="99" idx="0"/>
            </p:cNvCxnSpPr>
            <p:nvPr/>
          </p:nvCxnSpPr>
          <p:spPr bwMode="auto">
            <a:xfrm flipH="1">
              <a:off x="3485069" y="213202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8" name="直接连接符 57"/>
            <p:cNvCxnSpPr>
              <a:stCxn id="90" idx="5"/>
              <a:endCxn id="100" idx="0"/>
            </p:cNvCxnSpPr>
            <p:nvPr/>
          </p:nvCxnSpPr>
          <p:spPr bwMode="auto">
            <a:xfrm>
              <a:off x="3933643" y="213202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1" name="直接连接符 60"/>
            <p:cNvCxnSpPr>
              <a:endCxn id="97" idx="0"/>
            </p:cNvCxnSpPr>
            <p:nvPr/>
          </p:nvCxnSpPr>
          <p:spPr bwMode="auto">
            <a:xfrm flipH="1">
              <a:off x="1349037" y="1544728"/>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92577" name="直接连接符 792576"/>
            <p:cNvCxnSpPr>
              <a:stCxn id="87" idx="5"/>
              <a:endCxn id="98" idx="0"/>
            </p:cNvCxnSpPr>
            <p:nvPr/>
          </p:nvCxnSpPr>
          <p:spPr bwMode="auto">
            <a:xfrm>
              <a:off x="1911927" y="1574907"/>
              <a:ext cx="225108" cy="23093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62" name="矩形 61"/>
            <p:cNvSpPr/>
            <p:nvPr/>
          </p:nvSpPr>
          <p:spPr bwMode="auto">
            <a:xfrm>
              <a:off x="2973152" y="1830651"/>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63" name="直接连接符 62"/>
            <p:cNvCxnSpPr>
              <a:endCxn id="62" idx="0"/>
            </p:cNvCxnSpPr>
            <p:nvPr/>
          </p:nvCxnSpPr>
          <p:spPr bwMode="auto">
            <a:xfrm flipH="1">
              <a:off x="3096400" y="1544728"/>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6" name="组合 15"/>
          <p:cNvGrpSpPr/>
          <p:nvPr/>
        </p:nvGrpSpPr>
        <p:grpSpPr>
          <a:xfrm>
            <a:off x="5151745" y="709101"/>
            <a:ext cx="3230255" cy="2395100"/>
            <a:chOff x="4562465" y="587181"/>
            <a:chExt cx="3230255" cy="2395100"/>
          </a:xfrm>
        </p:grpSpPr>
        <p:cxnSp>
          <p:nvCxnSpPr>
            <p:cNvPr id="64" name="直接连接符 63"/>
            <p:cNvCxnSpPr/>
            <p:nvPr/>
          </p:nvCxnSpPr>
          <p:spPr bwMode="auto">
            <a:xfrm flipH="1">
              <a:off x="5102726" y="88157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6030798" y="907403"/>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6873568" y="1364023"/>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70" name="Group 33"/>
            <p:cNvGrpSpPr>
              <a:grpSpLocks/>
            </p:cNvGrpSpPr>
            <p:nvPr/>
          </p:nvGrpSpPr>
          <p:grpSpPr bwMode="auto">
            <a:xfrm>
              <a:off x="5628465" y="587181"/>
              <a:ext cx="589305" cy="406458"/>
              <a:chOff x="1761" y="1647"/>
              <a:chExt cx="445" cy="308"/>
            </a:xfrm>
          </p:grpSpPr>
          <p:sp>
            <p:nvSpPr>
              <p:cNvPr id="7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7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73" name="Group 33"/>
            <p:cNvGrpSpPr>
              <a:grpSpLocks/>
            </p:cNvGrpSpPr>
            <p:nvPr/>
          </p:nvGrpSpPr>
          <p:grpSpPr bwMode="auto">
            <a:xfrm>
              <a:off x="4851852" y="1083162"/>
              <a:ext cx="589305" cy="406459"/>
              <a:chOff x="1761" y="1647"/>
              <a:chExt cx="445" cy="308"/>
            </a:xfrm>
          </p:grpSpPr>
          <p:sp>
            <p:nvSpPr>
              <p:cNvPr id="7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7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02" name="Group 33"/>
            <p:cNvGrpSpPr>
              <a:grpSpLocks/>
            </p:cNvGrpSpPr>
            <p:nvPr/>
          </p:nvGrpSpPr>
          <p:grpSpPr bwMode="auto">
            <a:xfrm>
              <a:off x="6873568" y="1640280"/>
              <a:ext cx="589305" cy="406459"/>
              <a:chOff x="1761" y="1647"/>
              <a:chExt cx="445" cy="308"/>
            </a:xfrm>
          </p:grpSpPr>
          <p:sp>
            <p:nvSpPr>
              <p:cNvPr id="103"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4"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05" name="Group 33"/>
            <p:cNvGrpSpPr>
              <a:grpSpLocks/>
            </p:cNvGrpSpPr>
            <p:nvPr/>
          </p:nvGrpSpPr>
          <p:grpSpPr bwMode="auto">
            <a:xfrm>
              <a:off x="6513608" y="1051491"/>
              <a:ext cx="589305" cy="439451"/>
              <a:chOff x="1761" y="1647"/>
              <a:chExt cx="445" cy="333"/>
            </a:xfrm>
          </p:grpSpPr>
          <p:sp>
            <p:nvSpPr>
              <p:cNvPr id="10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07"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09" name="矩形 108"/>
            <p:cNvSpPr/>
            <p:nvPr/>
          </p:nvSpPr>
          <p:spPr bwMode="auto">
            <a:xfrm>
              <a:off x="4562465" y="165343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11" name="矩形 110"/>
            <p:cNvSpPr/>
            <p:nvPr/>
          </p:nvSpPr>
          <p:spPr bwMode="auto">
            <a:xfrm>
              <a:off x="5131943" y="165555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12" name="矩形 111"/>
            <p:cNvSpPr/>
            <p:nvPr/>
          </p:nvSpPr>
          <p:spPr bwMode="auto">
            <a:xfrm>
              <a:off x="6698497" y="227777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13" name="矩形 112"/>
            <p:cNvSpPr/>
            <p:nvPr/>
          </p:nvSpPr>
          <p:spPr bwMode="auto">
            <a:xfrm>
              <a:off x="7338391" y="229603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14" name="直接连接符 113"/>
            <p:cNvCxnSpPr>
              <a:stCxn id="103" idx="3"/>
              <a:endCxn id="112" idx="0"/>
            </p:cNvCxnSpPr>
            <p:nvPr/>
          </p:nvCxnSpPr>
          <p:spPr bwMode="auto">
            <a:xfrm flipH="1">
              <a:off x="6821745" y="1991854"/>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5" name="直接连接符 114"/>
            <p:cNvCxnSpPr>
              <a:stCxn id="103" idx="5"/>
              <a:endCxn id="113" idx="0"/>
            </p:cNvCxnSpPr>
            <p:nvPr/>
          </p:nvCxnSpPr>
          <p:spPr bwMode="auto">
            <a:xfrm>
              <a:off x="7270319" y="199185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6" name="直接连接符 115"/>
            <p:cNvCxnSpPr>
              <a:endCxn id="109" idx="0"/>
            </p:cNvCxnSpPr>
            <p:nvPr/>
          </p:nvCxnSpPr>
          <p:spPr bwMode="auto">
            <a:xfrm flipH="1">
              <a:off x="4685713" y="140455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7" name="直接连接符 116"/>
            <p:cNvCxnSpPr>
              <a:stCxn id="74" idx="5"/>
              <a:endCxn id="111" idx="0"/>
            </p:cNvCxnSpPr>
            <p:nvPr/>
          </p:nvCxnSpPr>
          <p:spPr bwMode="auto">
            <a:xfrm>
              <a:off x="5248603" y="143473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9" name="直接连接符 118"/>
            <p:cNvCxnSpPr/>
            <p:nvPr/>
          </p:nvCxnSpPr>
          <p:spPr bwMode="auto">
            <a:xfrm flipH="1">
              <a:off x="6136818" y="1394616"/>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20" name="Group 33"/>
            <p:cNvGrpSpPr>
              <a:grpSpLocks/>
            </p:cNvGrpSpPr>
            <p:nvPr/>
          </p:nvGrpSpPr>
          <p:grpSpPr bwMode="auto">
            <a:xfrm>
              <a:off x="5853284" y="1607783"/>
              <a:ext cx="589305" cy="406459"/>
              <a:chOff x="1761" y="1647"/>
              <a:chExt cx="445" cy="308"/>
            </a:xfrm>
          </p:grpSpPr>
          <p:sp>
            <p:nvSpPr>
              <p:cNvPr id="121"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2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23" name="矩形 122"/>
            <p:cNvSpPr/>
            <p:nvPr/>
          </p:nvSpPr>
          <p:spPr bwMode="auto">
            <a:xfrm>
              <a:off x="5678213" y="224528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24" name="矩形 123"/>
            <p:cNvSpPr/>
            <p:nvPr/>
          </p:nvSpPr>
          <p:spPr bwMode="auto">
            <a:xfrm>
              <a:off x="6318107" y="226353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25" name="直接连接符 124"/>
            <p:cNvCxnSpPr>
              <a:stCxn id="121" idx="3"/>
              <a:endCxn id="123" idx="0"/>
            </p:cNvCxnSpPr>
            <p:nvPr/>
          </p:nvCxnSpPr>
          <p:spPr bwMode="auto">
            <a:xfrm flipH="1">
              <a:off x="5801461" y="195935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6" name="直接连接符 125"/>
            <p:cNvCxnSpPr>
              <a:stCxn id="121" idx="5"/>
              <a:endCxn id="124" idx="0"/>
            </p:cNvCxnSpPr>
            <p:nvPr/>
          </p:nvCxnSpPr>
          <p:spPr bwMode="auto">
            <a:xfrm>
              <a:off x="6250035" y="195935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4" name="文本框 13"/>
            <p:cNvSpPr txBox="1"/>
            <p:nvPr/>
          </p:nvSpPr>
          <p:spPr>
            <a:xfrm>
              <a:off x="4988748" y="2582171"/>
              <a:ext cx="2803972" cy="400110"/>
            </a:xfrm>
            <a:prstGeom prst="rect">
              <a:avLst/>
            </a:prstGeom>
            <a:noFill/>
          </p:spPr>
          <p:txBody>
            <a:bodyPr wrap="square" rtlCol="0">
              <a:spAutoFit/>
            </a:bodyPr>
            <a:lstStyle/>
            <a:p>
              <a:pPr algn="ctr"/>
              <a:r>
                <a:rPr lang="zh-CN" altLang="en-US" sz="2000" b="1" dirty="0" smtClean="0"/>
                <a:t>插入</a:t>
              </a:r>
              <a:r>
                <a:rPr lang="en-US" altLang="zh-CN" sz="2000" b="1" dirty="0" smtClean="0"/>
                <a:t>70</a:t>
              </a:r>
              <a:r>
                <a:rPr lang="zh-CN" altLang="en-US" sz="2000" b="1" dirty="0" smtClean="0"/>
                <a:t>，不需变换</a:t>
              </a:r>
              <a:endParaRPr lang="zh-CN" altLang="en-US" sz="2000" b="1" dirty="0"/>
            </a:p>
          </p:txBody>
        </p:sp>
      </p:grpSp>
      <p:grpSp>
        <p:nvGrpSpPr>
          <p:cNvPr id="17" name="组合 16"/>
          <p:cNvGrpSpPr/>
          <p:nvPr/>
        </p:nvGrpSpPr>
        <p:grpSpPr>
          <a:xfrm>
            <a:off x="1395959" y="3372123"/>
            <a:ext cx="3022422" cy="3071849"/>
            <a:chOff x="806679" y="3101118"/>
            <a:chExt cx="3022422" cy="3071849"/>
          </a:xfrm>
        </p:grpSpPr>
        <p:cxnSp>
          <p:nvCxnSpPr>
            <p:cNvPr id="127" name="直接连接符 126"/>
            <p:cNvCxnSpPr/>
            <p:nvPr/>
          </p:nvCxnSpPr>
          <p:spPr bwMode="auto">
            <a:xfrm flipH="1">
              <a:off x="1346940" y="3395515"/>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8" name="直接连接符 127"/>
            <p:cNvCxnSpPr/>
            <p:nvPr/>
          </p:nvCxnSpPr>
          <p:spPr bwMode="auto">
            <a:xfrm>
              <a:off x="2275012" y="3421340"/>
              <a:ext cx="514593" cy="26229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9" name="直接连接符 128"/>
            <p:cNvCxnSpPr/>
            <p:nvPr/>
          </p:nvCxnSpPr>
          <p:spPr bwMode="auto">
            <a:xfrm>
              <a:off x="3117782" y="3877960"/>
              <a:ext cx="161454" cy="314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30" name="Group 33"/>
            <p:cNvGrpSpPr>
              <a:grpSpLocks/>
            </p:cNvGrpSpPr>
            <p:nvPr/>
          </p:nvGrpSpPr>
          <p:grpSpPr bwMode="auto">
            <a:xfrm>
              <a:off x="1872679" y="3101118"/>
              <a:ext cx="589305" cy="406458"/>
              <a:chOff x="1761" y="1647"/>
              <a:chExt cx="445" cy="308"/>
            </a:xfrm>
          </p:grpSpPr>
          <p:sp>
            <p:nvSpPr>
              <p:cNvPr id="13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33" name="Group 33"/>
            <p:cNvGrpSpPr>
              <a:grpSpLocks/>
            </p:cNvGrpSpPr>
            <p:nvPr/>
          </p:nvGrpSpPr>
          <p:grpSpPr bwMode="auto">
            <a:xfrm>
              <a:off x="1096066" y="3597099"/>
              <a:ext cx="589305" cy="406459"/>
              <a:chOff x="1761" y="1647"/>
              <a:chExt cx="445" cy="308"/>
            </a:xfrm>
          </p:grpSpPr>
          <p:sp>
            <p:nvSpPr>
              <p:cNvPr id="13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36" name="Group 33"/>
            <p:cNvGrpSpPr>
              <a:grpSpLocks/>
            </p:cNvGrpSpPr>
            <p:nvPr/>
          </p:nvGrpSpPr>
          <p:grpSpPr bwMode="auto">
            <a:xfrm>
              <a:off x="3117782" y="4154217"/>
              <a:ext cx="589305" cy="406459"/>
              <a:chOff x="1761" y="1647"/>
              <a:chExt cx="445" cy="308"/>
            </a:xfrm>
          </p:grpSpPr>
          <p:sp>
            <p:nvSpPr>
              <p:cNvPr id="137"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3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39" name="Group 33"/>
            <p:cNvGrpSpPr>
              <a:grpSpLocks/>
            </p:cNvGrpSpPr>
            <p:nvPr/>
          </p:nvGrpSpPr>
          <p:grpSpPr bwMode="auto">
            <a:xfrm>
              <a:off x="2757822" y="3565428"/>
              <a:ext cx="589305" cy="439451"/>
              <a:chOff x="1761" y="1647"/>
              <a:chExt cx="445" cy="333"/>
            </a:xfrm>
          </p:grpSpPr>
          <p:sp>
            <p:nvSpPr>
              <p:cNvPr id="14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41"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42" name="矩形 141"/>
            <p:cNvSpPr/>
            <p:nvPr/>
          </p:nvSpPr>
          <p:spPr bwMode="auto">
            <a:xfrm>
              <a:off x="806679" y="416737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3" name="矩形 142"/>
            <p:cNvSpPr/>
            <p:nvPr/>
          </p:nvSpPr>
          <p:spPr bwMode="auto">
            <a:xfrm>
              <a:off x="1376157" y="416948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4" name="矩形 143"/>
            <p:cNvSpPr/>
            <p:nvPr/>
          </p:nvSpPr>
          <p:spPr bwMode="auto">
            <a:xfrm>
              <a:off x="2942711" y="479171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45" name="矩形 144"/>
            <p:cNvSpPr/>
            <p:nvPr/>
          </p:nvSpPr>
          <p:spPr bwMode="auto">
            <a:xfrm>
              <a:off x="3582605" y="480996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46" name="直接连接符 145"/>
            <p:cNvCxnSpPr>
              <a:stCxn id="137" idx="3"/>
              <a:endCxn id="144" idx="0"/>
            </p:cNvCxnSpPr>
            <p:nvPr/>
          </p:nvCxnSpPr>
          <p:spPr bwMode="auto">
            <a:xfrm flipH="1">
              <a:off x="3065959" y="4505791"/>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7" name="直接连接符 146"/>
            <p:cNvCxnSpPr>
              <a:stCxn id="137" idx="5"/>
              <a:endCxn id="145" idx="0"/>
            </p:cNvCxnSpPr>
            <p:nvPr/>
          </p:nvCxnSpPr>
          <p:spPr bwMode="auto">
            <a:xfrm>
              <a:off x="3514533" y="450579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8" name="直接连接符 147"/>
            <p:cNvCxnSpPr>
              <a:endCxn id="142" idx="0"/>
            </p:cNvCxnSpPr>
            <p:nvPr/>
          </p:nvCxnSpPr>
          <p:spPr bwMode="auto">
            <a:xfrm flipH="1">
              <a:off x="929927" y="3918492"/>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49" name="直接连接符 148"/>
            <p:cNvCxnSpPr>
              <a:stCxn id="134" idx="5"/>
              <a:endCxn id="143" idx="0"/>
            </p:cNvCxnSpPr>
            <p:nvPr/>
          </p:nvCxnSpPr>
          <p:spPr bwMode="auto">
            <a:xfrm>
              <a:off x="1492817" y="3948672"/>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0" name="直接连接符 149"/>
            <p:cNvCxnSpPr/>
            <p:nvPr/>
          </p:nvCxnSpPr>
          <p:spPr bwMode="auto">
            <a:xfrm flipH="1">
              <a:off x="2381032" y="3908553"/>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151" name="Group 33"/>
            <p:cNvGrpSpPr>
              <a:grpSpLocks/>
            </p:cNvGrpSpPr>
            <p:nvPr/>
          </p:nvGrpSpPr>
          <p:grpSpPr bwMode="auto">
            <a:xfrm>
              <a:off x="2097498" y="4121720"/>
              <a:ext cx="589305" cy="406459"/>
              <a:chOff x="1761" y="1647"/>
              <a:chExt cx="445" cy="308"/>
            </a:xfrm>
          </p:grpSpPr>
          <p:sp>
            <p:nvSpPr>
              <p:cNvPr id="152"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5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55" name="矩形 154"/>
            <p:cNvSpPr/>
            <p:nvPr/>
          </p:nvSpPr>
          <p:spPr bwMode="auto">
            <a:xfrm>
              <a:off x="2562321" y="477747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56" name="直接连接符 155"/>
            <p:cNvCxnSpPr>
              <a:stCxn id="152" idx="3"/>
            </p:cNvCxnSpPr>
            <p:nvPr/>
          </p:nvCxnSpPr>
          <p:spPr bwMode="auto">
            <a:xfrm flipH="1">
              <a:off x="2045675" y="4473294"/>
              <a:ext cx="119895" cy="2859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57" name="直接连接符 156"/>
            <p:cNvCxnSpPr>
              <a:stCxn id="152" idx="5"/>
              <a:endCxn id="155" idx="0"/>
            </p:cNvCxnSpPr>
            <p:nvPr/>
          </p:nvCxnSpPr>
          <p:spPr bwMode="auto">
            <a:xfrm>
              <a:off x="2494249" y="447329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58" name="文本框 157"/>
            <p:cNvSpPr txBox="1"/>
            <p:nvPr/>
          </p:nvSpPr>
          <p:spPr>
            <a:xfrm>
              <a:off x="1142809" y="5772857"/>
              <a:ext cx="2269626" cy="400110"/>
            </a:xfrm>
            <a:prstGeom prst="rect">
              <a:avLst/>
            </a:prstGeom>
            <a:noFill/>
          </p:spPr>
          <p:txBody>
            <a:bodyPr wrap="square" rtlCol="0">
              <a:spAutoFit/>
            </a:bodyPr>
            <a:lstStyle/>
            <a:p>
              <a:pPr algn="ctr"/>
              <a:r>
                <a:rPr lang="zh-CN" altLang="en-US" sz="2000" b="1" dirty="0" smtClean="0"/>
                <a:t>插入</a:t>
              </a:r>
              <a:r>
                <a:rPr lang="en-US" altLang="zh-CN" sz="2000" b="1" dirty="0" smtClean="0"/>
                <a:t>60</a:t>
              </a:r>
              <a:r>
                <a:rPr lang="zh-CN" altLang="en-US" sz="2000" b="1" dirty="0" smtClean="0"/>
                <a:t>，</a:t>
              </a:r>
              <a:r>
                <a:rPr lang="en-US" altLang="zh-CN" sz="2000" b="1" dirty="0" err="1" smtClean="0"/>
                <a:t>LLr</a:t>
              </a:r>
              <a:r>
                <a:rPr lang="zh-CN" altLang="en-US" sz="2000" b="1" dirty="0" smtClean="0"/>
                <a:t>型</a:t>
              </a:r>
              <a:endParaRPr lang="zh-CN" altLang="en-US" sz="2000" b="1" dirty="0"/>
            </a:p>
          </p:txBody>
        </p:sp>
        <p:grpSp>
          <p:nvGrpSpPr>
            <p:cNvPr id="159" name="Group 33"/>
            <p:cNvGrpSpPr>
              <a:grpSpLocks/>
            </p:cNvGrpSpPr>
            <p:nvPr/>
          </p:nvGrpSpPr>
          <p:grpSpPr bwMode="auto">
            <a:xfrm>
              <a:off x="1745872" y="4729266"/>
              <a:ext cx="589305" cy="406459"/>
              <a:chOff x="1761" y="1647"/>
              <a:chExt cx="445" cy="308"/>
            </a:xfrm>
          </p:grpSpPr>
          <p:sp>
            <p:nvSpPr>
              <p:cNvPr id="16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6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62" name="矩形 161"/>
            <p:cNvSpPr/>
            <p:nvPr/>
          </p:nvSpPr>
          <p:spPr bwMode="auto">
            <a:xfrm>
              <a:off x="1570801" y="536676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63" name="矩形 162"/>
            <p:cNvSpPr/>
            <p:nvPr/>
          </p:nvSpPr>
          <p:spPr bwMode="auto">
            <a:xfrm>
              <a:off x="2210695" y="538501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64" name="直接连接符 163"/>
            <p:cNvCxnSpPr>
              <a:stCxn id="160" idx="3"/>
              <a:endCxn id="162" idx="0"/>
            </p:cNvCxnSpPr>
            <p:nvPr/>
          </p:nvCxnSpPr>
          <p:spPr bwMode="auto">
            <a:xfrm flipH="1">
              <a:off x="1694049" y="5080840"/>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65" name="直接连接符 164"/>
            <p:cNvCxnSpPr>
              <a:stCxn id="160" idx="5"/>
              <a:endCxn id="163" idx="0"/>
            </p:cNvCxnSpPr>
            <p:nvPr/>
          </p:nvCxnSpPr>
          <p:spPr bwMode="auto">
            <a:xfrm>
              <a:off x="2142623" y="508084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5" name="文本框 14"/>
            <p:cNvSpPr txBox="1"/>
            <p:nvPr/>
          </p:nvSpPr>
          <p:spPr>
            <a:xfrm>
              <a:off x="1435606" y="4621156"/>
              <a:ext cx="46606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166" name="文本框 165"/>
            <p:cNvSpPr txBox="1"/>
            <p:nvPr/>
          </p:nvSpPr>
          <p:spPr>
            <a:xfrm>
              <a:off x="1871807" y="3835631"/>
              <a:ext cx="466069"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167" name="文本框 166"/>
            <p:cNvSpPr txBox="1"/>
            <p:nvPr/>
          </p:nvSpPr>
          <p:spPr>
            <a:xfrm>
              <a:off x="3048464" y="3246812"/>
              <a:ext cx="466069" cy="400110"/>
            </a:xfrm>
            <a:prstGeom prst="rect">
              <a:avLst/>
            </a:prstGeom>
            <a:noFill/>
          </p:spPr>
          <p:txBody>
            <a:bodyPr wrap="square" rtlCol="0">
              <a:spAutoFit/>
            </a:bodyPr>
            <a:lstStyle/>
            <a:p>
              <a:r>
                <a:rPr lang="en-US" altLang="zh-CN" sz="2000" b="1" dirty="0" err="1" smtClean="0">
                  <a:solidFill>
                    <a:schemeClr val="accent2"/>
                  </a:solidFill>
                </a:rPr>
                <a:t>gu</a:t>
              </a:r>
              <a:endParaRPr lang="zh-CN" altLang="en-US" sz="2000" b="1" dirty="0">
                <a:solidFill>
                  <a:schemeClr val="accent2"/>
                </a:solidFill>
              </a:endParaRPr>
            </a:p>
          </p:txBody>
        </p:sp>
      </p:grpSp>
      <p:grpSp>
        <p:nvGrpSpPr>
          <p:cNvPr id="168" name="组合 167"/>
          <p:cNvGrpSpPr/>
          <p:nvPr/>
        </p:nvGrpSpPr>
        <p:grpSpPr>
          <a:xfrm>
            <a:off x="5241897" y="3251495"/>
            <a:ext cx="3469054" cy="3319964"/>
            <a:chOff x="806679" y="2802651"/>
            <a:chExt cx="3469054" cy="3319964"/>
          </a:xfrm>
        </p:grpSpPr>
        <p:cxnSp>
          <p:nvCxnSpPr>
            <p:cNvPr id="169" name="直接连接符 168"/>
            <p:cNvCxnSpPr/>
            <p:nvPr/>
          </p:nvCxnSpPr>
          <p:spPr bwMode="auto">
            <a:xfrm flipH="1">
              <a:off x="1346940" y="3395515"/>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2275012" y="3421340"/>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1" name="直接连接符 170"/>
            <p:cNvCxnSpPr/>
            <p:nvPr/>
          </p:nvCxnSpPr>
          <p:spPr bwMode="auto">
            <a:xfrm>
              <a:off x="3117782" y="3877960"/>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2" name="Group 33"/>
            <p:cNvGrpSpPr>
              <a:grpSpLocks/>
            </p:cNvGrpSpPr>
            <p:nvPr/>
          </p:nvGrpSpPr>
          <p:grpSpPr bwMode="auto">
            <a:xfrm>
              <a:off x="1872679" y="3101118"/>
              <a:ext cx="589305" cy="406458"/>
              <a:chOff x="1761" y="1647"/>
              <a:chExt cx="445" cy="308"/>
            </a:xfrm>
          </p:grpSpPr>
          <p:sp>
            <p:nvSpPr>
              <p:cNvPr id="20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73" name="Group 33"/>
            <p:cNvGrpSpPr>
              <a:grpSpLocks/>
            </p:cNvGrpSpPr>
            <p:nvPr/>
          </p:nvGrpSpPr>
          <p:grpSpPr bwMode="auto">
            <a:xfrm>
              <a:off x="1096066" y="3597099"/>
              <a:ext cx="589305" cy="406459"/>
              <a:chOff x="1761" y="1647"/>
              <a:chExt cx="445" cy="308"/>
            </a:xfrm>
          </p:grpSpPr>
          <p:sp>
            <p:nvSpPr>
              <p:cNvPr id="20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74" name="Group 33"/>
            <p:cNvGrpSpPr>
              <a:grpSpLocks/>
            </p:cNvGrpSpPr>
            <p:nvPr/>
          </p:nvGrpSpPr>
          <p:grpSpPr bwMode="auto">
            <a:xfrm>
              <a:off x="3117782" y="4154217"/>
              <a:ext cx="589305" cy="406459"/>
              <a:chOff x="1761" y="1647"/>
              <a:chExt cx="445" cy="308"/>
            </a:xfrm>
          </p:grpSpPr>
          <p:sp>
            <p:nvSpPr>
              <p:cNvPr id="20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75" name="Group 33"/>
            <p:cNvGrpSpPr>
              <a:grpSpLocks/>
            </p:cNvGrpSpPr>
            <p:nvPr/>
          </p:nvGrpSpPr>
          <p:grpSpPr bwMode="auto">
            <a:xfrm>
              <a:off x="2757822" y="3565428"/>
              <a:ext cx="589305" cy="439451"/>
              <a:chOff x="1761" y="1647"/>
              <a:chExt cx="445" cy="333"/>
            </a:xfrm>
          </p:grpSpPr>
          <p:sp>
            <p:nvSpPr>
              <p:cNvPr id="202"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3"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76" name="矩形 175"/>
            <p:cNvSpPr/>
            <p:nvPr/>
          </p:nvSpPr>
          <p:spPr bwMode="auto">
            <a:xfrm>
              <a:off x="806679" y="416737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7" name="矩形 176"/>
            <p:cNvSpPr/>
            <p:nvPr/>
          </p:nvSpPr>
          <p:spPr bwMode="auto">
            <a:xfrm>
              <a:off x="1376157" y="416948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8" name="矩形 177"/>
            <p:cNvSpPr/>
            <p:nvPr/>
          </p:nvSpPr>
          <p:spPr bwMode="auto">
            <a:xfrm>
              <a:off x="2942711" y="479171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9" name="矩形 178"/>
            <p:cNvSpPr/>
            <p:nvPr/>
          </p:nvSpPr>
          <p:spPr bwMode="auto">
            <a:xfrm>
              <a:off x="3582605" y="480996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0" name="直接连接符 179"/>
            <p:cNvCxnSpPr>
              <a:stCxn id="204" idx="3"/>
              <a:endCxn id="178" idx="0"/>
            </p:cNvCxnSpPr>
            <p:nvPr/>
          </p:nvCxnSpPr>
          <p:spPr bwMode="auto">
            <a:xfrm flipH="1">
              <a:off x="3065959" y="4505791"/>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直接连接符 180"/>
            <p:cNvCxnSpPr>
              <a:stCxn id="204" idx="5"/>
              <a:endCxn id="179" idx="0"/>
            </p:cNvCxnSpPr>
            <p:nvPr/>
          </p:nvCxnSpPr>
          <p:spPr bwMode="auto">
            <a:xfrm>
              <a:off x="3514533" y="450579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2" name="直接连接符 181"/>
            <p:cNvCxnSpPr>
              <a:endCxn id="176" idx="0"/>
            </p:cNvCxnSpPr>
            <p:nvPr/>
          </p:nvCxnSpPr>
          <p:spPr bwMode="auto">
            <a:xfrm flipH="1">
              <a:off x="929927" y="3918492"/>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3" name="直接连接符 182"/>
            <p:cNvCxnSpPr>
              <a:stCxn id="206" idx="5"/>
              <a:endCxn id="177" idx="0"/>
            </p:cNvCxnSpPr>
            <p:nvPr/>
          </p:nvCxnSpPr>
          <p:spPr bwMode="auto">
            <a:xfrm>
              <a:off x="1492817" y="3948672"/>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flipH="1">
              <a:off x="2381032" y="3908553"/>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85" name="Group 33"/>
            <p:cNvGrpSpPr>
              <a:grpSpLocks/>
            </p:cNvGrpSpPr>
            <p:nvPr/>
          </p:nvGrpSpPr>
          <p:grpSpPr bwMode="auto">
            <a:xfrm>
              <a:off x="2097498" y="4121720"/>
              <a:ext cx="589305" cy="406459"/>
              <a:chOff x="1761" y="1647"/>
              <a:chExt cx="445" cy="308"/>
            </a:xfrm>
          </p:grpSpPr>
          <p:sp>
            <p:nvSpPr>
              <p:cNvPr id="20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86" name="矩形 185"/>
            <p:cNvSpPr/>
            <p:nvPr/>
          </p:nvSpPr>
          <p:spPr bwMode="auto">
            <a:xfrm>
              <a:off x="2562321" y="477747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7" name="直接连接符 186"/>
            <p:cNvCxnSpPr>
              <a:stCxn id="200" idx="3"/>
            </p:cNvCxnSpPr>
            <p:nvPr/>
          </p:nvCxnSpPr>
          <p:spPr bwMode="auto">
            <a:xfrm flipH="1">
              <a:off x="2045675" y="4473294"/>
              <a:ext cx="119895" cy="2859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8" name="直接连接符 187"/>
            <p:cNvCxnSpPr>
              <a:stCxn id="200" idx="5"/>
              <a:endCxn id="186" idx="0"/>
            </p:cNvCxnSpPr>
            <p:nvPr/>
          </p:nvCxnSpPr>
          <p:spPr bwMode="auto">
            <a:xfrm>
              <a:off x="2494249" y="447329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9" name="文本框 188"/>
            <p:cNvSpPr txBox="1"/>
            <p:nvPr/>
          </p:nvSpPr>
          <p:spPr>
            <a:xfrm>
              <a:off x="848908" y="5722505"/>
              <a:ext cx="3426825" cy="400110"/>
            </a:xfrm>
            <a:prstGeom prst="rect">
              <a:avLst/>
            </a:prstGeom>
            <a:noFill/>
          </p:spPr>
          <p:txBody>
            <a:bodyPr wrap="square" rtlCol="0">
              <a:spAutoFit/>
            </a:bodyPr>
            <a:lstStyle/>
            <a:p>
              <a:pPr algn="ctr"/>
              <a:r>
                <a:rPr lang="en-US" altLang="zh-CN" sz="2000" b="1" dirty="0" err="1" smtClean="0"/>
                <a:t>LLr</a:t>
              </a:r>
              <a:r>
                <a:rPr lang="zh-CN" altLang="en-US" sz="2000" b="1" dirty="0" smtClean="0"/>
                <a:t>型颜色变换，变换结束</a:t>
              </a:r>
              <a:endParaRPr lang="zh-CN" altLang="en-US" sz="2000" b="1" dirty="0"/>
            </a:p>
          </p:txBody>
        </p:sp>
        <p:grpSp>
          <p:nvGrpSpPr>
            <p:cNvPr id="190" name="Group 33"/>
            <p:cNvGrpSpPr>
              <a:grpSpLocks/>
            </p:cNvGrpSpPr>
            <p:nvPr/>
          </p:nvGrpSpPr>
          <p:grpSpPr bwMode="auto">
            <a:xfrm>
              <a:off x="1745872" y="4729266"/>
              <a:ext cx="589305" cy="406459"/>
              <a:chOff x="1761" y="1647"/>
              <a:chExt cx="445" cy="308"/>
            </a:xfrm>
          </p:grpSpPr>
          <p:sp>
            <p:nvSpPr>
              <p:cNvPr id="19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9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91" name="矩形 190"/>
            <p:cNvSpPr/>
            <p:nvPr/>
          </p:nvSpPr>
          <p:spPr bwMode="auto">
            <a:xfrm>
              <a:off x="1570801" y="536676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92" name="矩形 191"/>
            <p:cNvSpPr/>
            <p:nvPr/>
          </p:nvSpPr>
          <p:spPr bwMode="auto">
            <a:xfrm>
              <a:off x="2210695" y="538501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93" name="直接连接符 192"/>
            <p:cNvCxnSpPr>
              <a:stCxn id="198" idx="3"/>
              <a:endCxn id="191" idx="0"/>
            </p:cNvCxnSpPr>
            <p:nvPr/>
          </p:nvCxnSpPr>
          <p:spPr bwMode="auto">
            <a:xfrm flipH="1">
              <a:off x="1694049" y="5080840"/>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4" name="直接连接符 193"/>
            <p:cNvCxnSpPr>
              <a:stCxn id="198" idx="5"/>
              <a:endCxn id="192" idx="0"/>
            </p:cNvCxnSpPr>
            <p:nvPr/>
          </p:nvCxnSpPr>
          <p:spPr bwMode="auto">
            <a:xfrm>
              <a:off x="2142623" y="508084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96" name="文本框 195"/>
            <p:cNvSpPr txBox="1"/>
            <p:nvPr/>
          </p:nvSpPr>
          <p:spPr>
            <a:xfrm>
              <a:off x="2178219" y="2802651"/>
              <a:ext cx="466069"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197" name="文本框 196"/>
            <p:cNvSpPr txBox="1"/>
            <p:nvPr/>
          </p:nvSpPr>
          <p:spPr>
            <a:xfrm>
              <a:off x="3039380" y="3275627"/>
              <a:ext cx="46606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grpSp>
      <p:sp>
        <p:nvSpPr>
          <p:cNvPr id="18" name="文本框 17"/>
          <p:cNvSpPr txBox="1"/>
          <p:nvPr/>
        </p:nvSpPr>
        <p:spPr>
          <a:xfrm>
            <a:off x="567872" y="212600"/>
            <a:ext cx="2429450" cy="646331"/>
          </a:xfrm>
          <a:prstGeom prst="rect">
            <a:avLst/>
          </a:prstGeom>
          <a:noFill/>
        </p:spPr>
        <p:txBody>
          <a:bodyPr wrap="square" rtlCol="0">
            <a:spAutoFit/>
          </a:bodyPr>
          <a:lstStyle/>
          <a:p>
            <a:r>
              <a:rPr lang="zh-CN" altLang="en-US" sz="3600" b="1" dirty="0" smtClean="0">
                <a:latin typeface="黑体" panose="02010609060101010101" pitchFamily="49" charset="-122"/>
                <a:ea typeface="黑体" panose="02010609060101010101" pitchFamily="49" charset="-122"/>
              </a:rPr>
              <a:t>举例：</a:t>
            </a:r>
            <a:endParaRPr lang="zh-CN" altLang="en-US" sz="3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8359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wipe(up)">
                                      <p:cBhvr>
                                        <p:cTn id="1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 name="组合 167"/>
          <p:cNvGrpSpPr/>
          <p:nvPr/>
        </p:nvGrpSpPr>
        <p:grpSpPr>
          <a:xfrm>
            <a:off x="676965" y="317097"/>
            <a:ext cx="3022422" cy="3071849"/>
            <a:chOff x="806679" y="3101118"/>
            <a:chExt cx="3022422" cy="3071849"/>
          </a:xfrm>
        </p:grpSpPr>
        <p:cxnSp>
          <p:nvCxnSpPr>
            <p:cNvPr id="169" name="直接连接符 168"/>
            <p:cNvCxnSpPr/>
            <p:nvPr/>
          </p:nvCxnSpPr>
          <p:spPr bwMode="auto">
            <a:xfrm flipH="1">
              <a:off x="1346940" y="3395515"/>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2275012" y="3421340"/>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71" name="直接连接符 170"/>
            <p:cNvCxnSpPr/>
            <p:nvPr/>
          </p:nvCxnSpPr>
          <p:spPr bwMode="auto">
            <a:xfrm>
              <a:off x="3117782" y="3877960"/>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72" name="Group 33"/>
            <p:cNvGrpSpPr>
              <a:grpSpLocks/>
            </p:cNvGrpSpPr>
            <p:nvPr/>
          </p:nvGrpSpPr>
          <p:grpSpPr bwMode="auto">
            <a:xfrm>
              <a:off x="1872683" y="3101118"/>
              <a:ext cx="589306" cy="406458"/>
              <a:chOff x="1761" y="1647"/>
              <a:chExt cx="445" cy="308"/>
            </a:xfrm>
          </p:grpSpPr>
          <p:sp>
            <p:nvSpPr>
              <p:cNvPr id="20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173" name="Group 33"/>
            <p:cNvGrpSpPr>
              <a:grpSpLocks/>
            </p:cNvGrpSpPr>
            <p:nvPr/>
          </p:nvGrpSpPr>
          <p:grpSpPr bwMode="auto">
            <a:xfrm>
              <a:off x="1096066" y="3597099"/>
              <a:ext cx="589305" cy="406459"/>
              <a:chOff x="1761" y="1647"/>
              <a:chExt cx="445" cy="308"/>
            </a:xfrm>
          </p:grpSpPr>
          <p:sp>
            <p:nvSpPr>
              <p:cNvPr id="20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174" name="Group 33"/>
            <p:cNvGrpSpPr>
              <a:grpSpLocks/>
            </p:cNvGrpSpPr>
            <p:nvPr/>
          </p:nvGrpSpPr>
          <p:grpSpPr bwMode="auto">
            <a:xfrm>
              <a:off x="3117782" y="4154217"/>
              <a:ext cx="589305" cy="406459"/>
              <a:chOff x="1761" y="1647"/>
              <a:chExt cx="445" cy="308"/>
            </a:xfrm>
          </p:grpSpPr>
          <p:sp>
            <p:nvSpPr>
              <p:cNvPr id="20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175" name="Group 33"/>
            <p:cNvGrpSpPr>
              <a:grpSpLocks/>
            </p:cNvGrpSpPr>
            <p:nvPr/>
          </p:nvGrpSpPr>
          <p:grpSpPr bwMode="auto">
            <a:xfrm>
              <a:off x="2757822" y="3565428"/>
              <a:ext cx="589305" cy="439451"/>
              <a:chOff x="1761" y="1647"/>
              <a:chExt cx="445" cy="333"/>
            </a:xfrm>
          </p:grpSpPr>
          <p:sp>
            <p:nvSpPr>
              <p:cNvPr id="202"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3"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176" name="矩形 175"/>
            <p:cNvSpPr/>
            <p:nvPr/>
          </p:nvSpPr>
          <p:spPr bwMode="auto">
            <a:xfrm>
              <a:off x="806679" y="416737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7" name="矩形 176"/>
            <p:cNvSpPr/>
            <p:nvPr/>
          </p:nvSpPr>
          <p:spPr bwMode="auto">
            <a:xfrm>
              <a:off x="1376157" y="416948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8" name="矩形 177"/>
            <p:cNvSpPr/>
            <p:nvPr/>
          </p:nvSpPr>
          <p:spPr bwMode="auto">
            <a:xfrm>
              <a:off x="2942711" y="479171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79" name="矩形 178"/>
            <p:cNvSpPr/>
            <p:nvPr/>
          </p:nvSpPr>
          <p:spPr bwMode="auto">
            <a:xfrm>
              <a:off x="3582605" y="480996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0" name="直接连接符 179"/>
            <p:cNvCxnSpPr>
              <a:stCxn id="204" idx="3"/>
              <a:endCxn id="178" idx="0"/>
            </p:cNvCxnSpPr>
            <p:nvPr/>
          </p:nvCxnSpPr>
          <p:spPr bwMode="auto">
            <a:xfrm flipH="1">
              <a:off x="3065959" y="4505791"/>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1" name="直接连接符 180"/>
            <p:cNvCxnSpPr>
              <a:stCxn id="204" idx="5"/>
              <a:endCxn id="179" idx="0"/>
            </p:cNvCxnSpPr>
            <p:nvPr/>
          </p:nvCxnSpPr>
          <p:spPr bwMode="auto">
            <a:xfrm>
              <a:off x="3514533" y="450579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2" name="直接连接符 181"/>
            <p:cNvCxnSpPr>
              <a:endCxn id="176" idx="0"/>
            </p:cNvCxnSpPr>
            <p:nvPr/>
          </p:nvCxnSpPr>
          <p:spPr bwMode="auto">
            <a:xfrm flipH="1">
              <a:off x="929927" y="3918492"/>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3" name="直接连接符 182"/>
            <p:cNvCxnSpPr>
              <a:stCxn id="206" idx="5"/>
              <a:endCxn id="177" idx="0"/>
            </p:cNvCxnSpPr>
            <p:nvPr/>
          </p:nvCxnSpPr>
          <p:spPr bwMode="auto">
            <a:xfrm>
              <a:off x="1492817" y="3948672"/>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84" name="直接连接符 183"/>
            <p:cNvCxnSpPr/>
            <p:nvPr/>
          </p:nvCxnSpPr>
          <p:spPr bwMode="auto">
            <a:xfrm flipH="1">
              <a:off x="2381032" y="3908553"/>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185" name="Group 33"/>
            <p:cNvGrpSpPr>
              <a:grpSpLocks/>
            </p:cNvGrpSpPr>
            <p:nvPr/>
          </p:nvGrpSpPr>
          <p:grpSpPr bwMode="auto">
            <a:xfrm>
              <a:off x="2097498" y="4121720"/>
              <a:ext cx="589305" cy="406459"/>
              <a:chOff x="1761" y="1647"/>
              <a:chExt cx="445" cy="308"/>
            </a:xfrm>
          </p:grpSpPr>
          <p:sp>
            <p:nvSpPr>
              <p:cNvPr id="20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0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86" name="矩形 185"/>
            <p:cNvSpPr/>
            <p:nvPr/>
          </p:nvSpPr>
          <p:spPr bwMode="auto">
            <a:xfrm>
              <a:off x="2562321" y="477747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87" name="直接连接符 186"/>
            <p:cNvCxnSpPr>
              <a:stCxn id="200" idx="3"/>
            </p:cNvCxnSpPr>
            <p:nvPr/>
          </p:nvCxnSpPr>
          <p:spPr bwMode="auto">
            <a:xfrm flipH="1">
              <a:off x="2045675" y="4473294"/>
              <a:ext cx="119895" cy="2859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88" name="直接连接符 187"/>
            <p:cNvCxnSpPr>
              <a:stCxn id="200" idx="5"/>
              <a:endCxn id="186" idx="0"/>
            </p:cNvCxnSpPr>
            <p:nvPr/>
          </p:nvCxnSpPr>
          <p:spPr bwMode="auto">
            <a:xfrm>
              <a:off x="2494249" y="447329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9" name="文本框 188"/>
            <p:cNvSpPr txBox="1"/>
            <p:nvPr/>
          </p:nvSpPr>
          <p:spPr>
            <a:xfrm>
              <a:off x="1142809" y="5772857"/>
              <a:ext cx="2281572" cy="400110"/>
            </a:xfrm>
            <a:prstGeom prst="rect">
              <a:avLst/>
            </a:prstGeom>
            <a:noFill/>
          </p:spPr>
          <p:txBody>
            <a:bodyPr wrap="square" rtlCol="0">
              <a:spAutoFit/>
            </a:bodyPr>
            <a:lstStyle/>
            <a:p>
              <a:pPr algn="ctr"/>
              <a:r>
                <a:rPr lang="en-US" altLang="zh-CN" sz="2000" b="1" dirty="0" err="1" smtClean="0"/>
                <a:t>LLr</a:t>
              </a:r>
              <a:r>
                <a:rPr lang="zh-CN" altLang="en-US" sz="2000" b="1" dirty="0" smtClean="0"/>
                <a:t>型颜色变换</a:t>
              </a:r>
              <a:endParaRPr lang="zh-CN" altLang="en-US" sz="2000" b="1" dirty="0"/>
            </a:p>
          </p:txBody>
        </p:sp>
        <p:grpSp>
          <p:nvGrpSpPr>
            <p:cNvPr id="190" name="Group 33"/>
            <p:cNvGrpSpPr>
              <a:grpSpLocks/>
            </p:cNvGrpSpPr>
            <p:nvPr/>
          </p:nvGrpSpPr>
          <p:grpSpPr bwMode="auto">
            <a:xfrm>
              <a:off x="1745872" y="4729266"/>
              <a:ext cx="589305" cy="406459"/>
              <a:chOff x="1761" y="1647"/>
              <a:chExt cx="445" cy="308"/>
            </a:xfrm>
          </p:grpSpPr>
          <p:sp>
            <p:nvSpPr>
              <p:cNvPr id="19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19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191" name="矩形 190"/>
            <p:cNvSpPr/>
            <p:nvPr/>
          </p:nvSpPr>
          <p:spPr bwMode="auto">
            <a:xfrm>
              <a:off x="1570801" y="536676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192" name="矩形 191"/>
            <p:cNvSpPr/>
            <p:nvPr/>
          </p:nvSpPr>
          <p:spPr bwMode="auto">
            <a:xfrm>
              <a:off x="2210695" y="538501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193" name="直接连接符 192"/>
            <p:cNvCxnSpPr>
              <a:stCxn id="198" idx="3"/>
              <a:endCxn id="191" idx="0"/>
            </p:cNvCxnSpPr>
            <p:nvPr/>
          </p:nvCxnSpPr>
          <p:spPr bwMode="auto">
            <a:xfrm flipH="1">
              <a:off x="1694049" y="5080840"/>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94" name="直接连接符 193"/>
            <p:cNvCxnSpPr>
              <a:stCxn id="198" idx="5"/>
              <a:endCxn id="192" idx="0"/>
            </p:cNvCxnSpPr>
            <p:nvPr/>
          </p:nvCxnSpPr>
          <p:spPr bwMode="auto">
            <a:xfrm>
              <a:off x="2142623" y="508084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3" name="组合 2"/>
          <p:cNvGrpSpPr/>
          <p:nvPr/>
        </p:nvGrpSpPr>
        <p:grpSpPr>
          <a:xfrm>
            <a:off x="4672496" y="327036"/>
            <a:ext cx="4480915" cy="2962101"/>
            <a:chOff x="4672496" y="535755"/>
            <a:chExt cx="4480915" cy="2962101"/>
          </a:xfrm>
        </p:grpSpPr>
        <p:cxnSp>
          <p:nvCxnSpPr>
            <p:cNvPr id="195" name="直接连接符 194"/>
            <p:cNvCxnSpPr/>
            <p:nvPr/>
          </p:nvCxnSpPr>
          <p:spPr bwMode="auto">
            <a:xfrm flipH="1">
              <a:off x="5212757" y="830152"/>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10" name="直接连接符 209"/>
            <p:cNvCxnSpPr/>
            <p:nvPr/>
          </p:nvCxnSpPr>
          <p:spPr bwMode="auto">
            <a:xfrm>
              <a:off x="6140829" y="855977"/>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11" name="直接连接符 210"/>
            <p:cNvCxnSpPr/>
            <p:nvPr/>
          </p:nvCxnSpPr>
          <p:spPr bwMode="auto">
            <a:xfrm>
              <a:off x="6983599" y="1312597"/>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12" name="Group 33"/>
            <p:cNvGrpSpPr>
              <a:grpSpLocks/>
            </p:cNvGrpSpPr>
            <p:nvPr/>
          </p:nvGrpSpPr>
          <p:grpSpPr bwMode="auto">
            <a:xfrm>
              <a:off x="5738496" y="535755"/>
              <a:ext cx="589305" cy="406458"/>
              <a:chOff x="1761" y="1647"/>
              <a:chExt cx="445" cy="308"/>
            </a:xfrm>
          </p:grpSpPr>
          <p:sp>
            <p:nvSpPr>
              <p:cNvPr id="247"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4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213" name="Group 33"/>
            <p:cNvGrpSpPr>
              <a:grpSpLocks/>
            </p:cNvGrpSpPr>
            <p:nvPr/>
          </p:nvGrpSpPr>
          <p:grpSpPr bwMode="auto">
            <a:xfrm>
              <a:off x="4961883" y="1031736"/>
              <a:ext cx="589305" cy="406459"/>
              <a:chOff x="1761" y="1647"/>
              <a:chExt cx="445" cy="308"/>
            </a:xfrm>
          </p:grpSpPr>
          <p:sp>
            <p:nvSpPr>
              <p:cNvPr id="245"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46"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214" name="Group 33"/>
            <p:cNvGrpSpPr>
              <a:grpSpLocks/>
            </p:cNvGrpSpPr>
            <p:nvPr/>
          </p:nvGrpSpPr>
          <p:grpSpPr bwMode="auto">
            <a:xfrm>
              <a:off x="6983599" y="1588854"/>
              <a:ext cx="589305" cy="406459"/>
              <a:chOff x="1761" y="1647"/>
              <a:chExt cx="445" cy="308"/>
            </a:xfrm>
          </p:grpSpPr>
          <p:sp>
            <p:nvSpPr>
              <p:cNvPr id="243"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44"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215" name="Group 33"/>
            <p:cNvGrpSpPr>
              <a:grpSpLocks/>
            </p:cNvGrpSpPr>
            <p:nvPr/>
          </p:nvGrpSpPr>
          <p:grpSpPr bwMode="auto">
            <a:xfrm>
              <a:off x="6623639" y="1000065"/>
              <a:ext cx="589305" cy="439451"/>
              <a:chOff x="1761" y="1647"/>
              <a:chExt cx="445" cy="333"/>
            </a:xfrm>
          </p:grpSpPr>
          <p:sp>
            <p:nvSpPr>
              <p:cNvPr id="241"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42"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216" name="矩形 215"/>
            <p:cNvSpPr/>
            <p:nvPr/>
          </p:nvSpPr>
          <p:spPr bwMode="auto">
            <a:xfrm>
              <a:off x="4672496" y="160200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17" name="矩形 216"/>
            <p:cNvSpPr/>
            <p:nvPr/>
          </p:nvSpPr>
          <p:spPr bwMode="auto">
            <a:xfrm>
              <a:off x="5241974" y="160412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18" name="矩形 217"/>
            <p:cNvSpPr/>
            <p:nvPr/>
          </p:nvSpPr>
          <p:spPr bwMode="auto">
            <a:xfrm>
              <a:off x="6808528" y="2226351"/>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19" name="矩形 218"/>
            <p:cNvSpPr/>
            <p:nvPr/>
          </p:nvSpPr>
          <p:spPr bwMode="auto">
            <a:xfrm>
              <a:off x="7448422" y="224460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20" name="直接连接符 219"/>
            <p:cNvCxnSpPr>
              <a:stCxn id="243" idx="3"/>
              <a:endCxn id="218" idx="0"/>
            </p:cNvCxnSpPr>
            <p:nvPr/>
          </p:nvCxnSpPr>
          <p:spPr bwMode="auto">
            <a:xfrm flipH="1">
              <a:off x="6931776" y="1940428"/>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1" name="直接连接符 220"/>
            <p:cNvCxnSpPr>
              <a:stCxn id="243" idx="5"/>
              <a:endCxn id="219" idx="0"/>
            </p:cNvCxnSpPr>
            <p:nvPr/>
          </p:nvCxnSpPr>
          <p:spPr bwMode="auto">
            <a:xfrm>
              <a:off x="7380350" y="1940428"/>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2" name="直接连接符 221"/>
            <p:cNvCxnSpPr>
              <a:endCxn id="216" idx="0"/>
            </p:cNvCxnSpPr>
            <p:nvPr/>
          </p:nvCxnSpPr>
          <p:spPr bwMode="auto">
            <a:xfrm flipH="1">
              <a:off x="4795744" y="1353129"/>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3" name="直接连接符 222"/>
            <p:cNvCxnSpPr>
              <a:stCxn id="245" idx="5"/>
              <a:endCxn id="217" idx="0"/>
            </p:cNvCxnSpPr>
            <p:nvPr/>
          </p:nvCxnSpPr>
          <p:spPr bwMode="auto">
            <a:xfrm>
              <a:off x="5358634" y="1383309"/>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4" name="直接连接符 223"/>
            <p:cNvCxnSpPr/>
            <p:nvPr/>
          </p:nvCxnSpPr>
          <p:spPr bwMode="auto">
            <a:xfrm flipH="1">
              <a:off x="6246849" y="1343190"/>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25" name="Group 33"/>
            <p:cNvGrpSpPr>
              <a:grpSpLocks/>
            </p:cNvGrpSpPr>
            <p:nvPr/>
          </p:nvGrpSpPr>
          <p:grpSpPr bwMode="auto">
            <a:xfrm>
              <a:off x="5963315" y="1556357"/>
              <a:ext cx="589305" cy="406459"/>
              <a:chOff x="1761" y="1647"/>
              <a:chExt cx="445" cy="308"/>
            </a:xfrm>
          </p:grpSpPr>
          <p:sp>
            <p:nvSpPr>
              <p:cNvPr id="239"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40"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7</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226" name="矩形 225"/>
            <p:cNvSpPr/>
            <p:nvPr/>
          </p:nvSpPr>
          <p:spPr bwMode="auto">
            <a:xfrm>
              <a:off x="6428138" y="221210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27" name="直接连接符 226"/>
            <p:cNvCxnSpPr>
              <a:stCxn id="239" idx="3"/>
            </p:cNvCxnSpPr>
            <p:nvPr/>
          </p:nvCxnSpPr>
          <p:spPr bwMode="auto">
            <a:xfrm flipH="1">
              <a:off x="5911492" y="1907931"/>
              <a:ext cx="119895" cy="28592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28" name="直接连接符 227"/>
            <p:cNvCxnSpPr>
              <a:stCxn id="239" idx="5"/>
              <a:endCxn id="226" idx="0"/>
            </p:cNvCxnSpPr>
            <p:nvPr/>
          </p:nvCxnSpPr>
          <p:spPr bwMode="auto">
            <a:xfrm>
              <a:off x="6360066" y="190793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9" name="文本框 228"/>
            <p:cNvSpPr txBox="1"/>
            <p:nvPr/>
          </p:nvSpPr>
          <p:spPr>
            <a:xfrm>
              <a:off x="6871839" y="2849970"/>
              <a:ext cx="2281572" cy="400110"/>
            </a:xfrm>
            <a:prstGeom prst="rect">
              <a:avLst/>
            </a:prstGeom>
            <a:noFill/>
          </p:spPr>
          <p:txBody>
            <a:bodyPr wrap="square" rtlCol="0">
              <a:spAutoFit/>
            </a:bodyPr>
            <a:lstStyle/>
            <a:p>
              <a:pPr algn="ctr"/>
              <a:r>
                <a:rPr lang="zh-CN" altLang="en-US" sz="2000" b="1" dirty="0" smtClean="0"/>
                <a:t>插入</a:t>
              </a:r>
              <a:r>
                <a:rPr lang="en-US" altLang="zh-CN" sz="2000" b="1" dirty="0" smtClean="0"/>
                <a:t>65</a:t>
              </a:r>
              <a:r>
                <a:rPr lang="zh-CN" altLang="en-US" sz="2000" b="1" dirty="0" smtClean="0"/>
                <a:t>，</a:t>
              </a:r>
              <a:r>
                <a:rPr lang="en-US" altLang="zh-CN" sz="2000" b="1" dirty="0" err="1" smtClean="0"/>
                <a:t>LRb</a:t>
              </a:r>
              <a:r>
                <a:rPr lang="zh-CN" altLang="en-US" sz="2000" b="1" dirty="0" smtClean="0"/>
                <a:t>型</a:t>
              </a:r>
              <a:endParaRPr lang="zh-CN" altLang="en-US" sz="2000" b="1" dirty="0"/>
            </a:p>
          </p:txBody>
        </p:sp>
        <p:grpSp>
          <p:nvGrpSpPr>
            <p:cNvPr id="230" name="Group 33"/>
            <p:cNvGrpSpPr>
              <a:grpSpLocks/>
            </p:cNvGrpSpPr>
            <p:nvPr/>
          </p:nvGrpSpPr>
          <p:grpSpPr bwMode="auto">
            <a:xfrm>
              <a:off x="5611689" y="2163903"/>
              <a:ext cx="589305" cy="406459"/>
              <a:chOff x="1761" y="1647"/>
              <a:chExt cx="445" cy="308"/>
            </a:xfrm>
          </p:grpSpPr>
          <p:sp>
            <p:nvSpPr>
              <p:cNvPr id="237"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3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231" name="矩形 230"/>
            <p:cNvSpPr/>
            <p:nvPr/>
          </p:nvSpPr>
          <p:spPr bwMode="auto">
            <a:xfrm>
              <a:off x="5436618" y="280140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33" name="直接连接符 232"/>
            <p:cNvCxnSpPr>
              <a:stCxn id="237" idx="3"/>
              <a:endCxn id="231" idx="0"/>
            </p:cNvCxnSpPr>
            <p:nvPr/>
          </p:nvCxnSpPr>
          <p:spPr bwMode="auto">
            <a:xfrm flipH="1">
              <a:off x="5559866" y="251547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34" name="直接连接符 233"/>
            <p:cNvCxnSpPr>
              <a:stCxn id="237" idx="5"/>
            </p:cNvCxnSpPr>
            <p:nvPr/>
          </p:nvCxnSpPr>
          <p:spPr bwMode="auto">
            <a:xfrm>
              <a:off x="6008440" y="2515476"/>
              <a:ext cx="238409" cy="211117"/>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35" name="文本框 234"/>
            <p:cNvSpPr txBox="1"/>
            <p:nvPr/>
          </p:nvSpPr>
          <p:spPr>
            <a:xfrm>
              <a:off x="5199563" y="2129626"/>
              <a:ext cx="466069"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236" name="文本框 235"/>
            <p:cNvSpPr txBox="1"/>
            <p:nvPr/>
          </p:nvSpPr>
          <p:spPr>
            <a:xfrm>
              <a:off x="5902822" y="2709179"/>
              <a:ext cx="46606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grpSp>
          <p:nvGrpSpPr>
            <p:cNvPr id="249" name="Group 33"/>
            <p:cNvGrpSpPr>
              <a:grpSpLocks/>
            </p:cNvGrpSpPr>
            <p:nvPr/>
          </p:nvGrpSpPr>
          <p:grpSpPr bwMode="auto">
            <a:xfrm>
              <a:off x="6140829" y="2652073"/>
              <a:ext cx="589305" cy="406459"/>
              <a:chOff x="1761" y="1647"/>
              <a:chExt cx="445" cy="308"/>
            </a:xfrm>
          </p:grpSpPr>
          <p:sp>
            <p:nvSpPr>
              <p:cNvPr id="25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5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sp>
          <p:nvSpPr>
            <p:cNvPr id="252" name="矩形 251"/>
            <p:cNvSpPr/>
            <p:nvPr/>
          </p:nvSpPr>
          <p:spPr bwMode="auto">
            <a:xfrm>
              <a:off x="5965758" y="328957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53" name="矩形 252"/>
            <p:cNvSpPr/>
            <p:nvPr/>
          </p:nvSpPr>
          <p:spPr bwMode="auto">
            <a:xfrm>
              <a:off x="6605652" y="330782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54" name="直接连接符 253"/>
            <p:cNvCxnSpPr>
              <a:stCxn id="250" idx="3"/>
              <a:endCxn id="252" idx="0"/>
            </p:cNvCxnSpPr>
            <p:nvPr/>
          </p:nvCxnSpPr>
          <p:spPr bwMode="auto">
            <a:xfrm flipH="1">
              <a:off x="6089006" y="3003647"/>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5" name="直接连接符 254"/>
            <p:cNvCxnSpPr>
              <a:stCxn id="250" idx="5"/>
              <a:endCxn id="253" idx="0"/>
            </p:cNvCxnSpPr>
            <p:nvPr/>
          </p:nvCxnSpPr>
          <p:spPr bwMode="auto">
            <a:xfrm>
              <a:off x="6537580" y="300364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56" name="文本框 255"/>
            <p:cNvSpPr txBox="1"/>
            <p:nvPr/>
          </p:nvSpPr>
          <p:spPr>
            <a:xfrm>
              <a:off x="5655640" y="1334711"/>
              <a:ext cx="466069" cy="400110"/>
            </a:xfrm>
            <a:prstGeom prst="rect">
              <a:avLst/>
            </a:prstGeom>
            <a:noFill/>
          </p:spPr>
          <p:txBody>
            <a:bodyPr wrap="square" rtlCol="0">
              <a:spAutoFit/>
            </a:bodyPr>
            <a:lstStyle/>
            <a:p>
              <a:r>
                <a:rPr lang="en-US" altLang="zh-CN" sz="2000" b="1" dirty="0" err="1">
                  <a:solidFill>
                    <a:schemeClr val="accent2"/>
                  </a:solidFill>
                </a:rPr>
                <a:t>g</a:t>
              </a:r>
              <a:r>
                <a:rPr lang="en-US" altLang="zh-CN" sz="2000" b="1" dirty="0" err="1" smtClean="0">
                  <a:solidFill>
                    <a:schemeClr val="accent2"/>
                  </a:solidFill>
                </a:rPr>
                <a:t>u</a:t>
              </a:r>
              <a:endParaRPr lang="zh-CN" altLang="en-US" sz="2000" b="1" dirty="0">
                <a:solidFill>
                  <a:schemeClr val="accent2"/>
                </a:solidFill>
              </a:endParaRPr>
            </a:p>
          </p:txBody>
        </p:sp>
      </p:grpSp>
      <p:grpSp>
        <p:nvGrpSpPr>
          <p:cNvPr id="7" name="组合 6"/>
          <p:cNvGrpSpPr/>
          <p:nvPr/>
        </p:nvGrpSpPr>
        <p:grpSpPr>
          <a:xfrm>
            <a:off x="661288" y="3537913"/>
            <a:ext cx="3022422" cy="3028833"/>
            <a:chOff x="661288" y="3746632"/>
            <a:chExt cx="3022422" cy="3028833"/>
          </a:xfrm>
        </p:grpSpPr>
        <p:cxnSp>
          <p:nvCxnSpPr>
            <p:cNvPr id="288" name="直接连接符 287"/>
            <p:cNvCxnSpPr>
              <a:endCxn id="286" idx="0"/>
            </p:cNvCxnSpPr>
            <p:nvPr/>
          </p:nvCxnSpPr>
          <p:spPr bwMode="auto">
            <a:xfrm flipH="1">
              <a:off x="2226769" y="5708961"/>
              <a:ext cx="154239"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8" name="直接连接符 257"/>
            <p:cNvCxnSpPr/>
            <p:nvPr/>
          </p:nvCxnSpPr>
          <p:spPr bwMode="auto">
            <a:xfrm flipH="1">
              <a:off x="1201549" y="4041029"/>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59" name="直接连接符 258"/>
            <p:cNvCxnSpPr/>
            <p:nvPr/>
          </p:nvCxnSpPr>
          <p:spPr bwMode="auto">
            <a:xfrm>
              <a:off x="2129621" y="4066854"/>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60" name="直接连接符 259"/>
            <p:cNvCxnSpPr/>
            <p:nvPr/>
          </p:nvCxnSpPr>
          <p:spPr bwMode="auto">
            <a:xfrm>
              <a:off x="2972391" y="4523474"/>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61" name="Group 33"/>
            <p:cNvGrpSpPr>
              <a:grpSpLocks/>
            </p:cNvGrpSpPr>
            <p:nvPr/>
          </p:nvGrpSpPr>
          <p:grpSpPr bwMode="auto">
            <a:xfrm>
              <a:off x="1727288" y="3746632"/>
              <a:ext cx="589305" cy="406458"/>
              <a:chOff x="1761" y="1647"/>
              <a:chExt cx="445" cy="308"/>
            </a:xfrm>
          </p:grpSpPr>
          <p:sp>
            <p:nvSpPr>
              <p:cNvPr id="303"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04"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262" name="Group 33"/>
            <p:cNvGrpSpPr>
              <a:grpSpLocks/>
            </p:cNvGrpSpPr>
            <p:nvPr/>
          </p:nvGrpSpPr>
          <p:grpSpPr bwMode="auto">
            <a:xfrm>
              <a:off x="950675" y="4242613"/>
              <a:ext cx="589305" cy="406459"/>
              <a:chOff x="1761" y="1647"/>
              <a:chExt cx="445" cy="308"/>
            </a:xfrm>
          </p:grpSpPr>
          <p:sp>
            <p:nvSpPr>
              <p:cNvPr id="30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0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263" name="Group 33"/>
            <p:cNvGrpSpPr>
              <a:grpSpLocks/>
            </p:cNvGrpSpPr>
            <p:nvPr/>
          </p:nvGrpSpPr>
          <p:grpSpPr bwMode="auto">
            <a:xfrm>
              <a:off x="2972391" y="4799731"/>
              <a:ext cx="589305" cy="406459"/>
              <a:chOff x="1761" y="1647"/>
              <a:chExt cx="445" cy="308"/>
            </a:xfrm>
          </p:grpSpPr>
          <p:sp>
            <p:nvSpPr>
              <p:cNvPr id="299"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00"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264" name="Group 33"/>
            <p:cNvGrpSpPr>
              <a:grpSpLocks/>
            </p:cNvGrpSpPr>
            <p:nvPr/>
          </p:nvGrpSpPr>
          <p:grpSpPr bwMode="auto">
            <a:xfrm>
              <a:off x="2612431" y="4210942"/>
              <a:ext cx="589305" cy="439451"/>
              <a:chOff x="1761" y="1647"/>
              <a:chExt cx="445" cy="333"/>
            </a:xfrm>
          </p:grpSpPr>
          <p:sp>
            <p:nvSpPr>
              <p:cNvPr id="297"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98"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265" name="矩形 264"/>
            <p:cNvSpPr/>
            <p:nvPr/>
          </p:nvSpPr>
          <p:spPr bwMode="auto">
            <a:xfrm>
              <a:off x="661288" y="481288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66" name="矩形 265"/>
            <p:cNvSpPr/>
            <p:nvPr/>
          </p:nvSpPr>
          <p:spPr bwMode="auto">
            <a:xfrm>
              <a:off x="1230766" y="481500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67" name="矩形 266"/>
            <p:cNvSpPr/>
            <p:nvPr/>
          </p:nvSpPr>
          <p:spPr bwMode="auto">
            <a:xfrm>
              <a:off x="2807259" y="544716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68" name="矩形 267"/>
            <p:cNvSpPr/>
            <p:nvPr/>
          </p:nvSpPr>
          <p:spPr bwMode="auto">
            <a:xfrm>
              <a:off x="3437214" y="5455481"/>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69" name="直接连接符 268"/>
            <p:cNvCxnSpPr>
              <a:stCxn id="299" idx="3"/>
              <a:endCxn id="267" idx="0"/>
            </p:cNvCxnSpPr>
            <p:nvPr/>
          </p:nvCxnSpPr>
          <p:spPr bwMode="auto">
            <a:xfrm flipH="1">
              <a:off x="2930507" y="5151304"/>
              <a:ext cx="109956" cy="29586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0" name="直接连接符 269"/>
            <p:cNvCxnSpPr>
              <a:stCxn id="299" idx="5"/>
              <a:endCxn id="268" idx="0"/>
            </p:cNvCxnSpPr>
            <p:nvPr/>
          </p:nvCxnSpPr>
          <p:spPr bwMode="auto">
            <a:xfrm>
              <a:off x="3369142" y="5151305"/>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1" name="直接连接符 270"/>
            <p:cNvCxnSpPr>
              <a:endCxn id="265" idx="0"/>
            </p:cNvCxnSpPr>
            <p:nvPr/>
          </p:nvCxnSpPr>
          <p:spPr bwMode="auto">
            <a:xfrm flipH="1">
              <a:off x="784536" y="4564006"/>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2" name="直接连接符 271"/>
            <p:cNvCxnSpPr>
              <a:stCxn id="301" idx="5"/>
              <a:endCxn id="266" idx="0"/>
            </p:cNvCxnSpPr>
            <p:nvPr/>
          </p:nvCxnSpPr>
          <p:spPr bwMode="auto">
            <a:xfrm>
              <a:off x="1347426" y="4594186"/>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3" name="直接连接符 272"/>
            <p:cNvCxnSpPr/>
            <p:nvPr/>
          </p:nvCxnSpPr>
          <p:spPr bwMode="auto">
            <a:xfrm flipH="1">
              <a:off x="2235641" y="4554067"/>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74" name="Group 33"/>
            <p:cNvGrpSpPr>
              <a:grpSpLocks/>
            </p:cNvGrpSpPr>
            <p:nvPr/>
          </p:nvGrpSpPr>
          <p:grpSpPr bwMode="auto">
            <a:xfrm>
              <a:off x="1952107" y="4767234"/>
              <a:ext cx="589305" cy="406459"/>
              <a:chOff x="1761" y="1647"/>
              <a:chExt cx="445" cy="308"/>
            </a:xfrm>
          </p:grpSpPr>
          <p:sp>
            <p:nvSpPr>
              <p:cNvPr id="295"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96"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cxnSp>
          <p:nvCxnSpPr>
            <p:cNvPr id="276" name="直接连接符 275"/>
            <p:cNvCxnSpPr>
              <a:stCxn id="295" idx="3"/>
            </p:cNvCxnSpPr>
            <p:nvPr/>
          </p:nvCxnSpPr>
          <p:spPr bwMode="auto">
            <a:xfrm flipH="1">
              <a:off x="1736361" y="5118807"/>
              <a:ext cx="283818" cy="33667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77" name="直接连接符 276"/>
            <p:cNvCxnSpPr/>
            <p:nvPr/>
          </p:nvCxnSpPr>
          <p:spPr bwMode="auto">
            <a:xfrm>
              <a:off x="2299163" y="5118808"/>
              <a:ext cx="191320" cy="304176"/>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278" name="文本框 277"/>
            <p:cNvSpPr txBox="1"/>
            <p:nvPr/>
          </p:nvSpPr>
          <p:spPr>
            <a:xfrm>
              <a:off x="785916" y="6375355"/>
              <a:ext cx="2281572" cy="400110"/>
            </a:xfrm>
            <a:prstGeom prst="rect">
              <a:avLst/>
            </a:prstGeom>
            <a:noFill/>
          </p:spPr>
          <p:txBody>
            <a:bodyPr wrap="square" rtlCol="0">
              <a:spAutoFit/>
            </a:bodyPr>
            <a:lstStyle/>
            <a:p>
              <a:pPr algn="ctr"/>
              <a:r>
                <a:rPr lang="en-US" altLang="zh-CN" sz="2000" b="1" dirty="0" err="1" smtClean="0"/>
                <a:t>LRb</a:t>
              </a:r>
              <a:r>
                <a:rPr lang="zh-CN" altLang="en-US" sz="2000" b="1" dirty="0" smtClean="0"/>
                <a:t>型旋转</a:t>
              </a:r>
              <a:endParaRPr lang="zh-CN" altLang="en-US" sz="2000" b="1" dirty="0"/>
            </a:p>
          </p:txBody>
        </p:sp>
        <p:grpSp>
          <p:nvGrpSpPr>
            <p:cNvPr id="279" name="Group 33"/>
            <p:cNvGrpSpPr>
              <a:grpSpLocks/>
            </p:cNvGrpSpPr>
            <p:nvPr/>
          </p:nvGrpSpPr>
          <p:grpSpPr bwMode="auto">
            <a:xfrm>
              <a:off x="1462677" y="5333026"/>
              <a:ext cx="589305" cy="406459"/>
              <a:chOff x="1761" y="1647"/>
              <a:chExt cx="445" cy="308"/>
            </a:xfrm>
          </p:grpSpPr>
          <p:sp>
            <p:nvSpPr>
              <p:cNvPr id="293"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94"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280" name="矩形 279"/>
            <p:cNvSpPr/>
            <p:nvPr/>
          </p:nvSpPr>
          <p:spPr bwMode="auto">
            <a:xfrm>
              <a:off x="1287606" y="597052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81" name="直接连接符 280"/>
            <p:cNvCxnSpPr>
              <a:stCxn id="293" idx="3"/>
              <a:endCxn id="280" idx="0"/>
            </p:cNvCxnSpPr>
            <p:nvPr/>
          </p:nvCxnSpPr>
          <p:spPr bwMode="auto">
            <a:xfrm flipH="1">
              <a:off x="1410854" y="5684600"/>
              <a:ext cx="119895" cy="285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5" name="Group 33"/>
            <p:cNvGrpSpPr>
              <a:grpSpLocks/>
            </p:cNvGrpSpPr>
            <p:nvPr/>
          </p:nvGrpSpPr>
          <p:grpSpPr bwMode="auto">
            <a:xfrm>
              <a:off x="2218958" y="5345558"/>
              <a:ext cx="589305" cy="406459"/>
              <a:chOff x="1761" y="1647"/>
              <a:chExt cx="445" cy="308"/>
            </a:xfrm>
          </p:grpSpPr>
          <p:sp>
            <p:nvSpPr>
              <p:cNvPr id="291"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29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70</a:t>
                </a:r>
                <a:endParaRPr lang="en-US" altLang="zh-CN" sz="2000" dirty="0">
                  <a:solidFill>
                    <a:schemeClr val="accent2"/>
                  </a:solidFill>
                  <a:ea typeface="楷体_GB2312" pitchFamily="49" charset="-122"/>
                </a:endParaRPr>
              </a:p>
            </p:txBody>
          </p:sp>
        </p:grpSp>
        <p:sp>
          <p:nvSpPr>
            <p:cNvPr id="286" name="矩形 285"/>
            <p:cNvSpPr/>
            <p:nvPr/>
          </p:nvSpPr>
          <p:spPr bwMode="auto">
            <a:xfrm>
              <a:off x="2103521" y="598305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287" name="矩形 286"/>
            <p:cNvSpPr/>
            <p:nvPr/>
          </p:nvSpPr>
          <p:spPr bwMode="auto">
            <a:xfrm>
              <a:off x="2683781" y="600130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289" name="直接连接符 288"/>
            <p:cNvCxnSpPr>
              <a:stCxn id="291" idx="5"/>
              <a:endCxn id="287" idx="0"/>
            </p:cNvCxnSpPr>
            <p:nvPr/>
          </p:nvCxnSpPr>
          <p:spPr bwMode="auto">
            <a:xfrm>
              <a:off x="2615709" y="5697132"/>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05" name="矩形 304"/>
            <p:cNvSpPr/>
            <p:nvPr/>
          </p:nvSpPr>
          <p:spPr bwMode="auto">
            <a:xfrm>
              <a:off x="1729003" y="598968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06" name="直接连接符 305"/>
            <p:cNvCxnSpPr>
              <a:stCxn id="294" idx="2"/>
              <a:endCxn id="305" idx="0"/>
            </p:cNvCxnSpPr>
            <p:nvPr/>
          </p:nvCxnSpPr>
          <p:spPr bwMode="auto">
            <a:xfrm>
              <a:off x="1773221" y="5732887"/>
              <a:ext cx="79030" cy="256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11" name="组合 10"/>
          <p:cNvGrpSpPr/>
          <p:nvPr/>
        </p:nvGrpSpPr>
        <p:grpSpPr>
          <a:xfrm>
            <a:off x="4701043" y="3606492"/>
            <a:ext cx="4331653" cy="3025218"/>
            <a:chOff x="4701043" y="3815211"/>
            <a:chExt cx="4331653" cy="3025218"/>
          </a:xfrm>
        </p:grpSpPr>
        <p:cxnSp>
          <p:nvCxnSpPr>
            <p:cNvPr id="308" name="直接连接符 307"/>
            <p:cNvCxnSpPr>
              <a:endCxn id="333" idx="0"/>
            </p:cNvCxnSpPr>
            <p:nvPr/>
          </p:nvCxnSpPr>
          <p:spPr bwMode="auto">
            <a:xfrm flipH="1">
              <a:off x="6398604" y="5777540"/>
              <a:ext cx="46746"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9" name="直接连接符 308"/>
            <p:cNvCxnSpPr/>
            <p:nvPr/>
          </p:nvCxnSpPr>
          <p:spPr bwMode="auto">
            <a:xfrm flipH="1">
              <a:off x="5241304" y="410960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0" name="直接连接符 309"/>
            <p:cNvCxnSpPr/>
            <p:nvPr/>
          </p:nvCxnSpPr>
          <p:spPr bwMode="auto">
            <a:xfrm>
              <a:off x="6169376" y="4135433"/>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11" name="直接连接符 310"/>
            <p:cNvCxnSpPr/>
            <p:nvPr/>
          </p:nvCxnSpPr>
          <p:spPr bwMode="auto">
            <a:xfrm>
              <a:off x="7012146" y="4592053"/>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12" name="Group 33"/>
            <p:cNvGrpSpPr>
              <a:grpSpLocks/>
            </p:cNvGrpSpPr>
            <p:nvPr/>
          </p:nvGrpSpPr>
          <p:grpSpPr bwMode="auto">
            <a:xfrm>
              <a:off x="5767043" y="3815211"/>
              <a:ext cx="589305" cy="406458"/>
              <a:chOff x="1761" y="1647"/>
              <a:chExt cx="445" cy="308"/>
            </a:xfrm>
          </p:grpSpPr>
          <p:sp>
            <p:nvSpPr>
              <p:cNvPr id="35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5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313" name="Group 33"/>
            <p:cNvGrpSpPr>
              <a:grpSpLocks/>
            </p:cNvGrpSpPr>
            <p:nvPr/>
          </p:nvGrpSpPr>
          <p:grpSpPr bwMode="auto">
            <a:xfrm>
              <a:off x="4990430" y="4311192"/>
              <a:ext cx="589305" cy="406459"/>
              <a:chOff x="1761" y="1647"/>
              <a:chExt cx="445" cy="308"/>
            </a:xfrm>
          </p:grpSpPr>
          <p:sp>
            <p:nvSpPr>
              <p:cNvPr id="34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314" name="Group 33"/>
            <p:cNvGrpSpPr>
              <a:grpSpLocks/>
            </p:cNvGrpSpPr>
            <p:nvPr/>
          </p:nvGrpSpPr>
          <p:grpSpPr bwMode="auto">
            <a:xfrm>
              <a:off x="7012146" y="4868310"/>
              <a:ext cx="589305" cy="406459"/>
              <a:chOff x="1761" y="1647"/>
              <a:chExt cx="445" cy="308"/>
            </a:xfrm>
          </p:grpSpPr>
          <p:sp>
            <p:nvSpPr>
              <p:cNvPr id="34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315" name="Group 33"/>
            <p:cNvGrpSpPr>
              <a:grpSpLocks/>
            </p:cNvGrpSpPr>
            <p:nvPr/>
          </p:nvGrpSpPr>
          <p:grpSpPr bwMode="auto">
            <a:xfrm>
              <a:off x="6652186" y="4279521"/>
              <a:ext cx="589305" cy="439451"/>
              <a:chOff x="1761" y="1647"/>
              <a:chExt cx="445" cy="333"/>
            </a:xfrm>
          </p:grpSpPr>
          <p:sp>
            <p:nvSpPr>
              <p:cNvPr id="344"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5"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316" name="矩形 315"/>
            <p:cNvSpPr/>
            <p:nvPr/>
          </p:nvSpPr>
          <p:spPr bwMode="auto">
            <a:xfrm>
              <a:off x="4701043" y="488146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7" name="矩形 316"/>
            <p:cNvSpPr/>
            <p:nvPr/>
          </p:nvSpPr>
          <p:spPr bwMode="auto">
            <a:xfrm>
              <a:off x="5270521" y="488358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8" name="矩形 317"/>
            <p:cNvSpPr/>
            <p:nvPr/>
          </p:nvSpPr>
          <p:spPr bwMode="auto">
            <a:xfrm>
              <a:off x="6847014" y="551574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9" name="矩形 318"/>
            <p:cNvSpPr/>
            <p:nvPr/>
          </p:nvSpPr>
          <p:spPr bwMode="auto">
            <a:xfrm>
              <a:off x="7476969" y="552406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20" name="直接连接符 319"/>
            <p:cNvCxnSpPr>
              <a:stCxn id="346" idx="3"/>
              <a:endCxn id="318" idx="0"/>
            </p:cNvCxnSpPr>
            <p:nvPr/>
          </p:nvCxnSpPr>
          <p:spPr bwMode="auto">
            <a:xfrm flipH="1">
              <a:off x="6970262" y="5219883"/>
              <a:ext cx="109956" cy="29586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1" name="直接连接符 320"/>
            <p:cNvCxnSpPr>
              <a:stCxn id="346" idx="5"/>
              <a:endCxn id="319" idx="0"/>
            </p:cNvCxnSpPr>
            <p:nvPr/>
          </p:nvCxnSpPr>
          <p:spPr bwMode="auto">
            <a:xfrm>
              <a:off x="7408897" y="521988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2" name="直接连接符 321"/>
            <p:cNvCxnSpPr>
              <a:endCxn id="316" idx="0"/>
            </p:cNvCxnSpPr>
            <p:nvPr/>
          </p:nvCxnSpPr>
          <p:spPr bwMode="auto">
            <a:xfrm flipH="1">
              <a:off x="4824291" y="463258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3" name="直接连接符 322"/>
            <p:cNvCxnSpPr>
              <a:stCxn id="348" idx="5"/>
              <a:endCxn id="317" idx="0"/>
            </p:cNvCxnSpPr>
            <p:nvPr/>
          </p:nvCxnSpPr>
          <p:spPr bwMode="auto">
            <a:xfrm>
              <a:off x="5387181" y="466276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4" name="直接连接符 323"/>
            <p:cNvCxnSpPr/>
            <p:nvPr/>
          </p:nvCxnSpPr>
          <p:spPr bwMode="auto">
            <a:xfrm flipH="1">
              <a:off x="6275396" y="4622646"/>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25" name="Group 33"/>
            <p:cNvGrpSpPr>
              <a:grpSpLocks/>
            </p:cNvGrpSpPr>
            <p:nvPr/>
          </p:nvGrpSpPr>
          <p:grpSpPr bwMode="auto">
            <a:xfrm>
              <a:off x="5991862" y="4835813"/>
              <a:ext cx="589305" cy="406459"/>
              <a:chOff x="1761" y="1647"/>
              <a:chExt cx="445" cy="308"/>
            </a:xfrm>
          </p:grpSpPr>
          <p:sp>
            <p:nvSpPr>
              <p:cNvPr id="34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cxnSp>
          <p:nvCxnSpPr>
            <p:cNvPr id="326" name="直接连接符 325"/>
            <p:cNvCxnSpPr>
              <a:stCxn id="342" idx="3"/>
            </p:cNvCxnSpPr>
            <p:nvPr/>
          </p:nvCxnSpPr>
          <p:spPr bwMode="auto">
            <a:xfrm flipH="1">
              <a:off x="5776116" y="5187386"/>
              <a:ext cx="283818" cy="33667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7" name="直接连接符 326"/>
            <p:cNvCxnSpPr/>
            <p:nvPr/>
          </p:nvCxnSpPr>
          <p:spPr bwMode="auto">
            <a:xfrm>
              <a:off x="6338918" y="5187387"/>
              <a:ext cx="191320" cy="304176"/>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328" name="文本框 327"/>
            <p:cNvSpPr txBox="1"/>
            <p:nvPr/>
          </p:nvSpPr>
          <p:spPr>
            <a:xfrm>
              <a:off x="6751124" y="6280245"/>
              <a:ext cx="2281572" cy="400110"/>
            </a:xfrm>
            <a:prstGeom prst="rect">
              <a:avLst/>
            </a:prstGeom>
            <a:noFill/>
          </p:spPr>
          <p:txBody>
            <a:bodyPr wrap="square" rtlCol="0">
              <a:spAutoFit/>
            </a:bodyPr>
            <a:lstStyle/>
            <a:p>
              <a:pPr algn="ctr"/>
              <a:r>
                <a:rPr lang="zh-CN" altLang="en-US" sz="2000" b="1" dirty="0" smtClean="0"/>
                <a:t>插入</a:t>
              </a:r>
              <a:r>
                <a:rPr lang="en-US" altLang="zh-CN" sz="2000" b="1" dirty="0" smtClean="0"/>
                <a:t>62</a:t>
              </a:r>
              <a:r>
                <a:rPr lang="zh-CN" altLang="en-US" sz="2000" b="1" dirty="0" smtClean="0"/>
                <a:t>，</a:t>
              </a:r>
              <a:r>
                <a:rPr lang="en-US" altLang="zh-CN" sz="2000" b="1" dirty="0" err="1" smtClean="0"/>
                <a:t>LRr</a:t>
              </a:r>
              <a:r>
                <a:rPr lang="zh-CN" altLang="en-US" sz="2000" b="1" dirty="0" smtClean="0"/>
                <a:t>型</a:t>
              </a:r>
              <a:endParaRPr lang="zh-CN" altLang="en-US" sz="2000" b="1" dirty="0"/>
            </a:p>
          </p:txBody>
        </p:sp>
        <p:grpSp>
          <p:nvGrpSpPr>
            <p:cNvPr id="329" name="Group 33"/>
            <p:cNvGrpSpPr>
              <a:grpSpLocks/>
            </p:cNvGrpSpPr>
            <p:nvPr/>
          </p:nvGrpSpPr>
          <p:grpSpPr bwMode="auto">
            <a:xfrm>
              <a:off x="5502432" y="5401605"/>
              <a:ext cx="589305" cy="406459"/>
              <a:chOff x="1761" y="1647"/>
              <a:chExt cx="445" cy="308"/>
            </a:xfrm>
          </p:grpSpPr>
          <p:sp>
            <p:nvSpPr>
              <p:cNvPr id="34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330" name="矩形 329"/>
            <p:cNvSpPr/>
            <p:nvPr/>
          </p:nvSpPr>
          <p:spPr bwMode="auto">
            <a:xfrm>
              <a:off x="5235921" y="603910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31" name="直接连接符 330"/>
            <p:cNvCxnSpPr>
              <a:stCxn id="340" idx="3"/>
              <a:endCxn id="330" idx="0"/>
            </p:cNvCxnSpPr>
            <p:nvPr/>
          </p:nvCxnSpPr>
          <p:spPr bwMode="auto">
            <a:xfrm flipH="1">
              <a:off x="5359169" y="5753178"/>
              <a:ext cx="211335" cy="2859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32" name="Group 33"/>
            <p:cNvGrpSpPr>
              <a:grpSpLocks/>
            </p:cNvGrpSpPr>
            <p:nvPr/>
          </p:nvGrpSpPr>
          <p:grpSpPr bwMode="auto">
            <a:xfrm>
              <a:off x="6258713" y="5414137"/>
              <a:ext cx="589305" cy="406459"/>
              <a:chOff x="1761" y="1647"/>
              <a:chExt cx="445" cy="308"/>
            </a:xfrm>
          </p:grpSpPr>
          <p:sp>
            <p:nvSpPr>
              <p:cNvPr id="33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3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70</a:t>
                </a:r>
                <a:endParaRPr lang="en-US" altLang="zh-CN" sz="2000" dirty="0">
                  <a:solidFill>
                    <a:schemeClr val="accent2"/>
                  </a:solidFill>
                  <a:ea typeface="楷体_GB2312" pitchFamily="49" charset="-122"/>
                </a:endParaRPr>
              </a:p>
            </p:txBody>
          </p:sp>
        </p:grpSp>
        <p:sp>
          <p:nvSpPr>
            <p:cNvPr id="333" name="矩形 332"/>
            <p:cNvSpPr/>
            <p:nvPr/>
          </p:nvSpPr>
          <p:spPr bwMode="auto">
            <a:xfrm>
              <a:off x="6275356" y="605163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34" name="矩形 333"/>
            <p:cNvSpPr/>
            <p:nvPr/>
          </p:nvSpPr>
          <p:spPr bwMode="auto">
            <a:xfrm>
              <a:off x="6723536" y="606988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35" name="直接连接符 334"/>
            <p:cNvCxnSpPr>
              <a:stCxn id="338" idx="5"/>
              <a:endCxn id="334" idx="0"/>
            </p:cNvCxnSpPr>
            <p:nvPr/>
          </p:nvCxnSpPr>
          <p:spPr bwMode="auto">
            <a:xfrm>
              <a:off x="6655464" y="576571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7" name="直接连接符 336"/>
            <p:cNvCxnSpPr>
              <a:stCxn id="341" idx="2"/>
            </p:cNvCxnSpPr>
            <p:nvPr/>
          </p:nvCxnSpPr>
          <p:spPr bwMode="auto">
            <a:xfrm>
              <a:off x="5812976" y="5801466"/>
              <a:ext cx="122496" cy="2567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52" name="直接连接符 351"/>
            <p:cNvCxnSpPr>
              <a:endCxn id="356" idx="0"/>
            </p:cNvCxnSpPr>
            <p:nvPr/>
          </p:nvCxnSpPr>
          <p:spPr bwMode="auto">
            <a:xfrm flipH="1">
              <a:off x="5746307" y="6358049"/>
              <a:ext cx="154239"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53" name="Group 33"/>
            <p:cNvGrpSpPr>
              <a:grpSpLocks/>
            </p:cNvGrpSpPr>
            <p:nvPr/>
          </p:nvGrpSpPr>
          <p:grpSpPr bwMode="auto">
            <a:xfrm>
              <a:off x="5738496" y="5994646"/>
              <a:ext cx="589305" cy="406459"/>
              <a:chOff x="1761" y="1647"/>
              <a:chExt cx="445" cy="308"/>
            </a:xfrm>
          </p:grpSpPr>
          <p:sp>
            <p:nvSpPr>
              <p:cNvPr id="354"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5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62</a:t>
                </a:r>
                <a:endParaRPr lang="en-US" altLang="zh-CN" sz="2000" dirty="0">
                  <a:solidFill>
                    <a:schemeClr val="accent2"/>
                  </a:solidFill>
                  <a:ea typeface="楷体_GB2312" pitchFamily="49" charset="-122"/>
                </a:endParaRPr>
              </a:p>
            </p:txBody>
          </p:sp>
        </p:grpSp>
        <p:sp>
          <p:nvSpPr>
            <p:cNvPr id="356" name="矩形 355"/>
            <p:cNvSpPr/>
            <p:nvPr/>
          </p:nvSpPr>
          <p:spPr bwMode="auto">
            <a:xfrm>
              <a:off x="5623059" y="663214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57" name="矩形 356"/>
            <p:cNvSpPr/>
            <p:nvPr/>
          </p:nvSpPr>
          <p:spPr bwMode="auto">
            <a:xfrm>
              <a:off x="6203319" y="665039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58" name="直接连接符 357"/>
            <p:cNvCxnSpPr>
              <a:stCxn id="354" idx="5"/>
              <a:endCxn id="357" idx="0"/>
            </p:cNvCxnSpPr>
            <p:nvPr/>
          </p:nvCxnSpPr>
          <p:spPr bwMode="auto">
            <a:xfrm>
              <a:off x="6135247" y="634622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 name="文本框 9"/>
            <p:cNvSpPr txBox="1"/>
            <p:nvPr/>
          </p:nvSpPr>
          <p:spPr>
            <a:xfrm>
              <a:off x="5481674" y="6010834"/>
              <a:ext cx="28459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359" name="文本框 358"/>
            <p:cNvSpPr txBox="1"/>
            <p:nvPr/>
          </p:nvSpPr>
          <p:spPr>
            <a:xfrm>
              <a:off x="5092034" y="5338934"/>
              <a:ext cx="491987"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360" name="文本框 359"/>
            <p:cNvSpPr txBox="1"/>
            <p:nvPr/>
          </p:nvSpPr>
          <p:spPr>
            <a:xfrm>
              <a:off x="5672031" y="4627664"/>
              <a:ext cx="491987" cy="400110"/>
            </a:xfrm>
            <a:prstGeom prst="rect">
              <a:avLst/>
            </a:prstGeom>
            <a:noFill/>
          </p:spPr>
          <p:txBody>
            <a:bodyPr wrap="square" rtlCol="0">
              <a:spAutoFit/>
            </a:bodyPr>
            <a:lstStyle/>
            <a:p>
              <a:r>
                <a:rPr lang="en-US" altLang="zh-CN" sz="2000" b="1" dirty="0" err="1">
                  <a:solidFill>
                    <a:schemeClr val="accent2"/>
                  </a:solidFill>
                </a:rPr>
                <a:t>g</a:t>
              </a:r>
              <a:r>
                <a:rPr lang="en-US" altLang="zh-CN" sz="2000" b="1" dirty="0" err="1" smtClean="0">
                  <a:solidFill>
                    <a:schemeClr val="accent2"/>
                  </a:solidFill>
                </a:rPr>
                <a:t>u</a:t>
              </a:r>
              <a:endParaRPr lang="zh-CN" altLang="en-US" sz="2000" b="1" dirty="0">
                <a:solidFill>
                  <a:schemeClr val="accent2"/>
                </a:solidFill>
              </a:endParaRPr>
            </a:p>
          </p:txBody>
        </p:sp>
      </p:grpSp>
    </p:spTree>
    <p:extLst>
      <p:ext uri="{BB962C8B-B14F-4D97-AF65-F5344CB8AC3E}">
        <p14:creationId xmlns:p14="http://schemas.microsoft.com/office/powerpoint/2010/main" val="1895107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3989" y="137291"/>
            <a:ext cx="3284516" cy="3524199"/>
            <a:chOff x="4438949" y="3815211"/>
            <a:chExt cx="3284516" cy="3524199"/>
          </a:xfrm>
        </p:grpSpPr>
        <p:cxnSp>
          <p:nvCxnSpPr>
            <p:cNvPr id="308" name="直接连接符 307"/>
            <p:cNvCxnSpPr>
              <a:endCxn id="333" idx="0"/>
            </p:cNvCxnSpPr>
            <p:nvPr/>
          </p:nvCxnSpPr>
          <p:spPr bwMode="auto">
            <a:xfrm flipH="1">
              <a:off x="6398604" y="5777540"/>
              <a:ext cx="46746"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09" name="直接连接符 308"/>
            <p:cNvCxnSpPr/>
            <p:nvPr/>
          </p:nvCxnSpPr>
          <p:spPr bwMode="auto">
            <a:xfrm flipH="1">
              <a:off x="5241304" y="410960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10" name="直接连接符 309"/>
            <p:cNvCxnSpPr/>
            <p:nvPr/>
          </p:nvCxnSpPr>
          <p:spPr bwMode="auto">
            <a:xfrm>
              <a:off x="6169376" y="4135433"/>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11" name="直接连接符 310"/>
            <p:cNvCxnSpPr/>
            <p:nvPr/>
          </p:nvCxnSpPr>
          <p:spPr bwMode="auto">
            <a:xfrm>
              <a:off x="7012146" y="4592053"/>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12" name="Group 33"/>
            <p:cNvGrpSpPr>
              <a:grpSpLocks/>
            </p:cNvGrpSpPr>
            <p:nvPr/>
          </p:nvGrpSpPr>
          <p:grpSpPr bwMode="auto">
            <a:xfrm>
              <a:off x="5767043" y="3815211"/>
              <a:ext cx="589305" cy="406458"/>
              <a:chOff x="1761" y="1647"/>
              <a:chExt cx="445" cy="308"/>
            </a:xfrm>
          </p:grpSpPr>
          <p:sp>
            <p:nvSpPr>
              <p:cNvPr id="35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5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313" name="Group 33"/>
            <p:cNvGrpSpPr>
              <a:grpSpLocks/>
            </p:cNvGrpSpPr>
            <p:nvPr/>
          </p:nvGrpSpPr>
          <p:grpSpPr bwMode="auto">
            <a:xfrm>
              <a:off x="4990430" y="4311192"/>
              <a:ext cx="589305" cy="406459"/>
              <a:chOff x="1761" y="1647"/>
              <a:chExt cx="445" cy="308"/>
            </a:xfrm>
          </p:grpSpPr>
          <p:sp>
            <p:nvSpPr>
              <p:cNvPr id="348"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314" name="Group 33"/>
            <p:cNvGrpSpPr>
              <a:grpSpLocks/>
            </p:cNvGrpSpPr>
            <p:nvPr/>
          </p:nvGrpSpPr>
          <p:grpSpPr bwMode="auto">
            <a:xfrm>
              <a:off x="7012146" y="4868310"/>
              <a:ext cx="589305" cy="406459"/>
              <a:chOff x="1761" y="1647"/>
              <a:chExt cx="445" cy="308"/>
            </a:xfrm>
          </p:grpSpPr>
          <p:sp>
            <p:nvSpPr>
              <p:cNvPr id="346"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315" name="Group 33"/>
            <p:cNvGrpSpPr>
              <a:grpSpLocks/>
            </p:cNvGrpSpPr>
            <p:nvPr/>
          </p:nvGrpSpPr>
          <p:grpSpPr bwMode="auto">
            <a:xfrm>
              <a:off x="6652186" y="4279521"/>
              <a:ext cx="589305" cy="439451"/>
              <a:chOff x="1761" y="1647"/>
              <a:chExt cx="445" cy="333"/>
            </a:xfrm>
          </p:grpSpPr>
          <p:sp>
            <p:nvSpPr>
              <p:cNvPr id="344"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5"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316" name="矩形 315"/>
            <p:cNvSpPr/>
            <p:nvPr/>
          </p:nvSpPr>
          <p:spPr bwMode="auto">
            <a:xfrm>
              <a:off x="4701043" y="488146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7" name="矩形 316"/>
            <p:cNvSpPr/>
            <p:nvPr/>
          </p:nvSpPr>
          <p:spPr bwMode="auto">
            <a:xfrm>
              <a:off x="5270521" y="488358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8" name="矩形 317"/>
            <p:cNvSpPr/>
            <p:nvPr/>
          </p:nvSpPr>
          <p:spPr bwMode="auto">
            <a:xfrm>
              <a:off x="6847014" y="551574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19" name="矩形 318"/>
            <p:cNvSpPr/>
            <p:nvPr/>
          </p:nvSpPr>
          <p:spPr bwMode="auto">
            <a:xfrm>
              <a:off x="7476969" y="552406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20" name="直接连接符 319"/>
            <p:cNvCxnSpPr>
              <a:stCxn id="346" idx="3"/>
              <a:endCxn id="318" idx="0"/>
            </p:cNvCxnSpPr>
            <p:nvPr/>
          </p:nvCxnSpPr>
          <p:spPr bwMode="auto">
            <a:xfrm flipH="1">
              <a:off x="6970262" y="5219883"/>
              <a:ext cx="109956" cy="29586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1" name="直接连接符 320"/>
            <p:cNvCxnSpPr>
              <a:stCxn id="346" idx="5"/>
              <a:endCxn id="319" idx="0"/>
            </p:cNvCxnSpPr>
            <p:nvPr/>
          </p:nvCxnSpPr>
          <p:spPr bwMode="auto">
            <a:xfrm>
              <a:off x="7408897" y="521988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2" name="直接连接符 321"/>
            <p:cNvCxnSpPr>
              <a:endCxn id="316" idx="0"/>
            </p:cNvCxnSpPr>
            <p:nvPr/>
          </p:nvCxnSpPr>
          <p:spPr bwMode="auto">
            <a:xfrm flipH="1">
              <a:off x="4824291" y="463258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3" name="直接连接符 322"/>
            <p:cNvCxnSpPr>
              <a:stCxn id="348" idx="5"/>
              <a:endCxn id="317" idx="0"/>
            </p:cNvCxnSpPr>
            <p:nvPr/>
          </p:nvCxnSpPr>
          <p:spPr bwMode="auto">
            <a:xfrm>
              <a:off x="5387181" y="466276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24" name="直接连接符 323"/>
            <p:cNvCxnSpPr/>
            <p:nvPr/>
          </p:nvCxnSpPr>
          <p:spPr bwMode="auto">
            <a:xfrm flipH="1">
              <a:off x="6275396" y="4622646"/>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25" name="Group 33"/>
            <p:cNvGrpSpPr>
              <a:grpSpLocks/>
            </p:cNvGrpSpPr>
            <p:nvPr/>
          </p:nvGrpSpPr>
          <p:grpSpPr bwMode="auto">
            <a:xfrm>
              <a:off x="5991862" y="4835813"/>
              <a:ext cx="589305" cy="406459"/>
              <a:chOff x="1761" y="1647"/>
              <a:chExt cx="445" cy="308"/>
            </a:xfrm>
          </p:grpSpPr>
          <p:sp>
            <p:nvSpPr>
              <p:cNvPr id="34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cxnSp>
          <p:nvCxnSpPr>
            <p:cNvPr id="326" name="直接连接符 325"/>
            <p:cNvCxnSpPr>
              <a:stCxn id="342" idx="3"/>
            </p:cNvCxnSpPr>
            <p:nvPr/>
          </p:nvCxnSpPr>
          <p:spPr bwMode="auto">
            <a:xfrm flipH="1">
              <a:off x="5776116" y="5187386"/>
              <a:ext cx="283818" cy="336674"/>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27" name="直接连接符 326"/>
            <p:cNvCxnSpPr/>
            <p:nvPr/>
          </p:nvCxnSpPr>
          <p:spPr bwMode="auto">
            <a:xfrm>
              <a:off x="6338918" y="5187387"/>
              <a:ext cx="191320" cy="304176"/>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328" name="文本框 327"/>
            <p:cNvSpPr txBox="1"/>
            <p:nvPr/>
          </p:nvSpPr>
          <p:spPr>
            <a:xfrm>
              <a:off x="4438949" y="6939300"/>
              <a:ext cx="2281572" cy="400110"/>
            </a:xfrm>
            <a:prstGeom prst="rect">
              <a:avLst/>
            </a:prstGeom>
            <a:noFill/>
          </p:spPr>
          <p:txBody>
            <a:bodyPr wrap="square" rtlCol="0">
              <a:spAutoFit/>
            </a:bodyPr>
            <a:lstStyle/>
            <a:p>
              <a:pPr algn="ctr"/>
              <a:r>
                <a:rPr lang="zh-CN" altLang="en-US" sz="2000" b="1" dirty="0" smtClean="0"/>
                <a:t>插入</a:t>
              </a:r>
              <a:r>
                <a:rPr lang="en-US" altLang="zh-CN" sz="2000" b="1" dirty="0" smtClean="0"/>
                <a:t>62</a:t>
              </a:r>
              <a:r>
                <a:rPr lang="zh-CN" altLang="en-US" sz="2000" b="1" dirty="0" smtClean="0"/>
                <a:t>，</a:t>
              </a:r>
              <a:r>
                <a:rPr lang="en-US" altLang="zh-CN" sz="2000" b="1" dirty="0" err="1" smtClean="0"/>
                <a:t>LRr</a:t>
              </a:r>
              <a:r>
                <a:rPr lang="zh-CN" altLang="en-US" sz="2000" b="1" dirty="0" smtClean="0"/>
                <a:t>型</a:t>
              </a:r>
              <a:endParaRPr lang="zh-CN" altLang="en-US" sz="2000" b="1" dirty="0"/>
            </a:p>
          </p:txBody>
        </p:sp>
        <p:grpSp>
          <p:nvGrpSpPr>
            <p:cNvPr id="329" name="Group 33"/>
            <p:cNvGrpSpPr>
              <a:grpSpLocks/>
            </p:cNvGrpSpPr>
            <p:nvPr/>
          </p:nvGrpSpPr>
          <p:grpSpPr bwMode="auto">
            <a:xfrm>
              <a:off x="5502432" y="5401605"/>
              <a:ext cx="589305" cy="406459"/>
              <a:chOff x="1761" y="1647"/>
              <a:chExt cx="445" cy="308"/>
            </a:xfrm>
          </p:grpSpPr>
          <p:sp>
            <p:nvSpPr>
              <p:cNvPr id="34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4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330" name="矩形 329"/>
            <p:cNvSpPr/>
            <p:nvPr/>
          </p:nvSpPr>
          <p:spPr bwMode="auto">
            <a:xfrm>
              <a:off x="5235921" y="603910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31" name="直接连接符 330"/>
            <p:cNvCxnSpPr>
              <a:stCxn id="340" idx="3"/>
              <a:endCxn id="330" idx="0"/>
            </p:cNvCxnSpPr>
            <p:nvPr/>
          </p:nvCxnSpPr>
          <p:spPr bwMode="auto">
            <a:xfrm flipH="1">
              <a:off x="5359169" y="5753178"/>
              <a:ext cx="211335" cy="2859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32" name="Group 33"/>
            <p:cNvGrpSpPr>
              <a:grpSpLocks/>
            </p:cNvGrpSpPr>
            <p:nvPr/>
          </p:nvGrpSpPr>
          <p:grpSpPr bwMode="auto">
            <a:xfrm>
              <a:off x="6258713" y="5414137"/>
              <a:ext cx="589305" cy="406459"/>
              <a:chOff x="1761" y="1647"/>
              <a:chExt cx="445" cy="308"/>
            </a:xfrm>
          </p:grpSpPr>
          <p:sp>
            <p:nvSpPr>
              <p:cNvPr id="33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39"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70</a:t>
                </a:r>
                <a:endParaRPr lang="en-US" altLang="zh-CN" sz="2000" dirty="0">
                  <a:solidFill>
                    <a:schemeClr val="accent2"/>
                  </a:solidFill>
                  <a:ea typeface="楷体_GB2312" pitchFamily="49" charset="-122"/>
                </a:endParaRPr>
              </a:p>
            </p:txBody>
          </p:sp>
        </p:grpSp>
        <p:sp>
          <p:nvSpPr>
            <p:cNvPr id="333" name="矩形 332"/>
            <p:cNvSpPr/>
            <p:nvPr/>
          </p:nvSpPr>
          <p:spPr bwMode="auto">
            <a:xfrm>
              <a:off x="6275356" y="605163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34" name="矩形 333"/>
            <p:cNvSpPr/>
            <p:nvPr/>
          </p:nvSpPr>
          <p:spPr bwMode="auto">
            <a:xfrm>
              <a:off x="6723536" y="606988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35" name="直接连接符 334"/>
            <p:cNvCxnSpPr>
              <a:stCxn id="338" idx="5"/>
              <a:endCxn id="334" idx="0"/>
            </p:cNvCxnSpPr>
            <p:nvPr/>
          </p:nvCxnSpPr>
          <p:spPr bwMode="auto">
            <a:xfrm>
              <a:off x="6655464" y="576571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37" name="直接连接符 336"/>
            <p:cNvCxnSpPr>
              <a:stCxn id="341" idx="2"/>
            </p:cNvCxnSpPr>
            <p:nvPr/>
          </p:nvCxnSpPr>
          <p:spPr bwMode="auto">
            <a:xfrm>
              <a:off x="5812976" y="5801466"/>
              <a:ext cx="122496" cy="2567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52" name="直接连接符 351"/>
            <p:cNvCxnSpPr>
              <a:endCxn id="356" idx="0"/>
            </p:cNvCxnSpPr>
            <p:nvPr/>
          </p:nvCxnSpPr>
          <p:spPr bwMode="auto">
            <a:xfrm flipH="1">
              <a:off x="5746307" y="6358049"/>
              <a:ext cx="154239"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53" name="Group 33"/>
            <p:cNvGrpSpPr>
              <a:grpSpLocks/>
            </p:cNvGrpSpPr>
            <p:nvPr/>
          </p:nvGrpSpPr>
          <p:grpSpPr bwMode="auto">
            <a:xfrm>
              <a:off x="5738496" y="5994646"/>
              <a:ext cx="589305" cy="406459"/>
              <a:chOff x="1761" y="1647"/>
              <a:chExt cx="445" cy="308"/>
            </a:xfrm>
          </p:grpSpPr>
          <p:sp>
            <p:nvSpPr>
              <p:cNvPr id="354"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5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62</a:t>
                </a:r>
                <a:endParaRPr lang="en-US" altLang="zh-CN" sz="2000" dirty="0">
                  <a:solidFill>
                    <a:schemeClr val="accent2"/>
                  </a:solidFill>
                  <a:ea typeface="楷体_GB2312" pitchFamily="49" charset="-122"/>
                </a:endParaRPr>
              </a:p>
            </p:txBody>
          </p:sp>
        </p:grpSp>
        <p:sp>
          <p:nvSpPr>
            <p:cNvPr id="356" name="矩形 355"/>
            <p:cNvSpPr/>
            <p:nvPr/>
          </p:nvSpPr>
          <p:spPr bwMode="auto">
            <a:xfrm>
              <a:off x="5623059" y="663214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57" name="矩形 356"/>
            <p:cNvSpPr/>
            <p:nvPr/>
          </p:nvSpPr>
          <p:spPr bwMode="auto">
            <a:xfrm>
              <a:off x="6203319" y="665039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58" name="直接连接符 357"/>
            <p:cNvCxnSpPr>
              <a:stCxn id="354" idx="5"/>
              <a:endCxn id="357" idx="0"/>
            </p:cNvCxnSpPr>
            <p:nvPr/>
          </p:nvCxnSpPr>
          <p:spPr bwMode="auto">
            <a:xfrm>
              <a:off x="6135247" y="634622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 name="文本框 9"/>
            <p:cNvSpPr txBox="1"/>
            <p:nvPr/>
          </p:nvSpPr>
          <p:spPr>
            <a:xfrm>
              <a:off x="5481674" y="6010834"/>
              <a:ext cx="284599"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359" name="文本框 358"/>
            <p:cNvSpPr txBox="1"/>
            <p:nvPr/>
          </p:nvSpPr>
          <p:spPr>
            <a:xfrm>
              <a:off x="5092034" y="5338934"/>
              <a:ext cx="491987"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360" name="文本框 359"/>
            <p:cNvSpPr txBox="1"/>
            <p:nvPr/>
          </p:nvSpPr>
          <p:spPr>
            <a:xfrm>
              <a:off x="5672031" y="4627664"/>
              <a:ext cx="491987" cy="400110"/>
            </a:xfrm>
            <a:prstGeom prst="rect">
              <a:avLst/>
            </a:prstGeom>
            <a:noFill/>
          </p:spPr>
          <p:txBody>
            <a:bodyPr wrap="square" rtlCol="0">
              <a:spAutoFit/>
            </a:bodyPr>
            <a:lstStyle/>
            <a:p>
              <a:r>
                <a:rPr lang="en-US" altLang="zh-CN" sz="2000" b="1" dirty="0" err="1">
                  <a:solidFill>
                    <a:schemeClr val="accent2"/>
                  </a:solidFill>
                </a:rPr>
                <a:t>g</a:t>
              </a:r>
              <a:r>
                <a:rPr lang="en-US" altLang="zh-CN" sz="2000" b="1" dirty="0" err="1" smtClean="0">
                  <a:solidFill>
                    <a:schemeClr val="accent2"/>
                  </a:solidFill>
                </a:rPr>
                <a:t>u</a:t>
              </a:r>
              <a:endParaRPr lang="zh-CN" altLang="en-US" sz="2000" b="1" dirty="0">
                <a:solidFill>
                  <a:schemeClr val="accent2"/>
                </a:solidFill>
              </a:endParaRPr>
            </a:p>
          </p:txBody>
        </p:sp>
      </p:grpSp>
      <p:grpSp>
        <p:nvGrpSpPr>
          <p:cNvPr id="232" name="组合 231"/>
          <p:cNvGrpSpPr/>
          <p:nvPr/>
        </p:nvGrpSpPr>
        <p:grpSpPr>
          <a:xfrm>
            <a:off x="4609603" y="82571"/>
            <a:ext cx="4419018" cy="3658129"/>
            <a:chOff x="4701043" y="3536971"/>
            <a:chExt cx="4419018" cy="3658129"/>
          </a:xfrm>
        </p:grpSpPr>
        <p:cxnSp>
          <p:nvCxnSpPr>
            <p:cNvPr id="257" name="直接连接符 256"/>
            <p:cNvCxnSpPr>
              <a:endCxn id="378" idx="0"/>
            </p:cNvCxnSpPr>
            <p:nvPr/>
          </p:nvCxnSpPr>
          <p:spPr bwMode="auto">
            <a:xfrm flipH="1">
              <a:off x="6398604" y="5777540"/>
              <a:ext cx="46746"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75" name="直接连接符 274"/>
            <p:cNvCxnSpPr/>
            <p:nvPr/>
          </p:nvCxnSpPr>
          <p:spPr bwMode="auto">
            <a:xfrm flipH="1">
              <a:off x="5241304" y="4109608"/>
              <a:ext cx="557521" cy="3363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82" name="直接连接符 281"/>
            <p:cNvCxnSpPr/>
            <p:nvPr/>
          </p:nvCxnSpPr>
          <p:spPr bwMode="auto">
            <a:xfrm>
              <a:off x="6169376" y="4135433"/>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83" name="直接连接符 282"/>
            <p:cNvCxnSpPr/>
            <p:nvPr/>
          </p:nvCxnSpPr>
          <p:spPr bwMode="auto">
            <a:xfrm>
              <a:off x="7012146" y="4592053"/>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284" name="Group 33"/>
            <p:cNvGrpSpPr>
              <a:grpSpLocks/>
            </p:cNvGrpSpPr>
            <p:nvPr/>
          </p:nvGrpSpPr>
          <p:grpSpPr bwMode="auto">
            <a:xfrm>
              <a:off x="5767043" y="3815211"/>
              <a:ext cx="589305" cy="406458"/>
              <a:chOff x="1761" y="1647"/>
              <a:chExt cx="445" cy="308"/>
            </a:xfrm>
          </p:grpSpPr>
          <p:sp>
            <p:nvSpPr>
              <p:cNvPr id="40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0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grpSp>
          <p:nvGrpSpPr>
            <p:cNvPr id="290" name="Group 33"/>
            <p:cNvGrpSpPr>
              <a:grpSpLocks/>
            </p:cNvGrpSpPr>
            <p:nvPr/>
          </p:nvGrpSpPr>
          <p:grpSpPr bwMode="auto">
            <a:xfrm>
              <a:off x="4990430" y="4311192"/>
              <a:ext cx="589305" cy="406459"/>
              <a:chOff x="1761" y="1647"/>
              <a:chExt cx="445" cy="308"/>
            </a:xfrm>
          </p:grpSpPr>
          <p:sp>
            <p:nvSpPr>
              <p:cNvPr id="40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0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307" name="Group 33"/>
            <p:cNvGrpSpPr>
              <a:grpSpLocks/>
            </p:cNvGrpSpPr>
            <p:nvPr/>
          </p:nvGrpSpPr>
          <p:grpSpPr bwMode="auto">
            <a:xfrm>
              <a:off x="7012146" y="4868310"/>
              <a:ext cx="589305" cy="406459"/>
              <a:chOff x="1761" y="1647"/>
              <a:chExt cx="445" cy="308"/>
            </a:xfrm>
          </p:grpSpPr>
          <p:sp>
            <p:nvSpPr>
              <p:cNvPr id="400"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0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336" name="Group 33"/>
            <p:cNvGrpSpPr>
              <a:grpSpLocks/>
            </p:cNvGrpSpPr>
            <p:nvPr/>
          </p:nvGrpSpPr>
          <p:grpSpPr bwMode="auto">
            <a:xfrm>
              <a:off x="6652186" y="4279521"/>
              <a:ext cx="589305" cy="439451"/>
              <a:chOff x="1761" y="1647"/>
              <a:chExt cx="445" cy="333"/>
            </a:xfrm>
          </p:grpSpPr>
          <p:sp>
            <p:nvSpPr>
              <p:cNvPr id="398"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9"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361" name="矩形 360"/>
            <p:cNvSpPr/>
            <p:nvPr/>
          </p:nvSpPr>
          <p:spPr bwMode="auto">
            <a:xfrm>
              <a:off x="4701043" y="488146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62" name="矩形 361"/>
            <p:cNvSpPr/>
            <p:nvPr/>
          </p:nvSpPr>
          <p:spPr bwMode="auto">
            <a:xfrm>
              <a:off x="5270521" y="488358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63" name="矩形 362"/>
            <p:cNvSpPr/>
            <p:nvPr/>
          </p:nvSpPr>
          <p:spPr bwMode="auto">
            <a:xfrm>
              <a:off x="6847014" y="551574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64" name="矩形 363"/>
            <p:cNvSpPr/>
            <p:nvPr/>
          </p:nvSpPr>
          <p:spPr bwMode="auto">
            <a:xfrm>
              <a:off x="7476969" y="5524060"/>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65" name="直接连接符 364"/>
            <p:cNvCxnSpPr>
              <a:stCxn id="400" idx="3"/>
              <a:endCxn id="363" idx="0"/>
            </p:cNvCxnSpPr>
            <p:nvPr/>
          </p:nvCxnSpPr>
          <p:spPr bwMode="auto">
            <a:xfrm flipH="1">
              <a:off x="6970262" y="5219883"/>
              <a:ext cx="109956" cy="29586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6" name="直接连接符 365"/>
            <p:cNvCxnSpPr>
              <a:stCxn id="400" idx="5"/>
              <a:endCxn id="364" idx="0"/>
            </p:cNvCxnSpPr>
            <p:nvPr/>
          </p:nvCxnSpPr>
          <p:spPr bwMode="auto">
            <a:xfrm>
              <a:off x="7408897" y="5219884"/>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7" name="直接连接符 366"/>
            <p:cNvCxnSpPr>
              <a:endCxn id="361" idx="0"/>
            </p:cNvCxnSpPr>
            <p:nvPr/>
          </p:nvCxnSpPr>
          <p:spPr bwMode="auto">
            <a:xfrm flipH="1">
              <a:off x="4824291" y="4632585"/>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8" name="直接连接符 367"/>
            <p:cNvCxnSpPr>
              <a:stCxn id="402" idx="5"/>
              <a:endCxn id="362" idx="0"/>
            </p:cNvCxnSpPr>
            <p:nvPr/>
          </p:nvCxnSpPr>
          <p:spPr bwMode="auto">
            <a:xfrm>
              <a:off x="5387181" y="4662765"/>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9" name="直接连接符 368"/>
            <p:cNvCxnSpPr/>
            <p:nvPr/>
          </p:nvCxnSpPr>
          <p:spPr bwMode="auto">
            <a:xfrm flipH="1">
              <a:off x="6275396" y="4622646"/>
              <a:ext cx="426093" cy="325244"/>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nvGrpSpPr>
            <p:cNvPr id="370" name="Group 33"/>
            <p:cNvGrpSpPr>
              <a:grpSpLocks/>
            </p:cNvGrpSpPr>
            <p:nvPr/>
          </p:nvGrpSpPr>
          <p:grpSpPr bwMode="auto">
            <a:xfrm>
              <a:off x="5991862" y="4835813"/>
              <a:ext cx="589305" cy="406459"/>
              <a:chOff x="1761" y="1647"/>
              <a:chExt cx="445" cy="308"/>
            </a:xfrm>
          </p:grpSpPr>
          <p:sp>
            <p:nvSpPr>
              <p:cNvPr id="396"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7"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cxnSp>
          <p:nvCxnSpPr>
            <p:cNvPr id="371" name="直接连接符 370"/>
            <p:cNvCxnSpPr>
              <a:stCxn id="396" idx="3"/>
            </p:cNvCxnSpPr>
            <p:nvPr/>
          </p:nvCxnSpPr>
          <p:spPr bwMode="auto">
            <a:xfrm flipH="1">
              <a:off x="5776116" y="5187386"/>
              <a:ext cx="283818" cy="33667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72" name="直接连接符 371"/>
            <p:cNvCxnSpPr/>
            <p:nvPr/>
          </p:nvCxnSpPr>
          <p:spPr bwMode="auto">
            <a:xfrm>
              <a:off x="6338918" y="518738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73" name="文本框 372"/>
            <p:cNvSpPr txBox="1"/>
            <p:nvPr/>
          </p:nvSpPr>
          <p:spPr>
            <a:xfrm>
              <a:off x="6838489" y="6487214"/>
              <a:ext cx="2281572" cy="707886"/>
            </a:xfrm>
            <a:prstGeom prst="rect">
              <a:avLst/>
            </a:prstGeom>
            <a:noFill/>
          </p:spPr>
          <p:txBody>
            <a:bodyPr wrap="square" rtlCol="0">
              <a:spAutoFit/>
            </a:bodyPr>
            <a:lstStyle/>
            <a:p>
              <a:pPr algn="ctr"/>
              <a:r>
                <a:rPr lang="en-US" altLang="zh-CN" sz="2000" b="1" dirty="0" err="1" smtClean="0"/>
                <a:t>LRr</a:t>
              </a:r>
              <a:r>
                <a:rPr lang="zh-CN" altLang="en-US" sz="2000" b="1" dirty="0" smtClean="0"/>
                <a:t>型颜色变换，</a:t>
              </a:r>
              <a:endParaRPr lang="en-US" altLang="zh-CN" sz="2000" b="1" dirty="0" smtClean="0"/>
            </a:p>
            <a:p>
              <a:pPr algn="ctr"/>
              <a:r>
                <a:rPr lang="zh-CN" altLang="en-US" sz="2000" b="1" dirty="0" smtClean="0"/>
                <a:t>继续变换，</a:t>
              </a:r>
              <a:r>
                <a:rPr lang="en-US" altLang="zh-CN" sz="2000" b="1" dirty="0" err="1" smtClean="0"/>
                <a:t>RLb</a:t>
              </a:r>
              <a:r>
                <a:rPr lang="zh-CN" altLang="en-US" sz="2000" b="1" dirty="0" smtClean="0"/>
                <a:t>型</a:t>
              </a:r>
              <a:endParaRPr lang="zh-CN" altLang="en-US" sz="2000" b="1" dirty="0"/>
            </a:p>
          </p:txBody>
        </p:sp>
        <p:grpSp>
          <p:nvGrpSpPr>
            <p:cNvPr id="374" name="Group 33"/>
            <p:cNvGrpSpPr>
              <a:grpSpLocks/>
            </p:cNvGrpSpPr>
            <p:nvPr/>
          </p:nvGrpSpPr>
          <p:grpSpPr bwMode="auto">
            <a:xfrm>
              <a:off x="5502432" y="5401605"/>
              <a:ext cx="589305" cy="406459"/>
              <a:chOff x="1761" y="1647"/>
              <a:chExt cx="445" cy="308"/>
            </a:xfrm>
          </p:grpSpPr>
          <p:sp>
            <p:nvSpPr>
              <p:cNvPr id="394"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5"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375" name="矩形 374"/>
            <p:cNvSpPr/>
            <p:nvPr/>
          </p:nvSpPr>
          <p:spPr bwMode="auto">
            <a:xfrm>
              <a:off x="5235921" y="6039102"/>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76" name="直接连接符 375"/>
            <p:cNvCxnSpPr>
              <a:stCxn id="394" idx="3"/>
              <a:endCxn id="375" idx="0"/>
            </p:cNvCxnSpPr>
            <p:nvPr/>
          </p:nvCxnSpPr>
          <p:spPr bwMode="auto">
            <a:xfrm flipH="1">
              <a:off x="5359169" y="5753178"/>
              <a:ext cx="211335" cy="28592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77" name="Group 33"/>
            <p:cNvGrpSpPr>
              <a:grpSpLocks/>
            </p:cNvGrpSpPr>
            <p:nvPr/>
          </p:nvGrpSpPr>
          <p:grpSpPr bwMode="auto">
            <a:xfrm>
              <a:off x="6258713" y="5414137"/>
              <a:ext cx="589305" cy="406459"/>
              <a:chOff x="1761" y="1647"/>
              <a:chExt cx="445" cy="308"/>
            </a:xfrm>
          </p:grpSpPr>
          <p:sp>
            <p:nvSpPr>
              <p:cNvPr id="392"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70</a:t>
                </a:r>
                <a:endParaRPr lang="en-US" altLang="zh-CN" sz="2000" dirty="0">
                  <a:solidFill>
                    <a:schemeClr val="accent2"/>
                  </a:solidFill>
                  <a:ea typeface="楷体_GB2312" pitchFamily="49" charset="-122"/>
                </a:endParaRPr>
              </a:p>
            </p:txBody>
          </p:sp>
        </p:grpSp>
        <p:sp>
          <p:nvSpPr>
            <p:cNvPr id="378" name="矩形 377"/>
            <p:cNvSpPr/>
            <p:nvPr/>
          </p:nvSpPr>
          <p:spPr bwMode="auto">
            <a:xfrm>
              <a:off x="6275356" y="6051634"/>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79" name="矩形 378"/>
            <p:cNvSpPr/>
            <p:nvPr/>
          </p:nvSpPr>
          <p:spPr bwMode="auto">
            <a:xfrm>
              <a:off x="6723536" y="6069887"/>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80" name="直接连接符 379"/>
            <p:cNvCxnSpPr>
              <a:stCxn id="392" idx="5"/>
              <a:endCxn id="379" idx="0"/>
            </p:cNvCxnSpPr>
            <p:nvPr/>
          </p:nvCxnSpPr>
          <p:spPr bwMode="auto">
            <a:xfrm>
              <a:off x="6655464" y="5765711"/>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81" name="直接连接符 380"/>
            <p:cNvCxnSpPr>
              <a:stCxn id="395" idx="2"/>
            </p:cNvCxnSpPr>
            <p:nvPr/>
          </p:nvCxnSpPr>
          <p:spPr bwMode="auto">
            <a:xfrm>
              <a:off x="5812976" y="5801466"/>
              <a:ext cx="122496" cy="2567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82" name="直接连接符 381"/>
            <p:cNvCxnSpPr>
              <a:endCxn id="384" idx="0"/>
            </p:cNvCxnSpPr>
            <p:nvPr/>
          </p:nvCxnSpPr>
          <p:spPr bwMode="auto">
            <a:xfrm flipH="1">
              <a:off x="5746307" y="6358049"/>
              <a:ext cx="154239"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383" name="Group 33"/>
            <p:cNvGrpSpPr>
              <a:grpSpLocks/>
            </p:cNvGrpSpPr>
            <p:nvPr/>
          </p:nvGrpSpPr>
          <p:grpSpPr bwMode="auto">
            <a:xfrm>
              <a:off x="5738496" y="5994646"/>
              <a:ext cx="589305" cy="406459"/>
              <a:chOff x="1761" y="1647"/>
              <a:chExt cx="445" cy="308"/>
            </a:xfrm>
          </p:grpSpPr>
          <p:sp>
            <p:nvSpPr>
              <p:cNvPr id="390"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391"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62</a:t>
                </a:r>
                <a:endParaRPr lang="en-US" altLang="zh-CN" sz="2000" dirty="0">
                  <a:solidFill>
                    <a:schemeClr val="accent2"/>
                  </a:solidFill>
                  <a:ea typeface="楷体_GB2312" pitchFamily="49" charset="-122"/>
                </a:endParaRPr>
              </a:p>
            </p:txBody>
          </p:sp>
        </p:grpSp>
        <p:sp>
          <p:nvSpPr>
            <p:cNvPr id="384" name="矩形 383"/>
            <p:cNvSpPr/>
            <p:nvPr/>
          </p:nvSpPr>
          <p:spPr bwMode="auto">
            <a:xfrm>
              <a:off x="5623059" y="663214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385" name="矩形 384"/>
            <p:cNvSpPr/>
            <p:nvPr/>
          </p:nvSpPr>
          <p:spPr bwMode="auto">
            <a:xfrm>
              <a:off x="6203319" y="665039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386" name="直接连接符 385"/>
            <p:cNvCxnSpPr>
              <a:stCxn id="390" idx="5"/>
              <a:endCxn id="385" idx="0"/>
            </p:cNvCxnSpPr>
            <p:nvPr/>
          </p:nvCxnSpPr>
          <p:spPr bwMode="auto">
            <a:xfrm>
              <a:off x="6135247" y="6346220"/>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88" name="文本框 387"/>
            <p:cNvSpPr txBox="1"/>
            <p:nvPr/>
          </p:nvSpPr>
          <p:spPr>
            <a:xfrm>
              <a:off x="7023501" y="4057790"/>
              <a:ext cx="491987" cy="400110"/>
            </a:xfrm>
            <a:prstGeom prst="rect">
              <a:avLst/>
            </a:prstGeom>
            <a:noFill/>
          </p:spPr>
          <p:txBody>
            <a:bodyPr wrap="square" rtlCol="0">
              <a:spAutoFit/>
            </a:bodyPr>
            <a:lstStyle/>
            <a:p>
              <a:r>
                <a:rPr lang="en-US" altLang="zh-CN" sz="2000" b="1" dirty="0" err="1" smtClean="0">
                  <a:solidFill>
                    <a:schemeClr val="accent2"/>
                  </a:solidFill>
                </a:rPr>
                <a:t>pu</a:t>
              </a:r>
              <a:endParaRPr lang="zh-CN" altLang="en-US" sz="2000" b="1" dirty="0">
                <a:solidFill>
                  <a:schemeClr val="accent2"/>
                </a:solidFill>
              </a:endParaRPr>
            </a:p>
          </p:txBody>
        </p:sp>
        <p:sp>
          <p:nvSpPr>
            <p:cNvPr id="389" name="文本框 388"/>
            <p:cNvSpPr txBox="1"/>
            <p:nvPr/>
          </p:nvSpPr>
          <p:spPr>
            <a:xfrm>
              <a:off x="5724352" y="4677419"/>
              <a:ext cx="491987" cy="400110"/>
            </a:xfrm>
            <a:prstGeom prst="rect">
              <a:avLst/>
            </a:prstGeom>
            <a:noFill/>
          </p:spPr>
          <p:txBody>
            <a:bodyPr wrap="square" rtlCol="0">
              <a:spAutoFit/>
            </a:bodyPr>
            <a:lstStyle/>
            <a:p>
              <a:r>
                <a:rPr lang="en-US" altLang="zh-CN" sz="2000" b="1" dirty="0" smtClean="0">
                  <a:solidFill>
                    <a:schemeClr val="accent2"/>
                  </a:solidFill>
                </a:rPr>
                <a:t>u</a:t>
              </a:r>
              <a:endParaRPr lang="zh-CN" altLang="en-US" sz="2000" b="1" dirty="0">
                <a:solidFill>
                  <a:schemeClr val="accent2"/>
                </a:solidFill>
              </a:endParaRPr>
            </a:p>
          </p:txBody>
        </p:sp>
        <p:sp>
          <p:nvSpPr>
            <p:cNvPr id="406" name="文本框 405"/>
            <p:cNvSpPr txBox="1"/>
            <p:nvPr/>
          </p:nvSpPr>
          <p:spPr>
            <a:xfrm>
              <a:off x="6122599" y="3536971"/>
              <a:ext cx="491987" cy="400110"/>
            </a:xfrm>
            <a:prstGeom prst="rect">
              <a:avLst/>
            </a:prstGeom>
            <a:noFill/>
          </p:spPr>
          <p:txBody>
            <a:bodyPr wrap="square" rtlCol="0">
              <a:spAutoFit/>
            </a:bodyPr>
            <a:lstStyle/>
            <a:p>
              <a:r>
                <a:rPr lang="en-US" altLang="zh-CN" sz="2000" b="1" dirty="0" err="1">
                  <a:solidFill>
                    <a:schemeClr val="accent2"/>
                  </a:solidFill>
                </a:rPr>
                <a:t>g</a:t>
              </a:r>
              <a:r>
                <a:rPr lang="en-US" altLang="zh-CN" sz="2000" b="1" dirty="0" err="1" smtClean="0">
                  <a:solidFill>
                    <a:schemeClr val="accent2"/>
                  </a:solidFill>
                </a:rPr>
                <a:t>u</a:t>
              </a:r>
              <a:endParaRPr lang="zh-CN" altLang="en-US" sz="2000" b="1" dirty="0">
                <a:solidFill>
                  <a:schemeClr val="accent2"/>
                </a:solidFill>
              </a:endParaRPr>
            </a:p>
          </p:txBody>
        </p:sp>
      </p:grpSp>
      <p:grpSp>
        <p:nvGrpSpPr>
          <p:cNvPr id="16" name="组合 15"/>
          <p:cNvGrpSpPr/>
          <p:nvPr/>
        </p:nvGrpSpPr>
        <p:grpSpPr>
          <a:xfrm>
            <a:off x="2121936" y="3451173"/>
            <a:ext cx="4020626" cy="3113713"/>
            <a:chOff x="1638977" y="3338444"/>
            <a:chExt cx="4020626" cy="3113713"/>
          </a:xfrm>
        </p:grpSpPr>
        <p:cxnSp>
          <p:nvCxnSpPr>
            <p:cNvPr id="424" name="直接连接符 423"/>
            <p:cNvCxnSpPr/>
            <p:nvPr/>
          </p:nvCxnSpPr>
          <p:spPr bwMode="auto">
            <a:xfrm flipH="1">
              <a:off x="4313134" y="4145879"/>
              <a:ext cx="426093" cy="32524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5" name="直接连接符 464"/>
            <p:cNvCxnSpPr>
              <a:stCxn id="463" idx="2"/>
            </p:cNvCxnSpPr>
            <p:nvPr/>
          </p:nvCxnSpPr>
          <p:spPr bwMode="auto">
            <a:xfrm>
              <a:off x="2947336" y="4210430"/>
              <a:ext cx="147780" cy="35798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09" name="直接连接符 408"/>
            <p:cNvCxnSpPr/>
            <p:nvPr/>
          </p:nvCxnSpPr>
          <p:spPr bwMode="auto">
            <a:xfrm flipH="1">
              <a:off x="2967913" y="3632841"/>
              <a:ext cx="767051" cy="36795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10" name="直接连接符 409"/>
            <p:cNvCxnSpPr/>
            <p:nvPr/>
          </p:nvCxnSpPr>
          <p:spPr bwMode="auto">
            <a:xfrm>
              <a:off x="4105514" y="3658666"/>
              <a:ext cx="514593" cy="262292"/>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11" name="直接连接符 410"/>
            <p:cNvCxnSpPr/>
            <p:nvPr/>
          </p:nvCxnSpPr>
          <p:spPr bwMode="auto">
            <a:xfrm>
              <a:off x="4948284" y="4115286"/>
              <a:ext cx="161454" cy="314678"/>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12" name="Group 33"/>
            <p:cNvGrpSpPr>
              <a:grpSpLocks/>
            </p:cNvGrpSpPr>
            <p:nvPr/>
          </p:nvGrpSpPr>
          <p:grpSpPr bwMode="auto">
            <a:xfrm>
              <a:off x="3703181" y="3338444"/>
              <a:ext cx="589305" cy="406458"/>
              <a:chOff x="1761" y="1647"/>
              <a:chExt cx="445" cy="308"/>
            </a:xfrm>
          </p:grpSpPr>
          <p:sp>
            <p:nvSpPr>
              <p:cNvPr id="459"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60"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65</a:t>
                </a:r>
                <a:endParaRPr lang="en-US" altLang="zh-CN" sz="2000" dirty="0">
                  <a:solidFill>
                    <a:schemeClr val="accent2"/>
                  </a:solidFill>
                  <a:ea typeface="楷体_GB2312" pitchFamily="49" charset="-122"/>
                </a:endParaRPr>
              </a:p>
            </p:txBody>
          </p:sp>
        </p:grpSp>
        <p:grpSp>
          <p:nvGrpSpPr>
            <p:cNvPr id="413" name="Group 33"/>
            <p:cNvGrpSpPr>
              <a:grpSpLocks/>
            </p:cNvGrpSpPr>
            <p:nvPr/>
          </p:nvGrpSpPr>
          <p:grpSpPr bwMode="auto">
            <a:xfrm>
              <a:off x="1928364" y="4502548"/>
              <a:ext cx="589305" cy="406459"/>
              <a:chOff x="1761" y="1647"/>
              <a:chExt cx="445" cy="308"/>
            </a:xfrm>
          </p:grpSpPr>
          <p:sp>
            <p:nvSpPr>
              <p:cNvPr id="457"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58"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10</a:t>
                </a:r>
                <a:endParaRPr lang="en-US" altLang="zh-CN" sz="2000" dirty="0">
                  <a:solidFill>
                    <a:schemeClr val="accent2"/>
                  </a:solidFill>
                  <a:ea typeface="楷体_GB2312" pitchFamily="49" charset="-122"/>
                </a:endParaRPr>
              </a:p>
            </p:txBody>
          </p:sp>
        </p:grpSp>
        <p:grpSp>
          <p:nvGrpSpPr>
            <p:cNvPr id="414" name="Group 33"/>
            <p:cNvGrpSpPr>
              <a:grpSpLocks/>
            </p:cNvGrpSpPr>
            <p:nvPr/>
          </p:nvGrpSpPr>
          <p:grpSpPr bwMode="auto">
            <a:xfrm>
              <a:off x="4948284" y="4391543"/>
              <a:ext cx="589305" cy="406459"/>
              <a:chOff x="1761" y="1647"/>
              <a:chExt cx="445" cy="308"/>
            </a:xfrm>
          </p:grpSpPr>
          <p:sp>
            <p:nvSpPr>
              <p:cNvPr id="455"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56"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90</a:t>
                </a:r>
                <a:endParaRPr lang="en-US" altLang="zh-CN" sz="2000" dirty="0">
                  <a:solidFill>
                    <a:schemeClr val="accent2"/>
                  </a:solidFill>
                  <a:ea typeface="楷体_GB2312" pitchFamily="49" charset="-122"/>
                </a:endParaRPr>
              </a:p>
            </p:txBody>
          </p:sp>
        </p:grpSp>
        <p:grpSp>
          <p:nvGrpSpPr>
            <p:cNvPr id="415" name="Group 33"/>
            <p:cNvGrpSpPr>
              <a:grpSpLocks/>
            </p:cNvGrpSpPr>
            <p:nvPr/>
          </p:nvGrpSpPr>
          <p:grpSpPr bwMode="auto">
            <a:xfrm>
              <a:off x="4588324" y="3802754"/>
              <a:ext cx="589305" cy="439451"/>
              <a:chOff x="1761" y="1647"/>
              <a:chExt cx="445" cy="333"/>
            </a:xfrm>
          </p:grpSpPr>
          <p:sp>
            <p:nvSpPr>
              <p:cNvPr id="453"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54" name="Text Box 35"/>
              <p:cNvSpPr txBox="1">
                <a:spLocks noChangeArrowheads="1"/>
              </p:cNvSpPr>
              <p:nvPr/>
            </p:nvSpPr>
            <p:spPr bwMode="auto">
              <a:xfrm>
                <a:off x="1785" y="1647"/>
                <a:ext cx="421" cy="33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80</a:t>
                </a:r>
                <a:endParaRPr lang="en-US" altLang="zh-CN" sz="2000" dirty="0">
                  <a:solidFill>
                    <a:schemeClr val="accent2"/>
                  </a:solidFill>
                  <a:ea typeface="楷体_GB2312" pitchFamily="49" charset="-122"/>
                </a:endParaRPr>
              </a:p>
            </p:txBody>
          </p:sp>
        </p:grpSp>
        <p:sp>
          <p:nvSpPr>
            <p:cNvPr id="416" name="矩形 415"/>
            <p:cNvSpPr/>
            <p:nvPr/>
          </p:nvSpPr>
          <p:spPr bwMode="auto">
            <a:xfrm>
              <a:off x="1638977" y="5072821"/>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417" name="矩形 416"/>
            <p:cNvSpPr/>
            <p:nvPr/>
          </p:nvSpPr>
          <p:spPr bwMode="auto">
            <a:xfrm>
              <a:off x="2208455" y="507493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418" name="矩形 417"/>
            <p:cNvSpPr/>
            <p:nvPr/>
          </p:nvSpPr>
          <p:spPr bwMode="auto">
            <a:xfrm>
              <a:off x="4783152" y="503897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419" name="矩形 418"/>
            <p:cNvSpPr/>
            <p:nvPr/>
          </p:nvSpPr>
          <p:spPr bwMode="auto">
            <a:xfrm>
              <a:off x="5413107" y="504729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420" name="直接连接符 419"/>
            <p:cNvCxnSpPr/>
            <p:nvPr/>
          </p:nvCxnSpPr>
          <p:spPr bwMode="auto">
            <a:xfrm flipH="1">
              <a:off x="4936880" y="4743116"/>
              <a:ext cx="109956" cy="29586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1" name="直接连接符 420"/>
            <p:cNvCxnSpPr>
              <a:stCxn id="455" idx="5"/>
              <a:endCxn id="419" idx="0"/>
            </p:cNvCxnSpPr>
            <p:nvPr/>
          </p:nvCxnSpPr>
          <p:spPr bwMode="auto">
            <a:xfrm>
              <a:off x="5345035" y="4743117"/>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2" name="直接连接符 421"/>
            <p:cNvCxnSpPr>
              <a:endCxn id="416" idx="0"/>
            </p:cNvCxnSpPr>
            <p:nvPr/>
          </p:nvCxnSpPr>
          <p:spPr bwMode="auto">
            <a:xfrm flipH="1">
              <a:off x="1762225" y="4823941"/>
              <a:ext cx="197921" cy="2488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3" name="直接连接符 422"/>
            <p:cNvCxnSpPr>
              <a:stCxn id="457" idx="5"/>
              <a:endCxn id="417" idx="0"/>
            </p:cNvCxnSpPr>
            <p:nvPr/>
          </p:nvCxnSpPr>
          <p:spPr bwMode="auto">
            <a:xfrm>
              <a:off x="2325115" y="4854121"/>
              <a:ext cx="6588" cy="220817"/>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25" name="Group 33"/>
            <p:cNvGrpSpPr>
              <a:grpSpLocks/>
            </p:cNvGrpSpPr>
            <p:nvPr/>
          </p:nvGrpSpPr>
          <p:grpSpPr bwMode="auto">
            <a:xfrm>
              <a:off x="4029600" y="4359046"/>
              <a:ext cx="589305" cy="406459"/>
              <a:chOff x="1761" y="1647"/>
              <a:chExt cx="445" cy="308"/>
            </a:xfrm>
          </p:grpSpPr>
          <p:sp>
            <p:nvSpPr>
              <p:cNvPr id="451"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52"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70</a:t>
                </a:r>
                <a:endParaRPr lang="en-US" altLang="zh-CN" sz="2000" dirty="0">
                  <a:solidFill>
                    <a:schemeClr val="accent2"/>
                  </a:solidFill>
                  <a:ea typeface="楷体_GB2312" pitchFamily="49" charset="-122"/>
                </a:endParaRPr>
              </a:p>
            </p:txBody>
          </p:sp>
        </p:grpSp>
        <p:sp>
          <p:nvSpPr>
            <p:cNvPr id="428" name="文本框 427"/>
            <p:cNvSpPr txBox="1"/>
            <p:nvPr/>
          </p:nvSpPr>
          <p:spPr>
            <a:xfrm>
              <a:off x="2681559" y="6052047"/>
              <a:ext cx="2281572" cy="400110"/>
            </a:xfrm>
            <a:prstGeom prst="rect">
              <a:avLst/>
            </a:prstGeom>
            <a:noFill/>
          </p:spPr>
          <p:txBody>
            <a:bodyPr wrap="square" rtlCol="0">
              <a:spAutoFit/>
            </a:bodyPr>
            <a:lstStyle/>
            <a:p>
              <a:pPr algn="ctr"/>
              <a:r>
                <a:rPr lang="en-US" altLang="zh-CN" sz="2000" b="1" dirty="0" err="1" smtClean="0"/>
                <a:t>RLb</a:t>
              </a:r>
              <a:r>
                <a:rPr lang="zh-CN" altLang="en-US" sz="2000" b="1" dirty="0" smtClean="0"/>
                <a:t>型旋转</a:t>
              </a:r>
              <a:endParaRPr lang="zh-CN" altLang="en-US" sz="2000" b="1" dirty="0"/>
            </a:p>
          </p:txBody>
        </p:sp>
        <p:sp>
          <p:nvSpPr>
            <p:cNvPr id="434" name="矩形 433"/>
            <p:cNvSpPr/>
            <p:nvPr/>
          </p:nvSpPr>
          <p:spPr bwMode="auto">
            <a:xfrm>
              <a:off x="4375404" y="5010953"/>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435" name="直接连接符 434"/>
            <p:cNvCxnSpPr/>
            <p:nvPr/>
          </p:nvCxnSpPr>
          <p:spPr bwMode="auto">
            <a:xfrm>
              <a:off x="4338865" y="4729543"/>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 name="组合 3"/>
            <p:cNvGrpSpPr/>
            <p:nvPr/>
          </p:nvGrpSpPr>
          <p:grpSpPr>
            <a:xfrm>
              <a:off x="2604217" y="4447836"/>
              <a:ext cx="1213894" cy="1438824"/>
              <a:chOff x="3172059" y="4924838"/>
              <a:chExt cx="1213894" cy="1438824"/>
            </a:xfrm>
          </p:grpSpPr>
          <p:grpSp>
            <p:nvGrpSpPr>
              <p:cNvPr id="429" name="Group 33"/>
              <p:cNvGrpSpPr>
                <a:grpSpLocks/>
              </p:cNvGrpSpPr>
              <p:nvPr/>
            </p:nvGrpSpPr>
            <p:grpSpPr bwMode="auto">
              <a:xfrm>
                <a:off x="3438570" y="4924838"/>
                <a:ext cx="589305" cy="406459"/>
                <a:chOff x="1761" y="1647"/>
                <a:chExt cx="445" cy="308"/>
              </a:xfrm>
            </p:grpSpPr>
            <p:sp>
              <p:nvSpPr>
                <p:cNvPr id="449" name="Oval 34"/>
                <p:cNvSpPr>
                  <a:spLocks noChangeArrowheads="1"/>
                </p:cNvSpPr>
                <p:nvPr/>
              </p:nvSpPr>
              <p:spPr bwMode="auto">
                <a:xfrm>
                  <a:off x="1761" y="1671"/>
                  <a:ext cx="351" cy="284"/>
                </a:xfrm>
                <a:prstGeom prst="ellipse">
                  <a:avLst/>
                </a:prstGeom>
                <a:solidFill>
                  <a:schemeClr val="bg2"/>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50"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a:solidFill>
                        <a:schemeClr val="accent2"/>
                      </a:solidFill>
                      <a:ea typeface="楷体_GB2312" pitchFamily="49" charset="-122"/>
                    </a:rPr>
                    <a:t>6</a:t>
                  </a:r>
                  <a:r>
                    <a:rPr lang="en-US" altLang="zh-CN" sz="2000" dirty="0" smtClean="0">
                      <a:solidFill>
                        <a:schemeClr val="accent2"/>
                      </a:solidFill>
                      <a:ea typeface="楷体_GB2312" pitchFamily="49" charset="-122"/>
                    </a:rPr>
                    <a:t>0</a:t>
                  </a:r>
                  <a:endParaRPr lang="en-US" altLang="zh-CN" sz="2000" dirty="0">
                    <a:solidFill>
                      <a:schemeClr val="accent2"/>
                    </a:solidFill>
                    <a:ea typeface="楷体_GB2312" pitchFamily="49" charset="-122"/>
                  </a:endParaRPr>
                </a:p>
              </p:txBody>
            </p:sp>
          </p:grpSp>
          <p:sp>
            <p:nvSpPr>
              <p:cNvPr id="430" name="矩形 429"/>
              <p:cNvSpPr/>
              <p:nvPr/>
            </p:nvSpPr>
            <p:spPr bwMode="auto">
              <a:xfrm>
                <a:off x="3172059" y="5562335"/>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431" name="直接连接符 430"/>
              <p:cNvCxnSpPr>
                <a:stCxn id="449" idx="3"/>
                <a:endCxn id="430" idx="0"/>
              </p:cNvCxnSpPr>
              <p:nvPr/>
            </p:nvCxnSpPr>
            <p:spPr bwMode="auto">
              <a:xfrm flipH="1">
                <a:off x="3295307" y="5276411"/>
                <a:ext cx="211335" cy="28592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36" name="直接连接符 435"/>
              <p:cNvCxnSpPr>
                <a:stCxn id="450" idx="2"/>
              </p:cNvCxnSpPr>
              <p:nvPr/>
            </p:nvCxnSpPr>
            <p:spPr bwMode="auto">
              <a:xfrm>
                <a:off x="3749114" y="5324699"/>
                <a:ext cx="122496" cy="256793"/>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437" name="直接连接符 436"/>
              <p:cNvCxnSpPr>
                <a:endCxn id="439" idx="0"/>
              </p:cNvCxnSpPr>
              <p:nvPr/>
            </p:nvCxnSpPr>
            <p:spPr bwMode="auto">
              <a:xfrm flipH="1">
                <a:off x="3682445" y="5881282"/>
                <a:ext cx="154239" cy="274094"/>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nvGrpSpPr>
              <p:cNvPr id="438" name="Group 33"/>
              <p:cNvGrpSpPr>
                <a:grpSpLocks/>
              </p:cNvGrpSpPr>
              <p:nvPr/>
            </p:nvGrpSpPr>
            <p:grpSpPr bwMode="auto">
              <a:xfrm>
                <a:off x="3674634" y="5517879"/>
                <a:ext cx="589305" cy="406459"/>
                <a:chOff x="1761" y="1647"/>
                <a:chExt cx="445" cy="308"/>
              </a:xfrm>
            </p:grpSpPr>
            <p:sp>
              <p:nvSpPr>
                <p:cNvPr id="445"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46"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62</a:t>
                  </a:r>
                  <a:endParaRPr lang="en-US" altLang="zh-CN" sz="2000" dirty="0">
                    <a:solidFill>
                      <a:schemeClr val="accent2"/>
                    </a:solidFill>
                    <a:ea typeface="楷体_GB2312" pitchFamily="49" charset="-122"/>
                  </a:endParaRPr>
                </a:p>
              </p:txBody>
            </p:sp>
          </p:grpSp>
          <p:sp>
            <p:nvSpPr>
              <p:cNvPr id="439" name="矩形 438"/>
              <p:cNvSpPr/>
              <p:nvPr/>
            </p:nvSpPr>
            <p:spPr bwMode="auto">
              <a:xfrm>
                <a:off x="3559197" y="6155376"/>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sp>
            <p:nvSpPr>
              <p:cNvPr id="440" name="矩形 439"/>
              <p:cNvSpPr/>
              <p:nvPr/>
            </p:nvSpPr>
            <p:spPr bwMode="auto">
              <a:xfrm>
                <a:off x="4139457" y="6173629"/>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cxnSp>
            <p:nvCxnSpPr>
              <p:cNvPr id="441" name="直接连接符 440"/>
              <p:cNvCxnSpPr>
                <a:stCxn id="445" idx="5"/>
                <a:endCxn id="440" idx="0"/>
              </p:cNvCxnSpPr>
              <p:nvPr/>
            </p:nvCxnSpPr>
            <p:spPr bwMode="auto">
              <a:xfrm>
                <a:off x="4071385" y="5869453"/>
                <a:ext cx="191320" cy="304176"/>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grpSp>
          <p:nvGrpSpPr>
            <p:cNvPr id="461" name="Group 33"/>
            <p:cNvGrpSpPr>
              <a:grpSpLocks/>
            </p:cNvGrpSpPr>
            <p:nvPr/>
          </p:nvGrpSpPr>
          <p:grpSpPr bwMode="auto">
            <a:xfrm>
              <a:off x="2636792" y="3810569"/>
              <a:ext cx="589305" cy="406459"/>
              <a:chOff x="1761" y="1647"/>
              <a:chExt cx="445" cy="308"/>
            </a:xfrm>
          </p:grpSpPr>
          <p:sp>
            <p:nvSpPr>
              <p:cNvPr id="462" name="Oval 34"/>
              <p:cNvSpPr>
                <a:spLocks noChangeArrowheads="1"/>
              </p:cNvSpPr>
              <p:nvPr/>
            </p:nvSpPr>
            <p:spPr bwMode="auto">
              <a:xfrm>
                <a:off x="1761" y="1671"/>
                <a:ext cx="351" cy="284"/>
              </a:xfrm>
              <a:prstGeom prst="ellipse">
                <a:avLst/>
              </a:prstGeom>
              <a:solidFill>
                <a:srgbClr val="FFCCFF"/>
              </a:solidFill>
              <a:ln w="9525">
                <a:solidFill>
                  <a:schemeClr val="tx1"/>
                </a:solidFill>
                <a:round/>
                <a:headEnd/>
                <a:tailEnd/>
              </a:ln>
            </p:spPr>
            <p:txBody>
              <a:bodyPr wrap="none" anchor="ctr"/>
              <a:lstStyle/>
              <a:p>
                <a:endParaRPr lang="zh-CN" altLang="en-US" sz="2000">
                  <a:solidFill>
                    <a:srgbClr val="000000"/>
                  </a:solidFill>
                  <a:ea typeface="宋体" pitchFamily="2" charset="-122"/>
                </a:endParaRPr>
              </a:p>
            </p:txBody>
          </p:sp>
          <p:sp>
            <p:nvSpPr>
              <p:cNvPr id="463" name="Text Box 35"/>
              <p:cNvSpPr txBox="1">
                <a:spLocks noChangeArrowheads="1"/>
              </p:cNvSpPr>
              <p:nvPr/>
            </p:nvSpPr>
            <p:spPr bwMode="auto">
              <a:xfrm>
                <a:off x="1785" y="1647"/>
                <a:ext cx="421" cy="303"/>
              </a:xfrm>
              <a:prstGeom prst="rect">
                <a:avLst/>
              </a:prstGeom>
              <a:noFill/>
              <a:ln w="9525">
                <a:noFill/>
                <a:miter lim="800000"/>
                <a:headEnd/>
                <a:tailEnd/>
              </a:ln>
            </p:spPr>
            <p:txBody>
              <a:bodyPr>
                <a:spAutoFit/>
              </a:bodyPr>
              <a:lstStyle/>
              <a:p>
                <a:pPr>
                  <a:spcBef>
                    <a:spcPct val="50000"/>
                  </a:spcBef>
                </a:pPr>
                <a:r>
                  <a:rPr lang="en-US" altLang="zh-CN" sz="2000" dirty="0" smtClean="0">
                    <a:solidFill>
                      <a:schemeClr val="accent2"/>
                    </a:solidFill>
                    <a:ea typeface="楷体_GB2312" pitchFamily="49" charset="-122"/>
                  </a:rPr>
                  <a:t>50</a:t>
                </a:r>
                <a:endParaRPr lang="en-US" altLang="zh-CN" sz="2000" dirty="0">
                  <a:solidFill>
                    <a:schemeClr val="accent2"/>
                  </a:solidFill>
                  <a:ea typeface="楷体_GB2312" pitchFamily="49" charset="-122"/>
                </a:endParaRPr>
              </a:p>
            </p:txBody>
          </p:sp>
        </p:grpSp>
        <p:cxnSp>
          <p:nvCxnSpPr>
            <p:cNvPr id="464" name="直接连接符 463"/>
            <p:cNvCxnSpPr>
              <a:stCxn id="462" idx="3"/>
            </p:cNvCxnSpPr>
            <p:nvPr/>
          </p:nvCxnSpPr>
          <p:spPr bwMode="auto">
            <a:xfrm flipH="1">
              <a:off x="2223454" y="4162142"/>
              <a:ext cx="481410" cy="40666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66" name="直接连接符 465"/>
            <p:cNvCxnSpPr/>
            <p:nvPr/>
          </p:nvCxnSpPr>
          <p:spPr bwMode="auto">
            <a:xfrm flipH="1">
              <a:off x="3991401" y="4722048"/>
              <a:ext cx="158500" cy="32649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67" name="矩形 466"/>
            <p:cNvSpPr/>
            <p:nvPr/>
          </p:nvSpPr>
          <p:spPr bwMode="auto">
            <a:xfrm>
              <a:off x="3826419" y="5038978"/>
              <a:ext cx="246496" cy="190033"/>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b="0" i="0" u="none" strike="noStrike" cap="none" normalizeH="0" baseline="0" smtClean="0">
                <a:ln>
                  <a:noFill/>
                </a:ln>
                <a:solidFill>
                  <a:schemeClr val="tx1"/>
                </a:solidFill>
                <a:effectLst/>
                <a:latin typeface="Times New Roman" pitchFamily="18" charset="0"/>
                <a:ea typeface="宋体" charset="-122"/>
              </a:endParaRPr>
            </a:p>
          </p:txBody>
        </p:sp>
      </p:grpSp>
    </p:spTree>
    <p:extLst>
      <p:ext uri="{BB962C8B-B14F-4D97-AF65-F5344CB8AC3E}">
        <p14:creationId xmlns:p14="http://schemas.microsoft.com/office/powerpoint/2010/main" val="3444515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wipe(up)">
                                      <p:cBhvr>
                                        <p:cTn id="7" dur="500"/>
                                        <p:tgtEl>
                                          <p:spTgt spid="2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61938" y="192088"/>
            <a:ext cx="8647112" cy="2655887"/>
          </a:xfrm>
          <a:prstGeom prst="rect">
            <a:avLst/>
          </a:prstGeom>
          <a:noFill/>
          <a:ln w="9525">
            <a:noFill/>
            <a:miter lim="800000"/>
            <a:headEnd/>
            <a:tailEnd/>
          </a:ln>
        </p:spPr>
        <p:txBody>
          <a:bodyPr>
            <a:spAutoFit/>
          </a:bodyPr>
          <a:lstStyle/>
          <a:p>
            <a:pPr>
              <a:lnSpc>
                <a:spcPct val="120000"/>
              </a:lnSpc>
            </a:pPr>
            <a:r>
              <a:rPr lang="en-US" altLang="zh-CN" sz="2800" b="1">
                <a:solidFill>
                  <a:srgbClr val="3333FF"/>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二叉平衡树（又称</a:t>
            </a:r>
            <a:r>
              <a:rPr lang="en-US" altLang="zh-CN" sz="2800" b="1">
                <a:solidFill>
                  <a:srgbClr val="FF0000"/>
                </a:solidFill>
                <a:latin typeface="楷体_GB2312" pitchFamily="49" charset="-122"/>
                <a:ea typeface="楷体_GB2312" pitchFamily="49" charset="-122"/>
              </a:rPr>
              <a:t>AVL</a:t>
            </a:r>
            <a:r>
              <a:rPr lang="zh-CN" altLang="en-US" sz="2800" b="1">
                <a:solidFill>
                  <a:srgbClr val="FF0000"/>
                </a:solidFill>
                <a:latin typeface="楷体_GB2312" pitchFamily="49" charset="-122"/>
                <a:ea typeface="楷体_GB2312" pitchFamily="49" charset="-122"/>
              </a:rPr>
              <a:t>树）</a:t>
            </a:r>
          </a:p>
          <a:p>
            <a:pPr>
              <a:lnSpc>
                <a:spcPct val="120000"/>
              </a:lnSpc>
            </a:pPr>
            <a:r>
              <a:rPr lang="zh-CN" altLang="en-US" sz="2800" b="1">
                <a:solidFill>
                  <a:srgbClr val="000000"/>
                </a:solidFill>
                <a:latin typeface="楷体_GB2312" pitchFamily="49" charset="-122"/>
                <a:ea typeface="楷体_GB2312" pitchFamily="49" charset="-122"/>
              </a:rPr>
              <a:t>一棵二叉平衡树或者是空树，或者是具有下列性质的二叉排序树：</a:t>
            </a:r>
          </a:p>
          <a:p>
            <a:pPr lvl="1">
              <a:lnSpc>
                <a:spcPct val="120000"/>
              </a:lnSpc>
            </a:pP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。左子树和右子树都是二叉平衡树，</a:t>
            </a:r>
          </a:p>
          <a:p>
            <a:pPr lvl="1">
              <a:lnSpc>
                <a:spcPct val="120000"/>
              </a:lnSpc>
            </a:pPr>
            <a:r>
              <a:rPr lang="en-US" altLang="zh-CN" sz="2800" b="1">
                <a:solidFill>
                  <a:srgbClr val="000000"/>
                </a:solidFill>
                <a:latin typeface="楷体_GB2312" pitchFamily="49" charset="-122"/>
                <a:ea typeface="楷体_GB2312" pitchFamily="49" charset="-122"/>
              </a:rPr>
              <a:t>2</a:t>
            </a:r>
            <a:r>
              <a:rPr lang="zh-CN" altLang="en-US" sz="2800" b="1">
                <a:solidFill>
                  <a:srgbClr val="000000"/>
                </a:solidFill>
                <a:latin typeface="楷体_GB2312" pitchFamily="49" charset="-122"/>
                <a:ea typeface="楷体_GB2312" pitchFamily="49" charset="-122"/>
              </a:rPr>
              <a:t>。左子树和右子树的高度之差的绝对值不超过</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a:t>
            </a:r>
          </a:p>
        </p:txBody>
      </p:sp>
      <p:sp>
        <p:nvSpPr>
          <p:cNvPr id="19459" name="Text Box 3"/>
          <p:cNvSpPr txBox="1">
            <a:spLocks noChangeArrowheads="1"/>
          </p:cNvSpPr>
          <p:nvPr/>
        </p:nvSpPr>
        <p:spPr bwMode="auto">
          <a:xfrm>
            <a:off x="247650" y="2770188"/>
            <a:ext cx="1250950" cy="641350"/>
          </a:xfrm>
          <a:prstGeom prst="rect">
            <a:avLst/>
          </a:prstGeom>
          <a:noFill/>
          <a:ln w="9525">
            <a:noFill/>
            <a:miter lim="800000"/>
            <a:headEnd/>
            <a:tailEnd/>
          </a:ln>
        </p:spPr>
        <p:txBody>
          <a:bodyPr wrap="none">
            <a:spAutoFit/>
          </a:bodyPr>
          <a:lstStyle/>
          <a:p>
            <a:r>
              <a:rPr lang="zh-CN" altLang="en-US" sz="3600" b="1">
                <a:solidFill>
                  <a:srgbClr val="A50021"/>
                </a:solidFill>
                <a:ea typeface="隶书" pitchFamily="49" charset="-122"/>
              </a:rPr>
              <a:t>例如</a:t>
            </a:r>
            <a:r>
              <a:rPr lang="en-US" altLang="zh-CN" sz="3600" b="1">
                <a:solidFill>
                  <a:srgbClr val="A50021"/>
                </a:solidFill>
                <a:ea typeface="隶书" pitchFamily="49" charset="-122"/>
              </a:rPr>
              <a:t>:</a:t>
            </a:r>
            <a:endParaRPr lang="en-US" altLang="zh-CN" sz="3600">
              <a:solidFill>
                <a:srgbClr val="000000"/>
              </a:solidFill>
              <a:ea typeface="隶书" pitchFamily="49" charset="-122"/>
            </a:endParaRPr>
          </a:p>
        </p:txBody>
      </p:sp>
      <p:grpSp>
        <p:nvGrpSpPr>
          <p:cNvPr id="2" name="Group 4"/>
          <p:cNvGrpSpPr>
            <a:grpSpLocks/>
          </p:cNvGrpSpPr>
          <p:nvPr/>
        </p:nvGrpSpPr>
        <p:grpSpPr bwMode="auto">
          <a:xfrm>
            <a:off x="166688" y="3127375"/>
            <a:ext cx="2743200" cy="1981200"/>
            <a:chOff x="432" y="2400"/>
            <a:chExt cx="1728" cy="1248"/>
          </a:xfrm>
        </p:grpSpPr>
        <p:sp>
          <p:nvSpPr>
            <p:cNvPr id="19508" name="Oval 5"/>
            <p:cNvSpPr>
              <a:spLocks noChangeArrowheads="1"/>
            </p:cNvSpPr>
            <p:nvPr/>
          </p:nvSpPr>
          <p:spPr bwMode="auto">
            <a:xfrm>
              <a:off x="1392" y="240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4</a:t>
              </a:r>
              <a:endParaRPr lang="en-US" altLang="zh-CN">
                <a:solidFill>
                  <a:srgbClr val="000000"/>
                </a:solidFill>
                <a:ea typeface="宋体" charset="-122"/>
              </a:endParaRPr>
            </a:p>
          </p:txBody>
        </p:sp>
        <p:sp>
          <p:nvSpPr>
            <p:cNvPr id="19509" name="Oval 6"/>
            <p:cNvSpPr>
              <a:spLocks noChangeArrowheads="1"/>
            </p:cNvSpPr>
            <p:nvPr/>
          </p:nvSpPr>
          <p:spPr bwMode="auto">
            <a:xfrm>
              <a:off x="912" y="288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5</a:t>
              </a:r>
              <a:endParaRPr lang="en-US" altLang="zh-CN">
                <a:solidFill>
                  <a:srgbClr val="000000"/>
                </a:solidFill>
                <a:ea typeface="宋体" charset="-122"/>
              </a:endParaRPr>
            </a:p>
          </p:txBody>
        </p:sp>
        <p:sp>
          <p:nvSpPr>
            <p:cNvPr id="19510" name="Oval 7"/>
            <p:cNvSpPr>
              <a:spLocks noChangeArrowheads="1"/>
            </p:cNvSpPr>
            <p:nvPr/>
          </p:nvSpPr>
          <p:spPr bwMode="auto">
            <a:xfrm>
              <a:off x="1872" y="288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8</a:t>
              </a:r>
              <a:endParaRPr lang="en-US" altLang="zh-CN">
                <a:solidFill>
                  <a:srgbClr val="000000"/>
                </a:solidFill>
                <a:ea typeface="宋体" charset="-122"/>
              </a:endParaRPr>
            </a:p>
          </p:txBody>
        </p:sp>
        <p:sp>
          <p:nvSpPr>
            <p:cNvPr id="19511" name="Oval 8"/>
            <p:cNvSpPr>
              <a:spLocks noChangeArrowheads="1"/>
            </p:cNvSpPr>
            <p:nvPr/>
          </p:nvSpPr>
          <p:spPr bwMode="auto">
            <a:xfrm>
              <a:off x="432" y="336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2</a:t>
              </a:r>
              <a:endParaRPr lang="en-US" altLang="zh-CN">
                <a:solidFill>
                  <a:srgbClr val="000000"/>
                </a:solidFill>
                <a:ea typeface="宋体" charset="-122"/>
              </a:endParaRPr>
            </a:p>
          </p:txBody>
        </p:sp>
        <p:sp>
          <p:nvSpPr>
            <p:cNvPr id="19512" name="Line 9"/>
            <p:cNvSpPr>
              <a:spLocks noChangeShapeType="1"/>
            </p:cNvSpPr>
            <p:nvPr/>
          </p:nvSpPr>
          <p:spPr bwMode="auto">
            <a:xfrm flipH="1">
              <a:off x="1152" y="264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513" name="Line 10"/>
            <p:cNvSpPr>
              <a:spLocks noChangeShapeType="1"/>
            </p:cNvSpPr>
            <p:nvPr/>
          </p:nvSpPr>
          <p:spPr bwMode="auto">
            <a:xfrm flipH="1">
              <a:off x="672" y="312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514" name="Line 11"/>
            <p:cNvSpPr>
              <a:spLocks noChangeShapeType="1"/>
            </p:cNvSpPr>
            <p:nvPr/>
          </p:nvSpPr>
          <p:spPr bwMode="auto">
            <a:xfrm>
              <a:off x="1632" y="264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grpSp>
      <p:grpSp>
        <p:nvGrpSpPr>
          <p:cNvPr id="3" name="Group 12"/>
          <p:cNvGrpSpPr>
            <a:grpSpLocks/>
          </p:cNvGrpSpPr>
          <p:nvPr/>
        </p:nvGrpSpPr>
        <p:grpSpPr bwMode="auto">
          <a:xfrm>
            <a:off x="2532063" y="2905125"/>
            <a:ext cx="3313112" cy="2389188"/>
            <a:chOff x="2592" y="2400"/>
            <a:chExt cx="2208" cy="1728"/>
          </a:xfrm>
        </p:grpSpPr>
        <p:sp>
          <p:nvSpPr>
            <p:cNvPr id="19499" name="Oval 13"/>
            <p:cNvSpPr>
              <a:spLocks noChangeArrowheads="1"/>
            </p:cNvSpPr>
            <p:nvPr/>
          </p:nvSpPr>
          <p:spPr bwMode="auto">
            <a:xfrm>
              <a:off x="4032" y="240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5</a:t>
              </a:r>
              <a:endParaRPr lang="en-US" altLang="zh-CN">
                <a:solidFill>
                  <a:srgbClr val="000000"/>
                </a:solidFill>
                <a:ea typeface="宋体" charset="-122"/>
              </a:endParaRPr>
            </a:p>
          </p:txBody>
        </p:sp>
        <p:sp>
          <p:nvSpPr>
            <p:cNvPr id="19500" name="Oval 14"/>
            <p:cNvSpPr>
              <a:spLocks noChangeArrowheads="1"/>
            </p:cNvSpPr>
            <p:nvPr/>
          </p:nvSpPr>
          <p:spPr bwMode="auto">
            <a:xfrm>
              <a:off x="3552" y="288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4</a:t>
              </a:r>
              <a:endParaRPr lang="en-US" altLang="zh-CN">
                <a:solidFill>
                  <a:srgbClr val="000000"/>
                </a:solidFill>
                <a:ea typeface="宋体" charset="-122"/>
              </a:endParaRPr>
            </a:p>
          </p:txBody>
        </p:sp>
        <p:sp>
          <p:nvSpPr>
            <p:cNvPr id="19501" name="Oval 15"/>
            <p:cNvSpPr>
              <a:spLocks noChangeArrowheads="1"/>
            </p:cNvSpPr>
            <p:nvPr/>
          </p:nvSpPr>
          <p:spPr bwMode="auto">
            <a:xfrm>
              <a:off x="4512" y="288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8</a:t>
              </a:r>
              <a:endParaRPr lang="en-US" altLang="zh-CN">
                <a:solidFill>
                  <a:srgbClr val="000000"/>
                </a:solidFill>
                <a:ea typeface="宋体" charset="-122"/>
              </a:endParaRPr>
            </a:p>
          </p:txBody>
        </p:sp>
        <p:sp>
          <p:nvSpPr>
            <p:cNvPr id="19502" name="Oval 16"/>
            <p:cNvSpPr>
              <a:spLocks noChangeArrowheads="1"/>
            </p:cNvSpPr>
            <p:nvPr/>
          </p:nvSpPr>
          <p:spPr bwMode="auto">
            <a:xfrm>
              <a:off x="3072" y="336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2</a:t>
              </a:r>
              <a:endParaRPr lang="en-US" altLang="zh-CN">
                <a:solidFill>
                  <a:srgbClr val="000000"/>
                </a:solidFill>
                <a:ea typeface="宋体" charset="-122"/>
              </a:endParaRPr>
            </a:p>
          </p:txBody>
        </p:sp>
        <p:sp>
          <p:nvSpPr>
            <p:cNvPr id="19503" name="Oval 17"/>
            <p:cNvSpPr>
              <a:spLocks noChangeArrowheads="1"/>
            </p:cNvSpPr>
            <p:nvPr/>
          </p:nvSpPr>
          <p:spPr bwMode="auto">
            <a:xfrm>
              <a:off x="2592" y="3840"/>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a:t>
              </a:r>
              <a:endParaRPr lang="en-US" altLang="zh-CN">
                <a:solidFill>
                  <a:srgbClr val="000000"/>
                </a:solidFill>
                <a:ea typeface="宋体" charset="-122"/>
              </a:endParaRPr>
            </a:p>
          </p:txBody>
        </p:sp>
        <p:sp>
          <p:nvSpPr>
            <p:cNvPr id="19504" name="Line 18"/>
            <p:cNvSpPr>
              <a:spLocks noChangeShapeType="1"/>
            </p:cNvSpPr>
            <p:nvPr/>
          </p:nvSpPr>
          <p:spPr bwMode="auto">
            <a:xfrm flipH="1">
              <a:off x="3792" y="264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505" name="Line 19"/>
            <p:cNvSpPr>
              <a:spLocks noChangeShapeType="1"/>
            </p:cNvSpPr>
            <p:nvPr/>
          </p:nvSpPr>
          <p:spPr bwMode="auto">
            <a:xfrm flipH="1">
              <a:off x="3312" y="312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506" name="Line 20"/>
            <p:cNvSpPr>
              <a:spLocks noChangeShapeType="1"/>
            </p:cNvSpPr>
            <p:nvPr/>
          </p:nvSpPr>
          <p:spPr bwMode="auto">
            <a:xfrm flipH="1">
              <a:off x="2832" y="360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507" name="Line 21"/>
            <p:cNvSpPr>
              <a:spLocks noChangeShapeType="1"/>
            </p:cNvSpPr>
            <p:nvPr/>
          </p:nvSpPr>
          <p:spPr bwMode="auto">
            <a:xfrm>
              <a:off x="4272" y="2640"/>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grpSp>
      <p:sp>
        <p:nvSpPr>
          <p:cNvPr id="677910" name="Text Box 22"/>
          <p:cNvSpPr txBox="1">
            <a:spLocks noChangeArrowheads="1"/>
          </p:cNvSpPr>
          <p:nvPr/>
        </p:nvSpPr>
        <p:spPr bwMode="auto">
          <a:xfrm>
            <a:off x="195718" y="5014913"/>
            <a:ext cx="2570162" cy="519112"/>
          </a:xfrm>
          <a:prstGeom prst="rect">
            <a:avLst/>
          </a:prstGeom>
          <a:noFill/>
          <a:ln w="9525">
            <a:noFill/>
            <a:miter lim="800000"/>
            <a:headEnd/>
            <a:tailEnd/>
          </a:ln>
        </p:spPr>
        <p:txBody>
          <a:bodyPr>
            <a:spAutoFit/>
          </a:bodyPr>
          <a:lstStyle/>
          <a:p>
            <a:r>
              <a:rPr lang="en-US" altLang="zh-CN" sz="2800" b="1" dirty="0">
                <a:solidFill>
                  <a:srgbClr val="A50021"/>
                </a:solidFill>
                <a:ea typeface="楷体_GB2312" pitchFamily="49" charset="-122"/>
              </a:rPr>
              <a:t> </a:t>
            </a:r>
            <a:r>
              <a:rPr lang="zh-CN" altLang="en-US" sz="2800" b="1" dirty="0" smtClean="0">
                <a:solidFill>
                  <a:srgbClr val="3333FF"/>
                </a:solidFill>
                <a:ea typeface="楷体_GB2312" pitchFamily="49" charset="-122"/>
              </a:rPr>
              <a:t>非</a:t>
            </a:r>
            <a:r>
              <a:rPr lang="zh-CN" altLang="en-US" sz="2800" b="1" dirty="0" smtClean="0">
                <a:solidFill>
                  <a:srgbClr val="A50021"/>
                </a:solidFill>
                <a:ea typeface="楷体_GB2312" pitchFamily="49" charset="-122"/>
              </a:rPr>
              <a:t>二</a:t>
            </a:r>
            <a:r>
              <a:rPr lang="zh-CN" altLang="en-US" sz="2800" b="1" dirty="0">
                <a:solidFill>
                  <a:srgbClr val="A50021"/>
                </a:solidFill>
                <a:ea typeface="楷体_GB2312" pitchFamily="49" charset="-122"/>
              </a:rPr>
              <a:t>叉排序树</a:t>
            </a:r>
            <a:endParaRPr lang="zh-CN" altLang="en-US" sz="2800" dirty="0">
              <a:solidFill>
                <a:srgbClr val="A50021"/>
              </a:solidFill>
              <a:ea typeface="楷体_GB2312" pitchFamily="49" charset="-122"/>
            </a:endParaRPr>
          </a:p>
        </p:txBody>
      </p:sp>
      <p:sp>
        <p:nvSpPr>
          <p:cNvPr id="677911" name="Text Box 23"/>
          <p:cNvSpPr txBox="1">
            <a:spLocks noChangeArrowheads="1"/>
          </p:cNvSpPr>
          <p:nvPr/>
        </p:nvSpPr>
        <p:spPr bwMode="auto">
          <a:xfrm>
            <a:off x="3408363" y="5003800"/>
            <a:ext cx="2667000" cy="519113"/>
          </a:xfrm>
          <a:prstGeom prst="rect">
            <a:avLst/>
          </a:prstGeom>
          <a:noFill/>
          <a:ln w="9525">
            <a:noFill/>
            <a:miter lim="800000"/>
            <a:headEnd/>
            <a:tailEnd/>
          </a:ln>
        </p:spPr>
        <p:txBody>
          <a:bodyPr>
            <a:spAutoFit/>
          </a:bodyPr>
          <a:lstStyle/>
          <a:p>
            <a:r>
              <a:rPr lang="zh-CN" altLang="en-US" sz="2800" b="1">
                <a:solidFill>
                  <a:srgbClr val="A50021"/>
                </a:solidFill>
                <a:ea typeface="楷体_GB2312" pitchFamily="49" charset="-122"/>
              </a:rPr>
              <a:t>非平衡树</a:t>
            </a:r>
          </a:p>
        </p:txBody>
      </p:sp>
      <p:grpSp>
        <p:nvGrpSpPr>
          <p:cNvPr id="4" name="Group 24"/>
          <p:cNvGrpSpPr>
            <a:grpSpLocks/>
          </p:cNvGrpSpPr>
          <p:nvPr/>
        </p:nvGrpSpPr>
        <p:grpSpPr bwMode="auto">
          <a:xfrm>
            <a:off x="5811838" y="2930525"/>
            <a:ext cx="3160712" cy="2555875"/>
            <a:chOff x="793" y="879"/>
            <a:chExt cx="2154" cy="1756"/>
          </a:xfrm>
        </p:grpSpPr>
        <p:sp>
          <p:nvSpPr>
            <p:cNvPr id="19486" name="Oval 25"/>
            <p:cNvSpPr>
              <a:spLocks noChangeArrowheads="1"/>
            </p:cNvSpPr>
            <p:nvPr/>
          </p:nvSpPr>
          <p:spPr bwMode="auto">
            <a:xfrm>
              <a:off x="1753" y="879"/>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15</a:t>
              </a:r>
              <a:endParaRPr lang="en-US" altLang="zh-CN">
                <a:solidFill>
                  <a:srgbClr val="000000"/>
                </a:solidFill>
                <a:ea typeface="宋体" charset="-122"/>
              </a:endParaRPr>
            </a:p>
          </p:txBody>
        </p:sp>
        <p:sp>
          <p:nvSpPr>
            <p:cNvPr id="19487" name="Oval 26"/>
            <p:cNvSpPr>
              <a:spLocks noChangeArrowheads="1"/>
            </p:cNvSpPr>
            <p:nvPr/>
          </p:nvSpPr>
          <p:spPr bwMode="auto">
            <a:xfrm>
              <a:off x="1273" y="1359"/>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10</a:t>
              </a:r>
              <a:endParaRPr lang="en-US" altLang="zh-CN">
                <a:solidFill>
                  <a:srgbClr val="000000"/>
                </a:solidFill>
                <a:ea typeface="宋体" charset="-122"/>
              </a:endParaRPr>
            </a:p>
          </p:txBody>
        </p:sp>
        <p:sp>
          <p:nvSpPr>
            <p:cNvPr id="19488" name="Oval 27"/>
            <p:cNvSpPr>
              <a:spLocks noChangeArrowheads="1"/>
            </p:cNvSpPr>
            <p:nvPr/>
          </p:nvSpPr>
          <p:spPr bwMode="auto">
            <a:xfrm>
              <a:off x="2233" y="1359"/>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32</a:t>
              </a:r>
              <a:endParaRPr lang="en-US" altLang="zh-CN">
                <a:solidFill>
                  <a:srgbClr val="000000"/>
                </a:solidFill>
                <a:ea typeface="宋体" charset="-122"/>
              </a:endParaRPr>
            </a:p>
          </p:txBody>
        </p:sp>
        <p:sp>
          <p:nvSpPr>
            <p:cNvPr id="19489" name="Oval 28"/>
            <p:cNvSpPr>
              <a:spLocks noChangeArrowheads="1"/>
            </p:cNvSpPr>
            <p:nvPr/>
          </p:nvSpPr>
          <p:spPr bwMode="auto">
            <a:xfrm>
              <a:off x="793" y="1839"/>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5</a:t>
              </a:r>
              <a:endParaRPr lang="en-US" altLang="zh-CN">
                <a:solidFill>
                  <a:srgbClr val="000000"/>
                </a:solidFill>
                <a:ea typeface="宋体" charset="-122"/>
              </a:endParaRPr>
            </a:p>
          </p:txBody>
        </p:sp>
        <p:sp>
          <p:nvSpPr>
            <p:cNvPr id="19490" name="Line 29"/>
            <p:cNvSpPr>
              <a:spLocks noChangeShapeType="1"/>
            </p:cNvSpPr>
            <p:nvPr/>
          </p:nvSpPr>
          <p:spPr bwMode="auto">
            <a:xfrm flipH="1">
              <a:off x="1513" y="1119"/>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1" name="Line 30"/>
            <p:cNvSpPr>
              <a:spLocks noChangeShapeType="1"/>
            </p:cNvSpPr>
            <p:nvPr/>
          </p:nvSpPr>
          <p:spPr bwMode="auto">
            <a:xfrm flipH="1">
              <a:off x="1033" y="1599"/>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2" name="Line 31"/>
            <p:cNvSpPr>
              <a:spLocks noChangeShapeType="1"/>
            </p:cNvSpPr>
            <p:nvPr/>
          </p:nvSpPr>
          <p:spPr bwMode="auto">
            <a:xfrm>
              <a:off x="1993" y="1119"/>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3" name="Oval 32"/>
            <p:cNvSpPr>
              <a:spLocks noChangeArrowheads="1"/>
            </p:cNvSpPr>
            <p:nvPr/>
          </p:nvSpPr>
          <p:spPr bwMode="auto">
            <a:xfrm>
              <a:off x="1584" y="186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12</a:t>
              </a:r>
              <a:endParaRPr lang="en-US" altLang="zh-CN">
                <a:solidFill>
                  <a:srgbClr val="000000"/>
                </a:solidFill>
                <a:ea typeface="宋体" charset="-122"/>
              </a:endParaRPr>
            </a:p>
          </p:txBody>
        </p:sp>
        <p:sp>
          <p:nvSpPr>
            <p:cNvPr id="19494" name="Oval 33"/>
            <p:cNvSpPr>
              <a:spLocks noChangeArrowheads="1"/>
            </p:cNvSpPr>
            <p:nvPr/>
          </p:nvSpPr>
          <p:spPr bwMode="auto">
            <a:xfrm>
              <a:off x="2659" y="1864"/>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60</a:t>
              </a:r>
              <a:endParaRPr lang="en-US" altLang="zh-CN">
                <a:solidFill>
                  <a:srgbClr val="000000"/>
                </a:solidFill>
                <a:ea typeface="宋体" charset="-122"/>
              </a:endParaRPr>
            </a:p>
          </p:txBody>
        </p:sp>
        <p:sp>
          <p:nvSpPr>
            <p:cNvPr id="19495" name="Line 34"/>
            <p:cNvSpPr>
              <a:spLocks noChangeShapeType="1"/>
            </p:cNvSpPr>
            <p:nvPr/>
          </p:nvSpPr>
          <p:spPr bwMode="auto">
            <a:xfrm>
              <a:off x="2466" y="1617"/>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6" name="Line 35"/>
            <p:cNvSpPr>
              <a:spLocks noChangeShapeType="1"/>
            </p:cNvSpPr>
            <p:nvPr/>
          </p:nvSpPr>
          <p:spPr bwMode="auto">
            <a:xfrm>
              <a:off x="1513" y="1609"/>
              <a:ext cx="176" cy="270"/>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7" name="Line 36"/>
            <p:cNvSpPr>
              <a:spLocks noChangeShapeType="1"/>
            </p:cNvSpPr>
            <p:nvPr/>
          </p:nvSpPr>
          <p:spPr bwMode="auto">
            <a:xfrm flipH="1">
              <a:off x="2374" y="2097"/>
              <a:ext cx="288" cy="288"/>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19498" name="Oval 37"/>
            <p:cNvSpPr>
              <a:spLocks noChangeArrowheads="1"/>
            </p:cNvSpPr>
            <p:nvPr/>
          </p:nvSpPr>
          <p:spPr bwMode="auto">
            <a:xfrm>
              <a:off x="2147" y="2347"/>
              <a:ext cx="288" cy="288"/>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45</a:t>
              </a:r>
              <a:endParaRPr lang="en-US" altLang="zh-CN">
                <a:solidFill>
                  <a:srgbClr val="000000"/>
                </a:solidFill>
                <a:ea typeface="宋体" charset="-122"/>
              </a:endParaRPr>
            </a:p>
          </p:txBody>
        </p:sp>
      </p:grpSp>
      <p:sp>
        <p:nvSpPr>
          <p:cNvPr id="677926" name="Text Box 38"/>
          <p:cNvSpPr txBox="1">
            <a:spLocks noChangeArrowheads="1"/>
          </p:cNvSpPr>
          <p:nvPr/>
        </p:nvSpPr>
        <p:spPr bwMode="auto">
          <a:xfrm>
            <a:off x="5995988" y="5121275"/>
            <a:ext cx="2667000" cy="519113"/>
          </a:xfrm>
          <a:prstGeom prst="rect">
            <a:avLst/>
          </a:prstGeom>
          <a:noFill/>
          <a:ln w="9525">
            <a:noFill/>
            <a:miter lim="800000"/>
            <a:headEnd/>
            <a:tailEnd/>
          </a:ln>
        </p:spPr>
        <p:txBody>
          <a:bodyPr>
            <a:spAutoFit/>
          </a:bodyPr>
          <a:lstStyle/>
          <a:p>
            <a:r>
              <a:rPr lang="zh-CN" altLang="en-US" sz="2800" b="1">
                <a:solidFill>
                  <a:srgbClr val="A50021"/>
                </a:solidFill>
                <a:ea typeface="楷体_GB2312" pitchFamily="49" charset="-122"/>
              </a:rPr>
              <a:t>非平衡树</a:t>
            </a:r>
          </a:p>
        </p:txBody>
      </p:sp>
      <p:sp>
        <p:nvSpPr>
          <p:cNvPr id="677927" name="Rectangle 39"/>
          <p:cNvSpPr>
            <a:spLocks noChangeArrowheads="1"/>
          </p:cNvSpPr>
          <p:nvPr/>
        </p:nvSpPr>
        <p:spPr bwMode="auto">
          <a:xfrm>
            <a:off x="244475" y="5648325"/>
            <a:ext cx="8647113" cy="1189038"/>
          </a:xfrm>
          <a:prstGeom prst="rect">
            <a:avLst/>
          </a:prstGeom>
          <a:noFill/>
          <a:ln w="9525">
            <a:noFill/>
            <a:miter lim="800000"/>
            <a:headEnd/>
            <a:tailEnd/>
          </a:ln>
        </p:spPr>
        <p:txBody>
          <a:bodyPr>
            <a:spAutoFit/>
          </a:bodyPr>
          <a:lstStyle/>
          <a:p>
            <a:pPr>
              <a:lnSpc>
                <a:spcPct val="120000"/>
              </a:lnSpc>
            </a:pPr>
            <a:r>
              <a:rPr lang="en-US" altLang="zh-CN" sz="3200" b="1">
                <a:solidFill>
                  <a:srgbClr val="0000FF"/>
                </a:solidFill>
                <a:ea typeface="楷体_GB2312" pitchFamily="49" charset="-122"/>
              </a:rPr>
              <a:t>    </a:t>
            </a:r>
            <a:r>
              <a:rPr lang="zh-CN" altLang="en-US" sz="2800" b="1">
                <a:solidFill>
                  <a:srgbClr val="FF3300"/>
                </a:solidFill>
                <a:ea typeface="楷体_GB2312" pitchFamily="49" charset="-122"/>
              </a:rPr>
              <a:t>结点的平衡因子：</a:t>
            </a:r>
          </a:p>
          <a:p>
            <a:pPr>
              <a:lnSpc>
                <a:spcPct val="120000"/>
              </a:lnSpc>
            </a:pPr>
            <a:r>
              <a:rPr lang="zh-CN" altLang="en-US" sz="2800" b="1">
                <a:solidFill>
                  <a:srgbClr val="FF3300"/>
                </a:solidFill>
                <a:ea typeface="楷体_GB2312" pitchFamily="49" charset="-122"/>
              </a:rPr>
              <a:t>            </a:t>
            </a:r>
            <a:r>
              <a:rPr lang="zh-CN" altLang="en-US" sz="2800" b="1">
                <a:solidFill>
                  <a:srgbClr val="0000FF"/>
                </a:solidFill>
                <a:ea typeface="楷体_GB2312" pitchFamily="49" charset="-122"/>
              </a:rPr>
              <a:t>左子树的高度减右子树的高度 。                  </a:t>
            </a:r>
            <a:endParaRPr lang="zh-CN" altLang="en-US" sz="2800">
              <a:solidFill>
                <a:srgbClr val="3333FF"/>
              </a:solidFill>
              <a:ea typeface="楷体_GB2312" pitchFamily="49" charset="-122"/>
            </a:endParaRPr>
          </a:p>
        </p:txBody>
      </p:sp>
      <p:grpSp>
        <p:nvGrpSpPr>
          <p:cNvPr id="5" name="Group 40"/>
          <p:cNvGrpSpPr>
            <a:grpSpLocks/>
          </p:cNvGrpSpPr>
          <p:nvPr/>
        </p:nvGrpSpPr>
        <p:grpSpPr bwMode="auto">
          <a:xfrm>
            <a:off x="257175" y="2846388"/>
            <a:ext cx="2963863" cy="1900237"/>
            <a:chOff x="162" y="1484"/>
            <a:chExt cx="1867" cy="1197"/>
          </a:xfrm>
        </p:grpSpPr>
        <p:sp>
          <p:nvSpPr>
            <p:cNvPr id="19482" name="Text Box 41"/>
            <p:cNvSpPr txBox="1">
              <a:spLocks noChangeArrowheads="1"/>
            </p:cNvSpPr>
            <p:nvPr/>
          </p:nvSpPr>
          <p:spPr bwMode="auto">
            <a:xfrm>
              <a:off x="162" y="2393"/>
              <a:ext cx="268"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sp>
          <p:nvSpPr>
            <p:cNvPr id="19483" name="Text Box 42"/>
            <p:cNvSpPr txBox="1">
              <a:spLocks noChangeArrowheads="1"/>
            </p:cNvSpPr>
            <p:nvPr/>
          </p:nvSpPr>
          <p:spPr bwMode="auto">
            <a:xfrm>
              <a:off x="503" y="1931"/>
              <a:ext cx="268"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84" name="Text Box 43"/>
            <p:cNvSpPr txBox="1">
              <a:spLocks noChangeArrowheads="1"/>
            </p:cNvSpPr>
            <p:nvPr/>
          </p:nvSpPr>
          <p:spPr bwMode="auto">
            <a:xfrm>
              <a:off x="1339" y="1484"/>
              <a:ext cx="268"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85" name="Text Box 44"/>
            <p:cNvSpPr txBox="1">
              <a:spLocks noChangeArrowheads="1"/>
            </p:cNvSpPr>
            <p:nvPr/>
          </p:nvSpPr>
          <p:spPr bwMode="auto">
            <a:xfrm>
              <a:off x="1761" y="1979"/>
              <a:ext cx="268"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grpSp>
      <p:grpSp>
        <p:nvGrpSpPr>
          <p:cNvPr id="6" name="Group 45"/>
          <p:cNvGrpSpPr>
            <a:grpSpLocks/>
          </p:cNvGrpSpPr>
          <p:nvPr/>
        </p:nvGrpSpPr>
        <p:grpSpPr bwMode="auto">
          <a:xfrm>
            <a:off x="2330450" y="2603500"/>
            <a:ext cx="3787775" cy="2543175"/>
            <a:chOff x="1468" y="1331"/>
            <a:chExt cx="2386" cy="1602"/>
          </a:xfrm>
        </p:grpSpPr>
        <p:sp>
          <p:nvSpPr>
            <p:cNvPr id="19477" name="Text Box 46"/>
            <p:cNvSpPr txBox="1">
              <a:spLocks noChangeArrowheads="1"/>
            </p:cNvSpPr>
            <p:nvPr/>
          </p:nvSpPr>
          <p:spPr bwMode="auto">
            <a:xfrm>
              <a:off x="1468" y="2645"/>
              <a:ext cx="284"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sp>
          <p:nvSpPr>
            <p:cNvPr id="19478" name="Text Box 47"/>
            <p:cNvSpPr txBox="1">
              <a:spLocks noChangeArrowheads="1"/>
            </p:cNvSpPr>
            <p:nvPr/>
          </p:nvSpPr>
          <p:spPr bwMode="auto">
            <a:xfrm>
              <a:off x="2036" y="2134"/>
              <a:ext cx="284"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79" name="Text Box 48"/>
            <p:cNvSpPr txBox="1">
              <a:spLocks noChangeArrowheads="1"/>
            </p:cNvSpPr>
            <p:nvPr/>
          </p:nvSpPr>
          <p:spPr bwMode="auto">
            <a:xfrm>
              <a:off x="2441" y="1696"/>
              <a:ext cx="284"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2</a:t>
              </a:r>
            </a:p>
          </p:txBody>
        </p:sp>
        <p:sp>
          <p:nvSpPr>
            <p:cNvPr id="19480" name="Text Box 49"/>
            <p:cNvSpPr txBox="1">
              <a:spLocks noChangeArrowheads="1"/>
            </p:cNvSpPr>
            <p:nvPr/>
          </p:nvSpPr>
          <p:spPr bwMode="auto">
            <a:xfrm>
              <a:off x="3131" y="1331"/>
              <a:ext cx="284"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2</a:t>
              </a:r>
            </a:p>
          </p:txBody>
        </p:sp>
        <p:sp>
          <p:nvSpPr>
            <p:cNvPr id="19481" name="Text Box 50"/>
            <p:cNvSpPr txBox="1">
              <a:spLocks noChangeArrowheads="1"/>
            </p:cNvSpPr>
            <p:nvPr/>
          </p:nvSpPr>
          <p:spPr bwMode="auto">
            <a:xfrm>
              <a:off x="3570" y="1720"/>
              <a:ext cx="284"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grpSp>
      <p:grpSp>
        <p:nvGrpSpPr>
          <p:cNvPr id="7" name="Group 51"/>
          <p:cNvGrpSpPr>
            <a:grpSpLocks/>
          </p:cNvGrpSpPr>
          <p:nvPr/>
        </p:nvGrpSpPr>
        <p:grpSpPr bwMode="auto">
          <a:xfrm>
            <a:off x="5557838" y="2578100"/>
            <a:ext cx="3248025" cy="2633663"/>
            <a:chOff x="3609" y="1315"/>
            <a:chExt cx="2046" cy="1659"/>
          </a:xfrm>
        </p:grpSpPr>
        <p:sp>
          <p:nvSpPr>
            <p:cNvPr id="19470" name="Text Box 52"/>
            <p:cNvSpPr txBox="1">
              <a:spLocks noChangeArrowheads="1"/>
            </p:cNvSpPr>
            <p:nvPr/>
          </p:nvSpPr>
          <p:spPr bwMode="auto">
            <a:xfrm>
              <a:off x="3609" y="2313"/>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sp>
          <p:nvSpPr>
            <p:cNvPr id="19471" name="Text Box 53"/>
            <p:cNvSpPr txBox="1">
              <a:spLocks noChangeArrowheads="1"/>
            </p:cNvSpPr>
            <p:nvPr/>
          </p:nvSpPr>
          <p:spPr bwMode="auto">
            <a:xfrm>
              <a:off x="4705" y="2321"/>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sp>
          <p:nvSpPr>
            <p:cNvPr id="19472" name="Text Box 54"/>
            <p:cNvSpPr txBox="1">
              <a:spLocks noChangeArrowheads="1"/>
            </p:cNvSpPr>
            <p:nvPr/>
          </p:nvSpPr>
          <p:spPr bwMode="auto">
            <a:xfrm>
              <a:off x="4120" y="1793"/>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73" name="Text Box 55"/>
            <p:cNvSpPr txBox="1">
              <a:spLocks noChangeArrowheads="1"/>
            </p:cNvSpPr>
            <p:nvPr/>
          </p:nvSpPr>
          <p:spPr bwMode="auto">
            <a:xfrm>
              <a:off x="4810" y="1315"/>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74" name="Text Box 56"/>
            <p:cNvSpPr txBox="1">
              <a:spLocks noChangeArrowheads="1"/>
            </p:cNvSpPr>
            <p:nvPr/>
          </p:nvSpPr>
          <p:spPr bwMode="auto">
            <a:xfrm>
              <a:off x="4973" y="2686"/>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0</a:t>
              </a:r>
            </a:p>
          </p:txBody>
        </p:sp>
        <p:sp>
          <p:nvSpPr>
            <p:cNvPr id="19475" name="Text Box 57"/>
            <p:cNvSpPr txBox="1">
              <a:spLocks noChangeArrowheads="1"/>
            </p:cNvSpPr>
            <p:nvPr/>
          </p:nvSpPr>
          <p:spPr bwMode="auto">
            <a:xfrm>
              <a:off x="5306" y="2402"/>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1</a:t>
              </a:r>
            </a:p>
          </p:txBody>
        </p:sp>
        <p:sp>
          <p:nvSpPr>
            <p:cNvPr id="19476" name="Text Box 58"/>
            <p:cNvSpPr txBox="1">
              <a:spLocks noChangeArrowheads="1"/>
            </p:cNvSpPr>
            <p:nvPr/>
          </p:nvSpPr>
          <p:spPr bwMode="auto">
            <a:xfrm>
              <a:off x="5282" y="1810"/>
              <a:ext cx="349" cy="288"/>
            </a:xfrm>
            <a:prstGeom prst="rect">
              <a:avLst/>
            </a:prstGeom>
            <a:noFill/>
            <a:ln w="9525">
              <a:noFill/>
              <a:miter lim="800000"/>
              <a:headEnd/>
              <a:tailEnd/>
            </a:ln>
          </p:spPr>
          <p:txBody>
            <a:bodyPr>
              <a:spAutoFit/>
            </a:bodyPr>
            <a:lstStyle/>
            <a:p>
              <a:pPr>
                <a:spcBef>
                  <a:spcPct val="50000"/>
                </a:spcBef>
              </a:pPr>
              <a:r>
                <a:rPr lang="en-US" altLang="zh-CN">
                  <a:solidFill>
                    <a:srgbClr val="FF3300"/>
                  </a:solidFill>
                  <a:ea typeface="宋体" charset="-122"/>
                </a:rPr>
                <a:t>-2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7910"/>
                                        </p:tgtEl>
                                        <p:attrNameLst>
                                          <p:attrName>style.visibility</p:attrName>
                                        </p:attrNameLst>
                                      </p:cBhvr>
                                      <p:to>
                                        <p:strVal val="visible"/>
                                      </p:to>
                                    </p:set>
                                    <p:animEffect transition="in" filter="wipe(left)">
                                      <p:cBhvr>
                                        <p:cTn id="12" dur="500"/>
                                        <p:tgtEl>
                                          <p:spTgt spid="6779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7911"/>
                                        </p:tgtEl>
                                        <p:attrNameLst>
                                          <p:attrName>style.visibility</p:attrName>
                                        </p:attrNameLst>
                                      </p:cBhvr>
                                      <p:to>
                                        <p:strVal val="visible"/>
                                      </p:to>
                                    </p:set>
                                    <p:animEffect transition="in" filter="wipe(left)">
                                      <p:cBhvr>
                                        <p:cTn id="22" dur="500"/>
                                        <p:tgtEl>
                                          <p:spTgt spid="677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7926"/>
                                        </p:tgtEl>
                                        <p:attrNameLst>
                                          <p:attrName>style.visibility</p:attrName>
                                        </p:attrNameLst>
                                      </p:cBhvr>
                                      <p:to>
                                        <p:strVal val="visible"/>
                                      </p:to>
                                    </p:set>
                                    <p:animEffect transition="in" filter="wipe(left)">
                                      <p:cBhvr>
                                        <p:cTn id="32" dur="500"/>
                                        <p:tgtEl>
                                          <p:spTgt spid="6779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7927"/>
                                        </p:tgtEl>
                                        <p:attrNameLst>
                                          <p:attrName>style.visibility</p:attrName>
                                        </p:attrNameLst>
                                      </p:cBhvr>
                                      <p:to>
                                        <p:strVal val="visible"/>
                                      </p:to>
                                    </p:set>
                                    <p:animEffect transition="in" filter="wipe(left)">
                                      <p:cBhvr>
                                        <p:cTn id="37" dur="500"/>
                                        <p:tgtEl>
                                          <p:spTgt spid="6779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down)">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10" grpId="0" autoUpdateAnimBg="0"/>
      <p:bldP spid="677911" grpId="0" autoUpdateAnimBg="0"/>
      <p:bldP spid="677926" grpId="0" autoUpdateAnimBg="0"/>
      <p:bldP spid="67792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622925" y="1974850"/>
            <a:ext cx="785813" cy="488950"/>
            <a:chOff x="5622925" y="1974850"/>
            <a:chExt cx="785813" cy="488950"/>
          </a:xfrm>
        </p:grpSpPr>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65356" y="1974850"/>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gr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dirty="0">
                <a:solidFill>
                  <a:srgbClr val="0033CC"/>
                </a:solidFill>
                <a:ea typeface="楷体_GB2312" pitchFamily="49" charset="-122"/>
              </a:rPr>
              <a:t>例题：</a:t>
            </a:r>
            <a:r>
              <a:rPr lang="zh-CN" altLang="en-US" sz="4000" dirty="0">
                <a:solidFill>
                  <a:srgbClr val="000000"/>
                </a:solidFill>
                <a:ea typeface="楷体_GB2312" pitchFamily="49" charset="-122"/>
              </a:rPr>
              <a:t> </a:t>
            </a:r>
            <a:r>
              <a:rPr lang="zh-CN" altLang="en-US" sz="3600" dirty="0">
                <a:solidFill>
                  <a:srgbClr val="3333CC"/>
                </a:solidFill>
                <a:ea typeface="楷体_GB2312" pitchFamily="49" charset="-122"/>
              </a:rPr>
              <a:t>已知长度为</a:t>
            </a:r>
            <a:r>
              <a:rPr lang="en-US" altLang="zh-CN" sz="3600" dirty="0">
                <a:solidFill>
                  <a:srgbClr val="3333CC"/>
                </a:solidFill>
                <a:ea typeface="楷体_GB2312" pitchFamily="49" charset="-122"/>
              </a:rPr>
              <a:t>12</a:t>
            </a:r>
            <a:r>
              <a:rPr lang="zh-CN" altLang="en-US" sz="3600" dirty="0">
                <a:solidFill>
                  <a:srgbClr val="3333CC"/>
                </a:solidFill>
                <a:ea typeface="楷体_GB2312" pitchFamily="49" charset="-122"/>
              </a:rPr>
              <a:t>的表：</a:t>
            </a:r>
          </a:p>
          <a:p>
            <a:r>
              <a:rPr lang="en-US" altLang="zh-CN" sz="3200" dirty="0">
                <a:solidFill>
                  <a:srgbClr val="3333CC"/>
                </a:solidFill>
                <a:ea typeface="楷体_GB2312" pitchFamily="49" charset="-122"/>
              </a:rPr>
              <a:t>(</a:t>
            </a:r>
            <a:r>
              <a:rPr lang="en-US" altLang="zh-CN" sz="3200" dirty="0" err="1" smtClean="0">
                <a:solidFill>
                  <a:srgbClr val="3333CC"/>
                </a:solidFill>
                <a:ea typeface="楷体_GB2312" pitchFamily="49" charset="-122"/>
              </a:rPr>
              <a:t>Jan,Feb,Mar,Apr,May,Jun,Jul,Aug,Sep,Oct,Nov,Dec</a:t>
            </a:r>
            <a:r>
              <a:rPr lang="en-US" altLang="zh-CN" sz="3200" dirty="0">
                <a:solidFill>
                  <a:srgbClr val="3333CC"/>
                </a:solidFill>
                <a:ea typeface="楷体_GB2312" pitchFamily="49" charset="-122"/>
              </a:rPr>
              <a:t>)</a:t>
            </a:r>
          </a:p>
        </p:txBody>
      </p:sp>
      <p:grpSp>
        <p:nvGrpSpPr>
          <p:cNvPr id="2" name="组合 1"/>
          <p:cNvGrpSpPr/>
          <p:nvPr/>
        </p:nvGrpSpPr>
        <p:grpSpPr>
          <a:xfrm>
            <a:off x="4270375" y="1384300"/>
            <a:ext cx="735013" cy="488950"/>
            <a:chOff x="4270375" y="1384300"/>
            <a:chExt cx="735013" cy="488950"/>
          </a:xfrm>
        </p:grpSpPr>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grpSp>
      <p:grpSp>
        <p:nvGrpSpPr>
          <p:cNvPr id="3" name="组合 2"/>
          <p:cNvGrpSpPr/>
          <p:nvPr/>
        </p:nvGrpSpPr>
        <p:grpSpPr>
          <a:xfrm>
            <a:off x="3009900" y="1978025"/>
            <a:ext cx="735013" cy="488950"/>
            <a:chOff x="3009900" y="1978025"/>
            <a:chExt cx="735013" cy="488950"/>
          </a:xfrm>
        </p:grpSpPr>
        <p:sp>
          <p:nvSpPr>
            <p:cNvPr id="48176" name="Oval 7"/>
            <p:cNvSpPr>
              <a:spLocks noChangeArrowheads="1"/>
            </p:cNvSpPr>
            <p:nvPr/>
          </p:nvSpPr>
          <p:spPr bwMode="auto">
            <a:xfrm>
              <a:off x="3009900" y="2016125"/>
              <a:ext cx="7350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7" name="Text Box 8"/>
            <p:cNvSpPr txBox="1">
              <a:spLocks noChangeArrowheads="1"/>
            </p:cNvSpPr>
            <p:nvPr/>
          </p:nvSpPr>
          <p:spPr bwMode="auto">
            <a:xfrm>
              <a:off x="3049588" y="1978025"/>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Feb</a:t>
              </a:r>
            </a:p>
          </p:txBody>
        </p:sp>
      </p:grpSp>
      <p:sp>
        <p:nvSpPr>
          <p:cNvPr id="784396" name="Line 12"/>
          <p:cNvSpPr>
            <a:spLocks noChangeShapeType="1"/>
          </p:cNvSpPr>
          <p:nvPr/>
        </p:nvSpPr>
        <p:spPr bwMode="auto">
          <a:xfrm flipH="1">
            <a:off x="3614738" y="1771650"/>
            <a:ext cx="708025" cy="282575"/>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5" name="组合 4"/>
          <p:cNvGrpSpPr/>
          <p:nvPr/>
        </p:nvGrpSpPr>
        <p:grpSpPr>
          <a:xfrm>
            <a:off x="2287588" y="2684463"/>
            <a:ext cx="785812" cy="488950"/>
            <a:chOff x="2287588" y="2684463"/>
            <a:chExt cx="785812" cy="488950"/>
          </a:xfrm>
        </p:grpSpPr>
        <p:sp>
          <p:nvSpPr>
            <p:cNvPr id="48172"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3"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grpSp>
      <p:sp>
        <p:nvSpPr>
          <p:cNvPr id="784401"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sp>
        <p:nvSpPr>
          <p:cNvPr id="52" name="文本框 51"/>
          <p:cNvSpPr txBox="1"/>
          <p:nvPr/>
        </p:nvSpPr>
        <p:spPr>
          <a:xfrm>
            <a:off x="578751" y="4325066"/>
            <a:ext cx="4006696" cy="461665"/>
          </a:xfrm>
          <a:prstGeom prst="rect">
            <a:avLst/>
          </a:prstGeom>
          <a:noFill/>
        </p:spPr>
        <p:txBody>
          <a:bodyPr wrap="square" rtlCol="0">
            <a:spAutoFit/>
          </a:bodyPr>
          <a:lstStyle/>
          <a:p>
            <a:pPr algn="ctr"/>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Tree>
    <p:extLst>
      <p:ext uri="{BB962C8B-B14F-4D97-AF65-F5344CB8AC3E}">
        <p14:creationId xmlns:p14="http://schemas.microsoft.com/office/powerpoint/2010/main" val="2762029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84396"/>
                                        </p:tgtEl>
                                        <p:attrNameLst>
                                          <p:attrName>style.visibility</p:attrName>
                                        </p:attrNameLst>
                                      </p:cBhvr>
                                      <p:to>
                                        <p:strVal val="visible"/>
                                      </p:to>
                                    </p:set>
                                    <p:animEffect transition="in" filter="wipe(up)">
                                      <p:cBhvr>
                                        <p:cTn id="17" dur="500"/>
                                        <p:tgtEl>
                                          <p:spTgt spid="7843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84397"/>
                                        </p:tgtEl>
                                        <p:attrNameLst>
                                          <p:attrName>style.visibility</p:attrName>
                                        </p:attrNameLst>
                                      </p:cBhvr>
                                      <p:to>
                                        <p:strVal val="visible"/>
                                      </p:to>
                                    </p:set>
                                    <p:animEffect transition="in" filter="wipe(up)">
                                      <p:cBhvr>
                                        <p:cTn id="27" dur="500"/>
                                        <p:tgtEl>
                                          <p:spTgt spid="7843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84401"/>
                                        </p:tgtEl>
                                        <p:attrNameLst>
                                          <p:attrName>style.visibility</p:attrName>
                                        </p:attrNameLst>
                                      </p:cBhvr>
                                      <p:to>
                                        <p:strVal val="visible"/>
                                      </p:to>
                                    </p:set>
                                    <p:animEffect transition="in" filter="wipe(up)">
                                      <p:cBhvr>
                                        <p:cTn id="37" dur="500"/>
                                        <p:tgtEl>
                                          <p:spTgt spid="78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6" grpId="0" animBg="1"/>
      <p:bldP spid="784397" grpId="0" animBg="1"/>
      <p:bldP spid="784401" grpId="0" animBg="1"/>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4" name="Oval 10"/>
          <p:cNvSpPr>
            <a:spLocks noChangeArrowheads="1"/>
          </p:cNvSpPr>
          <p:nvPr/>
        </p:nvSpPr>
        <p:spPr bwMode="auto">
          <a:xfrm>
            <a:off x="5622925" y="2012950"/>
            <a:ext cx="7858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76"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48177" name="Text Box 8"/>
          <p:cNvSpPr txBox="1">
            <a:spLocks noChangeArrowheads="1"/>
          </p:cNvSpPr>
          <p:nvPr/>
        </p:nvSpPr>
        <p:spPr bwMode="auto">
          <a:xfrm>
            <a:off x="3049588" y="1978025"/>
            <a:ext cx="668338"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Feb</a:t>
            </a:r>
          </a:p>
        </p:txBody>
      </p:sp>
      <p:sp>
        <p:nvSpPr>
          <p:cNvPr id="784396"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784397" name="Line 13"/>
          <p:cNvSpPr>
            <a:spLocks noChangeShapeType="1"/>
          </p:cNvSpPr>
          <p:nvPr/>
        </p:nvSpPr>
        <p:spPr bwMode="auto">
          <a:xfrm>
            <a:off x="4979988" y="1719263"/>
            <a:ext cx="850900" cy="334962"/>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8172"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3"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784401"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15" name="Group 22"/>
          <p:cNvGrpSpPr>
            <a:grpSpLocks/>
          </p:cNvGrpSpPr>
          <p:nvPr/>
        </p:nvGrpSpPr>
        <p:grpSpPr bwMode="auto">
          <a:xfrm>
            <a:off x="4762500" y="2695575"/>
            <a:ext cx="785813" cy="488950"/>
            <a:chOff x="1760" y="1647"/>
            <a:chExt cx="463" cy="308"/>
          </a:xfrm>
        </p:grpSpPr>
        <p:sp>
          <p:nvSpPr>
            <p:cNvPr id="16" name="Oval 2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17"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sp>
        <p:nvSpPr>
          <p:cNvPr id="18" name="Line 25"/>
          <p:cNvSpPr>
            <a:spLocks noChangeShapeType="1"/>
          </p:cNvSpPr>
          <p:nvPr/>
        </p:nvSpPr>
        <p:spPr bwMode="auto">
          <a:xfrm flipH="1">
            <a:off x="5233116" y="2360839"/>
            <a:ext cx="425450" cy="346075"/>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19" name="Group 18"/>
          <p:cNvGrpSpPr>
            <a:grpSpLocks/>
          </p:cNvGrpSpPr>
          <p:nvPr/>
        </p:nvGrpSpPr>
        <p:grpSpPr bwMode="auto">
          <a:xfrm>
            <a:off x="6524625" y="2720975"/>
            <a:ext cx="838200" cy="488950"/>
            <a:chOff x="1760" y="1647"/>
            <a:chExt cx="463" cy="308"/>
          </a:xfrm>
        </p:grpSpPr>
        <p:sp>
          <p:nvSpPr>
            <p:cNvPr id="20" name="Oval 1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1"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May</a:t>
              </a:r>
            </a:p>
          </p:txBody>
        </p:sp>
      </p:grpSp>
      <p:sp>
        <p:nvSpPr>
          <p:cNvPr id="22" name="Line 21"/>
          <p:cNvSpPr>
            <a:spLocks noChangeShapeType="1"/>
          </p:cNvSpPr>
          <p:nvPr/>
        </p:nvSpPr>
        <p:spPr bwMode="auto">
          <a:xfrm>
            <a:off x="6370638" y="2365375"/>
            <a:ext cx="425450" cy="398463"/>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28" name="文本框 27"/>
          <p:cNvSpPr txBox="1"/>
          <p:nvPr/>
        </p:nvSpPr>
        <p:spPr>
          <a:xfrm>
            <a:off x="578750" y="4325066"/>
            <a:ext cx="449331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29" name="文本框 28"/>
          <p:cNvSpPr txBox="1"/>
          <p:nvPr/>
        </p:nvSpPr>
        <p:spPr>
          <a:xfrm>
            <a:off x="578751" y="4886003"/>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Tree>
    <p:extLst>
      <p:ext uri="{BB962C8B-B14F-4D97-AF65-F5344CB8AC3E}">
        <p14:creationId xmlns:p14="http://schemas.microsoft.com/office/powerpoint/2010/main" val="2297584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up)">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left)">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6" grpId="0" animBg="1"/>
      <p:bldP spid="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76"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48177" name="Text Box 8"/>
          <p:cNvSpPr txBox="1">
            <a:spLocks noChangeArrowheads="1"/>
          </p:cNvSpPr>
          <p:nvPr/>
        </p:nvSpPr>
        <p:spPr bwMode="auto">
          <a:xfrm>
            <a:off x="3049588" y="1978025"/>
            <a:ext cx="668338" cy="457200"/>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sp>
        <p:nvSpPr>
          <p:cNvPr id="784396"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72"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3"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784401"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27" name="Group 18"/>
          <p:cNvGrpSpPr>
            <a:grpSpLocks/>
          </p:cNvGrpSpPr>
          <p:nvPr/>
        </p:nvGrpSpPr>
        <p:grpSpPr bwMode="auto">
          <a:xfrm>
            <a:off x="6524625" y="2720975"/>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May</a:t>
              </a:r>
            </a:p>
          </p:txBody>
        </p:sp>
      </p:grpSp>
      <p:sp>
        <p:nvSpPr>
          <p:cNvPr id="30" name="Line 21"/>
          <p:cNvSpPr>
            <a:spLocks noChangeShapeType="1"/>
          </p:cNvSpPr>
          <p:nvPr/>
        </p:nvSpPr>
        <p:spPr bwMode="auto">
          <a:xfrm>
            <a:off x="6370638" y="2365375"/>
            <a:ext cx="425450" cy="398463"/>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1" name="Group 22"/>
          <p:cNvGrpSpPr>
            <a:grpSpLocks/>
          </p:cNvGrpSpPr>
          <p:nvPr/>
        </p:nvGrpSpPr>
        <p:grpSpPr bwMode="auto">
          <a:xfrm>
            <a:off x="4762500" y="2695575"/>
            <a:ext cx="785813" cy="488950"/>
            <a:chOff x="1760" y="1647"/>
            <a:chExt cx="463" cy="308"/>
          </a:xfrm>
        </p:grpSpPr>
        <p:sp>
          <p:nvSpPr>
            <p:cNvPr id="3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3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sp>
        <p:nvSpPr>
          <p:cNvPr id="34" name="Line 25"/>
          <p:cNvSpPr>
            <a:spLocks noChangeShapeType="1"/>
          </p:cNvSpPr>
          <p:nvPr/>
        </p:nvSpPr>
        <p:spPr bwMode="auto">
          <a:xfrm flipH="1">
            <a:off x="5300663" y="2389188"/>
            <a:ext cx="425450" cy="3460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6" name="Group 30"/>
          <p:cNvGrpSpPr>
            <a:grpSpLocks/>
          </p:cNvGrpSpPr>
          <p:nvPr/>
        </p:nvGrpSpPr>
        <p:grpSpPr bwMode="auto">
          <a:xfrm>
            <a:off x="2806700" y="3416300"/>
            <a:ext cx="785813" cy="488950"/>
            <a:chOff x="1760" y="1647"/>
            <a:chExt cx="463" cy="308"/>
          </a:xfrm>
        </p:grpSpPr>
        <p:sp>
          <p:nvSpPr>
            <p:cNvPr id="37"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38"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grpSp>
      <p:sp>
        <p:nvSpPr>
          <p:cNvPr id="39" name="Line 33"/>
          <p:cNvSpPr>
            <a:spLocks noChangeShapeType="1"/>
          </p:cNvSpPr>
          <p:nvPr/>
        </p:nvSpPr>
        <p:spPr bwMode="auto">
          <a:xfrm>
            <a:off x="2905125" y="3136900"/>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0" name="文本框 39"/>
          <p:cNvSpPr txBox="1"/>
          <p:nvPr/>
        </p:nvSpPr>
        <p:spPr>
          <a:xfrm>
            <a:off x="578750" y="4325066"/>
            <a:ext cx="4102788"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41" name="文本框 40"/>
          <p:cNvSpPr txBox="1"/>
          <p:nvPr/>
        </p:nvSpPr>
        <p:spPr>
          <a:xfrm>
            <a:off x="578751" y="4886003"/>
            <a:ext cx="374401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42" name="文本框 41"/>
          <p:cNvSpPr txBox="1"/>
          <p:nvPr/>
        </p:nvSpPr>
        <p:spPr>
          <a:xfrm>
            <a:off x="578751" y="5462982"/>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Tree>
    <p:extLst>
      <p:ext uri="{BB962C8B-B14F-4D97-AF65-F5344CB8AC3E}">
        <p14:creationId xmlns:p14="http://schemas.microsoft.com/office/powerpoint/2010/main" val="1751192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up)">
                                      <p:cBhvr>
                                        <p:cTn id="25" dur="500"/>
                                        <p:tgtEl>
                                          <p:spTgt spid="39"/>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up)">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left)">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9" grpId="0" animBg="1"/>
      <p:bldP spid="4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76"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48177"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784396"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72"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3"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784401"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27" name="Group 18"/>
          <p:cNvGrpSpPr>
            <a:grpSpLocks/>
          </p:cNvGrpSpPr>
          <p:nvPr/>
        </p:nvGrpSpPr>
        <p:grpSpPr bwMode="auto">
          <a:xfrm>
            <a:off x="6524625" y="2720975"/>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May</a:t>
              </a:r>
            </a:p>
          </p:txBody>
        </p:sp>
      </p:grpSp>
      <p:sp>
        <p:nvSpPr>
          <p:cNvPr id="30" name="Line 21"/>
          <p:cNvSpPr>
            <a:spLocks noChangeShapeType="1"/>
          </p:cNvSpPr>
          <p:nvPr/>
        </p:nvSpPr>
        <p:spPr bwMode="auto">
          <a:xfrm>
            <a:off x="6370638" y="2365375"/>
            <a:ext cx="425450" cy="398463"/>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1" name="Group 22"/>
          <p:cNvGrpSpPr>
            <a:grpSpLocks/>
          </p:cNvGrpSpPr>
          <p:nvPr/>
        </p:nvGrpSpPr>
        <p:grpSpPr bwMode="auto">
          <a:xfrm>
            <a:off x="4762500" y="2695575"/>
            <a:ext cx="785813" cy="488950"/>
            <a:chOff x="1760" y="1647"/>
            <a:chExt cx="463" cy="308"/>
          </a:xfrm>
        </p:grpSpPr>
        <p:sp>
          <p:nvSpPr>
            <p:cNvPr id="3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3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sp>
        <p:nvSpPr>
          <p:cNvPr id="34" name="Line 25"/>
          <p:cNvSpPr>
            <a:spLocks noChangeShapeType="1"/>
          </p:cNvSpPr>
          <p:nvPr/>
        </p:nvSpPr>
        <p:spPr bwMode="auto">
          <a:xfrm flipH="1">
            <a:off x="5300663" y="2389188"/>
            <a:ext cx="425450" cy="3460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6" name="Group 30"/>
          <p:cNvGrpSpPr>
            <a:grpSpLocks/>
          </p:cNvGrpSpPr>
          <p:nvPr/>
        </p:nvGrpSpPr>
        <p:grpSpPr bwMode="auto">
          <a:xfrm>
            <a:off x="3577663" y="2699138"/>
            <a:ext cx="785813" cy="488950"/>
            <a:chOff x="1760" y="1647"/>
            <a:chExt cx="463" cy="308"/>
          </a:xfrm>
        </p:grpSpPr>
        <p:sp>
          <p:nvSpPr>
            <p:cNvPr id="37"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38"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39" name="Line 33"/>
          <p:cNvSpPr>
            <a:spLocks noChangeShapeType="1"/>
          </p:cNvSpPr>
          <p:nvPr/>
        </p:nvSpPr>
        <p:spPr bwMode="auto">
          <a:xfrm>
            <a:off x="3676088" y="2419738"/>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0" name="文本框 39"/>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41" name="文本框 40"/>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42" name="文本框 41"/>
          <p:cNvSpPr txBox="1"/>
          <p:nvPr/>
        </p:nvSpPr>
        <p:spPr>
          <a:xfrm>
            <a:off x="578751" y="5398814"/>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Tree>
    <p:extLst>
      <p:ext uri="{BB962C8B-B14F-4D97-AF65-F5344CB8AC3E}">
        <p14:creationId xmlns:p14="http://schemas.microsoft.com/office/powerpoint/2010/main" val="2360308278"/>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27" name="Group 18"/>
          <p:cNvGrpSpPr>
            <a:grpSpLocks/>
          </p:cNvGrpSpPr>
          <p:nvPr/>
        </p:nvGrpSpPr>
        <p:grpSpPr bwMode="auto">
          <a:xfrm>
            <a:off x="6524625" y="2720975"/>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May</a:t>
              </a:r>
            </a:p>
          </p:txBody>
        </p:sp>
      </p:grpSp>
      <p:sp>
        <p:nvSpPr>
          <p:cNvPr id="30" name="Line 21"/>
          <p:cNvSpPr>
            <a:spLocks noChangeShapeType="1"/>
          </p:cNvSpPr>
          <p:nvPr/>
        </p:nvSpPr>
        <p:spPr bwMode="auto">
          <a:xfrm>
            <a:off x="6370638" y="2365375"/>
            <a:ext cx="425450" cy="398463"/>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1" name="Group 22"/>
          <p:cNvGrpSpPr>
            <a:grpSpLocks/>
          </p:cNvGrpSpPr>
          <p:nvPr/>
        </p:nvGrpSpPr>
        <p:grpSpPr bwMode="auto">
          <a:xfrm>
            <a:off x="4762500" y="2695575"/>
            <a:ext cx="785813" cy="488950"/>
            <a:chOff x="1760" y="1647"/>
            <a:chExt cx="463" cy="308"/>
          </a:xfrm>
        </p:grpSpPr>
        <p:sp>
          <p:nvSpPr>
            <p:cNvPr id="3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3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sp>
        <p:nvSpPr>
          <p:cNvPr id="34" name="Line 25"/>
          <p:cNvSpPr>
            <a:spLocks noChangeShapeType="1"/>
          </p:cNvSpPr>
          <p:nvPr/>
        </p:nvSpPr>
        <p:spPr bwMode="auto">
          <a:xfrm flipH="1">
            <a:off x="5300663" y="2389188"/>
            <a:ext cx="425450" cy="3460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7237413" y="3467100"/>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Sep</a:t>
              </a:r>
            </a:p>
          </p:txBody>
        </p:sp>
      </p:grpSp>
      <p:sp>
        <p:nvSpPr>
          <p:cNvPr id="43" name="Line 37"/>
          <p:cNvSpPr>
            <a:spLocks noChangeShapeType="1"/>
          </p:cNvSpPr>
          <p:nvPr/>
        </p:nvSpPr>
        <p:spPr bwMode="auto">
          <a:xfrm>
            <a:off x="7207250" y="3160713"/>
            <a:ext cx="2968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6503988" y="4148138"/>
            <a:ext cx="785812" cy="488950"/>
            <a:chOff x="1760" y="1647"/>
            <a:chExt cx="463" cy="308"/>
          </a:xfrm>
        </p:grpSpPr>
        <p:sp>
          <p:nvSpPr>
            <p:cNvPr id="45" name="Oval 3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Oct</a:t>
              </a:r>
            </a:p>
          </p:txBody>
        </p:sp>
      </p:grpSp>
      <p:sp>
        <p:nvSpPr>
          <p:cNvPr id="47" name="Line 41"/>
          <p:cNvSpPr>
            <a:spLocks noChangeShapeType="1"/>
          </p:cNvSpPr>
          <p:nvPr/>
        </p:nvSpPr>
        <p:spPr bwMode="auto">
          <a:xfrm flipH="1">
            <a:off x="7002463" y="3883025"/>
            <a:ext cx="284162" cy="282575"/>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9"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50"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51"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2"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53"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54" name="Group 30"/>
          <p:cNvGrpSpPr>
            <a:grpSpLocks/>
          </p:cNvGrpSpPr>
          <p:nvPr/>
        </p:nvGrpSpPr>
        <p:grpSpPr bwMode="auto">
          <a:xfrm>
            <a:off x="3577663" y="2699138"/>
            <a:ext cx="785813" cy="488950"/>
            <a:chOff x="1760" y="1647"/>
            <a:chExt cx="463" cy="308"/>
          </a:xfrm>
        </p:grpSpPr>
        <p:sp>
          <p:nvSpPr>
            <p:cNvPr id="55"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6"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57" name="Line 33"/>
          <p:cNvSpPr>
            <a:spLocks noChangeShapeType="1"/>
          </p:cNvSpPr>
          <p:nvPr/>
        </p:nvSpPr>
        <p:spPr bwMode="auto">
          <a:xfrm>
            <a:off x="3676088" y="2419738"/>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60" name="文本框 59"/>
          <p:cNvSpPr txBox="1"/>
          <p:nvPr/>
        </p:nvSpPr>
        <p:spPr>
          <a:xfrm>
            <a:off x="578751" y="549506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61" name="文本框 60"/>
          <p:cNvSpPr txBox="1"/>
          <p:nvPr/>
        </p:nvSpPr>
        <p:spPr>
          <a:xfrm>
            <a:off x="595499" y="6053878"/>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a:solidFill>
                  <a:srgbClr val="000000"/>
                </a:solidFill>
              </a:rPr>
              <a:t>RL</a:t>
            </a:r>
            <a:r>
              <a:rPr lang="en-US" altLang="zh-CN" b="1" dirty="0" err="1" smtClean="0">
                <a:solidFill>
                  <a:srgbClr val="000000"/>
                </a:solidFill>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62" name="文本框 61"/>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3" name="文本框 62"/>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Tree>
    <p:extLst>
      <p:ext uri="{BB962C8B-B14F-4D97-AF65-F5344CB8AC3E}">
        <p14:creationId xmlns:p14="http://schemas.microsoft.com/office/powerpoint/2010/main" val="983513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784396"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27" name="Group 18"/>
          <p:cNvGrpSpPr>
            <a:grpSpLocks/>
          </p:cNvGrpSpPr>
          <p:nvPr/>
        </p:nvGrpSpPr>
        <p:grpSpPr bwMode="auto">
          <a:xfrm>
            <a:off x="6524625" y="2720975"/>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30" name="Line 21"/>
          <p:cNvSpPr>
            <a:spLocks noChangeShapeType="1"/>
          </p:cNvSpPr>
          <p:nvPr/>
        </p:nvSpPr>
        <p:spPr bwMode="auto">
          <a:xfrm>
            <a:off x="6370638" y="2365375"/>
            <a:ext cx="425450" cy="398463"/>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1" name="Group 22"/>
          <p:cNvGrpSpPr>
            <a:grpSpLocks/>
          </p:cNvGrpSpPr>
          <p:nvPr/>
        </p:nvGrpSpPr>
        <p:grpSpPr bwMode="auto">
          <a:xfrm>
            <a:off x="4762500" y="2695575"/>
            <a:ext cx="785813" cy="488950"/>
            <a:chOff x="1760" y="1647"/>
            <a:chExt cx="463" cy="308"/>
          </a:xfrm>
        </p:grpSpPr>
        <p:sp>
          <p:nvSpPr>
            <p:cNvPr id="3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3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sp>
        <p:nvSpPr>
          <p:cNvPr id="34" name="Line 25"/>
          <p:cNvSpPr>
            <a:spLocks noChangeShapeType="1"/>
          </p:cNvSpPr>
          <p:nvPr/>
        </p:nvSpPr>
        <p:spPr bwMode="auto">
          <a:xfrm flipH="1">
            <a:off x="5300663" y="2389188"/>
            <a:ext cx="425450" cy="3460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7237413" y="3467100"/>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Sep</a:t>
              </a:r>
            </a:p>
          </p:txBody>
        </p:sp>
      </p:grpSp>
      <p:sp>
        <p:nvSpPr>
          <p:cNvPr id="43" name="Line 37"/>
          <p:cNvSpPr>
            <a:spLocks noChangeShapeType="1"/>
          </p:cNvSpPr>
          <p:nvPr/>
        </p:nvSpPr>
        <p:spPr bwMode="auto">
          <a:xfrm>
            <a:off x="7207250" y="3160713"/>
            <a:ext cx="2968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5912323" y="3430958"/>
            <a:ext cx="966698" cy="830263"/>
            <a:chOff x="1760" y="1647"/>
            <a:chExt cx="463" cy="523"/>
          </a:xfrm>
        </p:grpSpPr>
        <p:sp>
          <p:nvSpPr>
            <p:cNvPr id="45" name="Oval 3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523"/>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May</a:t>
              </a:r>
            </a:p>
          </p:txBody>
        </p:sp>
      </p:grpSp>
      <p:sp>
        <p:nvSpPr>
          <p:cNvPr id="47" name="Line 41"/>
          <p:cNvSpPr>
            <a:spLocks noChangeShapeType="1"/>
          </p:cNvSpPr>
          <p:nvPr/>
        </p:nvSpPr>
        <p:spPr bwMode="auto">
          <a:xfrm flipH="1">
            <a:off x="6410798" y="3165843"/>
            <a:ext cx="284162" cy="282575"/>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9"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50"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1"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52"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53" name="Group 30"/>
          <p:cNvGrpSpPr>
            <a:grpSpLocks/>
          </p:cNvGrpSpPr>
          <p:nvPr/>
        </p:nvGrpSpPr>
        <p:grpSpPr bwMode="auto">
          <a:xfrm>
            <a:off x="3577663" y="2699138"/>
            <a:ext cx="785813" cy="488950"/>
            <a:chOff x="1760" y="1647"/>
            <a:chExt cx="463" cy="308"/>
          </a:xfrm>
        </p:grpSpPr>
        <p:sp>
          <p:nvSpPr>
            <p:cNvPr id="54"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5"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56" name="Line 33"/>
          <p:cNvSpPr>
            <a:spLocks noChangeShapeType="1"/>
          </p:cNvSpPr>
          <p:nvPr/>
        </p:nvSpPr>
        <p:spPr bwMode="auto">
          <a:xfrm>
            <a:off x="3676088" y="2419738"/>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57" name="Group 42"/>
          <p:cNvGrpSpPr>
            <a:grpSpLocks/>
          </p:cNvGrpSpPr>
          <p:nvPr/>
        </p:nvGrpSpPr>
        <p:grpSpPr bwMode="auto">
          <a:xfrm>
            <a:off x="5524883" y="4151687"/>
            <a:ext cx="785813" cy="488950"/>
            <a:chOff x="1760" y="1647"/>
            <a:chExt cx="463" cy="308"/>
          </a:xfrm>
        </p:grpSpPr>
        <p:sp>
          <p:nvSpPr>
            <p:cNvPr id="58" name="Oval 4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Nov</a:t>
              </a:r>
            </a:p>
          </p:txBody>
        </p:sp>
      </p:grpSp>
      <p:sp>
        <p:nvSpPr>
          <p:cNvPr id="60" name="Line 45"/>
          <p:cNvSpPr>
            <a:spLocks noChangeShapeType="1"/>
          </p:cNvSpPr>
          <p:nvPr/>
        </p:nvSpPr>
        <p:spPr bwMode="auto">
          <a:xfrm flipH="1">
            <a:off x="5956683" y="3873874"/>
            <a:ext cx="246063" cy="3222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63" name="文本框 62"/>
          <p:cNvSpPr txBox="1"/>
          <p:nvPr/>
        </p:nvSpPr>
        <p:spPr>
          <a:xfrm>
            <a:off x="578751" y="541485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64" name="文本框 63"/>
          <p:cNvSpPr txBox="1"/>
          <p:nvPr/>
        </p:nvSpPr>
        <p:spPr>
          <a:xfrm>
            <a:off x="579457" y="5973668"/>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smtClean="0">
                <a:solidFill>
                  <a:srgbClr val="000000"/>
                </a:solidFill>
                <a:latin typeface="宋体" panose="02010600030101010101" pitchFamily="2" charset="-122"/>
              </a:rPr>
              <a:t>R</a:t>
            </a:r>
            <a:r>
              <a:rPr lang="en-US" altLang="zh-CN" b="1" dirty="0" err="1" smtClean="0">
                <a:solidFill>
                  <a:srgbClr val="000000"/>
                </a:solidFill>
              </a:rPr>
              <a:t>Lb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65" name="文本框 64"/>
          <p:cNvSpPr txBox="1"/>
          <p:nvPr/>
        </p:nvSpPr>
        <p:spPr>
          <a:xfrm>
            <a:off x="4528851" y="5389937"/>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⑤ </a:t>
            </a:r>
            <a:r>
              <a:rPr lang="en-US" altLang="zh-CN" b="1" dirty="0" err="1">
                <a:solidFill>
                  <a:srgbClr val="000000"/>
                </a:solidFill>
              </a:rPr>
              <a:t>LL</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a:t>
            </a:r>
            <a:endParaRPr lang="zh-CN" altLang="en-US" b="1" dirty="0">
              <a:solidFill>
                <a:srgbClr val="000000"/>
              </a:solidFill>
            </a:endParaRPr>
          </a:p>
        </p:txBody>
      </p:sp>
      <p:sp>
        <p:nvSpPr>
          <p:cNvPr id="66" name="文本框 65"/>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7" name="文本框 66"/>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Tree>
    <p:extLst>
      <p:ext uri="{BB962C8B-B14F-4D97-AF65-F5344CB8AC3E}">
        <p14:creationId xmlns:p14="http://schemas.microsoft.com/office/powerpoint/2010/main" val="33167939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500"/>
                                        <p:tgtEl>
                                          <p:spTgt spid="6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up)">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wipe(left)">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287588" y="1311275"/>
            <a:ext cx="2755623" cy="1898650"/>
          </a:xfrm>
          <a:prstGeom prst="rect">
            <a:avLst/>
          </a:prstGeom>
          <a:solidFill>
            <a:srgbClr val="FFFF99"/>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75" name="矩形 74"/>
          <p:cNvSpPr/>
          <p:nvPr/>
        </p:nvSpPr>
        <p:spPr bwMode="auto">
          <a:xfrm>
            <a:off x="4206128" y="2677553"/>
            <a:ext cx="1607337" cy="1316603"/>
          </a:xfrm>
          <a:prstGeom prst="rect">
            <a:avLst/>
          </a:prstGeom>
          <a:solidFill>
            <a:srgbClr val="FFCCFF"/>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174" name="Oval 10"/>
          <p:cNvSpPr>
            <a:spLocks noChangeArrowheads="1"/>
          </p:cNvSpPr>
          <p:nvPr/>
        </p:nvSpPr>
        <p:spPr bwMode="auto">
          <a:xfrm>
            <a:off x="5622925" y="2012950"/>
            <a:ext cx="7858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5658566" y="2066925"/>
            <a:ext cx="714530"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784397" name="Line 13"/>
          <p:cNvSpPr>
            <a:spLocks noChangeShapeType="1"/>
          </p:cNvSpPr>
          <p:nvPr/>
        </p:nvSpPr>
        <p:spPr bwMode="auto">
          <a:xfrm>
            <a:off x="4979988" y="1719263"/>
            <a:ext cx="850900" cy="334962"/>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7" name="Group 18"/>
          <p:cNvGrpSpPr>
            <a:grpSpLocks/>
          </p:cNvGrpSpPr>
          <p:nvPr/>
        </p:nvGrpSpPr>
        <p:grpSpPr bwMode="auto">
          <a:xfrm>
            <a:off x="6524625" y="2720975"/>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30" name="Line 21"/>
          <p:cNvSpPr>
            <a:spLocks noChangeShapeType="1"/>
          </p:cNvSpPr>
          <p:nvPr/>
        </p:nvSpPr>
        <p:spPr bwMode="auto">
          <a:xfrm>
            <a:off x="6370638" y="2365375"/>
            <a:ext cx="425450" cy="398463"/>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4" name="组合 3"/>
          <p:cNvGrpSpPr/>
          <p:nvPr/>
        </p:nvGrpSpPr>
        <p:grpSpPr>
          <a:xfrm>
            <a:off x="4286250" y="2695575"/>
            <a:ext cx="1262063" cy="1271588"/>
            <a:chOff x="4286250" y="2695575"/>
            <a:chExt cx="1262063" cy="1271588"/>
          </a:xfrm>
        </p:grpSpPr>
        <p:grpSp>
          <p:nvGrpSpPr>
            <p:cNvPr id="23" name="Group 26"/>
            <p:cNvGrpSpPr>
              <a:grpSpLocks/>
            </p:cNvGrpSpPr>
            <p:nvPr/>
          </p:nvGrpSpPr>
          <p:grpSpPr bwMode="auto">
            <a:xfrm>
              <a:off x="4286250" y="3478213"/>
              <a:ext cx="785813" cy="488950"/>
              <a:chOff x="1760" y="1647"/>
              <a:chExt cx="463" cy="308"/>
            </a:xfrm>
          </p:grpSpPr>
          <p:sp>
            <p:nvSpPr>
              <p:cNvPr id="2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26"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31" name="Group 22"/>
            <p:cNvGrpSpPr>
              <a:grpSpLocks/>
            </p:cNvGrpSpPr>
            <p:nvPr/>
          </p:nvGrpSpPr>
          <p:grpSpPr bwMode="auto">
            <a:xfrm>
              <a:off x="4762500" y="2695575"/>
              <a:ext cx="785813" cy="488950"/>
              <a:chOff x="1760" y="1647"/>
              <a:chExt cx="463" cy="308"/>
            </a:xfrm>
          </p:grpSpPr>
          <p:sp>
            <p:nvSpPr>
              <p:cNvPr id="3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3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grpSp>
      <p:sp>
        <p:nvSpPr>
          <p:cNvPr id="34" name="Line 25"/>
          <p:cNvSpPr>
            <a:spLocks noChangeShapeType="1"/>
          </p:cNvSpPr>
          <p:nvPr/>
        </p:nvSpPr>
        <p:spPr bwMode="auto">
          <a:xfrm flipH="1">
            <a:off x="5300663" y="2389188"/>
            <a:ext cx="425450" cy="3460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7237413" y="3467100"/>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Sep</a:t>
              </a:r>
            </a:p>
          </p:txBody>
        </p:sp>
      </p:grpSp>
      <p:sp>
        <p:nvSpPr>
          <p:cNvPr id="43" name="Line 37"/>
          <p:cNvSpPr>
            <a:spLocks noChangeShapeType="1"/>
          </p:cNvSpPr>
          <p:nvPr/>
        </p:nvSpPr>
        <p:spPr bwMode="auto">
          <a:xfrm>
            <a:off x="7207250" y="3160713"/>
            <a:ext cx="2968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5912322" y="3430958"/>
            <a:ext cx="1035739" cy="830263"/>
            <a:chOff x="1760" y="1647"/>
            <a:chExt cx="463" cy="523"/>
          </a:xfrm>
        </p:grpSpPr>
        <p:sp>
          <p:nvSpPr>
            <p:cNvPr id="45" name="Oval 3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523"/>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May</a:t>
              </a:r>
              <a:endParaRPr lang="en-US" altLang="zh-CN" dirty="0">
                <a:solidFill>
                  <a:srgbClr val="3333CC"/>
                </a:solidFill>
                <a:ea typeface="楷体_GB2312" pitchFamily="49" charset="-122"/>
              </a:endParaRPr>
            </a:p>
          </p:txBody>
        </p:sp>
      </p:grpSp>
      <p:sp>
        <p:nvSpPr>
          <p:cNvPr id="47" name="Line 41"/>
          <p:cNvSpPr>
            <a:spLocks noChangeShapeType="1"/>
          </p:cNvSpPr>
          <p:nvPr/>
        </p:nvSpPr>
        <p:spPr bwMode="auto">
          <a:xfrm flipH="1">
            <a:off x="6410798" y="3165843"/>
            <a:ext cx="284162" cy="2825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3" name="组合 2"/>
          <p:cNvGrpSpPr/>
          <p:nvPr/>
        </p:nvGrpSpPr>
        <p:grpSpPr>
          <a:xfrm>
            <a:off x="2287588" y="1384300"/>
            <a:ext cx="2717800" cy="1803788"/>
            <a:chOff x="2287588" y="1384300"/>
            <a:chExt cx="2717800" cy="1803788"/>
          </a:xfrm>
        </p:grpSpPr>
        <p:sp>
          <p:nvSpPr>
            <p:cNvPr id="48178"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9"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784396"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8"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9"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50"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1"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52"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53" name="Group 30"/>
            <p:cNvGrpSpPr>
              <a:grpSpLocks/>
            </p:cNvGrpSpPr>
            <p:nvPr/>
          </p:nvGrpSpPr>
          <p:grpSpPr bwMode="auto">
            <a:xfrm>
              <a:off x="3577663" y="2699138"/>
              <a:ext cx="785813" cy="488950"/>
              <a:chOff x="1760" y="1647"/>
              <a:chExt cx="463" cy="308"/>
            </a:xfrm>
          </p:grpSpPr>
          <p:sp>
            <p:nvSpPr>
              <p:cNvPr id="54"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5"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56" name="Line 33"/>
            <p:cNvSpPr>
              <a:spLocks noChangeShapeType="1"/>
            </p:cNvSpPr>
            <p:nvPr/>
          </p:nvSpPr>
          <p:spPr bwMode="auto">
            <a:xfrm>
              <a:off x="3676088" y="2419738"/>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grpSp>
      <p:grpSp>
        <p:nvGrpSpPr>
          <p:cNvPr id="57" name="Group 42"/>
          <p:cNvGrpSpPr>
            <a:grpSpLocks/>
          </p:cNvGrpSpPr>
          <p:nvPr/>
        </p:nvGrpSpPr>
        <p:grpSpPr bwMode="auto">
          <a:xfrm>
            <a:off x="5524883" y="4151687"/>
            <a:ext cx="785813" cy="488950"/>
            <a:chOff x="1760" y="1647"/>
            <a:chExt cx="463" cy="308"/>
          </a:xfrm>
        </p:grpSpPr>
        <p:sp>
          <p:nvSpPr>
            <p:cNvPr id="58" name="Oval 4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Nov</a:t>
              </a:r>
            </a:p>
          </p:txBody>
        </p:sp>
      </p:grpSp>
      <p:sp>
        <p:nvSpPr>
          <p:cNvPr id="60" name="Line 45"/>
          <p:cNvSpPr>
            <a:spLocks noChangeShapeType="1"/>
          </p:cNvSpPr>
          <p:nvPr/>
        </p:nvSpPr>
        <p:spPr bwMode="auto">
          <a:xfrm flipH="1">
            <a:off x="5956683" y="3873874"/>
            <a:ext cx="246063" cy="3222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73" name="文本框 72"/>
          <p:cNvSpPr txBox="1"/>
          <p:nvPr/>
        </p:nvSpPr>
        <p:spPr>
          <a:xfrm>
            <a:off x="4528850" y="5004929"/>
            <a:ext cx="4305867"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⑤ </a:t>
            </a:r>
            <a:r>
              <a:rPr lang="en-US" altLang="zh-CN" b="1" dirty="0" err="1">
                <a:solidFill>
                  <a:srgbClr val="000000"/>
                </a:solidFill>
              </a:rPr>
              <a:t>LL</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74" name="文本框 73"/>
          <p:cNvSpPr txBox="1"/>
          <p:nvPr/>
        </p:nvSpPr>
        <p:spPr>
          <a:xfrm>
            <a:off x="4528851" y="5542812"/>
            <a:ext cx="391590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⑥ </a:t>
            </a:r>
            <a:r>
              <a:rPr lang="en-US" altLang="zh-CN" b="1" dirty="0" err="1">
                <a:solidFill>
                  <a:srgbClr val="000000"/>
                </a:solidFill>
              </a:rPr>
              <a:t>RR</a:t>
            </a:r>
            <a:r>
              <a:rPr lang="en-US" altLang="zh-CN" b="1" dirty="0" err="1" smtClean="0">
                <a:solidFill>
                  <a:srgbClr val="000000"/>
                </a:solidFill>
                <a:latin typeface="宋体" panose="02010600030101010101" pitchFamily="2" charset="-122"/>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78" name="文本框 77"/>
          <p:cNvSpPr txBox="1"/>
          <p:nvPr/>
        </p:nvSpPr>
        <p:spPr>
          <a:xfrm>
            <a:off x="578751" y="541485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79" name="文本框 78"/>
          <p:cNvSpPr txBox="1"/>
          <p:nvPr/>
        </p:nvSpPr>
        <p:spPr>
          <a:xfrm>
            <a:off x="579456" y="5973668"/>
            <a:ext cx="3626671"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a:solidFill>
                  <a:srgbClr val="000000"/>
                </a:solidFill>
              </a:rPr>
              <a:t>RL</a:t>
            </a:r>
            <a:r>
              <a:rPr lang="en-US" altLang="zh-CN" b="1" dirty="0" err="1" smtClean="0">
                <a:solidFill>
                  <a:srgbClr val="000000"/>
                </a:solidFill>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旋转变</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61" name="文本框 60"/>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2" name="文本框 61"/>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Tree>
    <p:extLst>
      <p:ext uri="{BB962C8B-B14F-4D97-AF65-F5344CB8AC3E}">
        <p14:creationId xmlns:p14="http://schemas.microsoft.com/office/powerpoint/2010/main" val="38171839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wipe(left)">
                                      <p:cBhvr>
                                        <p:cTn id="1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5" grpId="0" animBg="1"/>
      <p:bldP spid="7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bwMode="auto">
          <a:xfrm>
            <a:off x="2914745" y="1951004"/>
            <a:ext cx="2755623" cy="1898650"/>
          </a:xfrm>
          <a:prstGeom prst="rect">
            <a:avLst/>
          </a:prstGeom>
          <a:solidFill>
            <a:srgbClr val="FFFF99"/>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62" name="矩形 61"/>
          <p:cNvSpPr/>
          <p:nvPr/>
        </p:nvSpPr>
        <p:spPr bwMode="auto">
          <a:xfrm>
            <a:off x="5229566" y="2458721"/>
            <a:ext cx="1607337" cy="1316603"/>
          </a:xfrm>
          <a:prstGeom prst="rect">
            <a:avLst/>
          </a:prstGeom>
          <a:solidFill>
            <a:srgbClr val="FFCCFF"/>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174" name="Oval 10"/>
          <p:cNvSpPr>
            <a:spLocks noChangeArrowheads="1"/>
          </p:cNvSpPr>
          <p:nvPr/>
        </p:nvSpPr>
        <p:spPr bwMode="auto">
          <a:xfrm>
            <a:off x="6573183" y="1399348"/>
            <a:ext cx="7858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6608824" y="1453323"/>
            <a:ext cx="714530"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784397" name="Line 13"/>
          <p:cNvSpPr>
            <a:spLocks noChangeShapeType="1"/>
          </p:cNvSpPr>
          <p:nvPr/>
        </p:nvSpPr>
        <p:spPr bwMode="auto">
          <a:xfrm>
            <a:off x="5643522" y="2343148"/>
            <a:ext cx="355786" cy="220056"/>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7" name="Group 18"/>
          <p:cNvGrpSpPr>
            <a:grpSpLocks/>
          </p:cNvGrpSpPr>
          <p:nvPr/>
        </p:nvGrpSpPr>
        <p:grpSpPr bwMode="auto">
          <a:xfrm>
            <a:off x="7474883" y="2107373"/>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30" name="Line 21"/>
          <p:cNvSpPr>
            <a:spLocks noChangeShapeType="1"/>
          </p:cNvSpPr>
          <p:nvPr/>
        </p:nvSpPr>
        <p:spPr bwMode="auto">
          <a:xfrm>
            <a:off x="7320896" y="1751773"/>
            <a:ext cx="425450" cy="3984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34" name="Line 25"/>
          <p:cNvSpPr>
            <a:spLocks noChangeShapeType="1"/>
          </p:cNvSpPr>
          <p:nvPr/>
        </p:nvSpPr>
        <p:spPr bwMode="auto">
          <a:xfrm flipH="1">
            <a:off x="5479109" y="1719448"/>
            <a:ext cx="1143615" cy="33001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8187671" y="2853498"/>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Sep</a:t>
              </a:r>
            </a:p>
          </p:txBody>
        </p:sp>
      </p:grpSp>
      <p:sp>
        <p:nvSpPr>
          <p:cNvPr id="43" name="Line 37"/>
          <p:cNvSpPr>
            <a:spLocks noChangeShapeType="1"/>
          </p:cNvSpPr>
          <p:nvPr/>
        </p:nvSpPr>
        <p:spPr bwMode="auto">
          <a:xfrm>
            <a:off x="8157508" y="2547111"/>
            <a:ext cx="2968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6862581" y="2817354"/>
            <a:ext cx="785812" cy="488950"/>
            <a:chOff x="1760" y="1647"/>
            <a:chExt cx="463" cy="308"/>
          </a:xfrm>
        </p:grpSpPr>
        <p:sp>
          <p:nvSpPr>
            <p:cNvPr id="45" name="Oval 3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47" name="Line 41"/>
          <p:cNvSpPr>
            <a:spLocks noChangeShapeType="1"/>
          </p:cNvSpPr>
          <p:nvPr/>
        </p:nvSpPr>
        <p:spPr bwMode="auto">
          <a:xfrm flipH="1">
            <a:off x="7361056" y="2552241"/>
            <a:ext cx="284162" cy="2825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57" name="Group 42"/>
          <p:cNvGrpSpPr>
            <a:grpSpLocks/>
          </p:cNvGrpSpPr>
          <p:nvPr/>
        </p:nvGrpSpPr>
        <p:grpSpPr bwMode="auto">
          <a:xfrm>
            <a:off x="6475141" y="3538085"/>
            <a:ext cx="785813" cy="488950"/>
            <a:chOff x="1760" y="1647"/>
            <a:chExt cx="463" cy="308"/>
          </a:xfrm>
        </p:grpSpPr>
        <p:sp>
          <p:nvSpPr>
            <p:cNvPr id="58" name="Oval 4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Nov</a:t>
              </a:r>
            </a:p>
          </p:txBody>
        </p:sp>
      </p:grpSp>
      <p:sp>
        <p:nvSpPr>
          <p:cNvPr id="60" name="Line 45"/>
          <p:cNvSpPr>
            <a:spLocks noChangeShapeType="1"/>
          </p:cNvSpPr>
          <p:nvPr/>
        </p:nvSpPr>
        <p:spPr bwMode="auto">
          <a:xfrm flipH="1">
            <a:off x="6923699" y="3261063"/>
            <a:ext cx="246063" cy="3222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73" name="文本框 72"/>
          <p:cNvSpPr txBox="1"/>
          <p:nvPr/>
        </p:nvSpPr>
        <p:spPr>
          <a:xfrm>
            <a:off x="4528850" y="4587830"/>
            <a:ext cx="4272249"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⑤ </a:t>
            </a:r>
            <a:r>
              <a:rPr lang="en-US" altLang="zh-CN" b="1" dirty="0" err="1">
                <a:solidFill>
                  <a:srgbClr val="000000"/>
                </a:solidFill>
              </a:rPr>
              <a:t>LL</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74" name="文本框 73"/>
          <p:cNvSpPr txBox="1"/>
          <p:nvPr/>
        </p:nvSpPr>
        <p:spPr>
          <a:xfrm>
            <a:off x="4528851" y="5125713"/>
            <a:ext cx="391590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⑥ </a:t>
            </a:r>
            <a:r>
              <a:rPr lang="en-US" altLang="zh-CN" b="1" dirty="0" err="1">
                <a:solidFill>
                  <a:srgbClr val="000000"/>
                </a:solidFill>
              </a:rPr>
              <a:t>RR</a:t>
            </a:r>
            <a:r>
              <a:rPr lang="en-US" altLang="zh-CN" b="1" dirty="0" err="1" smtClean="0">
                <a:solidFill>
                  <a:srgbClr val="000000"/>
                </a:solidFill>
                <a:latin typeface="宋体" panose="02010600030101010101" pitchFamily="2" charset="-122"/>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4" name="组合 3"/>
          <p:cNvGrpSpPr/>
          <p:nvPr/>
        </p:nvGrpSpPr>
        <p:grpSpPr>
          <a:xfrm>
            <a:off x="3411587" y="3734776"/>
            <a:ext cx="785812" cy="868363"/>
            <a:chOff x="3322638" y="3844925"/>
            <a:chExt cx="785812" cy="868363"/>
          </a:xfrm>
        </p:grpSpPr>
        <p:grpSp>
          <p:nvGrpSpPr>
            <p:cNvPr id="67" name="Group 46"/>
            <p:cNvGrpSpPr>
              <a:grpSpLocks/>
            </p:cNvGrpSpPr>
            <p:nvPr/>
          </p:nvGrpSpPr>
          <p:grpSpPr bwMode="auto">
            <a:xfrm>
              <a:off x="3322638" y="4224338"/>
              <a:ext cx="785812" cy="488950"/>
              <a:chOff x="1760" y="1647"/>
              <a:chExt cx="463" cy="308"/>
            </a:xfrm>
          </p:grpSpPr>
          <p:sp>
            <p:nvSpPr>
              <p:cNvPr id="68" name="Oval 4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75" name="Text Box 4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Dec</a:t>
                </a:r>
              </a:p>
            </p:txBody>
          </p:sp>
        </p:grpSp>
        <p:sp>
          <p:nvSpPr>
            <p:cNvPr id="76" name="Line 49"/>
            <p:cNvSpPr>
              <a:spLocks noChangeShapeType="1"/>
            </p:cNvSpPr>
            <p:nvPr/>
          </p:nvSpPr>
          <p:spPr bwMode="auto">
            <a:xfrm>
              <a:off x="3446463" y="3844925"/>
              <a:ext cx="193675" cy="384175"/>
            </a:xfrm>
            <a:prstGeom prst="line">
              <a:avLst/>
            </a:prstGeom>
            <a:noFill/>
            <a:ln w="28575">
              <a:solidFill>
                <a:srgbClr val="FF0000"/>
              </a:solidFill>
              <a:round/>
              <a:headEnd/>
              <a:tailEnd/>
            </a:ln>
          </p:spPr>
          <p:txBody>
            <a:bodyPr/>
            <a:lstStyle/>
            <a:p>
              <a:endParaRPr lang="zh-CN" altLang="en-US">
                <a:solidFill>
                  <a:srgbClr val="000000"/>
                </a:solidFill>
              </a:endParaRPr>
            </a:p>
          </p:txBody>
        </p:sp>
      </p:grpSp>
      <p:sp>
        <p:nvSpPr>
          <p:cNvPr id="77" name="文本框 76"/>
          <p:cNvSpPr txBox="1"/>
          <p:nvPr/>
        </p:nvSpPr>
        <p:spPr>
          <a:xfrm>
            <a:off x="4528851" y="5681037"/>
            <a:ext cx="4319314"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⑦</a:t>
            </a:r>
            <a:r>
              <a:rPr lang="en-US" altLang="zh-CN" b="1" dirty="0" smtClean="0">
                <a:solidFill>
                  <a:srgbClr val="000000"/>
                </a:solidFill>
                <a:latin typeface="宋体" panose="02010600030101010101" pitchFamily="2" charset="-122"/>
              </a:rPr>
              <a:t> </a:t>
            </a:r>
            <a:r>
              <a:rPr lang="en-US" altLang="zh-CN" b="1" dirty="0" err="1">
                <a:solidFill>
                  <a:srgbClr val="000000"/>
                </a:solidFill>
              </a:rPr>
              <a:t>LR</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80" name="文本框 79"/>
          <p:cNvSpPr txBox="1"/>
          <p:nvPr/>
        </p:nvSpPr>
        <p:spPr>
          <a:xfrm>
            <a:off x="578751" y="541485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81" name="文本框 80"/>
          <p:cNvSpPr txBox="1"/>
          <p:nvPr/>
        </p:nvSpPr>
        <p:spPr>
          <a:xfrm>
            <a:off x="579457" y="5973668"/>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a:solidFill>
                  <a:srgbClr val="000000"/>
                </a:solidFill>
              </a:rPr>
              <a:t>RL</a:t>
            </a:r>
            <a:r>
              <a:rPr lang="en-US" altLang="zh-CN" b="1" dirty="0" err="1" smtClean="0">
                <a:solidFill>
                  <a:srgbClr val="000000"/>
                </a:solidFill>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82" name="组合 81"/>
          <p:cNvGrpSpPr/>
          <p:nvPr/>
        </p:nvGrpSpPr>
        <p:grpSpPr>
          <a:xfrm>
            <a:off x="2935266" y="1976841"/>
            <a:ext cx="2717800" cy="1803788"/>
            <a:chOff x="2287588" y="1384300"/>
            <a:chExt cx="2717800" cy="1803788"/>
          </a:xfrm>
        </p:grpSpPr>
        <p:sp>
          <p:nvSpPr>
            <p:cNvPr id="83" name="Oval 4"/>
            <p:cNvSpPr>
              <a:spLocks noChangeArrowheads="1"/>
            </p:cNvSpPr>
            <p:nvPr/>
          </p:nvSpPr>
          <p:spPr bwMode="auto">
            <a:xfrm>
              <a:off x="4270375" y="1422400"/>
              <a:ext cx="7350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84"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85" name="Line 12"/>
            <p:cNvSpPr>
              <a:spLocks noChangeShapeType="1"/>
            </p:cNvSpPr>
            <p:nvPr/>
          </p:nvSpPr>
          <p:spPr bwMode="auto">
            <a:xfrm flipH="1">
              <a:off x="3614738" y="1771650"/>
              <a:ext cx="708025" cy="282575"/>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86" name="Oval 7"/>
            <p:cNvSpPr>
              <a:spLocks noChangeArrowheads="1"/>
            </p:cNvSpPr>
            <p:nvPr/>
          </p:nvSpPr>
          <p:spPr bwMode="auto">
            <a:xfrm>
              <a:off x="3009900" y="2016125"/>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87"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88" name="Oval 15"/>
            <p:cNvSpPr>
              <a:spLocks noChangeArrowheads="1"/>
            </p:cNvSpPr>
            <p:nvPr/>
          </p:nvSpPr>
          <p:spPr bwMode="auto">
            <a:xfrm>
              <a:off x="2287588" y="2722563"/>
              <a:ext cx="785812"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89"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90" name="Line 17"/>
            <p:cNvSpPr>
              <a:spLocks noChangeShapeType="1"/>
            </p:cNvSpPr>
            <p:nvPr/>
          </p:nvSpPr>
          <p:spPr bwMode="auto">
            <a:xfrm flipH="1">
              <a:off x="2727325" y="2349500"/>
              <a:ext cx="347663" cy="349250"/>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91" name="Group 30"/>
            <p:cNvGrpSpPr>
              <a:grpSpLocks/>
            </p:cNvGrpSpPr>
            <p:nvPr/>
          </p:nvGrpSpPr>
          <p:grpSpPr bwMode="auto">
            <a:xfrm>
              <a:off x="3577663" y="2699138"/>
              <a:ext cx="785813" cy="488950"/>
              <a:chOff x="1760" y="1647"/>
              <a:chExt cx="463" cy="308"/>
            </a:xfrm>
          </p:grpSpPr>
          <p:sp>
            <p:nvSpPr>
              <p:cNvPr id="93" name="Oval 31"/>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94"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92" name="Line 33"/>
            <p:cNvSpPr>
              <a:spLocks noChangeShapeType="1"/>
            </p:cNvSpPr>
            <p:nvPr/>
          </p:nvSpPr>
          <p:spPr bwMode="auto">
            <a:xfrm>
              <a:off x="3676088" y="2419738"/>
              <a:ext cx="219075" cy="334963"/>
            </a:xfrm>
            <a:prstGeom prst="line">
              <a:avLst/>
            </a:prstGeom>
            <a:noFill/>
            <a:ln w="28575">
              <a:solidFill>
                <a:srgbClr val="FF0000"/>
              </a:solidFill>
              <a:round/>
              <a:headEnd/>
              <a:tailEnd/>
            </a:ln>
          </p:spPr>
          <p:txBody>
            <a:bodyPr/>
            <a:lstStyle/>
            <a:p>
              <a:endParaRPr lang="zh-CN" altLang="en-US">
                <a:solidFill>
                  <a:srgbClr val="000000"/>
                </a:solidFill>
              </a:endParaRPr>
            </a:p>
          </p:txBody>
        </p:sp>
      </p:grpSp>
      <p:grpSp>
        <p:nvGrpSpPr>
          <p:cNvPr id="108" name="组合 107"/>
          <p:cNvGrpSpPr/>
          <p:nvPr/>
        </p:nvGrpSpPr>
        <p:grpSpPr>
          <a:xfrm>
            <a:off x="5298461" y="2485524"/>
            <a:ext cx="1262063" cy="1271588"/>
            <a:chOff x="4286250" y="2695575"/>
            <a:chExt cx="1262063" cy="1271588"/>
          </a:xfrm>
        </p:grpSpPr>
        <p:grpSp>
          <p:nvGrpSpPr>
            <p:cNvPr id="109" name="Group 26"/>
            <p:cNvGrpSpPr>
              <a:grpSpLocks/>
            </p:cNvGrpSpPr>
            <p:nvPr/>
          </p:nvGrpSpPr>
          <p:grpSpPr bwMode="auto">
            <a:xfrm>
              <a:off x="4286250" y="3478213"/>
              <a:ext cx="785813" cy="488950"/>
              <a:chOff x="1760" y="1647"/>
              <a:chExt cx="463" cy="308"/>
            </a:xfrm>
          </p:grpSpPr>
          <p:sp>
            <p:nvSpPr>
              <p:cNvPr id="114"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115"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110"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111" name="Group 22"/>
            <p:cNvGrpSpPr>
              <a:grpSpLocks/>
            </p:cNvGrpSpPr>
            <p:nvPr/>
          </p:nvGrpSpPr>
          <p:grpSpPr bwMode="auto">
            <a:xfrm>
              <a:off x="4762500" y="2695575"/>
              <a:ext cx="785813" cy="488950"/>
              <a:chOff x="1760" y="1647"/>
              <a:chExt cx="463" cy="308"/>
            </a:xfrm>
          </p:grpSpPr>
          <p:sp>
            <p:nvSpPr>
              <p:cNvPr id="112"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113"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grpSp>
      <p:sp>
        <p:nvSpPr>
          <p:cNvPr id="63" name="文本框 62"/>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a:t>
            </a:r>
            <a:endParaRPr lang="zh-CN" altLang="en-US" b="1" dirty="0">
              <a:solidFill>
                <a:srgbClr val="000000"/>
              </a:solidFill>
            </a:endParaRPr>
          </a:p>
        </p:txBody>
      </p:sp>
      <p:sp>
        <p:nvSpPr>
          <p:cNvPr id="64" name="文本框 63"/>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a:t>
            </a:r>
            <a:endParaRPr lang="zh-CN" altLang="en-US" b="1" dirty="0">
              <a:solidFill>
                <a:srgbClr val="000000"/>
              </a:solidFill>
            </a:endParaRPr>
          </a:p>
        </p:txBody>
      </p:sp>
    </p:spTree>
    <p:extLst>
      <p:ext uri="{BB962C8B-B14F-4D97-AF65-F5344CB8AC3E}">
        <p14:creationId xmlns:p14="http://schemas.microsoft.com/office/powerpoint/2010/main" val="992903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left)">
                                      <p:cBhvr>
                                        <p:cTn id="1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bwMode="auto">
          <a:xfrm>
            <a:off x="2914745" y="1951004"/>
            <a:ext cx="2755623" cy="1898650"/>
          </a:xfrm>
          <a:prstGeom prst="rect">
            <a:avLst/>
          </a:prstGeom>
          <a:solidFill>
            <a:srgbClr val="FFFF99"/>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62" name="矩形 61"/>
          <p:cNvSpPr/>
          <p:nvPr/>
        </p:nvSpPr>
        <p:spPr bwMode="auto">
          <a:xfrm>
            <a:off x="5229566" y="2458721"/>
            <a:ext cx="1607337" cy="1316603"/>
          </a:xfrm>
          <a:prstGeom prst="rect">
            <a:avLst/>
          </a:prstGeom>
          <a:solidFill>
            <a:srgbClr val="FFCCFF"/>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174" name="Oval 10"/>
          <p:cNvSpPr>
            <a:spLocks noChangeArrowheads="1"/>
          </p:cNvSpPr>
          <p:nvPr/>
        </p:nvSpPr>
        <p:spPr bwMode="auto">
          <a:xfrm>
            <a:off x="6573183" y="1399348"/>
            <a:ext cx="7858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6608824" y="1453323"/>
            <a:ext cx="714530"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784397" name="Line 13"/>
          <p:cNvSpPr>
            <a:spLocks noChangeShapeType="1"/>
          </p:cNvSpPr>
          <p:nvPr/>
        </p:nvSpPr>
        <p:spPr bwMode="auto">
          <a:xfrm>
            <a:off x="5643522" y="2343148"/>
            <a:ext cx="355786" cy="220056"/>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7" name="Group 18"/>
          <p:cNvGrpSpPr>
            <a:grpSpLocks/>
          </p:cNvGrpSpPr>
          <p:nvPr/>
        </p:nvGrpSpPr>
        <p:grpSpPr bwMode="auto">
          <a:xfrm>
            <a:off x="7474883" y="2107373"/>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30" name="Line 21"/>
          <p:cNvSpPr>
            <a:spLocks noChangeShapeType="1"/>
          </p:cNvSpPr>
          <p:nvPr/>
        </p:nvSpPr>
        <p:spPr bwMode="auto">
          <a:xfrm>
            <a:off x="7320896" y="1751773"/>
            <a:ext cx="425450" cy="3984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34" name="Line 25"/>
          <p:cNvSpPr>
            <a:spLocks noChangeShapeType="1"/>
          </p:cNvSpPr>
          <p:nvPr/>
        </p:nvSpPr>
        <p:spPr bwMode="auto">
          <a:xfrm flipH="1">
            <a:off x="5479109" y="1719448"/>
            <a:ext cx="1143615" cy="33001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8187671" y="2853498"/>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Sep</a:t>
              </a:r>
            </a:p>
          </p:txBody>
        </p:sp>
      </p:grpSp>
      <p:sp>
        <p:nvSpPr>
          <p:cNvPr id="43" name="Line 37"/>
          <p:cNvSpPr>
            <a:spLocks noChangeShapeType="1"/>
          </p:cNvSpPr>
          <p:nvPr/>
        </p:nvSpPr>
        <p:spPr bwMode="auto">
          <a:xfrm>
            <a:off x="8157508" y="2547111"/>
            <a:ext cx="2968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6862581" y="2817354"/>
            <a:ext cx="785812" cy="488950"/>
            <a:chOff x="1760" y="1647"/>
            <a:chExt cx="463" cy="308"/>
          </a:xfrm>
        </p:grpSpPr>
        <p:sp>
          <p:nvSpPr>
            <p:cNvPr id="45" name="Oval 3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47" name="Line 41"/>
          <p:cNvSpPr>
            <a:spLocks noChangeShapeType="1"/>
          </p:cNvSpPr>
          <p:nvPr/>
        </p:nvSpPr>
        <p:spPr bwMode="auto">
          <a:xfrm flipH="1">
            <a:off x="7361056" y="2552241"/>
            <a:ext cx="284162" cy="2825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57" name="Group 42"/>
          <p:cNvGrpSpPr>
            <a:grpSpLocks/>
          </p:cNvGrpSpPr>
          <p:nvPr/>
        </p:nvGrpSpPr>
        <p:grpSpPr bwMode="auto">
          <a:xfrm>
            <a:off x="6475141" y="3538085"/>
            <a:ext cx="785813" cy="488950"/>
            <a:chOff x="1760" y="1647"/>
            <a:chExt cx="463" cy="308"/>
          </a:xfrm>
        </p:grpSpPr>
        <p:sp>
          <p:nvSpPr>
            <p:cNvPr id="58" name="Oval 4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Nov</a:t>
              </a:r>
            </a:p>
          </p:txBody>
        </p:sp>
      </p:grpSp>
      <p:sp>
        <p:nvSpPr>
          <p:cNvPr id="60" name="Line 45"/>
          <p:cNvSpPr>
            <a:spLocks noChangeShapeType="1"/>
          </p:cNvSpPr>
          <p:nvPr/>
        </p:nvSpPr>
        <p:spPr bwMode="auto">
          <a:xfrm flipH="1">
            <a:off x="6923699" y="3261063"/>
            <a:ext cx="246063" cy="3222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73" name="文本框 72"/>
          <p:cNvSpPr txBox="1"/>
          <p:nvPr/>
        </p:nvSpPr>
        <p:spPr>
          <a:xfrm>
            <a:off x="4471519" y="4328498"/>
            <a:ext cx="45019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⑤ </a:t>
            </a:r>
            <a:r>
              <a:rPr lang="en-US" altLang="zh-CN" b="1" dirty="0" err="1" smtClean="0">
                <a:solidFill>
                  <a:srgbClr val="000000"/>
                </a:solidFill>
                <a:latin typeface="宋体" panose="02010600030101010101" pitchFamily="2" charset="-122"/>
              </a:rPr>
              <a:t>L</a:t>
            </a:r>
            <a:r>
              <a:rPr lang="en-US" altLang="zh-CN" b="1" dirty="0" err="1" smtClean="0">
                <a:solidFill>
                  <a:srgbClr val="000000"/>
                </a:solidFill>
              </a:rPr>
              <a:t>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74" name="文本框 73"/>
          <p:cNvSpPr txBox="1"/>
          <p:nvPr/>
        </p:nvSpPr>
        <p:spPr>
          <a:xfrm>
            <a:off x="4471520" y="4866381"/>
            <a:ext cx="391590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⑥ </a:t>
            </a:r>
            <a:r>
              <a:rPr lang="en-US" altLang="zh-CN" b="1" dirty="0" err="1">
                <a:solidFill>
                  <a:srgbClr val="000000"/>
                </a:solidFill>
              </a:rPr>
              <a:t>RR</a:t>
            </a:r>
            <a:r>
              <a:rPr lang="en-US" altLang="zh-CN" b="1" dirty="0" err="1" smtClean="0">
                <a:solidFill>
                  <a:srgbClr val="000000"/>
                </a:solidFill>
                <a:latin typeface="宋体" panose="02010600030101010101" pitchFamily="2" charset="-122"/>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4" name="组合 3"/>
          <p:cNvGrpSpPr/>
          <p:nvPr/>
        </p:nvGrpSpPr>
        <p:grpSpPr>
          <a:xfrm>
            <a:off x="3411587" y="3734776"/>
            <a:ext cx="785812" cy="868363"/>
            <a:chOff x="3322638" y="3844925"/>
            <a:chExt cx="785812" cy="868363"/>
          </a:xfrm>
        </p:grpSpPr>
        <p:grpSp>
          <p:nvGrpSpPr>
            <p:cNvPr id="67" name="Group 46"/>
            <p:cNvGrpSpPr>
              <a:grpSpLocks/>
            </p:cNvGrpSpPr>
            <p:nvPr/>
          </p:nvGrpSpPr>
          <p:grpSpPr bwMode="auto">
            <a:xfrm>
              <a:off x="3322638" y="4224338"/>
              <a:ext cx="785812" cy="488950"/>
              <a:chOff x="1760" y="1647"/>
              <a:chExt cx="463" cy="308"/>
            </a:xfrm>
          </p:grpSpPr>
          <p:sp>
            <p:nvSpPr>
              <p:cNvPr id="68" name="Oval 4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75" name="Text Box 4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Dec</a:t>
                </a:r>
              </a:p>
            </p:txBody>
          </p:sp>
        </p:grpSp>
        <p:sp>
          <p:nvSpPr>
            <p:cNvPr id="76" name="Line 49"/>
            <p:cNvSpPr>
              <a:spLocks noChangeShapeType="1"/>
            </p:cNvSpPr>
            <p:nvPr/>
          </p:nvSpPr>
          <p:spPr bwMode="auto">
            <a:xfrm>
              <a:off x="3446463" y="3844925"/>
              <a:ext cx="193675" cy="384175"/>
            </a:xfrm>
            <a:prstGeom prst="line">
              <a:avLst/>
            </a:prstGeom>
            <a:noFill/>
            <a:ln w="28575">
              <a:solidFill>
                <a:srgbClr val="FF0000"/>
              </a:solidFill>
              <a:round/>
              <a:headEnd/>
              <a:tailEnd/>
            </a:ln>
          </p:spPr>
          <p:txBody>
            <a:bodyPr/>
            <a:lstStyle/>
            <a:p>
              <a:endParaRPr lang="zh-CN" altLang="en-US">
                <a:solidFill>
                  <a:srgbClr val="000000"/>
                </a:solidFill>
              </a:endParaRPr>
            </a:p>
          </p:txBody>
        </p:sp>
      </p:grpSp>
      <p:sp>
        <p:nvSpPr>
          <p:cNvPr id="77" name="文本框 76"/>
          <p:cNvSpPr txBox="1"/>
          <p:nvPr/>
        </p:nvSpPr>
        <p:spPr>
          <a:xfrm>
            <a:off x="4471520" y="5421705"/>
            <a:ext cx="4618692"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⑦</a:t>
            </a:r>
            <a:r>
              <a:rPr lang="en-US" altLang="zh-CN" b="1" dirty="0" smtClean="0">
                <a:solidFill>
                  <a:srgbClr val="000000"/>
                </a:solidFill>
                <a:latin typeface="宋体" panose="02010600030101010101" pitchFamily="2" charset="-122"/>
              </a:rPr>
              <a:t> </a:t>
            </a:r>
            <a:r>
              <a:rPr lang="en-US" altLang="zh-CN" b="1" dirty="0" err="1">
                <a:solidFill>
                  <a:srgbClr val="000000"/>
                </a:solidFill>
              </a:rPr>
              <a:t>LR</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3" name="文本框 62"/>
          <p:cNvSpPr txBox="1"/>
          <p:nvPr/>
        </p:nvSpPr>
        <p:spPr>
          <a:xfrm>
            <a:off x="4456152" y="5941460"/>
            <a:ext cx="4149965"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⑧ </a:t>
            </a:r>
            <a:r>
              <a:rPr lang="en-US" altLang="zh-CN" b="1" dirty="0" err="1">
                <a:solidFill>
                  <a:srgbClr val="000000"/>
                </a:solidFill>
              </a:rPr>
              <a:t>LL</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6" name="文本框 65"/>
          <p:cNvSpPr txBox="1"/>
          <p:nvPr/>
        </p:nvSpPr>
        <p:spPr>
          <a:xfrm>
            <a:off x="578751" y="541485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78" name="文本框 77"/>
          <p:cNvSpPr txBox="1"/>
          <p:nvPr/>
        </p:nvSpPr>
        <p:spPr>
          <a:xfrm>
            <a:off x="579457" y="5973668"/>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a:solidFill>
                  <a:srgbClr val="000000"/>
                </a:solidFill>
              </a:rPr>
              <a:t>RL</a:t>
            </a:r>
            <a:r>
              <a:rPr lang="en-US" altLang="zh-CN" b="1" dirty="0" err="1" smtClean="0">
                <a:solidFill>
                  <a:srgbClr val="000000"/>
                </a:solidFill>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79" name="组合 78"/>
          <p:cNvGrpSpPr/>
          <p:nvPr/>
        </p:nvGrpSpPr>
        <p:grpSpPr>
          <a:xfrm>
            <a:off x="2935266" y="1976841"/>
            <a:ext cx="2717800" cy="1803788"/>
            <a:chOff x="2287588" y="1384300"/>
            <a:chExt cx="2717800" cy="1803788"/>
          </a:xfrm>
        </p:grpSpPr>
        <p:sp>
          <p:nvSpPr>
            <p:cNvPr id="80" name="Oval 4"/>
            <p:cNvSpPr>
              <a:spLocks noChangeArrowheads="1"/>
            </p:cNvSpPr>
            <p:nvPr/>
          </p:nvSpPr>
          <p:spPr bwMode="auto">
            <a:xfrm>
              <a:off x="4270375" y="1422400"/>
              <a:ext cx="7350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81"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82" name="Line 12"/>
            <p:cNvSpPr>
              <a:spLocks noChangeShapeType="1"/>
            </p:cNvSpPr>
            <p:nvPr/>
          </p:nvSpPr>
          <p:spPr bwMode="auto">
            <a:xfrm flipH="1">
              <a:off x="3614738" y="1771650"/>
              <a:ext cx="708025" cy="282575"/>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83" name="Oval 7"/>
            <p:cNvSpPr>
              <a:spLocks noChangeArrowheads="1"/>
            </p:cNvSpPr>
            <p:nvPr/>
          </p:nvSpPr>
          <p:spPr bwMode="auto">
            <a:xfrm>
              <a:off x="3009900" y="2016125"/>
              <a:ext cx="7350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84"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85" name="Oval 15"/>
            <p:cNvSpPr>
              <a:spLocks noChangeArrowheads="1"/>
            </p:cNvSpPr>
            <p:nvPr/>
          </p:nvSpPr>
          <p:spPr bwMode="auto">
            <a:xfrm>
              <a:off x="2287588" y="2722563"/>
              <a:ext cx="785812"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86"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87" name="Line 17"/>
            <p:cNvSpPr>
              <a:spLocks noChangeShapeType="1"/>
            </p:cNvSpPr>
            <p:nvPr/>
          </p:nvSpPr>
          <p:spPr bwMode="auto">
            <a:xfrm flipH="1">
              <a:off x="2727325" y="2349500"/>
              <a:ext cx="3476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88" name="Group 30"/>
            <p:cNvGrpSpPr>
              <a:grpSpLocks/>
            </p:cNvGrpSpPr>
            <p:nvPr/>
          </p:nvGrpSpPr>
          <p:grpSpPr bwMode="auto">
            <a:xfrm>
              <a:off x="3577663" y="2699138"/>
              <a:ext cx="785813" cy="488950"/>
              <a:chOff x="1760" y="1647"/>
              <a:chExt cx="463" cy="308"/>
            </a:xfrm>
          </p:grpSpPr>
          <p:sp>
            <p:nvSpPr>
              <p:cNvPr id="90" name="Oval 31"/>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91"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89" name="Line 33"/>
            <p:cNvSpPr>
              <a:spLocks noChangeShapeType="1"/>
            </p:cNvSpPr>
            <p:nvPr/>
          </p:nvSpPr>
          <p:spPr bwMode="auto">
            <a:xfrm>
              <a:off x="3676088" y="2419738"/>
              <a:ext cx="219075" cy="334963"/>
            </a:xfrm>
            <a:prstGeom prst="line">
              <a:avLst/>
            </a:prstGeom>
            <a:noFill/>
            <a:ln w="28575">
              <a:solidFill>
                <a:schemeClr val="tx1"/>
              </a:solidFill>
              <a:round/>
              <a:headEnd/>
              <a:tailEnd/>
            </a:ln>
          </p:spPr>
          <p:txBody>
            <a:bodyPr/>
            <a:lstStyle/>
            <a:p>
              <a:endParaRPr lang="zh-CN" altLang="en-US">
                <a:solidFill>
                  <a:srgbClr val="000000"/>
                </a:solidFill>
              </a:endParaRPr>
            </a:p>
          </p:txBody>
        </p:sp>
      </p:grpSp>
      <p:grpSp>
        <p:nvGrpSpPr>
          <p:cNvPr id="92" name="组合 91"/>
          <p:cNvGrpSpPr/>
          <p:nvPr/>
        </p:nvGrpSpPr>
        <p:grpSpPr>
          <a:xfrm>
            <a:off x="5298461" y="2485524"/>
            <a:ext cx="1262063" cy="1271588"/>
            <a:chOff x="4286250" y="2695575"/>
            <a:chExt cx="1262063" cy="1271588"/>
          </a:xfrm>
        </p:grpSpPr>
        <p:grpSp>
          <p:nvGrpSpPr>
            <p:cNvPr id="93" name="Group 26"/>
            <p:cNvGrpSpPr>
              <a:grpSpLocks/>
            </p:cNvGrpSpPr>
            <p:nvPr/>
          </p:nvGrpSpPr>
          <p:grpSpPr bwMode="auto">
            <a:xfrm>
              <a:off x="4286250" y="3478213"/>
              <a:ext cx="785813" cy="488950"/>
              <a:chOff x="1760" y="1647"/>
              <a:chExt cx="463" cy="308"/>
            </a:xfrm>
          </p:grpSpPr>
          <p:sp>
            <p:nvSpPr>
              <p:cNvPr id="98"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99"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94"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95" name="Group 22"/>
            <p:cNvGrpSpPr>
              <a:grpSpLocks/>
            </p:cNvGrpSpPr>
            <p:nvPr/>
          </p:nvGrpSpPr>
          <p:grpSpPr bwMode="auto">
            <a:xfrm>
              <a:off x="4762500" y="2695575"/>
              <a:ext cx="785813" cy="488950"/>
              <a:chOff x="1760" y="1647"/>
              <a:chExt cx="463" cy="308"/>
            </a:xfrm>
          </p:grpSpPr>
          <p:sp>
            <p:nvSpPr>
              <p:cNvPr id="96"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97"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grpSp>
      <p:sp>
        <p:nvSpPr>
          <p:cNvPr id="69" name="文本框 68"/>
          <p:cNvSpPr txBox="1"/>
          <p:nvPr/>
        </p:nvSpPr>
        <p:spPr>
          <a:xfrm>
            <a:off x="578751" y="4337707"/>
            <a:ext cx="4309163"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 </a:t>
            </a:r>
            <a:endParaRPr lang="zh-CN" altLang="en-US" b="1" dirty="0">
              <a:solidFill>
                <a:srgbClr val="000000"/>
              </a:solidFill>
            </a:endParaRPr>
          </a:p>
        </p:txBody>
      </p:sp>
      <p:sp>
        <p:nvSpPr>
          <p:cNvPr id="70" name="文本框 69"/>
          <p:cNvSpPr txBox="1"/>
          <p:nvPr/>
        </p:nvSpPr>
        <p:spPr>
          <a:xfrm>
            <a:off x="578751" y="4837877"/>
            <a:ext cx="401342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a:t>
            </a:r>
            <a:r>
              <a:rPr lang="zh-CN" altLang="en-US" b="1" smtClean="0">
                <a:solidFill>
                  <a:srgbClr val="000000"/>
                </a:solidFill>
              </a:rPr>
              <a:t>变换，  </a:t>
            </a:r>
            <a:endParaRPr lang="zh-CN" altLang="en-US" b="1" dirty="0">
              <a:solidFill>
                <a:srgbClr val="000000"/>
              </a:solidFill>
            </a:endParaRPr>
          </a:p>
        </p:txBody>
      </p:sp>
    </p:spTree>
    <p:extLst>
      <p:ext uri="{BB962C8B-B14F-4D97-AF65-F5344CB8AC3E}">
        <p14:creationId xmlns:p14="http://schemas.microsoft.com/office/powerpoint/2010/main" val="3562317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bwMode="auto">
          <a:xfrm>
            <a:off x="2914745" y="1951004"/>
            <a:ext cx="2755623" cy="1898650"/>
          </a:xfrm>
          <a:prstGeom prst="rect">
            <a:avLst/>
          </a:prstGeom>
          <a:solidFill>
            <a:srgbClr val="FFFF99"/>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62" name="矩形 61"/>
          <p:cNvSpPr/>
          <p:nvPr/>
        </p:nvSpPr>
        <p:spPr bwMode="auto">
          <a:xfrm>
            <a:off x="5229566" y="2458721"/>
            <a:ext cx="1607337" cy="1316603"/>
          </a:xfrm>
          <a:prstGeom prst="rect">
            <a:avLst/>
          </a:prstGeom>
          <a:solidFill>
            <a:srgbClr val="FFCCFF"/>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0" i="0" u="none" strike="noStrike" cap="none" normalizeH="0" baseline="0" smtClean="0">
              <a:ln>
                <a:noFill/>
              </a:ln>
              <a:solidFill>
                <a:schemeClr val="tx1"/>
              </a:solidFill>
              <a:effectLst/>
              <a:latin typeface="Times New Roman" pitchFamily="18" charset="0"/>
              <a:ea typeface="宋体" charset="-122"/>
            </a:endParaRPr>
          </a:p>
        </p:txBody>
      </p:sp>
      <p:sp>
        <p:nvSpPr>
          <p:cNvPr id="48174" name="Oval 10"/>
          <p:cNvSpPr>
            <a:spLocks noChangeArrowheads="1"/>
          </p:cNvSpPr>
          <p:nvPr/>
        </p:nvSpPr>
        <p:spPr bwMode="auto">
          <a:xfrm>
            <a:off x="6573183" y="1399348"/>
            <a:ext cx="7858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8175" name="Text Box 11"/>
          <p:cNvSpPr txBox="1">
            <a:spLocks noChangeArrowheads="1"/>
          </p:cNvSpPr>
          <p:nvPr/>
        </p:nvSpPr>
        <p:spPr bwMode="auto">
          <a:xfrm>
            <a:off x="6608824" y="1453323"/>
            <a:ext cx="714530"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Mar</a:t>
            </a:r>
          </a:p>
        </p:txBody>
      </p:sp>
      <p:sp>
        <p:nvSpPr>
          <p:cNvPr id="48130" name="Text Box 2"/>
          <p:cNvSpPr txBox="1">
            <a:spLocks noChangeArrowheads="1"/>
          </p:cNvSpPr>
          <p:nvPr/>
        </p:nvSpPr>
        <p:spPr bwMode="auto">
          <a:xfrm>
            <a:off x="0" y="0"/>
            <a:ext cx="9144000" cy="1311275"/>
          </a:xfrm>
          <a:prstGeom prst="rect">
            <a:avLst/>
          </a:prstGeom>
          <a:noFill/>
          <a:ln w="9525">
            <a:noFill/>
            <a:miter lim="800000"/>
            <a:headEnd/>
            <a:tailEnd/>
          </a:ln>
        </p:spPr>
        <p:txBody>
          <a:bodyPr>
            <a:spAutoFit/>
          </a:bodyPr>
          <a:lstStyle/>
          <a:p>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p:nvSpPr>
          <p:cNvPr id="784397" name="Line 13"/>
          <p:cNvSpPr>
            <a:spLocks noChangeShapeType="1"/>
          </p:cNvSpPr>
          <p:nvPr/>
        </p:nvSpPr>
        <p:spPr bwMode="auto">
          <a:xfrm>
            <a:off x="5643522" y="2343148"/>
            <a:ext cx="355786" cy="220056"/>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48155" name="Text Box 51"/>
          <p:cNvSpPr txBox="1">
            <a:spLocks noChangeArrowheads="1"/>
          </p:cNvSpPr>
          <p:nvPr/>
        </p:nvSpPr>
        <p:spPr bwMode="auto">
          <a:xfrm>
            <a:off x="282575" y="1411288"/>
            <a:ext cx="3309938" cy="579437"/>
          </a:xfrm>
          <a:prstGeom prst="rect">
            <a:avLst/>
          </a:prstGeom>
          <a:noFill/>
          <a:ln w="9525">
            <a:noFill/>
            <a:miter lim="800000"/>
            <a:headEnd/>
            <a:tailEnd/>
          </a:ln>
        </p:spPr>
        <p:txBody>
          <a:bodyPr>
            <a:spAutoFit/>
          </a:bodyPr>
          <a:lstStyle/>
          <a:p>
            <a:pPr>
              <a:spcBef>
                <a:spcPct val="50000"/>
              </a:spcBef>
            </a:pP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grpSp>
        <p:nvGrpSpPr>
          <p:cNvPr id="27" name="Group 18"/>
          <p:cNvGrpSpPr>
            <a:grpSpLocks/>
          </p:cNvGrpSpPr>
          <p:nvPr/>
        </p:nvGrpSpPr>
        <p:grpSpPr bwMode="auto">
          <a:xfrm>
            <a:off x="7474883" y="2107373"/>
            <a:ext cx="838200" cy="488950"/>
            <a:chOff x="1760" y="1647"/>
            <a:chExt cx="463" cy="308"/>
          </a:xfrm>
        </p:grpSpPr>
        <p:sp>
          <p:nvSpPr>
            <p:cNvPr id="28" name="Oval 1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29" name="Text Box 2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30" name="Line 21"/>
          <p:cNvSpPr>
            <a:spLocks noChangeShapeType="1"/>
          </p:cNvSpPr>
          <p:nvPr/>
        </p:nvSpPr>
        <p:spPr bwMode="auto">
          <a:xfrm>
            <a:off x="7320896" y="1751773"/>
            <a:ext cx="425450" cy="398463"/>
          </a:xfrm>
          <a:prstGeom prst="line">
            <a:avLst/>
          </a:prstGeom>
          <a:noFill/>
          <a:ln w="28575">
            <a:solidFill>
              <a:schemeClr val="tx1"/>
            </a:solidFill>
            <a:round/>
            <a:headEnd/>
            <a:tailEnd/>
          </a:ln>
        </p:spPr>
        <p:txBody>
          <a:bodyPr/>
          <a:lstStyle/>
          <a:p>
            <a:endParaRPr lang="zh-CN" altLang="en-US">
              <a:solidFill>
                <a:srgbClr val="000000"/>
              </a:solidFill>
            </a:endParaRPr>
          </a:p>
        </p:txBody>
      </p:sp>
      <p:sp>
        <p:nvSpPr>
          <p:cNvPr id="34" name="Line 25"/>
          <p:cNvSpPr>
            <a:spLocks noChangeShapeType="1"/>
          </p:cNvSpPr>
          <p:nvPr/>
        </p:nvSpPr>
        <p:spPr bwMode="auto">
          <a:xfrm flipH="1">
            <a:off x="5479109" y="1719448"/>
            <a:ext cx="1143615" cy="330012"/>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0" name="Group 34"/>
          <p:cNvGrpSpPr>
            <a:grpSpLocks/>
          </p:cNvGrpSpPr>
          <p:nvPr/>
        </p:nvGrpSpPr>
        <p:grpSpPr bwMode="auto">
          <a:xfrm>
            <a:off x="8187671" y="2853498"/>
            <a:ext cx="785812" cy="488950"/>
            <a:chOff x="1760" y="1647"/>
            <a:chExt cx="463" cy="308"/>
          </a:xfrm>
        </p:grpSpPr>
        <p:sp>
          <p:nvSpPr>
            <p:cNvPr id="41" name="Oval 35"/>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2" name="Text Box 36"/>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Sep</a:t>
              </a:r>
            </a:p>
          </p:txBody>
        </p:sp>
      </p:grpSp>
      <p:sp>
        <p:nvSpPr>
          <p:cNvPr id="43" name="Line 37"/>
          <p:cNvSpPr>
            <a:spLocks noChangeShapeType="1"/>
          </p:cNvSpPr>
          <p:nvPr/>
        </p:nvSpPr>
        <p:spPr bwMode="auto">
          <a:xfrm>
            <a:off x="8157508" y="2547111"/>
            <a:ext cx="2968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44" name="Group 38"/>
          <p:cNvGrpSpPr>
            <a:grpSpLocks/>
          </p:cNvGrpSpPr>
          <p:nvPr/>
        </p:nvGrpSpPr>
        <p:grpSpPr bwMode="auto">
          <a:xfrm>
            <a:off x="6862581" y="2817354"/>
            <a:ext cx="785812" cy="488950"/>
            <a:chOff x="1760" y="1647"/>
            <a:chExt cx="463" cy="308"/>
          </a:xfrm>
        </p:grpSpPr>
        <p:sp>
          <p:nvSpPr>
            <p:cNvPr id="45" name="Oval 39"/>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46" name="Text Box 40"/>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Oct</a:t>
              </a:r>
              <a:endParaRPr lang="en-US" altLang="zh-CN" dirty="0">
                <a:solidFill>
                  <a:srgbClr val="3333CC"/>
                </a:solidFill>
                <a:ea typeface="楷体_GB2312" pitchFamily="49" charset="-122"/>
              </a:endParaRPr>
            </a:p>
          </p:txBody>
        </p:sp>
      </p:grpSp>
      <p:sp>
        <p:nvSpPr>
          <p:cNvPr id="47" name="Line 41"/>
          <p:cNvSpPr>
            <a:spLocks noChangeShapeType="1"/>
          </p:cNvSpPr>
          <p:nvPr/>
        </p:nvSpPr>
        <p:spPr bwMode="auto">
          <a:xfrm flipH="1">
            <a:off x="7361056" y="2552241"/>
            <a:ext cx="284162" cy="282575"/>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57" name="Group 42"/>
          <p:cNvGrpSpPr>
            <a:grpSpLocks/>
          </p:cNvGrpSpPr>
          <p:nvPr/>
        </p:nvGrpSpPr>
        <p:grpSpPr bwMode="auto">
          <a:xfrm>
            <a:off x="6475141" y="3538085"/>
            <a:ext cx="785813" cy="488950"/>
            <a:chOff x="1760" y="1647"/>
            <a:chExt cx="463" cy="308"/>
          </a:xfrm>
        </p:grpSpPr>
        <p:sp>
          <p:nvSpPr>
            <p:cNvPr id="58" name="Oval 43"/>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59" name="Text Box 4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Nov</a:t>
              </a:r>
            </a:p>
          </p:txBody>
        </p:sp>
      </p:grpSp>
      <p:sp>
        <p:nvSpPr>
          <p:cNvPr id="60" name="Line 45"/>
          <p:cNvSpPr>
            <a:spLocks noChangeShapeType="1"/>
          </p:cNvSpPr>
          <p:nvPr/>
        </p:nvSpPr>
        <p:spPr bwMode="auto">
          <a:xfrm flipH="1">
            <a:off x="6923699" y="3261063"/>
            <a:ext cx="246063" cy="322263"/>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73" name="文本框 72"/>
          <p:cNvSpPr txBox="1"/>
          <p:nvPr/>
        </p:nvSpPr>
        <p:spPr>
          <a:xfrm>
            <a:off x="4471520" y="4328498"/>
            <a:ext cx="404719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⑤ </a:t>
            </a:r>
            <a:r>
              <a:rPr lang="en-US" altLang="zh-CN" b="1" dirty="0" err="1" smtClean="0">
                <a:solidFill>
                  <a:srgbClr val="000000"/>
                </a:solidFill>
                <a:latin typeface="宋体" panose="02010600030101010101" pitchFamily="2" charset="-122"/>
              </a:rPr>
              <a:t>L</a:t>
            </a:r>
            <a:r>
              <a:rPr lang="en-US" altLang="zh-CN" b="1" dirty="0" err="1" smtClean="0">
                <a:solidFill>
                  <a:srgbClr val="000000"/>
                </a:solidFill>
              </a:rPr>
              <a:t>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74" name="文本框 73"/>
          <p:cNvSpPr txBox="1"/>
          <p:nvPr/>
        </p:nvSpPr>
        <p:spPr>
          <a:xfrm>
            <a:off x="4471520" y="4866381"/>
            <a:ext cx="3915902"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⑥ </a:t>
            </a:r>
            <a:r>
              <a:rPr lang="en-US" altLang="zh-CN" b="1" dirty="0" err="1">
                <a:solidFill>
                  <a:srgbClr val="000000"/>
                </a:solidFill>
              </a:rPr>
              <a:t>RR</a:t>
            </a:r>
            <a:r>
              <a:rPr lang="en-US" altLang="zh-CN" b="1" dirty="0" err="1" smtClean="0">
                <a:solidFill>
                  <a:srgbClr val="000000"/>
                </a:solidFill>
                <a:latin typeface="宋体" panose="02010600030101010101" pitchFamily="2" charset="-122"/>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4" name="组合 3"/>
          <p:cNvGrpSpPr/>
          <p:nvPr/>
        </p:nvGrpSpPr>
        <p:grpSpPr>
          <a:xfrm>
            <a:off x="3411587" y="3734776"/>
            <a:ext cx="785812" cy="868363"/>
            <a:chOff x="3322638" y="3844925"/>
            <a:chExt cx="785812" cy="868363"/>
          </a:xfrm>
        </p:grpSpPr>
        <p:grpSp>
          <p:nvGrpSpPr>
            <p:cNvPr id="67" name="Group 46"/>
            <p:cNvGrpSpPr>
              <a:grpSpLocks/>
            </p:cNvGrpSpPr>
            <p:nvPr/>
          </p:nvGrpSpPr>
          <p:grpSpPr bwMode="auto">
            <a:xfrm>
              <a:off x="3322638" y="4224338"/>
              <a:ext cx="785812" cy="488950"/>
              <a:chOff x="1760" y="1647"/>
              <a:chExt cx="463" cy="308"/>
            </a:xfrm>
          </p:grpSpPr>
          <p:sp>
            <p:nvSpPr>
              <p:cNvPr id="68" name="Oval 4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75" name="Text Box 4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Dec</a:t>
                </a:r>
              </a:p>
            </p:txBody>
          </p:sp>
        </p:grpSp>
        <p:sp>
          <p:nvSpPr>
            <p:cNvPr id="76" name="Line 49"/>
            <p:cNvSpPr>
              <a:spLocks noChangeShapeType="1"/>
            </p:cNvSpPr>
            <p:nvPr/>
          </p:nvSpPr>
          <p:spPr bwMode="auto">
            <a:xfrm>
              <a:off x="3446463" y="3844925"/>
              <a:ext cx="193675" cy="384175"/>
            </a:xfrm>
            <a:prstGeom prst="line">
              <a:avLst/>
            </a:prstGeom>
            <a:noFill/>
            <a:ln w="28575">
              <a:solidFill>
                <a:srgbClr val="FF0000"/>
              </a:solidFill>
              <a:round/>
              <a:headEnd/>
              <a:tailEnd/>
            </a:ln>
          </p:spPr>
          <p:txBody>
            <a:bodyPr/>
            <a:lstStyle/>
            <a:p>
              <a:endParaRPr lang="zh-CN" altLang="en-US">
                <a:solidFill>
                  <a:srgbClr val="000000"/>
                </a:solidFill>
              </a:endParaRPr>
            </a:p>
          </p:txBody>
        </p:sp>
      </p:grpSp>
      <p:sp>
        <p:nvSpPr>
          <p:cNvPr id="77" name="文本框 76"/>
          <p:cNvSpPr txBox="1"/>
          <p:nvPr/>
        </p:nvSpPr>
        <p:spPr>
          <a:xfrm>
            <a:off x="4471520" y="5421705"/>
            <a:ext cx="3915902"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⑦</a:t>
            </a:r>
            <a:r>
              <a:rPr lang="en-US" altLang="zh-CN" b="1" dirty="0" smtClean="0">
                <a:solidFill>
                  <a:srgbClr val="000000"/>
                </a:solidFill>
                <a:latin typeface="宋体" panose="02010600030101010101" pitchFamily="2" charset="-122"/>
              </a:rPr>
              <a:t> </a:t>
            </a:r>
            <a:r>
              <a:rPr lang="en-US" altLang="zh-CN" b="1" dirty="0" err="1">
                <a:solidFill>
                  <a:srgbClr val="000000"/>
                </a:solidFill>
              </a:rPr>
              <a:t>LR</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颜色变换，继续</a:t>
            </a:r>
            <a:endParaRPr lang="zh-CN" altLang="en-US" b="1" dirty="0">
              <a:solidFill>
                <a:srgbClr val="000000"/>
              </a:solidFill>
            </a:endParaRPr>
          </a:p>
        </p:txBody>
      </p:sp>
      <p:sp>
        <p:nvSpPr>
          <p:cNvPr id="63" name="文本框 62"/>
          <p:cNvSpPr txBox="1"/>
          <p:nvPr/>
        </p:nvSpPr>
        <p:spPr>
          <a:xfrm>
            <a:off x="4456152" y="5941460"/>
            <a:ext cx="4425629"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⑧ </a:t>
            </a:r>
            <a:r>
              <a:rPr lang="en-US" altLang="zh-CN" b="1" dirty="0" err="1">
                <a:solidFill>
                  <a:srgbClr val="000000"/>
                </a:solidFill>
              </a:rPr>
              <a:t>LL</a:t>
            </a:r>
            <a:r>
              <a:rPr lang="en-US" altLang="zh-CN" b="1" dirty="0" err="1" smtClean="0">
                <a:solidFill>
                  <a:srgbClr val="000000"/>
                </a:solidFill>
              </a:rPr>
              <a:t>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颜色变换，根结点</a:t>
            </a:r>
            <a:endParaRPr lang="zh-CN" altLang="en-US" b="1" dirty="0">
              <a:solidFill>
                <a:srgbClr val="000000"/>
              </a:solidFill>
            </a:endParaRPr>
          </a:p>
        </p:txBody>
      </p:sp>
      <p:sp>
        <p:nvSpPr>
          <p:cNvPr id="64" name="文本框 63"/>
          <p:cNvSpPr txBox="1"/>
          <p:nvPr/>
        </p:nvSpPr>
        <p:spPr>
          <a:xfrm>
            <a:off x="578750" y="4325066"/>
            <a:ext cx="3139175"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①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a:t>
            </a:r>
            <a:endParaRPr lang="zh-CN" altLang="en-US" b="1" dirty="0">
              <a:solidFill>
                <a:srgbClr val="000000"/>
              </a:solidFill>
            </a:endParaRPr>
          </a:p>
        </p:txBody>
      </p:sp>
      <p:sp>
        <p:nvSpPr>
          <p:cNvPr id="65" name="文本框 64"/>
          <p:cNvSpPr txBox="1"/>
          <p:nvPr/>
        </p:nvSpPr>
        <p:spPr>
          <a:xfrm>
            <a:off x="578751" y="4853919"/>
            <a:ext cx="2863696"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② </a:t>
            </a:r>
            <a:r>
              <a:rPr lang="en-US" altLang="zh-CN" b="1" dirty="0" err="1" smtClean="0">
                <a:solidFill>
                  <a:srgbClr val="000000"/>
                </a:solidFill>
              </a:rPr>
              <a:t>LLr</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颜色变换</a:t>
            </a:r>
            <a:endParaRPr lang="zh-CN" altLang="en-US" b="1" dirty="0">
              <a:solidFill>
                <a:srgbClr val="000000"/>
              </a:solidFill>
            </a:endParaRPr>
          </a:p>
        </p:txBody>
      </p:sp>
      <p:sp>
        <p:nvSpPr>
          <p:cNvPr id="66" name="文本框 65"/>
          <p:cNvSpPr txBox="1"/>
          <p:nvPr/>
        </p:nvSpPr>
        <p:spPr>
          <a:xfrm>
            <a:off x="578751" y="5414856"/>
            <a:ext cx="3347790" cy="461665"/>
          </a:xfrm>
          <a:prstGeom prst="rect">
            <a:avLst/>
          </a:prstGeom>
          <a:noFill/>
        </p:spPr>
        <p:txBody>
          <a:bodyPr wrap="square" rtlCol="0">
            <a:spAutoFit/>
          </a:bodyPr>
          <a:lstStyle/>
          <a:p>
            <a:r>
              <a:rPr lang="en-US" altLang="zh-CN" b="1" dirty="0">
                <a:solidFill>
                  <a:srgbClr val="000000"/>
                </a:solidFill>
                <a:latin typeface="宋体" panose="02010600030101010101" pitchFamily="2" charset="-122"/>
              </a:rPr>
              <a:t>③</a:t>
            </a:r>
            <a:r>
              <a:rPr lang="en-US" altLang="zh-CN" b="1" dirty="0" smtClean="0">
                <a:solidFill>
                  <a:srgbClr val="000000"/>
                </a:solidFill>
                <a:latin typeface="宋体" panose="02010600030101010101" pitchFamily="2" charset="-122"/>
              </a:rPr>
              <a:t> </a:t>
            </a:r>
            <a:r>
              <a:rPr lang="en-US" altLang="zh-CN" b="1" dirty="0" err="1" smtClean="0">
                <a:solidFill>
                  <a:srgbClr val="000000"/>
                </a:solidFill>
              </a:rPr>
              <a:t>LRb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a:solidFill>
                  <a:srgbClr val="000000"/>
                </a:solidFill>
              </a:rPr>
              <a:t>+</a:t>
            </a:r>
            <a:r>
              <a:rPr lang="zh-CN" altLang="en-US" b="1" dirty="0" smtClean="0">
                <a:solidFill>
                  <a:srgbClr val="000000"/>
                </a:solidFill>
              </a:rPr>
              <a:t>颜色</a:t>
            </a:r>
            <a:endParaRPr lang="zh-CN" altLang="en-US" b="1" dirty="0">
              <a:solidFill>
                <a:srgbClr val="000000"/>
              </a:solidFill>
            </a:endParaRPr>
          </a:p>
        </p:txBody>
      </p:sp>
      <p:sp>
        <p:nvSpPr>
          <p:cNvPr id="78" name="文本框 77"/>
          <p:cNvSpPr txBox="1"/>
          <p:nvPr/>
        </p:nvSpPr>
        <p:spPr>
          <a:xfrm>
            <a:off x="579457" y="5973668"/>
            <a:ext cx="3347790" cy="461665"/>
          </a:xfrm>
          <a:prstGeom prst="rect">
            <a:avLst/>
          </a:prstGeom>
          <a:noFill/>
        </p:spPr>
        <p:txBody>
          <a:bodyPr wrap="square" rtlCol="0">
            <a:spAutoFit/>
          </a:bodyPr>
          <a:lstStyle/>
          <a:p>
            <a:r>
              <a:rPr lang="en-US" altLang="zh-CN" b="1" dirty="0" smtClean="0">
                <a:solidFill>
                  <a:srgbClr val="000000"/>
                </a:solidFill>
                <a:latin typeface="宋体" panose="02010600030101010101" pitchFamily="2" charset="-122"/>
              </a:rPr>
              <a:t>④ </a:t>
            </a:r>
            <a:r>
              <a:rPr lang="en-US" altLang="zh-CN" b="1" dirty="0" err="1">
                <a:solidFill>
                  <a:srgbClr val="000000"/>
                </a:solidFill>
              </a:rPr>
              <a:t>RL</a:t>
            </a:r>
            <a:r>
              <a:rPr lang="en-US" altLang="zh-CN" b="1" dirty="0" err="1" smtClean="0">
                <a:solidFill>
                  <a:srgbClr val="000000"/>
                </a:solidFill>
              </a:rPr>
              <a:t>b</a:t>
            </a:r>
            <a:r>
              <a:rPr lang="zh-CN" altLang="en-US" b="1" dirty="0" smtClean="0">
                <a:solidFill>
                  <a:srgbClr val="000000"/>
                </a:solidFill>
              </a:rPr>
              <a:t>型</a:t>
            </a:r>
            <a:r>
              <a:rPr lang="en-US" altLang="zh-CN" b="1" dirty="0" smtClean="0">
                <a:solidFill>
                  <a:srgbClr val="000000"/>
                </a:solidFill>
              </a:rPr>
              <a:t>-</a:t>
            </a:r>
            <a:r>
              <a:rPr lang="zh-CN" altLang="en-US" b="1" dirty="0" smtClean="0">
                <a:solidFill>
                  <a:srgbClr val="000000"/>
                </a:solidFill>
              </a:rPr>
              <a:t>旋转</a:t>
            </a:r>
            <a:r>
              <a:rPr lang="en-US" altLang="zh-CN" b="1" dirty="0" smtClean="0">
                <a:solidFill>
                  <a:srgbClr val="000000"/>
                </a:solidFill>
              </a:rPr>
              <a:t>+</a:t>
            </a:r>
            <a:r>
              <a:rPr lang="zh-CN" altLang="en-US" b="1" dirty="0" smtClean="0">
                <a:solidFill>
                  <a:srgbClr val="000000"/>
                </a:solidFill>
              </a:rPr>
              <a:t>颜色</a:t>
            </a:r>
            <a:endParaRPr lang="zh-CN" altLang="en-US" b="1" dirty="0">
              <a:solidFill>
                <a:srgbClr val="000000"/>
              </a:solidFill>
            </a:endParaRPr>
          </a:p>
        </p:txBody>
      </p:sp>
      <p:grpSp>
        <p:nvGrpSpPr>
          <p:cNvPr id="79" name="组合 78"/>
          <p:cNvGrpSpPr/>
          <p:nvPr/>
        </p:nvGrpSpPr>
        <p:grpSpPr>
          <a:xfrm>
            <a:off x="2935266" y="1976841"/>
            <a:ext cx="2717800" cy="1803788"/>
            <a:chOff x="2287588" y="1384300"/>
            <a:chExt cx="2717800" cy="1803788"/>
          </a:xfrm>
        </p:grpSpPr>
        <p:sp>
          <p:nvSpPr>
            <p:cNvPr id="80" name="Oval 4"/>
            <p:cNvSpPr>
              <a:spLocks noChangeArrowheads="1"/>
            </p:cNvSpPr>
            <p:nvPr/>
          </p:nvSpPr>
          <p:spPr bwMode="auto">
            <a:xfrm>
              <a:off x="4270375" y="1422400"/>
              <a:ext cx="735013"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81" name="Text Box 5"/>
            <p:cNvSpPr txBox="1">
              <a:spLocks noChangeArrowheads="1"/>
            </p:cNvSpPr>
            <p:nvPr/>
          </p:nvSpPr>
          <p:spPr bwMode="auto">
            <a:xfrm>
              <a:off x="4310063" y="1384300"/>
              <a:ext cx="668338" cy="457200"/>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Jan</a:t>
              </a:r>
            </a:p>
          </p:txBody>
        </p:sp>
        <p:sp>
          <p:nvSpPr>
            <p:cNvPr id="82" name="Line 12"/>
            <p:cNvSpPr>
              <a:spLocks noChangeShapeType="1"/>
            </p:cNvSpPr>
            <p:nvPr/>
          </p:nvSpPr>
          <p:spPr bwMode="auto">
            <a:xfrm flipH="1">
              <a:off x="3614738" y="1771650"/>
              <a:ext cx="708025" cy="282575"/>
            </a:xfrm>
            <a:prstGeom prst="line">
              <a:avLst/>
            </a:prstGeom>
            <a:noFill/>
            <a:ln w="28575">
              <a:solidFill>
                <a:srgbClr val="FF0000"/>
              </a:solidFill>
              <a:round/>
              <a:headEnd/>
              <a:tailEnd/>
            </a:ln>
          </p:spPr>
          <p:txBody>
            <a:bodyPr/>
            <a:lstStyle/>
            <a:p>
              <a:endParaRPr lang="zh-CN" altLang="en-US">
                <a:solidFill>
                  <a:srgbClr val="000000"/>
                </a:solidFill>
              </a:endParaRPr>
            </a:p>
          </p:txBody>
        </p:sp>
        <p:sp>
          <p:nvSpPr>
            <p:cNvPr id="83" name="Oval 7"/>
            <p:cNvSpPr>
              <a:spLocks noChangeArrowheads="1"/>
            </p:cNvSpPr>
            <p:nvPr/>
          </p:nvSpPr>
          <p:spPr bwMode="auto">
            <a:xfrm>
              <a:off x="3009900" y="2016125"/>
              <a:ext cx="735013" cy="450850"/>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84" name="Text Box 8"/>
            <p:cNvSpPr txBox="1">
              <a:spLocks noChangeArrowheads="1"/>
            </p:cNvSpPr>
            <p:nvPr/>
          </p:nvSpPr>
          <p:spPr bwMode="auto">
            <a:xfrm>
              <a:off x="3049588" y="1978025"/>
              <a:ext cx="817284" cy="461665"/>
            </a:xfrm>
            <a:prstGeom prst="rect">
              <a:avLst/>
            </a:prstGeom>
            <a:noFill/>
            <a:ln w="9525">
              <a:noFill/>
              <a:miter lim="800000"/>
              <a:headEnd/>
              <a:tailEnd/>
            </a:ln>
          </p:spPr>
          <p:txBody>
            <a:bodyPr wrap="square">
              <a:spAutoFit/>
            </a:bodyPr>
            <a:lstStyle/>
            <a:p>
              <a:pPr>
                <a:spcBef>
                  <a:spcPct val="50000"/>
                </a:spcBef>
              </a:pPr>
              <a:r>
                <a:rPr lang="en-US" altLang="zh-CN" dirty="0" smtClean="0">
                  <a:solidFill>
                    <a:srgbClr val="3333CC"/>
                  </a:solidFill>
                  <a:ea typeface="楷体_GB2312" pitchFamily="49" charset="-122"/>
                </a:rPr>
                <a:t>Aug</a:t>
              </a:r>
              <a:endParaRPr lang="en-US" altLang="zh-CN" dirty="0">
                <a:solidFill>
                  <a:srgbClr val="3333CC"/>
                </a:solidFill>
                <a:ea typeface="楷体_GB2312" pitchFamily="49" charset="-122"/>
              </a:endParaRPr>
            </a:p>
          </p:txBody>
        </p:sp>
        <p:sp>
          <p:nvSpPr>
            <p:cNvPr id="85" name="Oval 15"/>
            <p:cNvSpPr>
              <a:spLocks noChangeArrowheads="1"/>
            </p:cNvSpPr>
            <p:nvPr/>
          </p:nvSpPr>
          <p:spPr bwMode="auto">
            <a:xfrm>
              <a:off x="2287588" y="2722563"/>
              <a:ext cx="785812" cy="450850"/>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86" name="Text Box 16"/>
            <p:cNvSpPr txBox="1">
              <a:spLocks noChangeArrowheads="1"/>
            </p:cNvSpPr>
            <p:nvPr/>
          </p:nvSpPr>
          <p:spPr bwMode="auto">
            <a:xfrm>
              <a:off x="2330018" y="2684463"/>
              <a:ext cx="714529" cy="457200"/>
            </a:xfrm>
            <a:prstGeom prst="rect">
              <a:avLst/>
            </a:prstGeom>
            <a:noFill/>
            <a:ln w="9525">
              <a:noFill/>
              <a:miter lim="800000"/>
              <a:headEnd/>
              <a:tailEnd/>
            </a:ln>
          </p:spPr>
          <p:txBody>
            <a:bodyPr>
              <a:spAutoFit/>
            </a:bodyPr>
            <a:lstStyle/>
            <a:p>
              <a:pPr>
                <a:spcBef>
                  <a:spcPct val="50000"/>
                </a:spcBef>
              </a:pPr>
              <a:r>
                <a:rPr lang="en-US" altLang="zh-CN" dirty="0">
                  <a:solidFill>
                    <a:srgbClr val="3333CC"/>
                  </a:solidFill>
                  <a:ea typeface="楷体_GB2312" pitchFamily="49" charset="-122"/>
                </a:rPr>
                <a:t>Apr</a:t>
              </a:r>
            </a:p>
          </p:txBody>
        </p:sp>
        <p:sp>
          <p:nvSpPr>
            <p:cNvPr id="87" name="Line 17"/>
            <p:cNvSpPr>
              <a:spLocks noChangeShapeType="1"/>
            </p:cNvSpPr>
            <p:nvPr/>
          </p:nvSpPr>
          <p:spPr bwMode="auto">
            <a:xfrm flipH="1">
              <a:off x="2727325" y="2349500"/>
              <a:ext cx="347663" cy="349250"/>
            </a:xfrm>
            <a:prstGeom prst="line">
              <a:avLst/>
            </a:prstGeom>
            <a:noFill/>
            <a:ln w="28575">
              <a:solidFill>
                <a:schemeClr val="tx1"/>
              </a:solidFill>
              <a:round/>
              <a:headEnd/>
              <a:tailEnd/>
            </a:ln>
          </p:spPr>
          <p:txBody>
            <a:bodyPr/>
            <a:lstStyle/>
            <a:p>
              <a:endParaRPr lang="zh-CN" altLang="en-US">
                <a:solidFill>
                  <a:srgbClr val="000000"/>
                </a:solidFill>
              </a:endParaRPr>
            </a:p>
          </p:txBody>
        </p:sp>
        <p:grpSp>
          <p:nvGrpSpPr>
            <p:cNvPr id="88" name="Group 30"/>
            <p:cNvGrpSpPr>
              <a:grpSpLocks/>
            </p:cNvGrpSpPr>
            <p:nvPr/>
          </p:nvGrpSpPr>
          <p:grpSpPr bwMode="auto">
            <a:xfrm>
              <a:off x="3577663" y="2699138"/>
              <a:ext cx="785813" cy="488950"/>
              <a:chOff x="1760" y="1647"/>
              <a:chExt cx="463" cy="308"/>
            </a:xfrm>
          </p:grpSpPr>
          <p:sp>
            <p:nvSpPr>
              <p:cNvPr id="90" name="Oval 31"/>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91" name="Text Box 32"/>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dirty="0" smtClean="0">
                    <a:solidFill>
                      <a:srgbClr val="3333CC"/>
                    </a:solidFill>
                    <a:ea typeface="楷体_GB2312" pitchFamily="49" charset="-122"/>
                  </a:rPr>
                  <a:t>Feb</a:t>
                </a:r>
                <a:endParaRPr lang="en-US" altLang="zh-CN" dirty="0">
                  <a:solidFill>
                    <a:srgbClr val="3333CC"/>
                  </a:solidFill>
                  <a:ea typeface="楷体_GB2312" pitchFamily="49" charset="-122"/>
                </a:endParaRPr>
              </a:p>
            </p:txBody>
          </p:sp>
        </p:grpSp>
        <p:sp>
          <p:nvSpPr>
            <p:cNvPr id="89" name="Line 33"/>
            <p:cNvSpPr>
              <a:spLocks noChangeShapeType="1"/>
            </p:cNvSpPr>
            <p:nvPr/>
          </p:nvSpPr>
          <p:spPr bwMode="auto">
            <a:xfrm>
              <a:off x="3676088" y="2419738"/>
              <a:ext cx="219075" cy="334963"/>
            </a:xfrm>
            <a:prstGeom prst="line">
              <a:avLst/>
            </a:prstGeom>
            <a:noFill/>
            <a:ln w="28575">
              <a:solidFill>
                <a:schemeClr val="tx1"/>
              </a:solidFill>
              <a:round/>
              <a:headEnd/>
              <a:tailEnd/>
            </a:ln>
          </p:spPr>
          <p:txBody>
            <a:bodyPr/>
            <a:lstStyle/>
            <a:p>
              <a:endParaRPr lang="zh-CN" altLang="en-US">
                <a:solidFill>
                  <a:srgbClr val="000000"/>
                </a:solidFill>
              </a:endParaRPr>
            </a:p>
          </p:txBody>
        </p:sp>
      </p:grpSp>
      <p:grpSp>
        <p:nvGrpSpPr>
          <p:cNvPr id="92" name="组合 91"/>
          <p:cNvGrpSpPr/>
          <p:nvPr/>
        </p:nvGrpSpPr>
        <p:grpSpPr>
          <a:xfrm>
            <a:off x="5298461" y="2485524"/>
            <a:ext cx="1262063" cy="1271588"/>
            <a:chOff x="4286250" y="2695575"/>
            <a:chExt cx="1262063" cy="1271588"/>
          </a:xfrm>
        </p:grpSpPr>
        <p:grpSp>
          <p:nvGrpSpPr>
            <p:cNvPr id="93" name="Group 26"/>
            <p:cNvGrpSpPr>
              <a:grpSpLocks/>
            </p:cNvGrpSpPr>
            <p:nvPr/>
          </p:nvGrpSpPr>
          <p:grpSpPr bwMode="auto">
            <a:xfrm>
              <a:off x="4286250" y="3478213"/>
              <a:ext cx="785813" cy="488950"/>
              <a:chOff x="1760" y="1647"/>
              <a:chExt cx="463" cy="308"/>
            </a:xfrm>
          </p:grpSpPr>
          <p:sp>
            <p:nvSpPr>
              <p:cNvPr id="98" name="Oval 27"/>
              <p:cNvSpPr>
                <a:spLocks noChangeArrowheads="1"/>
              </p:cNvSpPr>
              <p:nvPr/>
            </p:nvSpPr>
            <p:spPr bwMode="auto">
              <a:xfrm>
                <a:off x="1760" y="1671"/>
                <a:ext cx="463" cy="284"/>
              </a:xfrm>
              <a:prstGeom prst="ellipse">
                <a:avLst/>
              </a:prstGeom>
              <a:solidFill>
                <a:srgbClr val="FF66CC"/>
              </a:solidFill>
              <a:ln w="9525">
                <a:solidFill>
                  <a:schemeClr val="tx1"/>
                </a:solidFill>
                <a:round/>
                <a:headEnd/>
                <a:tailEnd/>
              </a:ln>
            </p:spPr>
            <p:txBody>
              <a:bodyPr wrap="none" anchor="ctr"/>
              <a:lstStyle/>
              <a:p>
                <a:endParaRPr lang="zh-CN" altLang="en-US">
                  <a:solidFill>
                    <a:srgbClr val="000000"/>
                  </a:solidFill>
                </a:endParaRPr>
              </a:p>
            </p:txBody>
          </p:sp>
          <p:sp>
            <p:nvSpPr>
              <p:cNvPr id="99" name="Text Box 28"/>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 Jul</a:t>
                </a:r>
              </a:p>
            </p:txBody>
          </p:sp>
        </p:grpSp>
        <p:sp>
          <p:nvSpPr>
            <p:cNvPr id="94" name="Line 29"/>
            <p:cNvSpPr>
              <a:spLocks noChangeShapeType="1"/>
            </p:cNvSpPr>
            <p:nvPr/>
          </p:nvSpPr>
          <p:spPr bwMode="auto">
            <a:xfrm flipH="1">
              <a:off x="4681538" y="3135313"/>
              <a:ext cx="206375" cy="398462"/>
            </a:xfrm>
            <a:prstGeom prst="line">
              <a:avLst/>
            </a:prstGeom>
            <a:noFill/>
            <a:ln w="28575">
              <a:solidFill>
                <a:srgbClr val="FF0000"/>
              </a:solidFill>
              <a:round/>
              <a:headEnd/>
              <a:tailEnd/>
            </a:ln>
          </p:spPr>
          <p:txBody>
            <a:bodyPr/>
            <a:lstStyle/>
            <a:p>
              <a:endParaRPr lang="zh-CN" altLang="en-US">
                <a:solidFill>
                  <a:srgbClr val="000000"/>
                </a:solidFill>
              </a:endParaRPr>
            </a:p>
          </p:txBody>
        </p:sp>
        <p:grpSp>
          <p:nvGrpSpPr>
            <p:cNvPr id="95" name="Group 22"/>
            <p:cNvGrpSpPr>
              <a:grpSpLocks/>
            </p:cNvGrpSpPr>
            <p:nvPr/>
          </p:nvGrpSpPr>
          <p:grpSpPr bwMode="auto">
            <a:xfrm>
              <a:off x="4762500" y="2695575"/>
              <a:ext cx="785813" cy="488950"/>
              <a:chOff x="1760" y="1647"/>
              <a:chExt cx="463" cy="308"/>
            </a:xfrm>
          </p:grpSpPr>
          <p:sp>
            <p:nvSpPr>
              <p:cNvPr id="96" name="Oval 23"/>
              <p:cNvSpPr>
                <a:spLocks noChangeArrowheads="1"/>
              </p:cNvSpPr>
              <p:nvPr/>
            </p:nvSpPr>
            <p:spPr bwMode="auto">
              <a:xfrm>
                <a:off x="1760" y="1671"/>
                <a:ext cx="463" cy="284"/>
              </a:xfrm>
              <a:prstGeom prst="ellipse">
                <a:avLst/>
              </a:prstGeom>
              <a:solidFill>
                <a:schemeClr val="bg1">
                  <a:lumMod val="65000"/>
                </a:schemeClr>
              </a:solidFill>
              <a:ln w="9525">
                <a:solidFill>
                  <a:schemeClr val="tx1"/>
                </a:solidFill>
                <a:round/>
                <a:headEnd/>
                <a:tailEnd/>
              </a:ln>
            </p:spPr>
            <p:txBody>
              <a:bodyPr wrap="none" anchor="ctr"/>
              <a:lstStyle/>
              <a:p>
                <a:endParaRPr lang="zh-CN" altLang="en-US">
                  <a:solidFill>
                    <a:srgbClr val="000000"/>
                  </a:solidFill>
                </a:endParaRPr>
              </a:p>
            </p:txBody>
          </p:sp>
          <p:sp>
            <p:nvSpPr>
              <p:cNvPr id="97" name="Text Box 24"/>
              <p:cNvSpPr txBox="1">
                <a:spLocks noChangeArrowheads="1"/>
              </p:cNvSpPr>
              <p:nvPr/>
            </p:nvSpPr>
            <p:spPr bwMode="auto">
              <a:xfrm>
                <a:off x="1785" y="1647"/>
                <a:ext cx="421" cy="288"/>
              </a:xfrm>
              <a:prstGeom prst="rect">
                <a:avLst/>
              </a:prstGeom>
              <a:noFill/>
              <a:ln w="9525">
                <a:noFill/>
                <a:miter lim="800000"/>
                <a:headEnd/>
                <a:tailEnd/>
              </a:ln>
            </p:spPr>
            <p:txBody>
              <a:bodyPr>
                <a:spAutoFit/>
              </a:bodyPr>
              <a:lstStyle/>
              <a:p>
                <a:pPr>
                  <a:spcBef>
                    <a:spcPct val="50000"/>
                  </a:spcBef>
                </a:pPr>
                <a:r>
                  <a:rPr lang="en-US" altLang="zh-CN">
                    <a:solidFill>
                      <a:srgbClr val="3333CC"/>
                    </a:solidFill>
                    <a:ea typeface="楷体_GB2312" pitchFamily="49" charset="-122"/>
                  </a:rPr>
                  <a:t>Jun</a:t>
                </a:r>
              </a:p>
            </p:txBody>
          </p:sp>
        </p:grpSp>
      </p:grpSp>
      <p:sp>
        <p:nvSpPr>
          <p:cNvPr id="69" name="Text Box 50"/>
          <p:cNvSpPr txBox="1">
            <a:spLocks noChangeArrowheads="1"/>
          </p:cNvSpPr>
          <p:nvPr/>
        </p:nvSpPr>
        <p:spPr bwMode="auto">
          <a:xfrm>
            <a:off x="99685" y="799462"/>
            <a:ext cx="8944630" cy="523220"/>
          </a:xfrm>
          <a:prstGeom prst="rect">
            <a:avLst/>
          </a:prstGeom>
          <a:solidFill>
            <a:srgbClr val="FFFF00"/>
          </a:solidFill>
          <a:ln w="9525">
            <a:solidFill>
              <a:schemeClr val="tx1"/>
            </a:solidFill>
            <a:miter lim="800000"/>
            <a:headEnd/>
            <a:tailEnd/>
          </a:ln>
        </p:spPr>
        <p:txBody>
          <a:bodyPr wrap="square">
            <a:spAutoFit/>
          </a:bodyPr>
          <a:lstStyle/>
          <a:p>
            <a:pPr algn="ctr">
              <a:spcBef>
                <a:spcPct val="50000"/>
              </a:spcBef>
            </a:pPr>
            <a:r>
              <a:rPr lang="en-US" altLang="zh-CN" sz="2800" b="1" dirty="0">
                <a:solidFill>
                  <a:srgbClr val="000000"/>
                </a:solidFill>
              </a:rPr>
              <a:t>ASL = (1</a:t>
            </a:r>
            <a:r>
              <a:rPr lang="en-US" altLang="zh-CN" sz="2800" b="1" dirty="0">
                <a:solidFill>
                  <a:srgbClr val="000000"/>
                </a:solidFill>
                <a:cs typeface="Times New Roman" pitchFamily="18" charset="0"/>
              </a:rPr>
              <a:t>×</a:t>
            </a:r>
            <a:r>
              <a:rPr lang="en-US" altLang="zh-CN" sz="2800" b="1" dirty="0">
                <a:solidFill>
                  <a:srgbClr val="000000"/>
                </a:solidFill>
              </a:rPr>
              <a:t>1+2 </a:t>
            </a:r>
            <a:r>
              <a:rPr lang="en-US" altLang="zh-CN" sz="2800" b="1" dirty="0">
                <a:solidFill>
                  <a:srgbClr val="000000"/>
                </a:solidFill>
                <a:cs typeface="Times New Roman" pitchFamily="18" charset="0"/>
              </a:rPr>
              <a:t>×</a:t>
            </a:r>
            <a:r>
              <a:rPr lang="en-US" altLang="zh-CN" sz="2800" b="1" dirty="0">
                <a:solidFill>
                  <a:srgbClr val="000000"/>
                </a:solidFill>
              </a:rPr>
              <a:t>2 +3 </a:t>
            </a:r>
            <a:r>
              <a:rPr lang="en-US" altLang="zh-CN" sz="2800" b="1" dirty="0">
                <a:solidFill>
                  <a:srgbClr val="000000"/>
                </a:solidFill>
                <a:cs typeface="Times New Roman" pitchFamily="18" charset="0"/>
              </a:rPr>
              <a:t>×</a:t>
            </a:r>
            <a:r>
              <a:rPr lang="en-US" altLang="zh-CN" sz="2800" b="1" dirty="0">
                <a:solidFill>
                  <a:srgbClr val="000000"/>
                </a:solidFill>
              </a:rPr>
              <a:t> </a:t>
            </a:r>
            <a:r>
              <a:rPr lang="en-US" altLang="zh-CN" sz="2800" b="1" dirty="0" smtClean="0">
                <a:solidFill>
                  <a:srgbClr val="000000"/>
                </a:solidFill>
              </a:rPr>
              <a:t>4 </a:t>
            </a:r>
            <a:r>
              <a:rPr lang="en-US" altLang="zh-CN" sz="2800" b="1" dirty="0">
                <a:solidFill>
                  <a:srgbClr val="000000"/>
                </a:solidFill>
              </a:rPr>
              <a:t>+4 </a:t>
            </a:r>
            <a:r>
              <a:rPr lang="en-US" altLang="zh-CN" sz="2800" b="1" dirty="0" smtClean="0">
                <a:solidFill>
                  <a:srgbClr val="000000"/>
                </a:solidFill>
                <a:cs typeface="Times New Roman" pitchFamily="18" charset="0"/>
              </a:rPr>
              <a:t>×4</a:t>
            </a:r>
            <a:r>
              <a:rPr lang="en-US" altLang="zh-CN" sz="2800" b="1" dirty="0" smtClean="0">
                <a:solidFill>
                  <a:srgbClr val="000000"/>
                </a:solidFill>
              </a:rPr>
              <a:t> </a:t>
            </a:r>
            <a:r>
              <a:rPr lang="en-US" altLang="zh-CN" sz="2800" b="1" dirty="0">
                <a:solidFill>
                  <a:srgbClr val="000000"/>
                </a:solidFill>
              </a:rPr>
              <a:t>+5 </a:t>
            </a:r>
            <a:r>
              <a:rPr lang="en-US" altLang="zh-CN" sz="2800" b="1" dirty="0" smtClean="0">
                <a:solidFill>
                  <a:srgbClr val="000000"/>
                </a:solidFill>
                <a:cs typeface="Times New Roman" pitchFamily="18" charset="0"/>
              </a:rPr>
              <a:t>×1) </a:t>
            </a:r>
            <a:r>
              <a:rPr lang="en-US" altLang="zh-CN" sz="2800" b="1" dirty="0">
                <a:solidFill>
                  <a:srgbClr val="000000"/>
                </a:solidFill>
                <a:cs typeface="Times New Roman" pitchFamily="18" charset="0"/>
              </a:rPr>
              <a:t>/12 </a:t>
            </a:r>
            <a:r>
              <a:rPr lang="en-US" altLang="zh-CN" sz="2800" b="1" dirty="0" smtClean="0">
                <a:solidFill>
                  <a:srgbClr val="000000"/>
                </a:solidFill>
                <a:cs typeface="Times New Roman" pitchFamily="18" charset="0"/>
              </a:rPr>
              <a:t> = 38 </a:t>
            </a:r>
            <a:r>
              <a:rPr lang="en-US" altLang="zh-CN" sz="2800" b="1" dirty="0">
                <a:solidFill>
                  <a:srgbClr val="000000"/>
                </a:solidFill>
                <a:cs typeface="Times New Roman" pitchFamily="18" charset="0"/>
              </a:rPr>
              <a:t>/12</a:t>
            </a:r>
          </a:p>
        </p:txBody>
      </p:sp>
    </p:spTree>
    <p:extLst>
      <p:ext uri="{BB962C8B-B14F-4D97-AF65-F5344CB8AC3E}">
        <p14:creationId xmlns:p14="http://schemas.microsoft.com/office/powerpoint/2010/main" val="723690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5384800" y="3055938"/>
            <a:ext cx="3233738" cy="3522662"/>
          </a:xfrm>
          <a:prstGeom prst="rect">
            <a:avLst/>
          </a:prstGeom>
          <a:solidFill>
            <a:srgbClr val="FFFF00"/>
          </a:solidFill>
          <a:ln w="9525">
            <a:solidFill>
              <a:schemeClr val="tx1"/>
            </a:solidFill>
            <a:miter lim="800000"/>
            <a:headEnd/>
            <a:tailEnd/>
          </a:ln>
        </p:spPr>
        <p:txBody>
          <a:bodyPr wrap="none" anchor="ctr"/>
          <a:lstStyle/>
          <a:p>
            <a:endParaRPr lang="zh-CN" altLang="en-US" sz="2800">
              <a:solidFill>
                <a:srgbClr val="000000"/>
              </a:solidFill>
              <a:ea typeface="宋体" charset="-122"/>
            </a:endParaRPr>
          </a:p>
        </p:txBody>
      </p:sp>
      <p:sp>
        <p:nvSpPr>
          <p:cNvPr id="679939" name="Rectangle 3"/>
          <p:cNvSpPr>
            <a:spLocks noChangeArrowheads="1"/>
          </p:cNvSpPr>
          <p:nvPr/>
        </p:nvSpPr>
        <p:spPr bwMode="auto">
          <a:xfrm>
            <a:off x="406400" y="3192463"/>
            <a:ext cx="4165600" cy="3521075"/>
          </a:xfrm>
          <a:prstGeom prst="rect">
            <a:avLst/>
          </a:prstGeom>
          <a:solidFill>
            <a:srgbClr val="FFFF00"/>
          </a:solidFill>
          <a:ln w="9525">
            <a:solidFill>
              <a:schemeClr val="tx1"/>
            </a:solidFill>
            <a:miter lim="800000"/>
            <a:headEnd/>
            <a:tailEnd/>
          </a:ln>
        </p:spPr>
        <p:txBody>
          <a:bodyPr wrap="none" anchor="ctr"/>
          <a:lstStyle/>
          <a:p>
            <a:endParaRPr lang="zh-CN" altLang="en-US" sz="2800">
              <a:solidFill>
                <a:srgbClr val="000000"/>
              </a:solidFill>
              <a:ea typeface="宋体" charset="-122"/>
            </a:endParaRPr>
          </a:p>
        </p:txBody>
      </p:sp>
      <p:sp>
        <p:nvSpPr>
          <p:cNvPr id="679940" name="Rectangle 4"/>
          <p:cNvSpPr>
            <a:spLocks noChangeArrowheads="1"/>
          </p:cNvSpPr>
          <p:nvPr/>
        </p:nvSpPr>
        <p:spPr bwMode="auto">
          <a:xfrm>
            <a:off x="6864350" y="4051300"/>
            <a:ext cx="1584325" cy="2400300"/>
          </a:xfrm>
          <a:prstGeom prst="rect">
            <a:avLst/>
          </a:prstGeom>
          <a:solidFill>
            <a:srgbClr val="CC99FF"/>
          </a:solidFill>
          <a:ln w="9525">
            <a:solidFill>
              <a:schemeClr val="tx1"/>
            </a:solidFill>
            <a:miter lim="800000"/>
            <a:headEnd/>
            <a:tailEnd/>
          </a:ln>
        </p:spPr>
        <p:txBody>
          <a:bodyPr wrap="none" anchor="ctr"/>
          <a:lstStyle/>
          <a:p>
            <a:endParaRPr lang="zh-CN" altLang="en-US" sz="2800">
              <a:solidFill>
                <a:srgbClr val="000000"/>
              </a:solidFill>
              <a:ea typeface="宋体" charset="-122"/>
            </a:endParaRPr>
          </a:p>
        </p:txBody>
      </p:sp>
      <p:sp>
        <p:nvSpPr>
          <p:cNvPr id="679941" name="Rectangle 5"/>
          <p:cNvSpPr>
            <a:spLocks noChangeArrowheads="1"/>
          </p:cNvSpPr>
          <p:nvPr/>
        </p:nvSpPr>
        <p:spPr bwMode="auto">
          <a:xfrm>
            <a:off x="504825" y="4200525"/>
            <a:ext cx="2225675" cy="2443163"/>
          </a:xfrm>
          <a:prstGeom prst="rect">
            <a:avLst/>
          </a:prstGeom>
          <a:solidFill>
            <a:srgbClr val="CC99FF"/>
          </a:solidFill>
          <a:ln w="9525">
            <a:solidFill>
              <a:schemeClr val="tx1"/>
            </a:solidFill>
            <a:miter lim="800000"/>
            <a:headEnd/>
            <a:tailEnd/>
          </a:ln>
        </p:spPr>
        <p:txBody>
          <a:bodyPr wrap="none" anchor="ctr"/>
          <a:lstStyle/>
          <a:p>
            <a:endParaRPr lang="zh-CN" altLang="en-US" sz="2800">
              <a:solidFill>
                <a:srgbClr val="000000"/>
              </a:solidFill>
              <a:ea typeface="宋体" charset="-122"/>
            </a:endParaRPr>
          </a:p>
        </p:txBody>
      </p:sp>
      <p:sp>
        <p:nvSpPr>
          <p:cNvPr id="20486" name="Text Box 6"/>
          <p:cNvSpPr txBox="1">
            <a:spLocks noChangeArrowheads="1"/>
          </p:cNvSpPr>
          <p:nvPr/>
        </p:nvSpPr>
        <p:spPr bwMode="auto">
          <a:xfrm>
            <a:off x="190500" y="915988"/>
            <a:ext cx="8831263" cy="2074414"/>
          </a:xfrm>
          <a:prstGeom prst="rect">
            <a:avLst/>
          </a:prstGeom>
          <a:noFill/>
          <a:ln w="9525">
            <a:noFill/>
            <a:miter lim="800000"/>
            <a:headEnd/>
            <a:tailEnd/>
          </a:ln>
        </p:spPr>
        <p:txBody>
          <a:bodyPr>
            <a:spAutoFit/>
          </a:bodyPr>
          <a:lstStyle/>
          <a:p>
            <a:pPr>
              <a:lnSpc>
                <a:spcPct val="115000"/>
              </a:lnSpc>
            </a:pPr>
            <a:r>
              <a:rPr lang="zh-CN" altLang="en-US" sz="2800" dirty="0">
                <a:solidFill>
                  <a:srgbClr val="000000"/>
                </a:solidFill>
                <a:ea typeface="楷体_GB2312" pitchFamily="49" charset="-122"/>
              </a:rPr>
              <a:t>构造平衡的二叉排序树的方法是：</a:t>
            </a:r>
          </a:p>
          <a:p>
            <a:pPr>
              <a:lnSpc>
                <a:spcPct val="115000"/>
              </a:lnSpc>
            </a:pPr>
            <a:r>
              <a:rPr lang="zh-CN" altLang="en-US" sz="2800" dirty="0" smtClean="0">
                <a:solidFill>
                  <a:srgbClr val="000000"/>
                </a:solidFill>
                <a:ea typeface="楷体_GB2312" pitchFamily="49" charset="-122"/>
              </a:rPr>
              <a:t>根据</a:t>
            </a:r>
            <a:r>
              <a:rPr lang="zh-CN" altLang="en-US" sz="2800" dirty="0">
                <a:solidFill>
                  <a:srgbClr val="000000"/>
                </a:solidFill>
                <a:ea typeface="楷体_GB2312" pitchFamily="49" charset="-122"/>
              </a:rPr>
              <a:t>初始序列，从</a:t>
            </a:r>
            <a:r>
              <a:rPr lang="zh-CN" altLang="en-US" sz="2800" b="1" dirty="0">
                <a:solidFill>
                  <a:srgbClr val="FF0000"/>
                </a:solidFill>
                <a:ea typeface="楷体_GB2312" pitchFamily="49" charset="-122"/>
              </a:rPr>
              <a:t>空树</a:t>
            </a:r>
            <a:r>
              <a:rPr lang="zh-CN" altLang="en-US" sz="2800" dirty="0">
                <a:solidFill>
                  <a:srgbClr val="000000"/>
                </a:solidFill>
                <a:ea typeface="楷体_GB2312" pitchFamily="49" charset="-122"/>
              </a:rPr>
              <a:t>开始插入新结点</a:t>
            </a:r>
            <a:r>
              <a:rPr lang="zh-CN" altLang="en-US" sz="2800" b="1" dirty="0">
                <a:solidFill>
                  <a:srgbClr val="000000"/>
                </a:solidFill>
                <a:ea typeface="楷体_GB2312" pitchFamily="49" charset="-122"/>
              </a:rPr>
              <a:t>，</a:t>
            </a:r>
            <a:r>
              <a:rPr lang="zh-CN" altLang="en-US" sz="2800" dirty="0">
                <a:solidFill>
                  <a:srgbClr val="000000"/>
                </a:solidFill>
                <a:ea typeface="楷体_GB2312" pitchFamily="49" charset="-122"/>
              </a:rPr>
              <a:t>插入过程中，在</a:t>
            </a:r>
            <a:r>
              <a:rPr lang="zh-CN" altLang="en-US" sz="2800" b="1" dirty="0">
                <a:solidFill>
                  <a:srgbClr val="FF0000"/>
                </a:solidFill>
                <a:ea typeface="楷体_GB2312" pitchFamily="49" charset="-122"/>
              </a:rPr>
              <a:t>保持二叉排序树特性</a:t>
            </a:r>
            <a:r>
              <a:rPr lang="zh-CN" altLang="en-US" sz="2800" dirty="0">
                <a:solidFill>
                  <a:srgbClr val="000000"/>
                </a:solidFill>
                <a:ea typeface="楷体_GB2312" pitchFamily="49" charset="-122"/>
              </a:rPr>
              <a:t>的前提下，采用</a:t>
            </a:r>
            <a:r>
              <a:rPr lang="zh-CN" altLang="en-US" sz="2800" b="1" dirty="0">
                <a:solidFill>
                  <a:srgbClr val="FF0000"/>
                </a:solidFill>
                <a:ea typeface="楷体_GB2312" pitchFamily="49" charset="-122"/>
              </a:rPr>
              <a:t>平衡旋转技术</a:t>
            </a:r>
            <a:r>
              <a:rPr lang="zh-CN" altLang="en-US" sz="2800" b="1" dirty="0">
                <a:solidFill>
                  <a:srgbClr val="000000"/>
                </a:solidFill>
                <a:ea typeface="楷体_GB2312" pitchFamily="49" charset="-122"/>
              </a:rPr>
              <a:t>，</a:t>
            </a:r>
            <a:r>
              <a:rPr lang="zh-CN" altLang="en-US" sz="2800" dirty="0">
                <a:solidFill>
                  <a:srgbClr val="000000"/>
                </a:solidFill>
                <a:ea typeface="楷体_GB2312" pitchFamily="49" charset="-122"/>
              </a:rPr>
              <a:t>对</a:t>
            </a:r>
            <a:r>
              <a:rPr lang="zh-CN" altLang="en-US" sz="2800" b="1" dirty="0">
                <a:solidFill>
                  <a:srgbClr val="FF0000"/>
                </a:solidFill>
                <a:ea typeface="楷体_GB2312" pitchFamily="49" charset="-122"/>
              </a:rPr>
              <a:t>最小不平衡子树</a:t>
            </a:r>
            <a:r>
              <a:rPr lang="zh-CN" altLang="en-US" sz="2800" dirty="0">
                <a:solidFill>
                  <a:srgbClr val="000000"/>
                </a:solidFill>
                <a:ea typeface="楷体_GB2312" pitchFamily="49" charset="-122"/>
              </a:rPr>
              <a:t>进行调整，使其平衡。</a:t>
            </a:r>
          </a:p>
        </p:txBody>
      </p:sp>
      <p:sp>
        <p:nvSpPr>
          <p:cNvPr id="20487" name="Rectangle 7">
            <a:hlinkClick r:id="rId3" action="ppaction://hlinksldjump"/>
          </p:cNvPr>
          <p:cNvSpPr>
            <a:spLocks noChangeArrowheads="1"/>
          </p:cNvSpPr>
          <p:nvPr/>
        </p:nvSpPr>
        <p:spPr bwMode="auto">
          <a:xfrm>
            <a:off x="646113" y="228600"/>
            <a:ext cx="6858000" cy="762000"/>
          </a:xfrm>
          <a:prstGeom prst="rect">
            <a:avLst/>
          </a:prstGeom>
          <a:noFill/>
          <a:ln w="9525">
            <a:noFill/>
            <a:miter lim="800000"/>
            <a:headEnd/>
            <a:tailEnd/>
          </a:ln>
        </p:spPr>
        <p:txBody>
          <a:bodyPr/>
          <a:lstStyle/>
          <a:p>
            <a:pPr marL="342900" indent="-342900">
              <a:spcBef>
                <a:spcPct val="20000"/>
              </a:spcBef>
            </a:pPr>
            <a:r>
              <a:rPr lang="zh-CN" altLang="en-US" sz="4000" b="1">
                <a:solidFill>
                  <a:srgbClr val="3333FF"/>
                </a:solidFill>
                <a:ea typeface="楷体_GB2312" pitchFamily="49" charset="-122"/>
              </a:rPr>
              <a:t>如何构造“二叉平衡树”</a:t>
            </a:r>
            <a:r>
              <a:rPr lang="en-US" altLang="zh-CN" sz="4000" b="1">
                <a:solidFill>
                  <a:srgbClr val="3333FF"/>
                </a:solidFill>
                <a:ea typeface="楷体_GB2312" pitchFamily="49" charset="-122"/>
              </a:rPr>
              <a:t>?</a:t>
            </a:r>
          </a:p>
        </p:txBody>
      </p:sp>
      <p:grpSp>
        <p:nvGrpSpPr>
          <p:cNvPr id="2" name="Group 8"/>
          <p:cNvGrpSpPr>
            <a:grpSpLocks/>
          </p:cNvGrpSpPr>
          <p:nvPr/>
        </p:nvGrpSpPr>
        <p:grpSpPr bwMode="auto">
          <a:xfrm>
            <a:off x="566738" y="5497513"/>
            <a:ext cx="909637" cy="917575"/>
            <a:chOff x="357" y="3319"/>
            <a:chExt cx="573" cy="578"/>
          </a:xfrm>
        </p:grpSpPr>
        <p:sp>
          <p:nvSpPr>
            <p:cNvPr id="20520" name="Oval 9"/>
            <p:cNvSpPr>
              <a:spLocks noChangeArrowheads="1"/>
            </p:cNvSpPr>
            <p:nvPr/>
          </p:nvSpPr>
          <p:spPr bwMode="auto">
            <a:xfrm>
              <a:off x="357" y="3582"/>
              <a:ext cx="313" cy="315"/>
            </a:xfrm>
            <a:prstGeom prst="ellipse">
              <a:avLst/>
            </a:prstGeom>
            <a:solidFill>
              <a:srgbClr val="FFCC99"/>
            </a:solidFill>
            <a:ln w="19050">
              <a:solidFill>
                <a:srgbClr val="003300"/>
              </a:solidFill>
              <a:round/>
              <a:headEnd/>
              <a:tailEnd/>
            </a:ln>
          </p:spPr>
          <p:txBody>
            <a:bodyPr wrap="none" anchor="ctr"/>
            <a:lstStyle/>
            <a:p>
              <a:pPr algn="ctr"/>
              <a:r>
                <a:rPr lang="en-US" altLang="zh-CN" sz="3200" b="1">
                  <a:solidFill>
                    <a:srgbClr val="006600"/>
                  </a:solidFill>
                  <a:ea typeface="宋体" charset="-122"/>
                </a:rPr>
                <a:t>1</a:t>
              </a:r>
              <a:endParaRPr lang="en-US" altLang="zh-CN">
                <a:solidFill>
                  <a:srgbClr val="000000"/>
                </a:solidFill>
                <a:ea typeface="宋体" charset="-122"/>
              </a:endParaRPr>
            </a:p>
          </p:txBody>
        </p:sp>
        <p:sp>
          <p:nvSpPr>
            <p:cNvPr id="20521" name="Line 10"/>
            <p:cNvSpPr>
              <a:spLocks noChangeShapeType="1"/>
            </p:cNvSpPr>
            <p:nvPr/>
          </p:nvSpPr>
          <p:spPr bwMode="auto">
            <a:xfrm flipH="1">
              <a:off x="617" y="3319"/>
              <a:ext cx="313" cy="315"/>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grpSp>
      <p:grpSp>
        <p:nvGrpSpPr>
          <p:cNvPr id="3" name="Group 11"/>
          <p:cNvGrpSpPr>
            <a:grpSpLocks/>
          </p:cNvGrpSpPr>
          <p:nvPr/>
        </p:nvGrpSpPr>
        <p:grpSpPr bwMode="auto">
          <a:xfrm>
            <a:off x="1393825" y="3411538"/>
            <a:ext cx="2976563" cy="2168525"/>
            <a:chOff x="878" y="2005"/>
            <a:chExt cx="1875" cy="1366"/>
          </a:xfrm>
        </p:grpSpPr>
        <p:sp>
          <p:nvSpPr>
            <p:cNvPr id="20513" name="Oval 12"/>
            <p:cNvSpPr>
              <a:spLocks noChangeArrowheads="1"/>
            </p:cNvSpPr>
            <p:nvPr/>
          </p:nvSpPr>
          <p:spPr bwMode="auto">
            <a:xfrm>
              <a:off x="1920" y="2005"/>
              <a:ext cx="312" cy="31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5</a:t>
              </a:r>
              <a:endParaRPr lang="en-US" altLang="zh-CN">
                <a:solidFill>
                  <a:srgbClr val="000000"/>
                </a:solidFill>
                <a:ea typeface="宋体" charset="-122"/>
              </a:endParaRPr>
            </a:p>
          </p:txBody>
        </p:sp>
        <p:sp>
          <p:nvSpPr>
            <p:cNvPr id="20514" name="Oval 13"/>
            <p:cNvSpPr>
              <a:spLocks noChangeArrowheads="1"/>
            </p:cNvSpPr>
            <p:nvPr/>
          </p:nvSpPr>
          <p:spPr bwMode="auto">
            <a:xfrm>
              <a:off x="1399" y="2531"/>
              <a:ext cx="312" cy="31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4</a:t>
              </a:r>
              <a:endParaRPr lang="en-US" altLang="zh-CN">
                <a:solidFill>
                  <a:srgbClr val="000000"/>
                </a:solidFill>
                <a:ea typeface="宋体" charset="-122"/>
              </a:endParaRPr>
            </a:p>
          </p:txBody>
        </p:sp>
        <p:sp>
          <p:nvSpPr>
            <p:cNvPr id="20515" name="Oval 14"/>
            <p:cNvSpPr>
              <a:spLocks noChangeArrowheads="1"/>
            </p:cNvSpPr>
            <p:nvPr/>
          </p:nvSpPr>
          <p:spPr bwMode="auto">
            <a:xfrm>
              <a:off x="2440" y="2531"/>
              <a:ext cx="313" cy="31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8</a:t>
              </a:r>
              <a:endParaRPr lang="en-US" altLang="zh-CN">
                <a:solidFill>
                  <a:srgbClr val="000000"/>
                </a:solidFill>
                <a:ea typeface="宋体" charset="-122"/>
              </a:endParaRPr>
            </a:p>
          </p:txBody>
        </p:sp>
        <p:sp>
          <p:nvSpPr>
            <p:cNvPr id="20516" name="Oval 15"/>
            <p:cNvSpPr>
              <a:spLocks noChangeArrowheads="1"/>
            </p:cNvSpPr>
            <p:nvPr/>
          </p:nvSpPr>
          <p:spPr bwMode="auto">
            <a:xfrm>
              <a:off x="878" y="3056"/>
              <a:ext cx="312" cy="31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2</a:t>
              </a:r>
              <a:endParaRPr lang="en-US" altLang="zh-CN">
                <a:solidFill>
                  <a:srgbClr val="000000"/>
                </a:solidFill>
                <a:ea typeface="宋体" charset="-122"/>
              </a:endParaRPr>
            </a:p>
          </p:txBody>
        </p:sp>
        <p:sp>
          <p:nvSpPr>
            <p:cNvPr id="20517" name="Line 16"/>
            <p:cNvSpPr>
              <a:spLocks noChangeShapeType="1"/>
            </p:cNvSpPr>
            <p:nvPr/>
          </p:nvSpPr>
          <p:spPr bwMode="auto">
            <a:xfrm flipH="1">
              <a:off x="1659" y="2268"/>
              <a:ext cx="313" cy="315"/>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20518" name="Line 17"/>
            <p:cNvSpPr>
              <a:spLocks noChangeShapeType="1"/>
            </p:cNvSpPr>
            <p:nvPr/>
          </p:nvSpPr>
          <p:spPr bwMode="auto">
            <a:xfrm flipH="1">
              <a:off x="1138" y="2793"/>
              <a:ext cx="313" cy="316"/>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20519" name="Line 18"/>
            <p:cNvSpPr>
              <a:spLocks noChangeShapeType="1"/>
            </p:cNvSpPr>
            <p:nvPr/>
          </p:nvSpPr>
          <p:spPr bwMode="auto">
            <a:xfrm>
              <a:off x="2180" y="2268"/>
              <a:ext cx="313" cy="315"/>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grpSp>
      <p:grpSp>
        <p:nvGrpSpPr>
          <p:cNvPr id="4" name="Group 19"/>
          <p:cNvGrpSpPr>
            <a:grpSpLocks/>
          </p:cNvGrpSpPr>
          <p:nvPr/>
        </p:nvGrpSpPr>
        <p:grpSpPr bwMode="auto">
          <a:xfrm>
            <a:off x="5554663" y="3262313"/>
            <a:ext cx="2784475" cy="2278062"/>
            <a:chOff x="3499" y="1911"/>
            <a:chExt cx="1754" cy="1435"/>
          </a:xfrm>
        </p:grpSpPr>
        <p:sp>
          <p:nvSpPr>
            <p:cNvPr id="20506" name="Oval 20"/>
            <p:cNvSpPr>
              <a:spLocks noChangeArrowheads="1"/>
            </p:cNvSpPr>
            <p:nvPr/>
          </p:nvSpPr>
          <p:spPr bwMode="auto">
            <a:xfrm>
              <a:off x="4002" y="1911"/>
              <a:ext cx="302" cy="32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15</a:t>
              </a:r>
              <a:endParaRPr lang="en-US" altLang="zh-CN">
                <a:solidFill>
                  <a:srgbClr val="000000"/>
                </a:solidFill>
                <a:ea typeface="宋体" charset="-122"/>
              </a:endParaRPr>
            </a:p>
          </p:txBody>
        </p:sp>
        <p:sp>
          <p:nvSpPr>
            <p:cNvPr id="20507" name="Oval 21"/>
            <p:cNvSpPr>
              <a:spLocks noChangeArrowheads="1"/>
            </p:cNvSpPr>
            <p:nvPr/>
          </p:nvSpPr>
          <p:spPr bwMode="auto">
            <a:xfrm>
              <a:off x="3499" y="2452"/>
              <a:ext cx="302" cy="32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10</a:t>
              </a:r>
              <a:endParaRPr lang="en-US" altLang="zh-CN">
                <a:solidFill>
                  <a:srgbClr val="000000"/>
                </a:solidFill>
                <a:ea typeface="宋体" charset="-122"/>
              </a:endParaRPr>
            </a:p>
          </p:txBody>
        </p:sp>
        <p:sp>
          <p:nvSpPr>
            <p:cNvPr id="20508" name="Oval 22"/>
            <p:cNvSpPr>
              <a:spLocks noChangeArrowheads="1"/>
            </p:cNvSpPr>
            <p:nvPr/>
          </p:nvSpPr>
          <p:spPr bwMode="auto">
            <a:xfrm>
              <a:off x="4505" y="2452"/>
              <a:ext cx="302" cy="32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32</a:t>
              </a:r>
              <a:endParaRPr lang="en-US" altLang="zh-CN">
                <a:solidFill>
                  <a:srgbClr val="000000"/>
                </a:solidFill>
                <a:ea typeface="宋体" charset="-122"/>
              </a:endParaRPr>
            </a:p>
          </p:txBody>
        </p:sp>
        <p:sp>
          <p:nvSpPr>
            <p:cNvPr id="20509" name="Line 23"/>
            <p:cNvSpPr>
              <a:spLocks noChangeShapeType="1"/>
            </p:cNvSpPr>
            <p:nvPr/>
          </p:nvSpPr>
          <p:spPr bwMode="auto">
            <a:xfrm flipH="1">
              <a:off x="3750" y="2181"/>
              <a:ext cx="302" cy="325"/>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20510" name="Line 24"/>
            <p:cNvSpPr>
              <a:spLocks noChangeShapeType="1"/>
            </p:cNvSpPr>
            <p:nvPr/>
          </p:nvSpPr>
          <p:spPr bwMode="auto">
            <a:xfrm>
              <a:off x="4253" y="2181"/>
              <a:ext cx="302" cy="325"/>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20511" name="Oval 25"/>
            <p:cNvSpPr>
              <a:spLocks noChangeArrowheads="1"/>
            </p:cNvSpPr>
            <p:nvPr/>
          </p:nvSpPr>
          <p:spPr bwMode="auto">
            <a:xfrm>
              <a:off x="4951" y="3021"/>
              <a:ext cx="302" cy="325"/>
            </a:xfrm>
            <a:prstGeom prst="ellipse">
              <a:avLst/>
            </a:prstGeom>
            <a:solidFill>
              <a:srgbClr val="CCFFCC"/>
            </a:solidFill>
            <a:ln w="19050">
              <a:solidFill>
                <a:srgbClr val="003300"/>
              </a:solidFill>
              <a:round/>
              <a:headEnd/>
              <a:tailEnd/>
            </a:ln>
          </p:spPr>
          <p:txBody>
            <a:bodyPr wrap="none" anchor="ctr"/>
            <a:lstStyle/>
            <a:p>
              <a:pPr algn="ctr"/>
              <a:r>
                <a:rPr lang="en-US" altLang="zh-CN" sz="3200" b="1">
                  <a:solidFill>
                    <a:srgbClr val="006600"/>
                  </a:solidFill>
                  <a:ea typeface="宋体" charset="-122"/>
                </a:rPr>
                <a:t>60</a:t>
              </a:r>
              <a:endParaRPr lang="en-US" altLang="zh-CN">
                <a:solidFill>
                  <a:srgbClr val="000000"/>
                </a:solidFill>
                <a:ea typeface="宋体" charset="-122"/>
              </a:endParaRPr>
            </a:p>
          </p:txBody>
        </p:sp>
        <p:sp>
          <p:nvSpPr>
            <p:cNvPr id="20512" name="Line 26"/>
            <p:cNvSpPr>
              <a:spLocks noChangeShapeType="1"/>
            </p:cNvSpPr>
            <p:nvPr/>
          </p:nvSpPr>
          <p:spPr bwMode="auto">
            <a:xfrm>
              <a:off x="4749" y="2743"/>
              <a:ext cx="302" cy="324"/>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grpSp>
      <p:grpSp>
        <p:nvGrpSpPr>
          <p:cNvPr id="5" name="Group 27"/>
          <p:cNvGrpSpPr>
            <a:grpSpLocks/>
          </p:cNvGrpSpPr>
          <p:nvPr/>
        </p:nvGrpSpPr>
        <p:grpSpPr bwMode="auto">
          <a:xfrm>
            <a:off x="7008813" y="5441950"/>
            <a:ext cx="855662" cy="962025"/>
            <a:chOff x="4415" y="3284"/>
            <a:chExt cx="539" cy="606"/>
          </a:xfrm>
        </p:grpSpPr>
        <p:sp>
          <p:nvSpPr>
            <p:cNvPr id="20504" name="Line 28"/>
            <p:cNvSpPr>
              <a:spLocks noChangeShapeType="1"/>
            </p:cNvSpPr>
            <p:nvPr/>
          </p:nvSpPr>
          <p:spPr bwMode="auto">
            <a:xfrm flipH="1">
              <a:off x="4653" y="3284"/>
              <a:ext cx="301" cy="324"/>
            </a:xfrm>
            <a:prstGeom prst="line">
              <a:avLst/>
            </a:prstGeom>
            <a:noFill/>
            <a:ln w="28575">
              <a:solidFill>
                <a:srgbClr val="006600"/>
              </a:solidFill>
              <a:round/>
              <a:headEnd/>
              <a:tailEnd/>
            </a:ln>
          </p:spPr>
          <p:txBody>
            <a:bodyPr wrap="none" anchor="ctr"/>
            <a:lstStyle/>
            <a:p>
              <a:endParaRPr lang="zh-CN" altLang="en-US" sz="2800">
                <a:solidFill>
                  <a:srgbClr val="000000"/>
                </a:solidFill>
                <a:ea typeface="宋体" charset="-122"/>
              </a:endParaRPr>
            </a:p>
          </p:txBody>
        </p:sp>
        <p:sp>
          <p:nvSpPr>
            <p:cNvPr id="20505" name="Oval 29"/>
            <p:cNvSpPr>
              <a:spLocks noChangeArrowheads="1"/>
            </p:cNvSpPr>
            <p:nvPr/>
          </p:nvSpPr>
          <p:spPr bwMode="auto">
            <a:xfrm>
              <a:off x="4415" y="3565"/>
              <a:ext cx="302" cy="325"/>
            </a:xfrm>
            <a:prstGeom prst="ellipse">
              <a:avLst/>
            </a:prstGeom>
            <a:solidFill>
              <a:srgbClr val="FFCC99"/>
            </a:solidFill>
            <a:ln w="19050">
              <a:solidFill>
                <a:srgbClr val="003300"/>
              </a:solidFill>
              <a:round/>
              <a:headEnd/>
              <a:tailEnd/>
            </a:ln>
          </p:spPr>
          <p:txBody>
            <a:bodyPr wrap="none" anchor="ctr"/>
            <a:lstStyle/>
            <a:p>
              <a:pPr algn="ctr"/>
              <a:r>
                <a:rPr lang="en-US" altLang="zh-CN" sz="3200" b="1">
                  <a:solidFill>
                    <a:srgbClr val="006600"/>
                  </a:solidFill>
                  <a:ea typeface="宋体" charset="-122"/>
                </a:rPr>
                <a:t>45</a:t>
              </a:r>
              <a:endParaRPr lang="en-US" altLang="zh-CN">
                <a:solidFill>
                  <a:srgbClr val="000000"/>
                </a:solidFill>
                <a:ea typeface="宋体" charset="-122"/>
              </a:endParaRPr>
            </a:p>
          </p:txBody>
        </p:sp>
      </p:grpSp>
      <p:grpSp>
        <p:nvGrpSpPr>
          <p:cNvPr id="6" name="Group 30"/>
          <p:cNvGrpSpPr>
            <a:grpSpLocks/>
          </p:cNvGrpSpPr>
          <p:nvPr/>
        </p:nvGrpSpPr>
        <p:grpSpPr bwMode="auto">
          <a:xfrm>
            <a:off x="385763" y="3125788"/>
            <a:ext cx="4275137" cy="2943225"/>
            <a:chOff x="243" y="1825"/>
            <a:chExt cx="2693" cy="1854"/>
          </a:xfrm>
        </p:grpSpPr>
        <p:sp>
          <p:nvSpPr>
            <p:cNvPr id="20499" name="Text Box 31"/>
            <p:cNvSpPr txBox="1">
              <a:spLocks noChangeArrowheads="1"/>
            </p:cNvSpPr>
            <p:nvPr/>
          </p:nvSpPr>
          <p:spPr bwMode="auto">
            <a:xfrm>
              <a:off x="243" y="3391"/>
              <a:ext cx="2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0</a:t>
              </a:r>
            </a:p>
          </p:txBody>
        </p:sp>
        <p:sp>
          <p:nvSpPr>
            <p:cNvPr id="20500" name="Text Box 32"/>
            <p:cNvSpPr txBox="1">
              <a:spLocks noChangeArrowheads="1"/>
            </p:cNvSpPr>
            <p:nvPr/>
          </p:nvSpPr>
          <p:spPr bwMode="auto">
            <a:xfrm>
              <a:off x="754" y="2896"/>
              <a:ext cx="2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1</a:t>
              </a:r>
            </a:p>
          </p:txBody>
        </p:sp>
        <p:sp>
          <p:nvSpPr>
            <p:cNvPr id="20501" name="Text Box 33"/>
            <p:cNvSpPr txBox="1">
              <a:spLocks noChangeArrowheads="1"/>
            </p:cNvSpPr>
            <p:nvPr/>
          </p:nvSpPr>
          <p:spPr bwMode="auto">
            <a:xfrm>
              <a:off x="1273" y="2385"/>
              <a:ext cx="2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2</a:t>
              </a:r>
            </a:p>
          </p:txBody>
        </p:sp>
        <p:sp>
          <p:nvSpPr>
            <p:cNvPr id="20502" name="Text Box 34"/>
            <p:cNvSpPr txBox="1">
              <a:spLocks noChangeArrowheads="1"/>
            </p:cNvSpPr>
            <p:nvPr/>
          </p:nvSpPr>
          <p:spPr bwMode="auto">
            <a:xfrm>
              <a:off x="1825" y="1825"/>
              <a:ext cx="2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2</a:t>
              </a:r>
            </a:p>
          </p:txBody>
        </p:sp>
        <p:sp>
          <p:nvSpPr>
            <p:cNvPr id="20503" name="Text Box 35"/>
            <p:cNvSpPr txBox="1">
              <a:spLocks noChangeArrowheads="1"/>
            </p:cNvSpPr>
            <p:nvPr/>
          </p:nvSpPr>
          <p:spPr bwMode="auto">
            <a:xfrm>
              <a:off x="2652" y="2385"/>
              <a:ext cx="284"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0</a:t>
              </a:r>
            </a:p>
          </p:txBody>
        </p:sp>
      </p:grpSp>
      <p:grpSp>
        <p:nvGrpSpPr>
          <p:cNvPr id="7" name="Group 36"/>
          <p:cNvGrpSpPr>
            <a:grpSpLocks/>
          </p:cNvGrpSpPr>
          <p:nvPr/>
        </p:nvGrpSpPr>
        <p:grpSpPr bwMode="auto">
          <a:xfrm>
            <a:off x="5421313" y="2944813"/>
            <a:ext cx="3078162" cy="3111500"/>
            <a:chOff x="3415" y="1711"/>
            <a:chExt cx="1939" cy="1960"/>
          </a:xfrm>
        </p:grpSpPr>
        <p:sp>
          <p:nvSpPr>
            <p:cNvPr id="20494" name="Text Box 37"/>
            <p:cNvSpPr txBox="1">
              <a:spLocks noChangeArrowheads="1"/>
            </p:cNvSpPr>
            <p:nvPr/>
          </p:nvSpPr>
          <p:spPr bwMode="auto">
            <a:xfrm>
              <a:off x="4316" y="3383"/>
              <a:ext cx="292"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0</a:t>
              </a:r>
            </a:p>
          </p:txBody>
        </p:sp>
        <p:sp>
          <p:nvSpPr>
            <p:cNvPr id="20495" name="Text Box 38"/>
            <p:cNvSpPr txBox="1">
              <a:spLocks noChangeArrowheads="1"/>
            </p:cNvSpPr>
            <p:nvPr/>
          </p:nvSpPr>
          <p:spPr bwMode="auto">
            <a:xfrm>
              <a:off x="5062" y="2774"/>
              <a:ext cx="292"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1</a:t>
              </a:r>
            </a:p>
          </p:txBody>
        </p:sp>
        <p:sp>
          <p:nvSpPr>
            <p:cNvPr id="20496" name="Text Box 39"/>
            <p:cNvSpPr txBox="1">
              <a:spLocks noChangeArrowheads="1"/>
            </p:cNvSpPr>
            <p:nvPr/>
          </p:nvSpPr>
          <p:spPr bwMode="auto">
            <a:xfrm>
              <a:off x="4624" y="2230"/>
              <a:ext cx="292"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-2</a:t>
              </a:r>
            </a:p>
          </p:txBody>
        </p:sp>
        <p:sp>
          <p:nvSpPr>
            <p:cNvPr id="20497" name="Text Box 40"/>
            <p:cNvSpPr txBox="1">
              <a:spLocks noChangeArrowheads="1"/>
            </p:cNvSpPr>
            <p:nvPr/>
          </p:nvSpPr>
          <p:spPr bwMode="auto">
            <a:xfrm>
              <a:off x="4170" y="1711"/>
              <a:ext cx="292"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-2</a:t>
              </a:r>
            </a:p>
          </p:txBody>
        </p:sp>
        <p:sp>
          <p:nvSpPr>
            <p:cNvPr id="20498" name="Text Box 41"/>
            <p:cNvSpPr txBox="1">
              <a:spLocks noChangeArrowheads="1"/>
            </p:cNvSpPr>
            <p:nvPr/>
          </p:nvSpPr>
          <p:spPr bwMode="auto">
            <a:xfrm>
              <a:off x="3415" y="2279"/>
              <a:ext cx="292" cy="288"/>
            </a:xfrm>
            <a:prstGeom prst="rect">
              <a:avLst/>
            </a:prstGeom>
            <a:noFill/>
            <a:ln w="9525">
              <a:noFill/>
              <a:miter lim="800000"/>
              <a:headEnd/>
              <a:tailEnd/>
            </a:ln>
          </p:spPr>
          <p:txBody>
            <a:bodyPr>
              <a:spAutoFit/>
            </a:bodyPr>
            <a:lstStyle/>
            <a:p>
              <a:pPr>
                <a:spcBef>
                  <a:spcPct val="50000"/>
                </a:spcBef>
              </a:pPr>
              <a:r>
                <a:rPr lang="en-US" altLang="zh-CN">
                  <a:solidFill>
                    <a:srgbClr val="000000"/>
                  </a:solidFill>
                  <a:ea typeface="宋体" charset="-122"/>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9941"/>
                                        </p:tgtEl>
                                        <p:attrNameLst>
                                          <p:attrName>style.visibility</p:attrName>
                                        </p:attrNameLst>
                                      </p:cBhvr>
                                      <p:to>
                                        <p:strVal val="visible"/>
                                      </p:to>
                                    </p:set>
                                    <p:animEffect transition="in" filter="wipe(left)">
                                      <p:cBhvr>
                                        <p:cTn id="17" dur="500"/>
                                        <p:tgtEl>
                                          <p:spTgt spid="679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9939"/>
                                        </p:tgtEl>
                                        <p:attrNameLst>
                                          <p:attrName>style.visibility</p:attrName>
                                        </p:attrNameLst>
                                      </p:cBhvr>
                                      <p:to>
                                        <p:strVal val="visible"/>
                                      </p:to>
                                    </p:set>
                                    <p:animEffect transition="in" filter="wipe(left)">
                                      <p:cBhvr>
                                        <p:cTn id="22" dur="500"/>
                                        <p:tgtEl>
                                          <p:spTgt spid="6799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9940"/>
                                        </p:tgtEl>
                                        <p:attrNameLst>
                                          <p:attrName>style.visibility</p:attrName>
                                        </p:attrNameLst>
                                      </p:cBhvr>
                                      <p:to>
                                        <p:strVal val="visible"/>
                                      </p:to>
                                    </p:set>
                                    <p:animEffect transition="in" filter="wipe(left)">
                                      <p:cBhvr>
                                        <p:cTn id="37" dur="500"/>
                                        <p:tgtEl>
                                          <p:spTgt spid="6799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9938"/>
                                        </p:tgtEl>
                                        <p:attrNameLst>
                                          <p:attrName>style.visibility</p:attrName>
                                        </p:attrNameLst>
                                      </p:cBhvr>
                                      <p:to>
                                        <p:strVal val="visible"/>
                                      </p:to>
                                    </p:set>
                                    <p:animEffect transition="in" filter="wipe(left)">
                                      <p:cBhvr>
                                        <p:cTn id="42" dur="500"/>
                                        <p:tgtEl>
                                          <p:spTgt spid="67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8" grpId="0" animBg="1"/>
      <p:bldP spid="679939" grpId="0" animBg="1"/>
      <p:bldP spid="679940" grpId="0" animBg="1"/>
      <p:bldP spid="67994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290513"/>
            <a:ext cx="9144000" cy="1311275"/>
          </a:xfrm>
          <a:prstGeom prst="rect">
            <a:avLst/>
          </a:prstGeom>
          <a:noFill/>
          <a:ln w="9525">
            <a:noFill/>
            <a:miter lim="800000"/>
            <a:headEnd/>
            <a:tailEnd/>
          </a:ln>
        </p:spPr>
        <p:txBody>
          <a:bodyPr>
            <a:spAutoFit/>
          </a:bodyPr>
          <a:lstStyle/>
          <a:p>
            <a:r>
              <a:rPr lang="en-US" altLang="zh-CN" sz="4800" b="1">
                <a:solidFill>
                  <a:srgbClr val="0033CC"/>
                </a:solidFill>
                <a:ea typeface="楷体_GB2312" pitchFamily="49" charset="-122"/>
              </a:rPr>
              <a:t>  </a:t>
            </a:r>
            <a:r>
              <a:rPr lang="zh-CN" altLang="en-US" sz="4800" b="1">
                <a:solidFill>
                  <a:srgbClr val="0033CC"/>
                </a:solidFill>
                <a:ea typeface="楷体_GB2312" pitchFamily="49" charset="-122"/>
              </a:rPr>
              <a:t>例题：</a:t>
            </a:r>
            <a:r>
              <a:rPr lang="zh-CN" altLang="en-US" sz="4000">
                <a:solidFill>
                  <a:srgbClr val="000000"/>
                </a:solidFill>
                <a:ea typeface="楷体_GB2312" pitchFamily="49" charset="-122"/>
              </a:rPr>
              <a:t> </a:t>
            </a:r>
            <a:r>
              <a:rPr lang="zh-CN" altLang="en-US" sz="3600">
                <a:solidFill>
                  <a:srgbClr val="3333CC"/>
                </a:solidFill>
                <a:ea typeface="楷体_GB2312" pitchFamily="49" charset="-122"/>
              </a:rPr>
              <a:t>已知长度为</a:t>
            </a:r>
            <a:r>
              <a:rPr lang="en-US" altLang="zh-CN" sz="3600">
                <a:solidFill>
                  <a:srgbClr val="3333CC"/>
                </a:solidFill>
                <a:ea typeface="楷体_GB2312" pitchFamily="49" charset="-122"/>
              </a:rPr>
              <a:t>12</a:t>
            </a:r>
            <a:r>
              <a:rPr lang="zh-CN" altLang="en-US" sz="3600">
                <a:solidFill>
                  <a:srgbClr val="3333CC"/>
                </a:solidFill>
                <a:ea typeface="楷体_GB2312" pitchFamily="49" charset="-122"/>
              </a:rPr>
              <a:t>的表：</a:t>
            </a:r>
          </a:p>
          <a:p>
            <a:r>
              <a:rPr lang="en-US" altLang="zh-CN" sz="3200">
                <a:solidFill>
                  <a:srgbClr val="3333CC"/>
                </a:solidFill>
                <a:ea typeface="楷体_GB2312" pitchFamily="49" charset="-122"/>
              </a:rPr>
              <a:t>(Jan,Feb,Mar,Apr,May,Jun,Jul,Aug,Sep,Oct,Nov,Dec)</a:t>
            </a:r>
          </a:p>
        </p:txBody>
      </p:sp>
      <p:sp useBgFill="1">
        <p:nvSpPr>
          <p:cNvPr id="53251" name="Text Box 3"/>
          <p:cNvSpPr txBox="1">
            <a:spLocks noChangeArrowheads="1"/>
          </p:cNvSpPr>
          <p:nvPr/>
        </p:nvSpPr>
        <p:spPr bwMode="auto">
          <a:xfrm>
            <a:off x="760412" y="3663950"/>
            <a:ext cx="8261668" cy="461665"/>
          </a:xfrm>
          <a:prstGeom prst="rect">
            <a:avLst/>
          </a:prstGeom>
          <a:ln w="9525">
            <a:noFill/>
            <a:miter lim="800000"/>
            <a:headEnd/>
            <a:tailEnd/>
          </a:ln>
        </p:spPr>
        <p:txBody>
          <a:bodyPr wrap="square">
            <a:spAutoFit/>
          </a:bodyPr>
          <a:lstStyle/>
          <a:p>
            <a:r>
              <a:rPr lang="en-US" altLang="zh-CN" b="1" dirty="0">
                <a:solidFill>
                  <a:srgbClr val="000000"/>
                </a:solidFill>
                <a:ea typeface="楷体_GB2312" pitchFamily="49" charset="-122"/>
              </a:rPr>
              <a:t>ASL = (1</a:t>
            </a:r>
            <a:r>
              <a:rPr lang="en-US" altLang="zh-CN" b="1" dirty="0">
                <a:solidFill>
                  <a:srgbClr val="000000"/>
                </a:solidFill>
                <a:ea typeface="楷体_GB2312" pitchFamily="49" charset="-122"/>
                <a:cs typeface="Times New Roman" pitchFamily="18" charset="0"/>
              </a:rPr>
              <a:t>×</a:t>
            </a:r>
            <a:r>
              <a:rPr lang="en-US" altLang="zh-CN" b="1" dirty="0">
                <a:solidFill>
                  <a:srgbClr val="000000"/>
                </a:solidFill>
                <a:ea typeface="楷体_GB2312" pitchFamily="49" charset="-122"/>
              </a:rPr>
              <a:t>1+2 ×2 +3 × 3 +4 ×3 +5 ×2 +6 ×1) / 12 </a:t>
            </a:r>
            <a:r>
              <a:rPr lang="en-US" altLang="zh-CN" b="1" dirty="0" smtClean="0">
                <a:solidFill>
                  <a:srgbClr val="000000"/>
                </a:solidFill>
                <a:ea typeface="楷体_GB2312" pitchFamily="49" charset="-122"/>
              </a:rPr>
              <a:t>= 42 /12</a:t>
            </a:r>
            <a:endParaRPr lang="en-US" altLang="zh-CN" b="1" dirty="0">
              <a:solidFill>
                <a:srgbClr val="000000"/>
              </a:solidFill>
              <a:ea typeface="楷体_GB2312" pitchFamily="49" charset="-122"/>
            </a:endParaRPr>
          </a:p>
        </p:txBody>
      </p:sp>
      <p:sp>
        <p:nvSpPr>
          <p:cNvPr id="53252" name="Text Box 4"/>
          <p:cNvSpPr txBox="1">
            <a:spLocks noChangeArrowheads="1"/>
          </p:cNvSpPr>
          <p:nvPr/>
        </p:nvSpPr>
        <p:spPr bwMode="auto">
          <a:xfrm>
            <a:off x="269875" y="2988628"/>
            <a:ext cx="3309938" cy="579437"/>
          </a:xfrm>
          <a:prstGeom prst="rect">
            <a:avLst/>
          </a:prstGeom>
          <a:noFill/>
          <a:ln w="9525">
            <a:noFill/>
            <a:miter lim="800000"/>
            <a:headEnd/>
            <a:tailEnd/>
          </a:ln>
        </p:spPr>
        <p:txBody>
          <a:bodyPr>
            <a:spAutoFit/>
          </a:bodyPr>
          <a:lstStyle/>
          <a:p>
            <a:pPr>
              <a:spcBef>
                <a:spcPct val="50000"/>
              </a:spcBef>
            </a:pPr>
            <a:r>
              <a:rPr lang="en-US" altLang="zh-CN" sz="3200" b="1">
                <a:solidFill>
                  <a:srgbClr val="FF0000"/>
                </a:solidFill>
                <a:ea typeface="楷体_GB2312" pitchFamily="49" charset="-122"/>
              </a:rPr>
              <a:t>2. </a:t>
            </a:r>
            <a:r>
              <a:rPr lang="zh-CN" altLang="en-US" sz="3200" b="1">
                <a:solidFill>
                  <a:srgbClr val="FF0000"/>
                </a:solidFill>
                <a:ea typeface="楷体_GB2312" pitchFamily="49" charset="-122"/>
              </a:rPr>
              <a:t>求二叉排序树</a:t>
            </a:r>
          </a:p>
        </p:txBody>
      </p:sp>
      <p:sp>
        <p:nvSpPr>
          <p:cNvPr id="53253" name="Text Box 5"/>
          <p:cNvSpPr txBox="1">
            <a:spLocks noChangeArrowheads="1"/>
          </p:cNvSpPr>
          <p:nvPr/>
        </p:nvSpPr>
        <p:spPr bwMode="auto">
          <a:xfrm>
            <a:off x="322263" y="1752600"/>
            <a:ext cx="7304087" cy="579438"/>
          </a:xfrm>
          <a:prstGeom prst="rect">
            <a:avLst/>
          </a:prstGeom>
          <a:noFill/>
          <a:ln w="9525">
            <a:noFill/>
            <a:miter lim="800000"/>
            <a:headEnd/>
            <a:tailEnd/>
          </a:ln>
        </p:spPr>
        <p:txBody>
          <a:bodyPr>
            <a:spAutoFit/>
          </a:bodyPr>
          <a:lstStyle/>
          <a:p>
            <a:pPr>
              <a:spcBef>
                <a:spcPct val="50000"/>
              </a:spcBef>
            </a:pPr>
            <a:r>
              <a:rPr lang="en-US" altLang="zh-CN" sz="3200" b="1">
                <a:solidFill>
                  <a:srgbClr val="FF3300"/>
                </a:solidFill>
                <a:ea typeface="楷体_GB2312" pitchFamily="49" charset="-122"/>
              </a:rPr>
              <a:t>1. </a:t>
            </a:r>
            <a:r>
              <a:rPr lang="zh-CN" altLang="en-US" sz="3200" b="1">
                <a:solidFill>
                  <a:srgbClr val="FF3300"/>
                </a:solidFill>
                <a:ea typeface="楷体_GB2312" pitchFamily="49" charset="-122"/>
              </a:rPr>
              <a:t>有序表，</a:t>
            </a:r>
            <a:r>
              <a:rPr lang="zh-CN" altLang="en-US" sz="3200" b="1">
                <a:solidFill>
                  <a:srgbClr val="000000"/>
                </a:solidFill>
                <a:ea typeface="楷体_GB2312" pitchFamily="49" charset="-122"/>
              </a:rPr>
              <a:t>排序后采用折半查找</a:t>
            </a:r>
          </a:p>
        </p:txBody>
      </p:sp>
      <p:sp useBgFill="1">
        <p:nvSpPr>
          <p:cNvPr id="53254" name="Text Box 6"/>
          <p:cNvSpPr txBox="1">
            <a:spLocks noChangeArrowheads="1"/>
          </p:cNvSpPr>
          <p:nvPr/>
        </p:nvSpPr>
        <p:spPr bwMode="auto">
          <a:xfrm>
            <a:off x="760411" y="2373631"/>
            <a:ext cx="8153400" cy="519112"/>
          </a:xfrm>
          <a:prstGeom prst="rect">
            <a:avLst/>
          </a:prstGeom>
          <a:ln w="9525">
            <a:noFill/>
            <a:miter lim="800000"/>
            <a:headEnd/>
            <a:tailEnd/>
          </a:ln>
        </p:spPr>
        <p:txBody>
          <a:bodyPr>
            <a:spAutoFit/>
          </a:bodyPr>
          <a:lstStyle/>
          <a:p>
            <a:pPr>
              <a:spcBef>
                <a:spcPct val="50000"/>
              </a:spcBef>
            </a:pPr>
            <a:r>
              <a:rPr lang="en-US" altLang="zh-CN" b="1" dirty="0">
                <a:solidFill>
                  <a:srgbClr val="000000"/>
                </a:solidFill>
              </a:rPr>
              <a:t>ASL = (1</a:t>
            </a:r>
            <a:r>
              <a:rPr lang="en-US" altLang="zh-CN" b="1" dirty="0">
                <a:solidFill>
                  <a:srgbClr val="000000"/>
                </a:solidFill>
                <a:cs typeface="Times New Roman" pitchFamily="18" charset="0"/>
              </a:rPr>
              <a:t>×</a:t>
            </a:r>
            <a:r>
              <a:rPr lang="en-US" altLang="zh-CN" b="1" dirty="0">
                <a:solidFill>
                  <a:srgbClr val="000000"/>
                </a:solidFill>
              </a:rPr>
              <a:t>1+2 </a:t>
            </a:r>
            <a:r>
              <a:rPr lang="en-US" altLang="zh-CN" b="1" dirty="0">
                <a:solidFill>
                  <a:srgbClr val="000000"/>
                </a:solidFill>
                <a:cs typeface="Times New Roman" pitchFamily="18" charset="0"/>
              </a:rPr>
              <a:t>×</a:t>
            </a:r>
            <a:r>
              <a:rPr lang="en-US" altLang="zh-CN" b="1" dirty="0">
                <a:solidFill>
                  <a:srgbClr val="000000"/>
                </a:solidFill>
              </a:rPr>
              <a:t>2 +3 </a:t>
            </a:r>
            <a:r>
              <a:rPr lang="en-US" altLang="zh-CN" b="1" dirty="0">
                <a:solidFill>
                  <a:srgbClr val="000000"/>
                </a:solidFill>
                <a:cs typeface="Times New Roman" pitchFamily="18" charset="0"/>
              </a:rPr>
              <a:t>×</a:t>
            </a:r>
            <a:r>
              <a:rPr lang="en-US" altLang="zh-CN" b="1" dirty="0">
                <a:solidFill>
                  <a:srgbClr val="000000"/>
                </a:solidFill>
              </a:rPr>
              <a:t> 4 +4 </a:t>
            </a:r>
            <a:r>
              <a:rPr lang="en-US" altLang="zh-CN" b="1" dirty="0">
                <a:solidFill>
                  <a:srgbClr val="000000"/>
                </a:solidFill>
                <a:cs typeface="Times New Roman" pitchFamily="18" charset="0"/>
              </a:rPr>
              <a:t>×5</a:t>
            </a:r>
            <a:r>
              <a:rPr lang="en-US" altLang="zh-CN" b="1" dirty="0">
                <a:solidFill>
                  <a:srgbClr val="000000"/>
                </a:solidFill>
              </a:rPr>
              <a:t> </a:t>
            </a:r>
            <a:r>
              <a:rPr lang="en-US" altLang="zh-CN" b="1" dirty="0">
                <a:solidFill>
                  <a:srgbClr val="000000"/>
                </a:solidFill>
                <a:cs typeface="Times New Roman" pitchFamily="18" charset="0"/>
              </a:rPr>
              <a:t>) / 12 = 37 /12</a:t>
            </a:r>
          </a:p>
        </p:txBody>
      </p:sp>
      <p:sp>
        <p:nvSpPr>
          <p:cNvPr id="53255" name="Text Box 7"/>
          <p:cNvSpPr txBox="1">
            <a:spLocks noChangeArrowheads="1"/>
          </p:cNvSpPr>
          <p:nvPr/>
        </p:nvSpPr>
        <p:spPr bwMode="auto">
          <a:xfrm>
            <a:off x="271463" y="4216718"/>
            <a:ext cx="3979862" cy="579437"/>
          </a:xfrm>
          <a:prstGeom prst="rect">
            <a:avLst/>
          </a:prstGeom>
          <a:noFill/>
          <a:ln w="9525">
            <a:noFill/>
            <a:miter lim="800000"/>
            <a:headEnd/>
            <a:tailEnd/>
          </a:ln>
        </p:spPr>
        <p:txBody>
          <a:bodyPr>
            <a:spAutoFit/>
          </a:bodyPr>
          <a:lstStyle/>
          <a:p>
            <a:pPr>
              <a:spcBef>
                <a:spcPct val="50000"/>
              </a:spcBef>
            </a:pPr>
            <a:r>
              <a:rPr lang="en-US" altLang="zh-CN" sz="3200" b="1" dirty="0">
                <a:solidFill>
                  <a:srgbClr val="FF0000"/>
                </a:solidFill>
                <a:ea typeface="楷体_GB2312" pitchFamily="49" charset="-122"/>
              </a:rPr>
              <a:t>3. </a:t>
            </a:r>
            <a:r>
              <a:rPr lang="zh-CN" altLang="en-US" sz="3200" b="1" dirty="0">
                <a:solidFill>
                  <a:srgbClr val="FF0000"/>
                </a:solidFill>
                <a:ea typeface="楷体_GB2312" pitchFamily="49" charset="-122"/>
              </a:rPr>
              <a:t>求平衡二叉排序树</a:t>
            </a:r>
          </a:p>
        </p:txBody>
      </p:sp>
      <p:sp useBgFill="1">
        <p:nvSpPr>
          <p:cNvPr id="53256" name="Text Box 8"/>
          <p:cNvSpPr txBox="1">
            <a:spLocks noChangeArrowheads="1"/>
          </p:cNvSpPr>
          <p:nvPr/>
        </p:nvSpPr>
        <p:spPr bwMode="auto">
          <a:xfrm>
            <a:off x="760413" y="4835684"/>
            <a:ext cx="8383588" cy="461665"/>
          </a:xfrm>
          <a:prstGeom prst="rect">
            <a:avLst/>
          </a:prstGeom>
          <a:ln w="9525">
            <a:noFill/>
            <a:miter lim="800000"/>
            <a:headEnd/>
            <a:tailEnd/>
          </a:ln>
        </p:spPr>
        <p:txBody>
          <a:bodyPr wrap="square">
            <a:spAutoFit/>
          </a:bodyPr>
          <a:lstStyle/>
          <a:p>
            <a:pPr>
              <a:spcBef>
                <a:spcPct val="50000"/>
              </a:spcBef>
            </a:pPr>
            <a:r>
              <a:rPr lang="en-US" altLang="zh-CN" b="1" dirty="0">
                <a:solidFill>
                  <a:srgbClr val="000000"/>
                </a:solidFill>
              </a:rPr>
              <a:t>ASL = (1</a:t>
            </a:r>
            <a:r>
              <a:rPr lang="en-US" altLang="zh-CN" b="1" dirty="0">
                <a:solidFill>
                  <a:srgbClr val="000000"/>
                </a:solidFill>
                <a:cs typeface="Times New Roman" pitchFamily="18" charset="0"/>
              </a:rPr>
              <a:t>×</a:t>
            </a:r>
            <a:r>
              <a:rPr lang="en-US" altLang="zh-CN" b="1" dirty="0">
                <a:solidFill>
                  <a:srgbClr val="000000"/>
                </a:solidFill>
              </a:rPr>
              <a:t>1+2 </a:t>
            </a:r>
            <a:r>
              <a:rPr lang="en-US" altLang="zh-CN" b="1" dirty="0">
                <a:solidFill>
                  <a:srgbClr val="000000"/>
                </a:solidFill>
                <a:cs typeface="Times New Roman" pitchFamily="18" charset="0"/>
              </a:rPr>
              <a:t>×</a:t>
            </a:r>
            <a:r>
              <a:rPr lang="en-US" altLang="zh-CN" b="1" dirty="0">
                <a:solidFill>
                  <a:srgbClr val="000000"/>
                </a:solidFill>
              </a:rPr>
              <a:t>2 +3 </a:t>
            </a:r>
            <a:r>
              <a:rPr lang="en-US" altLang="zh-CN" b="1" dirty="0">
                <a:solidFill>
                  <a:srgbClr val="000000"/>
                </a:solidFill>
                <a:cs typeface="Times New Roman" pitchFamily="18" charset="0"/>
              </a:rPr>
              <a:t>×</a:t>
            </a:r>
            <a:r>
              <a:rPr lang="en-US" altLang="zh-CN" b="1" dirty="0">
                <a:solidFill>
                  <a:srgbClr val="000000"/>
                </a:solidFill>
              </a:rPr>
              <a:t> 4 +4 </a:t>
            </a:r>
            <a:r>
              <a:rPr lang="en-US" altLang="zh-CN" b="1" dirty="0">
                <a:solidFill>
                  <a:srgbClr val="000000"/>
                </a:solidFill>
                <a:cs typeface="Times New Roman" pitchFamily="18" charset="0"/>
              </a:rPr>
              <a:t>×4</a:t>
            </a:r>
            <a:r>
              <a:rPr lang="en-US" altLang="zh-CN" b="1" dirty="0">
                <a:solidFill>
                  <a:srgbClr val="000000"/>
                </a:solidFill>
              </a:rPr>
              <a:t> +5 </a:t>
            </a:r>
            <a:r>
              <a:rPr lang="en-US" altLang="zh-CN" b="1" dirty="0">
                <a:solidFill>
                  <a:srgbClr val="000000"/>
                </a:solidFill>
                <a:cs typeface="Times New Roman" pitchFamily="18" charset="0"/>
              </a:rPr>
              <a:t>×1</a:t>
            </a:r>
            <a:r>
              <a:rPr lang="en-US" altLang="zh-CN" b="1" dirty="0">
                <a:solidFill>
                  <a:srgbClr val="000000"/>
                </a:solidFill>
              </a:rPr>
              <a:t> </a:t>
            </a:r>
            <a:r>
              <a:rPr lang="en-US" altLang="zh-CN" b="1" dirty="0">
                <a:solidFill>
                  <a:srgbClr val="000000"/>
                </a:solidFill>
                <a:cs typeface="Times New Roman" pitchFamily="18" charset="0"/>
              </a:rPr>
              <a:t>) / 12 = 38 /12</a:t>
            </a:r>
          </a:p>
        </p:txBody>
      </p:sp>
      <p:sp>
        <p:nvSpPr>
          <p:cNvPr id="9" name="Text Box 7"/>
          <p:cNvSpPr txBox="1">
            <a:spLocks noChangeArrowheads="1"/>
          </p:cNvSpPr>
          <p:nvPr/>
        </p:nvSpPr>
        <p:spPr bwMode="auto">
          <a:xfrm>
            <a:off x="322263" y="5419726"/>
            <a:ext cx="3979862" cy="579437"/>
          </a:xfrm>
          <a:prstGeom prst="rect">
            <a:avLst/>
          </a:prstGeom>
          <a:noFill/>
          <a:ln w="9525">
            <a:noFill/>
            <a:miter lim="800000"/>
            <a:headEnd/>
            <a:tailEnd/>
          </a:ln>
        </p:spPr>
        <p:txBody>
          <a:bodyPr>
            <a:spAutoFit/>
          </a:bodyPr>
          <a:lstStyle/>
          <a:p>
            <a:pPr>
              <a:spcBef>
                <a:spcPct val="50000"/>
              </a:spcBef>
            </a:pPr>
            <a:r>
              <a:rPr lang="en-US" altLang="zh-CN" sz="3200" b="1" dirty="0">
                <a:solidFill>
                  <a:srgbClr val="FF0000"/>
                </a:solidFill>
                <a:ea typeface="楷体_GB2312" pitchFamily="49" charset="-122"/>
              </a:rPr>
              <a:t>3. </a:t>
            </a:r>
            <a:r>
              <a:rPr lang="zh-CN" altLang="en-US" sz="3200" b="1" dirty="0" smtClean="0">
                <a:solidFill>
                  <a:srgbClr val="FF0000"/>
                </a:solidFill>
                <a:ea typeface="楷体_GB2312" pitchFamily="49" charset="-122"/>
              </a:rPr>
              <a:t>求红黑树</a:t>
            </a:r>
            <a:endParaRPr lang="zh-CN" altLang="en-US" sz="3200" b="1" dirty="0">
              <a:solidFill>
                <a:srgbClr val="FF0000"/>
              </a:solidFill>
              <a:ea typeface="楷体_GB2312" pitchFamily="49" charset="-122"/>
            </a:endParaRPr>
          </a:p>
        </p:txBody>
      </p:sp>
      <p:sp>
        <p:nvSpPr>
          <p:cNvPr id="2" name="矩形 1"/>
          <p:cNvSpPr/>
          <p:nvPr/>
        </p:nvSpPr>
        <p:spPr>
          <a:xfrm>
            <a:off x="760412" y="5999163"/>
            <a:ext cx="8261667" cy="461665"/>
          </a:xfrm>
          <a:prstGeom prst="rect">
            <a:avLst/>
          </a:prstGeom>
        </p:spPr>
        <p:txBody>
          <a:bodyPr wrap="square">
            <a:spAutoFit/>
          </a:bodyPr>
          <a:lstStyle/>
          <a:p>
            <a:r>
              <a:rPr lang="en-US" altLang="zh-CN" b="1" dirty="0">
                <a:solidFill>
                  <a:srgbClr val="3333FF"/>
                </a:solidFill>
              </a:rPr>
              <a:t>ASL = (1×1+2 ×2 +3 × 4 +4 ×4 +5 ×1) /12 </a:t>
            </a:r>
            <a:r>
              <a:rPr lang="en-US" altLang="zh-CN" b="1" dirty="0" smtClean="0">
                <a:solidFill>
                  <a:srgbClr val="3333FF"/>
                </a:solidFill>
              </a:rPr>
              <a:t> </a:t>
            </a:r>
            <a:r>
              <a:rPr lang="en-US" altLang="zh-CN" b="1" dirty="0">
                <a:solidFill>
                  <a:srgbClr val="3333FF"/>
                </a:solidFill>
              </a:rPr>
              <a:t>= 38 /12</a:t>
            </a:r>
          </a:p>
        </p:txBody>
      </p:sp>
    </p:spTree>
    <p:extLst>
      <p:ext uri="{BB962C8B-B14F-4D97-AF65-F5344CB8AC3E}">
        <p14:creationId xmlns:p14="http://schemas.microsoft.com/office/powerpoint/2010/main" val="886598513"/>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7619" y="219684"/>
            <a:ext cx="7782560" cy="1025922"/>
          </a:xfrm>
          <a:prstGeom prst="rect">
            <a:avLst/>
          </a:prstGeom>
        </p:spPr>
        <p:txBody>
          <a:bodyPr wrap="square">
            <a:spAutoFit/>
          </a:bodyPr>
          <a:lstStyle/>
          <a:p>
            <a:pPr>
              <a:lnSpc>
                <a:spcPct val="200000"/>
              </a:lnSpc>
            </a:pPr>
            <a:r>
              <a:rPr lang="zh-CN" altLang="en-US" sz="3600" dirty="0">
                <a:solidFill>
                  <a:srgbClr val="3333FF"/>
                </a:solidFill>
                <a:latin typeface="黑体" panose="02010609060101010101" pitchFamily="49" charset="-122"/>
                <a:ea typeface="黑体" panose="02010609060101010101" pitchFamily="49" charset="-122"/>
              </a:rPr>
              <a:t>红黑树和平衡</a:t>
            </a:r>
            <a:r>
              <a:rPr lang="zh-CN" altLang="en-US" sz="3600" dirty="0" smtClean="0">
                <a:solidFill>
                  <a:srgbClr val="3333FF"/>
                </a:solidFill>
                <a:latin typeface="黑体" panose="02010609060101010101" pitchFamily="49" charset="-122"/>
                <a:ea typeface="黑体" panose="02010609060101010101" pitchFamily="49" charset="-122"/>
              </a:rPr>
              <a:t>二叉树的区别：</a:t>
            </a:r>
            <a:endParaRPr lang="zh-CN" altLang="en-US" dirty="0">
              <a:solidFill>
                <a:srgbClr val="3333FF"/>
              </a:solidFill>
            </a:endParaRPr>
          </a:p>
        </p:txBody>
      </p:sp>
      <p:sp>
        <p:nvSpPr>
          <p:cNvPr id="5" name="矩形 4"/>
          <p:cNvSpPr/>
          <p:nvPr/>
        </p:nvSpPr>
        <p:spPr>
          <a:xfrm>
            <a:off x="497618" y="1460840"/>
            <a:ext cx="7993239" cy="4524315"/>
          </a:xfrm>
          <a:prstGeom prst="rect">
            <a:avLst/>
          </a:prstGeom>
        </p:spPr>
        <p:txBody>
          <a:bodyPr wrap="square">
            <a:spAutoFit/>
          </a:bodyPr>
          <a:lstStyle/>
          <a:p>
            <a:pPr marL="268288" indent="-268288">
              <a:lnSpc>
                <a:spcPct val="150000"/>
              </a:lnSpc>
              <a:buFont typeface="+mj-lt"/>
              <a:buAutoNum type="arabicPeriod"/>
            </a:pPr>
            <a:r>
              <a:rPr lang="zh-CN" altLang="en-US" b="1" dirty="0">
                <a:latin typeface="黑体" panose="02010609060101010101" pitchFamily="49" charset="-122"/>
                <a:ea typeface="黑体" panose="02010609060101010101" pitchFamily="49" charset="-122"/>
              </a:rPr>
              <a:t>平衡二叉树追求绝对平衡，条件比较苛刻，实现起来比较麻烦，</a:t>
            </a:r>
            <a:r>
              <a:rPr lang="zh-CN" altLang="en-US" b="1" dirty="0" smtClean="0">
                <a:latin typeface="黑体" panose="02010609060101010101" pitchFamily="49" charset="-122"/>
                <a:ea typeface="黑体" panose="02010609060101010101" pitchFamily="49" charset="-122"/>
              </a:rPr>
              <a:t>每次增删节点</a:t>
            </a:r>
            <a:r>
              <a:rPr lang="zh-CN" altLang="en-US" b="1" dirty="0">
                <a:latin typeface="黑体" panose="02010609060101010101" pitchFamily="49" charset="-122"/>
                <a:ea typeface="黑体" panose="02010609060101010101" pitchFamily="49" charset="-122"/>
              </a:rPr>
              <a:t>之后需要旋转的次数不能预知。</a:t>
            </a:r>
            <a:endParaRPr lang="en-US" altLang="zh-CN" b="1" dirty="0">
              <a:latin typeface="黑体" panose="02010609060101010101" pitchFamily="49" charset="-122"/>
              <a:ea typeface="黑体" panose="02010609060101010101" pitchFamily="49" charset="-122"/>
            </a:endParaRPr>
          </a:p>
          <a:p>
            <a:pPr marL="268288" indent="-268288">
              <a:lnSpc>
                <a:spcPct val="150000"/>
              </a:lnSpc>
              <a:buFont typeface="+mj-lt"/>
              <a:buAutoNum type="arabicPeriod"/>
            </a:pPr>
            <a:r>
              <a:rPr lang="zh-CN" altLang="en-US" b="1" dirty="0">
                <a:latin typeface="黑体" panose="02010609060101010101" pitchFamily="49" charset="-122"/>
                <a:ea typeface="黑体" panose="02010609060101010101" pitchFamily="49" charset="-122"/>
              </a:rPr>
              <a:t>红黑树不追求绝对平衡，只追求大致平衡，保证</a:t>
            </a:r>
            <a:r>
              <a:rPr lang="zh-CN" altLang="en-US" b="1" dirty="0" smtClean="0">
                <a:latin typeface="黑体" panose="02010609060101010101" pitchFamily="49" charset="-122"/>
                <a:ea typeface="黑体" panose="02010609060101010101" pitchFamily="49" charset="-122"/>
              </a:rPr>
              <a:t>每次增删节点</a:t>
            </a:r>
            <a:r>
              <a:rPr lang="zh-CN" altLang="en-US" b="1" dirty="0">
                <a:latin typeface="黑体" panose="02010609060101010101" pitchFamily="49" charset="-122"/>
                <a:ea typeface="黑体" panose="02010609060101010101" pitchFamily="49" charset="-122"/>
              </a:rPr>
              <a:t>后最多只需要三次旋转就能达到平衡，实现起来也更为简单。</a:t>
            </a:r>
            <a:endParaRPr lang="en-US" altLang="zh-CN" b="1" dirty="0">
              <a:latin typeface="黑体" panose="02010609060101010101" pitchFamily="49" charset="-122"/>
              <a:ea typeface="黑体" panose="02010609060101010101" pitchFamily="49" charset="-122"/>
            </a:endParaRPr>
          </a:p>
          <a:p>
            <a:pPr marL="268288" indent="-268288">
              <a:lnSpc>
                <a:spcPct val="150000"/>
              </a:lnSpc>
              <a:buFont typeface="+mj-lt"/>
              <a:buAutoNum type="arabicPeriod"/>
            </a:pPr>
            <a:r>
              <a:rPr lang="zh-CN" altLang="en-US" b="1" dirty="0" smtClean="0">
                <a:latin typeface="黑体" panose="02010609060101010101" pitchFamily="49" charset="-122"/>
                <a:ea typeface="黑体" panose="02010609060101010101" pitchFamily="49" charset="-122"/>
              </a:rPr>
              <a:t>统计性能</a:t>
            </a:r>
            <a:r>
              <a:rPr lang="en-US" altLang="zh-CN" b="1" dirty="0" smtClean="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平均查找长度</a:t>
            </a:r>
            <a:r>
              <a:rPr lang="en-US" altLang="zh-CN" b="1" dirty="0">
                <a:latin typeface="黑体" panose="02010609060101010101" pitchFamily="49" charset="-122"/>
                <a:ea typeface="黑体" panose="02010609060101010101" pitchFamily="49" charset="-122"/>
              </a:rPr>
              <a:t>)</a:t>
            </a:r>
            <a:r>
              <a:rPr lang="zh-CN" altLang="en-US" b="1" dirty="0" smtClean="0">
                <a:latin typeface="黑体" panose="02010609060101010101" pitchFamily="49" charset="-122"/>
                <a:ea typeface="黑体" panose="02010609060101010101" pitchFamily="49" charset="-122"/>
              </a:rPr>
              <a:t>：红</a:t>
            </a:r>
            <a:r>
              <a:rPr lang="zh-CN" altLang="en-US" b="1" dirty="0">
                <a:latin typeface="黑体" panose="02010609060101010101" pitchFamily="49" charset="-122"/>
                <a:ea typeface="黑体" panose="02010609060101010101" pitchFamily="49" charset="-122"/>
              </a:rPr>
              <a:t>黑</a:t>
            </a:r>
            <a:r>
              <a:rPr lang="zh-CN" altLang="en-US" b="1" dirty="0" smtClean="0">
                <a:latin typeface="黑体" panose="02010609060101010101" pitchFamily="49" charset="-122"/>
                <a:ea typeface="黑体" panose="02010609060101010101" pitchFamily="49" charset="-122"/>
              </a:rPr>
              <a:t>树好</a:t>
            </a:r>
            <a:r>
              <a:rPr lang="zh-CN" altLang="en-US" b="1" dirty="0">
                <a:latin typeface="黑体" panose="02010609060101010101" pitchFamily="49" charset="-122"/>
                <a:ea typeface="黑体" panose="02010609060101010101" pitchFamily="49" charset="-122"/>
              </a:rPr>
              <a:t>于平衡</a:t>
            </a:r>
            <a:r>
              <a:rPr lang="zh-CN" altLang="en-US" b="1" dirty="0" smtClean="0">
                <a:latin typeface="黑体" panose="02010609060101010101" pitchFamily="49" charset="-122"/>
                <a:ea typeface="黑体" panose="02010609060101010101" pitchFamily="49" charset="-122"/>
              </a:rPr>
              <a:t>二叉树。</a:t>
            </a:r>
            <a:endParaRPr lang="en-US" altLang="zh-CN" b="1" dirty="0" smtClean="0">
              <a:latin typeface="黑体" panose="02010609060101010101" pitchFamily="49" charset="-122"/>
              <a:ea typeface="黑体" panose="02010609060101010101" pitchFamily="49" charset="-122"/>
            </a:endParaRPr>
          </a:p>
          <a:p>
            <a:pPr marL="268288" indent="-268288">
              <a:lnSpc>
                <a:spcPct val="150000"/>
              </a:lnSpc>
              <a:buFont typeface="+mj-lt"/>
              <a:buAutoNum type="arabicPeriod"/>
            </a:pPr>
            <a:r>
              <a:rPr lang="zh-CN" altLang="en-US" b="1" dirty="0" smtClean="0">
                <a:latin typeface="黑体" panose="02010609060101010101" pitchFamily="49" charset="-122"/>
                <a:ea typeface="黑体" panose="02010609060101010101" pitchFamily="49" charset="-122"/>
              </a:rPr>
              <a:t>最还情况下：红</a:t>
            </a:r>
            <a:r>
              <a:rPr lang="zh-CN" altLang="en-US" b="1" dirty="0">
                <a:latin typeface="黑体" panose="02010609060101010101" pitchFamily="49" charset="-122"/>
                <a:ea typeface="黑体" panose="02010609060101010101" pitchFamily="49" charset="-122"/>
              </a:rPr>
              <a:t>黑</a:t>
            </a:r>
            <a:r>
              <a:rPr lang="zh-CN" altLang="en-US" b="1" dirty="0" smtClean="0">
                <a:latin typeface="黑体" panose="02010609060101010101" pitchFamily="49" charset="-122"/>
                <a:ea typeface="黑体" panose="02010609060101010101" pitchFamily="49" charset="-122"/>
              </a:rPr>
              <a:t>树高度为</a:t>
            </a:r>
            <a:r>
              <a:rPr lang="en-US" altLang="zh-CN" b="1" dirty="0" smtClean="0">
                <a:latin typeface="黑体" panose="02010609060101010101" pitchFamily="49" charset="-122"/>
                <a:ea typeface="黑体" panose="02010609060101010101" pitchFamily="49" charset="-122"/>
              </a:rPr>
              <a:t>2*log(n+1)</a:t>
            </a:r>
            <a:r>
              <a:rPr lang="zh-CN" altLang="en-US" b="1" dirty="0" smtClean="0">
                <a:latin typeface="黑体" panose="02010609060101010101" pitchFamily="49" charset="-122"/>
                <a:ea typeface="黑体" panose="02010609060101010101" pitchFamily="49" charset="-122"/>
              </a:rPr>
              <a:t>，平衡二叉树高度为</a:t>
            </a:r>
            <a:r>
              <a:rPr lang="en-US" altLang="zh-CN" b="1" dirty="0" smtClean="0">
                <a:latin typeface="黑体" panose="02010609060101010101" pitchFamily="49" charset="-122"/>
                <a:ea typeface="黑体" panose="02010609060101010101" pitchFamily="49" charset="-122"/>
              </a:rPr>
              <a:t>1.44log(n+1)</a:t>
            </a:r>
            <a:r>
              <a:rPr lang="zh-CN" altLang="en-US" b="1" dirty="0" smtClean="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511081"/>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337262" y="536524"/>
            <a:ext cx="4419600" cy="1323439"/>
          </a:xfrm>
          <a:prstGeom prst="rect">
            <a:avLst/>
          </a:prstGeom>
          <a:noFill/>
          <a:ln w="9525">
            <a:noFill/>
            <a:miter lim="800000"/>
            <a:headEnd/>
            <a:tailEnd/>
          </a:ln>
        </p:spPr>
        <p:txBody>
          <a:bodyPr>
            <a:spAutoFit/>
          </a:bodyPr>
          <a:lstStyle/>
          <a:p>
            <a:pPr eaLnBrk="0" hangingPunct="0">
              <a:spcBef>
                <a:spcPct val="50000"/>
              </a:spcBef>
            </a:pPr>
            <a:r>
              <a:rPr lang="zh-CN" altLang="en-US" sz="8000" b="1" dirty="0" smtClean="0">
                <a:solidFill>
                  <a:srgbClr val="333333"/>
                </a:solidFill>
                <a:ea typeface="隶书" pitchFamily="49" charset="-122"/>
              </a:rPr>
              <a:t>本讲</a:t>
            </a:r>
            <a:r>
              <a:rPr lang="zh-CN" altLang="en-US" sz="8000" b="1" dirty="0">
                <a:solidFill>
                  <a:srgbClr val="333333"/>
                </a:solidFill>
                <a:ea typeface="隶书" pitchFamily="49" charset="-122"/>
              </a:rPr>
              <a:t>作业</a:t>
            </a:r>
          </a:p>
        </p:txBody>
      </p:sp>
      <p:sp>
        <p:nvSpPr>
          <p:cNvPr id="2052" name="Text Box 3"/>
          <p:cNvSpPr txBox="1">
            <a:spLocks noChangeArrowheads="1"/>
          </p:cNvSpPr>
          <p:nvPr/>
        </p:nvSpPr>
        <p:spPr bwMode="auto">
          <a:xfrm>
            <a:off x="2051720" y="2636912"/>
            <a:ext cx="5259074" cy="2308324"/>
          </a:xfrm>
          <a:prstGeom prst="rect">
            <a:avLst/>
          </a:prstGeom>
          <a:noFill/>
          <a:ln w="9525">
            <a:noFill/>
            <a:miter lim="800000"/>
            <a:headEnd/>
            <a:tailEnd/>
          </a:ln>
        </p:spPr>
        <p:txBody>
          <a:bodyPr wrap="square">
            <a:spAutoFit/>
          </a:bodyPr>
          <a:lstStyle/>
          <a:p>
            <a:pPr eaLnBrk="0" hangingPunct="0">
              <a:spcBef>
                <a:spcPct val="50000"/>
              </a:spcBef>
            </a:pPr>
            <a:r>
              <a:rPr lang="zh-CN" altLang="zh-CN" sz="3600" b="1" dirty="0"/>
              <a:t>习题</a:t>
            </a:r>
            <a:r>
              <a:rPr lang="en-US" altLang="zh-CN" sz="3600" b="1" dirty="0" smtClean="0"/>
              <a:t>9.4 </a:t>
            </a:r>
            <a:r>
              <a:rPr lang="zh-CN" altLang="zh-CN" sz="3600" b="1" dirty="0" smtClean="0"/>
              <a:t>二</a:t>
            </a:r>
            <a:r>
              <a:rPr lang="zh-CN" altLang="zh-CN" sz="3600" b="1" dirty="0"/>
              <a:t>叉排序</a:t>
            </a:r>
            <a:r>
              <a:rPr lang="zh-CN" altLang="zh-CN" sz="3600" b="1" dirty="0" smtClean="0"/>
              <a:t>树</a:t>
            </a:r>
            <a:r>
              <a:rPr lang="zh-CN" altLang="en-US" sz="3600" b="1" dirty="0" smtClean="0"/>
              <a:t>合并</a:t>
            </a:r>
            <a:endParaRPr lang="en-US" altLang="zh-CN" sz="3600" b="1" dirty="0" smtClean="0"/>
          </a:p>
          <a:p>
            <a:pPr eaLnBrk="0" hangingPunct="0">
              <a:spcBef>
                <a:spcPct val="50000"/>
              </a:spcBef>
            </a:pPr>
            <a:r>
              <a:rPr lang="zh-CN" altLang="zh-CN" sz="3600" b="1" dirty="0" smtClean="0"/>
              <a:t>习题</a:t>
            </a:r>
            <a:r>
              <a:rPr lang="en-US" altLang="zh-CN" sz="3600" b="1" dirty="0" smtClean="0"/>
              <a:t>9.5 </a:t>
            </a:r>
            <a:r>
              <a:rPr lang="zh-CN" altLang="zh-CN" sz="3600" b="1" dirty="0" smtClean="0"/>
              <a:t>二</a:t>
            </a:r>
            <a:r>
              <a:rPr lang="zh-CN" altLang="zh-CN" sz="3600" b="1" dirty="0"/>
              <a:t>叉</a:t>
            </a:r>
            <a:r>
              <a:rPr lang="zh-CN" altLang="zh-CN" sz="3600" b="1" dirty="0" smtClean="0"/>
              <a:t>排序</a:t>
            </a:r>
            <a:r>
              <a:rPr lang="zh-CN" altLang="en-US" sz="3600" b="1" dirty="0" smtClean="0"/>
              <a:t>树</a:t>
            </a:r>
            <a:r>
              <a:rPr lang="zh-CN" altLang="zh-CN" sz="3600" b="1" dirty="0"/>
              <a:t>删除</a:t>
            </a:r>
            <a:endParaRPr lang="en-US" altLang="zh-CN" sz="3600" b="1" dirty="0"/>
          </a:p>
          <a:p>
            <a:pPr eaLnBrk="0" hangingPunct="0">
              <a:spcBef>
                <a:spcPct val="50000"/>
              </a:spcBef>
            </a:pPr>
            <a:r>
              <a:rPr lang="zh-CN" altLang="zh-CN" sz="3600" b="1" dirty="0" smtClean="0"/>
              <a:t>习题</a:t>
            </a:r>
            <a:r>
              <a:rPr lang="en-US" altLang="zh-CN" sz="3600" b="1" dirty="0" smtClean="0"/>
              <a:t>9.6 </a:t>
            </a:r>
            <a:r>
              <a:rPr lang="zh-CN" altLang="zh-CN" sz="3600" b="1" dirty="0" smtClean="0"/>
              <a:t>二</a:t>
            </a:r>
            <a:r>
              <a:rPr lang="zh-CN" altLang="zh-CN" sz="3600" b="1" dirty="0"/>
              <a:t>叉排序</a:t>
            </a:r>
            <a:r>
              <a:rPr lang="zh-CN" altLang="zh-CN" sz="3600" b="1" dirty="0" smtClean="0"/>
              <a:t>树</a:t>
            </a:r>
            <a:r>
              <a:rPr lang="zh-CN" altLang="en-US" sz="3600" b="1" dirty="0"/>
              <a:t>分裂</a:t>
            </a:r>
            <a:endParaRPr lang="en-US" altLang="zh-CN" sz="3600" b="1" dirty="0"/>
          </a:p>
        </p:txBody>
      </p:sp>
      <p:graphicFrame>
        <p:nvGraphicFramePr>
          <p:cNvPr id="2050" name="Object 4">
            <a:hlinkClick r:id="" action="ppaction://hlinkshowjump?jump=endshow" highlightClick="1"/>
          </p:cNvPr>
          <p:cNvGraphicFramePr>
            <a:graphicFrameLocks noChangeAspect="1"/>
          </p:cNvGraphicFramePr>
          <p:nvPr/>
        </p:nvGraphicFramePr>
        <p:xfrm>
          <a:off x="8248650" y="5695950"/>
          <a:ext cx="514350" cy="857250"/>
        </p:xfrm>
        <a:graphic>
          <a:graphicData uri="http://schemas.openxmlformats.org/presentationml/2006/ole">
            <mc:AlternateContent xmlns:mc="http://schemas.openxmlformats.org/markup-compatibility/2006">
              <mc:Choice xmlns:v="urn:schemas-microsoft-com:vml" Requires="v">
                <p:oleObj spid="_x0000_s681987" name="Clip" r:id="rId3" imgW="2033280" imgH="3390840" progId="">
                  <p:embed/>
                </p:oleObj>
              </mc:Choice>
              <mc:Fallback>
                <p:oleObj name="Clip" r:id="rId3" imgW="2033280" imgH="33908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5695950"/>
                        <a:ext cx="5143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1765557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5750" y="609600"/>
            <a:ext cx="7772400" cy="1143000"/>
          </a:xfrm>
        </p:spPr>
        <p:txBody>
          <a:bodyPr/>
          <a:lstStyle/>
          <a:p>
            <a:pPr eaLnBrk="1" hangingPunct="1"/>
            <a:r>
              <a:rPr lang="zh-CN" altLang="en-US" sz="6000" b="1" smtClean="0">
                <a:solidFill>
                  <a:schemeClr val="tx1"/>
                </a:solidFill>
                <a:ea typeface="楷体_GB2312" pitchFamily="49" charset="-122"/>
              </a:rPr>
              <a:t>二、二叉平衡树</a:t>
            </a:r>
            <a:endParaRPr lang="zh-CN" altLang="en-US" smtClean="0">
              <a:solidFill>
                <a:schemeClr val="tx1"/>
              </a:solidFill>
              <a:ea typeface="楷体_GB2312" pitchFamily="49" charset="-122"/>
            </a:endParaRPr>
          </a:p>
        </p:txBody>
      </p:sp>
      <p:sp>
        <p:nvSpPr>
          <p:cNvPr id="21507" name="Rectangle 3"/>
          <p:cNvSpPr>
            <a:spLocks noGrp="1" noChangeArrowheads="1"/>
          </p:cNvSpPr>
          <p:nvPr>
            <p:ph type="body" idx="1"/>
          </p:nvPr>
        </p:nvSpPr>
        <p:spPr>
          <a:xfrm>
            <a:off x="1901825" y="2217738"/>
            <a:ext cx="5973763" cy="692150"/>
          </a:xfrm>
        </p:spPr>
        <p:txBody>
          <a:bodyPr/>
          <a:lstStyle/>
          <a:p>
            <a:pPr eaLnBrk="1" hangingPunct="1">
              <a:buFontTx/>
              <a:buNone/>
            </a:pPr>
            <a:r>
              <a:rPr lang="en-US" altLang="zh-CN" sz="4400" b="1" smtClean="0">
                <a:solidFill>
                  <a:srgbClr val="3333FF"/>
                </a:solidFill>
                <a:ea typeface="楷体_GB2312" pitchFamily="49" charset="-122"/>
              </a:rPr>
              <a:t>1.  </a:t>
            </a:r>
            <a:r>
              <a:rPr lang="zh-CN" altLang="en-US" sz="4400" b="1" smtClean="0">
                <a:solidFill>
                  <a:srgbClr val="3333FF"/>
                </a:solidFill>
                <a:ea typeface="楷体_GB2312" pitchFamily="49" charset="-122"/>
              </a:rPr>
              <a:t>二叉平衡树定义</a:t>
            </a:r>
          </a:p>
        </p:txBody>
      </p:sp>
      <p:sp>
        <p:nvSpPr>
          <p:cNvPr id="21508" name="Rectangle 4">
            <a:hlinkClick r:id="rId3" action="ppaction://hlinksldjump"/>
          </p:cNvPr>
          <p:cNvSpPr>
            <a:spLocks noChangeArrowheads="1"/>
          </p:cNvSpPr>
          <p:nvPr/>
        </p:nvSpPr>
        <p:spPr bwMode="auto">
          <a:xfrm>
            <a:off x="1874838" y="3030538"/>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2.  </a:t>
            </a:r>
            <a:r>
              <a:rPr lang="zh-CN" altLang="en-US" sz="4400" b="1">
                <a:solidFill>
                  <a:srgbClr val="3333FF"/>
                </a:solidFill>
                <a:ea typeface="楷体_GB2312" pitchFamily="49" charset="-122"/>
              </a:rPr>
              <a:t>平衡旋转技术</a:t>
            </a:r>
          </a:p>
        </p:txBody>
      </p:sp>
      <p:sp>
        <p:nvSpPr>
          <p:cNvPr id="21509" name="Rectangle 5">
            <a:hlinkClick r:id="rId4" action="ppaction://hlinksldjump"/>
          </p:cNvPr>
          <p:cNvSpPr>
            <a:spLocks noChangeArrowheads="1"/>
          </p:cNvSpPr>
          <p:nvPr/>
        </p:nvSpPr>
        <p:spPr bwMode="auto">
          <a:xfrm>
            <a:off x="1878013" y="3832225"/>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3.  </a:t>
            </a:r>
            <a:r>
              <a:rPr lang="zh-CN" altLang="en-US" sz="4400" b="1">
                <a:solidFill>
                  <a:srgbClr val="3333FF"/>
                </a:solidFill>
                <a:ea typeface="楷体_GB2312" pitchFamily="49" charset="-122"/>
              </a:rPr>
              <a:t>二叉平衡树的插入</a:t>
            </a:r>
          </a:p>
        </p:txBody>
      </p:sp>
      <p:sp>
        <p:nvSpPr>
          <p:cNvPr id="21510" name="Rectangle 6">
            <a:hlinkClick r:id="rId3" action="ppaction://hlinksldjump"/>
          </p:cNvPr>
          <p:cNvSpPr>
            <a:spLocks noChangeArrowheads="1"/>
          </p:cNvSpPr>
          <p:nvPr/>
        </p:nvSpPr>
        <p:spPr bwMode="auto">
          <a:xfrm>
            <a:off x="1885950" y="4702175"/>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4.  </a:t>
            </a:r>
            <a:r>
              <a:rPr lang="zh-CN" altLang="en-US" sz="4400" b="1">
                <a:solidFill>
                  <a:srgbClr val="3333FF"/>
                </a:solidFill>
                <a:ea typeface="楷体_GB2312" pitchFamily="49" charset="-122"/>
              </a:rPr>
              <a:t>二叉平衡树的删除</a:t>
            </a:r>
          </a:p>
        </p:txBody>
      </p:sp>
      <p:sp>
        <p:nvSpPr>
          <p:cNvPr id="21511" name="Rectangle 7">
            <a:hlinkClick r:id="rId5" action="ppaction://hlinksldjump"/>
          </p:cNvPr>
          <p:cNvSpPr>
            <a:spLocks noChangeArrowheads="1"/>
          </p:cNvSpPr>
          <p:nvPr/>
        </p:nvSpPr>
        <p:spPr bwMode="auto">
          <a:xfrm>
            <a:off x="1881188" y="5572125"/>
            <a:ext cx="6858000" cy="762000"/>
          </a:xfrm>
          <a:prstGeom prst="rect">
            <a:avLst/>
          </a:prstGeom>
          <a:noFill/>
          <a:ln w="9525">
            <a:noFill/>
            <a:miter lim="800000"/>
            <a:headEnd/>
            <a:tailEnd/>
          </a:ln>
        </p:spPr>
        <p:txBody>
          <a:bodyPr/>
          <a:lstStyle/>
          <a:p>
            <a:pPr marL="342900" indent="-342900">
              <a:spcBef>
                <a:spcPct val="20000"/>
              </a:spcBef>
            </a:pPr>
            <a:r>
              <a:rPr lang="en-US" altLang="zh-CN" sz="4400" b="1">
                <a:solidFill>
                  <a:srgbClr val="3333FF"/>
                </a:solidFill>
                <a:ea typeface="楷体_GB2312" pitchFamily="49" charset="-122"/>
              </a:rPr>
              <a:t>5.  </a:t>
            </a:r>
            <a:r>
              <a:rPr lang="zh-CN" altLang="en-US" sz="4400" b="1">
                <a:solidFill>
                  <a:srgbClr val="3333FF"/>
                </a:solidFill>
                <a:ea typeface="楷体_GB2312" pitchFamily="49" charset="-122"/>
              </a:rPr>
              <a:t>二叉平衡树的高度</a:t>
            </a:r>
          </a:p>
        </p:txBody>
      </p:sp>
      <p:sp>
        <p:nvSpPr>
          <p:cNvPr id="638984" name="Freeform 8"/>
          <p:cNvSpPr>
            <a:spLocks/>
          </p:cNvSpPr>
          <p:nvPr/>
        </p:nvSpPr>
        <p:spPr bwMode="auto">
          <a:xfrm>
            <a:off x="1589088" y="2957513"/>
            <a:ext cx="439737" cy="633412"/>
          </a:xfrm>
          <a:custGeom>
            <a:avLst/>
            <a:gdLst>
              <a:gd name="T0" fmla="*/ 0 w 188"/>
              <a:gd name="T1" fmla="*/ 166 h 266"/>
              <a:gd name="T2" fmla="*/ 89 w 188"/>
              <a:gd name="T3" fmla="*/ 266 h 266"/>
              <a:gd name="T4" fmla="*/ 188 w 188"/>
              <a:gd name="T5" fmla="*/ 0 h 266"/>
              <a:gd name="T6" fmla="*/ 0 60000 65536"/>
              <a:gd name="T7" fmla="*/ 0 60000 65536"/>
              <a:gd name="T8" fmla="*/ 0 60000 65536"/>
              <a:gd name="T9" fmla="*/ 0 w 188"/>
              <a:gd name="T10" fmla="*/ 0 h 266"/>
              <a:gd name="T11" fmla="*/ 188 w 188"/>
              <a:gd name="T12" fmla="*/ 266 h 266"/>
            </a:gdLst>
            <a:ahLst/>
            <a:cxnLst>
              <a:cxn ang="T6">
                <a:pos x="T0" y="T1"/>
              </a:cxn>
              <a:cxn ang="T7">
                <a:pos x="T2" y="T3"/>
              </a:cxn>
              <a:cxn ang="T8">
                <a:pos x="T4" y="T5"/>
              </a:cxn>
            </a:cxnLst>
            <a:rect l="T9" t="T10" r="T11" b="T12"/>
            <a:pathLst>
              <a:path w="188" h="266">
                <a:moveTo>
                  <a:pt x="0" y="166"/>
                </a:moveTo>
                <a:lnTo>
                  <a:pt x="89" y="266"/>
                </a:lnTo>
                <a:lnTo>
                  <a:pt x="188" y="0"/>
                </a:lnTo>
              </a:path>
            </a:pathLst>
          </a:custGeom>
          <a:noFill/>
          <a:ln w="63500">
            <a:solidFill>
              <a:srgbClr val="FF3300"/>
            </a:solidFill>
            <a:round/>
            <a:headEnd/>
            <a:tailEnd/>
          </a:ln>
        </p:spPr>
        <p:txBody>
          <a:bodyPr/>
          <a:lstStyle/>
          <a:p>
            <a:endParaRPr lang="zh-CN" altLang="en-US"/>
          </a:p>
        </p:txBody>
      </p:sp>
    </p:spTree>
    <p:extLst>
      <p:ext uri="{BB962C8B-B14F-4D97-AF65-F5344CB8AC3E}">
        <p14:creationId xmlns:p14="http://schemas.microsoft.com/office/powerpoint/2010/main" val="207139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38984"/>
                                        </p:tgtEl>
                                        <p:attrNameLst>
                                          <p:attrName>style.visibility</p:attrName>
                                        </p:attrNameLst>
                                      </p:cBhvr>
                                      <p:to>
                                        <p:strVal val="visible"/>
                                      </p:to>
                                    </p:set>
                                    <p:animEffect transition="in" filter="wipe(down)">
                                      <p:cBhvr>
                                        <p:cTn id="7" dur="500"/>
                                        <p:tgtEl>
                                          <p:spTgt spid="638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66713" y="268288"/>
            <a:ext cx="4630737" cy="609600"/>
          </a:xfrm>
        </p:spPr>
        <p:txBody>
          <a:bodyPr/>
          <a:lstStyle/>
          <a:p>
            <a:pPr algn="just" eaLnBrk="1" hangingPunct="1"/>
            <a:r>
              <a:rPr lang="en-US" altLang="zh-CN" sz="4000" b="1" smtClean="0">
                <a:solidFill>
                  <a:srgbClr val="0066FF"/>
                </a:solidFill>
                <a:ea typeface="楷体_GB2312" pitchFamily="49" charset="-122"/>
              </a:rPr>
              <a:t>2. </a:t>
            </a:r>
            <a:r>
              <a:rPr lang="zh-CN" altLang="en-US" sz="4000" b="1" smtClean="0">
                <a:solidFill>
                  <a:srgbClr val="0066FF"/>
                </a:solidFill>
                <a:ea typeface="楷体_GB2312" pitchFamily="49" charset="-122"/>
              </a:rPr>
              <a:t>平衡旋转技术</a:t>
            </a:r>
          </a:p>
        </p:txBody>
      </p:sp>
      <p:sp>
        <p:nvSpPr>
          <p:cNvPr id="22531" name="Rectangle 3"/>
          <p:cNvSpPr>
            <a:spLocks noGrp="1" noChangeArrowheads="1"/>
          </p:cNvSpPr>
          <p:nvPr>
            <p:ph type="body" idx="1"/>
          </p:nvPr>
        </p:nvSpPr>
        <p:spPr>
          <a:xfrm>
            <a:off x="360363" y="1012825"/>
            <a:ext cx="8431212" cy="3252788"/>
          </a:xfrm>
        </p:spPr>
        <p:txBody>
          <a:bodyPr/>
          <a:lstStyle/>
          <a:p>
            <a:pPr eaLnBrk="1" hangingPunct="1">
              <a:lnSpc>
                <a:spcPct val="105000"/>
              </a:lnSpc>
              <a:spcBef>
                <a:spcPct val="0"/>
              </a:spcBef>
              <a:buFontTx/>
              <a:buNone/>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如果在一棵平衡的二叉搜索树中插入一个新</a:t>
            </a:r>
          </a:p>
          <a:p>
            <a:pPr eaLnBrk="1" hangingPunct="1">
              <a:lnSpc>
                <a:spcPct val="105000"/>
              </a:lnSpc>
              <a:spcBef>
                <a:spcPct val="0"/>
              </a:spcBef>
              <a:buFontTx/>
              <a:buNone/>
            </a:pPr>
            <a:r>
              <a:rPr lang="zh-CN" altLang="en-US" b="1" smtClean="0">
                <a:latin typeface="楷体_GB2312" pitchFamily="49" charset="-122"/>
                <a:ea typeface="楷体_GB2312" pitchFamily="49" charset="-122"/>
              </a:rPr>
              <a:t>  结点，造成了不平衡。此时必须调整树的结构，使之平衡。</a:t>
            </a:r>
          </a:p>
          <a:p>
            <a:pPr eaLnBrk="1" hangingPunct="1">
              <a:lnSpc>
                <a:spcPct val="105000"/>
              </a:lnSpc>
              <a:spcBef>
                <a:spcPct val="0"/>
              </a:spcBef>
              <a:buFontTx/>
              <a:buNone/>
            </a:pPr>
            <a:r>
              <a:rPr lang="zh-CN" altLang="en-US" b="1" smtClean="0">
                <a:latin typeface="楷体_GB2312" pitchFamily="49" charset="-122"/>
                <a:ea typeface="楷体_GB2312" pitchFamily="49" charset="-122"/>
              </a:rPr>
              <a:t>  平衡旋转有两类：</a:t>
            </a:r>
          </a:p>
          <a:p>
            <a:pPr lvl="1" eaLnBrk="1" hangingPunct="1">
              <a:lnSpc>
                <a:spcPct val="105000"/>
              </a:lnSpc>
              <a:spcBef>
                <a:spcPct val="0"/>
              </a:spcBef>
              <a:buFontTx/>
              <a:buNone/>
            </a:pPr>
            <a:r>
              <a:rPr lang="zh-CN" altLang="en-US" sz="3200" b="1" smtClean="0">
                <a:solidFill>
                  <a:srgbClr val="CC3300"/>
                </a:solidFill>
                <a:latin typeface="楷体_GB2312" pitchFamily="49" charset="-122"/>
                <a:ea typeface="楷体_GB2312" pitchFamily="49" charset="-122"/>
              </a:rPr>
              <a:t>       单旋转 </a:t>
            </a:r>
            <a:r>
              <a:rPr lang="en-US" altLang="zh-CN" sz="3200" b="1" smtClean="0">
                <a:solidFill>
                  <a:srgbClr val="CC3300"/>
                </a:solidFill>
                <a:latin typeface="楷体_GB2312" pitchFamily="49" charset="-122"/>
                <a:ea typeface="楷体_GB2312" pitchFamily="49" charset="-122"/>
              </a:rPr>
              <a:t>(</a:t>
            </a:r>
            <a:r>
              <a:rPr lang="zh-CN" altLang="en-US" sz="3200" b="1" smtClean="0">
                <a:solidFill>
                  <a:srgbClr val="CC3300"/>
                </a:solidFill>
                <a:latin typeface="楷体_GB2312" pitchFamily="49" charset="-122"/>
                <a:ea typeface="楷体_GB2312" pitchFamily="49" charset="-122"/>
              </a:rPr>
              <a:t>左旋和右旋</a:t>
            </a:r>
            <a:r>
              <a:rPr lang="en-US" altLang="zh-CN" sz="3200" b="1" smtClean="0">
                <a:solidFill>
                  <a:srgbClr val="CC3300"/>
                </a:solidFill>
                <a:latin typeface="楷体_GB2312" pitchFamily="49" charset="-122"/>
                <a:ea typeface="楷体_GB2312" pitchFamily="49" charset="-122"/>
              </a:rPr>
              <a:t>)</a:t>
            </a:r>
          </a:p>
          <a:p>
            <a:pPr lvl="1" eaLnBrk="1" hangingPunct="1">
              <a:lnSpc>
                <a:spcPct val="105000"/>
              </a:lnSpc>
              <a:spcBef>
                <a:spcPct val="0"/>
              </a:spcBef>
              <a:buFontTx/>
              <a:buNone/>
            </a:pPr>
            <a:r>
              <a:rPr lang="en-US" altLang="zh-CN" sz="3200" b="1" smtClean="0">
                <a:solidFill>
                  <a:srgbClr val="CC3300"/>
                </a:solidFill>
                <a:latin typeface="楷体_GB2312" pitchFamily="49" charset="-122"/>
                <a:ea typeface="楷体_GB2312" pitchFamily="49" charset="-122"/>
              </a:rPr>
              <a:t>       </a:t>
            </a:r>
            <a:r>
              <a:rPr lang="zh-CN" altLang="en-US" sz="3200" b="1" smtClean="0">
                <a:solidFill>
                  <a:srgbClr val="CC3300"/>
                </a:solidFill>
                <a:latin typeface="楷体_GB2312" pitchFamily="49" charset="-122"/>
                <a:ea typeface="楷体_GB2312" pitchFamily="49" charset="-122"/>
              </a:rPr>
              <a:t>双旋转 </a:t>
            </a:r>
            <a:r>
              <a:rPr lang="en-US" altLang="zh-CN" sz="3200" b="1" smtClean="0">
                <a:solidFill>
                  <a:srgbClr val="CC3300"/>
                </a:solidFill>
                <a:latin typeface="楷体_GB2312" pitchFamily="49" charset="-122"/>
                <a:ea typeface="楷体_GB2312" pitchFamily="49" charset="-122"/>
              </a:rPr>
              <a:t>(</a:t>
            </a:r>
            <a:r>
              <a:rPr lang="zh-CN" altLang="en-US" sz="3200" b="1" smtClean="0">
                <a:solidFill>
                  <a:srgbClr val="CC3300"/>
                </a:solidFill>
                <a:latin typeface="楷体_GB2312" pitchFamily="49" charset="-122"/>
                <a:ea typeface="楷体_GB2312" pitchFamily="49" charset="-122"/>
              </a:rPr>
              <a:t>左平衡和右平衡</a:t>
            </a:r>
            <a:r>
              <a:rPr lang="en-US" altLang="zh-CN" sz="3200" b="1" smtClean="0">
                <a:solidFill>
                  <a:srgbClr val="CC3300"/>
                </a:solidFill>
                <a:latin typeface="楷体_GB2312" pitchFamily="49" charset="-122"/>
                <a:ea typeface="楷体_GB2312" pitchFamily="49" charset="-122"/>
              </a:rPr>
              <a:t>)</a:t>
            </a:r>
            <a:endParaRPr lang="en-US" altLang="zh-CN" sz="3200" b="1" smtClean="0">
              <a:latin typeface="楷体_GB2312" pitchFamily="49" charset="-122"/>
              <a:ea typeface="楷体_GB2312" pitchFamily="49" charset="-122"/>
            </a:endParaRPr>
          </a:p>
        </p:txBody>
      </p:sp>
      <p:grpSp>
        <p:nvGrpSpPr>
          <p:cNvPr id="2" name="Group 4"/>
          <p:cNvGrpSpPr>
            <a:grpSpLocks/>
          </p:cNvGrpSpPr>
          <p:nvPr/>
        </p:nvGrpSpPr>
        <p:grpSpPr bwMode="auto">
          <a:xfrm>
            <a:off x="762000" y="4387850"/>
            <a:ext cx="3441700" cy="1906588"/>
            <a:chOff x="480" y="2764"/>
            <a:chExt cx="2168" cy="1201"/>
          </a:xfrm>
        </p:grpSpPr>
        <p:sp>
          <p:nvSpPr>
            <p:cNvPr id="22547" name="Line 5"/>
            <p:cNvSpPr>
              <a:spLocks noChangeShapeType="1"/>
            </p:cNvSpPr>
            <p:nvPr/>
          </p:nvSpPr>
          <p:spPr bwMode="auto">
            <a:xfrm>
              <a:off x="1872" y="2908"/>
              <a:ext cx="576" cy="576"/>
            </a:xfrm>
            <a:prstGeom prst="line">
              <a:avLst/>
            </a:prstGeom>
            <a:noFill/>
            <a:ln w="28575">
              <a:solidFill>
                <a:schemeClr val="tx1"/>
              </a:solidFill>
              <a:round/>
              <a:headEnd/>
              <a:tailEnd/>
            </a:ln>
          </p:spPr>
          <p:txBody>
            <a:bodyPr wrap="none" anchor="ctr"/>
            <a:lstStyle/>
            <a:p>
              <a:endParaRPr lang="zh-CN" altLang="en-US"/>
            </a:p>
          </p:txBody>
        </p:sp>
        <p:sp>
          <p:nvSpPr>
            <p:cNvPr id="22548" name="Line 6"/>
            <p:cNvSpPr>
              <a:spLocks noChangeShapeType="1"/>
            </p:cNvSpPr>
            <p:nvPr/>
          </p:nvSpPr>
          <p:spPr bwMode="auto">
            <a:xfrm flipH="1">
              <a:off x="672" y="2908"/>
              <a:ext cx="576" cy="576"/>
            </a:xfrm>
            <a:prstGeom prst="line">
              <a:avLst/>
            </a:prstGeom>
            <a:noFill/>
            <a:ln w="28575">
              <a:solidFill>
                <a:schemeClr val="tx1"/>
              </a:solidFill>
              <a:round/>
              <a:headEnd/>
              <a:tailEnd/>
            </a:ln>
          </p:spPr>
          <p:txBody>
            <a:bodyPr wrap="none" anchor="ctr"/>
            <a:lstStyle/>
            <a:p>
              <a:endParaRPr lang="zh-CN" altLang="en-US"/>
            </a:p>
          </p:txBody>
        </p:sp>
        <p:sp>
          <p:nvSpPr>
            <p:cNvPr id="22549" name="Oval 7"/>
            <p:cNvSpPr>
              <a:spLocks noChangeArrowheads="1"/>
            </p:cNvSpPr>
            <p:nvPr/>
          </p:nvSpPr>
          <p:spPr bwMode="auto">
            <a:xfrm>
              <a:off x="1200" y="276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50" name="Oval 8"/>
            <p:cNvSpPr>
              <a:spLocks noChangeArrowheads="1"/>
            </p:cNvSpPr>
            <p:nvPr/>
          </p:nvSpPr>
          <p:spPr bwMode="auto">
            <a:xfrm>
              <a:off x="864" y="3100"/>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51" name="Oval 9"/>
            <p:cNvSpPr>
              <a:spLocks noChangeArrowheads="1"/>
            </p:cNvSpPr>
            <p:nvPr/>
          </p:nvSpPr>
          <p:spPr bwMode="auto">
            <a:xfrm>
              <a:off x="528" y="3436"/>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52" name="Oval 10"/>
            <p:cNvSpPr>
              <a:spLocks noChangeArrowheads="1"/>
            </p:cNvSpPr>
            <p:nvPr/>
          </p:nvSpPr>
          <p:spPr bwMode="auto">
            <a:xfrm>
              <a:off x="1728" y="276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53" name="Oval 11"/>
            <p:cNvSpPr>
              <a:spLocks noChangeArrowheads="1"/>
            </p:cNvSpPr>
            <p:nvPr/>
          </p:nvSpPr>
          <p:spPr bwMode="auto">
            <a:xfrm>
              <a:off x="2064" y="3100"/>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54" name="Oval 12"/>
            <p:cNvSpPr>
              <a:spLocks noChangeArrowheads="1"/>
            </p:cNvSpPr>
            <p:nvPr/>
          </p:nvSpPr>
          <p:spPr bwMode="auto">
            <a:xfrm>
              <a:off x="2400" y="3436"/>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1037" name="Rectangle 13"/>
            <p:cNvSpPr>
              <a:spLocks noChangeArrowheads="1"/>
            </p:cNvSpPr>
            <p:nvPr/>
          </p:nvSpPr>
          <p:spPr bwMode="auto">
            <a:xfrm>
              <a:off x="480" y="3638"/>
              <a:ext cx="1016" cy="327"/>
            </a:xfrm>
            <a:prstGeom prst="rect">
              <a:avLst/>
            </a:prstGeom>
            <a:noFill/>
            <a:ln w="9525">
              <a:noFill/>
              <a:miter lim="800000"/>
              <a:headEnd/>
              <a:tailEnd/>
            </a:ln>
            <a:effectLst/>
          </p:spPr>
          <p:txBody>
            <a:bodyPr wrap="none">
              <a:spAutoFit/>
            </a:bodyPr>
            <a:lstStyle/>
            <a:p>
              <a:pPr>
                <a:defRPr/>
              </a:pPr>
              <a:r>
                <a:rPr lang="zh-CN" altLang="en-US" b="1">
                  <a:effectLst>
                    <a:outerShdw blurRad="38100" dist="38100" dir="2700000" algn="tl">
                      <a:srgbClr val="C0C0C0"/>
                    </a:outerShdw>
                  </a:effectLst>
                  <a:ea typeface="隶书" pitchFamily="49" charset="-122"/>
                </a:rPr>
                <a:t>右单旋转</a:t>
              </a:r>
              <a:endParaRPr lang="zh-CN" altLang="en-US" b="1">
                <a:effectLst>
                  <a:outerShdw blurRad="38100" dist="38100" dir="2700000" algn="tl">
                    <a:srgbClr val="C0C0C0"/>
                  </a:outerShdw>
                </a:effectLst>
                <a:ea typeface="楷体_GB2312" pitchFamily="49" charset="-122"/>
              </a:endParaRPr>
            </a:p>
          </p:txBody>
        </p:sp>
        <p:sp>
          <p:nvSpPr>
            <p:cNvPr id="641038" name="Rectangle 14"/>
            <p:cNvSpPr>
              <a:spLocks noChangeArrowheads="1"/>
            </p:cNvSpPr>
            <p:nvPr/>
          </p:nvSpPr>
          <p:spPr bwMode="auto">
            <a:xfrm>
              <a:off x="1632" y="3638"/>
              <a:ext cx="1016" cy="327"/>
            </a:xfrm>
            <a:prstGeom prst="rect">
              <a:avLst/>
            </a:prstGeom>
            <a:noFill/>
            <a:ln w="9525">
              <a:noFill/>
              <a:miter lim="800000"/>
              <a:headEnd/>
              <a:tailEnd/>
            </a:ln>
            <a:effectLst/>
          </p:spPr>
          <p:txBody>
            <a:bodyPr wrap="none">
              <a:spAutoFit/>
            </a:bodyPr>
            <a:lstStyle/>
            <a:p>
              <a:pPr>
                <a:defRPr/>
              </a:pPr>
              <a:r>
                <a:rPr lang="zh-CN" altLang="en-US" b="1">
                  <a:effectLst>
                    <a:outerShdw blurRad="38100" dist="38100" dir="2700000" algn="tl">
                      <a:srgbClr val="C0C0C0"/>
                    </a:outerShdw>
                  </a:effectLst>
                  <a:ea typeface="隶书" pitchFamily="49" charset="-122"/>
                </a:rPr>
                <a:t>左单旋转</a:t>
              </a:r>
              <a:endParaRPr lang="zh-CN" altLang="en-US" b="1">
                <a:effectLst>
                  <a:outerShdw blurRad="38100" dist="38100" dir="2700000" algn="tl">
                    <a:srgbClr val="C0C0C0"/>
                  </a:outerShdw>
                </a:effectLst>
                <a:ea typeface="楷体_GB2312" pitchFamily="49" charset="-122"/>
              </a:endParaRPr>
            </a:p>
          </p:txBody>
        </p:sp>
      </p:grpSp>
      <p:grpSp>
        <p:nvGrpSpPr>
          <p:cNvPr id="3" name="Group 15"/>
          <p:cNvGrpSpPr>
            <a:grpSpLocks/>
          </p:cNvGrpSpPr>
          <p:nvPr/>
        </p:nvGrpSpPr>
        <p:grpSpPr bwMode="auto">
          <a:xfrm>
            <a:off x="4422775" y="4387850"/>
            <a:ext cx="4287838" cy="1928813"/>
            <a:chOff x="2786" y="2764"/>
            <a:chExt cx="2701" cy="1215"/>
          </a:xfrm>
        </p:grpSpPr>
        <p:sp>
          <p:nvSpPr>
            <p:cNvPr id="22534" name="Line 16"/>
            <p:cNvSpPr>
              <a:spLocks noChangeShapeType="1"/>
            </p:cNvSpPr>
            <p:nvPr/>
          </p:nvSpPr>
          <p:spPr bwMode="auto">
            <a:xfrm flipV="1">
              <a:off x="4704" y="3196"/>
              <a:ext cx="288" cy="288"/>
            </a:xfrm>
            <a:prstGeom prst="line">
              <a:avLst/>
            </a:prstGeom>
            <a:noFill/>
            <a:ln w="28575">
              <a:solidFill>
                <a:schemeClr val="tx1"/>
              </a:solidFill>
              <a:round/>
              <a:headEnd/>
              <a:tailEnd/>
            </a:ln>
          </p:spPr>
          <p:txBody>
            <a:bodyPr wrap="none" anchor="ctr"/>
            <a:lstStyle/>
            <a:p>
              <a:endParaRPr lang="zh-CN" altLang="en-US"/>
            </a:p>
          </p:txBody>
        </p:sp>
        <p:sp>
          <p:nvSpPr>
            <p:cNvPr id="22535" name="Line 17"/>
            <p:cNvSpPr>
              <a:spLocks noChangeShapeType="1"/>
            </p:cNvSpPr>
            <p:nvPr/>
          </p:nvSpPr>
          <p:spPr bwMode="auto">
            <a:xfrm>
              <a:off x="4704" y="2908"/>
              <a:ext cx="288" cy="288"/>
            </a:xfrm>
            <a:prstGeom prst="line">
              <a:avLst/>
            </a:prstGeom>
            <a:noFill/>
            <a:ln w="28575">
              <a:solidFill>
                <a:schemeClr val="tx1"/>
              </a:solidFill>
              <a:round/>
              <a:headEnd/>
              <a:tailEnd/>
            </a:ln>
          </p:spPr>
          <p:txBody>
            <a:bodyPr wrap="none" anchor="ctr"/>
            <a:lstStyle/>
            <a:p>
              <a:endParaRPr lang="zh-CN" altLang="en-US"/>
            </a:p>
          </p:txBody>
        </p:sp>
        <p:sp>
          <p:nvSpPr>
            <p:cNvPr id="22536" name="Line 18"/>
            <p:cNvSpPr>
              <a:spLocks noChangeShapeType="1"/>
            </p:cNvSpPr>
            <p:nvPr/>
          </p:nvSpPr>
          <p:spPr bwMode="auto">
            <a:xfrm>
              <a:off x="3216" y="3244"/>
              <a:ext cx="288" cy="288"/>
            </a:xfrm>
            <a:prstGeom prst="line">
              <a:avLst/>
            </a:prstGeom>
            <a:noFill/>
            <a:ln w="28575">
              <a:solidFill>
                <a:schemeClr val="tx1"/>
              </a:solidFill>
              <a:round/>
              <a:headEnd/>
              <a:tailEnd/>
            </a:ln>
          </p:spPr>
          <p:txBody>
            <a:bodyPr wrap="none" anchor="ctr"/>
            <a:lstStyle/>
            <a:p>
              <a:endParaRPr lang="zh-CN" altLang="en-US"/>
            </a:p>
          </p:txBody>
        </p:sp>
        <p:sp>
          <p:nvSpPr>
            <p:cNvPr id="22537" name="Line 19"/>
            <p:cNvSpPr>
              <a:spLocks noChangeShapeType="1"/>
            </p:cNvSpPr>
            <p:nvPr/>
          </p:nvSpPr>
          <p:spPr bwMode="auto">
            <a:xfrm flipV="1">
              <a:off x="3216" y="2860"/>
              <a:ext cx="288" cy="288"/>
            </a:xfrm>
            <a:prstGeom prst="line">
              <a:avLst/>
            </a:prstGeom>
            <a:noFill/>
            <a:ln w="28575">
              <a:solidFill>
                <a:schemeClr val="tx1"/>
              </a:solidFill>
              <a:round/>
              <a:headEnd/>
              <a:tailEnd/>
            </a:ln>
          </p:spPr>
          <p:txBody>
            <a:bodyPr wrap="none" anchor="ctr"/>
            <a:lstStyle/>
            <a:p>
              <a:endParaRPr lang="zh-CN" altLang="en-US"/>
            </a:p>
          </p:txBody>
        </p:sp>
        <p:sp>
          <p:nvSpPr>
            <p:cNvPr id="22538" name="Oval 20"/>
            <p:cNvSpPr>
              <a:spLocks noChangeArrowheads="1"/>
            </p:cNvSpPr>
            <p:nvPr/>
          </p:nvSpPr>
          <p:spPr bwMode="auto">
            <a:xfrm>
              <a:off x="3072" y="3100"/>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9" name="Oval 21"/>
            <p:cNvSpPr>
              <a:spLocks noChangeArrowheads="1"/>
            </p:cNvSpPr>
            <p:nvPr/>
          </p:nvSpPr>
          <p:spPr bwMode="auto">
            <a:xfrm>
              <a:off x="3408" y="276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0" name="Oval 22"/>
            <p:cNvSpPr>
              <a:spLocks noChangeArrowheads="1"/>
            </p:cNvSpPr>
            <p:nvPr/>
          </p:nvSpPr>
          <p:spPr bwMode="auto">
            <a:xfrm>
              <a:off x="3408" y="3436"/>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1" name="Line 23"/>
            <p:cNvSpPr>
              <a:spLocks noChangeShapeType="1"/>
            </p:cNvSpPr>
            <p:nvPr/>
          </p:nvSpPr>
          <p:spPr bwMode="auto">
            <a:xfrm>
              <a:off x="3264" y="3292"/>
              <a:ext cx="0" cy="0"/>
            </a:xfrm>
            <a:prstGeom prst="line">
              <a:avLst/>
            </a:prstGeom>
            <a:noFill/>
            <a:ln w="9525">
              <a:solidFill>
                <a:schemeClr val="tx1"/>
              </a:solidFill>
              <a:round/>
              <a:headEnd/>
              <a:tailEnd/>
            </a:ln>
          </p:spPr>
          <p:txBody>
            <a:bodyPr wrap="none" anchor="ctr"/>
            <a:lstStyle/>
            <a:p>
              <a:endParaRPr lang="zh-CN" altLang="en-US"/>
            </a:p>
          </p:txBody>
        </p:sp>
        <p:sp>
          <p:nvSpPr>
            <p:cNvPr id="641048" name="Rectangle 24"/>
            <p:cNvSpPr>
              <a:spLocks noChangeArrowheads="1"/>
            </p:cNvSpPr>
            <p:nvPr/>
          </p:nvSpPr>
          <p:spPr bwMode="auto">
            <a:xfrm>
              <a:off x="2786" y="3652"/>
              <a:ext cx="1297" cy="327"/>
            </a:xfrm>
            <a:prstGeom prst="rect">
              <a:avLst/>
            </a:prstGeom>
            <a:noFill/>
            <a:ln w="9525">
              <a:noFill/>
              <a:miter lim="800000"/>
              <a:headEnd/>
              <a:tailEnd/>
            </a:ln>
            <a:effectLst/>
          </p:spPr>
          <p:txBody>
            <a:bodyPr wrap="none">
              <a:spAutoFit/>
            </a:bodyPr>
            <a:lstStyle/>
            <a:p>
              <a:pPr>
                <a:defRPr/>
              </a:pPr>
              <a:r>
                <a:rPr lang="en-US" altLang="zh-CN" b="1">
                  <a:effectLst>
                    <a:outerShdw blurRad="38100" dist="38100" dir="2700000" algn="tl">
                      <a:srgbClr val="C0C0C0"/>
                    </a:outerShdw>
                  </a:effectLst>
                  <a:ea typeface="隶书" pitchFamily="49" charset="-122"/>
                </a:rPr>
                <a:t> </a:t>
              </a:r>
              <a:r>
                <a:rPr lang="zh-CN" altLang="en-US" b="1">
                  <a:effectLst>
                    <a:outerShdw blurRad="38100" dist="38100" dir="2700000" algn="tl">
                      <a:srgbClr val="C0C0C0"/>
                    </a:outerShdw>
                  </a:effectLst>
                  <a:ea typeface="隶书" pitchFamily="49" charset="-122"/>
                </a:rPr>
                <a:t>左右双旋转</a:t>
              </a:r>
              <a:endParaRPr lang="zh-CN" altLang="en-US" b="1">
                <a:effectLst>
                  <a:outerShdw blurRad="38100" dist="38100" dir="2700000" algn="tl">
                    <a:srgbClr val="C0C0C0"/>
                  </a:outerShdw>
                </a:effectLst>
                <a:ea typeface="楷体_GB2312" pitchFamily="49" charset="-122"/>
              </a:endParaRPr>
            </a:p>
          </p:txBody>
        </p:sp>
        <p:sp>
          <p:nvSpPr>
            <p:cNvPr id="22543" name="Oval 25"/>
            <p:cNvSpPr>
              <a:spLocks noChangeArrowheads="1"/>
            </p:cNvSpPr>
            <p:nvPr/>
          </p:nvSpPr>
          <p:spPr bwMode="auto">
            <a:xfrm>
              <a:off x="4896" y="3100"/>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4" name="Oval 26"/>
            <p:cNvSpPr>
              <a:spLocks noChangeArrowheads="1"/>
            </p:cNvSpPr>
            <p:nvPr/>
          </p:nvSpPr>
          <p:spPr bwMode="auto">
            <a:xfrm>
              <a:off x="4560" y="2764"/>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5" name="Oval 27"/>
            <p:cNvSpPr>
              <a:spLocks noChangeArrowheads="1"/>
            </p:cNvSpPr>
            <p:nvPr/>
          </p:nvSpPr>
          <p:spPr bwMode="auto">
            <a:xfrm>
              <a:off x="4560" y="3436"/>
              <a:ext cx="192" cy="19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1052" name="Rectangle 28"/>
            <p:cNvSpPr>
              <a:spLocks noChangeArrowheads="1"/>
            </p:cNvSpPr>
            <p:nvPr/>
          </p:nvSpPr>
          <p:spPr bwMode="auto">
            <a:xfrm>
              <a:off x="4246" y="3638"/>
              <a:ext cx="1241" cy="327"/>
            </a:xfrm>
            <a:prstGeom prst="rect">
              <a:avLst/>
            </a:prstGeom>
            <a:noFill/>
            <a:ln w="9525">
              <a:noFill/>
              <a:miter lim="800000"/>
              <a:headEnd/>
              <a:tailEnd/>
            </a:ln>
            <a:effectLst/>
          </p:spPr>
          <p:txBody>
            <a:bodyPr wrap="none">
              <a:spAutoFit/>
            </a:bodyPr>
            <a:lstStyle/>
            <a:p>
              <a:pPr>
                <a:defRPr/>
              </a:pPr>
              <a:r>
                <a:rPr lang="zh-CN" altLang="en-US" b="1">
                  <a:effectLst>
                    <a:outerShdw blurRad="38100" dist="38100" dir="2700000" algn="tl">
                      <a:srgbClr val="C0C0C0"/>
                    </a:outerShdw>
                  </a:effectLst>
                  <a:ea typeface="隶书" pitchFamily="49" charset="-122"/>
                </a:rPr>
                <a:t>右左双旋转</a:t>
              </a:r>
            </a:p>
          </p:txBody>
        </p:sp>
      </p:grpSp>
    </p:spTree>
    <p:extLst>
      <p:ext uri="{BB962C8B-B14F-4D97-AF65-F5344CB8AC3E}">
        <p14:creationId xmlns:p14="http://schemas.microsoft.com/office/powerpoint/2010/main" val="3574337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5220</TotalTime>
  <Words>5002</Words>
  <Application>Microsoft Office PowerPoint</Application>
  <PresentationFormat>全屏显示(4:3)</PresentationFormat>
  <Paragraphs>1409</Paragraphs>
  <Slides>72</Slides>
  <Notes>71</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2</vt:i4>
      </vt:variant>
      <vt:variant>
        <vt:lpstr>幻灯片标题</vt:lpstr>
      </vt:variant>
      <vt:variant>
        <vt:i4>72</vt:i4>
      </vt:variant>
    </vt:vector>
  </HeadingPairs>
  <TitlesOfParts>
    <vt:vector size="89" baseType="lpstr">
      <vt:lpstr>仿宋</vt:lpstr>
      <vt:lpstr>仿宋_GB2312</vt:lpstr>
      <vt:lpstr>黑体</vt:lpstr>
      <vt:lpstr>楷体_GB2312</vt:lpstr>
      <vt:lpstr>隶书</vt:lpstr>
      <vt:lpstr>宋体</vt:lpstr>
      <vt:lpstr>微软雅黑</vt:lpstr>
      <vt:lpstr>Arial</vt:lpstr>
      <vt:lpstr>Arial Narrow</vt:lpstr>
      <vt:lpstr>Symbol</vt:lpstr>
      <vt:lpstr>Times New Roman</vt:lpstr>
      <vt:lpstr>Wingdings</vt:lpstr>
      <vt:lpstr>默认设计模板</vt:lpstr>
      <vt:lpstr>1_默认设计模板</vt:lpstr>
      <vt:lpstr>3_默认设计模板</vt:lpstr>
      <vt:lpstr>公式</vt:lpstr>
      <vt:lpstr>Clip</vt:lpstr>
      <vt:lpstr>PowerPoint 演示文稿</vt:lpstr>
      <vt:lpstr>PowerPoint 演示文稿</vt:lpstr>
      <vt:lpstr>PowerPoint 演示文稿</vt:lpstr>
      <vt:lpstr>二、二叉平衡树</vt:lpstr>
      <vt:lpstr>PowerPoint 演示文稿</vt:lpstr>
      <vt:lpstr>PowerPoint 演示文稿</vt:lpstr>
      <vt:lpstr>PowerPoint 演示文稿</vt:lpstr>
      <vt:lpstr>二、二叉平衡树</vt:lpstr>
      <vt:lpstr>2. 平衡旋转技术</vt:lpstr>
      <vt:lpstr>右单旋转 </vt:lpstr>
      <vt:lpstr>左单旋转 </vt:lpstr>
      <vt:lpstr>先左后右双旋转 </vt:lpstr>
      <vt:lpstr>PowerPoint 演示文稿</vt:lpstr>
      <vt:lpstr>先右后左双旋转 </vt:lpstr>
      <vt:lpstr>PowerPoint 演示文稿</vt:lpstr>
      <vt:lpstr>二、二叉平衡树</vt:lpstr>
      <vt:lpstr>PowerPoint 演示文稿</vt:lpstr>
      <vt:lpstr>PowerPoint 演示文稿</vt:lpstr>
      <vt:lpstr>PowerPoint 演示文稿</vt:lpstr>
      <vt:lpstr>二、二叉平衡树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二、二叉平衡树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7.8   最短路径问题</dc:title>
  <dc:creator>lizhang</dc:creator>
  <cp:lastModifiedBy>张 力</cp:lastModifiedBy>
  <cp:revision>193</cp:revision>
  <dcterms:created xsi:type="dcterms:W3CDTF">2004-04-27T12:32:20Z</dcterms:created>
  <dcterms:modified xsi:type="dcterms:W3CDTF">2019-11-19T07:59:34Z</dcterms:modified>
</cp:coreProperties>
</file>