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6" r:id="rId3"/>
    <p:sldMasterId id="2147483709" r:id="rId4"/>
    <p:sldMasterId id="2147483722" r:id="rId5"/>
  </p:sldMasterIdLst>
  <p:notesMasterIdLst>
    <p:notesMasterId r:id="rId81"/>
  </p:notesMasterIdLst>
  <p:handoutMasterIdLst>
    <p:handoutMasterId r:id="rId82"/>
  </p:handoutMasterIdLst>
  <p:sldIdLst>
    <p:sldId id="680" r:id="rId6"/>
    <p:sldId id="682" r:id="rId7"/>
    <p:sldId id="683" r:id="rId8"/>
    <p:sldId id="684" r:id="rId9"/>
    <p:sldId id="685" r:id="rId10"/>
    <p:sldId id="686" r:id="rId11"/>
    <p:sldId id="687" r:id="rId12"/>
    <p:sldId id="688" r:id="rId13"/>
    <p:sldId id="689" r:id="rId14"/>
    <p:sldId id="690" r:id="rId15"/>
    <p:sldId id="691" r:id="rId16"/>
    <p:sldId id="692" r:id="rId17"/>
    <p:sldId id="693" r:id="rId18"/>
    <p:sldId id="694" r:id="rId19"/>
    <p:sldId id="695" r:id="rId20"/>
    <p:sldId id="696" r:id="rId21"/>
    <p:sldId id="697" r:id="rId22"/>
    <p:sldId id="698" r:id="rId23"/>
    <p:sldId id="699" r:id="rId24"/>
    <p:sldId id="700" r:id="rId25"/>
    <p:sldId id="701" r:id="rId26"/>
    <p:sldId id="702" r:id="rId27"/>
    <p:sldId id="703" r:id="rId28"/>
    <p:sldId id="704" r:id="rId29"/>
    <p:sldId id="705" r:id="rId30"/>
    <p:sldId id="706" r:id="rId31"/>
    <p:sldId id="516" r:id="rId32"/>
    <p:sldId id="520" r:id="rId33"/>
    <p:sldId id="661" r:id="rId34"/>
    <p:sldId id="522" r:id="rId35"/>
    <p:sldId id="523" r:id="rId36"/>
    <p:sldId id="524" r:id="rId37"/>
    <p:sldId id="525" r:id="rId38"/>
    <p:sldId id="526" r:id="rId39"/>
    <p:sldId id="527" r:id="rId40"/>
    <p:sldId id="528" r:id="rId41"/>
    <p:sldId id="529" r:id="rId42"/>
    <p:sldId id="530" r:id="rId43"/>
    <p:sldId id="531" r:id="rId44"/>
    <p:sldId id="660" r:id="rId45"/>
    <p:sldId id="533" r:id="rId46"/>
    <p:sldId id="534" r:id="rId47"/>
    <p:sldId id="535" r:id="rId48"/>
    <p:sldId id="536" r:id="rId49"/>
    <p:sldId id="537" r:id="rId50"/>
    <p:sldId id="538" r:id="rId51"/>
    <p:sldId id="539" r:id="rId52"/>
    <p:sldId id="540" r:id="rId53"/>
    <p:sldId id="659" r:id="rId54"/>
    <p:sldId id="544" r:id="rId55"/>
    <p:sldId id="545" r:id="rId56"/>
    <p:sldId id="546" r:id="rId57"/>
    <p:sldId id="547" r:id="rId58"/>
    <p:sldId id="548" r:id="rId59"/>
    <p:sldId id="549" r:id="rId60"/>
    <p:sldId id="550" r:id="rId61"/>
    <p:sldId id="551" r:id="rId62"/>
    <p:sldId id="552" r:id="rId63"/>
    <p:sldId id="553" r:id="rId64"/>
    <p:sldId id="554" r:id="rId65"/>
    <p:sldId id="555" r:id="rId66"/>
    <p:sldId id="556" r:id="rId67"/>
    <p:sldId id="557" r:id="rId68"/>
    <p:sldId id="645" r:id="rId69"/>
    <p:sldId id="559" r:id="rId70"/>
    <p:sldId id="560" r:id="rId71"/>
    <p:sldId id="561" r:id="rId72"/>
    <p:sldId id="562" r:id="rId73"/>
    <p:sldId id="563" r:id="rId74"/>
    <p:sldId id="564" r:id="rId75"/>
    <p:sldId id="565" r:id="rId76"/>
    <p:sldId id="566" r:id="rId77"/>
    <p:sldId id="567" r:id="rId78"/>
    <p:sldId id="657" r:id="rId79"/>
    <p:sldId id="719" r:id="rId80"/>
  </p:sldIdLst>
  <p:sldSz cx="9144000" cy="6858000" type="screen4x3"/>
  <p:notesSz cx="6757988" cy="98663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FF"/>
    <a:srgbClr val="FFCC66"/>
    <a:srgbClr val="6600FF"/>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621" autoAdjust="0"/>
    <p:restoredTop sz="64861" autoAdjust="0"/>
  </p:normalViewPr>
  <p:slideViewPr>
    <p:cSldViewPr snapToGrid="0">
      <p:cViewPr varScale="1">
        <p:scale>
          <a:sx n="49" d="100"/>
          <a:sy n="49" d="100"/>
        </p:scale>
        <p:origin x="1282" y="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25" d="100"/>
        <a:sy n="25" d="100"/>
      </p:scale>
      <p:origin x="0" y="-12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60.xml"/><Relationship Id="rId3" Type="http://schemas.openxmlformats.org/officeDocument/2006/relationships/slide" Target="slides/slide53.xml"/><Relationship Id="rId7" Type="http://schemas.openxmlformats.org/officeDocument/2006/relationships/slide" Target="slides/slide57.xml"/><Relationship Id="rId2" Type="http://schemas.openxmlformats.org/officeDocument/2006/relationships/slide" Target="slides/slide52.xml"/><Relationship Id="rId1" Type="http://schemas.openxmlformats.org/officeDocument/2006/relationships/slide" Target="slides/slide51.xml"/><Relationship Id="rId6" Type="http://schemas.openxmlformats.org/officeDocument/2006/relationships/slide" Target="slides/slide56.xml"/><Relationship Id="rId5" Type="http://schemas.openxmlformats.org/officeDocument/2006/relationships/slide" Target="slides/slide55.xml"/><Relationship Id="rId4"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defRPr sz="1200"/>
            </a:lvl1pPr>
          </a:lstStyle>
          <a:p>
            <a:endParaRPr lang="en-US" altLang="zh-CN"/>
          </a:p>
        </p:txBody>
      </p:sp>
      <p:sp>
        <p:nvSpPr>
          <p:cNvPr id="153603" name="Rectangle 3"/>
          <p:cNvSpPr>
            <a:spLocks noGrp="1" noChangeArrowheads="1"/>
          </p:cNvSpPr>
          <p:nvPr>
            <p:ph type="dt" sz="quarter" idx="1"/>
          </p:nvPr>
        </p:nvSpPr>
        <p:spPr bwMode="auto">
          <a:xfrm>
            <a:off x="3827463" y="0"/>
            <a:ext cx="2928937"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a:defRPr sz="1200"/>
            </a:lvl1pPr>
          </a:lstStyle>
          <a:p>
            <a:endParaRPr lang="en-US" altLang="zh-CN"/>
          </a:p>
        </p:txBody>
      </p:sp>
      <p:sp>
        <p:nvSpPr>
          <p:cNvPr id="153604" name="Rectangle 4"/>
          <p:cNvSpPr>
            <a:spLocks noGrp="1" noChangeArrowheads="1"/>
          </p:cNvSpPr>
          <p:nvPr>
            <p:ph type="ftr" sz="quarter" idx="2"/>
          </p:nvPr>
        </p:nvSpPr>
        <p:spPr bwMode="auto">
          <a:xfrm>
            <a:off x="0" y="9371013"/>
            <a:ext cx="2928938" cy="493712"/>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defRPr sz="1200"/>
            </a:lvl1pPr>
          </a:lstStyle>
          <a:p>
            <a:endParaRPr lang="en-US" altLang="zh-CN"/>
          </a:p>
        </p:txBody>
      </p:sp>
      <p:sp>
        <p:nvSpPr>
          <p:cNvPr id="153605" name="Rectangle 5"/>
          <p:cNvSpPr>
            <a:spLocks noGrp="1" noChangeArrowheads="1"/>
          </p:cNvSpPr>
          <p:nvPr>
            <p:ph type="sldNum" sz="quarter" idx="3"/>
          </p:nvPr>
        </p:nvSpPr>
        <p:spPr bwMode="auto">
          <a:xfrm>
            <a:off x="3827463" y="9371013"/>
            <a:ext cx="2928937" cy="493712"/>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lgn="r">
              <a:defRPr sz="1200"/>
            </a:lvl1pPr>
          </a:lstStyle>
          <a:p>
            <a:fld id="{31DDD250-B0B1-4427-854D-0DDFA680AF3E}" type="slidenum">
              <a:rPr lang="en-US" altLang="zh-CN"/>
              <a:pPr/>
              <a:t>‹#›</a:t>
            </a:fld>
            <a:endParaRPr lang="en-US" altLang="zh-CN"/>
          </a:p>
        </p:txBody>
      </p:sp>
    </p:spTree>
    <p:extLst>
      <p:ext uri="{BB962C8B-B14F-4D97-AF65-F5344CB8AC3E}">
        <p14:creationId xmlns:p14="http://schemas.microsoft.com/office/powerpoint/2010/main" val="11722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29050" y="0"/>
            <a:ext cx="2928938"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912813" y="739775"/>
            <a:ext cx="4933950" cy="3700463"/>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1700" y="4687888"/>
            <a:ext cx="4954588" cy="44386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9372600"/>
            <a:ext cx="2928938" cy="493713"/>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29050" y="9372600"/>
            <a:ext cx="2928938" cy="493713"/>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lgn="r">
              <a:defRPr sz="1200"/>
            </a:lvl1pPr>
          </a:lstStyle>
          <a:p>
            <a:fld id="{C1D3B83F-8615-4C8D-9AFA-3882211E54C3}" type="slidenum">
              <a:rPr lang="en-US" altLang="zh-CN"/>
              <a:pPr/>
              <a:t>‹#›</a:t>
            </a:fld>
            <a:endParaRPr lang="en-US" altLang="zh-CN"/>
          </a:p>
        </p:txBody>
      </p:sp>
    </p:spTree>
    <p:extLst>
      <p:ext uri="{BB962C8B-B14F-4D97-AF65-F5344CB8AC3E}">
        <p14:creationId xmlns:p14="http://schemas.microsoft.com/office/powerpoint/2010/main" val="274909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BA165FF-B121-4CC8-B37A-C0CB62C8CF45}" type="slidenum">
              <a:rPr lang="en-US" altLang="zh-CN">
                <a:solidFill>
                  <a:srgbClr val="000000"/>
                </a:solidFill>
              </a:rPr>
              <a:pPr/>
              <a:t>1</a:t>
            </a:fld>
            <a:endParaRPr lang="en-US" altLang="zh-CN">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01700" y="4686300"/>
            <a:ext cx="4954588" cy="4440238"/>
          </a:xfrm>
          <a:noFill/>
          <a:ln/>
        </p:spPr>
        <p:txBody>
          <a:bodyPr/>
          <a:lstStyle/>
          <a:p>
            <a:pPr eaLnBrk="1" hangingPunct="1"/>
            <a:r>
              <a:rPr lang="en-US" altLang="zh-CN" b="1" dirty="0" smtClean="0">
                <a:solidFill>
                  <a:schemeClr val="accent2"/>
                </a:solidFill>
              </a:rPr>
              <a:t> </a:t>
            </a:r>
            <a:endParaRPr lang="en-US" altLang="zh-CN" dirty="0" smtClean="0"/>
          </a:p>
        </p:txBody>
      </p:sp>
    </p:spTree>
    <p:extLst>
      <p:ext uri="{BB962C8B-B14F-4D97-AF65-F5344CB8AC3E}">
        <p14:creationId xmlns:p14="http://schemas.microsoft.com/office/powerpoint/2010/main" val="287364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FB62455-38A0-44C2-A49A-D22E3EE0A6BC}" type="slidenum">
              <a:rPr lang="en-US" altLang="zh-CN">
                <a:solidFill>
                  <a:srgbClr val="000000"/>
                </a:solidFill>
              </a:rPr>
              <a:pPr/>
              <a:t>10</a:t>
            </a:fld>
            <a:endParaRPr lang="en-US" altLang="zh-CN">
              <a:solidFill>
                <a:srgbClr val="000000"/>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01700" y="4686300"/>
            <a:ext cx="4954588" cy="4440238"/>
          </a:xfrm>
          <a:noFill/>
          <a:ln/>
        </p:spPr>
        <p:txBody>
          <a:bodyPr/>
          <a:lstStyle/>
          <a:p>
            <a:pPr marL="228600" indent="-228600" eaLnBrk="1" hangingPunct="1"/>
            <a:r>
              <a:rPr lang="en-US" altLang="zh-CN" dirty="0" smtClean="0"/>
              <a:t> </a:t>
            </a:r>
            <a:endParaRPr lang="zh-CN" altLang="en-US" dirty="0" smtClean="0"/>
          </a:p>
        </p:txBody>
      </p:sp>
    </p:spTree>
    <p:extLst>
      <p:ext uri="{BB962C8B-B14F-4D97-AF65-F5344CB8AC3E}">
        <p14:creationId xmlns:p14="http://schemas.microsoft.com/office/powerpoint/2010/main" val="386189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A207606-B832-499E-AF4B-155AF88160F0}" type="slidenum">
              <a:rPr lang="en-US" altLang="zh-CN">
                <a:solidFill>
                  <a:srgbClr val="000000"/>
                </a:solidFill>
              </a:rPr>
              <a:pPr/>
              <a:t>11</a:t>
            </a:fld>
            <a:endParaRPr lang="en-US" altLang="zh-CN">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en-US" altLang="zh-CN" dirty="0" smtClean="0">
              <a:solidFill>
                <a:srgbClr val="FF0000"/>
              </a:solidFill>
            </a:endParaRPr>
          </a:p>
        </p:txBody>
      </p:sp>
    </p:spTree>
    <p:extLst>
      <p:ext uri="{BB962C8B-B14F-4D97-AF65-F5344CB8AC3E}">
        <p14:creationId xmlns:p14="http://schemas.microsoft.com/office/powerpoint/2010/main" val="28553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EC1606-82F3-4201-8B28-E621F778133F}" type="slidenum">
              <a:rPr lang="en-US" altLang="zh-CN">
                <a:solidFill>
                  <a:srgbClr val="000000"/>
                </a:solidFill>
              </a:rPr>
              <a:pPr/>
              <a:t>12</a:t>
            </a:fld>
            <a:endParaRPr lang="en-US" altLang="zh-CN">
              <a:solidFill>
                <a:srgbClr val="000000"/>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726595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EF088D9-1E39-464B-9E38-88898D91D027}" type="slidenum">
              <a:rPr lang="en-US" altLang="zh-CN">
                <a:solidFill>
                  <a:srgbClr val="000000"/>
                </a:solidFill>
              </a:rPr>
              <a:pPr/>
              <a:t>13</a:t>
            </a:fld>
            <a:endParaRPr lang="en-US" altLang="zh-CN">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537787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343851A-1D98-4568-974F-692402AE69DB}" type="slidenum">
              <a:rPr lang="en-US" altLang="zh-CN">
                <a:solidFill>
                  <a:srgbClr val="000000"/>
                </a:solidFill>
              </a:rPr>
              <a:pPr/>
              <a:t>14</a:t>
            </a:fld>
            <a:endParaRPr lang="en-US" altLang="zh-CN">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25980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9D1401A-7EE1-4295-84FE-5150229BD0B8}" type="slidenum">
              <a:rPr lang="en-US" altLang="zh-CN">
                <a:solidFill>
                  <a:srgbClr val="000000"/>
                </a:solidFill>
              </a:rPr>
              <a:pPr/>
              <a:t>15</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92582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A4ECAAA-D588-4D5B-BFAC-C8F21C0CCD85}" type="slidenum">
              <a:rPr lang="en-US" altLang="zh-CN">
                <a:solidFill>
                  <a:srgbClr val="000000"/>
                </a:solidFill>
              </a:rPr>
              <a:pPr/>
              <a:t>16</a:t>
            </a:fld>
            <a:endParaRPr lang="en-US" altLang="zh-CN">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476735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C1A6C70-E8AC-4A86-9BAC-49AEB31CCCBB}" type="slidenum">
              <a:rPr lang="en-US" altLang="zh-CN">
                <a:solidFill>
                  <a:srgbClr val="000000"/>
                </a:solidFill>
              </a:rPr>
              <a:pPr/>
              <a:t>17</a:t>
            </a:fld>
            <a:endParaRPr lang="en-US" altLang="zh-CN">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1731263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6EF6C7C-EDD4-4E23-BAAF-D78221A83E16}" type="slidenum">
              <a:rPr lang="en-US" altLang="zh-CN">
                <a:solidFill>
                  <a:srgbClr val="000000"/>
                </a:solidFill>
              </a:rPr>
              <a:pPr/>
              <a:t>18</a:t>
            </a:fld>
            <a:endParaRPr lang="en-US" altLang="zh-CN">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972349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2F65998-BE39-4478-80CC-FA0C24814838}" type="slidenum">
              <a:rPr lang="en-US" altLang="zh-CN">
                <a:solidFill>
                  <a:srgbClr val="000000"/>
                </a:solidFill>
              </a:rPr>
              <a:pPr/>
              <a:t>19</a:t>
            </a:fld>
            <a:endParaRPr lang="en-US" altLang="zh-CN">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35788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9D1401A-7EE1-4295-84FE-5150229BD0B8}" type="slidenum">
              <a:rPr lang="en-US" altLang="zh-CN">
                <a:solidFill>
                  <a:srgbClr val="000000"/>
                </a:solidFill>
              </a:rPr>
              <a:pPr/>
              <a:t>2</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702338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82112FB-9504-4C3E-8F0D-AE5C33300333}" type="slidenum">
              <a:rPr lang="en-US" altLang="zh-CN">
                <a:solidFill>
                  <a:srgbClr val="000000"/>
                </a:solidFill>
              </a:rPr>
              <a:pPr/>
              <a:t>20</a:t>
            </a:fld>
            <a:endParaRPr lang="en-US" altLang="zh-CN">
              <a:solidFill>
                <a:srgbClr val="000000"/>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450430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CE64C5C-AECE-4EE7-ACE4-F70AE52892B9}" type="slidenum">
              <a:rPr lang="en-US" altLang="zh-CN">
                <a:solidFill>
                  <a:srgbClr val="000000"/>
                </a:solidFill>
              </a:rPr>
              <a:pPr/>
              <a:t>21</a:t>
            </a:fld>
            <a:endParaRPr lang="en-US" altLang="zh-CN">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3601819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B7CF7DE-2A5A-4E48-AC0A-639CAEFA1D27}" type="slidenum">
              <a:rPr lang="en-US" altLang="zh-CN">
                <a:solidFill>
                  <a:srgbClr val="000000"/>
                </a:solidFill>
              </a:rPr>
              <a:pPr/>
              <a:t>22</a:t>
            </a:fld>
            <a:endParaRPr lang="en-US" altLang="zh-CN">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2720741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DAF800C-1A3E-4A0F-804A-78A2A854A7C5}" type="slidenum">
              <a:rPr lang="en-US" altLang="zh-CN">
                <a:solidFill>
                  <a:srgbClr val="000000"/>
                </a:solidFill>
              </a:rPr>
              <a:pPr/>
              <a:t>23</a:t>
            </a:fld>
            <a:endParaRPr lang="en-US" altLang="zh-CN">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766341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30791-969D-43F2-B55E-4F3C620430DB}" type="slidenum">
              <a:rPr lang="en-US" altLang="zh-CN">
                <a:solidFill>
                  <a:srgbClr val="000000"/>
                </a:solidFill>
              </a:rPr>
              <a:pPr/>
              <a:t>24</a:t>
            </a:fld>
            <a:endParaRPr lang="en-US" altLang="zh-CN">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83478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445D205-3604-45F8-B1CF-F4198BA192BE}" type="slidenum">
              <a:rPr lang="en-US" altLang="zh-CN">
                <a:solidFill>
                  <a:srgbClr val="000000"/>
                </a:solidFill>
              </a:rPr>
              <a:pPr/>
              <a:t>25</a:t>
            </a:fld>
            <a:endParaRPr lang="en-US" altLang="zh-CN">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44685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E9E9F84-17EB-46C7-AAC1-292F89A2A148}" type="slidenum">
              <a:rPr lang="en-US" altLang="zh-CN">
                <a:solidFill>
                  <a:srgbClr val="000000"/>
                </a:solidFill>
              </a:rPr>
              <a:pPr/>
              <a:t>26</a:t>
            </a:fld>
            <a:endParaRPr lang="en-US" altLang="zh-CN">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899822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E43F189-E948-4974-8EF7-789AD27D6111}" type="slidenum">
              <a:rPr lang="en-US" altLang="zh-CN"/>
              <a:pPr/>
              <a:t>27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dirty="0" smtClean="0"/>
          </a:p>
        </p:txBody>
      </p:sp>
    </p:spTree>
    <p:extLst>
      <p:ext uri="{BB962C8B-B14F-4D97-AF65-F5344CB8AC3E}">
        <p14:creationId xmlns:p14="http://schemas.microsoft.com/office/powerpoint/2010/main" val="3278926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F0EB104-6CA9-45D8-856A-DDFBAE553203}" type="slidenum">
              <a:rPr lang="en-US" altLang="zh-CN">
                <a:solidFill>
                  <a:prstClr val="black"/>
                </a:solidFill>
              </a:rPr>
              <a:pPr/>
              <a:t>28</a:t>
            </a:fld>
            <a:endParaRPr lang="en-US" altLang="zh-CN">
              <a:solidFill>
                <a:prstClr val="black"/>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tLang="zh-CN" b="1" smtClean="0">
                <a:solidFill>
                  <a:schemeClr val="accent2"/>
                </a:solidFill>
              </a:rPr>
              <a:t> </a:t>
            </a:r>
            <a:endParaRPr lang="en-US" altLang="zh-CN" smtClean="0"/>
          </a:p>
        </p:txBody>
      </p:sp>
    </p:spTree>
    <p:extLst>
      <p:ext uri="{BB962C8B-B14F-4D97-AF65-F5344CB8AC3E}">
        <p14:creationId xmlns:p14="http://schemas.microsoft.com/office/powerpoint/2010/main" val="2167093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ADA2232-257D-40A5-92AB-78EF0AEC9A72}" type="slidenum">
              <a:rPr lang="en-US" altLang="zh-CN"/>
              <a:pPr/>
              <a:t>29</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21184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A84CBF-C703-458F-85A6-2052D789E2BE}" type="slidenum">
              <a:rPr lang="en-US" altLang="zh-CN">
                <a:solidFill>
                  <a:srgbClr val="000000"/>
                </a:solidFill>
              </a:rPr>
              <a:pPr/>
              <a:t>3</a:t>
            </a:fld>
            <a:endParaRPr lang="en-US" altLang="zh-CN">
              <a:solidFill>
                <a:srgbClr val="000000"/>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4285640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9B91914-1789-4F14-8209-4400BA7E4403}" type="slidenum">
              <a:rPr lang="en-US" altLang="zh-CN">
                <a:solidFill>
                  <a:prstClr val="black"/>
                </a:solidFill>
              </a:rPr>
              <a:pPr/>
              <a:t>30</a:t>
            </a:fld>
            <a:endParaRPr lang="en-US" altLang="zh-CN">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dirty="0" smtClean="0">
                <a:solidFill>
                  <a:srgbClr val="3333FF"/>
                </a:solidFill>
                <a:ea typeface="楷体_GB2312" pitchFamily="49" charset="-122"/>
              </a:rPr>
              <a:t> </a:t>
            </a:r>
            <a:endParaRPr lang="zh-CN" altLang="en-US" dirty="0" smtClean="0"/>
          </a:p>
        </p:txBody>
      </p:sp>
    </p:spTree>
    <p:extLst>
      <p:ext uri="{BB962C8B-B14F-4D97-AF65-F5344CB8AC3E}">
        <p14:creationId xmlns:p14="http://schemas.microsoft.com/office/powerpoint/2010/main" val="941155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AAD59E-1D8E-4DDE-A00E-75D26E861519}" type="slidenum">
              <a:rPr lang="en-US" altLang="zh-CN">
                <a:solidFill>
                  <a:prstClr val="black"/>
                </a:solidFill>
              </a:rPr>
              <a:pPr/>
              <a:t>31</a:t>
            </a:fld>
            <a:endParaRPr lang="en-US" altLang="zh-CN">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altLang="zh-CN" sz="1400" dirty="0" smtClean="0"/>
              <a:t> </a:t>
            </a:r>
            <a:endParaRPr lang="zh-CN" altLang="en-US" sz="1400" dirty="0" smtClean="0">
              <a:ea typeface="楷体_GB2312" pitchFamily="49" charset="-122"/>
            </a:endParaRPr>
          </a:p>
        </p:txBody>
      </p:sp>
    </p:spTree>
    <p:extLst>
      <p:ext uri="{BB962C8B-B14F-4D97-AF65-F5344CB8AC3E}">
        <p14:creationId xmlns:p14="http://schemas.microsoft.com/office/powerpoint/2010/main" val="1966597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4496FEF-BDD7-42F8-9683-5143FC961767}" type="slidenum">
              <a:rPr lang="en-US" altLang="zh-CN">
                <a:solidFill>
                  <a:prstClr val="black"/>
                </a:solidFill>
              </a:rPr>
              <a:pPr/>
              <a:t>32</a:t>
            </a:fld>
            <a:endParaRPr lang="en-US" altLang="zh-CN">
              <a:solidFill>
                <a:prstClr val="black"/>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7070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F695CF1-2158-4506-A141-FD3E25FF0AA7}" type="slidenum">
              <a:rPr lang="en-US" altLang="zh-CN">
                <a:solidFill>
                  <a:prstClr val="black"/>
                </a:solidFill>
              </a:rPr>
              <a:pPr/>
              <a:t>33</a:t>
            </a:fld>
            <a:endParaRPr lang="en-US" altLang="zh-CN">
              <a:solidFill>
                <a:prstClr val="black"/>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63125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5B0C61C-4F39-4FF5-89E3-2E1CBE931DA4}" type="slidenum">
              <a:rPr lang="en-US" altLang="zh-CN">
                <a:solidFill>
                  <a:prstClr val="black"/>
                </a:solidFill>
              </a:rPr>
              <a:pPr/>
              <a:t>34</a:t>
            </a:fld>
            <a:endParaRPr lang="en-US" altLang="zh-CN">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82589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6411DF-717A-4F02-804F-C86678E67B39}" type="slidenum">
              <a:rPr lang="en-US" altLang="zh-CN">
                <a:solidFill>
                  <a:prstClr val="black"/>
                </a:solidFill>
              </a:rPr>
              <a:pPr/>
              <a:t>35</a:t>
            </a:fld>
            <a:endParaRPr lang="en-US" altLang="zh-CN">
              <a:solidFill>
                <a:prstClr val="black"/>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68349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4145497-882C-4BC4-800F-3AED5D4187C4}" type="slidenum">
              <a:rPr lang="en-US" altLang="zh-CN">
                <a:solidFill>
                  <a:prstClr val="black"/>
                </a:solidFill>
              </a:rPr>
              <a:pPr/>
              <a:t>36</a:t>
            </a:fld>
            <a:endParaRPr lang="en-US" altLang="zh-CN">
              <a:solidFill>
                <a:prstClr val="black"/>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228600" indent="-228600" eaLnBrk="1" hangingPunct="1"/>
            <a:r>
              <a:rPr lang="en-US" altLang="zh-CN" dirty="0" smtClean="0"/>
              <a:t> </a:t>
            </a:r>
            <a:endParaRPr kumimoji="1" lang="zh-CN" altLang="en-US" sz="1200" b="0" i="0" kern="1200" dirty="0" smtClean="0">
              <a:solidFill>
                <a:schemeClr val="tx1"/>
              </a:solidFill>
              <a:latin typeface="Times New Roman" pitchFamily="18" charset="0"/>
              <a:ea typeface="宋体" pitchFamily="2" charset="-122"/>
              <a:cs typeface="+mn-cs"/>
            </a:endParaRPr>
          </a:p>
          <a:p>
            <a:pPr marL="228600" indent="-228600" eaLnBrk="1" hangingPunct="1"/>
            <a:endParaRPr lang="en-US" altLang="zh-CN" dirty="0" smtClean="0"/>
          </a:p>
        </p:txBody>
      </p:sp>
    </p:spTree>
    <p:extLst>
      <p:ext uri="{BB962C8B-B14F-4D97-AF65-F5344CB8AC3E}">
        <p14:creationId xmlns:p14="http://schemas.microsoft.com/office/powerpoint/2010/main" val="20269041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CD2EE89-ACE1-449C-9651-6AA78DBD37AB}" type="slidenum">
              <a:rPr lang="en-US" altLang="zh-CN">
                <a:solidFill>
                  <a:prstClr val="black"/>
                </a:solidFill>
              </a:rPr>
              <a:pPr/>
              <a:t>37</a:t>
            </a:fld>
            <a:endParaRPr lang="en-US" altLang="zh-CN">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altLang="zh-CN" dirty="0" smtClean="0"/>
              <a:t> </a:t>
            </a:r>
            <a:endParaRPr lang="zh-CN" altLang="en-US" sz="1400" dirty="0" smtClean="0"/>
          </a:p>
        </p:txBody>
      </p:sp>
    </p:spTree>
    <p:extLst>
      <p:ext uri="{BB962C8B-B14F-4D97-AF65-F5344CB8AC3E}">
        <p14:creationId xmlns:p14="http://schemas.microsoft.com/office/powerpoint/2010/main" val="2127959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20F3BB0-4B68-45BB-AF6B-9FDB1296B7EF}" type="slidenum">
              <a:rPr lang="en-US" altLang="zh-CN">
                <a:solidFill>
                  <a:prstClr val="black"/>
                </a:solidFill>
              </a:rPr>
              <a:pPr/>
              <a:t>38</a:t>
            </a:fld>
            <a:endParaRPr lang="en-US" altLang="zh-CN">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4982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356C5B1-FBDE-4C44-9E29-05E6EA7D09D7}" type="slidenum">
              <a:rPr lang="en-US" altLang="zh-CN">
                <a:solidFill>
                  <a:prstClr val="black"/>
                </a:solidFill>
              </a:rPr>
              <a:pPr/>
              <a:t>39</a:t>
            </a:fld>
            <a:endParaRPr lang="en-US" altLang="zh-CN">
              <a:solidFill>
                <a:prstClr val="black"/>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5061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B52B191-1616-4FF9-B04F-43145198C62F}" type="slidenum">
              <a:rPr lang="en-US" altLang="zh-CN">
                <a:solidFill>
                  <a:srgbClr val="000000"/>
                </a:solidFill>
              </a:rPr>
              <a:pPr/>
              <a:t>4</a:t>
            </a:fld>
            <a:endParaRPr lang="en-US" altLang="zh-CN">
              <a:solidFill>
                <a:srgbClr val="000000"/>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1859760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ADA2232-257D-40A5-92AB-78EF0AEC9A72}" type="slidenum">
              <a:rPr lang="en-US" altLang="zh-CN"/>
              <a:pPr/>
              <a:t>40</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278647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17CB8B7-993B-42CE-9E5A-774D98F3648C}" type="slidenum">
              <a:rPr lang="en-US" altLang="zh-CN">
                <a:solidFill>
                  <a:prstClr val="black"/>
                </a:solidFill>
              </a:rPr>
              <a:pPr/>
              <a:t>41</a:t>
            </a:fld>
            <a:endParaRPr lang="en-US" altLang="zh-CN">
              <a:solidFill>
                <a:prstClr val="black"/>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2851164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B1E99E1-A13F-47EA-8841-40F8469E5F95}" type="slidenum">
              <a:rPr lang="en-US" altLang="zh-CN">
                <a:solidFill>
                  <a:prstClr val="black"/>
                </a:solidFill>
              </a:rPr>
              <a:pPr/>
              <a:t>42</a:t>
            </a:fld>
            <a:endParaRPr lang="en-US" altLang="zh-CN">
              <a:solidFill>
                <a:prstClr val="black"/>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altLang="zh-CN" sz="1400" dirty="0" smtClean="0"/>
              <a:t> </a:t>
            </a:r>
            <a:endParaRPr lang="zh-CN" altLang="en-US" sz="1400" dirty="0" smtClean="0"/>
          </a:p>
          <a:p>
            <a:pPr eaLnBrk="1" hangingPunct="1"/>
            <a:endParaRPr lang="en-US" altLang="zh-CN" sz="1400" dirty="0" smtClean="0"/>
          </a:p>
        </p:txBody>
      </p:sp>
    </p:spTree>
    <p:extLst>
      <p:ext uri="{BB962C8B-B14F-4D97-AF65-F5344CB8AC3E}">
        <p14:creationId xmlns:p14="http://schemas.microsoft.com/office/powerpoint/2010/main" val="2005587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7CB5766-067E-4F76-96A7-CDC26E1E7178}" type="slidenum">
              <a:rPr lang="en-US" altLang="zh-CN">
                <a:solidFill>
                  <a:prstClr val="black"/>
                </a:solidFill>
              </a:rPr>
              <a:pPr/>
              <a:t>43</a:t>
            </a:fld>
            <a:endParaRPr lang="en-US" altLang="zh-CN">
              <a:solidFill>
                <a:prstClr val="black"/>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209719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AB3EE5C-AB70-474A-AF0C-4E7BE91F9E7C}" type="slidenum">
              <a:rPr lang="en-US" altLang="zh-CN">
                <a:solidFill>
                  <a:prstClr val="black"/>
                </a:solidFill>
              </a:rPr>
              <a:pPr/>
              <a:t>44</a:t>
            </a:fld>
            <a:endParaRPr lang="en-US" altLang="zh-CN">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877091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3050457-7E5F-4066-935F-B0539CB209E0}" type="slidenum">
              <a:rPr lang="en-US" altLang="zh-CN">
                <a:solidFill>
                  <a:prstClr val="black"/>
                </a:solidFill>
              </a:rPr>
              <a:pPr/>
              <a:t>45</a:t>
            </a:fld>
            <a:endParaRPr lang="en-US" altLang="zh-CN">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z="1400" dirty="0" smtClean="0"/>
              <a:t> </a:t>
            </a:r>
          </a:p>
        </p:txBody>
      </p:sp>
    </p:spTree>
    <p:extLst>
      <p:ext uri="{BB962C8B-B14F-4D97-AF65-F5344CB8AC3E}">
        <p14:creationId xmlns:p14="http://schemas.microsoft.com/office/powerpoint/2010/main" val="257518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35F0EC6-72DD-4079-83AA-F3E583C14AE6}" type="slidenum">
              <a:rPr lang="en-US" altLang="zh-CN">
                <a:solidFill>
                  <a:prstClr val="black"/>
                </a:solidFill>
              </a:rPr>
              <a:pPr/>
              <a:t>46</a:t>
            </a:fld>
            <a:endParaRPr lang="en-US" altLang="zh-CN">
              <a:solidFill>
                <a:prstClr val="black"/>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solidFill>
                <a:srgbClr val="3333CC"/>
              </a:solidFill>
              <a:ea typeface="楷体_GB2312" pitchFamily="49" charset="-122"/>
            </a:endParaRPr>
          </a:p>
        </p:txBody>
      </p:sp>
    </p:spTree>
    <p:extLst>
      <p:ext uri="{BB962C8B-B14F-4D97-AF65-F5344CB8AC3E}">
        <p14:creationId xmlns:p14="http://schemas.microsoft.com/office/powerpoint/2010/main" val="2358582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6EFD27-4D33-43F2-85BB-0B366573794C}" type="slidenum">
              <a:rPr lang="en-US" altLang="zh-CN">
                <a:solidFill>
                  <a:prstClr val="black"/>
                </a:solidFill>
              </a:rPr>
              <a:pPr/>
              <a:t>47</a:t>
            </a:fld>
            <a:endParaRPr lang="en-US" altLang="zh-CN">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45936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D372ACE-E95D-4331-9D54-5FA495FEF307}" type="slidenum">
              <a:rPr lang="en-US" altLang="zh-CN">
                <a:solidFill>
                  <a:prstClr val="black"/>
                </a:solidFill>
              </a:rPr>
              <a:pPr/>
              <a:t>48</a:t>
            </a:fld>
            <a:endParaRPr lang="en-US" altLang="zh-CN">
              <a:solidFill>
                <a:prstClr val="black"/>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64231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ADA2232-257D-40A5-92AB-78EF0AEC9A72}" type="slidenum">
              <a:rPr lang="en-US" altLang="zh-CN"/>
              <a:pPr/>
              <a:t>49</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404009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B10349B-E843-4A65-A4E9-42F2AB11B594}" type="slidenum">
              <a:rPr lang="en-US" altLang="zh-CN">
                <a:solidFill>
                  <a:srgbClr val="000000"/>
                </a:solidFill>
              </a:rPr>
              <a:pPr/>
              <a:t>5</a:t>
            </a:fld>
            <a:endParaRPr lang="en-US" altLang="zh-CN">
              <a:solidFill>
                <a:srgbClr val="000000"/>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75083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D67E052-01CE-481C-82AE-78CA7684908B}" type="slidenum">
              <a:rPr lang="en-US" altLang="zh-CN"/>
              <a:pPr/>
              <a:t>50</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7034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B21DE5D-7CFE-4BBB-9239-BCABE3C658CB}" type="slidenum">
              <a:rPr lang="en-US" altLang="zh-CN"/>
              <a:pPr/>
              <a:t>51</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dirty="0" smtClean="0">
                <a:ea typeface="楷体_GB2312" pitchFamily="49" charset="-122"/>
              </a:rPr>
              <a:t> </a:t>
            </a:r>
          </a:p>
          <a:p>
            <a:pPr eaLnBrk="1" hangingPunct="1"/>
            <a:endParaRPr lang="en-US" altLang="zh-CN" dirty="0" smtClean="0">
              <a:solidFill>
                <a:srgbClr val="800000"/>
              </a:solidFill>
              <a:ea typeface="楷体_GB2312" pitchFamily="49" charset="-122"/>
            </a:endParaRPr>
          </a:p>
        </p:txBody>
      </p:sp>
    </p:spTree>
    <p:extLst>
      <p:ext uri="{BB962C8B-B14F-4D97-AF65-F5344CB8AC3E}">
        <p14:creationId xmlns:p14="http://schemas.microsoft.com/office/powerpoint/2010/main" val="585535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1B2A9C0-0793-4505-8357-445231A5B5D5}" type="slidenum">
              <a:rPr lang="en-US" altLang="zh-CN"/>
              <a:pPr/>
              <a:t>52</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ltLang="zh-CN" dirty="0" smtClean="0"/>
              <a:t> </a:t>
            </a:r>
            <a:endParaRPr lang="zh-CN" altLang="en-US" sz="1400" dirty="0" smtClean="0">
              <a:ea typeface="楷体_GB2312" pitchFamily="49" charset="-122"/>
            </a:endParaRPr>
          </a:p>
        </p:txBody>
      </p:sp>
    </p:spTree>
    <p:extLst>
      <p:ext uri="{BB962C8B-B14F-4D97-AF65-F5344CB8AC3E}">
        <p14:creationId xmlns:p14="http://schemas.microsoft.com/office/powerpoint/2010/main" val="1504853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279E38-5B33-4ACD-BF57-114F95E7AB80}" type="slidenum">
              <a:rPr lang="en-US" altLang="zh-CN"/>
              <a:pPr/>
              <a:t>53</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z="1400" dirty="0" smtClean="0">
                <a:ea typeface="楷体_GB2312" pitchFamily="49" charset="-122"/>
              </a:rPr>
              <a:t> </a:t>
            </a:r>
            <a:endParaRPr lang="zh-CN" altLang="zh-CN" sz="1400" dirty="0" smtClean="0">
              <a:ea typeface="楷体_GB2312" pitchFamily="49" charset="-122"/>
            </a:endParaRPr>
          </a:p>
        </p:txBody>
      </p:sp>
    </p:spTree>
    <p:extLst>
      <p:ext uri="{BB962C8B-B14F-4D97-AF65-F5344CB8AC3E}">
        <p14:creationId xmlns:p14="http://schemas.microsoft.com/office/powerpoint/2010/main" val="41416464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8A6EE94-1C97-4D34-A06D-99B7AF621DF5}" type="slidenum">
              <a:rPr lang="en-US" altLang="zh-CN"/>
              <a:pPr/>
              <a:t>54</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ltLang="zh-CN" dirty="0" smtClean="0"/>
              <a:t> </a:t>
            </a:r>
            <a:endParaRPr lang="en-US" altLang="zh-CN" dirty="0" smtClean="0">
              <a:ea typeface="楷体_GB2312" pitchFamily="49" charset="-122"/>
            </a:endParaRPr>
          </a:p>
        </p:txBody>
      </p:sp>
    </p:spTree>
    <p:extLst>
      <p:ext uri="{BB962C8B-B14F-4D97-AF65-F5344CB8AC3E}">
        <p14:creationId xmlns:p14="http://schemas.microsoft.com/office/powerpoint/2010/main" val="3144681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A137AA3-156B-4130-BB2B-E0D70D430D06}" type="slidenum">
              <a:rPr lang="en-US" altLang="zh-CN"/>
              <a:pPr/>
              <a:t>55</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zh-CN" dirty="0" smtClean="0"/>
              <a:t> </a:t>
            </a:r>
            <a:endParaRPr lang="en-US" altLang="zh-CN" dirty="0" smtClean="0">
              <a:ea typeface="楷体_GB2312" pitchFamily="49" charset="-122"/>
            </a:endParaRPr>
          </a:p>
        </p:txBody>
      </p:sp>
    </p:spTree>
    <p:extLst>
      <p:ext uri="{BB962C8B-B14F-4D97-AF65-F5344CB8AC3E}">
        <p14:creationId xmlns:p14="http://schemas.microsoft.com/office/powerpoint/2010/main" val="60156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7DC2999-6BAD-4B19-8F3F-30DD3916D220}" type="slidenum">
              <a:rPr lang="en-US" altLang="zh-CN"/>
              <a:pPr/>
              <a:t>56</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ltLang="zh-CN" smtClean="0"/>
              <a:t> </a:t>
            </a:r>
            <a:endParaRPr lang="en-US" altLang="zh-CN" smtClean="0">
              <a:ea typeface="楷体_GB2312" pitchFamily="49" charset="-122"/>
            </a:endParaRPr>
          </a:p>
        </p:txBody>
      </p:sp>
    </p:spTree>
    <p:extLst>
      <p:ext uri="{BB962C8B-B14F-4D97-AF65-F5344CB8AC3E}">
        <p14:creationId xmlns:p14="http://schemas.microsoft.com/office/powerpoint/2010/main" val="1851437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070E204-6F92-4D2C-B983-0286D85EAE79}" type="slidenum">
              <a:rPr lang="en-US" altLang="zh-CN"/>
              <a:pPr/>
              <a:t>57</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ltLang="zh-CN" dirty="0" smtClean="0"/>
              <a:t> </a:t>
            </a:r>
          </a:p>
        </p:txBody>
      </p:sp>
    </p:spTree>
    <p:extLst>
      <p:ext uri="{BB962C8B-B14F-4D97-AF65-F5344CB8AC3E}">
        <p14:creationId xmlns:p14="http://schemas.microsoft.com/office/powerpoint/2010/main" val="41110380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D1A3A67-9A47-465A-81CB-BC6D7D23B630}" type="slidenum">
              <a:rPr lang="en-US" altLang="zh-CN"/>
              <a:pPr/>
              <a:t>58</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96349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5BF417B-BF10-48A8-9328-A3B9F46D3197}" type="slidenum">
              <a:rPr lang="en-US" altLang="zh-CN"/>
              <a:pPr/>
              <a:t>59</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296243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2B2FDA9-5AB2-4EAB-B5B6-B7366AB9713C}" type="slidenum">
              <a:rPr lang="en-US" altLang="zh-CN">
                <a:solidFill>
                  <a:srgbClr val="000000"/>
                </a:solidFill>
              </a:rPr>
              <a:pPr/>
              <a:t>6</a:t>
            </a:fld>
            <a:endParaRPr lang="en-US" altLang="zh-CN">
              <a:solidFill>
                <a:srgbClr val="000000"/>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4129085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EA5694B-8C4D-407A-B2C0-950F37378AD3}" type="slidenum">
              <a:rPr lang="en-US" altLang="zh-CN"/>
              <a:pPr/>
              <a:t>60</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altLang="zh-CN" smtClean="0"/>
              <a:t> </a:t>
            </a:r>
            <a:endParaRPr lang="en-US" altLang="zh-CN" smtClean="0">
              <a:ea typeface="楷体_GB2312" pitchFamily="49" charset="-122"/>
            </a:endParaRPr>
          </a:p>
        </p:txBody>
      </p:sp>
    </p:spTree>
    <p:extLst>
      <p:ext uri="{BB962C8B-B14F-4D97-AF65-F5344CB8AC3E}">
        <p14:creationId xmlns:p14="http://schemas.microsoft.com/office/powerpoint/2010/main" val="3865928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AB75770-BF7B-42DB-8081-CBA7B25B6AB5}" type="slidenum">
              <a:rPr lang="en-US" altLang="zh-CN"/>
              <a:pPr/>
              <a:t>61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16365773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507FC71-1BA5-4B85-9720-F0A9F9D446F2}" type="slidenum">
              <a:rPr lang="en-US" altLang="zh-CN"/>
              <a:pPr/>
              <a:t>62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661984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1E88159-5775-42D3-9A6C-AF81C4386CE0}" type="slidenum">
              <a:rPr lang="en-US" altLang="zh-CN"/>
              <a:pPr/>
              <a:t>63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182379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ADA2232-257D-40A5-92AB-78EF0AEC9A72}" type="slidenum">
              <a:rPr lang="en-US" altLang="zh-CN"/>
              <a:pPr/>
              <a:t>64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0097199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AD1E874-E294-48F7-B5AE-8CE9AF2D92FD}" type="slidenum">
              <a:rPr lang="en-US" altLang="zh-CN"/>
              <a:pPr/>
              <a:t>65</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01700" y="4687888"/>
            <a:ext cx="4954588" cy="4438650"/>
          </a:xfrm>
          <a:noFill/>
          <a:ln/>
        </p:spPr>
        <p:txBody>
          <a:bodyPr/>
          <a:lstStyle/>
          <a:p>
            <a:pPr eaLnBrk="1" hangingPunct="1"/>
            <a:endParaRPr lang="zh-CN" altLang="zh-CN" smtClean="0"/>
          </a:p>
        </p:txBody>
      </p:sp>
    </p:spTree>
    <p:extLst>
      <p:ext uri="{BB962C8B-B14F-4D97-AF65-F5344CB8AC3E}">
        <p14:creationId xmlns:p14="http://schemas.microsoft.com/office/powerpoint/2010/main" val="1120836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4202BCB-B5C9-48C4-8489-D2A42F486706}" type="slidenum">
              <a:rPr lang="en-US" altLang="zh-CN"/>
              <a:pPr/>
              <a:t>66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01700" y="4687888"/>
            <a:ext cx="4954588" cy="4438650"/>
          </a:xfrm>
          <a:noFill/>
          <a:ln/>
        </p:spPr>
        <p:txBody>
          <a:bodyPr/>
          <a:lstStyle/>
          <a:p>
            <a:pPr eaLnBrk="1" hangingPunct="1"/>
            <a:endParaRPr lang="zh-CN" altLang="zh-CN" smtClean="0"/>
          </a:p>
        </p:txBody>
      </p:sp>
    </p:spTree>
    <p:extLst>
      <p:ext uri="{BB962C8B-B14F-4D97-AF65-F5344CB8AC3E}">
        <p14:creationId xmlns:p14="http://schemas.microsoft.com/office/powerpoint/2010/main" val="10661594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DD972B6-AA4E-406F-A360-AFB00EE4CF63}" type="slidenum">
              <a:rPr lang="en-US" altLang="zh-CN"/>
              <a:pPr/>
              <a:t>67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42534530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CFEF39A-5CA2-4F13-AE6B-927FA1BEB63D}" type="slidenum">
              <a:rPr lang="en-US" altLang="zh-CN"/>
              <a:pPr/>
              <a:t>68</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3161485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8568FF1-8335-4CE9-94C5-5520D2C2FBC2}" type="slidenum">
              <a:rPr lang="en-US" altLang="zh-CN"/>
              <a:pPr/>
              <a:t>69</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01700" y="4687888"/>
            <a:ext cx="4954588" cy="4438650"/>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84473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C674579-D0FF-4BEB-A1A0-AB7402BBC3A7}" type="slidenum">
              <a:rPr lang="en-US" altLang="zh-CN">
                <a:solidFill>
                  <a:srgbClr val="000000"/>
                </a:solidFill>
              </a:rPr>
              <a:pPr/>
              <a:t>7</a:t>
            </a:fld>
            <a:endParaRPr lang="en-US" altLang="zh-CN">
              <a:solidFill>
                <a:srgbClr val="000000"/>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4817574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BBBB95F-3923-4827-A981-9B79AA911E34}" type="slidenum">
              <a:rPr lang="en-US" altLang="zh-CN"/>
              <a:pPr/>
              <a:t>70</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01700" y="4687888"/>
            <a:ext cx="4954588" cy="4438650"/>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13735269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009B7FB-27CF-4516-B6F5-1110A1910B11}" type="slidenum">
              <a:rPr lang="en-US" altLang="zh-CN"/>
              <a:pPr/>
              <a:t>71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01700" y="4687888"/>
            <a:ext cx="4954588" cy="4438650"/>
          </a:xfrm>
          <a:noFill/>
          <a:ln/>
        </p:spPr>
        <p:txBody>
          <a:bodyPr/>
          <a:lstStyle/>
          <a:p>
            <a:pPr eaLnBrk="1" hangingPunct="1"/>
            <a:endParaRPr lang="zh-CN" altLang="zh-CN" dirty="0" smtClean="0"/>
          </a:p>
        </p:txBody>
      </p:sp>
    </p:spTree>
    <p:extLst>
      <p:ext uri="{BB962C8B-B14F-4D97-AF65-F5344CB8AC3E}">
        <p14:creationId xmlns:p14="http://schemas.microsoft.com/office/powerpoint/2010/main" val="26554962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FE0F01B-4D04-4B14-AA80-D8D4E3F1B8AC}" type="slidenum">
              <a:rPr lang="en-US" altLang="zh-CN"/>
              <a:pPr/>
              <a:t>72</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01700" y="4687888"/>
            <a:ext cx="4954588" cy="4438650"/>
          </a:xfrm>
          <a:noFill/>
          <a:ln/>
        </p:spPr>
        <p:txBody>
          <a:bodyPr/>
          <a:lstStyle/>
          <a:p>
            <a:pPr eaLnBrk="1" hangingPunct="1"/>
            <a:endParaRPr lang="zh-CN" altLang="zh-CN" smtClean="0"/>
          </a:p>
        </p:txBody>
      </p:sp>
    </p:spTree>
    <p:extLst>
      <p:ext uri="{BB962C8B-B14F-4D97-AF65-F5344CB8AC3E}">
        <p14:creationId xmlns:p14="http://schemas.microsoft.com/office/powerpoint/2010/main" val="32436661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86D3797-4942-4687-AD7D-767E48BFBB18}" type="slidenum">
              <a:rPr lang="en-US" altLang="zh-CN"/>
              <a:pPr/>
              <a:t>73</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01700" y="4687888"/>
            <a:ext cx="4954588" cy="4438650"/>
          </a:xfrm>
          <a:noFill/>
          <a:ln/>
        </p:spPr>
        <p:txBody>
          <a:bodyPr/>
          <a:lstStyle/>
          <a:p>
            <a:pPr eaLnBrk="1" hangingPunct="1"/>
            <a:endParaRPr lang="zh-CN" altLang="zh-CN" smtClean="0"/>
          </a:p>
        </p:txBody>
      </p:sp>
    </p:spTree>
    <p:extLst>
      <p:ext uri="{BB962C8B-B14F-4D97-AF65-F5344CB8AC3E}">
        <p14:creationId xmlns:p14="http://schemas.microsoft.com/office/powerpoint/2010/main" val="25605208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ADA2232-257D-40A5-92AB-78EF0AEC9A72}" type="slidenum">
              <a:rPr lang="en-US" altLang="zh-CN"/>
              <a:pPr/>
              <a:t>74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01700" y="4687888"/>
            <a:ext cx="4954588" cy="4438650"/>
          </a:xfrm>
          <a:noFill/>
          <a:ln/>
        </p:spPr>
        <p:txBody>
          <a:bodyPr/>
          <a:lstStyle/>
          <a:p>
            <a:pPr eaLnBrk="1" hangingPunct="1"/>
            <a:endParaRPr lang="zh-CN" altLang="en-US" dirty="0" smtClean="0"/>
          </a:p>
        </p:txBody>
      </p:sp>
    </p:spTree>
    <p:extLst>
      <p:ext uri="{BB962C8B-B14F-4D97-AF65-F5344CB8AC3E}">
        <p14:creationId xmlns:p14="http://schemas.microsoft.com/office/powerpoint/2010/main" val="19450869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121CB5E-B604-4249-B4E6-A134C27B6023}" type="slidenum">
              <a:rPr lang="en-US" altLang="zh-CN" smtClean="0"/>
              <a:pPr/>
              <a:t>75</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300614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9D1401A-7EE1-4295-84FE-5150229BD0B8}" type="slidenum">
              <a:rPr lang="en-US" altLang="zh-CN">
                <a:solidFill>
                  <a:srgbClr val="000000"/>
                </a:solidFill>
              </a:rPr>
              <a:pPr/>
              <a:t>8</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78019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8CA9A40-CBEC-4690-B2B6-AA4098100ED6}" type="slidenum">
              <a:rPr lang="en-US" altLang="zh-CN">
                <a:solidFill>
                  <a:srgbClr val="000000"/>
                </a:solidFill>
              </a:rPr>
              <a:pPr/>
              <a:t>9</a:t>
            </a:fld>
            <a:endParaRPr lang="en-US" altLang="zh-CN">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01700" y="4686300"/>
            <a:ext cx="4954588"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24522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E3521DC-06F0-4CD1-A459-D6492C98A67D}" type="datetime1">
              <a:rPr lang="zh-CN" altLang="en-US"/>
              <a:pPr/>
              <a:t>2019-12-03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493BD0-02B8-4194-B908-9BF4AC36695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10F05B-CC09-40FE-A5A1-4D395F2F62BF}" type="datetime1">
              <a:rPr lang="zh-CN" altLang="en-US"/>
              <a:pPr/>
              <a:t>2019-12-03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DF6C153-C2FB-4AB5-A783-7B64069CB8C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F497F38-E154-4949-A2D0-F825233E6FAD}" type="datetime1">
              <a:rPr lang="zh-CN" altLang="en-US"/>
              <a:pPr/>
              <a:t>2019-12-03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6E3DCB-28EF-4A49-9B78-A18ED5263C1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E54BBE5-EDC1-4738-8BBD-C9BF464015DA}" type="datetime1">
              <a:rPr lang="zh-CN" altLang="en-US">
                <a:solidFill>
                  <a:srgbClr val="000000"/>
                </a:solidFill>
              </a:rPr>
              <a:pPr>
                <a:defRPr/>
              </a:pPr>
              <a:t>2019-12-03</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CF4F02-C19D-4382-B31A-3F3A29969E51}"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C9D8835-488E-4840-B0A3-906F61FFC0FB}" type="datetime1">
              <a:rPr lang="zh-CN" altLang="en-US">
                <a:solidFill>
                  <a:srgbClr val="000000"/>
                </a:solidFill>
              </a:rPr>
              <a:pPr>
                <a:defRPr/>
              </a:pPr>
              <a:t>2019-12-03</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710C35-EC76-41FF-AAE6-BDC8ED1633F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50C627A-8266-47B8-B371-BF2498539A18}" type="datetime1">
              <a:rPr lang="zh-CN" altLang="en-US">
                <a:solidFill>
                  <a:srgbClr val="000000"/>
                </a:solidFill>
              </a:rPr>
              <a:pPr>
                <a:defRPr/>
              </a:pPr>
              <a:t>2019-12-03</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DD3947-5D1E-4865-B049-8AAE3B65E3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783CE0EC-62C0-4E3F-815A-EA5CF281723D}" type="datetime1">
              <a:rPr lang="zh-CN" altLang="en-US">
                <a:solidFill>
                  <a:srgbClr val="000000"/>
                </a:solidFill>
              </a:rPr>
              <a:pPr>
                <a:defRPr/>
              </a:pPr>
              <a:t>2019-12-03</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1E08ED-DC52-4B89-80C7-6B636D7BBB21}"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621F035-6BDE-4032-880E-CA72BBC876A3}" type="datetime1">
              <a:rPr lang="zh-CN" altLang="en-US">
                <a:solidFill>
                  <a:srgbClr val="000000"/>
                </a:solidFill>
              </a:rPr>
              <a:pPr>
                <a:defRPr/>
              </a:pPr>
              <a:t>2019-12-03</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E2B3BB3-E495-40C1-9336-9783876D87B4}"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E50F5F7-D59E-4908-9250-27616F70667D}" type="datetime1">
              <a:rPr lang="zh-CN" altLang="en-US">
                <a:solidFill>
                  <a:srgbClr val="000000"/>
                </a:solidFill>
              </a:rPr>
              <a:pPr>
                <a:defRPr/>
              </a:pPr>
              <a:t>2019-12-03</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D751841-BAFD-4D36-96A4-75AEFA8D6C2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F422828-1AA4-4477-ACCD-757DA6CF6D1A}" type="datetime1">
              <a:rPr lang="zh-CN" altLang="en-US">
                <a:solidFill>
                  <a:srgbClr val="000000"/>
                </a:solidFill>
              </a:rPr>
              <a:pPr>
                <a:defRPr/>
              </a:pPr>
              <a:t>2019-12-03</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FC05DD3-4023-40B1-8D3C-B2D4D738A194}"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BF19105-839E-41A5-81BE-A4417392EC2B}" type="datetime1">
              <a:rPr lang="zh-CN" altLang="en-US">
                <a:solidFill>
                  <a:srgbClr val="000000"/>
                </a:solidFill>
              </a:rPr>
              <a:pPr>
                <a:defRPr/>
              </a:pPr>
              <a:t>2019-12-03</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8F60D2-018A-46D4-BE49-7C0F67BF631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DF06226-7079-432C-99A2-20A74B62D4DE}" type="datetime1">
              <a:rPr lang="zh-CN" altLang="en-US"/>
              <a:pPr/>
              <a:t>2019-12-03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FDC7EB0-5D95-4D08-8228-40CED104C07D}"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243893A-AC5F-4E1A-B302-701A3BF4D6AC}" type="datetime1">
              <a:rPr lang="zh-CN" altLang="en-US">
                <a:solidFill>
                  <a:srgbClr val="000000"/>
                </a:solidFill>
              </a:rPr>
              <a:pPr>
                <a:defRPr/>
              </a:pPr>
              <a:t>2019-12-03</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DD59321-F095-4E33-8694-FEB546C67112}"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B1F70E8-8388-4401-9723-89DB7D7269A4}" type="datetime1">
              <a:rPr lang="zh-CN" altLang="en-US">
                <a:solidFill>
                  <a:srgbClr val="000000"/>
                </a:solidFill>
              </a:rPr>
              <a:pPr>
                <a:defRPr/>
              </a:pPr>
              <a:t>2019-12-03</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AD8D59-16C8-48C8-B665-157C1EE31DB4}"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E026580-B7FD-4A12-9F1A-A08A95E73AA6}" type="datetime1">
              <a:rPr lang="zh-CN" altLang="en-US">
                <a:solidFill>
                  <a:srgbClr val="000000"/>
                </a:solidFill>
              </a:rPr>
              <a:pPr>
                <a:defRPr/>
              </a:pPr>
              <a:t>2019-12-03</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2E9DB-3CE8-46C2-A080-7118AD460F8B}"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2E44D5-BA1E-482A-B5EE-11350B9675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79140994"/>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9E77507-38B0-4064-B93C-005DCD8C3B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97047117"/>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9A3D554-3899-4255-BE88-59E744BA51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4225919"/>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12F946-3109-4833-8114-B415C17D54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88684220"/>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158B857-EF45-4270-B24A-10CBB94ABE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94211082"/>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CEDABD9-7BF2-4E4A-8B43-4EB8074D62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19362057"/>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49F3A6B-2828-40AE-B969-EC4BA8352C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13269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4C0B641-E94E-4D9F-90BA-76A42F74B9A8}" type="datetime1">
              <a:rPr lang="zh-CN" altLang="en-US"/>
              <a:pPr/>
              <a:t>2019-12-03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478B2E-9742-44CB-9AC5-13734198BDBA}"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B2F3B06-CB05-44F4-B79E-62BA66D90A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080154"/>
      </p:ext>
    </p:extLst>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AFAC6C-2341-4CDA-BD9C-A47B885B82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0502100"/>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FDF0C5-B619-4DCA-8D35-CC03E3182A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786480"/>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F0D4A9F-CBED-4DBF-B600-864249129A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8391132"/>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795BD7B-34B6-48C7-87B6-C6A4A6FBDA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13841563"/>
      </p:ext>
    </p:extLst>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2E44D5-BA1E-482A-B5EE-11350B9675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5042985"/>
      </p:ext>
    </p:extLst>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9E77507-38B0-4064-B93C-005DCD8C3B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2464370"/>
      </p:ext>
    </p:extLst>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9A3D554-3899-4255-BE88-59E744BA51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4481429"/>
      </p:ext>
    </p:extLst>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12F946-3109-4833-8114-B415C17D54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8494739"/>
      </p:ext>
    </p:extLst>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158B857-EF45-4270-B24A-10CBB94ABE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812309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97EE0596-1757-4C70-9E9D-51252B8AEBBE}" type="datetime1">
              <a:rPr lang="zh-CN" altLang="en-US"/>
              <a:pPr/>
              <a:t>2019-12-03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9FAA4F-13FE-4915-AFF0-FD1A17C8544B}"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CEDABD9-7BF2-4E4A-8B43-4EB8074D62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19608722"/>
      </p:ext>
    </p:extLst>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49F3A6B-2828-40AE-B969-EC4BA8352C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8349218"/>
      </p:ext>
    </p:extLst>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B2F3B06-CB05-44F4-B79E-62BA66D90A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4979542"/>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AFAC6C-2341-4CDA-BD9C-A47B885B82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3948386"/>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FDF0C5-B619-4DCA-8D35-CC03E3182A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8877800"/>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F0D4A9F-CBED-4DBF-B600-864249129A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3168725"/>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795BD7B-34B6-48C7-87B6-C6A4A6FBDA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5183394"/>
      </p:ext>
    </p:extLst>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E3521DC-06F0-4CD1-A459-D6492C98A67D}" type="datetime1">
              <a:rPr lang="zh-CN" altLang="en-US">
                <a:solidFill>
                  <a:srgbClr val="000000"/>
                </a:solidFill>
              </a:rPr>
              <a:pPr/>
              <a:t>2019-12-03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5493BD0-02B8-4194-B908-9BF4AC3669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6206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DF06226-7079-432C-99A2-20A74B62D4DE}" type="datetime1">
              <a:rPr lang="zh-CN" altLang="en-US">
                <a:solidFill>
                  <a:srgbClr val="000000"/>
                </a:solidFill>
              </a:rPr>
              <a:pPr/>
              <a:t>2019-12-03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FDC7EB0-5D95-4D08-8228-40CED104C07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0441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4C0B641-E94E-4D9F-90BA-76A42F74B9A8}" type="datetime1">
              <a:rPr lang="zh-CN" altLang="en-US">
                <a:solidFill>
                  <a:srgbClr val="000000"/>
                </a:solidFill>
              </a:rPr>
              <a:pPr/>
              <a:t>2019-12-03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3478B2E-9742-44CB-9AC5-13734198BD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7856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CDBBB0E-7FC1-4F24-BC15-A3932D7D6320}" type="datetime1">
              <a:rPr lang="zh-CN" altLang="en-US"/>
              <a:pPr/>
              <a:t>2019-12-03</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AF45FD7-9B1F-43E4-99F2-63C25371B426}"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97EE0596-1757-4C70-9E9D-51252B8AEBBE}" type="datetime1">
              <a:rPr lang="zh-CN" altLang="en-US">
                <a:solidFill>
                  <a:srgbClr val="000000"/>
                </a:solidFill>
              </a:rPr>
              <a:pPr/>
              <a:t>2019-12-03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59FAA4F-13FE-4915-AFF0-FD1A17C8544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452530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CDBBB0E-7FC1-4F24-BC15-A3932D7D6320}" type="datetime1">
              <a:rPr lang="zh-CN" altLang="en-US">
                <a:solidFill>
                  <a:srgbClr val="000000"/>
                </a:solidFill>
              </a:rPr>
              <a:pPr/>
              <a:t>2019-12-03</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BAF45FD7-9B1F-43E4-99F2-63C25371B42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5525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C7EE9EC-5934-4472-9603-73027AB92F18}" type="datetime1">
              <a:rPr lang="zh-CN" altLang="en-US">
                <a:solidFill>
                  <a:srgbClr val="000000"/>
                </a:solidFill>
              </a:rPr>
              <a:pPr/>
              <a:t>2019-12-03</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F01F8175-E100-43A0-8518-C798DA467FD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259027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93AF0AA-27B9-405D-94EA-F2266DA5043E}" type="datetime1">
              <a:rPr lang="zh-CN" altLang="en-US">
                <a:solidFill>
                  <a:srgbClr val="000000"/>
                </a:solidFill>
              </a:rPr>
              <a:pPr/>
              <a:t>2019-12-03</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C272B802-C0B0-4029-85CF-02E7A45CBBC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688845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75DF31-3D73-4433-8497-883198961EDC}" type="datetime1">
              <a:rPr lang="zh-CN" altLang="en-US">
                <a:solidFill>
                  <a:srgbClr val="000000"/>
                </a:solidFill>
              </a:rPr>
              <a:pPr/>
              <a:t>2019-12-03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64DB15A-BD41-45A9-B8CF-FF59B1A2C63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524932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9926586-3090-4A4C-A929-2C44C71C36BE}" type="datetime1">
              <a:rPr lang="zh-CN" altLang="en-US">
                <a:solidFill>
                  <a:srgbClr val="000000"/>
                </a:solidFill>
              </a:rPr>
              <a:pPr/>
              <a:t>2019-12-03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4FCF0AB-9C44-4268-868C-6B77A0F5E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827985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10F05B-CC09-40FE-A5A1-4D395F2F62BF}" type="datetime1">
              <a:rPr lang="zh-CN" altLang="en-US">
                <a:solidFill>
                  <a:srgbClr val="000000"/>
                </a:solidFill>
              </a:rPr>
              <a:pPr/>
              <a:t>2019-12-03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DF6C153-C2FB-4AB5-A783-7B64069CB8C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704159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F497F38-E154-4949-A2D0-F825233E6FAD}" type="datetime1">
              <a:rPr lang="zh-CN" altLang="en-US">
                <a:solidFill>
                  <a:srgbClr val="000000"/>
                </a:solidFill>
              </a:rPr>
              <a:pPr/>
              <a:t>2019-12-03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76E3DCB-28EF-4A49-9B78-A18ED5263C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784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C7EE9EC-5934-4472-9603-73027AB92F18}" type="datetime1">
              <a:rPr lang="zh-CN" altLang="en-US"/>
              <a:pPr/>
              <a:t>2019-12-03</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01F8175-E100-43A0-8518-C798DA467FD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93AF0AA-27B9-405D-94EA-F2266DA5043E}" type="datetime1">
              <a:rPr lang="zh-CN" altLang="en-US"/>
              <a:pPr/>
              <a:t>2019-12-03</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72B802-C0B0-4029-85CF-02E7A45CBBC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75DF31-3D73-4433-8497-883198961EDC}" type="datetime1">
              <a:rPr lang="zh-CN" altLang="en-US"/>
              <a:pPr/>
              <a:t>2019-12-03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64DB15A-BD41-45A9-B8CF-FF59B1A2C63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9926586-3090-4A4C-A929-2C44C71C36BE}" type="datetime1">
              <a:rPr lang="zh-CN" altLang="en-US"/>
              <a:pPr/>
              <a:t>2019-12-03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FCF0AB-9C44-4268-868C-6B77A0F5E9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FC2535A-11AE-43D7-8C05-8E3C3022655C}" type="datetime1">
              <a:rPr lang="zh-CN" altLang="en-US"/>
              <a:pPr/>
              <a:t>2019-12-03</a:t>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A711D4E-F146-4E66-B376-177F2C94E0B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fld id="{CEF4473E-76BB-4DDB-9246-AD6A9CD69286}" type="datetime1">
              <a:rPr lang="zh-CN" altLang="en-US">
                <a:solidFill>
                  <a:srgbClr val="000000"/>
                </a:solidFill>
              </a:rPr>
              <a:pPr>
                <a:defRPr/>
              </a:pPr>
              <a:t>2019-12-03</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372516AC-EFA2-497F-84B0-A9C7EC307678}" type="slidenum">
              <a:rPr lang="en-US" altLang="zh-CN">
                <a:solidFill>
                  <a:srgbClr val="000000"/>
                </a:solidFill>
              </a:rPr>
              <a:pPr>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solidFill>
                <a:srgbClr val="000000"/>
              </a:solidFill>
              <a:ea typeface="宋体"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000000"/>
              </a:solidFill>
              <a:ea typeface="宋体"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ADB67B5-4E63-437D-BE5C-9B17A217D34C}" type="slidenum">
              <a:rPr lang="en-US" altLang="zh-CN">
                <a:solidFill>
                  <a:srgbClr val="000000"/>
                </a:solidFill>
                <a:ea typeface="宋体" charset="-122"/>
              </a:rPr>
              <a:pPr>
                <a:defRPr/>
              </a:pPr>
              <a:t>‹#›</a:t>
            </a:fld>
            <a:endParaRPr lang="en-US" altLang="zh-CN">
              <a:solidFill>
                <a:srgbClr val="000000"/>
              </a:solidFill>
              <a:ea typeface="宋体" charset="-122"/>
            </a:endParaRPr>
          </a:p>
        </p:txBody>
      </p:sp>
    </p:spTree>
    <p:extLst>
      <p:ext uri="{BB962C8B-B14F-4D97-AF65-F5344CB8AC3E}">
        <p14:creationId xmlns:p14="http://schemas.microsoft.com/office/powerpoint/2010/main" val="39155844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solidFill>
                <a:srgbClr val="000000"/>
              </a:solidFill>
              <a:ea typeface="宋体"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000000"/>
              </a:solidFill>
              <a:ea typeface="宋体"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ADB67B5-4E63-437D-BE5C-9B17A217D34C}" type="slidenum">
              <a:rPr lang="en-US" altLang="zh-CN">
                <a:solidFill>
                  <a:srgbClr val="000000"/>
                </a:solidFill>
                <a:ea typeface="宋体" charset="-122"/>
              </a:rPr>
              <a:pPr>
                <a:defRPr/>
              </a:pPr>
              <a:t>‹#›</a:t>
            </a:fld>
            <a:endParaRPr lang="en-US" altLang="zh-CN">
              <a:solidFill>
                <a:srgbClr val="000000"/>
              </a:solidFill>
              <a:ea typeface="宋体" charset="-122"/>
            </a:endParaRPr>
          </a:p>
        </p:txBody>
      </p:sp>
    </p:spTree>
    <p:extLst>
      <p:ext uri="{BB962C8B-B14F-4D97-AF65-F5344CB8AC3E}">
        <p14:creationId xmlns:p14="http://schemas.microsoft.com/office/powerpoint/2010/main" val="420323143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FC2535A-11AE-43D7-8C05-8E3C3022655C}" type="datetime1">
              <a:rPr lang="zh-CN" altLang="en-US">
                <a:solidFill>
                  <a:srgbClr val="000000"/>
                </a:solidFill>
              </a:rPr>
              <a:pPr/>
              <a:t>2019-12-03</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A711D4E-F146-4E66-B376-177F2C94E0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243665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slide" Target="slide6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Word_97_-_2003___1.doc"/><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slide" Target="slide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slide" Target="slide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Microsoft_Word_97_-_2003___2.doc"/><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Microsoft_Word_97_-_2003___3.doc"/><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Microsoft_Word_97_-_2003___4.doc"/><Relationship Id="rId4"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Microsoft_Word_97_-_2003___5.doc"/><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Microsoft_Word_97_-_2003___6.doc"/><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64.xml"/><Relationship Id="rId1" Type="http://schemas.openxmlformats.org/officeDocument/2006/relationships/slideLayout" Target="../slideLayouts/slideLayout18.xml"/><Relationship Id="rId4" Type="http://schemas.openxmlformats.org/officeDocument/2006/relationships/slide" Target="slide6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Microsoft_Word_97_-_2003___7.doc"/><Relationship Id="rId4"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74.xml"/><Relationship Id="rId1" Type="http://schemas.openxmlformats.org/officeDocument/2006/relationships/slideLayout" Target="../slideLayouts/slideLayout18.xml"/><Relationship Id="rId4" Type="http://schemas.openxmlformats.org/officeDocument/2006/relationships/slide" Target="slide6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hlinkClick r:id="rId3" action="ppaction://hlinksldjump" highlightClick="1"/>
          </p:cNvPr>
          <p:cNvSpPr txBox="1">
            <a:spLocks noChangeArrowheads="1"/>
          </p:cNvSpPr>
          <p:nvPr/>
        </p:nvSpPr>
        <p:spPr bwMode="auto">
          <a:xfrm>
            <a:off x="1239838" y="2108200"/>
            <a:ext cx="7296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一、二叉排序树（二叉查找树）</a:t>
            </a:r>
            <a:endParaRPr lang="zh-CN" altLang="en-US" sz="4400" b="1">
              <a:solidFill>
                <a:srgbClr val="000000"/>
              </a:solidFill>
              <a:ea typeface="楷体_GB2312" pitchFamily="49" charset="-122"/>
            </a:endParaRPr>
          </a:p>
        </p:txBody>
      </p:sp>
      <p:sp>
        <p:nvSpPr>
          <p:cNvPr id="2051" name="Text Box 3">
            <a:hlinkClick r:id="rId3" action="ppaction://hlinksldjump" highlightClick="1"/>
          </p:cNvPr>
          <p:cNvSpPr txBox="1">
            <a:spLocks noChangeArrowheads="1"/>
          </p:cNvSpPr>
          <p:nvPr/>
        </p:nvSpPr>
        <p:spPr bwMode="auto">
          <a:xfrm>
            <a:off x="1196975" y="2806700"/>
            <a:ext cx="3740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二、二叉平衡树</a:t>
            </a:r>
            <a:endParaRPr lang="zh-CN" altLang="en-US" sz="2800">
              <a:solidFill>
                <a:srgbClr val="000000"/>
              </a:solidFill>
              <a:ea typeface="宋体" charset="-122"/>
            </a:endParaRPr>
          </a:p>
        </p:txBody>
      </p:sp>
      <p:sp>
        <p:nvSpPr>
          <p:cNvPr id="2052" name="Rectangle 4">
            <a:hlinkClick r:id="rId4" action="ppaction://hlinksldjump" highlightClick="1"/>
          </p:cNvPr>
          <p:cNvSpPr>
            <a:spLocks noChangeArrowheads="1"/>
          </p:cNvSpPr>
          <p:nvPr/>
        </p:nvSpPr>
        <p:spPr bwMode="auto">
          <a:xfrm>
            <a:off x="1203325" y="3562350"/>
            <a:ext cx="2474913" cy="701675"/>
          </a:xfrm>
          <a:prstGeom prst="rect">
            <a:avLst/>
          </a:prstGeom>
          <a:noFill/>
          <a:ln w="9525">
            <a:noFill/>
            <a:miter lim="800000"/>
            <a:headEnd/>
            <a:tailEnd/>
          </a:ln>
        </p:spPr>
        <p:txBody>
          <a:bodyPr>
            <a:spAutoFit/>
          </a:bodyPr>
          <a:lstStyle/>
          <a:p>
            <a:r>
              <a:rPr lang="zh-CN" altLang="en-US" sz="4000" b="1">
                <a:solidFill>
                  <a:srgbClr val="000000"/>
                </a:solidFill>
                <a:ea typeface="楷体_GB2312" pitchFamily="49" charset="-122"/>
              </a:rPr>
              <a:t>三、</a:t>
            </a:r>
            <a:r>
              <a:rPr lang="en-US" altLang="zh-CN" sz="4000" b="1">
                <a:solidFill>
                  <a:srgbClr val="000000"/>
                </a:solidFill>
                <a:ea typeface="楷体_GB2312" pitchFamily="49" charset="-122"/>
              </a:rPr>
              <a:t>B - </a:t>
            </a:r>
            <a:r>
              <a:rPr lang="zh-CN" altLang="en-US" sz="4000" b="1">
                <a:solidFill>
                  <a:srgbClr val="000000"/>
                </a:solidFill>
                <a:ea typeface="楷体_GB2312" pitchFamily="49" charset="-122"/>
              </a:rPr>
              <a:t>树</a:t>
            </a:r>
          </a:p>
        </p:txBody>
      </p:sp>
      <p:sp>
        <p:nvSpPr>
          <p:cNvPr id="2053" name="Text Box 5">
            <a:hlinkClick r:id="rId3" action="ppaction://hlinksldjump" highlightClick="1"/>
          </p:cNvPr>
          <p:cNvSpPr txBox="1">
            <a:spLocks noChangeArrowheads="1"/>
          </p:cNvSpPr>
          <p:nvPr/>
        </p:nvSpPr>
        <p:spPr bwMode="auto">
          <a:xfrm>
            <a:off x="1208088" y="4308475"/>
            <a:ext cx="22415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四、</a:t>
            </a:r>
            <a:r>
              <a:rPr lang="en-US" altLang="zh-CN" sz="4000" b="1">
                <a:solidFill>
                  <a:srgbClr val="000000"/>
                </a:solidFill>
                <a:ea typeface="楷体_GB2312" pitchFamily="49" charset="-122"/>
              </a:rPr>
              <a:t>B</a:t>
            </a:r>
            <a:r>
              <a:rPr lang="en-US" altLang="zh-CN" sz="4000" b="1" baseline="30000">
                <a:solidFill>
                  <a:srgbClr val="000000"/>
                </a:solidFill>
                <a:ea typeface="楷体_GB2312" pitchFamily="49" charset="-122"/>
              </a:rPr>
              <a:t>+</a:t>
            </a:r>
            <a:r>
              <a:rPr lang="zh-CN" altLang="en-US" sz="4000" b="1">
                <a:solidFill>
                  <a:srgbClr val="000000"/>
                </a:solidFill>
                <a:ea typeface="楷体_GB2312" pitchFamily="49" charset="-122"/>
              </a:rPr>
              <a:t>树</a:t>
            </a:r>
            <a:endParaRPr lang="zh-CN" altLang="en-US" sz="2800">
              <a:solidFill>
                <a:srgbClr val="000000"/>
              </a:solidFill>
              <a:ea typeface="宋体" charset="-122"/>
            </a:endParaRPr>
          </a:p>
        </p:txBody>
      </p:sp>
      <p:sp>
        <p:nvSpPr>
          <p:cNvPr id="2054" name="Text Box 6"/>
          <p:cNvSpPr txBox="1">
            <a:spLocks noChangeArrowheads="1"/>
          </p:cNvSpPr>
          <p:nvPr/>
        </p:nvSpPr>
        <p:spPr bwMode="auto">
          <a:xfrm>
            <a:off x="812800" y="223838"/>
            <a:ext cx="7747000" cy="1601787"/>
          </a:xfrm>
          <a:prstGeom prst="rect">
            <a:avLst/>
          </a:prstGeom>
          <a:noFill/>
          <a:ln w="9525">
            <a:noFill/>
            <a:miter lim="800000"/>
            <a:headEnd/>
            <a:tailEnd/>
          </a:ln>
        </p:spPr>
        <p:txBody>
          <a:bodyPr wrap="none">
            <a:spAutoFit/>
          </a:bodyPr>
          <a:lstStyle/>
          <a:p>
            <a:pPr>
              <a:lnSpc>
                <a:spcPct val="150000"/>
              </a:lnSpc>
            </a:pPr>
            <a:r>
              <a:rPr lang="en-US" altLang="zh-CN" sz="6600" b="1">
                <a:solidFill>
                  <a:srgbClr val="A50021"/>
                </a:solidFill>
                <a:ea typeface="楷体_GB2312" pitchFamily="49" charset="-122"/>
              </a:rPr>
              <a:t>9.3  </a:t>
            </a:r>
            <a:r>
              <a:rPr lang="zh-CN" altLang="en-US" sz="6600" b="1">
                <a:solidFill>
                  <a:srgbClr val="A50021"/>
                </a:solidFill>
                <a:ea typeface="楷体_GB2312" pitchFamily="49" charset="-122"/>
              </a:rPr>
              <a:t>动 态 查 找 树 表</a:t>
            </a:r>
            <a:endParaRPr lang="zh-CN" altLang="en-US" sz="4400">
              <a:solidFill>
                <a:srgbClr val="000000"/>
              </a:solidFill>
              <a:ea typeface="宋体" charset="-122"/>
            </a:endParaRPr>
          </a:p>
        </p:txBody>
      </p:sp>
      <p:sp>
        <p:nvSpPr>
          <p:cNvPr id="2055" name="Freeform 7"/>
          <p:cNvSpPr>
            <a:spLocks/>
          </p:cNvSpPr>
          <p:nvPr/>
        </p:nvSpPr>
        <p:spPr bwMode="auto">
          <a:xfrm>
            <a:off x="730250" y="4900613"/>
            <a:ext cx="439738" cy="633412"/>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sz="2800">
              <a:solidFill>
                <a:srgbClr val="000000"/>
              </a:solidFill>
              <a:ea typeface="宋体" charset="-122"/>
            </a:endParaRPr>
          </a:p>
        </p:txBody>
      </p:sp>
      <p:sp>
        <p:nvSpPr>
          <p:cNvPr id="2056" name="Text Box 8"/>
          <p:cNvSpPr txBox="1">
            <a:spLocks noChangeArrowheads="1"/>
          </p:cNvSpPr>
          <p:nvPr/>
        </p:nvSpPr>
        <p:spPr bwMode="auto">
          <a:xfrm>
            <a:off x="1206500" y="5022850"/>
            <a:ext cx="2371162" cy="707886"/>
          </a:xfrm>
          <a:prstGeom prst="rect">
            <a:avLst/>
          </a:prstGeom>
          <a:noFill/>
          <a:ln w="9525">
            <a:noFill/>
            <a:miter lim="800000"/>
            <a:headEnd/>
            <a:tailEnd/>
          </a:ln>
        </p:spPr>
        <p:txBody>
          <a:bodyPr wrap="none">
            <a:spAutoFit/>
          </a:bodyPr>
          <a:lstStyle/>
          <a:p>
            <a:r>
              <a:rPr lang="zh-CN" altLang="en-US" sz="4000" b="1" dirty="0">
                <a:solidFill>
                  <a:srgbClr val="FF0000"/>
                </a:solidFill>
                <a:ea typeface="楷体_GB2312" pitchFamily="49" charset="-122"/>
              </a:rPr>
              <a:t>五、键 </a:t>
            </a:r>
            <a:r>
              <a:rPr lang="zh-CN" altLang="en-US" sz="4000" b="1" dirty="0" smtClean="0">
                <a:solidFill>
                  <a:srgbClr val="FF0000"/>
                </a:solidFill>
                <a:ea typeface="楷体_GB2312" pitchFamily="49" charset="-122"/>
              </a:rPr>
              <a:t>树</a:t>
            </a:r>
            <a:endParaRPr lang="zh-CN" altLang="en-US" sz="4000" b="1" dirty="0">
              <a:solidFill>
                <a:srgbClr val="FF0000"/>
              </a:solidFill>
              <a:ea typeface="楷体_GB2312" pitchFamily="49" charset="-122"/>
            </a:endParaRPr>
          </a:p>
        </p:txBody>
      </p:sp>
    </p:spTree>
    <p:extLst>
      <p:ext uri="{BB962C8B-B14F-4D97-AF65-F5344CB8AC3E}">
        <p14:creationId xmlns:p14="http://schemas.microsoft.com/office/powerpoint/2010/main" val="14680271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34000" y="5334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endParaRPr lang="zh-CN" altLang="zh-CN" sz="2800">
              <a:solidFill>
                <a:srgbClr val="000000"/>
              </a:solidFill>
              <a:ea typeface="宋体" charset="-122"/>
            </a:endParaRPr>
          </a:p>
        </p:txBody>
      </p:sp>
      <p:sp>
        <p:nvSpPr>
          <p:cNvPr id="11267" name="Text Box 3"/>
          <p:cNvSpPr txBox="1">
            <a:spLocks noChangeArrowheads="1"/>
          </p:cNvSpPr>
          <p:nvPr/>
        </p:nvSpPr>
        <p:spPr bwMode="auto">
          <a:xfrm>
            <a:off x="5943600" y="4572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268" name="Line 4"/>
          <p:cNvSpPr>
            <a:spLocks noChangeShapeType="1"/>
          </p:cNvSpPr>
          <p:nvPr/>
        </p:nvSpPr>
        <p:spPr bwMode="auto">
          <a:xfrm>
            <a:off x="5562600" y="533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69" name="Line 5"/>
          <p:cNvSpPr>
            <a:spLocks noChangeShapeType="1"/>
          </p:cNvSpPr>
          <p:nvPr/>
        </p:nvSpPr>
        <p:spPr bwMode="auto">
          <a:xfrm>
            <a:off x="6019800" y="533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0" name="Rectangle 6"/>
          <p:cNvSpPr>
            <a:spLocks noChangeArrowheads="1"/>
          </p:cNvSpPr>
          <p:nvPr/>
        </p:nvSpPr>
        <p:spPr bwMode="auto">
          <a:xfrm>
            <a:off x="3868738" y="1157288"/>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H</a:t>
            </a:r>
            <a:endParaRPr lang="en-US" altLang="zh-CN" sz="2800">
              <a:solidFill>
                <a:srgbClr val="000000"/>
              </a:solidFill>
              <a:ea typeface="宋体" charset="-122"/>
            </a:endParaRPr>
          </a:p>
        </p:txBody>
      </p:sp>
      <p:sp>
        <p:nvSpPr>
          <p:cNvPr id="11271" name="Text Box 7"/>
          <p:cNvSpPr txBox="1">
            <a:spLocks noChangeArrowheads="1"/>
          </p:cNvSpPr>
          <p:nvPr/>
        </p:nvSpPr>
        <p:spPr bwMode="auto">
          <a:xfrm>
            <a:off x="4478338" y="1081088"/>
            <a:ext cx="398462"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272" name="Line 8"/>
          <p:cNvSpPr>
            <a:spLocks noChangeShapeType="1"/>
          </p:cNvSpPr>
          <p:nvPr/>
        </p:nvSpPr>
        <p:spPr bwMode="auto">
          <a:xfrm>
            <a:off x="4097338" y="1157288"/>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3" name="Line 9"/>
          <p:cNvSpPr>
            <a:spLocks noChangeShapeType="1"/>
          </p:cNvSpPr>
          <p:nvPr/>
        </p:nvSpPr>
        <p:spPr bwMode="auto">
          <a:xfrm>
            <a:off x="4554538" y="1157288"/>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4" name="Rectangle 10"/>
          <p:cNvSpPr>
            <a:spLocks noChangeArrowheads="1"/>
          </p:cNvSpPr>
          <p:nvPr/>
        </p:nvSpPr>
        <p:spPr bwMode="auto">
          <a:xfrm>
            <a:off x="2743200" y="1766888"/>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A</a:t>
            </a:r>
          </a:p>
        </p:txBody>
      </p:sp>
      <p:sp>
        <p:nvSpPr>
          <p:cNvPr id="11275" name="Line 11"/>
          <p:cNvSpPr>
            <a:spLocks noChangeShapeType="1"/>
          </p:cNvSpPr>
          <p:nvPr/>
        </p:nvSpPr>
        <p:spPr bwMode="auto">
          <a:xfrm>
            <a:off x="2971800" y="1766888"/>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6" name="Line 12"/>
          <p:cNvSpPr>
            <a:spLocks noChangeShapeType="1"/>
          </p:cNvSpPr>
          <p:nvPr/>
        </p:nvSpPr>
        <p:spPr bwMode="auto">
          <a:xfrm>
            <a:off x="3429000" y="1766888"/>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7" name="Rectangle 13"/>
          <p:cNvSpPr>
            <a:spLocks noChangeArrowheads="1"/>
          </p:cNvSpPr>
          <p:nvPr/>
        </p:nvSpPr>
        <p:spPr bwMode="auto">
          <a:xfrm>
            <a:off x="1676400" y="23622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D</a:t>
            </a:r>
          </a:p>
        </p:txBody>
      </p:sp>
      <p:sp>
        <p:nvSpPr>
          <p:cNvPr id="11278" name="Line 14"/>
          <p:cNvSpPr>
            <a:spLocks noChangeShapeType="1"/>
          </p:cNvSpPr>
          <p:nvPr/>
        </p:nvSpPr>
        <p:spPr bwMode="auto">
          <a:xfrm>
            <a:off x="1905000" y="2362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79" name="Line 15"/>
          <p:cNvSpPr>
            <a:spLocks noChangeShapeType="1"/>
          </p:cNvSpPr>
          <p:nvPr/>
        </p:nvSpPr>
        <p:spPr bwMode="auto">
          <a:xfrm>
            <a:off x="2362200" y="2362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0" name="Rectangle 16"/>
          <p:cNvSpPr>
            <a:spLocks noChangeArrowheads="1"/>
          </p:cNvSpPr>
          <p:nvPr/>
        </p:nvSpPr>
        <p:spPr bwMode="auto">
          <a:xfrm>
            <a:off x="762000" y="29718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endParaRPr lang="en-US" altLang="zh-CN" sz="2800">
              <a:solidFill>
                <a:srgbClr val="3333FF"/>
              </a:solidFill>
              <a:ea typeface="宋体" charset="-122"/>
            </a:endParaRPr>
          </a:p>
        </p:txBody>
      </p:sp>
      <p:sp>
        <p:nvSpPr>
          <p:cNvPr id="11281" name="Line 17"/>
          <p:cNvSpPr>
            <a:spLocks noChangeShapeType="1"/>
          </p:cNvSpPr>
          <p:nvPr/>
        </p:nvSpPr>
        <p:spPr bwMode="auto">
          <a:xfrm>
            <a:off x="9906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2" name="Line 18"/>
          <p:cNvSpPr>
            <a:spLocks noChangeShapeType="1"/>
          </p:cNvSpPr>
          <p:nvPr/>
        </p:nvSpPr>
        <p:spPr bwMode="auto">
          <a:xfrm>
            <a:off x="14478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3" name="Oval 19"/>
          <p:cNvSpPr>
            <a:spLocks noChangeArrowheads="1"/>
          </p:cNvSpPr>
          <p:nvPr/>
        </p:nvSpPr>
        <p:spPr bwMode="auto">
          <a:xfrm>
            <a:off x="381000" y="3733800"/>
            <a:ext cx="9144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HAD</a:t>
            </a:r>
            <a:endParaRPr lang="en-US" altLang="zh-CN" sz="2800">
              <a:solidFill>
                <a:srgbClr val="000000"/>
              </a:solidFill>
              <a:ea typeface="宋体" charset="-122"/>
            </a:endParaRPr>
          </a:p>
        </p:txBody>
      </p:sp>
      <p:sp>
        <p:nvSpPr>
          <p:cNvPr id="11284" name="Rectangle 20"/>
          <p:cNvSpPr>
            <a:spLocks noChangeArrowheads="1"/>
          </p:cNvSpPr>
          <p:nvPr/>
        </p:nvSpPr>
        <p:spPr bwMode="auto">
          <a:xfrm>
            <a:off x="3886200" y="23622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E</a:t>
            </a:r>
          </a:p>
        </p:txBody>
      </p:sp>
      <p:sp>
        <p:nvSpPr>
          <p:cNvPr id="11285" name="Line 21"/>
          <p:cNvSpPr>
            <a:spLocks noChangeShapeType="1"/>
          </p:cNvSpPr>
          <p:nvPr/>
        </p:nvSpPr>
        <p:spPr bwMode="auto">
          <a:xfrm>
            <a:off x="4114800" y="2362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6" name="Line 22"/>
          <p:cNvSpPr>
            <a:spLocks noChangeShapeType="1"/>
          </p:cNvSpPr>
          <p:nvPr/>
        </p:nvSpPr>
        <p:spPr bwMode="auto">
          <a:xfrm>
            <a:off x="4572000" y="2362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7" name="Rectangle 23"/>
          <p:cNvSpPr>
            <a:spLocks noChangeArrowheads="1"/>
          </p:cNvSpPr>
          <p:nvPr/>
        </p:nvSpPr>
        <p:spPr bwMode="auto">
          <a:xfrm>
            <a:off x="2743200" y="29718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p>
        </p:txBody>
      </p:sp>
      <p:sp>
        <p:nvSpPr>
          <p:cNvPr id="11288" name="Line 24"/>
          <p:cNvSpPr>
            <a:spLocks noChangeShapeType="1"/>
          </p:cNvSpPr>
          <p:nvPr/>
        </p:nvSpPr>
        <p:spPr bwMode="auto">
          <a:xfrm>
            <a:off x="29718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89" name="Line 25"/>
          <p:cNvSpPr>
            <a:spLocks noChangeShapeType="1"/>
          </p:cNvSpPr>
          <p:nvPr/>
        </p:nvSpPr>
        <p:spPr bwMode="auto">
          <a:xfrm>
            <a:off x="34290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0" name="Rectangle 26"/>
          <p:cNvSpPr>
            <a:spLocks noChangeArrowheads="1"/>
          </p:cNvSpPr>
          <p:nvPr/>
        </p:nvSpPr>
        <p:spPr bwMode="auto">
          <a:xfrm>
            <a:off x="3886200" y="35814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R</a:t>
            </a:r>
          </a:p>
        </p:txBody>
      </p:sp>
      <p:sp>
        <p:nvSpPr>
          <p:cNvPr id="11291" name="Line 27"/>
          <p:cNvSpPr>
            <a:spLocks noChangeShapeType="1"/>
          </p:cNvSpPr>
          <p:nvPr/>
        </p:nvSpPr>
        <p:spPr bwMode="auto">
          <a:xfrm>
            <a:off x="4114800" y="3581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2" name="Line 28"/>
          <p:cNvSpPr>
            <a:spLocks noChangeShapeType="1"/>
          </p:cNvSpPr>
          <p:nvPr/>
        </p:nvSpPr>
        <p:spPr bwMode="auto">
          <a:xfrm>
            <a:off x="4572000" y="3581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3" name="Rectangle 29"/>
          <p:cNvSpPr>
            <a:spLocks noChangeArrowheads="1"/>
          </p:cNvSpPr>
          <p:nvPr/>
        </p:nvSpPr>
        <p:spPr bwMode="auto">
          <a:xfrm>
            <a:off x="2971800" y="41910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p>
        </p:txBody>
      </p:sp>
      <p:sp>
        <p:nvSpPr>
          <p:cNvPr id="11294" name="Line 30"/>
          <p:cNvSpPr>
            <a:spLocks noChangeShapeType="1"/>
          </p:cNvSpPr>
          <p:nvPr/>
        </p:nvSpPr>
        <p:spPr bwMode="auto">
          <a:xfrm>
            <a:off x="32004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5" name="Line 31"/>
          <p:cNvSpPr>
            <a:spLocks noChangeShapeType="1"/>
          </p:cNvSpPr>
          <p:nvPr/>
        </p:nvSpPr>
        <p:spPr bwMode="auto">
          <a:xfrm>
            <a:off x="36576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6" name="Rectangle 32"/>
          <p:cNvSpPr>
            <a:spLocks noChangeArrowheads="1"/>
          </p:cNvSpPr>
          <p:nvPr/>
        </p:nvSpPr>
        <p:spPr bwMode="auto">
          <a:xfrm>
            <a:off x="3200400" y="54102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p>
        </p:txBody>
      </p:sp>
      <p:sp>
        <p:nvSpPr>
          <p:cNvPr id="11297" name="Line 33"/>
          <p:cNvSpPr>
            <a:spLocks noChangeShapeType="1"/>
          </p:cNvSpPr>
          <p:nvPr/>
        </p:nvSpPr>
        <p:spPr bwMode="auto">
          <a:xfrm>
            <a:off x="3429000" y="5410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8" name="Line 34"/>
          <p:cNvSpPr>
            <a:spLocks noChangeShapeType="1"/>
          </p:cNvSpPr>
          <p:nvPr/>
        </p:nvSpPr>
        <p:spPr bwMode="auto">
          <a:xfrm>
            <a:off x="3886200" y="54102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299" name="Rectangle 35"/>
          <p:cNvSpPr>
            <a:spLocks noChangeArrowheads="1"/>
          </p:cNvSpPr>
          <p:nvPr/>
        </p:nvSpPr>
        <p:spPr bwMode="auto">
          <a:xfrm>
            <a:off x="4114800" y="48006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E</a:t>
            </a:r>
          </a:p>
        </p:txBody>
      </p:sp>
      <p:sp>
        <p:nvSpPr>
          <p:cNvPr id="11300" name="Line 36"/>
          <p:cNvSpPr>
            <a:spLocks noChangeShapeType="1"/>
          </p:cNvSpPr>
          <p:nvPr/>
        </p:nvSpPr>
        <p:spPr bwMode="auto">
          <a:xfrm>
            <a:off x="43434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1" name="Line 37"/>
          <p:cNvSpPr>
            <a:spLocks noChangeShapeType="1"/>
          </p:cNvSpPr>
          <p:nvPr/>
        </p:nvSpPr>
        <p:spPr bwMode="auto">
          <a:xfrm>
            <a:off x="48006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2" name="Rectangle 38"/>
          <p:cNvSpPr>
            <a:spLocks noChangeArrowheads="1"/>
          </p:cNvSpPr>
          <p:nvPr/>
        </p:nvSpPr>
        <p:spPr bwMode="auto">
          <a:xfrm>
            <a:off x="8001000" y="41910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S</a:t>
            </a:r>
          </a:p>
        </p:txBody>
      </p:sp>
      <p:sp>
        <p:nvSpPr>
          <p:cNvPr id="11303" name="Line 39"/>
          <p:cNvSpPr>
            <a:spLocks noChangeShapeType="1"/>
          </p:cNvSpPr>
          <p:nvPr/>
        </p:nvSpPr>
        <p:spPr bwMode="auto">
          <a:xfrm>
            <a:off x="82296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4" name="Line 40"/>
          <p:cNvSpPr>
            <a:spLocks noChangeShapeType="1"/>
          </p:cNvSpPr>
          <p:nvPr/>
        </p:nvSpPr>
        <p:spPr bwMode="auto">
          <a:xfrm>
            <a:off x="86868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5" name="Rectangle 41"/>
          <p:cNvSpPr>
            <a:spLocks noChangeArrowheads="1"/>
          </p:cNvSpPr>
          <p:nvPr/>
        </p:nvSpPr>
        <p:spPr bwMode="auto">
          <a:xfrm>
            <a:off x="7086600" y="48006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p>
        </p:txBody>
      </p:sp>
      <p:sp>
        <p:nvSpPr>
          <p:cNvPr id="11306" name="Line 42"/>
          <p:cNvSpPr>
            <a:spLocks noChangeShapeType="1"/>
          </p:cNvSpPr>
          <p:nvPr/>
        </p:nvSpPr>
        <p:spPr bwMode="auto">
          <a:xfrm>
            <a:off x="73152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7" name="Line 43"/>
          <p:cNvSpPr>
            <a:spLocks noChangeShapeType="1"/>
          </p:cNvSpPr>
          <p:nvPr/>
        </p:nvSpPr>
        <p:spPr bwMode="auto">
          <a:xfrm>
            <a:off x="77724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08" name="Rectangle 44"/>
          <p:cNvSpPr>
            <a:spLocks noChangeArrowheads="1"/>
          </p:cNvSpPr>
          <p:nvPr/>
        </p:nvSpPr>
        <p:spPr bwMode="auto">
          <a:xfrm>
            <a:off x="6858000" y="35814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G</a:t>
            </a:r>
          </a:p>
        </p:txBody>
      </p:sp>
      <p:sp>
        <p:nvSpPr>
          <p:cNvPr id="11309" name="Line 45"/>
          <p:cNvSpPr>
            <a:spLocks noChangeShapeType="1"/>
          </p:cNvSpPr>
          <p:nvPr/>
        </p:nvSpPr>
        <p:spPr bwMode="auto">
          <a:xfrm>
            <a:off x="7086600" y="3581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0" name="Line 46"/>
          <p:cNvSpPr>
            <a:spLocks noChangeShapeType="1"/>
          </p:cNvSpPr>
          <p:nvPr/>
        </p:nvSpPr>
        <p:spPr bwMode="auto">
          <a:xfrm>
            <a:off x="7543800" y="35814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1" name="Rectangle 47"/>
          <p:cNvSpPr>
            <a:spLocks noChangeArrowheads="1"/>
          </p:cNvSpPr>
          <p:nvPr/>
        </p:nvSpPr>
        <p:spPr bwMode="auto">
          <a:xfrm>
            <a:off x="5943600" y="41910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H</a:t>
            </a:r>
          </a:p>
        </p:txBody>
      </p:sp>
      <p:sp>
        <p:nvSpPr>
          <p:cNvPr id="11312" name="Line 48"/>
          <p:cNvSpPr>
            <a:spLocks noChangeShapeType="1"/>
          </p:cNvSpPr>
          <p:nvPr/>
        </p:nvSpPr>
        <p:spPr bwMode="auto">
          <a:xfrm>
            <a:off x="61722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3" name="Line 49"/>
          <p:cNvSpPr>
            <a:spLocks noChangeShapeType="1"/>
          </p:cNvSpPr>
          <p:nvPr/>
        </p:nvSpPr>
        <p:spPr bwMode="auto">
          <a:xfrm>
            <a:off x="6629400" y="41910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4" name="Rectangle 50"/>
          <p:cNvSpPr>
            <a:spLocks noChangeArrowheads="1"/>
          </p:cNvSpPr>
          <p:nvPr/>
        </p:nvSpPr>
        <p:spPr bwMode="auto">
          <a:xfrm>
            <a:off x="5181600" y="48006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3333FF"/>
                </a:solidFill>
                <a:ea typeface="宋体" charset="-122"/>
              </a:rPr>
              <a:t>$</a:t>
            </a:r>
          </a:p>
        </p:txBody>
      </p:sp>
      <p:sp>
        <p:nvSpPr>
          <p:cNvPr id="11315" name="Line 51"/>
          <p:cNvSpPr>
            <a:spLocks noChangeShapeType="1"/>
          </p:cNvSpPr>
          <p:nvPr/>
        </p:nvSpPr>
        <p:spPr bwMode="auto">
          <a:xfrm>
            <a:off x="54102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6" name="Line 52"/>
          <p:cNvSpPr>
            <a:spLocks noChangeShapeType="1"/>
          </p:cNvSpPr>
          <p:nvPr/>
        </p:nvSpPr>
        <p:spPr bwMode="auto">
          <a:xfrm>
            <a:off x="5867400" y="48006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7" name="Rectangle 53"/>
          <p:cNvSpPr>
            <a:spLocks noChangeArrowheads="1"/>
          </p:cNvSpPr>
          <p:nvPr/>
        </p:nvSpPr>
        <p:spPr bwMode="auto">
          <a:xfrm>
            <a:off x="7772400" y="2971800"/>
            <a:ext cx="914400" cy="38100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0000"/>
                </a:solidFill>
                <a:ea typeface="宋体" charset="-122"/>
              </a:rPr>
              <a:t>I</a:t>
            </a:r>
          </a:p>
        </p:txBody>
      </p:sp>
      <p:sp>
        <p:nvSpPr>
          <p:cNvPr id="11318" name="Line 54"/>
          <p:cNvSpPr>
            <a:spLocks noChangeShapeType="1"/>
          </p:cNvSpPr>
          <p:nvPr/>
        </p:nvSpPr>
        <p:spPr bwMode="auto">
          <a:xfrm>
            <a:off x="80010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19" name="Line 55"/>
          <p:cNvSpPr>
            <a:spLocks noChangeShapeType="1"/>
          </p:cNvSpPr>
          <p:nvPr/>
        </p:nvSpPr>
        <p:spPr bwMode="auto">
          <a:xfrm>
            <a:off x="8458200" y="2971800"/>
            <a:ext cx="0" cy="38100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1320" name="Line 56"/>
          <p:cNvSpPr>
            <a:spLocks noChangeShapeType="1"/>
          </p:cNvSpPr>
          <p:nvPr/>
        </p:nvSpPr>
        <p:spPr bwMode="auto">
          <a:xfrm flipH="1">
            <a:off x="4343400" y="685800"/>
            <a:ext cx="1066800" cy="4572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1" name="Line 57"/>
          <p:cNvSpPr>
            <a:spLocks noChangeShapeType="1"/>
          </p:cNvSpPr>
          <p:nvPr/>
        </p:nvSpPr>
        <p:spPr bwMode="auto">
          <a:xfrm flipH="1">
            <a:off x="3200400" y="1371600"/>
            <a:ext cx="7620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2" name="Line 58"/>
          <p:cNvSpPr>
            <a:spLocks noChangeShapeType="1"/>
          </p:cNvSpPr>
          <p:nvPr/>
        </p:nvSpPr>
        <p:spPr bwMode="auto">
          <a:xfrm flipH="1">
            <a:off x="2133600" y="1981200"/>
            <a:ext cx="7620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3" name="Line 59"/>
          <p:cNvSpPr>
            <a:spLocks noChangeShapeType="1"/>
          </p:cNvSpPr>
          <p:nvPr/>
        </p:nvSpPr>
        <p:spPr bwMode="auto">
          <a:xfrm flipH="1">
            <a:off x="1219200" y="2590800"/>
            <a:ext cx="6096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4" name="Line 60"/>
          <p:cNvSpPr>
            <a:spLocks noChangeShapeType="1"/>
          </p:cNvSpPr>
          <p:nvPr/>
        </p:nvSpPr>
        <p:spPr bwMode="auto">
          <a:xfrm>
            <a:off x="838200" y="32004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25" name="Line 61"/>
          <p:cNvSpPr>
            <a:spLocks noChangeShapeType="1"/>
          </p:cNvSpPr>
          <p:nvPr/>
        </p:nvSpPr>
        <p:spPr bwMode="auto">
          <a:xfrm>
            <a:off x="3581400" y="1981200"/>
            <a:ext cx="762000" cy="3810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26" name="Line 62"/>
          <p:cNvSpPr>
            <a:spLocks noChangeShapeType="1"/>
          </p:cNvSpPr>
          <p:nvPr/>
        </p:nvSpPr>
        <p:spPr bwMode="auto">
          <a:xfrm>
            <a:off x="4648200" y="2590800"/>
            <a:ext cx="3581400" cy="3810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27" name="Line 63"/>
          <p:cNvSpPr>
            <a:spLocks noChangeShapeType="1"/>
          </p:cNvSpPr>
          <p:nvPr/>
        </p:nvSpPr>
        <p:spPr bwMode="auto">
          <a:xfrm flipH="1">
            <a:off x="3200400" y="2590800"/>
            <a:ext cx="7620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8" name="Line 64"/>
          <p:cNvSpPr>
            <a:spLocks noChangeShapeType="1"/>
          </p:cNvSpPr>
          <p:nvPr/>
        </p:nvSpPr>
        <p:spPr bwMode="auto">
          <a:xfrm flipH="1">
            <a:off x="3429000" y="3810000"/>
            <a:ext cx="5334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29" name="Line 65"/>
          <p:cNvSpPr>
            <a:spLocks noChangeShapeType="1"/>
          </p:cNvSpPr>
          <p:nvPr/>
        </p:nvSpPr>
        <p:spPr bwMode="auto">
          <a:xfrm flipH="1">
            <a:off x="3657600" y="5029200"/>
            <a:ext cx="5334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30" name="Line 66"/>
          <p:cNvSpPr>
            <a:spLocks noChangeShapeType="1"/>
          </p:cNvSpPr>
          <p:nvPr/>
        </p:nvSpPr>
        <p:spPr bwMode="auto">
          <a:xfrm flipH="1">
            <a:off x="7315200" y="3124200"/>
            <a:ext cx="533400" cy="4572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31" name="Line 67"/>
          <p:cNvSpPr>
            <a:spLocks noChangeShapeType="1"/>
          </p:cNvSpPr>
          <p:nvPr/>
        </p:nvSpPr>
        <p:spPr bwMode="auto">
          <a:xfrm flipH="1">
            <a:off x="6400800" y="3810000"/>
            <a:ext cx="533400" cy="3810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32" name="Line 68"/>
          <p:cNvSpPr>
            <a:spLocks noChangeShapeType="1"/>
          </p:cNvSpPr>
          <p:nvPr/>
        </p:nvSpPr>
        <p:spPr bwMode="auto">
          <a:xfrm flipH="1">
            <a:off x="5638800" y="4343400"/>
            <a:ext cx="381000" cy="4572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33" name="Line 69"/>
          <p:cNvSpPr>
            <a:spLocks noChangeShapeType="1"/>
          </p:cNvSpPr>
          <p:nvPr/>
        </p:nvSpPr>
        <p:spPr bwMode="auto">
          <a:xfrm flipH="1">
            <a:off x="7543800" y="4343400"/>
            <a:ext cx="609600" cy="45720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1334" name="Line 70"/>
          <p:cNvSpPr>
            <a:spLocks noChangeShapeType="1"/>
          </p:cNvSpPr>
          <p:nvPr/>
        </p:nvSpPr>
        <p:spPr bwMode="auto">
          <a:xfrm>
            <a:off x="7620000" y="3810000"/>
            <a:ext cx="838200" cy="3810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35" name="Text Box 71"/>
          <p:cNvSpPr txBox="1">
            <a:spLocks noChangeArrowheads="1"/>
          </p:cNvSpPr>
          <p:nvPr/>
        </p:nvSpPr>
        <p:spPr bwMode="auto">
          <a:xfrm>
            <a:off x="1354138" y="28956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36" name="Text Box 72"/>
          <p:cNvSpPr txBox="1">
            <a:spLocks noChangeArrowheads="1"/>
          </p:cNvSpPr>
          <p:nvPr/>
        </p:nvSpPr>
        <p:spPr bwMode="auto">
          <a:xfrm>
            <a:off x="4495800" y="35052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37" name="Text Box 73"/>
          <p:cNvSpPr txBox="1">
            <a:spLocks noChangeArrowheads="1"/>
          </p:cNvSpPr>
          <p:nvPr/>
        </p:nvSpPr>
        <p:spPr bwMode="auto">
          <a:xfrm>
            <a:off x="4724400" y="47244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38" name="Text Box 74"/>
          <p:cNvSpPr txBox="1">
            <a:spLocks noChangeArrowheads="1"/>
          </p:cNvSpPr>
          <p:nvPr/>
        </p:nvSpPr>
        <p:spPr bwMode="auto">
          <a:xfrm>
            <a:off x="5791200" y="47244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39" name="Text Box 75"/>
          <p:cNvSpPr txBox="1">
            <a:spLocks noChangeArrowheads="1"/>
          </p:cNvSpPr>
          <p:nvPr/>
        </p:nvSpPr>
        <p:spPr bwMode="auto">
          <a:xfrm>
            <a:off x="6553200" y="41148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40" name="Text Box 76"/>
          <p:cNvSpPr txBox="1">
            <a:spLocks noChangeArrowheads="1"/>
          </p:cNvSpPr>
          <p:nvPr/>
        </p:nvSpPr>
        <p:spPr bwMode="auto">
          <a:xfrm>
            <a:off x="8382000" y="28956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41" name="Text Box 77"/>
          <p:cNvSpPr txBox="1">
            <a:spLocks noChangeArrowheads="1"/>
          </p:cNvSpPr>
          <p:nvPr/>
        </p:nvSpPr>
        <p:spPr bwMode="auto">
          <a:xfrm>
            <a:off x="8593138" y="41148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42" name="Text Box 78"/>
          <p:cNvSpPr txBox="1">
            <a:spLocks noChangeArrowheads="1"/>
          </p:cNvSpPr>
          <p:nvPr/>
        </p:nvSpPr>
        <p:spPr bwMode="auto">
          <a:xfrm>
            <a:off x="7696200" y="47244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1343" name="Line 79"/>
          <p:cNvSpPr>
            <a:spLocks noChangeShapeType="1"/>
          </p:cNvSpPr>
          <p:nvPr/>
        </p:nvSpPr>
        <p:spPr bwMode="auto">
          <a:xfrm>
            <a:off x="2438400" y="2590800"/>
            <a:ext cx="0" cy="6858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44" name="Line 80"/>
          <p:cNvSpPr>
            <a:spLocks noChangeShapeType="1"/>
          </p:cNvSpPr>
          <p:nvPr/>
        </p:nvSpPr>
        <p:spPr bwMode="auto">
          <a:xfrm>
            <a:off x="3581400" y="3200400"/>
            <a:ext cx="762000" cy="3810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45" name="Line 81"/>
          <p:cNvSpPr>
            <a:spLocks noChangeShapeType="1"/>
          </p:cNvSpPr>
          <p:nvPr/>
        </p:nvSpPr>
        <p:spPr bwMode="auto">
          <a:xfrm>
            <a:off x="3733800" y="4343400"/>
            <a:ext cx="838200" cy="45720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1346" name="Oval 82"/>
          <p:cNvSpPr>
            <a:spLocks noChangeArrowheads="1"/>
          </p:cNvSpPr>
          <p:nvPr/>
        </p:nvSpPr>
        <p:spPr bwMode="auto">
          <a:xfrm>
            <a:off x="2362200" y="3733800"/>
            <a:ext cx="9144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a:t>
            </a:r>
            <a:endParaRPr lang="en-US" altLang="zh-CN" sz="2800">
              <a:solidFill>
                <a:srgbClr val="000000"/>
              </a:solidFill>
              <a:ea typeface="宋体" charset="-122"/>
            </a:endParaRPr>
          </a:p>
        </p:txBody>
      </p:sp>
      <p:sp>
        <p:nvSpPr>
          <p:cNvPr id="11347" name="Line 83"/>
          <p:cNvSpPr>
            <a:spLocks noChangeShapeType="1"/>
          </p:cNvSpPr>
          <p:nvPr/>
        </p:nvSpPr>
        <p:spPr bwMode="auto">
          <a:xfrm>
            <a:off x="2819400" y="32004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48" name="Oval 84"/>
          <p:cNvSpPr>
            <a:spLocks noChangeArrowheads="1"/>
          </p:cNvSpPr>
          <p:nvPr/>
        </p:nvSpPr>
        <p:spPr bwMode="auto">
          <a:xfrm>
            <a:off x="2590800" y="4953000"/>
            <a:ext cx="9144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a:t>
            </a:r>
            <a:endParaRPr lang="en-US" altLang="zh-CN" sz="2800">
              <a:solidFill>
                <a:srgbClr val="000000"/>
              </a:solidFill>
              <a:ea typeface="宋体" charset="-122"/>
            </a:endParaRPr>
          </a:p>
        </p:txBody>
      </p:sp>
      <p:sp>
        <p:nvSpPr>
          <p:cNvPr id="11349" name="Line 85"/>
          <p:cNvSpPr>
            <a:spLocks noChangeShapeType="1"/>
          </p:cNvSpPr>
          <p:nvPr/>
        </p:nvSpPr>
        <p:spPr bwMode="auto">
          <a:xfrm>
            <a:off x="3048000" y="44196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50" name="Oval 86"/>
          <p:cNvSpPr>
            <a:spLocks noChangeArrowheads="1"/>
          </p:cNvSpPr>
          <p:nvPr/>
        </p:nvSpPr>
        <p:spPr bwMode="auto">
          <a:xfrm>
            <a:off x="2895600" y="6172200"/>
            <a:ext cx="11430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HERE</a:t>
            </a:r>
            <a:endParaRPr lang="en-US" altLang="zh-CN" sz="2800">
              <a:solidFill>
                <a:srgbClr val="000000"/>
              </a:solidFill>
              <a:ea typeface="宋体" charset="-122"/>
            </a:endParaRPr>
          </a:p>
        </p:txBody>
      </p:sp>
      <p:sp>
        <p:nvSpPr>
          <p:cNvPr id="11351" name="Line 87"/>
          <p:cNvSpPr>
            <a:spLocks noChangeShapeType="1"/>
          </p:cNvSpPr>
          <p:nvPr/>
        </p:nvSpPr>
        <p:spPr bwMode="auto">
          <a:xfrm>
            <a:off x="3352800" y="56388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52" name="Oval 88"/>
          <p:cNvSpPr>
            <a:spLocks noChangeArrowheads="1"/>
          </p:cNvSpPr>
          <p:nvPr/>
        </p:nvSpPr>
        <p:spPr bwMode="auto">
          <a:xfrm>
            <a:off x="4800600" y="5562600"/>
            <a:ext cx="10668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HIGH</a:t>
            </a:r>
            <a:endParaRPr lang="en-US" altLang="zh-CN" sz="2800">
              <a:solidFill>
                <a:srgbClr val="000000"/>
              </a:solidFill>
              <a:ea typeface="宋体" charset="-122"/>
            </a:endParaRPr>
          </a:p>
        </p:txBody>
      </p:sp>
      <p:sp>
        <p:nvSpPr>
          <p:cNvPr id="11353" name="Line 89"/>
          <p:cNvSpPr>
            <a:spLocks noChangeShapeType="1"/>
          </p:cNvSpPr>
          <p:nvPr/>
        </p:nvSpPr>
        <p:spPr bwMode="auto">
          <a:xfrm>
            <a:off x="5257800" y="50292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54" name="Oval 90"/>
          <p:cNvSpPr>
            <a:spLocks noChangeArrowheads="1"/>
          </p:cNvSpPr>
          <p:nvPr/>
        </p:nvSpPr>
        <p:spPr bwMode="auto">
          <a:xfrm>
            <a:off x="6705600" y="5562600"/>
            <a:ext cx="9144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HIS</a:t>
            </a:r>
            <a:endParaRPr lang="en-US" altLang="zh-CN" sz="2800">
              <a:solidFill>
                <a:srgbClr val="000000"/>
              </a:solidFill>
              <a:ea typeface="宋体" charset="-122"/>
            </a:endParaRPr>
          </a:p>
        </p:txBody>
      </p:sp>
      <p:sp>
        <p:nvSpPr>
          <p:cNvPr id="11355" name="Line 91"/>
          <p:cNvSpPr>
            <a:spLocks noChangeShapeType="1"/>
          </p:cNvSpPr>
          <p:nvPr/>
        </p:nvSpPr>
        <p:spPr bwMode="auto">
          <a:xfrm>
            <a:off x="7162800" y="5029200"/>
            <a:ext cx="0" cy="533400"/>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1356" name="Text Box 92"/>
          <p:cNvSpPr txBox="1">
            <a:spLocks noChangeArrowheads="1"/>
          </p:cNvSpPr>
          <p:nvPr/>
        </p:nvSpPr>
        <p:spPr bwMode="auto">
          <a:xfrm>
            <a:off x="2041525" y="3016250"/>
            <a:ext cx="641350" cy="641350"/>
          </a:xfrm>
          <a:prstGeom prst="rect">
            <a:avLst/>
          </a:prstGeom>
          <a:noFill/>
          <a:ln w="9525">
            <a:noFill/>
            <a:miter lim="800000"/>
            <a:headEnd/>
            <a:tailEnd/>
          </a:ln>
        </p:spPr>
        <p:txBody>
          <a:bodyPr wrap="none">
            <a:spAutoFit/>
          </a:bodyPr>
          <a:lstStyle/>
          <a:p>
            <a:r>
              <a:rPr lang="en-US" altLang="zh-CN" sz="3600" b="1">
                <a:solidFill>
                  <a:srgbClr val="3333CC"/>
                </a:solidFill>
                <a:ea typeface="宋体" charset="-122"/>
              </a:rPr>
              <a:t>…</a:t>
            </a:r>
          </a:p>
        </p:txBody>
      </p:sp>
      <p:sp>
        <p:nvSpPr>
          <p:cNvPr id="11357" name="Freeform 93"/>
          <p:cNvSpPr>
            <a:spLocks/>
          </p:cNvSpPr>
          <p:nvPr/>
        </p:nvSpPr>
        <p:spPr bwMode="auto">
          <a:xfrm>
            <a:off x="4724400" y="76200"/>
            <a:ext cx="1066800" cy="457200"/>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p:spPr>
        <p:txBody>
          <a:bodyPr wrap="none" anchor="ctr"/>
          <a:lstStyle/>
          <a:p>
            <a:endParaRPr lang="zh-CN" altLang="en-US" sz="2800">
              <a:solidFill>
                <a:srgbClr val="000000"/>
              </a:solidFill>
              <a:ea typeface="宋体" charset="-122"/>
            </a:endParaRPr>
          </a:p>
        </p:txBody>
      </p:sp>
      <p:sp>
        <p:nvSpPr>
          <p:cNvPr id="11358" name="Text Box 94"/>
          <p:cNvSpPr txBox="1">
            <a:spLocks noChangeArrowheads="1"/>
          </p:cNvSpPr>
          <p:nvPr/>
        </p:nvSpPr>
        <p:spPr bwMode="auto">
          <a:xfrm>
            <a:off x="4289425" y="-76200"/>
            <a:ext cx="511175"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ea typeface="宋体" charset="-122"/>
              </a:rPr>
              <a:t>T</a:t>
            </a:r>
            <a:endParaRPr lang="en-US" altLang="zh-CN" sz="2800">
              <a:solidFill>
                <a:srgbClr val="000000"/>
              </a:solidFill>
              <a:ea typeface="宋体" charset="-122"/>
            </a:endParaRPr>
          </a:p>
        </p:txBody>
      </p:sp>
      <p:sp>
        <p:nvSpPr>
          <p:cNvPr id="11359" name="Text Box 95"/>
          <p:cNvSpPr txBox="1">
            <a:spLocks noChangeArrowheads="1"/>
          </p:cNvSpPr>
          <p:nvPr/>
        </p:nvSpPr>
        <p:spPr bwMode="auto">
          <a:xfrm>
            <a:off x="3810000" y="53340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447584" name="AutoShape 96"/>
          <p:cNvSpPr>
            <a:spLocks noChangeArrowheads="1"/>
          </p:cNvSpPr>
          <p:nvPr/>
        </p:nvSpPr>
        <p:spPr bwMode="auto">
          <a:xfrm>
            <a:off x="152400" y="2209800"/>
            <a:ext cx="1371600" cy="457200"/>
          </a:xfrm>
          <a:prstGeom prst="wedgeRoundRectCallout">
            <a:avLst>
              <a:gd name="adj1" fmla="val 17708"/>
              <a:gd name="adj2" fmla="val 115972"/>
              <a:gd name="adj3" fmla="val 16667"/>
            </a:avLst>
          </a:prstGeom>
          <a:solidFill>
            <a:srgbClr val="CCFFCC"/>
          </a:solidFill>
          <a:ln w="9525">
            <a:solidFill>
              <a:srgbClr val="003300"/>
            </a:solidFill>
            <a:miter lim="800000"/>
            <a:headEnd/>
            <a:tailEnd/>
          </a:ln>
        </p:spPr>
        <p:txBody>
          <a:bodyPr wrap="none" anchor="ctr"/>
          <a:lstStyle/>
          <a:p>
            <a:pPr algn="ctr"/>
            <a:r>
              <a:rPr lang="zh-CN" altLang="en-US" b="1">
                <a:solidFill>
                  <a:srgbClr val="006600"/>
                </a:solidFill>
                <a:ea typeface="楷体_GB2312" pitchFamily="49" charset="-122"/>
              </a:rPr>
              <a:t>叶子结点</a:t>
            </a:r>
            <a:endParaRPr lang="zh-CN" altLang="en-US" b="1">
              <a:solidFill>
                <a:srgbClr val="A50021"/>
              </a:solidFill>
              <a:ea typeface="楷体_GB2312" pitchFamily="49" charset="-122"/>
            </a:endParaRPr>
          </a:p>
        </p:txBody>
      </p:sp>
      <p:sp>
        <p:nvSpPr>
          <p:cNvPr id="447585" name="AutoShape 97"/>
          <p:cNvSpPr>
            <a:spLocks noChangeArrowheads="1"/>
          </p:cNvSpPr>
          <p:nvPr/>
        </p:nvSpPr>
        <p:spPr bwMode="auto">
          <a:xfrm>
            <a:off x="1862051" y="696884"/>
            <a:ext cx="1371600" cy="457200"/>
          </a:xfrm>
          <a:prstGeom prst="wedgeRoundRectCallout">
            <a:avLst>
              <a:gd name="adj1" fmla="val 30208"/>
              <a:gd name="adj2" fmla="val 178472"/>
              <a:gd name="adj3" fmla="val 16667"/>
            </a:avLst>
          </a:prstGeom>
          <a:solidFill>
            <a:srgbClr val="CCFFCC"/>
          </a:solidFill>
          <a:ln w="9525">
            <a:solidFill>
              <a:srgbClr val="003300"/>
            </a:solidFill>
            <a:miter lim="800000"/>
            <a:headEnd/>
            <a:tailEnd/>
          </a:ln>
        </p:spPr>
        <p:txBody>
          <a:bodyPr wrap="none" anchor="ctr"/>
          <a:lstStyle/>
          <a:p>
            <a:pPr algn="ctr"/>
            <a:r>
              <a:rPr lang="zh-CN" altLang="en-US" b="1">
                <a:solidFill>
                  <a:srgbClr val="006600"/>
                </a:solidFill>
                <a:ea typeface="楷体_GB2312" pitchFamily="49" charset="-122"/>
              </a:rPr>
              <a:t>分支结点</a:t>
            </a:r>
            <a:endParaRPr lang="zh-CN" altLang="en-US" b="1">
              <a:solidFill>
                <a:srgbClr val="A50021"/>
              </a:solidFill>
              <a:ea typeface="楷体_GB2312" pitchFamily="49" charset="-122"/>
            </a:endParaRPr>
          </a:p>
        </p:txBody>
      </p:sp>
      <p:sp>
        <p:nvSpPr>
          <p:cNvPr id="447586" name="AutoShape 98"/>
          <p:cNvSpPr>
            <a:spLocks noChangeArrowheads="1"/>
          </p:cNvSpPr>
          <p:nvPr/>
        </p:nvSpPr>
        <p:spPr bwMode="auto">
          <a:xfrm>
            <a:off x="304800" y="4953000"/>
            <a:ext cx="1371600" cy="914400"/>
          </a:xfrm>
          <a:prstGeom prst="wedgeRoundRectCallout">
            <a:avLst>
              <a:gd name="adj1" fmla="val -8681"/>
              <a:gd name="adj2" fmla="val -135764"/>
              <a:gd name="adj3" fmla="val 16667"/>
            </a:avLst>
          </a:prstGeom>
          <a:solidFill>
            <a:srgbClr val="FFFFCC"/>
          </a:solidFill>
          <a:ln w="9525">
            <a:solidFill>
              <a:srgbClr val="993300"/>
            </a:solidFill>
            <a:miter lim="800000"/>
            <a:headEnd/>
            <a:tailEnd/>
          </a:ln>
        </p:spPr>
        <p:txBody>
          <a:bodyPr wrap="none" anchor="ctr"/>
          <a:lstStyle/>
          <a:p>
            <a:pPr algn="ctr"/>
            <a:r>
              <a:rPr lang="zh-CN" altLang="en-US" b="1">
                <a:solidFill>
                  <a:srgbClr val="A50021"/>
                </a:solidFill>
                <a:ea typeface="楷体_GB2312" pitchFamily="49" charset="-122"/>
              </a:rPr>
              <a:t>含关键字</a:t>
            </a:r>
          </a:p>
          <a:p>
            <a:pPr algn="ctr"/>
            <a:r>
              <a:rPr lang="zh-CN" altLang="en-US" b="1">
                <a:solidFill>
                  <a:srgbClr val="A50021"/>
                </a:solidFill>
                <a:ea typeface="楷体_GB2312" pitchFamily="49" charset="-122"/>
              </a:rPr>
              <a:t>的记录</a:t>
            </a:r>
          </a:p>
        </p:txBody>
      </p:sp>
    </p:spTree>
    <p:extLst>
      <p:ext uri="{BB962C8B-B14F-4D97-AF65-F5344CB8AC3E}">
        <p14:creationId xmlns:p14="http://schemas.microsoft.com/office/powerpoint/2010/main" val="48491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47585"/>
                                        </p:tgtEl>
                                        <p:attrNameLst>
                                          <p:attrName>style.visibility</p:attrName>
                                        </p:attrNameLst>
                                      </p:cBhvr>
                                      <p:to>
                                        <p:strVal val="visible"/>
                                      </p:to>
                                    </p:set>
                                    <p:anim calcmode="lin" valueType="num">
                                      <p:cBhvr additive="base">
                                        <p:cTn id="7" dur="500" fill="hold"/>
                                        <p:tgtEl>
                                          <p:spTgt spid="447585"/>
                                        </p:tgtEl>
                                        <p:attrNameLst>
                                          <p:attrName>ppt_x</p:attrName>
                                        </p:attrNameLst>
                                      </p:cBhvr>
                                      <p:tavLst>
                                        <p:tav tm="0">
                                          <p:val>
                                            <p:strVal val="#ppt_x"/>
                                          </p:val>
                                        </p:tav>
                                        <p:tav tm="100000">
                                          <p:val>
                                            <p:strVal val="#ppt_x"/>
                                          </p:val>
                                        </p:tav>
                                      </p:tavLst>
                                    </p:anim>
                                    <p:anim calcmode="lin" valueType="num">
                                      <p:cBhvr additive="base">
                                        <p:cTn id="8" dur="500" fill="hold"/>
                                        <p:tgtEl>
                                          <p:spTgt spid="44758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47584"/>
                                        </p:tgtEl>
                                        <p:attrNameLst>
                                          <p:attrName>style.visibility</p:attrName>
                                        </p:attrNameLst>
                                      </p:cBhvr>
                                      <p:to>
                                        <p:strVal val="visible"/>
                                      </p:to>
                                    </p:set>
                                    <p:anim calcmode="lin" valueType="num">
                                      <p:cBhvr additive="base">
                                        <p:cTn id="13" dur="500" fill="hold"/>
                                        <p:tgtEl>
                                          <p:spTgt spid="447584"/>
                                        </p:tgtEl>
                                        <p:attrNameLst>
                                          <p:attrName>ppt_x</p:attrName>
                                        </p:attrNameLst>
                                      </p:cBhvr>
                                      <p:tavLst>
                                        <p:tav tm="0">
                                          <p:val>
                                            <p:strVal val="#ppt_x"/>
                                          </p:val>
                                        </p:tav>
                                        <p:tav tm="100000">
                                          <p:val>
                                            <p:strVal val="#ppt_x"/>
                                          </p:val>
                                        </p:tav>
                                      </p:tavLst>
                                    </p:anim>
                                    <p:anim calcmode="lin" valueType="num">
                                      <p:cBhvr additive="base">
                                        <p:cTn id="14" dur="500" fill="hold"/>
                                        <p:tgtEl>
                                          <p:spTgt spid="44758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7586"/>
                                        </p:tgtEl>
                                        <p:attrNameLst>
                                          <p:attrName>style.visibility</p:attrName>
                                        </p:attrNameLst>
                                      </p:cBhvr>
                                      <p:to>
                                        <p:strVal val="visible"/>
                                      </p:to>
                                    </p:set>
                                    <p:anim calcmode="lin" valueType="num">
                                      <p:cBhvr additive="base">
                                        <p:cTn id="19" dur="500" fill="hold"/>
                                        <p:tgtEl>
                                          <p:spTgt spid="447586"/>
                                        </p:tgtEl>
                                        <p:attrNameLst>
                                          <p:attrName>ppt_x</p:attrName>
                                        </p:attrNameLst>
                                      </p:cBhvr>
                                      <p:tavLst>
                                        <p:tav tm="0">
                                          <p:val>
                                            <p:strVal val="#ppt_x"/>
                                          </p:val>
                                        </p:tav>
                                        <p:tav tm="100000">
                                          <p:val>
                                            <p:strVal val="#ppt_x"/>
                                          </p:val>
                                        </p:tav>
                                      </p:tavLst>
                                    </p:anim>
                                    <p:anim calcmode="lin" valueType="num">
                                      <p:cBhvr additive="base">
                                        <p:cTn id="20" dur="500" fill="hold"/>
                                        <p:tgtEl>
                                          <p:spTgt spid="447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84" grpId="0" animBg="1" autoUpdateAnimBg="0"/>
      <p:bldP spid="447585" grpId="0" animBg="1" autoUpdateAnimBg="0"/>
      <p:bldP spid="44758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08088" y="620713"/>
            <a:ext cx="7999412" cy="6122987"/>
            <a:chOff x="240" y="-48"/>
            <a:chExt cx="5445" cy="4176"/>
          </a:xfrm>
        </p:grpSpPr>
        <p:sp>
          <p:nvSpPr>
            <p:cNvPr id="12298" name="Rectangle 3"/>
            <p:cNvSpPr>
              <a:spLocks noChangeArrowheads="1"/>
            </p:cNvSpPr>
            <p:nvPr/>
          </p:nvSpPr>
          <p:spPr bwMode="auto">
            <a:xfrm>
              <a:off x="3360" y="336"/>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endParaRPr lang="zh-CN" altLang="zh-CN" sz="2800">
                <a:solidFill>
                  <a:srgbClr val="000000"/>
                </a:solidFill>
                <a:ea typeface="宋体" charset="-122"/>
              </a:endParaRPr>
            </a:p>
          </p:txBody>
        </p:sp>
        <p:sp>
          <p:nvSpPr>
            <p:cNvPr id="12299" name="Text Box 4"/>
            <p:cNvSpPr txBox="1">
              <a:spLocks noChangeArrowheads="1"/>
            </p:cNvSpPr>
            <p:nvPr/>
          </p:nvSpPr>
          <p:spPr bwMode="auto">
            <a:xfrm>
              <a:off x="3744" y="288"/>
              <a:ext cx="272"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00" name="Line 5"/>
            <p:cNvSpPr>
              <a:spLocks noChangeShapeType="1"/>
            </p:cNvSpPr>
            <p:nvPr/>
          </p:nvSpPr>
          <p:spPr bwMode="auto">
            <a:xfrm>
              <a:off x="3504" y="33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1" name="Line 6"/>
            <p:cNvSpPr>
              <a:spLocks noChangeShapeType="1"/>
            </p:cNvSpPr>
            <p:nvPr/>
          </p:nvSpPr>
          <p:spPr bwMode="auto">
            <a:xfrm>
              <a:off x="3792" y="33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2" name="Rectangle 7"/>
            <p:cNvSpPr>
              <a:spLocks noChangeArrowheads="1"/>
            </p:cNvSpPr>
            <p:nvPr/>
          </p:nvSpPr>
          <p:spPr bwMode="auto">
            <a:xfrm>
              <a:off x="2437" y="729"/>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H</a:t>
              </a:r>
              <a:endParaRPr lang="en-US" altLang="zh-CN" sz="2800">
                <a:solidFill>
                  <a:srgbClr val="000000"/>
                </a:solidFill>
                <a:ea typeface="宋体" charset="-122"/>
              </a:endParaRPr>
            </a:p>
          </p:txBody>
        </p:sp>
        <p:sp>
          <p:nvSpPr>
            <p:cNvPr id="12303" name="Text Box 8"/>
            <p:cNvSpPr txBox="1">
              <a:spLocks noChangeArrowheads="1"/>
            </p:cNvSpPr>
            <p:nvPr/>
          </p:nvSpPr>
          <p:spPr bwMode="auto">
            <a:xfrm>
              <a:off x="2821" y="681"/>
              <a:ext cx="272"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04" name="Line 9"/>
            <p:cNvSpPr>
              <a:spLocks noChangeShapeType="1"/>
            </p:cNvSpPr>
            <p:nvPr/>
          </p:nvSpPr>
          <p:spPr bwMode="auto">
            <a:xfrm>
              <a:off x="2581" y="729"/>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5" name="Line 10"/>
            <p:cNvSpPr>
              <a:spLocks noChangeShapeType="1"/>
            </p:cNvSpPr>
            <p:nvPr/>
          </p:nvSpPr>
          <p:spPr bwMode="auto">
            <a:xfrm>
              <a:off x="2869" y="729"/>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6" name="Rectangle 11"/>
            <p:cNvSpPr>
              <a:spLocks noChangeArrowheads="1"/>
            </p:cNvSpPr>
            <p:nvPr/>
          </p:nvSpPr>
          <p:spPr bwMode="auto">
            <a:xfrm>
              <a:off x="1728" y="1113"/>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a:t>
              </a:r>
              <a:endParaRPr lang="en-US" altLang="zh-CN" sz="2800">
                <a:solidFill>
                  <a:srgbClr val="000000"/>
                </a:solidFill>
                <a:ea typeface="宋体" charset="-122"/>
              </a:endParaRPr>
            </a:p>
          </p:txBody>
        </p:sp>
        <p:sp>
          <p:nvSpPr>
            <p:cNvPr id="12307" name="Line 12"/>
            <p:cNvSpPr>
              <a:spLocks noChangeShapeType="1"/>
            </p:cNvSpPr>
            <p:nvPr/>
          </p:nvSpPr>
          <p:spPr bwMode="auto">
            <a:xfrm>
              <a:off x="1872" y="1113"/>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8" name="Line 13"/>
            <p:cNvSpPr>
              <a:spLocks noChangeShapeType="1"/>
            </p:cNvSpPr>
            <p:nvPr/>
          </p:nvSpPr>
          <p:spPr bwMode="auto">
            <a:xfrm>
              <a:off x="2160" y="1113"/>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09" name="Rectangle 14"/>
            <p:cNvSpPr>
              <a:spLocks noChangeArrowheads="1"/>
            </p:cNvSpPr>
            <p:nvPr/>
          </p:nvSpPr>
          <p:spPr bwMode="auto">
            <a:xfrm>
              <a:off x="1056" y="1488"/>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D</a:t>
              </a:r>
              <a:endParaRPr lang="en-US" altLang="zh-CN" sz="2800">
                <a:solidFill>
                  <a:srgbClr val="000000"/>
                </a:solidFill>
                <a:ea typeface="宋体" charset="-122"/>
              </a:endParaRPr>
            </a:p>
          </p:txBody>
        </p:sp>
        <p:sp>
          <p:nvSpPr>
            <p:cNvPr id="12310" name="Line 15"/>
            <p:cNvSpPr>
              <a:spLocks noChangeShapeType="1"/>
            </p:cNvSpPr>
            <p:nvPr/>
          </p:nvSpPr>
          <p:spPr bwMode="auto">
            <a:xfrm>
              <a:off x="1200" y="148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1" name="Line 16"/>
            <p:cNvSpPr>
              <a:spLocks noChangeShapeType="1"/>
            </p:cNvSpPr>
            <p:nvPr/>
          </p:nvSpPr>
          <p:spPr bwMode="auto">
            <a:xfrm>
              <a:off x="1488" y="148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2" name="Rectangle 17"/>
            <p:cNvSpPr>
              <a:spLocks noChangeArrowheads="1"/>
            </p:cNvSpPr>
            <p:nvPr/>
          </p:nvSpPr>
          <p:spPr bwMode="auto">
            <a:xfrm>
              <a:off x="480" y="1872"/>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13" name="Line 18"/>
            <p:cNvSpPr>
              <a:spLocks noChangeShapeType="1"/>
            </p:cNvSpPr>
            <p:nvPr/>
          </p:nvSpPr>
          <p:spPr bwMode="auto">
            <a:xfrm>
              <a:off x="624"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4" name="Line 19"/>
            <p:cNvSpPr>
              <a:spLocks noChangeShapeType="1"/>
            </p:cNvSpPr>
            <p:nvPr/>
          </p:nvSpPr>
          <p:spPr bwMode="auto">
            <a:xfrm>
              <a:off x="912"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5" name="Oval 20"/>
            <p:cNvSpPr>
              <a:spLocks noChangeArrowheads="1"/>
            </p:cNvSpPr>
            <p:nvPr/>
          </p:nvSpPr>
          <p:spPr bwMode="auto">
            <a:xfrm>
              <a:off x="240" y="2352"/>
              <a:ext cx="576"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HAD</a:t>
              </a:r>
              <a:endParaRPr lang="en-US" altLang="zh-CN" sz="2800">
                <a:solidFill>
                  <a:srgbClr val="000000"/>
                </a:solidFill>
                <a:ea typeface="宋体" charset="-122"/>
              </a:endParaRPr>
            </a:p>
          </p:txBody>
        </p:sp>
        <p:sp>
          <p:nvSpPr>
            <p:cNvPr id="12316" name="Rectangle 21"/>
            <p:cNvSpPr>
              <a:spLocks noChangeArrowheads="1"/>
            </p:cNvSpPr>
            <p:nvPr/>
          </p:nvSpPr>
          <p:spPr bwMode="auto">
            <a:xfrm>
              <a:off x="2448" y="1488"/>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2317" name="Line 22"/>
            <p:cNvSpPr>
              <a:spLocks noChangeShapeType="1"/>
            </p:cNvSpPr>
            <p:nvPr/>
          </p:nvSpPr>
          <p:spPr bwMode="auto">
            <a:xfrm>
              <a:off x="2592" y="148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8" name="Line 23"/>
            <p:cNvSpPr>
              <a:spLocks noChangeShapeType="1"/>
            </p:cNvSpPr>
            <p:nvPr/>
          </p:nvSpPr>
          <p:spPr bwMode="auto">
            <a:xfrm>
              <a:off x="2880" y="148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19" name="Rectangle 24"/>
            <p:cNvSpPr>
              <a:spLocks noChangeArrowheads="1"/>
            </p:cNvSpPr>
            <p:nvPr/>
          </p:nvSpPr>
          <p:spPr bwMode="auto">
            <a:xfrm>
              <a:off x="1728" y="1872"/>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20" name="Line 25"/>
            <p:cNvSpPr>
              <a:spLocks noChangeShapeType="1"/>
            </p:cNvSpPr>
            <p:nvPr/>
          </p:nvSpPr>
          <p:spPr bwMode="auto">
            <a:xfrm>
              <a:off x="1872"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1" name="Line 26"/>
            <p:cNvSpPr>
              <a:spLocks noChangeShapeType="1"/>
            </p:cNvSpPr>
            <p:nvPr/>
          </p:nvSpPr>
          <p:spPr bwMode="auto">
            <a:xfrm>
              <a:off x="2160"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2" name="Rectangle 27"/>
            <p:cNvSpPr>
              <a:spLocks noChangeArrowheads="1"/>
            </p:cNvSpPr>
            <p:nvPr/>
          </p:nvSpPr>
          <p:spPr bwMode="auto">
            <a:xfrm>
              <a:off x="2448" y="2256"/>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R</a:t>
              </a:r>
              <a:endParaRPr lang="en-US" altLang="zh-CN" sz="2800">
                <a:solidFill>
                  <a:srgbClr val="000000"/>
                </a:solidFill>
                <a:ea typeface="宋体" charset="-122"/>
              </a:endParaRPr>
            </a:p>
          </p:txBody>
        </p:sp>
        <p:sp>
          <p:nvSpPr>
            <p:cNvPr id="12323" name="Line 28"/>
            <p:cNvSpPr>
              <a:spLocks noChangeShapeType="1"/>
            </p:cNvSpPr>
            <p:nvPr/>
          </p:nvSpPr>
          <p:spPr bwMode="auto">
            <a:xfrm>
              <a:off x="2592" y="225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4" name="Line 29"/>
            <p:cNvSpPr>
              <a:spLocks noChangeShapeType="1"/>
            </p:cNvSpPr>
            <p:nvPr/>
          </p:nvSpPr>
          <p:spPr bwMode="auto">
            <a:xfrm>
              <a:off x="2880" y="225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5" name="Rectangle 30"/>
            <p:cNvSpPr>
              <a:spLocks noChangeArrowheads="1"/>
            </p:cNvSpPr>
            <p:nvPr/>
          </p:nvSpPr>
          <p:spPr bwMode="auto">
            <a:xfrm>
              <a:off x="1872" y="2640"/>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26" name="Line 31"/>
            <p:cNvSpPr>
              <a:spLocks noChangeShapeType="1"/>
            </p:cNvSpPr>
            <p:nvPr/>
          </p:nvSpPr>
          <p:spPr bwMode="auto">
            <a:xfrm>
              <a:off x="2016"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7" name="Line 32"/>
            <p:cNvSpPr>
              <a:spLocks noChangeShapeType="1"/>
            </p:cNvSpPr>
            <p:nvPr/>
          </p:nvSpPr>
          <p:spPr bwMode="auto">
            <a:xfrm>
              <a:off x="2304"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28" name="Rectangle 33"/>
            <p:cNvSpPr>
              <a:spLocks noChangeArrowheads="1"/>
            </p:cNvSpPr>
            <p:nvPr/>
          </p:nvSpPr>
          <p:spPr bwMode="auto">
            <a:xfrm>
              <a:off x="2016" y="3408"/>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29" name="Line 34"/>
            <p:cNvSpPr>
              <a:spLocks noChangeShapeType="1"/>
            </p:cNvSpPr>
            <p:nvPr/>
          </p:nvSpPr>
          <p:spPr bwMode="auto">
            <a:xfrm>
              <a:off x="2160" y="340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0" name="Line 35"/>
            <p:cNvSpPr>
              <a:spLocks noChangeShapeType="1"/>
            </p:cNvSpPr>
            <p:nvPr/>
          </p:nvSpPr>
          <p:spPr bwMode="auto">
            <a:xfrm>
              <a:off x="2448" y="3408"/>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1" name="Rectangle 36"/>
            <p:cNvSpPr>
              <a:spLocks noChangeArrowheads="1"/>
            </p:cNvSpPr>
            <p:nvPr/>
          </p:nvSpPr>
          <p:spPr bwMode="auto">
            <a:xfrm>
              <a:off x="2592" y="3024"/>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2332" name="Line 37"/>
            <p:cNvSpPr>
              <a:spLocks noChangeShapeType="1"/>
            </p:cNvSpPr>
            <p:nvPr/>
          </p:nvSpPr>
          <p:spPr bwMode="auto">
            <a:xfrm>
              <a:off x="2736"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3" name="Line 38"/>
            <p:cNvSpPr>
              <a:spLocks noChangeShapeType="1"/>
            </p:cNvSpPr>
            <p:nvPr/>
          </p:nvSpPr>
          <p:spPr bwMode="auto">
            <a:xfrm>
              <a:off x="3024"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4" name="Rectangle 39"/>
            <p:cNvSpPr>
              <a:spLocks noChangeArrowheads="1"/>
            </p:cNvSpPr>
            <p:nvPr/>
          </p:nvSpPr>
          <p:spPr bwMode="auto">
            <a:xfrm>
              <a:off x="5040" y="2640"/>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S</a:t>
              </a:r>
              <a:endParaRPr lang="en-US" altLang="zh-CN" sz="2800">
                <a:solidFill>
                  <a:srgbClr val="000000"/>
                </a:solidFill>
                <a:ea typeface="宋体" charset="-122"/>
              </a:endParaRPr>
            </a:p>
          </p:txBody>
        </p:sp>
        <p:sp>
          <p:nvSpPr>
            <p:cNvPr id="12335" name="Line 40"/>
            <p:cNvSpPr>
              <a:spLocks noChangeShapeType="1"/>
            </p:cNvSpPr>
            <p:nvPr/>
          </p:nvSpPr>
          <p:spPr bwMode="auto">
            <a:xfrm>
              <a:off x="5184"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6" name="Line 41"/>
            <p:cNvSpPr>
              <a:spLocks noChangeShapeType="1"/>
            </p:cNvSpPr>
            <p:nvPr/>
          </p:nvSpPr>
          <p:spPr bwMode="auto">
            <a:xfrm>
              <a:off x="5472"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7" name="Rectangle 42"/>
            <p:cNvSpPr>
              <a:spLocks noChangeArrowheads="1"/>
            </p:cNvSpPr>
            <p:nvPr/>
          </p:nvSpPr>
          <p:spPr bwMode="auto">
            <a:xfrm>
              <a:off x="4464" y="3024"/>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38" name="Line 43"/>
            <p:cNvSpPr>
              <a:spLocks noChangeShapeType="1"/>
            </p:cNvSpPr>
            <p:nvPr/>
          </p:nvSpPr>
          <p:spPr bwMode="auto">
            <a:xfrm>
              <a:off x="4608"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39" name="Line 44"/>
            <p:cNvSpPr>
              <a:spLocks noChangeShapeType="1"/>
            </p:cNvSpPr>
            <p:nvPr/>
          </p:nvSpPr>
          <p:spPr bwMode="auto">
            <a:xfrm>
              <a:off x="4896"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0" name="Rectangle 45"/>
            <p:cNvSpPr>
              <a:spLocks noChangeArrowheads="1"/>
            </p:cNvSpPr>
            <p:nvPr/>
          </p:nvSpPr>
          <p:spPr bwMode="auto">
            <a:xfrm>
              <a:off x="4320" y="2256"/>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G</a:t>
              </a:r>
              <a:endParaRPr lang="en-US" altLang="zh-CN" sz="2800">
                <a:solidFill>
                  <a:srgbClr val="000000"/>
                </a:solidFill>
                <a:ea typeface="宋体" charset="-122"/>
              </a:endParaRPr>
            </a:p>
          </p:txBody>
        </p:sp>
        <p:sp>
          <p:nvSpPr>
            <p:cNvPr id="12341" name="Line 46"/>
            <p:cNvSpPr>
              <a:spLocks noChangeShapeType="1"/>
            </p:cNvSpPr>
            <p:nvPr/>
          </p:nvSpPr>
          <p:spPr bwMode="auto">
            <a:xfrm>
              <a:off x="4464" y="225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2" name="Line 47"/>
            <p:cNvSpPr>
              <a:spLocks noChangeShapeType="1"/>
            </p:cNvSpPr>
            <p:nvPr/>
          </p:nvSpPr>
          <p:spPr bwMode="auto">
            <a:xfrm>
              <a:off x="4752" y="2256"/>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3" name="Rectangle 48"/>
            <p:cNvSpPr>
              <a:spLocks noChangeArrowheads="1"/>
            </p:cNvSpPr>
            <p:nvPr/>
          </p:nvSpPr>
          <p:spPr bwMode="auto">
            <a:xfrm>
              <a:off x="3744" y="2640"/>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H</a:t>
              </a:r>
              <a:endParaRPr lang="en-US" altLang="zh-CN" sz="2800">
                <a:solidFill>
                  <a:srgbClr val="000000"/>
                </a:solidFill>
                <a:ea typeface="宋体" charset="-122"/>
              </a:endParaRPr>
            </a:p>
          </p:txBody>
        </p:sp>
        <p:sp>
          <p:nvSpPr>
            <p:cNvPr id="12344" name="Line 49"/>
            <p:cNvSpPr>
              <a:spLocks noChangeShapeType="1"/>
            </p:cNvSpPr>
            <p:nvPr/>
          </p:nvSpPr>
          <p:spPr bwMode="auto">
            <a:xfrm>
              <a:off x="3888"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5" name="Line 50"/>
            <p:cNvSpPr>
              <a:spLocks noChangeShapeType="1"/>
            </p:cNvSpPr>
            <p:nvPr/>
          </p:nvSpPr>
          <p:spPr bwMode="auto">
            <a:xfrm>
              <a:off x="4176" y="2640"/>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6" name="Rectangle 51"/>
            <p:cNvSpPr>
              <a:spLocks noChangeArrowheads="1"/>
            </p:cNvSpPr>
            <p:nvPr/>
          </p:nvSpPr>
          <p:spPr bwMode="auto">
            <a:xfrm>
              <a:off x="3264" y="3024"/>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2347" name="Line 52"/>
            <p:cNvSpPr>
              <a:spLocks noChangeShapeType="1"/>
            </p:cNvSpPr>
            <p:nvPr/>
          </p:nvSpPr>
          <p:spPr bwMode="auto">
            <a:xfrm>
              <a:off x="3408"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8" name="Line 53"/>
            <p:cNvSpPr>
              <a:spLocks noChangeShapeType="1"/>
            </p:cNvSpPr>
            <p:nvPr/>
          </p:nvSpPr>
          <p:spPr bwMode="auto">
            <a:xfrm>
              <a:off x="3696" y="3024"/>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49" name="Rectangle 54"/>
            <p:cNvSpPr>
              <a:spLocks noChangeArrowheads="1"/>
            </p:cNvSpPr>
            <p:nvPr/>
          </p:nvSpPr>
          <p:spPr bwMode="auto">
            <a:xfrm>
              <a:off x="4896" y="1872"/>
              <a:ext cx="576" cy="240"/>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I</a:t>
              </a:r>
              <a:endParaRPr lang="en-US" altLang="zh-CN" sz="2800">
                <a:solidFill>
                  <a:srgbClr val="000000"/>
                </a:solidFill>
                <a:ea typeface="宋体" charset="-122"/>
              </a:endParaRPr>
            </a:p>
          </p:txBody>
        </p:sp>
        <p:sp>
          <p:nvSpPr>
            <p:cNvPr id="12350" name="Line 55"/>
            <p:cNvSpPr>
              <a:spLocks noChangeShapeType="1"/>
            </p:cNvSpPr>
            <p:nvPr/>
          </p:nvSpPr>
          <p:spPr bwMode="auto">
            <a:xfrm>
              <a:off x="5040"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51" name="Line 56"/>
            <p:cNvSpPr>
              <a:spLocks noChangeShapeType="1"/>
            </p:cNvSpPr>
            <p:nvPr/>
          </p:nvSpPr>
          <p:spPr bwMode="auto">
            <a:xfrm>
              <a:off x="5328" y="1872"/>
              <a:ext cx="0" cy="240"/>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2352" name="Line 57"/>
            <p:cNvSpPr>
              <a:spLocks noChangeShapeType="1"/>
            </p:cNvSpPr>
            <p:nvPr/>
          </p:nvSpPr>
          <p:spPr bwMode="auto">
            <a:xfrm flipH="1">
              <a:off x="2736" y="432"/>
              <a:ext cx="672" cy="288"/>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53" name="Line 58"/>
            <p:cNvSpPr>
              <a:spLocks noChangeShapeType="1"/>
            </p:cNvSpPr>
            <p:nvPr/>
          </p:nvSpPr>
          <p:spPr bwMode="auto">
            <a:xfrm flipH="1">
              <a:off x="2016" y="864"/>
              <a:ext cx="480"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54" name="Line 59"/>
            <p:cNvSpPr>
              <a:spLocks noChangeShapeType="1"/>
            </p:cNvSpPr>
            <p:nvPr/>
          </p:nvSpPr>
          <p:spPr bwMode="auto">
            <a:xfrm flipH="1">
              <a:off x="1344" y="1248"/>
              <a:ext cx="480"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55" name="Line 60"/>
            <p:cNvSpPr>
              <a:spLocks noChangeShapeType="1"/>
            </p:cNvSpPr>
            <p:nvPr/>
          </p:nvSpPr>
          <p:spPr bwMode="auto">
            <a:xfrm flipH="1">
              <a:off x="768" y="1632"/>
              <a:ext cx="384"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56" name="Line 61"/>
            <p:cNvSpPr>
              <a:spLocks noChangeShapeType="1"/>
            </p:cNvSpPr>
            <p:nvPr/>
          </p:nvSpPr>
          <p:spPr bwMode="auto">
            <a:xfrm>
              <a:off x="528" y="2016"/>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57" name="Line 62"/>
            <p:cNvSpPr>
              <a:spLocks noChangeShapeType="1"/>
            </p:cNvSpPr>
            <p:nvPr/>
          </p:nvSpPr>
          <p:spPr bwMode="auto">
            <a:xfrm>
              <a:off x="2256" y="1248"/>
              <a:ext cx="480" cy="24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58" name="Line 63"/>
            <p:cNvSpPr>
              <a:spLocks noChangeShapeType="1"/>
            </p:cNvSpPr>
            <p:nvPr/>
          </p:nvSpPr>
          <p:spPr bwMode="auto">
            <a:xfrm>
              <a:off x="2928" y="1632"/>
              <a:ext cx="2256" cy="24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59" name="Line 64"/>
            <p:cNvSpPr>
              <a:spLocks noChangeShapeType="1"/>
            </p:cNvSpPr>
            <p:nvPr/>
          </p:nvSpPr>
          <p:spPr bwMode="auto">
            <a:xfrm flipH="1">
              <a:off x="2016" y="1632"/>
              <a:ext cx="480"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0" name="Line 65"/>
            <p:cNvSpPr>
              <a:spLocks noChangeShapeType="1"/>
            </p:cNvSpPr>
            <p:nvPr/>
          </p:nvSpPr>
          <p:spPr bwMode="auto">
            <a:xfrm flipH="1">
              <a:off x="2160" y="2400"/>
              <a:ext cx="336"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1" name="Line 66"/>
            <p:cNvSpPr>
              <a:spLocks noChangeShapeType="1"/>
            </p:cNvSpPr>
            <p:nvPr/>
          </p:nvSpPr>
          <p:spPr bwMode="auto">
            <a:xfrm flipH="1">
              <a:off x="2304" y="3168"/>
              <a:ext cx="336"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2" name="Line 67"/>
            <p:cNvSpPr>
              <a:spLocks noChangeShapeType="1"/>
            </p:cNvSpPr>
            <p:nvPr/>
          </p:nvSpPr>
          <p:spPr bwMode="auto">
            <a:xfrm flipH="1">
              <a:off x="4608" y="1968"/>
              <a:ext cx="336" cy="288"/>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3" name="Line 68"/>
            <p:cNvSpPr>
              <a:spLocks noChangeShapeType="1"/>
            </p:cNvSpPr>
            <p:nvPr/>
          </p:nvSpPr>
          <p:spPr bwMode="auto">
            <a:xfrm flipH="1">
              <a:off x="4032" y="2400"/>
              <a:ext cx="336" cy="240"/>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4" name="Line 69"/>
            <p:cNvSpPr>
              <a:spLocks noChangeShapeType="1"/>
            </p:cNvSpPr>
            <p:nvPr/>
          </p:nvSpPr>
          <p:spPr bwMode="auto">
            <a:xfrm flipH="1">
              <a:off x="3552" y="2736"/>
              <a:ext cx="240" cy="288"/>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5" name="Line 70"/>
            <p:cNvSpPr>
              <a:spLocks noChangeShapeType="1"/>
            </p:cNvSpPr>
            <p:nvPr/>
          </p:nvSpPr>
          <p:spPr bwMode="auto">
            <a:xfrm flipH="1">
              <a:off x="4752" y="2736"/>
              <a:ext cx="384" cy="288"/>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2366" name="Line 71"/>
            <p:cNvSpPr>
              <a:spLocks noChangeShapeType="1"/>
            </p:cNvSpPr>
            <p:nvPr/>
          </p:nvSpPr>
          <p:spPr bwMode="auto">
            <a:xfrm>
              <a:off x="4800" y="2400"/>
              <a:ext cx="528" cy="24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67" name="Text Box 72"/>
            <p:cNvSpPr txBox="1">
              <a:spLocks noChangeArrowheads="1"/>
            </p:cNvSpPr>
            <p:nvPr/>
          </p:nvSpPr>
          <p:spPr bwMode="auto">
            <a:xfrm>
              <a:off x="853" y="1824"/>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68" name="Text Box 73"/>
            <p:cNvSpPr txBox="1">
              <a:spLocks noChangeArrowheads="1"/>
            </p:cNvSpPr>
            <p:nvPr/>
          </p:nvSpPr>
          <p:spPr bwMode="auto">
            <a:xfrm>
              <a:off x="2832" y="2208"/>
              <a:ext cx="272"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69" name="Text Box 74"/>
            <p:cNvSpPr txBox="1">
              <a:spLocks noChangeArrowheads="1"/>
            </p:cNvSpPr>
            <p:nvPr/>
          </p:nvSpPr>
          <p:spPr bwMode="auto">
            <a:xfrm>
              <a:off x="2976" y="2976"/>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0" name="Text Box 75"/>
            <p:cNvSpPr txBox="1">
              <a:spLocks noChangeArrowheads="1"/>
            </p:cNvSpPr>
            <p:nvPr/>
          </p:nvSpPr>
          <p:spPr bwMode="auto">
            <a:xfrm>
              <a:off x="3648" y="2976"/>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1" name="Text Box 76"/>
            <p:cNvSpPr txBox="1">
              <a:spLocks noChangeArrowheads="1"/>
            </p:cNvSpPr>
            <p:nvPr/>
          </p:nvSpPr>
          <p:spPr bwMode="auto">
            <a:xfrm>
              <a:off x="4128" y="2592"/>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2" name="Text Box 77"/>
            <p:cNvSpPr txBox="1">
              <a:spLocks noChangeArrowheads="1"/>
            </p:cNvSpPr>
            <p:nvPr/>
          </p:nvSpPr>
          <p:spPr bwMode="auto">
            <a:xfrm>
              <a:off x="5280" y="1824"/>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3" name="Text Box 78"/>
            <p:cNvSpPr txBox="1">
              <a:spLocks noChangeArrowheads="1"/>
            </p:cNvSpPr>
            <p:nvPr/>
          </p:nvSpPr>
          <p:spPr bwMode="auto">
            <a:xfrm>
              <a:off x="5413" y="2592"/>
              <a:ext cx="272"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4" name="Text Box 79"/>
            <p:cNvSpPr txBox="1">
              <a:spLocks noChangeArrowheads="1"/>
            </p:cNvSpPr>
            <p:nvPr/>
          </p:nvSpPr>
          <p:spPr bwMode="auto">
            <a:xfrm>
              <a:off x="4848" y="2976"/>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2375" name="Line 80"/>
            <p:cNvSpPr>
              <a:spLocks noChangeShapeType="1"/>
            </p:cNvSpPr>
            <p:nvPr/>
          </p:nvSpPr>
          <p:spPr bwMode="auto">
            <a:xfrm>
              <a:off x="1536" y="1632"/>
              <a:ext cx="0" cy="432"/>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76" name="Line 81"/>
            <p:cNvSpPr>
              <a:spLocks noChangeShapeType="1"/>
            </p:cNvSpPr>
            <p:nvPr/>
          </p:nvSpPr>
          <p:spPr bwMode="auto">
            <a:xfrm>
              <a:off x="2256" y="2016"/>
              <a:ext cx="480" cy="240"/>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77" name="Line 82"/>
            <p:cNvSpPr>
              <a:spLocks noChangeShapeType="1"/>
            </p:cNvSpPr>
            <p:nvPr/>
          </p:nvSpPr>
          <p:spPr bwMode="auto">
            <a:xfrm>
              <a:off x="2352" y="2736"/>
              <a:ext cx="528" cy="288"/>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2378" name="Oval 83"/>
            <p:cNvSpPr>
              <a:spLocks noChangeArrowheads="1"/>
            </p:cNvSpPr>
            <p:nvPr/>
          </p:nvSpPr>
          <p:spPr bwMode="auto">
            <a:xfrm>
              <a:off x="1488" y="2352"/>
              <a:ext cx="576"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a:t>
              </a:r>
              <a:endParaRPr lang="en-US" altLang="zh-CN" sz="2800">
                <a:solidFill>
                  <a:srgbClr val="000000"/>
                </a:solidFill>
                <a:ea typeface="宋体" charset="-122"/>
              </a:endParaRPr>
            </a:p>
          </p:txBody>
        </p:sp>
        <p:sp>
          <p:nvSpPr>
            <p:cNvPr id="12379" name="Line 84"/>
            <p:cNvSpPr>
              <a:spLocks noChangeShapeType="1"/>
            </p:cNvSpPr>
            <p:nvPr/>
          </p:nvSpPr>
          <p:spPr bwMode="auto">
            <a:xfrm>
              <a:off x="1776" y="2016"/>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80" name="Oval 85"/>
            <p:cNvSpPr>
              <a:spLocks noChangeArrowheads="1"/>
            </p:cNvSpPr>
            <p:nvPr/>
          </p:nvSpPr>
          <p:spPr bwMode="auto">
            <a:xfrm>
              <a:off x="1632" y="3120"/>
              <a:ext cx="576"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a:t>
              </a:r>
              <a:endParaRPr lang="en-US" altLang="zh-CN" sz="2800">
                <a:solidFill>
                  <a:srgbClr val="000000"/>
                </a:solidFill>
                <a:ea typeface="宋体" charset="-122"/>
              </a:endParaRPr>
            </a:p>
          </p:txBody>
        </p:sp>
        <p:sp>
          <p:nvSpPr>
            <p:cNvPr id="12381" name="Line 86"/>
            <p:cNvSpPr>
              <a:spLocks noChangeShapeType="1"/>
            </p:cNvSpPr>
            <p:nvPr/>
          </p:nvSpPr>
          <p:spPr bwMode="auto">
            <a:xfrm>
              <a:off x="1920" y="2784"/>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82" name="Oval 87"/>
            <p:cNvSpPr>
              <a:spLocks noChangeArrowheads="1"/>
            </p:cNvSpPr>
            <p:nvPr/>
          </p:nvSpPr>
          <p:spPr bwMode="auto">
            <a:xfrm>
              <a:off x="1824" y="3888"/>
              <a:ext cx="720"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HERE</a:t>
              </a:r>
              <a:endParaRPr lang="en-US" altLang="zh-CN" sz="2800">
                <a:solidFill>
                  <a:srgbClr val="000000"/>
                </a:solidFill>
                <a:ea typeface="宋体" charset="-122"/>
              </a:endParaRPr>
            </a:p>
          </p:txBody>
        </p:sp>
        <p:sp>
          <p:nvSpPr>
            <p:cNvPr id="12383" name="Line 88"/>
            <p:cNvSpPr>
              <a:spLocks noChangeShapeType="1"/>
            </p:cNvSpPr>
            <p:nvPr/>
          </p:nvSpPr>
          <p:spPr bwMode="auto">
            <a:xfrm>
              <a:off x="2112" y="3552"/>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84" name="Oval 89"/>
            <p:cNvSpPr>
              <a:spLocks noChangeArrowheads="1"/>
            </p:cNvSpPr>
            <p:nvPr/>
          </p:nvSpPr>
          <p:spPr bwMode="auto">
            <a:xfrm>
              <a:off x="3024" y="3504"/>
              <a:ext cx="672"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HIGH</a:t>
              </a:r>
              <a:endParaRPr lang="en-US" altLang="zh-CN" sz="2800">
                <a:solidFill>
                  <a:srgbClr val="000000"/>
                </a:solidFill>
                <a:ea typeface="宋体" charset="-122"/>
              </a:endParaRPr>
            </a:p>
          </p:txBody>
        </p:sp>
        <p:sp>
          <p:nvSpPr>
            <p:cNvPr id="12385" name="Line 90"/>
            <p:cNvSpPr>
              <a:spLocks noChangeShapeType="1"/>
            </p:cNvSpPr>
            <p:nvPr/>
          </p:nvSpPr>
          <p:spPr bwMode="auto">
            <a:xfrm>
              <a:off x="3312" y="3168"/>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86" name="Oval 91"/>
            <p:cNvSpPr>
              <a:spLocks noChangeArrowheads="1"/>
            </p:cNvSpPr>
            <p:nvPr/>
          </p:nvSpPr>
          <p:spPr bwMode="auto">
            <a:xfrm>
              <a:off x="4224" y="3504"/>
              <a:ext cx="576" cy="24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HIS</a:t>
              </a:r>
              <a:endParaRPr lang="en-US" altLang="zh-CN" sz="2800">
                <a:solidFill>
                  <a:srgbClr val="000000"/>
                </a:solidFill>
                <a:ea typeface="宋体" charset="-122"/>
              </a:endParaRPr>
            </a:p>
          </p:txBody>
        </p:sp>
        <p:sp>
          <p:nvSpPr>
            <p:cNvPr id="12387" name="Line 92"/>
            <p:cNvSpPr>
              <a:spLocks noChangeShapeType="1"/>
            </p:cNvSpPr>
            <p:nvPr/>
          </p:nvSpPr>
          <p:spPr bwMode="auto">
            <a:xfrm>
              <a:off x="4512" y="3168"/>
              <a:ext cx="0" cy="336"/>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2388" name="Text Box 93"/>
            <p:cNvSpPr txBox="1">
              <a:spLocks noChangeArrowheads="1"/>
            </p:cNvSpPr>
            <p:nvPr/>
          </p:nvSpPr>
          <p:spPr bwMode="auto">
            <a:xfrm>
              <a:off x="1286" y="1900"/>
              <a:ext cx="436" cy="437"/>
            </a:xfrm>
            <a:prstGeom prst="rect">
              <a:avLst/>
            </a:prstGeom>
            <a:noFill/>
            <a:ln w="9525">
              <a:noFill/>
              <a:miter lim="800000"/>
              <a:headEnd/>
              <a:tailEnd/>
            </a:ln>
          </p:spPr>
          <p:txBody>
            <a:bodyPr wrap="none">
              <a:spAutoFit/>
            </a:bodyPr>
            <a:lstStyle/>
            <a:p>
              <a:r>
                <a:rPr lang="en-US" altLang="zh-CN" sz="3600" b="1">
                  <a:solidFill>
                    <a:srgbClr val="3333CC"/>
                  </a:solidFill>
                  <a:ea typeface="宋体" charset="-122"/>
                </a:rPr>
                <a:t>…</a:t>
              </a:r>
            </a:p>
          </p:txBody>
        </p:sp>
        <p:sp>
          <p:nvSpPr>
            <p:cNvPr id="12389" name="Freeform 94"/>
            <p:cNvSpPr>
              <a:spLocks/>
            </p:cNvSpPr>
            <p:nvPr/>
          </p:nvSpPr>
          <p:spPr bwMode="auto">
            <a:xfrm>
              <a:off x="3258" y="159"/>
              <a:ext cx="390" cy="177"/>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p:spPr>
          <p:txBody>
            <a:bodyPr wrap="none" anchor="ctr"/>
            <a:lstStyle/>
            <a:p>
              <a:endParaRPr lang="zh-CN" altLang="en-US" sz="2800">
                <a:solidFill>
                  <a:srgbClr val="000000"/>
                </a:solidFill>
                <a:ea typeface="宋体" charset="-122"/>
              </a:endParaRPr>
            </a:p>
          </p:txBody>
        </p:sp>
        <p:sp>
          <p:nvSpPr>
            <p:cNvPr id="12390" name="Text Box 95"/>
            <p:cNvSpPr txBox="1">
              <a:spLocks noChangeArrowheads="1"/>
            </p:cNvSpPr>
            <p:nvPr/>
          </p:nvSpPr>
          <p:spPr bwMode="auto">
            <a:xfrm>
              <a:off x="2970" y="-48"/>
              <a:ext cx="322" cy="437"/>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ea typeface="宋体" charset="-122"/>
                </a:rPr>
                <a:t>T</a:t>
              </a:r>
              <a:endParaRPr lang="en-US" altLang="zh-CN" sz="2800">
                <a:solidFill>
                  <a:srgbClr val="000000"/>
                </a:solidFill>
                <a:ea typeface="宋体" charset="-122"/>
              </a:endParaRPr>
            </a:p>
          </p:txBody>
        </p:sp>
        <p:sp>
          <p:nvSpPr>
            <p:cNvPr id="12391" name="Text Box 96"/>
            <p:cNvSpPr txBox="1">
              <a:spLocks noChangeArrowheads="1"/>
            </p:cNvSpPr>
            <p:nvPr/>
          </p:nvSpPr>
          <p:spPr bwMode="auto">
            <a:xfrm>
              <a:off x="2400" y="3360"/>
              <a:ext cx="271" cy="354"/>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grpSp>
      <p:sp>
        <p:nvSpPr>
          <p:cNvPr id="12291" name="Text Box 97"/>
          <p:cNvSpPr txBox="1">
            <a:spLocks noChangeArrowheads="1"/>
          </p:cNvSpPr>
          <p:nvPr/>
        </p:nvSpPr>
        <p:spPr bwMode="auto">
          <a:xfrm>
            <a:off x="152400" y="211138"/>
            <a:ext cx="3435350" cy="579437"/>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在双链树中的查找</a:t>
            </a:r>
          </a:p>
        </p:txBody>
      </p:sp>
      <p:sp>
        <p:nvSpPr>
          <p:cNvPr id="449634" name="Rectangle 98"/>
          <p:cNvSpPr>
            <a:spLocks noChangeArrowheads="1"/>
          </p:cNvSpPr>
          <p:nvPr/>
        </p:nvSpPr>
        <p:spPr bwMode="auto">
          <a:xfrm>
            <a:off x="5170488" y="69850"/>
            <a:ext cx="3973512" cy="830997"/>
          </a:xfrm>
          <a:prstGeom prst="rect">
            <a:avLst/>
          </a:prstGeom>
          <a:noFill/>
          <a:ln w="9525">
            <a:noFill/>
            <a:miter lim="800000"/>
            <a:headEnd/>
            <a:tailEnd/>
          </a:ln>
        </p:spPr>
        <p:txBody>
          <a:bodyPr>
            <a:spAutoFit/>
          </a:bodyPr>
          <a:lstStyle/>
          <a:p>
            <a:r>
              <a:rPr lang="zh-CN" altLang="en-US" b="1" dirty="0">
                <a:solidFill>
                  <a:srgbClr val="A50021"/>
                </a:solidFill>
                <a:ea typeface="楷体_GB2312" pitchFamily="49" charset="-122"/>
              </a:rPr>
              <a:t>将给定值存放在字符串数组</a:t>
            </a:r>
          </a:p>
          <a:p>
            <a:r>
              <a:rPr lang="zh-CN" altLang="en-US" b="1" dirty="0">
                <a:solidFill>
                  <a:srgbClr val="A50021"/>
                </a:solidFill>
                <a:ea typeface="楷体_GB2312" pitchFamily="49" charset="-122"/>
              </a:rPr>
              <a:t>          </a:t>
            </a:r>
            <a:r>
              <a:rPr lang="en-US" altLang="zh-CN" b="1" dirty="0">
                <a:solidFill>
                  <a:srgbClr val="FF0000"/>
                </a:solidFill>
                <a:ea typeface="楷体_GB2312" pitchFamily="49" charset="-122"/>
              </a:rPr>
              <a:t>K.ch [0…num-1]</a:t>
            </a:r>
            <a:r>
              <a:rPr lang="zh-CN" altLang="en-US" b="1" dirty="0">
                <a:solidFill>
                  <a:srgbClr val="FF0000"/>
                </a:solidFill>
                <a:ea typeface="楷体_GB2312" pitchFamily="49" charset="-122"/>
              </a:rPr>
              <a:t>中</a:t>
            </a:r>
            <a:r>
              <a:rPr lang="zh-CN" altLang="en-US" b="1" dirty="0">
                <a:solidFill>
                  <a:srgbClr val="A50021"/>
                </a:solidFill>
                <a:ea typeface="楷体_GB2312" pitchFamily="49" charset="-122"/>
              </a:rPr>
              <a:t>                                           </a:t>
            </a:r>
          </a:p>
        </p:txBody>
      </p:sp>
      <p:sp>
        <p:nvSpPr>
          <p:cNvPr id="449635" name="Text Box 99"/>
          <p:cNvSpPr txBox="1">
            <a:spLocks noChangeArrowheads="1"/>
          </p:cNvSpPr>
          <p:nvPr/>
        </p:nvSpPr>
        <p:spPr bwMode="auto">
          <a:xfrm>
            <a:off x="6311900" y="1539875"/>
            <a:ext cx="2832100" cy="1569660"/>
          </a:xfrm>
          <a:prstGeom prst="rect">
            <a:avLst/>
          </a:prstGeom>
          <a:noFill/>
          <a:ln w="9525">
            <a:noFill/>
            <a:miter lim="800000"/>
            <a:headEnd/>
            <a:tailEnd/>
          </a:ln>
        </p:spPr>
        <p:txBody>
          <a:bodyPr>
            <a:spAutoFit/>
          </a:bodyPr>
          <a:lstStyle/>
          <a:p>
            <a:r>
              <a:rPr lang="en-US" altLang="zh-CN" sz="2800" b="1" dirty="0">
                <a:solidFill>
                  <a:srgbClr val="000000"/>
                </a:solidFill>
                <a:ea typeface="宋体" charset="-122"/>
              </a:rPr>
              <a:t>K.ch[ ] = </a:t>
            </a:r>
            <a:r>
              <a:rPr lang="en-US" altLang="zh-CN" sz="2800" b="1" dirty="0">
                <a:solidFill>
                  <a:srgbClr val="FF0000"/>
                </a:solidFill>
                <a:ea typeface="宋体" charset="-122"/>
              </a:rPr>
              <a:t>HER</a:t>
            </a:r>
            <a:r>
              <a:rPr lang="en-US" altLang="zh-CN" sz="2800" b="1" dirty="0">
                <a:solidFill>
                  <a:srgbClr val="000000"/>
                </a:solidFill>
                <a:ea typeface="宋体" charset="-122"/>
              </a:rPr>
              <a:t>$</a:t>
            </a:r>
            <a:r>
              <a:rPr lang="en-US" altLang="zh-CN" sz="2800" b="1" dirty="0">
                <a:solidFill>
                  <a:srgbClr val="FF0000"/>
                </a:solidFill>
                <a:ea typeface="宋体" charset="-122"/>
              </a:rPr>
              <a:t>,</a:t>
            </a:r>
          </a:p>
          <a:p>
            <a:r>
              <a:rPr lang="en-US" altLang="zh-CN" sz="2800" b="1" dirty="0">
                <a:solidFill>
                  <a:srgbClr val="FF0000"/>
                </a:solidFill>
                <a:ea typeface="宋体" charset="-122"/>
              </a:rPr>
              <a:t>                </a:t>
            </a:r>
            <a:r>
              <a:rPr lang="en-US" altLang="zh-CN" sz="2800" b="1" dirty="0">
                <a:solidFill>
                  <a:srgbClr val="3333CC"/>
                </a:solidFill>
                <a:ea typeface="宋体" charset="-122"/>
              </a:rPr>
              <a:t>HEIG</a:t>
            </a:r>
            <a:r>
              <a:rPr lang="en-US" altLang="zh-CN" sz="2800" b="1" dirty="0" smtClean="0">
                <a:solidFill>
                  <a:srgbClr val="3333CC"/>
                </a:solidFill>
                <a:ea typeface="宋体" charset="-122"/>
              </a:rPr>
              <a:t>$</a:t>
            </a:r>
            <a:r>
              <a:rPr lang="en-US" altLang="zh-CN" sz="2800" b="1" dirty="0" smtClean="0">
                <a:solidFill>
                  <a:srgbClr val="FF0000"/>
                </a:solidFill>
                <a:ea typeface="宋体" charset="-122"/>
              </a:rPr>
              <a:t>,</a:t>
            </a:r>
            <a:endParaRPr lang="en-US" altLang="zh-CN" sz="2800" b="1" dirty="0">
              <a:solidFill>
                <a:srgbClr val="FF0000"/>
              </a:solidFill>
              <a:ea typeface="宋体" charset="-122"/>
            </a:endParaRPr>
          </a:p>
          <a:p>
            <a:r>
              <a:rPr lang="en-US" altLang="zh-CN" sz="2800" b="1" dirty="0">
                <a:solidFill>
                  <a:srgbClr val="FF0000"/>
                </a:solidFill>
                <a:ea typeface="宋体" charset="-122"/>
              </a:rPr>
              <a:t>                </a:t>
            </a:r>
            <a:r>
              <a:rPr lang="en-US" altLang="zh-CN" sz="2800" b="1" dirty="0">
                <a:solidFill>
                  <a:srgbClr val="3333CC"/>
                </a:solidFill>
                <a:ea typeface="宋体" charset="-122"/>
              </a:rPr>
              <a:t>AM$,</a:t>
            </a:r>
          </a:p>
          <a:p>
            <a:r>
              <a:rPr lang="en-US" altLang="zh-CN" sz="2800" b="1" dirty="0">
                <a:solidFill>
                  <a:srgbClr val="FF0000"/>
                </a:solidFill>
                <a:ea typeface="宋体" charset="-122"/>
              </a:rPr>
              <a:t>                </a:t>
            </a:r>
            <a:endParaRPr lang="en-US" altLang="zh-CN" sz="2800" b="1" dirty="0">
              <a:solidFill>
                <a:srgbClr val="000000"/>
              </a:solidFill>
              <a:ea typeface="宋体" charset="-122"/>
            </a:endParaRPr>
          </a:p>
        </p:txBody>
      </p:sp>
      <p:sp>
        <p:nvSpPr>
          <p:cNvPr id="449636" name="Rectangle 100"/>
          <p:cNvSpPr>
            <a:spLocks noChangeArrowheads="1"/>
          </p:cNvSpPr>
          <p:nvPr/>
        </p:nvSpPr>
        <p:spPr bwMode="auto">
          <a:xfrm>
            <a:off x="190500" y="893763"/>
            <a:ext cx="5419725" cy="1421928"/>
          </a:xfrm>
          <a:prstGeom prst="rect">
            <a:avLst/>
          </a:prstGeom>
          <a:noFill/>
          <a:ln w="9525">
            <a:noFill/>
            <a:miter lim="800000"/>
            <a:headEnd/>
            <a:tailEnd/>
          </a:ln>
        </p:spPr>
        <p:txBody>
          <a:bodyPr>
            <a:spAutoFit/>
          </a:bodyPr>
          <a:lstStyle/>
          <a:p>
            <a:pPr>
              <a:lnSpc>
                <a:spcPct val="120000"/>
              </a:lnSpc>
            </a:pPr>
            <a:r>
              <a:rPr lang="zh-CN" altLang="en-US" b="1" dirty="0">
                <a:solidFill>
                  <a:srgbClr val="000000"/>
                </a:solidFill>
                <a:latin typeface="楷体_GB2312" pitchFamily="49" charset="-122"/>
                <a:ea typeface="楷体_GB2312" pitchFamily="49" charset="-122"/>
              </a:rPr>
              <a:t>成功：符号位置</a:t>
            </a:r>
            <a:r>
              <a:rPr lang="en-US" altLang="zh-CN" b="1" dirty="0" err="1">
                <a:solidFill>
                  <a:srgbClr val="000000"/>
                </a:solidFill>
                <a:latin typeface="楷体_GB2312" pitchFamily="49" charset="-122"/>
                <a:ea typeface="楷体_GB2312" pitchFamily="49" charset="-122"/>
              </a:rPr>
              <a:t>i</a:t>
            </a:r>
            <a:r>
              <a:rPr lang="en-US" altLang="zh-CN" b="1" dirty="0">
                <a:solidFill>
                  <a:srgbClr val="000000"/>
                </a:solidFill>
                <a:latin typeface="楷体_GB2312" pitchFamily="49" charset="-122"/>
                <a:ea typeface="楷体_GB2312" pitchFamily="49" charset="-122"/>
              </a:rPr>
              <a:t> </a:t>
            </a:r>
            <a:r>
              <a:rPr lang="zh-CN" altLang="en-US" b="1" dirty="0">
                <a:solidFill>
                  <a:srgbClr val="000000"/>
                </a:solidFill>
                <a:latin typeface="楷体_GB2312" pitchFamily="49" charset="-122"/>
                <a:ea typeface="楷体_GB2312" pitchFamily="49" charset="-122"/>
              </a:rPr>
              <a:t>等于关键字长度</a:t>
            </a:r>
          </a:p>
          <a:p>
            <a:pPr>
              <a:lnSpc>
                <a:spcPct val="120000"/>
              </a:lnSpc>
            </a:pPr>
            <a:r>
              <a:rPr lang="zh-CN" altLang="en-US" b="1" dirty="0">
                <a:solidFill>
                  <a:srgbClr val="000000"/>
                </a:solidFill>
                <a:latin typeface="楷体_GB2312" pitchFamily="49" charset="-122"/>
                <a:ea typeface="楷体_GB2312" pitchFamily="49" charset="-122"/>
              </a:rPr>
              <a:t>      且结点值等于字符值。</a:t>
            </a:r>
          </a:p>
          <a:p>
            <a:pPr>
              <a:lnSpc>
                <a:spcPct val="120000"/>
              </a:lnSpc>
            </a:pPr>
            <a:r>
              <a:rPr lang="zh-CN" altLang="en-US" b="1" dirty="0">
                <a:solidFill>
                  <a:srgbClr val="000000"/>
                </a:solidFill>
                <a:latin typeface="楷体_GB2312" pitchFamily="49" charset="-122"/>
                <a:ea typeface="楷体_GB2312" pitchFamily="49" charset="-122"/>
              </a:rPr>
              <a:t>不成功：</a:t>
            </a:r>
            <a:r>
              <a:rPr lang="en-US" altLang="zh-CN" b="1" dirty="0">
                <a:solidFill>
                  <a:srgbClr val="000000"/>
                </a:solidFill>
                <a:latin typeface="楷体_GB2312" pitchFamily="49" charset="-122"/>
                <a:ea typeface="楷体_GB2312" pitchFamily="49" charset="-122"/>
              </a:rPr>
              <a:t>P</a:t>
            </a:r>
            <a:r>
              <a:rPr lang="zh-CN" altLang="en-US" b="1" dirty="0">
                <a:solidFill>
                  <a:srgbClr val="000000"/>
                </a:solidFill>
                <a:latin typeface="楷体_GB2312" pitchFamily="49" charset="-122"/>
                <a:ea typeface="楷体_GB2312" pitchFamily="49" charset="-122"/>
              </a:rPr>
              <a:t>指针空</a:t>
            </a:r>
          </a:p>
        </p:txBody>
      </p:sp>
      <p:grpSp>
        <p:nvGrpSpPr>
          <p:cNvPr id="3" name="Group 101"/>
          <p:cNvGrpSpPr>
            <a:grpSpLocks/>
          </p:cNvGrpSpPr>
          <p:nvPr/>
        </p:nvGrpSpPr>
        <p:grpSpPr bwMode="auto">
          <a:xfrm>
            <a:off x="5183188" y="803275"/>
            <a:ext cx="2165350" cy="665163"/>
            <a:chOff x="3265" y="506"/>
            <a:chExt cx="1364" cy="419"/>
          </a:xfrm>
        </p:grpSpPr>
        <p:sp>
          <p:nvSpPr>
            <p:cNvPr id="12296" name="Text Box 102"/>
            <p:cNvSpPr txBox="1">
              <a:spLocks noChangeArrowheads="1"/>
            </p:cNvSpPr>
            <p:nvPr/>
          </p:nvSpPr>
          <p:spPr bwMode="auto">
            <a:xfrm>
              <a:off x="3265" y="637"/>
              <a:ext cx="364" cy="288"/>
            </a:xfrm>
            <a:prstGeom prst="rect">
              <a:avLst/>
            </a:prstGeom>
            <a:noFill/>
            <a:ln w="9525">
              <a:noFill/>
              <a:miter lim="800000"/>
              <a:headEnd/>
              <a:tailEnd/>
            </a:ln>
          </p:spPr>
          <p:txBody>
            <a:bodyPr>
              <a:spAutoFit/>
            </a:bodyPr>
            <a:lstStyle/>
            <a:p>
              <a:pPr>
                <a:spcBef>
                  <a:spcPct val="50000"/>
                </a:spcBef>
              </a:pPr>
              <a:endParaRPr lang="en-US" altLang="zh-CN" sz="2800" b="1" dirty="0">
                <a:solidFill>
                  <a:srgbClr val="FF0000"/>
                </a:solidFill>
                <a:ea typeface="宋体" charset="-122"/>
              </a:endParaRPr>
            </a:p>
          </p:txBody>
        </p:sp>
        <p:sp>
          <p:nvSpPr>
            <p:cNvPr id="12297" name="Text Box 103"/>
            <p:cNvSpPr txBox="1">
              <a:spLocks noChangeArrowheads="1"/>
            </p:cNvSpPr>
            <p:nvPr/>
          </p:nvSpPr>
          <p:spPr bwMode="auto">
            <a:xfrm>
              <a:off x="4265" y="506"/>
              <a:ext cx="364" cy="288"/>
            </a:xfrm>
            <a:prstGeom prst="rect">
              <a:avLst/>
            </a:prstGeom>
            <a:noFill/>
            <a:ln w="9525">
              <a:noFill/>
              <a:miter lim="800000"/>
              <a:headEnd/>
              <a:tailEnd/>
            </a:ln>
          </p:spPr>
          <p:txBody>
            <a:bodyPr>
              <a:spAutoFit/>
            </a:bodyPr>
            <a:lstStyle/>
            <a:p>
              <a:pPr>
                <a:spcBef>
                  <a:spcPct val="50000"/>
                </a:spcBef>
              </a:pPr>
              <a:r>
                <a:rPr lang="en-US" altLang="zh-CN" sz="2800" b="1">
                  <a:solidFill>
                    <a:srgbClr val="3333FF"/>
                  </a:solidFill>
                  <a:ea typeface="宋体" charset="-122"/>
                </a:rPr>
                <a:t>i</a:t>
              </a:r>
            </a:p>
          </p:txBody>
        </p:sp>
      </p:grpSp>
      <p:sp>
        <p:nvSpPr>
          <p:cNvPr id="104" name="Text Box 102"/>
          <p:cNvSpPr txBox="1">
            <a:spLocks noChangeArrowheads="1"/>
          </p:cNvSpPr>
          <p:nvPr/>
        </p:nvSpPr>
        <p:spPr bwMode="auto">
          <a:xfrm>
            <a:off x="5102832" y="3590956"/>
            <a:ext cx="577850" cy="457200"/>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ea typeface="宋体" charset="-122"/>
              </a:rPr>
              <a:t>P</a:t>
            </a:r>
          </a:p>
        </p:txBody>
      </p:sp>
      <p:sp>
        <p:nvSpPr>
          <p:cNvPr id="107" name="Text Box 102"/>
          <p:cNvSpPr txBox="1">
            <a:spLocks noChangeArrowheads="1"/>
          </p:cNvSpPr>
          <p:nvPr/>
        </p:nvSpPr>
        <p:spPr bwMode="auto">
          <a:xfrm>
            <a:off x="6637597" y="1113763"/>
            <a:ext cx="577850" cy="457200"/>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ea typeface="宋体" charset="-122"/>
              </a:rPr>
              <a:t>P</a:t>
            </a:r>
          </a:p>
        </p:txBody>
      </p:sp>
      <p:sp>
        <p:nvSpPr>
          <p:cNvPr id="108" name="Text Box 102"/>
          <p:cNvSpPr txBox="1">
            <a:spLocks noChangeArrowheads="1"/>
          </p:cNvSpPr>
          <p:nvPr/>
        </p:nvSpPr>
        <p:spPr bwMode="auto">
          <a:xfrm>
            <a:off x="5241059" y="1014010"/>
            <a:ext cx="577850" cy="457200"/>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ea typeface="宋体" charset="-122"/>
              </a:rPr>
              <a:t>P</a:t>
            </a:r>
          </a:p>
        </p:txBody>
      </p:sp>
    </p:spTree>
    <p:extLst>
      <p:ext uri="{BB962C8B-B14F-4D97-AF65-F5344CB8AC3E}">
        <p14:creationId xmlns:p14="http://schemas.microsoft.com/office/powerpoint/2010/main" val="2025023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9634"/>
                                        </p:tgtEl>
                                        <p:attrNameLst>
                                          <p:attrName>style.visibility</p:attrName>
                                        </p:attrNameLst>
                                      </p:cBhvr>
                                      <p:to>
                                        <p:strVal val="visible"/>
                                      </p:to>
                                    </p:set>
                                    <p:animEffect transition="in" filter="wipe(left)">
                                      <p:cBhvr>
                                        <p:cTn id="7" dur="500"/>
                                        <p:tgtEl>
                                          <p:spTgt spid="449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9635">
                                            <p:txEl>
                                              <p:pRg st="0" end="0"/>
                                            </p:txEl>
                                          </p:spTgt>
                                        </p:tgtEl>
                                        <p:attrNameLst>
                                          <p:attrName>style.visibility</p:attrName>
                                        </p:attrNameLst>
                                      </p:cBhvr>
                                      <p:to>
                                        <p:strVal val="visible"/>
                                      </p:to>
                                    </p:set>
                                    <p:animEffect transition="in" filter="wipe(left)">
                                      <p:cBhvr>
                                        <p:cTn id="12" dur="500"/>
                                        <p:tgtEl>
                                          <p:spTgt spid="4496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down)">
                                      <p:cBhvr>
                                        <p:cTn id="17" dur="500"/>
                                        <p:tgtEl>
                                          <p:spTgt spid="108"/>
                                        </p:tgtEl>
                                      </p:cBhvr>
                                    </p:animEffect>
                                  </p:childTnLst>
                                </p:cTn>
                              </p:par>
                              <p:par>
                                <p:cTn id="18" presetID="2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9636">
                                            <p:txEl>
                                              <p:pRg st="0" end="0"/>
                                            </p:txEl>
                                          </p:spTgt>
                                        </p:tgtEl>
                                        <p:attrNameLst>
                                          <p:attrName>style.visibility</p:attrName>
                                        </p:attrNameLst>
                                      </p:cBhvr>
                                      <p:to>
                                        <p:strVal val="visible"/>
                                      </p:to>
                                    </p:set>
                                    <p:animEffect transition="in" filter="wipe(left)">
                                      <p:cBhvr>
                                        <p:cTn id="25" dur="500"/>
                                        <p:tgtEl>
                                          <p:spTgt spid="449636">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449636">
                                            <p:txEl>
                                              <p:pRg st="1" end="1"/>
                                            </p:txEl>
                                          </p:spTgt>
                                        </p:tgtEl>
                                        <p:attrNameLst>
                                          <p:attrName>style.visibility</p:attrName>
                                        </p:attrNameLst>
                                      </p:cBhvr>
                                      <p:to>
                                        <p:strVal val="visible"/>
                                      </p:to>
                                    </p:set>
                                    <p:animEffect transition="in" filter="wipe(left)">
                                      <p:cBhvr>
                                        <p:cTn id="28" dur="500"/>
                                        <p:tgtEl>
                                          <p:spTgt spid="44963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49635">
                                            <p:txEl>
                                              <p:pRg st="1" end="1"/>
                                            </p:txEl>
                                          </p:spTgt>
                                        </p:tgtEl>
                                        <p:attrNameLst>
                                          <p:attrName>style.visibility</p:attrName>
                                        </p:attrNameLst>
                                      </p:cBhvr>
                                      <p:to>
                                        <p:strVal val="visible"/>
                                      </p:to>
                                    </p:set>
                                    <p:animEffect transition="in" filter="wipe(left)">
                                      <p:cBhvr>
                                        <p:cTn id="33" dur="500"/>
                                        <p:tgtEl>
                                          <p:spTgt spid="4496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108"/>
                                        </p:tgtEl>
                                      </p:cBhvr>
                                    </p:animEffect>
                                    <p:set>
                                      <p:cBhvr>
                                        <p:cTn id="38" dur="1" fill="hold">
                                          <p:stCondLst>
                                            <p:cond delay="499"/>
                                          </p:stCondLst>
                                        </p:cTn>
                                        <p:tgtEl>
                                          <p:spTgt spid="108"/>
                                        </p:tgtEl>
                                        <p:attrNameLst>
                                          <p:attrName>style.visibility</p:attrName>
                                        </p:attrNameLst>
                                      </p:cBhvr>
                                      <p:to>
                                        <p:strVal val="hidden"/>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down)">
                                      <p:cBhvr>
                                        <p:cTn id="42" dur="500"/>
                                        <p:tgtEl>
                                          <p:spTgt spid="104"/>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449636">
                                            <p:txEl>
                                              <p:pRg st="2" end="2"/>
                                            </p:txEl>
                                          </p:spTgt>
                                        </p:tgtEl>
                                        <p:attrNameLst>
                                          <p:attrName>style.visibility</p:attrName>
                                        </p:attrNameLst>
                                      </p:cBhvr>
                                      <p:to>
                                        <p:strVal val="visible"/>
                                      </p:to>
                                    </p:set>
                                    <p:animEffect transition="in" filter="wipe(left)">
                                      <p:cBhvr>
                                        <p:cTn id="46" dur="500"/>
                                        <p:tgtEl>
                                          <p:spTgt spid="449636">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49635">
                                            <p:txEl>
                                              <p:pRg st="2" end="2"/>
                                            </p:txEl>
                                          </p:spTgt>
                                        </p:tgtEl>
                                        <p:attrNameLst>
                                          <p:attrName>style.visibility</p:attrName>
                                        </p:attrNameLst>
                                      </p:cBhvr>
                                      <p:to>
                                        <p:strVal val="visible"/>
                                      </p:to>
                                    </p:set>
                                    <p:animEffect transition="in" filter="wipe(left)">
                                      <p:cBhvr>
                                        <p:cTn id="51" dur="500"/>
                                        <p:tgtEl>
                                          <p:spTgt spid="44963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wipe(down)">
                                      <p:cBhvr>
                                        <p:cTn id="5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634" grpId="0" autoUpdateAnimBg="0"/>
      <p:bldP spid="104" grpId="0"/>
      <p:bldP spid="107" grpId="0"/>
      <p:bldP spid="108" grpId="0"/>
      <p:bldP spid="10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381000" y="76200"/>
            <a:ext cx="5732463" cy="701675"/>
          </a:xfrm>
          <a:prstGeom prst="rect">
            <a:avLst/>
          </a:prstGeom>
          <a:noFill/>
          <a:ln w="9525">
            <a:noFill/>
            <a:miter lim="800000"/>
            <a:headEnd/>
            <a:tailEnd/>
          </a:ln>
        </p:spPr>
        <p:txBody>
          <a:bodyPr wrap="none">
            <a:spAutoFit/>
          </a:bodyPr>
          <a:lstStyle/>
          <a:p>
            <a:pPr>
              <a:lnSpc>
                <a:spcPct val="125000"/>
              </a:lnSpc>
            </a:pPr>
            <a:r>
              <a:rPr lang="en-US" altLang="zh-CN" sz="3200">
                <a:solidFill>
                  <a:srgbClr val="006600"/>
                </a:solidFill>
                <a:ea typeface="楷体_GB2312" pitchFamily="49" charset="-122"/>
              </a:rPr>
              <a:t>p=T-&gt;first;   i = 0;     //</a:t>
            </a:r>
            <a:r>
              <a:rPr lang="zh-CN" altLang="en-US" sz="3200">
                <a:solidFill>
                  <a:srgbClr val="A50021"/>
                </a:solidFill>
                <a:ea typeface="楷体_GB2312" pitchFamily="49" charset="-122"/>
              </a:rPr>
              <a:t>初始状态</a:t>
            </a:r>
            <a:r>
              <a:rPr lang="en-US" altLang="zh-CN" sz="3200">
                <a:solidFill>
                  <a:srgbClr val="A50021"/>
                </a:solidFill>
                <a:ea typeface="楷体_GB2312" pitchFamily="49" charset="-122"/>
              </a:rPr>
              <a:t>: </a:t>
            </a:r>
          </a:p>
        </p:txBody>
      </p:sp>
      <p:sp>
        <p:nvSpPr>
          <p:cNvPr id="451587" name="Rectangle 3"/>
          <p:cNvSpPr>
            <a:spLocks noChangeArrowheads="1"/>
          </p:cNvSpPr>
          <p:nvPr/>
        </p:nvSpPr>
        <p:spPr bwMode="auto">
          <a:xfrm>
            <a:off x="381000" y="860425"/>
            <a:ext cx="8520113" cy="3990975"/>
          </a:xfrm>
          <a:prstGeom prst="rect">
            <a:avLst/>
          </a:prstGeom>
          <a:noFill/>
          <a:ln w="9525">
            <a:noFill/>
            <a:miter lim="800000"/>
            <a:headEnd/>
            <a:tailEnd/>
          </a:ln>
        </p:spPr>
        <p:txBody>
          <a:bodyPr wrap="none">
            <a:spAutoFit/>
          </a:bodyPr>
          <a:lstStyle/>
          <a:p>
            <a:r>
              <a:rPr lang="en-US" altLang="zh-CN" sz="3200">
                <a:solidFill>
                  <a:srgbClr val="A50021"/>
                </a:solidFill>
                <a:ea typeface="楷体_GB2312" pitchFamily="49" charset="-122"/>
              </a:rPr>
              <a:t>While ( </a:t>
            </a:r>
            <a:r>
              <a:rPr lang="en-US" altLang="zh-CN" sz="3200">
                <a:solidFill>
                  <a:srgbClr val="FF00FF"/>
                </a:solidFill>
                <a:ea typeface="楷体_GB2312" pitchFamily="49" charset="-122"/>
              </a:rPr>
              <a:t>p </a:t>
            </a:r>
            <a:r>
              <a:rPr lang="en-US" altLang="zh-CN" sz="3200" b="1">
                <a:solidFill>
                  <a:srgbClr val="A50021"/>
                </a:solidFill>
                <a:ea typeface="楷体_GB2312" pitchFamily="49" charset="-122"/>
              </a:rPr>
              <a:t>&amp;&amp;</a:t>
            </a:r>
            <a:r>
              <a:rPr lang="en-US" altLang="zh-CN" sz="3200">
                <a:solidFill>
                  <a:srgbClr val="FF00FF"/>
                </a:solidFill>
                <a:ea typeface="楷体_GB2312" pitchFamily="49" charset="-122"/>
              </a:rPr>
              <a:t> i&lt;K.num</a:t>
            </a:r>
            <a:r>
              <a:rPr lang="en-US" altLang="zh-CN" sz="3200">
                <a:solidFill>
                  <a:srgbClr val="A50021"/>
                </a:solidFill>
                <a:ea typeface="楷体_GB2312" pitchFamily="49" charset="-122"/>
              </a:rPr>
              <a:t>)</a:t>
            </a:r>
          </a:p>
          <a:p>
            <a:r>
              <a:rPr lang="en-US" altLang="zh-CN" sz="3200">
                <a:solidFill>
                  <a:srgbClr val="A50021"/>
                </a:solidFill>
                <a:ea typeface="楷体_GB2312" pitchFamily="49" charset="-122"/>
              </a:rPr>
              <a:t>{</a:t>
            </a:r>
          </a:p>
          <a:p>
            <a:r>
              <a:rPr lang="en-US" altLang="zh-CN" sz="3200">
                <a:solidFill>
                  <a:srgbClr val="A50021"/>
                </a:solidFill>
                <a:ea typeface="楷体_GB2312" pitchFamily="49" charset="-122"/>
              </a:rPr>
              <a:t>    While(</a:t>
            </a:r>
            <a:r>
              <a:rPr lang="en-US" altLang="zh-CN" sz="3200">
                <a:solidFill>
                  <a:srgbClr val="FF00FF"/>
                </a:solidFill>
                <a:ea typeface="楷体_GB2312" pitchFamily="49" charset="-122"/>
              </a:rPr>
              <a:t> p</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p-&gt;symbol != K.ch[i]</a:t>
            </a:r>
            <a:r>
              <a:rPr lang="en-US" altLang="zh-CN" sz="3200">
                <a:solidFill>
                  <a:srgbClr val="A50021"/>
                </a:solidFill>
                <a:ea typeface="楷体_GB2312" pitchFamily="49" charset="-122"/>
              </a:rPr>
              <a:t> ) </a:t>
            </a:r>
          </a:p>
          <a:p>
            <a:r>
              <a:rPr lang="en-US" altLang="zh-CN" sz="3200">
                <a:solidFill>
                  <a:srgbClr val="A50021"/>
                </a:solidFill>
                <a:ea typeface="楷体_GB2312" pitchFamily="49" charset="-122"/>
              </a:rPr>
              <a:t>	   p=p-&gt;next                  //</a:t>
            </a:r>
            <a:r>
              <a:rPr lang="zh-CN" altLang="en-US" sz="3200">
                <a:solidFill>
                  <a:srgbClr val="A50021"/>
                </a:solidFill>
                <a:ea typeface="楷体_GB2312" pitchFamily="49" charset="-122"/>
              </a:rPr>
              <a:t>查找关键字的第</a:t>
            </a:r>
            <a:r>
              <a:rPr lang="en-US" altLang="zh-CN" sz="3200">
                <a:solidFill>
                  <a:srgbClr val="A50021"/>
                </a:solidFill>
                <a:ea typeface="楷体_GB2312" pitchFamily="49" charset="-122"/>
              </a:rPr>
              <a:t>i</a:t>
            </a:r>
            <a:r>
              <a:rPr lang="zh-CN" altLang="en-US" sz="3200">
                <a:solidFill>
                  <a:srgbClr val="A50021"/>
                </a:solidFill>
                <a:ea typeface="楷体_GB2312" pitchFamily="49" charset="-122"/>
              </a:rPr>
              <a:t>位</a:t>
            </a:r>
          </a:p>
          <a:p>
            <a:r>
              <a:rPr lang="zh-CN" altLang="en-US" sz="3200">
                <a:solidFill>
                  <a:srgbClr val="A50021"/>
                </a:solidFill>
                <a:ea typeface="楷体_GB2312" pitchFamily="49" charset="-122"/>
              </a:rPr>
              <a:t>     </a:t>
            </a:r>
            <a:r>
              <a:rPr lang="en-US" altLang="zh-CN" sz="3200">
                <a:solidFill>
                  <a:srgbClr val="A50021"/>
                </a:solidFill>
                <a:ea typeface="楷体_GB2312" pitchFamily="49" charset="-122"/>
              </a:rPr>
              <a:t>if( </a:t>
            </a:r>
            <a:r>
              <a:rPr lang="en-US" altLang="zh-CN" sz="3200">
                <a:solidFill>
                  <a:srgbClr val="006600"/>
                </a:solidFill>
                <a:ea typeface="楷体_GB2312" pitchFamily="49" charset="-122"/>
              </a:rPr>
              <a:t>p&amp;&amp;</a:t>
            </a:r>
            <a:r>
              <a:rPr lang="en-US" altLang="zh-CN" sz="3200">
                <a:solidFill>
                  <a:srgbClr val="FF00FF"/>
                </a:solidFill>
                <a:ea typeface="楷体_GB2312" pitchFamily="49" charset="-122"/>
              </a:rPr>
              <a:t> i&lt;K.num-1)</a:t>
            </a:r>
          </a:p>
          <a:p>
            <a:r>
              <a:rPr lang="en-US" altLang="zh-CN" sz="3200">
                <a:solidFill>
                  <a:srgbClr val="FF00FF"/>
                </a:solidFill>
                <a:ea typeface="楷体_GB2312" pitchFamily="49" charset="-122"/>
              </a:rPr>
              <a:t>            p</a:t>
            </a:r>
            <a:r>
              <a:rPr lang="en-US" altLang="zh-CN" sz="3200">
                <a:solidFill>
                  <a:srgbClr val="006600"/>
                </a:solidFill>
                <a:ea typeface="楷体_GB2312" pitchFamily="49" charset="-122"/>
              </a:rPr>
              <a:t> =p-&gt;first;                 </a:t>
            </a:r>
            <a:r>
              <a:rPr lang="en-US" altLang="zh-CN" sz="3200">
                <a:solidFill>
                  <a:srgbClr val="A50021"/>
                </a:solidFill>
                <a:ea typeface="楷体_GB2312" pitchFamily="49" charset="-122"/>
              </a:rPr>
              <a:t>//</a:t>
            </a:r>
            <a:r>
              <a:rPr lang="zh-CN" altLang="en-US" sz="3200">
                <a:solidFill>
                  <a:srgbClr val="A50021"/>
                </a:solidFill>
                <a:ea typeface="楷体_GB2312" pitchFamily="49" charset="-122"/>
              </a:rPr>
              <a:t>准备查找下一位</a:t>
            </a:r>
          </a:p>
          <a:p>
            <a:r>
              <a:rPr lang="zh-CN" altLang="en-US" sz="3200">
                <a:solidFill>
                  <a:srgbClr val="006600"/>
                </a:solidFill>
                <a:ea typeface="楷体_GB2312" pitchFamily="49" charset="-122"/>
              </a:rPr>
              <a:t>     </a:t>
            </a:r>
            <a:r>
              <a:rPr lang="en-US" altLang="zh-CN" sz="3200">
                <a:solidFill>
                  <a:srgbClr val="006600"/>
                </a:solidFill>
                <a:ea typeface="楷体_GB2312" pitchFamily="49" charset="-122"/>
              </a:rPr>
              <a:t>++ i;</a:t>
            </a:r>
          </a:p>
          <a:p>
            <a:r>
              <a:rPr lang="en-US" altLang="zh-CN" sz="3200">
                <a:solidFill>
                  <a:srgbClr val="006600"/>
                </a:solidFill>
                <a:ea typeface="楷体_GB2312" pitchFamily="49" charset="-122"/>
              </a:rPr>
              <a:t> }  //</a:t>
            </a:r>
            <a:r>
              <a:rPr lang="zh-CN" altLang="en-US" sz="3200">
                <a:solidFill>
                  <a:srgbClr val="006600"/>
                </a:solidFill>
                <a:ea typeface="楷体_GB2312" pitchFamily="49" charset="-122"/>
              </a:rPr>
              <a:t>查找结束</a:t>
            </a:r>
          </a:p>
        </p:txBody>
      </p:sp>
      <p:sp>
        <p:nvSpPr>
          <p:cNvPr id="451588" name="Rectangle 4"/>
          <p:cNvSpPr>
            <a:spLocks noChangeArrowheads="1"/>
          </p:cNvSpPr>
          <p:nvPr/>
        </p:nvSpPr>
        <p:spPr bwMode="auto">
          <a:xfrm>
            <a:off x="381000" y="4984750"/>
            <a:ext cx="8380413" cy="1311275"/>
          </a:xfrm>
          <a:prstGeom prst="rect">
            <a:avLst/>
          </a:prstGeom>
          <a:noFill/>
          <a:ln w="9525">
            <a:noFill/>
            <a:miter lim="800000"/>
            <a:headEnd/>
            <a:tailEnd/>
          </a:ln>
        </p:spPr>
        <p:txBody>
          <a:bodyPr wrap="none">
            <a:spAutoFit/>
          </a:bodyPr>
          <a:lstStyle/>
          <a:p>
            <a:pPr>
              <a:lnSpc>
                <a:spcPct val="125000"/>
              </a:lnSpc>
            </a:pPr>
            <a:r>
              <a:rPr lang="en-US" altLang="zh-CN" sz="3200">
                <a:solidFill>
                  <a:srgbClr val="A50021"/>
                </a:solidFill>
                <a:ea typeface="楷体_GB2312" pitchFamily="49" charset="-122"/>
              </a:rPr>
              <a:t>if( </a:t>
            </a:r>
            <a:r>
              <a:rPr lang="en-US" altLang="zh-CN" sz="3200">
                <a:solidFill>
                  <a:srgbClr val="FF00FF"/>
                </a:solidFill>
                <a:ea typeface="楷体_GB2312" pitchFamily="49" charset="-122"/>
              </a:rPr>
              <a:t>p == NULL</a:t>
            </a:r>
            <a:r>
              <a:rPr lang="en-US" altLang="zh-CN" sz="3200">
                <a:solidFill>
                  <a:srgbClr val="A50021"/>
                </a:solidFill>
                <a:ea typeface="楷体_GB2312" pitchFamily="49" charset="-122"/>
              </a:rPr>
              <a:t>) then return NULL;  //</a:t>
            </a:r>
            <a:r>
              <a:rPr lang="zh-CN" altLang="en-US" sz="3200">
                <a:solidFill>
                  <a:srgbClr val="A50021"/>
                </a:solidFill>
                <a:ea typeface="楷体_GB2312" pitchFamily="49" charset="-122"/>
              </a:rPr>
              <a:t>查找不成功</a:t>
            </a:r>
          </a:p>
          <a:p>
            <a:pPr>
              <a:lnSpc>
                <a:spcPct val="125000"/>
              </a:lnSpc>
            </a:pPr>
            <a:r>
              <a:rPr lang="en-US" altLang="zh-CN" sz="3200">
                <a:solidFill>
                  <a:srgbClr val="A50021"/>
                </a:solidFill>
                <a:ea typeface="楷体_GB2312" pitchFamily="49" charset="-122"/>
              </a:rPr>
              <a:t>else return p-&gt;infoptr;                      //</a:t>
            </a:r>
            <a:r>
              <a:rPr lang="zh-CN" altLang="en-US" sz="3200">
                <a:solidFill>
                  <a:srgbClr val="A50021"/>
                </a:solidFill>
                <a:ea typeface="楷体_GB2312" pitchFamily="49" charset="-122"/>
              </a:rPr>
              <a:t>查找成功</a:t>
            </a:r>
          </a:p>
        </p:txBody>
      </p:sp>
    </p:spTree>
    <p:extLst>
      <p:ext uri="{BB962C8B-B14F-4D97-AF65-F5344CB8AC3E}">
        <p14:creationId xmlns:p14="http://schemas.microsoft.com/office/powerpoint/2010/main" val="10293173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5157788" y="2322513"/>
            <a:ext cx="3313112" cy="350837"/>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4339" name="Rectangle 3"/>
          <p:cNvSpPr>
            <a:spLocks noChangeArrowheads="1"/>
          </p:cNvSpPr>
          <p:nvPr/>
        </p:nvSpPr>
        <p:spPr bwMode="auto">
          <a:xfrm>
            <a:off x="5791200" y="4222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endParaRPr lang="zh-CN" altLang="zh-CN" sz="2800">
              <a:solidFill>
                <a:srgbClr val="000000"/>
              </a:solidFill>
              <a:ea typeface="宋体" charset="-122"/>
            </a:endParaRPr>
          </a:p>
        </p:txBody>
      </p:sp>
      <p:sp>
        <p:nvSpPr>
          <p:cNvPr id="14340" name="Text Box 4"/>
          <p:cNvSpPr txBox="1">
            <a:spLocks noChangeArrowheads="1"/>
          </p:cNvSpPr>
          <p:nvPr/>
        </p:nvSpPr>
        <p:spPr bwMode="auto">
          <a:xfrm>
            <a:off x="6356350" y="350838"/>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41" name="Line 5"/>
          <p:cNvSpPr>
            <a:spLocks noChangeShapeType="1"/>
          </p:cNvSpPr>
          <p:nvPr/>
        </p:nvSpPr>
        <p:spPr bwMode="auto">
          <a:xfrm>
            <a:off x="6003925" y="4222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42" name="Line 6"/>
          <p:cNvSpPr>
            <a:spLocks noChangeShapeType="1"/>
          </p:cNvSpPr>
          <p:nvPr/>
        </p:nvSpPr>
        <p:spPr bwMode="auto">
          <a:xfrm>
            <a:off x="6426200" y="4222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43" name="Rectangle 7"/>
          <p:cNvSpPr>
            <a:spLocks noChangeArrowheads="1"/>
          </p:cNvSpPr>
          <p:nvPr/>
        </p:nvSpPr>
        <p:spPr bwMode="auto">
          <a:xfrm>
            <a:off x="4435475" y="998538"/>
            <a:ext cx="846138" cy="350837"/>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H</a:t>
            </a:r>
            <a:endParaRPr lang="en-US" altLang="zh-CN" sz="2800">
              <a:solidFill>
                <a:srgbClr val="000000"/>
              </a:solidFill>
              <a:ea typeface="宋体" charset="-122"/>
            </a:endParaRPr>
          </a:p>
        </p:txBody>
      </p:sp>
      <p:sp>
        <p:nvSpPr>
          <p:cNvPr id="14344" name="Text Box 8"/>
          <p:cNvSpPr txBox="1">
            <a:spLocks noChangeArrowheads="1"/>
          </p:cNvSpPr>
          <p:nvPr/>
        </p:nvSpPr>
        <p:spPr bwMode="auto">
          <a:xfrm>
            <a:off x="5000625" y="9271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45" name="Line 9"/>
          <p:cNvSpPr>
            <a:spLocks noChangeShapeType="1"/>
          </p:cNvSpPr>
          <p:nvPr/>
        </p:nvSpPr>
        <p:spPr bwMode="auto">
          <a:xfrm>
            <a:off x="4646613" y="998538"/>
            <a:ext cx="0" cy="350837"/>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46" name="Line 10"/>
          <p:cNvSpPr>
            <a:spLocks noChangeShapeType="1"/>
          </p:cNvSpPr>
          <p:nvPr/>
        </p:nvSpPr>
        <p:spPr bwMode="auto">
          <a:xfrm>
            <a:off x="5070475" y="998538"/>
            <a:ext cx="0" cy="350837"/>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47" name="Rectangle 11"/>
          <p:cNvSpPr>
            <a:spLocks noChangeArrowheads="1"/>
          </p:cNvSpPr>
          <p:nvPr/>
        </p:nvSpPr>
        <p:spPr bwMode="auto">
          <a:xfrm>
            <a:off x="3394075" y="1560513"/>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a:t>
            </a:r>
            <a:endParaRPr lang="en-US" altLang="zh-CN" sz="2800">
              <a:solidFill>
                <a:srgbClr val="000000"/>
              </a:solidFill>
              <a:ea typeface="宋体" charset="-122"/>
            </a:endParaRPr>
          </a:p>
        </p:txBody>
      </p:sp>
      <p:sp>
        <p:nvSpPr>
          <p:cNvPr id="14348" name="Line 12"/>
          <p:cNvSpPr>
            <a:spLocks noChangeShapeType="1"/>
          </p:cNvSpPr>
          <p:nvPr/>
        </p:nvSpPr>
        <p:spPr bwMode="auto">
          <a:xfrm>
            <a:off x="3605213" y="15605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49" name="Line 13"/>
          <p:cNvSpPr>
            <a:spLocks noChangeShapeType="1"/>
          </p:cNvSpPr>
          <p:nvPr/>
        </p:nvSpPr>
        <p:spPr bwMode="auto">
          <a:xfrm>
            <a:off x="4029075" y="15605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0" name="Rectangle 14"/>
          <p:cNvSpPr>
            <a:spLocks noChangeArrowheads="1"/>
          </p:cNvSpPr>
          <p:nvPr/>
        </p:nvSpPr>
        <p:spPr bwMode="auto">
          <a:xfrm>
            <a:off x="2406650" y="21113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D</a:t>
            </a:r>
            <a:endParaRPr lang="en-US" altLang="zh-CN" sz="2800">
              <a:solidFill>
                <a:srgbClr val="000000"/>
              </a:solidFill>
              <a:ea typeface="宋体" charset="-122"/>
            </a:endParaRPr>
          </a:p>
        </p:txBody>
      </p:sp>
      <p:sp>
        <p:nvSpPr>
          <p:cNvPr id="14351" name="Line 15"/>
          <p:cNvSpPr>
            <a:spLocks noChangeShapeType="1"/>
          </p:cNvSpPr>
          <p:nvPr/>
        </p:nvSpPr>
        <p:spPr bwMode="auto">
          <a:xfrm>
            <a:off x="2617788" y="2111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2" name="Line 16"/>
          <p:cNvSpPr>
            <a:spLocks noChangeShapeType="1"/>
          </p:cNvSpPr>
          <p:nvPr/>
        </p:nvSpPr>
        <p:spPr bwMode="auto">
          <a:xfrm>
            <a:off x="3041650" y="2111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3" name="Rectangle 17"/>
          <p:cNvSpPr>
            <a:spLocks noChangeArrowheads="1"/>
          </p:cNvSpPr>
          <p:nvPr/>
        </p:nvSpPr>
        <p:spPr bwMode="auto">
          <a:xfrm>
            <a:off x="1560513" y="2673350"/>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354" name="Line 18"/>
          <p:cNvSpPr>
            <a:spLocks noChangeShapeType="1"/>
          </p:cNvSpPr>
          <p:nvPr/>
        </p:nvSpPr>
        <p:spPr bwMode="auto">
          <a:xfrm>
            <a:off x="1771650" y="2673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5" name="Line 19"/>
          <p:cNvSpPr>
            <a:spLocks noChangeShapeType="1"/>
          </p:cNvSpPr>
          <p:nvPr/>
        </p:nvSpPr>
        <p:spPr bwMode="auto">
          <a:xfrm>
            <a:off x="2195513" y="2673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6" name="Oval 20"/>
          <p:cNvSpPr>
            <a:spLocks noChangeArrowheads="1"/>
          </p:cNvSpPr>
          <p:nvPr/>
        </p:nvSpPr>
        <p:spPr bwMode="auto">
          <a:xfrm>
            <a:off x="1208088" y="3378200"/>
            <a:ext cx="846137" cy="350838"/>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HAD</a:t>
            </a:r>
            <a:endParaRPr lang="en-US" altLang="zh-CN" sz="2800">
              <a:solidFill>
                <a:srgbClr val="000000"/>
              </a:solidFill>
              <a:ea typeface="宋体" charset="-122"/>
            </a:endParaRPr>
          </a:p>
        </p:txBody>
      </p:sp>
      <p:sp>
        <p:nvSpPr>
          <p:cNvPr id="14357" name="Rectangle 21"/>
          <p:cNvSpPr>
            <a:spLocks noChangeArrowheads="1"/>
          </p:cNvSpPr>
          <p:nvPr/>
        </p:nvSpPr>
        <p:spPr bwMode="auto">
          <a:xfrm>
            <a:off x="4451350" y="3236913"/>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R</a:t>
            </a:r>
            <a:endParaRPr lang="en-US" altLang="zh-CN" sz="2800">
              <a:solidFill>
                <a:srgbClr val="000000"/>
              </a:solidFill>
              <a:ea typeface="宋体" charset="-122"/>
            </a:endParaRPr>
          </a:p>
        </p:txBody>
      </p:sp>
      <p:sp>
        <p:nvSpPr>
          <p:cNvPr id="14358" name="Line 22"/>
          <p:cNvSpPr>
            <a:spLocks noChangeShapeType="1"/>
          </p:cNvSpPr>
          <p:nvPr/>
        </p:nvSpPr>
        <p:spPr bwMode="auto">
          <a:xfrm>
            <a:off x="4664075" y="3236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59" name="Line 23"/>
          <p:cNvSpPr>
            <a:spLocks noChangeShapeType="1"/>
          </p:cNvSpPr>
          <p:nvPr/>
        </p:nvSpPr>
        <p:spPr bwMode="auto">
          <a:xfrm>
            <a:off x="5086350" y="3236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0" name="Rectangle 24"/>
          <p:cNvSpPr>
            <a:spLocks noChangeArrowheads="1"/>
          </p:cNvSpPr>
          <p:nvPr/>
        </p:nvSpPr>
        <p:spPr bwMode="auto">
          <a:xfrm>
            <a:off x="3605213" y="3800475"/>
            <a:ext cx="846137"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361" name="Line 25"/>
          <p:cNvSpPr>
            <a:spLocks noChangeShapeType="1"/>
          </p:cNvSpPr>
          <p:nvPr/>
        </p:nvSpPr>
        <p:spPr bwMode="auto">
          <a:xfrm>
            <a:off x="3817938" y="3800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2" name="Line 26"/>
          <p:cNvSpPr>
            <a:spLocks noChangeShapeType="1"/>
          </p:cNvSpPr>
          <p:nvPr/>
        </p:nvSpPr>
        <p:spPr bwMode="auto">
          <a:xfrm>
            <a:off x="4240213" y="3800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3" name="Rectangle 27"/>
          <p:cNvSpPr>
            <a:spLocks noChangeArrowheads="1"/>
          </p:cNvSpPr>
          <p:nvPr/>
        </p:nvSpPr>
        <p:spPr bwMode="auto">
          <a:xfrm>
            <a:off x="3817938" y="4926013"/>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364" name="Line 28"/>
          <p:cNvSpPr>
            <a:spLocks noChangeShapeType="1"/>
          </p:cNvSpPr>
          <p:nvPr/>
        </p:nvSpPr>
        <p:spPr bwMode="auto">
          <a:xfrm>
            <a:off x="4029075" y="49260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5" name="Line 29"/>
          <p:cNvSpPr>
            <a:spLocks noChangeShapeType="1"/>
          </p:cNvSpPr>
          <p:nvPr/>
        </p:nvSpPr>
        <p:spPr bwMode="auto">
          <a:xfrm>
            <a:off x="4451350" y="49260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6" name="Rectangle 30"/>
          <p:cNvSpPr>
            <a:spLocks noChangeArrowheads="1"/>
          </p:cNvSpPr>
          <p:nvPr/>
        </p:nvSpPr>
        <p:spPr bwMode="auto">
          <a:xfrm>
            <a:off x="4664075" y="43624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4367" name="Line 31"/>
          <p:cNvSpPr>
            <a:spLocks noChangeShapeType="1"/>
          </p:cNvSpPr>
          <p:nvPr/>
        </p:nvSpPr>
        <p:spPr bwMode="auto">
          <a:xfrm>
            <a:off x="4875213" y="4362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8" name="Line 32"/>
          <p:cNvSpPr>
            <a:spLocks noChangeShapeType="1"/>
          </p:cNvSpPr>
          <p:nvPr/>
        </p:nvSpPr>
        <p:spPr bwMode="auto">
          <a:xfrm>
            <a:off x="5297488" y="4362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69" name="Rectangle 33"/>
          <p:cNvSpPr>
            <a:spLocks noChangeArrowheads="1"/>
          </p:cNvSpPr>
          <p:nvPr/>
        </p:nvSpPr>
        <p:spPr bwMode="auto">
          <a:xfrm>
            <a:off x="8259763" y="3800475"/>
            <a:ext cx="846137"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S</a:t>
            </a:r>
            <a:endParaRPr lang="en-US" altLang="zh-CN" sz="2800">
              <a:solidFill>
                <a:srgbClr val="000000"/>
              </a:solidFill>
              <a:ea typeface="宋体" charset="-122"/>
            </a:endParaRPr>
          </a:p>
        </p:txBody>
      </p:sp>
      <p:sp>
        <p:nvSpPr>
          <p:cNvPr id="14370" name="Line 34"/>
          <p:cNvSpPr>
            <a:spLocks noChangeShapeType="1"/>
          </p:cNvSpPr>
          <p:nvPr/>
        </p:nvSpPr>
        <p:spPr bwMode="auto">
          <a:xfrm>
            <a:off x="8470900" y="3800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1" name="Line 35"/>
          <p:cNvSpPr>
            <a:spLocks noChangeShapeType="1"/>
          </p:cNvSpPr>
          <p:nvPr/>
        </p:nvSpPr>
        <p:spPr bwMode="auto">
          <a:xfrm>
            <a:off x="8894763" y="3800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2" name="Rectangle 36"/>
          <p:cNvSpPr>
            <a:spLocks noChangeArrowheads="1"/>
          </p:cNvSpPr>
          <p:nvPr/>
        </p:nvSpPr>
        <p:spPr bwMode="auto">
          <a:xfrm>
            <a:off x="7413625" y="43624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373" name="Line 37"/>
          <p:cNvSpPr>
            <a:spLocks noChangeShapeType="1"/>
          </p:cNvSpPr>
          <p:nvPr/>
        </p:nvSpPr>
        <p:spPr bwMode="auto">
          <a:xfrm>
            <a:off x="7624763" y="4362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4" name="Line 38"/>
          <p:cNvSpPr>
            <a:spLocks noChangeShapeType="1"/>
          </p:cNvSpPr>
          <p:nvPr/>
        </p:nvSpPr>
        <p:spPr bwMode="auto">
          <a:xfrm>
            <a:off x="8048625" y="4362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5" name="Rectangle 39"/>
          <p:cNvSpPr>
            <a:spLocks noChangeArrowheads="1"/>
          </p:cNvSpPr>
          <p:nvPr/>
        </p:nvSpPr>
        <p:spPr bwMode="auto">
          <a:xfrm>
            <a:off x="7202488" y="3236913"/>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G</a:t>
            </a:r>
            <a:endParaRPr lang="en-US" altLang="zh-CN" sz="2800">
              <a:solidFill>
                <a:srgbClr val="000000"/>
              </a:solidFill>
              <a:ea typeface="宋体" charset="-122"/>
            </a:endParaRPr>
          </a:p>
        </p:txBody>
      </p:sp>
      <p:sp>
        <p:nvSpPr>
          <p:cNvPr id="14376" name="Line 40"/>
          <p:cNvSpPr>
            <a:spLocks noChangeShapeType="1"/>
          </p:cNvSpPr>
          <p:nvPr/>
        </p:nvSpPr>
        <p:spPr bwMode="auto">
          <a:xfrm>
            <a:off x="7413625" y="3236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7" name="Line 41"/>
          <p:cNvSpPr>
            <a:spLocks noChangeShapeType="1"/>
          </p:cNvSpPr>
          <p:nvPr/>
        </p:nvSpPr>
        <p:spPr bwMode="auto">
          <a:xfrm>
            <a:off x="7837488" y="3236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78" name="Rectangle 42"/>
          <p:cNvSpPr>
            <a:spLocks noChangeArrowheads="1"/>
          </p:cNvSpPr>
          <p:nvPr/>
        </p:nvSpPr>
        <p:spPr bwMode="auto">
          <a:xfrm>
            <a:off x="8048625" y="26733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I</a:t>
            </a:r>
            <a:endParaRPr lang="en-US" altLang="zh-CN" sz="2800">
              <a:solidFill>
                <a:srgbClr val="000000"/>
              </a:solidFill>
              <a:ea typeface="宋体" charset="-122"/>
            </a:endParaRPr>
          </a:p>
        </p:txBody>
      </p:sp>
      <p:sp>
        <p:nvSpPr>
          <p:cNvPr id="14379" name="Line 43"/>
          <p:cNvSpPr>
            <a:spLocks noChangeShapeType="1"/>
          </p:cNvSpPr>
          <p:nvPr/>
        </p:nvSpPr>
        <p:spPr bwMode="auto">
          <a:xfrm>
            <a:off x="8259763" y="2673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80" name="Line 44"/>
          <p:cNvSpPr>
            <a:spLocks noChangeShapeType="1"/>
          </p:cNvSpPr>
          <p:nvPr/>
        </p:nvSpPr>
        <p:spPr bwMode="auto">
          <a:xfrm>
            <a:off x="8683625" y="2673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381" name="Line 45"/>
          <p:cNvSpPr>
            <a:spLocks noChangeShapeType="1"/>
          </p:cNvSpPr>
          <p:nvPr/>
        </p:nvSpPr>
        <p:spPr bwMode="auto">
          <a:xfrm flipH="1">
            <a:off x="4875213" y="561975"/>
            <a:ext cx="987425"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2" name="Line 46"/>
          <p:cNvSpPr>
            <a:spLocks noChangeShapeType="1"/>
          </p:cNvSpPr>
          <p:nvPr/>
        </p:nvSpPr>
        <p:spPr bwMode="auto">
          <a:xfrm flipH="1">
            <a:off x="3817938" y="1195388"/>
            <a:ext cx="704850"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3" name="Line 47"/>
          <p:cNvSpPr>
            <a:spLocks noChangeShapeType="1"/>
          </p:cNvSpPr>
          <p:nvPr/>
        </p:nvSpPr>
        <p:spPr bwMode="auto">
          <a:xfrm flipH="1">
            <a:off x="2830513" y="1758950"/>
            <a:ext cx="704850"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4" name="Line 48"/>
          <p:cNvSpPr>
            <a:spLocks noChangeShapeType="1"/>
          </p:cNvSpPr>
          <p:nvPr/>
        </p:nvSpPr>
        <p:spPr bwMode="auto">
          <a:xfrm flipH="1">
            <a:off x="1984375" y="2322513"/>
            <a:ext cx="563563" cy="350837"/>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5" name="Line 49"/>
          <p:cNvSpPr>
            <a:spLocks noChangeShapeType="1"/>
          </p:cNvSpPr>
          <p:nvPr/>
        </p:nvSpPr>
        <p:spPr bwMode="auto">
          <a:xfrm>
            <a:off x="1631950" y="2884488"/>
            <a:ext cx="0" cy="493712"/>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4386" name="Line 50"/>
          <p:cNvSpPr>
            <a:spLocks noChangeShapeType="1"/>
          </p:cNvSpPr>
          <p:nvPr/>
        </p:nvSpPr>
        <p:spPr bwMode="auto">
          <a:xfrm>
            <a:off x="4170363" y="1758950"/>
            <a:ext cx="704850" cy="35242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4387" name="Line 51"/>
          <p:cNvSpPr>
            <a:spLocks noChangeShapeType="1"/>
          </p:cNvSpPr>
          <p:nvPr/>
        </p:nvSpPr>
        <p:spPr bwMode="auto">
          <a:xfrm flipH="1">
            <a:off x="4029075" y="3448050"/>
            <a:ext cx="493713"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8" name="Line 52"/>
          <p:cNvSpPr>
            <a:spLocks noChangeShapeType="1"/>
          </p:cNvSpPr>
          <p:nvPr/>
        </p:nvSpPr>
        <p:spPr bwMode="auto">
          <a:xfrm flipH="1">
            <a:off x="4240213" y="4573588"/>
            <a:ext cx="493712"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89" name="Line 53"/>
          <p:cNvSpPr>
            <a:spLocks noChangeShapeType="1"/>
          </p:cNvSpPr>
          <p:nvPr/>
        </p:nvSpPr>
        <p:spPr bwMode="auto">
          <a:xfrm flipH="1">
            <a:off x="7624763" y="2814638"/>
            <a:ext cx="493712"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90" name="Line 54"/>
          <p:cNvSpPr>
            <a:spLocks noChangeShapeType="1"/>
          </p:cNvSpPr>
          <p:nvPr/>
        </p:nvSpPr>
        <p:spPr bwMode="auto">
          <a:xfrm flipH="1">
            <a:off x="7070725" y="3448050"/>
            <a:ext cx="201613" cy="392113"/>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91" name="Line 55"/>
          <p:cNvSpPr>
            <a:spLocks noChangeShapeType="1"/>
          </p:cNvSpPr>
          <p:nvPr/>
        </p:nvSpPr>
        <p:spPr bwMode="auto">
          <a:xfrm flipH="1">
            <a:off x="7837488" y="3940175"/>
            <a:ext cx="563562"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392" name="Line 56"/>
          <p:cNvSpPr>
            <a:spLocks noChangeShapeType="1"/>
          </p:cNvSpPr>
          <p:nvPr/>
        </p:nvSpPr>
        <p:spPr bwMode="auto">
          <a:xfrm>
            <a:off x="7907338" y="3448050"/>
            <a:ext cx="776287" cy="35242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4393" name="Text Box 57"/>
          <p:cNvSpPr txBox="1">
            <a:spLocks noChangeArrowheads="1"/>
          </p:cNvSpPr>
          <p:nvPr/>
        </p:nvSpPr>
        <p:spPr bwMode="auto">
          <a:xfrm>
            <a:off x="2108200" y="26035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4" name="Text Box 58"/>
          <p:cNvSpPr txBox="1">
            <a:spLocks noChangeArrowheads="1"/>
          </p:cNvSpPr>
          <p:nvPr/>
        </p:nvSpPr>
        <p:spPr bwMode="auto">
          <a:xfrm>
            <a:off x="5016500" y="3167063"/>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5" name="Text Box 59"/>
          <p:cNvSpPr txBox="1">
            <a:spLocks noChangeArrowheads="1"/>
          </p:cNvSpPr>
          <p:nvPr/>
        </p:nvSpPr>
        <p:spPr bwMode="auto">
          <a:xfrm>
            <a:off x="5227638" y="42926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6" name="Text Box 60"/>
          <p:cNvSpPr txBox="1">
            <a:spLocks noChangeArrowheads="1"/>
          </p:cNvSpPr>
          <p:nvPr/>
        </p:nvSpPr>
        <p:spPr bwMode="auto">
          <a:xfrm>
            <a:off x="8612188" y="26035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7" name="Text Box 61"/>
          <p:cNvSpPr txBox="1">
            <a:spLocks noChangeArrowheads="1"/>
          </p:cNvSpPr>
          <p:nvPr/>
        </p:nvSpPr>
        <p:spPr bwMode="auto">
          <a:xfrm>
            <a:off x="8807450" y="3729038"/>
            <a:ext cx="400050"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8" name="Text Box 62"/>
          <p:cNvSpPr txBox="1">
            <a:spLocks noChangeArrowheads="1"/>
          </p:cNvSpPr>
          <p:nvPr/>
        </p:nvSpPr>
        <p:spPr bwMode="auto">
          <a:xfrm>
            <a:off x="7977188" y="42926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399" name="Line 63"/>
          <p:cNvSpPr>
            <a:spLocks noChangeShapeType="1"/>
          </p:cNvSpPr>
          <p:nvPr/>
        </p:nvSpPr>
        <p:spPr bwMode="auto">
          <a:xfrm>
            <a:off x="3111500" y="2322513"/>
            <a:ext cx="0" cy="633412"/>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4400" name="Line 64"/>
          <p:cNvSpPr>
            <a:spLocks noChangeShapeType="1"/>
          </p:cNvSpPr>
          <p:nvPr/>
        </p:nvSpPr>
        <p:spPr bwMode="auto">
          <a:xfrm>
            <a:off x="4170363" y="2884488"/>
            <a:ext cx="704850" cy="35242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4401" name="Line 65"/>
          <p:cNvSpPr>
            <a:spLocks noChangeShapeType="1"/>
          </p:cNvSpPr>
          <p:nvPr/>
        </p:nvSpPr>
        <p:spPr bwMode="auto">
          <a:xfrm>
            <a:off x="4311650" y="3940175"/>
            <a:ext cx="774700" cy="42227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grpSp>
        <p:nvGrpSpPr>
          <p:cNvPr id="2" name="Group 66"/>
          <p:cNvGrpSpPr>
            <a:grpSpLocks/>
          </p:cNvGrpSpPr>
          <p:nvPr/>
        </p:nvGrpSpPr>
        <p:grpSpPr bwMode="auto">
          <a:xfrm>
            <a:off x="3041650" y="2111375"/>
            <a:ext cx="2255838" cy="1617663"/>
            <a:chOff x="1916" y="1330"/>
            <a:chExt cx="1421" cy="1019"/>
          </a:xfrm>
        </p:grpSpPr>
        <p:sp>
          <p:nvSpPr>
            <p:cNvPr id="14455" name="Rectangle 67"/>
            <p:cNvSpPr>
              <a:spLocks noChangeArrowheads="1"/>
            </p:cNvSpPr>
            <p:nvPr/>
          </p:nvSpPr>
          <p:spPr bwMode="auto">
            <a:xfrm>
              <a:off x="2804" y="1330"/>
              <a:ext cx="533" cy="221"/>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4456" name="Line 68"/>
            <p:cNvSpPr>
              <a:spLocks noChangeShapeType="1"/>
            </p:cNvSpPr>
            <p:nvPr/>
          </p:nvSpPr>
          <p:spPr bwMode="auto">
            <a:xfrm>
              <a:off x="2938" y="1330"/>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57" name="Line 69"/>
            <p:cNvSpPr>
              <a:spLocks noChangeShapeType="1"/>
            </p:cNvSpPr>
            <p:nvPr/>
          </p:nvSpPr>
          <p:spPr bwMode="auto">
            <a:xfrm>
              <a:off x="3204" y="1330"/>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58" name="Rectangle 70"/>
            <p:cNvSpPr>
              <a:spLocks noChangeArrowheads="1"/>
            </p:cNvSpPr>
            <p:nvPr/>
          </p:nvSpPr>
          <p:spPr bwMode="auto">
            <a:xfrm>
              <a:off x="2138" y="1684"/>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459" name="Line 71"/>
            <p:cNvSpPr>
              <a:spLocks noChangeShapeType="1"/>
            </p:cNvSpPr>
            <p:nvPr/>
          </p:nvSpPr>
          <p:spPr bwMode="auto">
            <a:xfrm>
              <a:off x="2271" y="1684"/>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60" name="Line 72"/>
            <p:cNvSpPr>
              <a:spLocks noChangeShapeType="1"/>
            </p:cNvSpPr>
            <p:nvPr/>
          </p:nvSpPr>
          <p:spPr bwMode="auto">
            <a:xfrm>
              <a:off x="2538" y="1684"/>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61" name="Line 73"/>
            <p:cNvSpPr>
              <a:spLocks noChangeShapeType="1"/>
            </p:cNvSpPr>
            <p:nvPr/>
          </p:nvSpPr>
          <p:spPr bwMode="auto">
            <a:xfrm flipH="1">
              <a:off x="2405" y="1463"/>
              <a:ext cx="444" cy="221"/>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462" name="Oval 74"/>
            <p:cNvSpPr>
              <a:spLocks noChangeArrowheads="1"/>
            </p:cNvSpPr>
            <p:nvPr/>
          </p:nvSpPr>
          <p:spPr bwMode="auto">
            <a:xfrm>
              <a:off x="1916" y="2128"/>
              <a:ext cx="533" cy="221"/>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a:t>
              </a:r>
              <a:endParaRPr lang="en-US" altLang="zh-CN" sz="2800">
                <a:solidFill>
                  <a:srgbClr val="000000"/>
                </a:solidFill>
                <a:ea typeface="宋体" charset="-122"/>
              </a:endParaRPr>
            </a:p>
          </p:txBody>
        </p:sp>
        <p:sp>
          <p:nvSpPr>
            <p:cNvPr id="14463" name="Line 75"/>
            <p:cNvSpPr>
              <a:spLocks noChangeShapeType="1"/>
            </p:cNvSpPr>
            <p:nvPr/>
          </p:nvSpPr>
          <p:spPr bwMode="auto">
            <a:xfrm>
              <a:off x="2182" y="1817"/>
              <a:ext cx="0" cy="311"/>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sp>
        <p:nvSpPr>
          <p:cNvPr id="14403" name="Oval 76"/>
          <p:cNvSpPr>
            <a:spLocks noChangeArrowheads="1"/>
          </p:cNvSpPr>
          <p:nvPr/>
        </p:nvSpPr>
        <p:spPr bwMode="auto">
          <a:xfrm>
            <a:off x="3252788" y="4503738"/>
            <a:ext cx="846137" cy="352425"/>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a:t>
            </a:r>
            <a:endParaRPr lang="en-US" altLang="zh-CN" sz="2800">
              <a:solidFill>
                <a:srgbClr val="000000"/>
              </a:solidFill>
              <a:ea typeface="宋体" charset="-122"/>
            </a:endParaRPr>
          </a:p>
        </p:txBody>
      </p:sp>
      <p:sp>
        <p:nvSpPr>
          <p:cNvPr id="14404" name="Line 77"/>
          <p:cNvSpPr>
            <a:spLocks noChangeShapeType="1"/>
          </p:cNvSpPr>
          <p:nvPr/>
        </p:nvSpPr>
        <p:spPr bwMode="auto">
          <a:xfrm>
            <a:off x="3676650" y="4011613"/>
            <a:ext cx="0" cy="492125"/>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4405" name="Oval 78"/>
          <p:cNvSpPr>
            <a:spLocks noChangeArrowheads="1"/>
          </p:cNvSpPr>
          <p:nvPr/>
        </p:nvSpPr>
        <p:spPr bwMode="auto">
          <a:xfrm>
            <a:off x="3535363" y="5629275"/>
            <a:ext cx="1057275" cy="352425"/>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HERE</a:t>
            </a:r>
            <a:endParaRPr lang="en-US" altLang="zh-CN" sz="2800">
              <a:solidFill>
                <a:srgbClr val="000000"/>
              </a:solidFill>
              <a:ea typeface="宋体" charset="-122"/>
            </a:endParaRPr>
          </a:p>
        </p:txBody>
      </p:sp>
      <p:sp>
        <p:nvSpPr>
          <p:cNvPr id="14406" name="Line 79"/>
          <p:cNvSpPr>
            <a:spLocks noChangeShapeType="1"/>
          </p:cNvSpPr>
          <p:nvPr/>
        </p:nvSpPr>
        <p:spPr bwMode="auto">
          <a:xfrm>
            <a:off x="3957638" y="5137150"/>
            <a:ext cx="0" cy="492125"/>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4407" name="Oval 80"/>
          <p:cNvSpPr>
            <a:spLocks noChangeArrowheads="1"/>
          </p:cNvSpPr>
          <p:nvPr/>
        </p:nvSpPr>
        <p:spPr bwMode="auto">
          <a:xfrm>
            <a:off x="7061200" y="5067300"/>
            <a:ext cx="846138" cy="350838"/>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HIS</a:t>
            </a:r>
            <a:endParaRPr lang="en-US" altLang="zh-CN" sz="2800">
              <a:solidFill>
                <a:srgbClr val="000000"/>
              </a:solidFill>
              <a:ea typeface="宋体" charset="-122"/>
            </a:endParaRPr>
          </a:p>
        </p:txBody>
      </p:sp>
      <p:sp>
        <p:nvSpPr>
          <p:cNvPr id="14408" name="Line 81"/>
          <p:cNvSpPr>
            <a:spLocks noChangeShapeType="1"/>
          </p:cNvSpPr>
          <p:nvPr/>
        </p:nvSpPr>
        <p:spPr bwMode="auto">
          <a:xfrm>
            <a:off x="7483475" y="4573588"/>
            <a:ext cx="0" cy="493712"/>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4409" name="Text Box 82"/>
          <p:cNvSpPr txBox="1">
            <a:spLocks noChangeArrowheads="1"/>
          </p:cNvSpPr>
          <p:nvPr/>
        </p:nvSpPr>
        <p:spPr bwMode="auto">
          <a:xfrm>
            <a:off x="6907213" y="3530600"/>
            <a:ext cx="639762" cy="641350"/>
          </a:xfrm>
          <a:prstGeom prst="rect">
            <a:avLst/>
          </a:prstGeom>
          <a:noFill/>
          <a:ln w="9525">
            <a:noFill/>
            <a:miter lim="800000"/>
            <a:headEnd/>
            <a:tailEnd/>
          </a:ln>
        </p:spPr>
        <p:txBody>
          <a:bodyPr wrap="none">
            <a:spAutoFit/>
          </a:bodyPr>
          <a:lstStyle/>
          <a:p>
            <a:r>
              <a:rPr lang="en-US" altLang="zh-CN" sz="3600" b="1">
                <a:solidFill>
                  <a:srgbClr val="3333CC"/>
                </a:solidFill>
                <a:ea typeface="宋体" charset="-122"/>
              </a:rPr>
              <a:t>…</a:t>
            </a:r>
          </a:p>
        </p:txBody>
      </p:sp>
      <p:sp>
        <p:nvSpPr>
          <p:cNvPr id="14410" name="Freeform 83"/>
          <p:cNvSpPr>
            <a:spLocks/>
          </p:cNvSpPr>
          <p:nvPr/>
        </p:nvSpPr>
        <p:spPr bwMode="auto">
          <a:xfrm>
            <a:off x="5641975" y="161925"/>
            <a:ext cx="573088" cy="260350"/>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p:spPr>
        <p:txBody>
          <a:bodyPr wrap="none" anchor="ctr"/>
          <a:lstStyle/>
          <a:p>
            <a:endParaRPr lang="zh-CN" altLang="en-US" sz="2800">
              <a:solidFill>
                <a:srgbClr val="000000"/>
              </a:solidFill>
              <a:ea typeface="宋体" charset="-122"/>
            </a:endParaRPr>
          </a:p>
        </p:txBody>
      </p:sp>
      <p:sp>
        <p:nvSpPr>
          <p:cNvPr id="14411" name="Text Box 84"/>
          <p:cNvSpPr txBox="1">
            <a:spLocks noChangeArrowheads="1"/>
          </p:cNvSpPr>
          <p:nvPr/>
        </p:nvSpPr>
        <p:spPr bwMode="auto">
          <a:xfrm>
            <a:off x="5218113" y="-141288"/>
            <a:ext cx="473075" cy="641351"/>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ea typeface="宋体" charset="-122"/>
              </a:rPr>
              <a:t>T</a:t>
            </a:r>
            <a:endParaRPr lang="en-US" altLang="zh-CN" sz="2800">
              <a:solidFill>
                <a:srgbClr val="000000"/>
              </a:solidFill>
              <a:ea typeface="宋体" charset="-122"/>
            </a:endParaRPr>
          </a:p>
        </p:txBody>
      </p:sp>
      <p:sp>
        <p:nvSpPr>
          <p:cNvPr id="14412" name="Text Box 85"/>
          <p:cNvSpPr txBox="1">
            <a:spLocks noChangeArrowheads="1"/>
          </p:cNvSpPr>
          <p:nvPr/>
        </p:nvSpPr>
        <p:spPr bwMode="auto">
          <a:xfrm>
            <a:off x="4381500" y="4856163"/>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413" name="Text Box 86"/>
          <p:cNvSpPr txBox="1">
            <a:spLocks noChangeArrowheads="1"/>
          </p:cNvSpPr>
          <p:nvPr/>
        </p:nvSpPr>
        <p:spPr bwMode="auto">
          <a:xfrm>
            <a:off x="314325" y="269875"/>
            <a:ext cx="3448050" cy="579438"/>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在双链树中的插入</a:t>
            </a:r>
          </a:p>
        </p:txBody>
      </p:sp>
      <p:sp>
        <p:nvSpPr>
          <p:cNvPr id="453719" name="Text Box 87"/>
          <p:cNvSpPr txBox="1">
            <a:spLocks noChangeArrowheads="1"/>
          </p:cNvSpPr>
          <p:nvPr/>
        </p:nvSpPr>
        <p:spPr bwMode="auto">
          <a:xfrm>
            <a:off x="6311900" y="1100138"/>
            <a:ext cx="2832100" cy="1187450"/>
          </a:xfrm>
          <a:prstGeom prst="rect">
            <a:avLst/>
          </a:prstGeom>
          <a:noFill/>
          <a:ln w="9525">
            <a:noFill/>
            <a:miter lim="800000"/>
            <a:headEnd/>
            <a:tailEnd/>
          </a:ln>
        </p:spPr>
        <p:txBody>
          <a:bodyPr>
            <a:spAutoFit/>
          </a:bodyPr>
          <a:lstStyle/>
          <a:p>
            <a:r>
              <a:rPr lang="zh-CN" altLang="en-US" sz="2800" b="1">
                <a:solidFill>
                  <a:srgbClr val="000000"/>
                </a:solidFill>
                <a:ea typeface="楷体_GB2312" pitchFamily="49" charset="-122"/>
              </a:rPr>
              <a:t>插入：</a:t>
            </a:r>
          </a:p>
          <a:p>
            <a:r>
              <a:rPr lang="en-US" altLang="zh-CN" sz="2800" b="1">
                <a:solidFill>
                  <a:srgbClr val="000000"/>
                </a:solidFill>
                <a:ea typeface="宋体" charset="-122"/>
              </a:rPr>
              <a:t>K.ch[ ] = </a:t>
            </a:r>
            <a:r>
              <a:rPr lang="en-US" altLang="zh-CN" sz="2800" b="1">
                <a:solidFill>
                  <a:srgbClr val="FF0000"/>
                </a:solidFill>
                <a:ea typeface="宋体" charset="-122"/>
              </a:rPr>
              <a:t>HETG</a:t>
            </a:r>
            <a:r>
              <a:rPr lang="en-US" altLang="zh-CN" sz="2800" b="1">
                <a:solidFill>
                  <a:srgbClr val="000000"/>
                </a:solidFill>
                <a:ea typeface="宋体" charset="-122"/>
              </a:rPr>
              <a:t>$</a:t>
            </a:r>
          </a:p>
          <a:p>
            <a:r>
              <a:rPr lang="en-US" altLang="zh-CN" sz="2800" b="1">
                <a:solidFill>
                  <a:srgbClr val="000000"/>
                </a:solidFill>
                <a:ea typeface="宋体" charset="-122"/>
              </a:rPr>
              <a:t>	</a:t>
            </a:r>
            <a:r>
              <a:rPr lang="zh-CN" altLang="en-US" sz="2800" b="1">
                <a:solidFill>
                  <a:srgbClr val="000000"/>
                </a:solidFill>
                <a:ea typeface="宋体" charset="-122"/>
              </a:rPr>
              <a:t>＝</a:t>
            </a:r>
            <a:r>
              <a:rPr lang="en-US" altLang="zh-CN" sz="2800" b="1">
                <a:solidFill>
                  <a:srgbClr val="3333FF"/>
                </a:solidFill>
                <a:ea typeface="宋体" charset="-122"/>
              </a:rPr>
              <a:t>HF$</a:t>
            </a:r>
          </a:p>
        </p:txBody>
      </p:sp>
      <p:sp>
        <p:nvSpPr>
          <p:cNvPr id="453720" name="Rectangle 88"/>
          <p:cNvSpPr>
            <a:spLocks noChangeArrowheads="1"/>
          </p:cNvSpPr>
          <p:nvPr/>
        </p:nvSpPr>
        <p:spPr bwMode="auto">
          <a:xfrm>
            <a:off x="0" y="869950"/>
            <a:ext cx="3859213" cy="892552"/>
          </a:xfrm>
          <a:prstGeom prst="rect">
            <a:avLst/>
          </a:prstGeom>
          <a:noFill/>
          <a:ln w="9525">
            <a:noFill/>
            <a:miter lim="800000"/>
            <a:headEnd/>
            <a:tailEnd/>
          </a:ln>
        </p:spPr>
        <p:txBody>
          <a:bodyPr>
            <a:spAutoFit/>
          </a:bodyPr>
          <a:lstStyle/>
          <a:p>
            <a:r>
              <a:rPr lang="zh-CN" altLang="en-US" sz="2600" b="1" dirty="0">
                <a:solidFill>
                  <a:srgbClr val="000000"/>
                </a:solidFill>
                <a:latin typeface="楷体_GB2312" pitchFamily="49" charset="-122"/>
                <a:ea typeface="楷体_GB2312" pitchFamily="49" charset="-122"/>
              </a:rPr>
              <a:t>先查找；得到插入位置</a:t>
            </a:r>
            <a:r>
              <a:rPr lang="en-US" altLang="zh-CN" sz="2600" b="1" dirty="0">
                <a:solidFill>
                  <a:srgbClr val="FF0000"/>
                </a:solidFill>
                <a:latin typeface="楷体_GB2312" pitchFamily="49" charset="-122"/>
                <a:ea typeface="楷体_GB2312" pitchFamily="49" charset="-122"/>
              </a:rPr>
              <a:t>P</a:t>
            </a:r>
            <a:r>
              <a:rPr lang="zh-CN" altLang="en-US" sz="2600" b="1" dirty="0">
                <a:solidFill>
                  <a:srgbClr val="FF0000"/>
                </a:solidFill>
                <a:latin typeface="楷体_GB2312" pitchFamily="49" charset="-122"/>
                <a:ea typeface="楷体_GB2312" pitchFamily="49" charset="-122"/>
              </a:rPr>
              <a:t>；</a:t>
            </a:r>
          </a:p>
          <a:p>
            <a:r>
              <a:rPr lang="zh-CN" altLang="en-US" sz="2600" b="1" dirty="0">
                <a:solidFill>
                  <a:srgbClr val="000000"/>
                </a:solidFill>
                <a:latin typeface="楷体_GB2312" pitchFamily="49" charset="-122"/>
                <a:ea typeface="楷体_GB2312" pitchFamily="49" charset="-122"/>
              </a:rPr>
              <a:t>插入一棵单分支子树。</a:t>
            </a:r>
          </a:p>
        </p:txBody>
      </p:sp>
      <p:grpSp>
        <p:nvGrpSpPr>
          <p:cNvPr id="3" name="Group 89"/>
          <p:cNvGrpSpPr>
            <a:grpSpLocks/>
          </p:cNvGrpSpPr>
          <p:nvPr/>
        </p:nvGrpSpPr>
        <p:grpSpPr bwMode="auto">
          <a:xfrm>
            <a:off x="4889500" y="4891088"/>
            <a:ext cx="1316038" cy="1574800"/>
            <a:chOff x="3080" y="3081"/>
            <a:chExt cx="829" cy="992"/>
          </a:xfrm>
        </p:grpSpPr>
        <p:grpSp>
          <p:nvGrpSpPr>
            <p:cNvPr id="4" name="Group 90"/>
            <p:cNvGrpSpPr>
              <a:grpSpLocks/>
            </p:cNvGrpSpPr>
            <p:nvPr/>
          </p:nvGrpSpPr>
          <p:grpSpPr bwMode="auto">
            <a:xfrm>
              <a:off x="3080" y="3364"/>
              <a:ext cx="829" cy="709"/>
              <a:chOff x="3080" y="3364"/>
              <a:chExt cx="829" cy="709"/>
            </a:xfrm>
          </p:grpSpPr>
          <p:sp>
            <p:nvSpPr>
              <p:cNvPr id="14449" name="Rectangle 91"/>
              <p:cNvSpPr>
                <a:spLocks noChangeArrowheads="1"/>
              </p:cNvSpPr>
              <p:nvPr/>
            </p:nvSpPr>
            <p:spPr bwMode="auto">
              <a:xfrm>
                <a:off x="3303" y="3408"/>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FF00FF"/>
                    </a:solidFill>
                    <a:ea typeface="宋体" charset="-122"/>
                  </a:rPr>
                  <a:t>$</a:t>
                </a:r>
              </a:p>
            </p:txBody>
          </p:sp>
          <p:sp>
            <p:nvSpPr>
              <p:cNvPr id="14450" name="Line 92"/>
              <p:cNvSpPr>
                <a:spLocks noChangeShapeType="1"/>
              </p:cNvSpPr>
              <p:nvPr/>
            </p:nvSpPr>
            <p:spPr bwMode="auto">
              <a:xfrm>
                <a:off x="3436" y="3408"/>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51" name="Line 93"/>
              <p:cNvSpPr>
                <a:spLocks noChangeShapeType="1"/>
              </p:cNvSpPr>
              <p:nvPr/>
            </p:nvSpPr>
            <p:spPr bwMode="auto">
              <a:xfrm>
                <a:off x="3702" y="3408"/>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52" name="Text Box 94"/>
              <p:cNvSpPr txBox="1">
                <a:spLocks noChangeArrowheads="1"/>
              </p:cNvSpPr>
              <p:nvPr/>
            </p:nvSpPr>
            <p:spPr bwMode="auto">
              <a:xfrm>
                <a:off x="3658" y="3364"/>
                <a:ext cx="251" cy="327"/>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4453" name="Oval 95"/>
              <p:cNvSpPr>
                <a:spLocks noChangeArrowheads="1"/>
              </p:cNvSpPr>
              <p:nvPr/>
            </p:nvSpPr>
            <p:spPr bwMode="auto">
              <a:xfrm>
                <a:off x="3080" y="3852"/>
                <a:ext cx="622" cy="221"/>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00FF"/>
                    </a:solidFill>
                    <a:ea typeface="宋体" charset="-122"/>
                  </a:rPr>
                  <a:t>HEIG</a:t>
                </a:r>
                <a:endParaRPr lang="en-US" altLang="zh-CN" sz="2800">
                  <a:solidFill>
                    <a:srgbClr val="FF00FF"/>
                  </a:solidFill>
                  <a:ea typeface="宋体" charset="-122"/>
                </a:endParaRPr>
              </a:p>
            </p:txBody>
          </p:sp>
          <p:sp>
            <p:nvSpPr>
              <p:cNvPr id="14454" name="Line 96"/>
              <p:cNvSpPr>
                <a:spLocks noChangeShapeType="1"/>
              </p:cNvSpPr>
              <p:nvPr/>
            </p:nvSpPr>
            <p:spPr bwMode="auto">
              <a:xfrm>
                <a:off x="3347" y="3541"/>
                <a:ext cx="0" cy="311"/>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sp>
          <p:nvSpPr>
            <p:cNvPr id="14448" name="Line 97"/>
            <p:cNvSpPr>
              <a:spLocks noChangeShapeType="1"/>
            </p:cNvSpPr>
            <p:nvPr/>
          </p:nvSpPr>
          <p:spPr bwMode="auto">
            <a:xfrm flipH="1">
              <a:off x="3451" y="3081"/>
              <a:ext cx="144" cy="307"/>
            </a:xfrm>
            <a:prstGeom prst="line">
              <a:avLst/>
            </a:prstGeom>
            <a:noFill/>
            <a:ln w="28575">
              <a:solidFill>
                <a:srgbClr val="FF00FF"/>
              </a:solidFill>
              <a:round/>
              <a:headEnd/>
              <a:tailEnd/>
            </a:ln>
          </p:spPr>
          <p:txBody>
            <a:bodyPr wrap="none" anchor="ctr"/>
            <a:lstStyle/>
            <a:p>
              <a:endParaRPr lang="zh-CN" altLang="en-US" sz="2800">
                <a:solidFill>
                  <a:srgbClr val="000000"/>
                </a:solidFill>
                <a:ea typeface="宋体" charset="-122"/>
              </a:endParaRPr>
            </a:p>
          </p:txBody>
        </p:sp>
      </p:grpSp>
      <p:grpSp>
        <p:nvGrpSpPr>
          <p:cNvPr id="5" name="Group 98"/>
          <p:cNvGrpSpPr>
            <a:grpSpLocks/>
          </p:cNvGrpSpPr>
          <p:nvPr/>
        </p:nvGrpSpPr>
        <p:grpSpPr bwMode="auto">
          <a:xfrm>
            <a:off x="5181600" y="3449638"/>
            <a:ext cx="1557338" cy="842962"/>
            <a:chOff x="3264" y="2173"/>
            <a:chExt cx="981" cy="531"/>
          </a:xfrm>
        </p:grpSpPr>
        <p:sp>
          <p:nvSpPr>
            <p:cNvPr id="14439" name="Line 99"/>
            <p:cNvSpPr>
              <a:spLocks noChangeShapeType="1"/>
            </p:cNvSpPr>
            <p:nvPr/>
          </p:nvSpPr>
          <p:spPr bwMode="auto">
            <a:xfrm>
              <a:off x="3264" y="2173"/>
              <a:ext cx="591" cy="259"/>
            </a:xfrm>
            <a:prstGeom prst="line">
              <a:avLst/>
            </a:prstGeom>
            <a:noFill/>
            <a:ln w="28575">
              <a:solidFill>
                <a:srgbClr val="FF00FF"/>
              </a:solidFill>
              <a:round/>
              <a:headEnd/>
              <a:tailEnd/>
            </a:ln>
          </p:spPr>
          <p:txBody>
            <a:bodyPr wrap="none" anchor="ctr"/>
            <a:lstStyle/>
            <a:p>
              <a:endParaRPr lang="zh-CN" altLang="en-US" sz="2800">
                <a:solidFill>
                  <a:srgbClr val="000000"/>
                </a:solidFill>
                <a:ea typeface="宋体" charset="-122"/>
              </a:endParaRPr>
            </a:p>
          </p:txBody>
        </p:sp>
        <p:grpSp>
          <p:nvGrpSpPr>
            <p:cNvPr id="6" name="Group 100"/>
            <p:cNvGrpSpPr>
              <a:grpSpLocks/>
            </p:cNvGrpSpPr>
            <p:nvPr/>
          </p:nvGrpSpPr>
          <p:grpSpPr bwMode="auto">
            <a:xfrm>
              <a:off x="3674" y="2351"/>
              <a:ext cx="571" cy="353"/>
              <a:chOff x="3674" y="2351"/>
              <a:chExt cx="571" cy="353"/>
            </a:xfrm>
          </p:grpSpPr>
          <p:grpSp>
            <p:nvGrpSpPr>
              <p:cNvPr id="7" name="Group 101"/>
              <p:cNvGrpSpPr>
                <a:grpSpLocks/>
              </p:cNvGrpSpPr>
              <p:nvPr/>
            </p:nvGrpSpPr>
            <p:grpSpPr bwMode="auto">
              <a:xfrm>
                <a:off x="3674" y="2377"/>
                <a:ext cx="533" cy="327"/>
                <a:chOff x="4728" y="357"/>
                <a:chExt cx="533" cy="327"/>
              </a:xfrm>
            </p:grpSpPr>
            <p:sp>
              <p:nvSpPr>
                <p:cNvPr id="14443" name="Rectangle 102"/>
                <p:cNvSpPr>
                  <a:spLocks noChangeArrowheads="1"/>
                </p:cNvSpPr>
                <p:nvPr/>
              </p:nvSpPr>
              <p:spPr bwMode="auto">
                <a:xfrm>
                  <a:off x="4728" y="411"/>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FF00FF"/>
                      </a:solidFill>
                      <a:ea typeface="宋体" charset="-122"/>
                    </a:rPr>
                    <a:t>T</a:t>
                  </a:r>
                </a:p>
              </p:txBody>
            </p:sp>
            <p:sp>
              <p:nvSpPr>
                <p:cNvPr id="14444" name="Line 103"/>
                <p:cNvSpPr>
                  <a:spLocks noChangeShapeType="1"/>
                </p:cNvSpPr>
                <p:nvPr/>
              </p:nvSpPr>
              <p:spPr bwMode="auto">
                <a:xfrm>
                  <a:off x="4862" y="411"/>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45" name="Line 104"/>
                <p:cNvSpPr>
                  <a:spLocks noChangeShapeType="1"/>
                </p:cNvSpPr>
                <p:nvPr/>
              </p:nvSpPr>
              <p:spPr bwMode="auto">
                <a:xfrm>
                  <a:off x="5128" y="411"/>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46" name="Text Box 105"/>
                <p:cNvSpPr txBox="1">
                  <a:spLocks noChangeArrowheads="1"/>
                </p:cNvSpPr>
                <p:nvPr/>
              </p:nvSpPr>
              <p:spPr bwMode="auto">
                <a:xfrm>
                  <a:off x="5084" y="357"/>
                  <a:ext cx="116" cy="327"/>
                </a:xfrm>
                <a:prstGeom prst="rect">
                  <a:avLst/>
                </a:prstGeom>
                <a:noFill/>
                <a:ln w="9525">
                  <a:noFill/>
                  <a:miter lim="800000"/>
                  <a:headEnd/>
                  <a:tailEnd/>
                </a:ln>
              </p:spPr>
              <p:txBody>
                <a:bodyPr wrap="none">
                  <a:spAutoFit/>
                </a:bodyPr>
                <a:lstStyle/>
                <a:p>
                  <a:endParaRPr lang="zh-CN" altLang="zh-CN" sz="2800">
                    <a:solidFill>
                      <a:srgbClr val="000000"/>
                    </a:solidFill>
                    <a:ea typeface="宋体" charset="-122"/>
                  </a:endParaRPr>
                </a:p>
              </p:txBody>
            </p:sp>
          </p:grpSp>
          <p:sp>
            <p:nvSpPr>
              <p:cNvPr id="14442" name="Text Box 106"/>
              <p:cNvSpPr txBox="1">
                <a:spLocks noChangeArrowheads="1"/>
              </p:cNvSpPr>
              <p:nvPr/>
            </p:nvSpPr>
            <p:spPr bwMode="auto">
              <a:xfrm>
                <a:off x="3994" y="2351"/>
                <a:ext cx="251" cy="327"/>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grpSp>
      </p:grpSp>
      <p:grpSp>
        <p:nvGrpSpPr>
          <p:cNvPr id="8" name="Group 107"/>
          <p:cNvGrpSpPr>
            <a:grpSpLocks/>
          </p:cNvGrpSpPr>
          <p:nvPr/>
        </p:nvGrpSpPr>
        <p:grpSpPr bwMode="auto">
          <a:xfrm>
            <a:off x="5618163" y="4092575"/>
            <a:ext cx="927100" cy="939800"/>
            <a:chOff x="3539" y="2578"/>
            <a:chExt cx="584" cy="592"/>
          </a:xfrm>
        </p:grpSpPr>
        <p:sp>
          <p:nvSpPr>
            <p:cNvPr id="14431" name="Line 108"/>
            <p:cNvSpPr>
              <a:spLocks noChangeShapeType="1"/>
            </p:cNvSpPr>
            <p:nvPr/>
          </p:nvSpPr>
          <p:spPr bwMode="auto">
            <a:xfrm flipH="1">
              <a:off x="3610" y="2578"/>
              <a:ext cx="120" cy="307"/>
            </a:xfrm>
            <a:prstGeom prst="line">
              <a:avLst/>
            </a:prstGeom>
            <a:noFill/>
            <a:ln w="28575">
              <a:solidFill>
                <a:srgbClr val="FF00FF"/>
              </a:solidFill>
              <a:round/>
              <a:headEnd/>
              <a:tailEnd/>
            </a:ln>
          </p:spPr>
          <p:txBody>
            <a:bodyPr wrap="none" anchor="ctr"/>
            <a:lstStyle/>
            <a:p>
              <a:endParaRPr lang="zh-CN" altLang="en-US" sz="2800">
                <a:solidFill>
                  <a:srgbClr val="000000"/>
                </a:solidFill>
                <a:ea typeface="宋体" charset="-122"/>
              </a:endParaRPr>
            </a:p>
          </p:txBody>
        </p:sp>
        <p:grpSp>
          <p:nvGrpSpPr>
            <p:cNvPr id="9" name="Group 109"/>
            <p:cNvGrpSpPr>
              <a:grpSpLocks/>
            </p:cNvGrpSpPr>
            <p:nvPr/>
          </p:nvGrpSpPr>
          <p:grpSpPr bwMode="auto">
            <a:xfrm>
              <a:off x="3539" y="2806"/>
              <a:ext cx="584" cy="364"/>
              <a:chOff x="3539" y="2806"/>
              <a:chExt cx="584" cy="364"/>
            </a:xfrm>
          </p:grpSpPr>
          <p:grpSp>
            <p:nvGrpSpPr>
              <p:cNvPr id="10" name="Group 110"/>
              <p:cNvGrpSpPr>
                <a:grpSpLocks/>
              </p:cNvGrpSpPr>
              <p:nvPr/>
            </p:nvGrpSpPr>
            <p:grpSpPr bwMode="auto">
              <a:xfrm>
                <a:off x="3539" y="2843"/>
                <a:ext cx="533" cy="327"/>
                <a:chOff x="4728" y="357"/>
                <a:chExt cx="533" cy="327"/>
              </a:xfrm>
            </p:grpSpPr>
            <p:sp>
              <p:nvSpPr>
                <p:cNvPr id="14435" name="Rectangle 111"/>
                <p:cNvSpPr>
                  <a:spLocks noChangeArrowheads="1"/>
                </p:cNvSpPr>
                <p:nvPr/>
              </p:nvSpPr>
              <p:spPr bwMode="auto">
                <a:xfrm>
                  <a:off x="4728" y="411"/>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FF00FF"/>
                      </a:solidFill>
                      <a:ea typeface="宋体" charset="-122"/>
                    </a:rPr>
                    <a:t>G</a:t>
                  </a:r>
                  <a:endParaRPr lang="en-US" altLang="zh-CN" sz="2800">
                    <a:solidFill>
                      <a:srgbClr val="FF00FF"/>
                    </a:solidFill>
                    <a:ea typeface="宋体" charset="-122"/>
                  </a:endParaRPr>
                </a:p>
              </p:txBody>
            </p:sp>
            <p:sp>
              <p:nvSpPr>
                <p:cNvPr id="14436" name="Line 112"/>
                <p:cNvSpPr>
                  <a:spLocks noChangeShapeType="1"/>
                </p:cNvSpPr>
                <p:nvPr/>
              </p:nvSpPr>
              <p:spPr bwMode="auto">
                <a:xfrm>
                  <a:off x="4862" y="411"/>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37" name="Line 113"/>
                <p:cNvSpPr>
                  <a:spLocks noChangeShapeType="1"/>
                </p:cNvSpPr>
                <p:nvPr/>
              </p:nvSpPr>
              <p:spPr bwMode="auto">
                <a:xfrm>
                  <a:off x="5128" y="411"/>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38" name="Text Box 114"/>
                <p:cNvSpPr txBox="1">
                  <a:spLocks noChangeArrowheads="1"/>
                </p:cNvSpPr>
                <p:nvPr/>
              </p:nvSpPr>
              <p:spPr bwMode="auto">
                <a:xfrm>
                  <a:off x="5084" y="357"/>
                  <a:ext cx="116" cy="327"/>
                </a:xfrm>
                <a:prstGeom prst="rect">
                  <a:avLst/>
                </a:prstGeom>
                <a:noFill/>
                <a:ln w="9525">
                  <a:noFill/>
                  <a:miter lim="800000"/>
                  <a:headEnd/>
                  <a:tailEnd/>
                </a:ln>
              </p:spPr>
              <p:txBody>
                <a:bodyPr wrap="none">
                  <a:spAutoFit/>
                </a:bodyPr>
                <a:lstStyle/>
                <a:p>
                  <a:endParaRPr lang="zh-CN" altLang="zh-CN" sz="2800">
                    <a:solidFill>
                      <a:srgbClr val="000000"/>
                    </a:solidFill>
                    <a:ea typeface="宋体" charset="-122"/>
                  </a:endParaRPr>
                </a:p>
              </p:txBody>
            </p:sp>
          </p:grpSp>
          <p:sp>
            <p:nvSpPr>
              <p:cNvPr id="14434" name="Text Box 115"/>
              <p:cNvSpPr txBox="1">
                <a:spLocks noChangeArrowheads="1"/>
              </p:cNvSpPr>
              <p:nvPr/>
            </p:nvSpPr>
            <p:spPr bwMode="auto">
              <a:xfrm>
                <a:off x="3872" y="2806"/>
                <a:ext cx="251" cy="327"/>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grpSp>
      </p:grpSp>
      <p:grpSp>
        <p:nvGrpSpPr>
          <p:cNvPr id="11" name="Group 116"/>
          <p:cNvGrpSpPr>
            <a:grpSpLocks/>
          </p:cNvGrpSpPr>
          <p:nvPr/>
        </p:nvGrpSpPr>
        <p:grpSpPr bwMode="auto">
          <a:xfrm>
            <a:off x="5570538" y="2363788"/>
            <a:ext cx="1808162" cy="1306512"/>
            <a:chOff x="3509" y="1489"/>
            <a:chExt cx="1139" cy="823"/>
          </a:xfrm>
        </p:grpSpPr>
        <p:sp>
          <p:nvSpPr>
            <p:cNvPr id="14421" name="Rectangle 117"/>
            <p:cNvSpPr>
              <a:spLocks noChangeArrowheads="1"/>
            </p:cNvSpPr>
            <p:nvPr/>
          </p:nvSpPr>
          <p:spPr bwMode="auto">
            <a:xfrm>
              <a:off x="4115" y="1489"/>
              <a:ext cx="533" cy="221"/>
            </a:xfrm>
            <a:prstGeom prst="rect">
              <a:avLst/>
            </a:prstGeom>
            <a:solidFill>
              <a:srgbClr val="CCFFFF"/>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F</a:t>
              </a:r>
              <a:endParaRPr lang="en-US" altLang="zh-CN" sz="2800">
                <a:solidFill>
                  <a:srgbClr val="000000"/>
                </a:solidFill>
                <a:ea typeface="宋体" charset="-122"/>
              </a:endParaRPr>
            </a:p>
          </p:txBody>
        </p:sp>
        <p:sp>
          <p:nvSpPr>
            <p:cNvPr id="14422" name="Line 118"/>
            <p:cNvSpPr>
              <a:spLocks noChangeShapeType="1"/>
            </p:cNvSpPr>
            <p:nvPr/>
          </p:nvSpPr>
          <p:spPr bwMode="auto">
            <a:xfrm>
              <a:off x="4249" y="1489"/>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23" name="Line 119"/>
            <p:cNvSpPr>
              <a:spLocks noChangeShapeType="1"/>
            </p:cNvSpPr>
            <p:nvPr/>
          </p:nvSpPr>
          <p:spPr bwMode="auto">
            <a:xfrm>
              <a:off x="4515" y="1489"/>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grpSp>
          <p:nvGrpSpPr>
            <p:cNvPr id="12" name="Group 120"/>
            <p:cNvGrpSpPr>
              <a:grpSpLocks/>
            </p:cNvGrpSpPr>
            <p:nvPr/>
          </p:nvGrpSpPr>
          <p:grpSpPr bwMode="auto">
            <a:xfrm>
              <a:off x="3596" y="1770"/>
              <a:ext cx="533" cy="222"/>
              <a:chOff x="3449" y="1843"/>
              <a:chExt cx="533" cy="222"/>
            </a:xfrm>
          </p:grpSpPr>
          <p:sp>
            <p:nvSpPr>
              <p:cNvPr id="14428" name="Rectangle 121"/>
              <p:cNvSpPr>
                <a:spLocks noChangeArrowheads="1"/>
              </p:cNvSpPr>
              <p:nvPr/>
            </p:nvSpPr>
            <p:spPr bwMode="auto">
              <a:xfrm>
                <a:off x="3449" y="1843"/>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4429" name="Line 122"/>
              <p:cNvSpPr>
                <a:spLocks noChangeShapeType="1"/>
              </p:cNvSpPr>
              <p:nvPr/>
            </p:nvSpPr>
            <p:spPr bwMode="auto">
              <a:xfrm>
                <a:off x="3582" y="1843"/>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4430" name="Line 123"/>
              <p:cNvSpPr>
                <a:spLocks noChangeShapeType="1"/>
              </p:cNvSpPr>
              <p:nvPr/>
            </p:nvSpPr>
            <p:spPr bwMode="auto">
              <a:xfrm>
                <a:off x="3849" y="1843"/>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grpSp>
        <p:sp>
          <p:nvSpPr>
            <p:cNvPr id="14425" name="Line 124"/>
            <p:cNvSpPr>
              <a:spLocks noChangeShapeType="1"/>
            </p:cNvSpPr>
            <p:nvPr/>
          </p:nvSpPr>
          <p:spPr bwMode="auto">
            <a:xfrm flipH="1">
              <a:off x="3875" y="1622"/>
              <a:ext cx="285" cy="147"/>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4426" name="Oval 125"/>
            <p:cNvSpPr>
              <a:spLocks noChangeArrowheads="1"/>
            </p:cNvSpPr>
            <p:nvPr/>
          </p:nvSpPr>
          <p:spPr bwMode="auto">
            <a:xfrm>
              <a:off x="3509" y="2091"/>
              <a:ext cx="533" cy="221"/>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3333FF"/>
                  </a:solidFill>
                  <a:ea typeface="宋体" charset="-122"/>
                </a:rPr>
                <a:t>HF</a:t>
              </a:r>
              <a:endParaRPr lang="en-US" altLang="zh-CN" sz="2800">
                <a:solidFill>
                  <a:srgbClr val="3333FF"/>
                </a:solidFill>
                <a:ea typeface="宋体" charset="-122"/>
              </a:endParaRPr>
            </a:p>
          </p:txBody>
        </p:sp>
        <p:sp>
          <p:nvSpPr>
            <p:cNvPr id="14427" name="Line 126"/>
            <p:cNvSpPr>
              <a:spLocks noChangeShapeType="1"/>
            </p:cNvSpPr>
            <p:nvPr/>
          </p:nvSpPr>
          <p:spPr bwMode="auto">
            <a:xfrm flipH="1">
              <a:off x="3651" y="1878"/>
              <a:ext cx="13" cy="225"/>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sp>
        <p:nvSpPr>
          <p:cNvPr id="453759" name="Text Box 127"/>
          <p:cNvSpPr txBox="1">
            <a:spLocks noChangeArrowheads="1"/>
          </p:cNvSpPr>
          <p:nvPr/>
        </p:nvSpPr>
        <p:spPr bwMode="auto">
          <a:xfrm>
            <a:off x="4811713" y="2822575"/>
            <a:ext cx="722312" cy="457200"/>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ea typeface="宋体" charset="-122"/>
              </a:rPr>
              <a:t>P</a:t>
            </a:r>
          </a:p>
        </p:txBody>
      </p:sp>
    </p:spTree>
    <p:extLst>
      <p:ext uri="{BB962C8B-B14F-4D97-AF65-F5344CB8AC3E}">
        <p14:creationId xmlns:p14="http://schemas.microsoft.com/office/powerpoint/2010/main" val="2814492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3719">
                                            <p:txEl>
                                              <p:pRg st="0" end="0"/>
                                            </p:txEl>
                                          </p:spTgt>
                                        </p:tgtEl>
                                        <p:attrNameLst>
                                          <p:attrName>style.visibility</p:attrName>
                                        </p:attrNameLst>
                                      </p:cBhvr>
                                      <p:to>
                                        <p:strVal val="visible"/>
                                      </p:to>
                                    </p:set>
                                    <p:animEffect transition="in" filter="wipe(left)">
                                      <p:cBhvr>
                                        <p:cTn id="7" dur="500"/>
                                        <p:tgtEl>
                                          <p:spTgt spid="45371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53719">
                                            <p:txEl>
                                              <p:pRg st="1" end="1"/>
                                            </p:txEl>
                                          </p:spTgt>
                                        </p:tgtEl>
                                        <p:attrNameLst>
                                          <p:attrName>style.visibility</p:attrName>
                                        </p:attrNameLst>
                                      </p:cBhvr>
                                      <p:to>
                                        <p:strVal val="visible"/>
                                      </p:to>
                                    </p:set>
                                    <p:animEffect transition="in" filter="wipe(left)">
                                      <p:cBhvr>
                                        <p:cTn id="10" dur="500"/>
                                        <p:tgtEl>
                                          <p:spTgt spid="4537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3720"/>
                                        </p:tgtEl>
                                        <p:attrNameLst>
                                          <p:attrName>style.visibility</p:attrName>
                                        </p:attrNameLst>
                                      </p:cBhvr>
                                      <p:to>
                                        <p:strVal val="visible"/>
                                      </p:to>
                                    </p:set>
                                    <p:animEffect transition="in" filter="wipe(left)">
                                      <p:cBhvr>
                                        <p:cTn id="15" dur="500"/>
                                        <p:tgtEl>
                                          <p:spTgt spid="4537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3759"/>
                                        </p:tgtEl>
                                        <p:attrNameLst>
                                          <p:attrName>style.visibility</p:attrName>
                                        </p:attrNameLst>
                                      </p:cBhvr>
                                      <p:to>
                                        <p:strVal val="visible"/>
                                      </p:to>
                                    </p:set>
                                    <p:animEffect transition="in" filter="wipe(left)">
                                      <p:cBhvr>
                                        <p:cTn id="20" dur="500"/>
                                        <p:tgtEl>
                                          <p:spTgt spid="4537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par>
                                <p:cTn id="26" presetID="22" presetClass="entr" presetSubtype="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53719">
                                            <p:txEl>
                                              <p:pRg st="2" end="2"/>
                                            </p:txEl>
                                          </p:spTgt>
                                        </p:tgtEl>
                                        <p:attrNameLst>
                                          <p:attrName>style.visibility</p:attrName>
                                        </p:attrNameLst>
                                      </p:cBhvr>
                                      <p:to>
                                        <p:strVal val="visible"/>
                                      </p:to>
                                    </p:set>
                                    <p:animEffect transition="in" filter="wipe(left)">
                                      <p:cBhvr>
                                        <p:cTn id="36" dur="500"/>
                                        <p:tgtEl>
                                          <p:spTgt spid="4537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20" grpId="0" autoUpdateAnimBg="0"/>
      <p:bldP spid="4537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791200" y="11842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endParaRPr lang="zh-CN" altLang="zh-CN" sz="2800">
              <a:solidFill>
                <a:srgbClr val="000000"/>
              </a:solidFill>
              <a:ea typeface="宋体" charset="-122"/>
            </a:endParaRPr>
          </a:p>
        </p:txBody>
      </p:sp>
      <p:sp>
        <p:nvSpPr>
          <p:cNvPr id="15363" name="Text Box 3"/>
          <p:cNvSpPr txBox="1">
            <a:spLocks noChangeArrowheads="1"/>
          </p:cNvSpPr>
          <p:nvPr/>
        </p:nvSpPr>
        <p:spPr bwMode="auto">
          <a:xfrm>
            <a:off x="6356350" y="1112838"/>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364" name="Line 4"/>
          <p:cNvSpPr>
            <a:spLocks noChangeShapeType="1"/>
          </p:cNvSpPr>
          <p:nvPr/>
        </p:nvSpPr>
        <p:spPr bwMode="auto">
          <a:xfrm>
            <a:off x="6003925" y="11842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65" name="Line 5"/>
          <p:cNvSpPr>
            <a:spLocks noChangeShapeType="1"/>
          </p:cNvSpPr>
          <p:nvPr/>
        </p:nvSpPr>
        <p:spPr bwMode="auto">
          <a:xfrm>
            <a:off x="6426200" y="11842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66" name="Rectangle 6"/>
          <p:cNvSpPr>
            <a:spLocks noChangeArrowheads="1"/>
          </p:cNvSpPr>
          <p:nvPr/>
        </p:nvSpPr>
        <p:spPr bwMode="auto">
          <a:xfrm>
            <a:off x="4435475" y="1760538"/>
            <a:ext cx="846138" cy="350837"/>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H</a:t>
            </a:r>
            <a:endParaRPr lang="en-US" altLang="zh-CN" sz="2800">
              <a:solidFill>
                <a:srgbClr val="000000"/>
              </a:solidFill>
              <a:ea typeface="宋体" charset="-122"/>
            </a:endParaRPr>
          </a:p>
        </p:txBody>
      </p:sp>
      <p:sp>
        <p:nvSpPr>
          <p:cNvPr id="15367" name="Text Box 7"/>
          <p:cNvSpPr txBox="1">
            <a:spLocks noChangeArrowheads="1"/>
          </p:cNvSpPr>
          <p:nvPr/>
        </p:nvSpPr>
        <p:spPr bwMode="auto">
          <a:xfrm>
            <a:off x="5000625" y="16891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368" name="Line 8"/>
          <p:cNvSpPr>
            <a:spLocks noChangeShapeType="1"/>
          </p:cNvSpPr>
          <p:nvPr/>
        </p:nvSpPr>
        <p:spPr bwMode="auto">
          <a:xfrm>
            <a:off x="4646613" y="1760538"/>
            <a:ext cx="0" cy="350837"/>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69" name="Line 9"/>
          <p:cNvSpPr>
            <a:spLocks noChangeShapeType="1"/>
          </p:cNvSpPr>
          <p:nvPr/>
        </p:nvSpPr>
        <p:spPr bwMode="auto">
          <a:xfrm>
            <a:off x="5070475" y="1760538"/>
            <a:ext cx="0" cy="350837"/>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0" name="Rectangle 10"/>
          <p:cNvSpPr>
            <a:spLocks noChangeArrowheads="1"/>
          </p:cNvSpPr>
          <p:nvPr/>
        </p:nvSpPr>
        <p:spPr bwMode="auto">
          <a:xfrm>
            <a:off x="3394075" y="2322513"/>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a:t>
            </a:r>
            <a:endParaRPr lang="en-US" altLang="zh-CN" sz="2800">
              <a:solidFill>
                <a:srgbClr val="000000"/>
              </a:solidFill>
              <a:ea typeface="宋体" charset="-122"/>
            </a:endParaRPr>
          </a:p>
        </p:txBody>
      </p:sp>
      <p:sp>
        <p:nvSpPr>
          <p:cNvPr id="15371" name="Line 11"/>
          <p:cNvSpPr>
            <a:spLocks noChangeShapeType="1"/>
          </p:cNvSpPr>
          <p:nvPr/>
        </p:nvSpPr>
        <p:spPr bwMode="auto">
          <a:xfrm>
            <a:off x="3605213" y="23225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2" name="Line 12"/>
          <p:cNvSpPr>
            <a:spLocks noChangeShapeType="1"/>
          </p:cNvSpPr>
          <p:nvPr/>
        </p:nvSpPr>
        <p:spPr bwMode="auto">
          <a:xfrm>
            <a:off x="4029075" y="23225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3" name="Rectangle 13"/>
          <p:cNvSpPr>
            <a:spLocks noChangeArrowheads="1"/>
          </p:cNvSpPr>
          <p:nvPr/>
        </p:nvSpPr>
        <p:spPr bwMode="auto">
          <a:xfrm>
            <a:off x="2406650" y="28733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D</a:t>
            </a:r>
            <a:endParaRPr lang="en-US" altLang="zh-CN" sz="2800">
              <a:solidFill>
                <a:srgbClr val="000000"/>
              </a:solidFill>
              <a:ea typeface="宋体" charset="-122"/>
            </a:endParaRPr>
          </a:p>
        </p:txBody>
      </p:sp>
      <p:sp>
        <p:nvSpPr>
          <p:cNvPr id="15374" name="Line 14"/>
          <p:cNvSpPr>
            <a:spLocks noChangeShapeType="1"/>
          </p:cNvSpPr>
          <p:nvPr/>
        </p:nvSpPr>
        <p:spPr bwMode="auto">
          <a:xfrm>
            <a:off x="2617788" y="2873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5" name="Line 15"/>
          <p:cNvSpPr>
            <a:spLocks noChangeShapeType="1"/>
          </p:cNvSpPr>
          <p:nvPr/>
        </p:nvSpPr>
        <p:spPr bwMode="auto">
          <a:xfrm>
            <a:off x="3041650" y="2873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6" name="Rectangle 16"/>
          <p:cNvSpPr>
            <a:spLocks noChangeArrowheads="1"/>
          </p:cNvSpPr>
          <p:nvPr/>
        </p:nvSpPr>
        <p:spPr bwMode="auto">
          <a:xfrm>
            <a:off x="1560513" y="3435350"/>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377" name="Line 17"/>
          <p:cNvSpPr>
            <a:spLocks noChangeShapeType="1"/>
          </p:cNvSpPr>
          <p:nvPr/>
        </p:nvSpPr>
        <p:spPr bwMode="auto">
          <a:xfrm>
            <a:off x="1771650"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8" name="Line 18"/>
          <p:cNvSpPr>
            <a:spLocks noChangeShapeType="1"/>
          </p:cNvSpPr>
          <p:nvPr/>
        </p:nvSpPr>
        <p:spPr bwMode="auto">
          <a:xfrm>
            <a:off x="2195513"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79" name="Oval 19"/>
          <p:cNvSpPr>
            <a:spLocks noChangeArrowheads="1"/>
          </p:cNvSpPr>
          <p:nvPr/>
        </p:nvSpPr>
        <p:spPr bwMode="auto">
          <a:xfrm>
            <a:off x="1208088" y="4140200"/>
            <a:ext cx="846137" cy="350838"/>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HAD</a:t>
            </a:r>
            <a:endParaRPr lang="en-US" altLang="zh-CN" sz="2800">
              <a:solidFill>
                <a:srgbClr val="000000"/>
              </a:solidFill>
              <a:ea typeface="宋体" charset="-122"/>
            </a:endParaRPr>
          </a:p>
        </p:txBody>
      </p:sp>
      <p:sp>
        <p:nvSpPr>
          <p:cNvPr id="15380" name="Rectangle 20"/>
          <p:cNvSpPr>
            <a:spLocks noChangeArrowheads="1"/>
          </p:cNvSpPr>
          <p:nvPr/>
        </p:nvSpPr>
        <p:spPr bwMode="auto">
          <a:xfrm>
            <a:off x="4410075" y="28733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5381" name="Line 21"/>
          <p:cNvSpPr>
            <a:spLocks noChangeShapeType="1"/>
          </p:cNvSpPr>
          <p:nvPr/>
        </p:nvSpPr>
        <p:spPr bwMode="auto">
          <a:xfrm>
            <a:off x="4622800" y="2873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2" name="Line 22"/>
          <p:cNvSpPr>
            <a:spLocks noChangeShapeType="1"/>
          </p:cNvSpPr>
          <p:nvPr/>
        </p:nvSpPr>
        <p:spPr bwMode="auto">
          <a:xfrm>
            <a:off x="5045075" y="28733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3" name="Rectangle 26"/>
          <p:cNvSpPr>
            <a:spLocks noChangeArrowheads="1"/>
          </p:cNvSpPr>
          <p:nvPr/>
        </p:nvSpPr>
        <p:spPr bwMode="auto">
          <a:xfrm>
            <a:off x="4451350" y="3998913"/>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R</a:t>
            </a:r>
            <a:endParaRPr lang="en-US" altLang="zh-CN" sz="2800">
              <a:solidFill>
                <a:srgbClr val="000000"/>
              </a:solidFill>
              <a:ea typeface="宋体" charset="-122"/>
            </a:endParaRPr>
          </a:p>
        </p:txBody>
      </p:sp>
      <p:sp>
        <p:nvSpPr>
          <p:cNvPr id="15384" name="Line 27"/>
          <p:cNvSpPr>
            <a:spLocks noChangeShapeType="1"/>
          </p:cNvSpPr>
          <p:nvPr/>
        </p:nvSpPr>
        <p:spPr bwMode="auto">
          <a:xfrm>
            <a:off x="4664075" y="3998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5" name="Line 28"/>
          <p:cNvSpPr>
            <a:spLocks noChangeShapeType="1"/>
          </p:cNvSpPr>
          <p:nvPr/>
        </p:nvSpPr>
        <p:spPr bwMode="auto">
          <a:xfrm>
            <a:off x="5086350" y="3998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6" name="Rectangle 29"/>
          <p:cNvSpPr>
            <a:spLocks noChangeArrowheads="1"/>
          </p:cNvSpPr>
          <p:nvPr/>
        </p:nvSpPr>
        <p:spPr bwMode="auto">
          <a:xfrm>
            <a:off x="3605213" y="4562475"/>
            <a:ext cx="846137"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387" name="Line 30"/>
          <p:cNvSpPr>
            <a:spLocks noChangeShapeType="1"/>
          </p:cNvSpPr>
          <p:nvPr/>
        </p:nvSpPr>
        <p:spPr bwMode="auto">
          <a:xfrm>
            <a:off x="3817938" y="4562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8" name="Line 31"/>
          <p:cNvSpPr>
            <a:spLocks noChangeShapeType="1"/>
          </p:cNvSpPr>
          <p:nvPr/>
        </p:nvSpPr>
        <p:spPr bwMode="auto">
          <a:xfrm>
            <a:off x="4240213" y="4562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89" name="Rectangle 32"/>
          <p:cNvSpPr>
            <a:spLocks noChangeArrowheads="1"/>
          </p:cNvSpPr>
          <p:nvPr/>
        </p:nvSpPr>
        <p:spPr bwMode="auto">
          <a:xfrm>
            <a:off x="3817938" y="5688013"/>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390" name="Line 33"/>
          <p:cNvSpPr>
            <a:spLocks noChangeShapeType="1"/>
          </p:cNvSpPr>
          <p:nvPr/>
        </p:nvSpPr>
        <p:spPr bwMode="auto">
          <a:xfrm>
            <a:off x="4029075" y="56880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1" name="Line 34"/>
          <p:cNvSpPr>
            <a:spLocks noChangeShapeType="1"/>
          </p:cNvSpPr>
          <p:nvPr/>
        </p:nvSpPr>
        <p:spPr bwMode="auto">
          <a:xfrm>
            <a:off x="4451350" y="56880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2" name="Rectangle 35"/>
          <p:cNvSpPr>
            <a:spLocks noChangeArrowheads="1"/>
          </p:cNvSpPr>
          <p:nvPr/>
        </p:nvSpPr>
        <p:spPr bwMode="auto">
          <a:xfrm>
            <a:off x="4549775" y="51244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E</a:t>
            </a:r>
            <a:endParaRPr lang="en-US" altLang="zh-CN" sz="2800">
              <a:solidFill>
                <a:srgbClr val="000000"/>
              </a:solidFill>
              <a:ea typeface="宋体" charset="-122"/>
            </a:endParaRPr>
          </a:p>
        </p:txBody>
      </p:sp>
      <p:sp>
        <p:nvSpPr>
          <p:cNvPr id="15393" name="Line 36"/>
          <p:cNvSpPr>
            <a:spLocks noChangeShapeType="1"/>
          </p:cNvSpPr>
          <p:nvPr/>
        </p:nvSpPr>
        <p:spPr bwMode="auto">
          <a:xfrm>
            <a:off x="4760913" y="5124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4" name="Line 37"/>
          <p:cNvSpPr>
            <a:spLocks noChangeShapeType="1"/>
          </p:cNvSpPr>
          <p:nvPr/>
        </p:nvSpPr>
        <p:spPr bwMode="auto">
          <a:xfrm>
            <a:off x="5183188" y="5124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5" name="Rectangle 38"/>
          <p:cNvSpPr>
            <a:spLocks noChangeArrowheads="1"/>
          </p:cNvSpPr>
          <p:nvPr/>
        </p:nvSpPr>
        <p:spPr bwMode="auto">
          <a:xfrm>
            <a:off x="7202488" y="3998913"/>
            <a:ext cx="846137"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G</a:t>
            </a:r>
            <a:endParaRPr lang="en-US" altLang="zh-CN" sz="2800">
              <a:solidFill>
                <a:srgbClr val="000000"/>
              </a:solidFill>
              <a:ea typeface="宋体" charset="-122"/>
            </a:endParaRPr>
          </a:p>
        </p:txBody>
      </p:sp>
      <p:sp>
        <p:nvSpPr>
          <p:cNvPr id="15396" name="Line 39"/>
          <p:cNvSpPr>
            <a:spLocks noChangeShapeType="1"/>
          </p:cNvSpPr>
          <p:nvPr/>
        </p:nvSpPr>
        <p:spPr bwMode="auto">
          <a:xfrm>
            <a:off x="7413625" y="3998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7" name="Line 40"/>
          <p:cNvSpPr>
            <a:spLocks noChangeShapeType="1"/>
          </p:cNvSpPr>
          <p:nvPr/>
        </p:nvSpPr>
        <p:spPr bwMode="auto">
          <a:xfrm>
            <a:off x="7837488" y="3998913"/>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398" name="Rectangle 41"/>
          <p:cNvSpPr>
            <a:spLocks noChangeArrowheads="1"/>
          </p:cNvSpPr>
          <p:nvPr/>
        </p:nvSpPr>
        <p:spPr bwMode="auto">
          <a:xfrm>
            <a:off x="6356350" y="4562475"/>
            <a:ext cx="846138" cy="350838"/>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H</a:t>
            </a:r>
            <a:endParaRPr lang="en-US" altLang="zh-CN" sz="2800">
              <a:solidFill>
                <a:srgbClr val="000000"/>
              </a:solidFill>
              <a:ea typeface="宋体" charset="-122"/>
            </a:endParaRPr>
          </a:p>
        </p:txBody>
      </p:sp>
      <p:sp>
        <p:nvSpPr>
          <p:cNvPr id="15399" name="Line 42"/>
          <p:cNvSpPr>
            <a:spLocks noChangeShapeType="1"/>
          </p:cNvSpPr>
          <p:nvPr/>
        </p:nvSpPr>
        <p:spPr bwMode="auto">
          <a:xfrm>
            <a:off x="6567488" y="4562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0" name="Line 43"/>
          <p:cNvSpPr>
            <a:spLocks noChangeShapeType="1"/>
          </p:cNvSpPr>
          <p:nvPr/>
        </p:nvSpPr>
        <p:spPr bwMode="auto">
          <a:xfrm>
            <a:off x="6991350" y="4562475"/>
            <a:ext cx="0" cy="350838"/>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1" name="Rectangle 44"/>
          <p:cNvSpPr>
            <a:spLocks noChangeArrowheads="1"/>
          </p:cNvSpPr>
          <p:nvPr/>
        </p:nvSpPr>
        <p:spPr bwMode="auto">
          <a:xfrm>
            <a:off x="5651500" y="51244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402" name="Line 45"/>
          <p:cNvSpPr>
            <a:spLocks noChangeShapeType="1"/>
          </p:cNvSpPr>
          <p:nvPr/>
        </p:nvSpPr>
        <p:spPr bwMode="auto">
          <a:xfrm>
            <a:off x="5862638" y="5124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3" name="Line 46"/>
          <p:cNvSpPr>
            <a:spLocks noChangeShapeType="1"/>
          </p:cNvSpPr>
          <p:nvPr/>
        </p:nvSpPr>
        <p:spPr bwMode="auto">
          <a:xfrm>
            <a:off x="6284913" y="51244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4" name="Rectangle 47"/>
          <p:cNvSpPr>
            <a:spLocks noChangeArrowheads="1"/>
          </p:cNvSpPr>
          <p:nvPr/>
        </p:nvSpPr>
        <p:spPr bwMode="auto">
          <a:xfrm>
            <a:off x="8048625" y="34353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I</a:t>
            </a:r>
            <a:endParaRPr lang="en-US" altLang="zh-CN" sz="2800">
              <a:solidFill>
                <a:srgbClr val="000000"/>
              </a:solidFill>
              <a:ea typeface="宋体" charset="-122"/>
            </a:endParaRPr>
          </a:p>
        </p:txBody>
      </p:sp>
      <p:sp>
        <p:nvSpPr>
          <p:cNvPr id="15405" name="Line 48"/>
          <p:cNvSpPr>
            <a:spLocks noChangeShapeType="1"/>
          </p:cNvSpPr>
          <p:nvPr/>
        </p:nvSpPr>
        <p:spPr bwMode="auto">
          <a:xfrm>
            <a:off x="8259763"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6" name="Line 49"/>
          <p:cNvSpPr>
            <a:spLocks noChangeShapeType="1"/>
          </p:cNvSpPr>
          <p:nvPr/>
        </p:nvSpPr>
        <p:spPr bwMode="auto">
          <a:xfrm>
            <a:off x="8683625"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07" name="Line 50"/>
          <p:cNvSpPr>
            <a:spLocks noChangeShapeType="1"/>
          </p:cNvSpPr>
          <p:nvPr/>
        </p:nvSpPr>
        <p:spPr bwMode="auto">
          <a:xfrm flipH="1">
            <a:off x="4875213" y="1323975"/>
            <a:ext cx="987425"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08" name="Line 51"/>
          <p:cNvSpPr>
            <a:spLocks noChangeShapeType="1"/>
          </p:cNvSpPr>
          <p:nvPr/>
        </p:nvSpPr>
        <p:spPr bwMode="auto">
          <a:xfrm flipH="1">
            <a:off x="3817938" y="1957388"/>
            <a:ext cx="704850"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09" name="Line 52"/>
          <p:cNvSpPr>
            <a:spLocks noChangeShapeType="1"/>
          </p:cNvSpPr>
          <p:nvPr/>
        </p:nvSpPr>
        <p:spPr bwMode="auto">
          <a:xfrm flipH="1">
            <a:off x="2830513" y="2520950"/>
            <a:ext cx="704850"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0" name="Line 53"/>
          <p:cNvSpPr>
            <a:spLocks noChangeShapeType="1"/>
          </p:cNvSpPr>
          <p:nvPr/>
        </p:nvSpPr>
        <p:spPr bwMode="auto">
          <a:xfrm flipH="1">
            <a:off x="1984375" y="3084513"/>
            <a:ext cx="563563" cy="350837"/>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1" name="Line 54"/>
          <p:cNvSpPr>
            <a:spLocks noChangeShapeType="1"/>
          </p:cNvSpPr>
          <p:nvPr/>
        </p:nvSpPr>
        <p:spPr bwMode="auto">
          <a:xfrm>
            <a:off x="1631950" y="3646488"/>
            <a:ext cx="0" cy="493712"/>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5412" name="Line 55"/>
          <p:cNvSpPr>
            <a:spLocks noChangeShapeType="1"/>
          </p:cNvSpPr>
          <p:nvPr/>
        </p:nvSpPr>
        <p:spPr bwMode="auto">
          <a:xfrm>
            <a:off x="4170363" y="2520950"/>
            <a:ext cx="704850" cy="35242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455736" name="Line 56"/>
          <p:cNvSpPr>
            <a:spLocks noChangeShapeType="1"/>
          </p:cNvSpPr>
          <p:nvPr/>
        </p:nvSpPr>
        <p:spPr bwMode="auto">
          <a:xfrm>
            <a:off x="5157788" y="3084513"/>
            <a:ext cx="3313112" cy="350837"/>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5414" name="Line 58"/>
          <p:cNvSpPr>
            <a:spLocks noChangeShapeType="1"/>
          </p:cNvSpPr>
          <p:nvPr/>
        </p:nvSpPr>
        <p:spPr bwMode="auto">
          <a:xfrm flipH="1">
            <a:off x="4029075" y="4210050"/>
            <a:ext cx="493713"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5" name="Line 59"/>
          <p:cNvSpPr>
            <a:spLocks noChangeShapeType="1"/>
          </p:cNvSpPr>
          <p:nvPr/>
        </p:nvSpPr>
        <p:spPr bwMode="auto">
          <a:xfrm flipH="1">
            <a:off x="4240213" y="5335588"/>
            <a:ext cx="493712"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6" name="Line 60"/>
          <p:cNvSpPr>
            <a:spLocks noChangeShapeType="1"/>
          </p:cNvSpPr>
          <p:nvPr/>
        </p:nvSpPr>
        <p:spPr bwMode="auto">
          <a:xfrm flipH="1">
            <a:off x="7624763" y="3576638"/>
            <a:ext cx="493712"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7" name="Line 61"/>
          <p:cNvSpPr>
            <a:spLocks noChangeShapeType="1"/>
          </p:cNvSpPr>
          <p:nvPr/>
        </p:nvSpPr>
        <p:spPr bwMode="auto">
          <a:xfrm flipH="1">
            <a:off x="6778625" y="4210050"/>
            <a:ext cx="493713" cy="35242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8" name="Line 62"/>
          <p:cNvSpPr>
            <a:spLocks noChangeShapeType="1"/>
          </p:cNvSpPr>
          <p:nvPr/>
        </p:nvSpPr>
        <p:spPr bwMode="auto">
          <a:xfrm flipH="1">
            <a:off x="6073775" y="4702175"/>
            <a:ext cx="352425" cy="422275"/>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19" name="Text Box 63"/>
          <p:cNvSpPr txBox="1">
            <a:spLocks noChangeArrowheads="1"/>
          </p:cNvSpPr>
          <p:nvPr/>
        </p:nvSpPr>
        <p:spPr bwMode="auto">
          <a:xfrm>
            <a:off x="2108200" y="3365500"/>
            <a:ext cx="398463"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0" name="Text Box 64"/>
          <p:cNvSpPr txBox="1">
            <a:spLocks noChangeArrowheads="1"/>
          </p:cNvSpPr>
          <p:nvPr/>
        </p:nvSpPr>
        <p:spPr bwMode="auto">
          <a:xfrm>
            <a:off x="5016500" y="3929063"/>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1" name="Text Box 65"/>
          <p:cNvSpPr txBox="1">
            <a:spLocks noChangeArrowheads="1"/>
          </p:cNvSpPr>
          <p:nvPr/>
        </p:nvSpPr>
        <p:spPr bwMode="auto">
          <a:xfrm>
            <a:off x="5113338" y="50546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2" name="Text Box 66"/>
          <p:cNvSpPr txBox="1">
            <a:spLocks noChangeArrowheads="1"/>
          </p:cNvSpPr>
          <p:nvPr/>
        </p:nvSpPr>
        <p:spPr bwMode="auto">
          <a:xfrm>
            <a:off x="6215063" y="50546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3" name="Text Box 67"/>
          <p:cNvSpPr txBox="1">
            <a:spLocks noChangeArrowheads="1"/>
          </p:cNvSpPr>
          <p:nvPr/>
        </p:nvSpPr>
        <p:spPr bwMode="auto">
          <a:xfrm>
            <a:off x="6919913" y="4491038"/>
            <a:ext cx="398462"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4" name="Text Box 68"/>
          <p:cNvSpPr txBox="1">
            <a:spLocks noChangeArrowheads="1"/>
          </p:cNvSpPr>
          <p:nvPr/>
        </p:nvSpPr>
        <p:spPr bwMode="auto">
          <a:xfrm>
            <a:off x="8612188" y="3365500"/>
            <a:ext cx="398462" cy="519113"/>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25" name="Line 69"/>
          <p:cNvSpPr>
            <a:spLocks noChangeShapeType="1"/>
          </p:cNvSpPr>
          <p:nvPr/>
        </p:nvSpPr>
        <p:spPr bwMode="auto">
          <a:xfrm>
            <a:off x="3111500" y="3084513"/>
            <a:ext cx="0" cy="633412"/>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5426" name="Line 71"/>
          <p:cNvSpPr>
            <a:spLocks noChangeShapeType="1"/>
          </p:cNvSpPr>
          <p:nvPr/>
        </p:nvSpPr>
        <p:spPr bwMode="auto">
          <a:xfrm>
            <a:off x="4311650" y="4702175"/>
            <a:ext cx="774700" cy="42227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grpSp>
        <p:nvGrpSpPr>
          <p:cNvPr id="2" name="组合 106"/>
          <p:cNvGrpSpPr>
            <a:grpSpLocks/>
          </p:cNvGrpSpPr>
          <p:nvPr/>
        </p:nvGrpSpPr>
        <p:grpSpPr bwMode="auto">
          <a:xfrm>
            <a:off x="3041650" y="3084513"/>
            <a:ext cx="1833563" cy="1406525"/>
            <a:chOff x="3041650" y="3084513"/>
            <a:chExt cx="1833563" cy="1406525"/>
          </a:xfrm>
        </p:grpSpPr>
        <p:sp>
          <p:nvSpPr>
            <p:cNvPr id="15461" name="Rectangle 23"/>
            <p:cNvSpPr>
              <a:spLocks noChangeArrowheads="1"/>
            </p:cNvSpPr>
            <p:nvPr/>
          </p:nvSpPr>
          <p:spPr bwMode="auto">
            <a:xfrm>
              <a:off x="3394075" y="3435350"/>
              <a:ext cx="846138" cy="352425"/>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462" name="Line 24"/>
            <p:cNvSpPr>
              <a:spLocks noChangeShapeType="1"/>
            </p:cNvSpPr>
            <p:nvPr/>
          </p:nvSpPr>
          <p:spPr bwMode="auto">
            <a:xfrm>
              <a:off x="3605213"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63" name="Line 25"/>
            <p:cNvSpPr>
              <a:spLocks noChangeShapeType="1"/>
            </p:cNvSpPr>
            <p:nvPr/>
          </p:nvSpPr>
          <p:spPr bwMode="auto">
            <a:xfrm>
              <a:off x="4029075" y="3435350"/>
              <a:ext cx="0" cy="352425"/>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64" name="Line 57"/>
            <p:cNvSpPr>
              <a:spLocks noChangeShapeType="1"/>
            </p:cNvSpPr>
            <p:nvPr/>
          </p:nvSpPr>
          <p:spPr bwMode="auto">
            <a:xfrm flipH="1">
              <a:off x="3817938" y="3084513"/>
              <a:ext cx="704850" cy="350837"/>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65" name="Line 70"/>
            <p:cNvSpPr>
              <a:spLocks noChangeShapeType="1"/>
            </p:cNvSpPr>
            <p:nvPr/>
          </p:nvSpPr>
          <p:spPr bwMode="auto">
            <a:xfrm>
              <a:off x="4170363" y="3646488"/>
              <a:ext cx="704850" cy="352425"/>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5466" name="Oval 72"/>
            <p:cNvSpPr>
              <a:spLocks noChangeArrowheads="1"/>
            </p:cNvSpPr>
            <p:nvPr/>
          </p:nvSpPr>
          <p:spPr bwMode="auto">
            <a:xfrm>
              <a:off x="3041650" y="4140200"/>
              <a:ext cx="846138" cy="350838"/>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a:t>
              </a:r>
              <a:endParaRPr lang="en-US" altLang="zh-CN" sz="2800">
                <a:solidFill>
                  <a:srgbClr val="000000"/>
                </a:solidFill>
                <a:ea typeface="宋体" charset="-122"/>
              </a:endParaRPr>
            </a:p>
          </p:txBody>
        </p:sp>
        <p:sp>
          <p:nvSpPr>
            <p:cNvPr id="15467" name="Line 73"/>
            <p:cNvSpPr>
              <a:spLocks noChangeShapeType="1"/>
            </p:cNvSpPr>
            <p:nvPr/>
          </p:nvSpPr>
          <p:spPr bwMode="auto">
            <a:xfrm>
              <a:off x="3463925" y="3646488"/>
              <a:ext cx="0" cy="493712"/>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sp>
        <p:nvSpPr>
          <p:cNvPr id="15428" name="Oval 74"/>
          <p:cNvSpPr>
            <a:spLocks noChangeArrowheads="1"/>
          </p:cNvSpPr>
          <p:nvPr/>
        </p:nvSpPr>
        <p:spPr bwMode="auto">
          <a:xfrm>
            <a:off x="3252788" y="5265738"/>
            <a:ext cx="846137" cy="352425"/>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a:t>
            </a:r>
            <a:endParaRPr lang="en-US" altLang="zh-CN" sz="2800">
              <a:solidFill>
                <a:srgbClr val="000000"/>
              </a:solidFill>
              <a:ea typeface="宋体" charset="-122"/>
            </a:endParaRPr>
          </a:p>
        </p:txBody>
      </p:sp>
      <p:sp>
        <p:nvSpPr>
          <p:cNvPr id="15429" name="Line 75"/>
          <p:cNvSpPr>
            <a:spLocks noChangeShapeType="1"/>
          </p:cNvSpPr>
          <p:nvPr/>
        </p:nvSpPr>
        <p:spPr bwMode="auto">
          <a:xfrm>
            <a:off x="3676650" y="4773613"/>
            <a:ext cx="0" cy="492125"/>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5430" name="Oval 76"/>
          <p:cNvSpPr>
            <a:spLocks noChangeArrowheads="1"/>
          </p:cNvSpPr>
          <p:nvPr/>
        </p:nvSpPr>
        <p:spPr bwMode="auto">
          <a:xfrm>
            <a:off x="3535363" y="6391275"/>
            <a:ext cx="1057275" cy="352425"/>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HERE</a:t>
            </a:r>
            <a:endParaRPr lang="en-US" altLang="zh-CN" sz="2800">
              <a:solidFill>
                <a:srgbClr val="000000"/>
              </a:solidFill>
              <a:ea typeface="宋体" charset="-122"/>
            </a:endParaRPr>
          </a:p>
        </p:txBody>
      </p:sp>
      <p:sp>
        <p:nvSpPr>
          <p:cNvPr id="15431" name="Line 77"/>
          <p:cNvSpPr>
            <a:spLocks noChangeShapeType="1"/>
          </p:cNvSpPr>
          <p:nvPr/>
        </p:nvSpPr>
        <p:spPr bwMode="auto">
          <a:xfrm>
            <a:off x="3957638" y="5899150"/>
            <a:ext cx="0" cy="492125"/>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sp>
        <p:nvSpPr>
          <p:cNvPr id="15432" name="Oval 78"/>
          <p:cNvSpPr>
            <a:spLocks noChangeArrowheads="1"/>
          </p:cNvSpPr>
          <p:nvPr/>
        </p:nvSpPr>
        <p:spPr bwMode="auto">
          <a:xfrm>
            <a:off x="5526088" y="5829300"/>
            <a:ext cx="987425" cy="350838"/>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HIGH</a:t>
            </a:r>
            <a:endParaRPr lang="en-US" altLang="zh-CN" sz="2800">
              <a:solidFill>
                <a:srgbClr val="000000"/>
              </a:solidFill>
              <a:ea typeface="宋体" charset="-122"/>
            </a:endParaRPr>
          </a:p>
        </p:txBody>
      </p:sp>
      <p:sp>
        <p:nvSpPr>
          <p:cNvPr id="15433" name="Line 79"/>
          <p:cNvSpPr>
            <a:spLocks noChangeShapeType="1"/>
          </p:cNvSpPr>
          <p:nvPr/>
        </p:nvSpPr>
        <p:spPr bwMode="auto">
          <a:xfrm>
            <a:off x="5768975" y="5335588"/>
            <a:ext cx="0" cy="493712"/>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nvGrpSpPr>
          <p:cNvPr id="3" name="Group 80"/>
          <p:cNvGrpSpPr>
            <a:grpSpLocks/>
          </p:cNvGrpSpPr>
          <p:nvPr/>
        </p:nvGrpSpPr>
        <p:grpSpPr bwMode="auto">
          <a:xfrm>
            <a:off x="7061200" y="4210050"/>
            <a:ext cx="2146300" cy="1970088"/>
            <a:chOff x="4448" y="2652"/>
            <a:chExt cx="1352" cy="1241"/>
          </a:xfrm>
        </p:grpSpPr>
        <p:sp>
          <p:nvSpPr>
            <p:cNvPr id="15448" name="Line 81"/>
            <p:cNvSpPr>
              <a:spLocks noChangeShapeType="1"/>
            </p:cNvSpPr>
            <p:nvPr/>
          </p:nvSpPr>
          <p:spPr bwMode="auto">
            <a:xfrm>
              <a:off x="5336" y="2874"/>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49" name="Line 82"/>
            <p:cNvSpPr>
              <a:spLocks noChangeShapeType="1"/>
            </p:cNvSpPr>
            <p:nvPr/>
          </p:nvSpPr>
          <p:spPr bwMode="auto">
            <a:xfrm>
              <a:off x="5603" y="2874"/>
              <a:ext cx="0" cy="221"/>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50" name="Text Box 83"/>
            <p:cNvSpPr txBox="1">
              <a:spLocks noChangeArrowheads="1"/>
            </p:cNvSpPr>
            <p:nvPr/>
          </p:nvSpPr>
          <p:spPr bwMode="auto">
            <a:xfrm>
              <a:off x="5548" y="2829"/>
              <a:ext cx="252" cy="327"/>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grpSp>
          <p:nvGrpSpPr>
            <p:cNvPr id="4" name="Group 84"/>
            <p:cNvGrpSpPr>
              <a:grpSpLocks/>
            </p:cNvGrpSpPr>
            <p:nvPr/>
          </p:nvGrpSpPr>
          <p:grpSpPr bwMode="auto">
            <a:xfrm>
              <a:off x="4448" y="2652"/>
              <a:ext cx="1288" cy="1241"/>
              <a:chOff x="4448" y="2652"/>
              <a:chExt cx="1288" cy="1241"/>
            </a:xfrm>
          </p:grpSpPr>
          <p:sp>
            <p:nvSpPr>
              <p:cNvPr id="15452" name="Rectangle 85"/>
              <p:cNvSpPr>
                <a:spLocks noChangeArrowheads="1"/>
              </p:cNvSpPr>
              <p:nvPr/>
            </p:nvSpPr>
            <p:spPr bwMode="auto">
              <a:xfrm>
                <a:off x="5203" y="2874"/>
                <a:ext cx="533" cy="221"/>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S</a:t>
                </a:r>
                <a:endParaRPr lang="en-US" altLang="zh-CN" sz="2800">
                  <a:solidFill>
                    <a:srgbClr val="000000"/>
                  </a:solidFill>
                  <a:ea typeface="宋体" charset="-122"/>
                </a:endParaRPr>
              </a:p>
            </p:txBody>
          </p:sp>
          <p:sp>
            <p:nvSpPr>
              <p:cNvPr id="15453" name="Rectangle 86"/>
              <p:cNvSpPr>
                <a:spLocks noChangeArrowheads="1"/>
              </p:cNvSpPr>
              <p:nvPr/>
            </p:nvSpPr>
            <p:spPr bwMode="auto">
              <a:xfrm>
                <a:off x="4670" y="3228"/>
                <a:ext cx="533" cy="222"/>
              </a:xfrm>
              <a:prstGeom prst="rect">
                <a:avLst/>
              </a:prstGeom>
              <a:solidFill>
                <a:srgbClr val="CCFFCC">
                  <a:alpha val="50195"/>
                </a:srgbClr>
              </a:solidFill>
              <a:ln w="25400">
                <a:solidFill>
                  <a:srgbClr val="333300"/>
                </a:solidFill>
                <a:miter lim="800000"/>
                <a:headEnd/>
                <a:tailEnd/>
              </a:ln>
            </p:spPr>
            <p:txBody>
              <a:bodyPr wrap="none" anchor="ctr"/>
              <a:lstStyle/>
              <a:p>
                <a:pPr algn="ctr"/>
                <a:r>
                  <a:rPr lang="en-US" altLang="zh-CN" sz="2800" b="1">
                    <a:solidFill>
                      <a:srgbClr val="008080"/>
                    </a:solidFill>
                    <a:ea typeface="宋体" charset="-122"/>
                  </a:rPr>
                  <a:t>$</a:t>
                </a:r>
                <a:endParaRPr lang="en-US" altLang="zh-CN" sz="2800">
                  <a:solidFill>
                    <a:srgbClr val="000000"/>
                  </a:solidFill>
                  <a:ea typeface="宋体" charset="-122"/>
                </a:endParaRPr>
              </a:p>
            </p:txBody>
          </p:sp>
          <p:sp>
            <p:nvSpPr>
              <p:cNvPr id="15454" name="Line 87"/>
              <p:cNvSpPr>
                <a:spLocks noChangeShapeType="1"/>
              </p:cNvSpPr>
              <p:nvPr/>
            </p:nvSpPr>
            <p:spPr bwMode="auto">
              <a:xfrm>
                <a:off x="4803" y="3228"/>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55" name="Line 88"/>
              <p:cNvSpPr>
                <a:spLocks noChangeShapeType="1"/>
              </p:cNvSpPr>
              <p:nvPr/>
            </p:nvSpPr>
            <p:spPr bwMode="auto">
              <a:xfrm>
                <a:off x="5070" y="3228"/>
                <a:ext cx="0" cy="222"/>
              </a:xfrm>
              <a:prstGeom prst="line">
                <a:avLst/>
              </a:prstGeom>
              <a:noFill/>
              <a:ln w="9525">
                <a:solidFill>
                  <a:srgbClr val="008080"/>
                </a:solidFill>
                <a:round/>
                <a:headEnd/>
                <a:tailEnd/>
              </a:ln>
            </p:spPr>
            <p:txBody>
              <a:bodyPr wrap="none" anchor="ctr"/>
              <a:lstStyle/>
              <a:p>
                <a:endParaRPr lang="zh-CN" altLang="en-US" sz="2800">
                  <a:solidFill>
                    <a:srgbClr val="000000"/>
                  </a:solidFill>
                  <a:ea typeface="宋体" charset="-122"/>
                </a:endParaRPr>
              </a:p>
            </p:txBody>
          </p:sp>
          <p:sp>
            <p:nvSpPr>
              <p:cNvPr id="15456" name="Line 89"/>
              <p:cNvSpPr>
                <a:spLocks noChangeShapeType="1"/>
              </p:cNvSpPr>
              <p:nvPr/>
            </p:nvSpPr>
            <p:spPr bwMode="auto">
              <a:xfrm flipH="1">
                <a:off x="4937" y="2962"/>
                <a:ext cx="355" cy="266"/>
              </a:xfrm>
              <a:prstGeom prst="line">
                <a:avLst/>
              </a:prstGeom>
              <a:noFill/>
              <a:ln w="28575">
                <a:solidFill>
                  <a:srgbClr val="990000"/>
                </a:solidFill>
                <a:round/>
                <a:headEnd/>
                <a:tailEnd/>
              </a:ln>
            </p:spPr>
            <p:txBody>
              <a:bodyPr wrap="none" anchor="ctr"/>
              <a:lstStyle/>
              <a:p>
                <a:endParaRPr lang="zh-CN" altLang="en-US" sz="2800">
                  <a:solidFill>
                    <a:srgbClr val="000000"/>
                  </a:solidFill>
                  <a:ea typeface="宋体" charset="-122"/>
                </a:endParaRPr>
              </a:p>
            </p:txBody>
          </p:sp>
          <p:sp>
            <p:nvSpPr>
              <p:cNvPr id="15457" name="Line 90"/>
              <p:cNvSpPr>
                <a:spLocks noChangeShapeType="1"/>
              </p:cNvSpPr>
              <p:nvPr/>
            </p:nvSpPr>
            <p:spPr bwMode="auto">
              <a:xfrm>
                <a:off x="4981" y="2652"/>
                <a:ext cx="489" cy="222"/>
              </a:xfrm>
              <a:prstGeom prst="line">
                <a:avLst/>
              </a:prstGeom>
              <a:noFill/>
              <a:ln w="28575">
                <a:solidFill>
                  <a:schemeClr val="accent2"/>
                </a:solidFill>
                <a:round/>
                <a:headEnd/>
                <a:tailEnd/>
              </a:ln>
            </p:spPr>
            <p:txBody>
              <a:bodyPr wrap="none" anchor="ctr"/>
              <a:lstStyle/>
              <a:p>
                <a:endParaRPr lang="zh-CN" altLang="en-US" sz="2800">
                  <a:solidFill>
                    <a:srgbClr val="000000"/>
                  </a:solidFill>
                  <a:ea typeface="宋体" charset="-122"/>
                </a:endParaRPr>
              </a:p>
            </p:txBody>
          </p:sp>
          <p:sp>
            <p:nvSpPr>
              <p:cNvPr id="15458" name="Text Box 91"/>
              <p:cNvSpPr txBox="1">
                <a:spLocks noChangeArrowheads="1"/>
              </p:cNvSpPr>
              <p:nvPr/>
            </p:nvSpPr>
            <p:spPr bwMode="auto">
              <a:xfrm>
                <a:off x="5025" y="3184"/>
                <a:ext cx="251" cy="327"/>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59" name="Oval 92"/>
              <p:cNvSpPr>
                <a:spLocks noChangeArrowheads="1"/>
              </p:cNvSpPr>
              <p:nvPr/>
            </p:nvSpPr>
            <p:spPr bwMode="auto">
              <a:xfrm>
                <a:off x="4448" y="3672"/>
                <a:ext cx="533" cy="221"/>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FF3300"/>
                    </a:solidFill>
                    <a:ea typeface="宋体" charset="-122"/>
                  </a:rPr>
                  <a:t>HIS</a:t>
                </a:r>
                <a:endParaRPr lang="en-US" altLang="zh-CN" sz="2800">
                  <a:solidFill>
                    <a:srgbClr val="000000"/>
                  </a:solidFill>
                  <a:ea typeface="宋体" charset="-122"/>
                </a:endParaRPr>
              </a:p>
            </p:txBody>
          </p:sp>
          <p:sp>
            <p:nvSpPr>
              <p:cNvPr id="15460" name="Line 93"/>
              <p:cNvSpPr>
                <a:spLocks noChangeShapeType="1"/>
              </p:cNvSpPr>
              <p:nvPr/>
            </p:nvSpPr>
            <p:spPr bwMode="auto">
              <a:xfrm>
                <a:off x="4714" y="3361"/>
                <a:ext cx="0" cy="311"/>
              </a:xfrm>
              <a:prstGeom prst="line">
                <a:avLst/>
              </a:prstGeom>
              <a:noFill/>
              <a:ln w="31750">
                <a:solidFill>
                  <a:srgbClr val="FF3300"/>
                </a:solidFill>
                <a:round/>
                <a:headEnd/>
                <a:tailEnd/>
              </a:ln>
            </p:spPr>
            <p:txBody>
              <a:bodyPr wrap="none" anchor="ctr"/>
              <a:lstStyle/>
              <a:p>
                <a:endParaRPr lang="zh-CN" altLang="en-US" sz="2800">
                  <a:solidFill>
                    <a:srgbClr val="000000"/>
                  </a:solidFill>
                  <a:ea typeface="宋体" charset="-122"/>
                </a:endParaRPr>
              </a:p>
            </p:txBody>
          </p:sp>
        </p:grpSp>
      </p:grpSp>
      <p:sp>
        <p:nvSpPr>
          <p:cNvPr id="15435" name="Text Box 94"/>
          <p:cNvSpPr txBox="1">
            <a:spLocks noChangeArrowheads="1"/>
          </p:cNvSpPr>
          <p:nvPr/>
        </p:nvSpPr>
        <p:spPr bwMode="auto">
          <a:xfrm>
            <a:off x="2744788" y="3476625"/>
            <a:ext cx="639762" cy="641350"/>
          </a:xfrm>
          <a:prstGeom prst="rect">
            <a:avLst/>
          </a:prstGeom>
          <a:noFill/>
          <a:ln w="9525">
            <a:noFill/>
            <a:miter lim="800000"/>
            <a:headEnd/>
            <a:tailEnd/>
          </a:ln>
        </p:spPr>
        <p:txBody>
          <a:bodyPr wrap="none">
            <a:spAutoFit/>
          </a:bodyPr>
          <a:lstStyle/>
          <a:p>
            <a:r>
              <a:rPr lang="en-US" altLang="zh-CN" sz="3600" b="1">
                <a:solidFill>
                  <a:srgbClr val="3333CC"/>
                </a:solidFill>
                <a:ea typeface="宋体" charset="-122"/>
              </a:rPr>
              <a:t>…</a:t>
            </a:r>
          </a:p>
        </p:txBody>
      </p:sp>
      <p:sp>
        <p:nvSpPr>
          <p:cNvPr id="15436" name="Freeform 95"/>
          <p:cNvSpPr>
            <a:spLocks/>
          </p:cNvSpPr>
          <p:nvPr/>
        </p:nvSpPr>
        <p:spPr bwMode="auto">
          <a:xfrm>
            <a:off x="5641975" y="923925"/>
            <a:ext cx="573088" cy="260350"/>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p:spPr>
        <p:txBody>
          <a:bodyPr wrap="none" anchor="ctr"/>
          <a:lstStyle/>
          <a:p>
            <a:endParaRPr lang="zh-CN" altLang="en-US" sz="2800">
              <a:solidFill>
                <a:srgbClr val="000000"/>
              </a:solidFill>
              <a:ea typeface="宋体" charset="-122"/>
            </a:endParaRPr>
          </a:p>
        </p:txBody>
      </p:sp>
      <p:sp>
        <p:nvSpPr>
          <p:cNvPr id="15437" name="Text Box 96"/>
          <p:cNvSpPr txBox="1">
            <a:spLocks noChangeArrowheads="1"/>
          </p:cNvSpPr>
          <p:nvPr/>
        </p:nvSpPr>
        <p:spPr bwMode="auto">
          <a:xfrm>
            <a:off x="5218113" y="620713"/>
            <a:ext cx="473075"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ea typeface="宋体" charset="-122"/>
              </a:rPr>
              <a:t>T</a:t>
            </a:r>
            <a:endParaRPr lang="en-US" altLang="zh-CN" sz="2800">
              <a:solidFill>
                <a:srgbClr val="000000"/>
              </a:solidFill>
              <a:ea typeface="宋体" charset="-122"/>
            </a:endParaRPr>
          </a:p>
        </p:txBody>
      </p:sp>
      <p:sp>
        <p:nvSpPr>
          <p:cNvPr id="15438" name="Text Box 97"/>
          <p:cNvSpPr txBox="1">
            <a:spLocks noChangeArrowheads="1"/>
          </p:cNvSpPr>
          <p:nvPr/>
        </p:nvSpPr>
        <p:spPr bwMode="auto">
          <a:xfrm>
            <a:off x="4381500" y="5618163"/>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15439" name="Text Box 98"/>
          <p:cNvSpPr txBox="1">
            <a:spLocks noChangeArrowheads="1"/>
          </p:cNvSpPr>
          <p:nvPr/>
        </p:nvSpPr>
        <p:spPr bwMode="auto">
          <a:xfrm>
            <a:off x="152400" y="211138"/>
            <a:ext cx="3435350" cy="579437"/>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在双链树中的删除</a:t>
            </a:r>
          </a:p>
        </p:txBody>
      </p:sp>
      <p:sp>
        <p:nvSpPr>
          <p:cNvPr id="455779" name="Text Box 99"/>
          <p:cNvSpPr txBox="1">
            <a:spLocks noChangeArrowheads="1"/>
          </p:cNvSpPr>
          <p:nvPr/>
        </p:nvSpPr>
        <p:spPr bwMode="auto">
          <a:xfrm>
            <a:off x="6311900" y="1639888"/>
            <a:ext cx="2832100" cy="822325"/>
          </a:xfrm>
          <a:prstGeom prst="rect">
            <a:avLst/>
          </a:prstGeom>
          <a:noFill/>
          <a:ln w="9525">
            <a:noFill/>
            <a:miter lim="800000"/>
            <a:headEnd/>
            <a:tailEnd/>
          </a:ln>
        </p:spPr>
        <p:txBody>
          <a:bodyPr>
            <a:spAutoFit/>
          </a:bodyPr>
          <a:lstStyle/>
          <a:p>
            <a:r>
              <a:rPr lang="zh-CN" altLang="en-US" sz="2800" b="1">
                <a:solidFill>
                  <a:srgbClr val="000000"/>
                </a:solidFill>
                <a:ea typeface="楷体_GB2312" pitchFamily="49" charset="-122"/>
              </a:rPr>
              <a:t>删除： </a:t>
            </a:r>
          </a:p>
          <a:p>
            <a:r>
              <a:rPr lang="en-US" altLang="zh-CN" sz="2800" b="1">
                <a:solidFill>
                  <a:srgbClr val="000000"/>
                </a:solidFill>
                <a:ea typeface="楷体_GB2312" pitchFamily="49" charset="-122"/>
              </a:rPr>
              <a:t>K.ch[ ] = </a:t>
            </a:r>
            <a:r>
              <a:rPr lang="en-US" altLang="zh-CN" sz="2800" b="1">
                <a:solidFill>
                  <a:srgbClr val="FF0000"/>
                </a:solidFill>
                <a:ea typeface="楷体_GB2312" pitchFamily="49" charset="-122"/>
              </a:rPr>
              <a:t>HIS</a:t>
            </a:r>
            <a:r>
              <a:rPr lang="en-US" altLang="zh-CN" sz="2800" b="1">
                <a:solidFill>
                  <a:srgbClr val="000000"/>
                </a:solidFill>
                <a:ea typeface="楷体_GB2312" pitchFamily="49" charset="-122"/>
              </a:rPr>
              <a:t>$</a:t>
            </a:r>
          </a:p>
        </p:txBody>
      </p:sp>
      <p:sp>
        <p:nvSpPr>
          <p:cNvPr id="455780" name="Rectangle 100"/>
          <p:cNvSpPr>
            <a:spLocks noChangeArrowheads="1"/>
          </p:cNvSpPr>
          <p:nvPr/>
        </p:nvSpPr>
        <p:spPr bwMode="auto">
          <a:xfrm>
            <a:off x="292100" y="1228725"/>
            <a:ext cx="4162425" cy="892552"/>
          </a:xfrm>
          <a:prstGeom prst="rect">
            <a:avLst/>
          </a:prstGeom>
          <a:noFill/>
          <a:ln w="9525">
            <a:noFill/>
            <a:miter lim="800000"/>
            <a:headEnd/>
            <a:tailEnd/>
          </a:ln>
        </p:spPr>
        <p:txBody>
          <a:bodyPr>
            <a:spAutoFit/>
          </a:bodyPr>
          <a:lstStyle/>
          <a:p>
            <a:r>
              <a:rPr lang="zh-CN" altLang="en-US" sz="2600" b="1" dirty="0">
                <a:solidFill>
                  <a:srgbClr val="000000"/>
                </a:solidFill>
                <a:latin typeface="楷体_GB2312" pitchFamily="49" charset="-122"/>
                <a:ea typeface="楷体_GB2312" pitchFamily="49" charset="-122"/>
              </a:rPr>
              <a:t>先查找，得到叶子节点的</a:t>
            </a:r>
            <a:r>
              <a:rPr lang="en-US" altLang="zh-CN" sz="2600" b="1" dirty="0">
                <a:solidFill>
                  <a:srgbClr val="000000"/>
                </a:solidFill>
                <a:latin typeface="楷体_GB2312" pitchFamily="49" charset="-122"/>
                <a:ea typeface="楷体_GB2312" pitchFamily="49" charset="-122"/>
              </a:rPr>
              <a:t>P</a:t>
            </a:r>
            <a:r>
              <a:rPr lang="zh-CN" altLang="en-US" sz="2600" b="1" dirty="0">
                <a:solidFill>
                  <a:srgbClr val="000000"/>
                </a:solidFill>
                <a:latin typeface="楷体_GB2312" pitchFamily="49" charset="-122"/>
                <a:ea typeface="楷体_GB2312" pitchFamily="49" charset="-122"/>
              </a:rPr>
              <a:t>；</a:t>
            </a:r>
          </a:p>
          <a:p>
            <a:r>
              <a:rPr lang="zh-CN" altLang="en-US" sz="2600" b="1" dirty="0">
                <a:solidFill>
                  <a:srgbClr val="000000"/>
                </a:solidFill>
                <a:latin typeface="楷体_GB2312" pitchFamily="49" charset="-122"/>
                <a:ea typeface="楷体_GB2312" pitchFamily="49" charset="-122"/>
              </a:rPr>
              <a:t>删除一棵单分支子树。</a:t>
            </a:r>
          </a:p>
        </p:txBody>
      </p:sp>
      <p:sp>
        <p:nvSpPr>
          <p:cNvPr id="455781" name="Text Box 101"/>
          <p:cNvSpPr txBox="1">
            <a:spLocks noChangeArrowheads="1"/>
          </p:cNvSpPr>
          <p:nvPr/>
        </p:nvSpPr>
        <p:spPr bwMode="auto">
          <a:xfrm>
            <a:off x="7756525" y="3890963"/>
            <a:ext cx="398463"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
        <p:nvSpPr>
          <p:cNvPr id="455782" name="Text Box 102"/>
          <p:cNvSpPr txBox="1">
            <a:spLocks noChangeArrowheads="1"/>
          </p:cNvSpPr>
          <p:nvPr/>
        </p:nvSpPr>
        <p:spPr bwMode="auto">
          <a:xfrm>
            <a:off x="7481888" y="2473325"/>
            <a:ext cx="1338262" cy="457200"/>
          </a:xfrm>
          <a:prstGeom prst="rect">
            <a:avLst/>
          </a:prstGeom>
          <a:noFill/>
          <a:ln w="9525">
            <a:noFill/>
            <a:miter lim="800000"/>
            <a:headEnd/>
            <a:tailEnd/>
          </a:ln>
        </p:spPr>
        <p:txBody>
          <a:bodyPr>
            <a:spAutoFit/>
          </a:bodyPr>
          <a:lstStyle/>
          <a:p>
            <a:r>
              <a:rPr lang="en-US" altLang="zh-CN" sz="2800" b="1">
                <a:solidFill>
                  <a:srgbClr val="FF0000"/>
                </a:solidFill>
                <a:ea typeface="楷体_GB2312" pitchFamily="49" charset="-122"/>
              </a:rPr>
              <a:t>HIGH</a:t>
            </a:r>
            <a:r>
              <a:rPr lang="en-US" altLang="zh-CN" sz="2800" b="1">
                <a:solidFill>
                  <a:srgbClr val="000000"/>
                </a:solidFill>
                <a:ea typeface="楷体_GB2312" pitchFamily="49" charset="-122"/>
              </a:rPr>
              <a:t>$</a:t>
            </a:r>
          </a:p>
        </p:txBody>
      </p:sp>
      <p:sp>
        <p:nvSpPr>
          <p:cNvPr id="455783" name="Rectangle 103"/>
          <p:cNvSpPr>
            <a:spLocks noChangeArrowheads="1"/>
          </p:cNvSpPr>
          <p:nvPr/>
        </p:nvSpPr>
        <p:spPr bwMode="auto">
          <a:xfrm>
            <a:off x="5492750" y="3048000"/>
            <a:ext cx="3651250" cy="3657600"/>
          </a:xfrm>
          <a:prstGeom prst="rect">
            <a:avLst/>
          </a:prstGeom>
          <a:solidFill>
            <a:schemeClr val="bg1"/>
          </a:solidFill>
          <a:ln w="9525">
            <a:noFill/>
            <a:miter lim="800000"/>
            <a:headEnd/>
            <a:tailEnd/>
          </a:ln>
        </p:spPr>
        <p:txBody>
          <a:bodyPr wrap="none" anchor="ctr"/>
          <a:lstStyle/>
          <a:p>
            <a:endParaRPr lang="zh-CN" altLang="en-US" sz="2800">
              <a:solidFill>
                <a:srgbClr val="000000"/>
              </a:solidFill>
              <a:ea typeface="宋体" charset="-122"/>
            </a:endParaRPr>
          </a:p>
        </p:txBody>
      </p:sp>
      <p:sp>
        <p:nvSpPr>
          <p:cNvPr id="455784" name="Text Box 104"/>
          <p:cNvSpPr txBox="1">
            <a:spLocks noChangeArrowheads="1"/>
          </p:cNvSpPr>
          <p:nvPr/>
        </p:nvSpPr>
        <p:spPr bwMode="auto">
          <a:xfrm>
            <a:off x="7481888" y="2955925"/>
            <a:ext cx="1338262" cy="457200"/>
          </a:xfrm>
          <a:prstGeom prst="rect">
            <a:avLst/>
          </a:prstGeom>
          <a:noFill/>
          <a:ln w="9525">
            <a:noFill/>
            <a:miter lim="800000"/>
            <a:headEnd/>
            <a:tailEnd/>
          </a:ln>
        </p:spPr>
        <p:txBody>
          <a:bodyPr>
            <a:spAutoFit/>
          </a:bodyPr>
          <a:lstStyle/>
          <a:p>
            <a:r>
              <a:rPr lang="en-US" altLang="zh-CN" sz="2800" b="1">
                <a:solidFill>
                  <a:srgbClr val="FF0000"/>
                </a:solidFill>
                <a:ea typeface="楷体_GB2312" pitchFamily="49" charset="-122"/>
              </a:rPr>
              <a:t>HE</a:t>
            </a:r>
            <a:r>
              <a:rPr lang="en-US" altLang="zh-CN" sz="2800" b="1">
                <a:solidFill>
                  <a:srgbClr val="000000"/>
                </a:solidFill>
                <a:ea typeface="楷体_GB2312" pitchFamily="49" charset="-122"/>
              </a:rPr>
              <a:t>$</a:t>
            </a:r>
          </a:p>
        </p:txBody>
      </p:sp>
      <p:sp>
        <p:nvSpPr>
          <p:cNvPr id="455785" name="Line 105"/>
          <p:cNvSpPr>
            <a:spLocks noChangeShapeType="1"/>
          </p:cNvSpPr>
          <p:nvPr/>
        </p:nvSpPr>
        <p:spPr bwMode="auto">
          <a:xfrm flipH="1" flipV="1">
            <a:off x="4564063" y="3016250"/>
            <a:ext cx="258762" cy="906463"/>
          </a:xfrm>
          <a:prstGeom prst="line">
            <a:avLst/>
          </a:prstGeom>
          <a:noFill/>
          <a:ln w="38100">
            <a:solidFill>
              <a:srgbClr val="FF0000"/>
            </a:solidFill>
            <a:round/>
            <a:headEnd/>
            <a:tailEnd/>
          </a:ln>
        </p:spPr>
        <p:txBody>
          <a:bodyPr/>
          <a:lstStyle/>
          <a:p>
            <a:endParaRPr lang="zh-CN" altLang="en-US" sz="2800">
              <a:solidFill>
                <a:srgbClr val="000000"/>
              </a:solidFill>
              <a:ea typeface="宋体" charset="-122"/>
            </a:endParaRPr>
          </a:p>
        </p:txBody>
      </p:sp>
      <p:sp>
        <p:nvSpPr>
          <p:cNvPr id="455786" name="Text Box 106"/>
          <p:cNvSpPr txBox="1">
            <a:spLocks noChangeArrowheads="1"/>
          </p:cNvSpPr>
          <p:nvPr/>
        </p:nvSpPr>
        <p:spPr bwMode="auto">
          <a:xfrm>
            <a:off x="4979988" y="2719388"/>
            <a:ext cx="398462" cy="519112"/>
          </a:xfrm>
          <a:prstGeom prst="rect">
            <a:avLst/>
          </a:prstGeom>
          <a:noFill/>
          <a:ln w="9525">
            <a:noFill/>
            <a:miter lim="800000"/>
            <a:headEnd/>
            <a:tailEnd/>
          </a:ln>
        </p:spPr>
        <p:txBody>
          <a:bodyPr wrap="none">
            <a:spAutoFit/>
          </a:bodyPr>
          <a:lstStyle/>
          <a:p>
            <a:r>
              <a:rPr lang="en-US" altLang="zh-CN" sz="2800" b="1">
                <a:solidFill>
                  <a:srgbClr val="3333FF"/>
                </a:solidFill>
                <a:ea typeface="宋体" charset="-122"/>
                <a:sym typeface="Symbol" pitchFamily="18" charset="2"/>
              </a:rPr>
              <a:t></a:t>
            </a:r>
            <a:endParaRPr lang="en-US" altLang="zh-CN" sz="2800">
              <a:solidFill>
                <a:srgbClr val="000000"/>
              </a:solidFill>
              <a:ea typeface="宋体" charset="-122"/>
            </a:endParaRPr>
          </a:p>
        </p:txBody>
      </p:sp>
    </p:spTree>
    <p:extLst>
      <p:ext uri="{BB962C8B-B14F-4D97-AF65-F5344CB8AC3E}">
        <p14:creationId xmlns:p14="http://schemas.microsoft.com/office/powerpoint/2010/main" val="38834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5779"/>
                                        </p:tgtEl>
                                        <p:attrNameLst>
                                          <p:attrName>style.visibility</p:attrName>
                                        </p:attrNameLst>
                                      </p:cBhvr>
                                      <p:to>
                                        <p:strVal val="visible"/>
                                      </p:to>
                                    </p:set>
                                    <p:animEffect transition="in" filter="wipe(left)">
                                      <p:cBhvr>
                                        <p:cTn id="7" dur="500"/>
                                        <p:tgtEl>
                                          <p:spTgt spid="455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5780"/>
                                        </p:tgtEl>
                                        <p:attrNameLst>
                                          <p:attrName>style.visibility</p:attrName>
                                        </p:attrNameLst>
                                      </p:cBhvr>
                                      <p:to>
                                        <p:strVal val="visible"/>
                                      </p:to>
                                    </p:set>
                                    <p:animEffect transition="in" filter="wipe(left)">
                                      <p:cBhvr>
                                        <p:cTn id="12" dur="500"/>
                                        <p:tgtEl>
                                          <p:spTgt spid="45578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nodeType="clickEffect">
                                  <p:stCondLst>
                                    <p:cond delay="0"/>
                                  </p:stCondLst>
                                  <p:childTnLst>
                                    <p:anim calcmode="lin" valueType="num">
                                      <p:cBhvr additive="base">
                                        <p:cTn id="16" dur="500"/>
                                        <p:tgtEl>
                                          <p:spTgt spid="3"/>
                                        </p:tgtEl>
                                        <p:attrNameLst>
                                          <p:attrName>ppt_x</p:attrName>
                                        </p:attrNameLst>
                                      </p:cBhvr>
                                      <p:tavLst>
                                        <p:tav tm="0">
                                          <p:val>
                                            <p:strVal val="ppt_x"/>
                                          </p:val>
                                        </p:tav>
                                        <p:tav tm="100000">
                                          <p:val>
                                            <p:strVal val="1+ppt_w/2"/>
                                          </p:val>
                                        </p:tav>
                                      </p:tavLst>
                                    </p:anim>
                                    <p:anim calcmode="lin" valueType="num">
                                      <p:cBhvr additive="base">
                                        <p:cTn id="17" dur="500"/>
                                        <p:tgtEl>
                                          <p:spTgt spid="3"/>
                                        </p:tgtEl>
                                        <p:attrNameLst>
                                          <p:attrName>ppt_y</p:attrName>
                                        </p:attrNameLst>
                                      </p:cBhvr>
                                      <p:tavLst>
                                        <p:tav tm="0">
                                          <p:val>
                                            <p:strVal val="ppt_y"/>
                                          </p:val>
                                        </p:tav>
                                        <p:tav tm="100000">
                                          <p:val>
                                            <p:strVal val="ppt_y"/>
                                          </p:val>
                                        </p:tav>
                                      </p:tavLst>
                                    </p:anim>
                                    <p:set>
                                      <p:cBhvr>
                                        <p:cTn id="18" dur="1" fill="hold">
                                          <p:stCondLst>
                                            <p:cond delay="499"/>
                                          </p:stCondLst>
                                        </p:cTn>
                                        <p:tgtEl>
                                          <p:spTgt spid="3"/>
                                        </p:tgtEl>
                                        <p:attrNameLst>
                                          <p:attrName>style.visibility</p:attrName>
                                        </p:attrNameLst>
                                      </p:cBhvr>
                                      <p:to>
                                        <p:strVal val="hidden"/>
                                      </p:to>
                                    </p:set>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455781"/>
                                        </p:tgtEl>
                                        <p:attrNameLst>
                                          <p:attrName>style.visibility</p:attrName>
                                        </p:attrNameLst>
                                      </p:cBhvr>
                                      <p:to>
                                        <p:strVal val="visible"/>
                                      </p:to>
                                    </p:set>
                                    <p:anim calcmode="lin" valueType="num">
                                      <p:cBhvr additive="base">
                                        <p:cTn id="22" dur="500" fill="hold"/>
                                        <p:tgtEl>
                                          <p:spTgt spid="455781"/>
                                        </p:tgtEl>
                                        <p:attrNameLst>
                                          <p:attrName>ppt_x</p:attrName>
                                        </p:attrNameLst>
                                      </p:cBhvr>
                                      <p:tavLst>
                                        <p:tav tm="0">
                                          <p:val>
                                            <p:strVal val="1+#ppt_w/2"/>
                                          </p:val>
                                        </p:tav>
                                        <p:tav tm="100000">
                                          <p:val>
                                            <p:strVal val="#ppt_x"/>
                                          </p:val>
                                        </p:tav>
                                      </p:tavLst>
                                    </p:anim>
                                    <p:anim calcmode="lin" valueType="num">
                                      <p:cBhvr additive="base">
                                        <p:cTn id="23" dur="500" fill="hold"/>
                                        <p:tgtEl>
                                          <p:spTgt spid="45578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5782"/>
                                        </p:tgtEl>
                                        <p:attrNameLst>
                                          <p:attrName>style.visibility</p:attrName>
                                        </p:attrNameLst>
                                      </p:cBhvr>
                                      <p:to>
                                        <p:strVal val="visible"/>
                                      </p:to>
                                    </p:set>
                                    <p:animEffect transition="in" filter="wipe(left)">
                                      <p:cBhvr>
                                        <p:cTn id="28" dur="500"/>
                                        <p:tgtEl>
                                          <p:spTgt spid="45578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55783"/>
                                        </p:tgtEl>
                                        <p:attrNameLst>
                                          <p:attrName>style.visibility</p:attrName>
                                        </p:attrNameLst>
                                      </p:cBhvr>
                                      <p:to>
                                        <p:strVal val="visible"/>
                                      </p:to>
                                    </p:set>
                                    <p:animEffect transition="in" filter="wipe(right)">
                                      <p:cBhvr>
                                        <p:cTn id="33" dur="500"/>
                                        <p:tgtEl>
                                          <p:spTgt spid="455783"/>
                                        </p:tgtEl>
                                      </p:cBhvr>
                                    </p:animEffect>
                                  </p:childTnLst>
                                </p:cTn>
                              </p:par>
                              <p:par>
                                <p:cTn id="34" presetID="22" presetClass="exit" presetSubtype="4" fill="hold" grpId="0" nodeType="withEffect">
                                  <p:stCondLst>
                                    <p:cond delay="0"/>
                                  </p:stCondLst>
                                  <p:childTnLst>
                                    <p:animEffect transition="out" filter="wipe(down)">
                                      <p:cBhvr>
                                        <p:cTn id="35" dur="500"/>
                                        <p:tgtEl>
                                          <p:spTgt spid="455736"/>
                                        </p:tgtEl>
                                      </p:cBhvr>
                                    </p:animEffect>
                                    <p:set>
                                      <p:cBhvr>
                                        <p:cTn id="36" dur="1" fill="hold">
                                          <p:stCondLst>
                                            <p:cond delay="499"/>
                                          </p:stCondLst>
                                        </p:cTn>
                                        <p:tgtEl>
                                          <p:spTgt spid="455736"/>
                                        </p:tgtEl>
                                        <p:attrNameLst>
                                          <p:attrName>style.visibility</p:attrName>
                                        </p:attrNameLst>
                                      </p:cBhvr>
                                      <p:to>
                                        <p:strVal val="hidden"/>
                                      </p:to>
                                    </p:set>
                                  </p:childTnLst>
                                </p:cTn>
                              </p:par>
                            </p:childTnLst>
                          </p:cTn>
                        </p:par>
                        <p:par>
                          <p:cTn id="37" fill="hold">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455786"/>
                                        </p:tgtEl>
                                        <p:attrNameLst>
                                          <p:attrName>style.visibility</p:attrName>
                                        </p:attrNameLst>
                                      </p:cBhvr>
                                      <p:to>
                                        <p:strVal val="visible"/>
                                      </p:to>
                                    </p:set>
                                    <p:anim calcmode="lin" valueType="num">
                                      <p:cBhvr additive="base">
                                        <p:cTn id="40" dur="500" fill="hold"/>
                                        <p:tgtEl>
                                          <p:spTgt spid="455786"/>
                                        </p:tgtEl>
                                        <p:attrNameLst>
                                          <p:attrName>ppt_x</p:attrName>
                                        </p:attrNameLst>
                                      </p:cBhvr>
                                      <p:tavLst>
                                        <p:tav tm="0">
                                          <p:val>
                                            <p:strVal val="1+#ppt_w/2"/>
                                          </p:val>
                                        </p:tav>
                                        <p:tav tm="100000">
                                          <p:val>
                                            <p:strVal val="#ppt_x"/>
                                          </p:val>
                                        </p:tav>
                                      </p:tavLst>
                                    </p:anim>
                                    <p:anim calcmode="lin" valueType="num">
                                      <p:cBhvr additive="base">
                                        <p:cTn id="41" dur="500" fill="hold"/>
                                        <p:tgtEl>
                                          <p:spTgt spid="45578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55784"/>
                                        </p:tgtEl>
                                        <p:attrNameLst>
                                          <p:attrName>style.visibility</p:attrName>
                                        </p:attrNameLst>
                                      </p:cBhvr>
                                      <p:to>
                                        <p:strVal val="visible"/>
                                      </p:to>
                                    </p:set>
                                    <p:animEffect transition="in" filter="wipe(left)">
                                      <p:cBhvr>
                                        <p:cTn id="46" dur="500"/>
                                        <p:tgtEl>
                                          <p:spTgt spid="4557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455785"/>
                                        </p:tgtEl>
                                        <p:attrNameLst>
                                          <p:attrName>style.visibility</p:attrName>
                                        </p:attrNameLst>
                                      </p:cBhvr>
                                      <p:to>
                                        <p:strVal val="visible"/>
                                      </p:to>
                                    </p:set>
                                    <p:animEffect transition="in" filter="wipe(down)">
                                      <p:cBhvr>
                                        <p:cTn id="55" dur="500"/>
                                        <p:tgtEl>
                                          <p:spTgt spid="45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36" grpId="0" animBg="1"/>
      <p:bldP spid="455779" grpId="0" autoUpdateAnimBg="0"/>
      <p:bldP spid="455780" grpId="0" autoUpdateAnimBg="0"/>
      <p:bldP spid="455781" grpId="0"/>
      <p:bldP spid="455782" grpId="0" autoUpdateAnimBg="0"/>
      <p:bldP spid="455783" grpId="0" animBg="1"/>
      <p:bldP spid="455784" grpId="0" autoUpdateAnimBg="0"/>
      <p:bldP spid="455785" grpId="0" animBg="1"/>
      <p:bldP spid="4557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514600" y="496888"/>
            <a:ext cx="3803650" cy="1006475"/>
          </a:xfrm>
          <a:prstGeom prst="rect">
            <a:avLst/>
          </a:prstGeom>
          <a:noFill/>
          <a:ln w="9525">
            <a:noFill/>
            <a:miter lim="800000"/>
            <a:headEnd/>
            <a:tailEnd/>
          </a:ln>
        </p:spPr>
        <p:txBody>
          <a:bodyPr wrap="none">
            <a:spAutoFit/>
          </a:bodyPr>
          <a:lstStyle/>
          <a:p>
            <a:r>
              <a:rPr lang="zh-CN" altLang="en-US" sz="6000" b="1">
                <a:solidFill>
                  <a:srgbClr val="333300"/>
                </a:solidFill>
                <a:ea typeface="楷体_GB2312" pitchFamily="49" charset="-122"/>
              </a:rPr>
              <a:t>五、键   树</a:t>
            </a:r>
            <a:endParaRPr lang="zh-CN" altLang="en-US">
              <a:solidFill>
                <a:srgbClr val="000000"/>
              </a:solidFill>
            </a:endParaRPr>
          </a:p>
        </p:txBody>
      </p:sp>
      <p:sp>
        <p:nvSpPr>
          <p:cNvPr id="4099" name="Text Box 3">
            <a:hlinkClick r:id="" action="ppaction://hlinkshowjump?jump=nextslide"/>
          </p:cNvPr>
          <p:cNvSpPr txBox="1">
            <a:spLocks noChangeArrowheads="1"/>
          </p:cNvSpPr>
          <p:nvPr/>
        </p:nvSpPr>
        <p:spPr bwMode="auto">
          <a:xfrm>
            <a:off x="1609725" y="2119313"/>
            <a:ext cx="5162550" cy="701675"/>
          </a:xfrm>
          <a:prstGeom prst="rect">
            <a:avLst/>
          </a:prstGeom>
          <a:noFill/>
          <a:ln w="9525">
            <a:noFill/>
            <a:miter lim="800000"/>
            <a:headEnd/>
            <a:tailEnd/>
          </a:ln>
        </p:spPr>
        <p:txBody>
          <a:bodyPr wrap="none">
            <a:spAutoFit/>
          </a:bodyPr>
          <a:lstStyle/>
          <a:p>
            <a:pPr lvl="2"/>
            <a:r>
              <a:rPr lang="en-US" altLang="zh-CN" sz="4000" b="1">
                <a:solidFill>
                  <a:srgbClr val="6600CC"/>
                </a:solidFill>
              </a:rPr>
              <a:t>1.</a:t>
            </a:r>
            <a:r>
              <a:rPr lang="en-US" altLang="zh-CN" sz="4000">
                <a:solidFill>
                  <a:srgbClr val="6600CC"/>
                </a:solidFill>
              </a:rPr>
              <a:t> </a:t>
            </a:r>
            <a:r>
              <a:rPr lang="zh-CN" altLang="en-US" sz="4000" b="1">
                <a:solidFill>
                  <a:srgbClr val="6600CC"/>
                </a:solidFill>
                <a:ea typeface="楷体_GB2312" pitchFamily="49" charset="-122"/>
              </a:rPr>
              <a:t>键树的结构特点</a:t>
            </a:r>
            <a:endParaRPr lang="zh-CN" altLang="en-US">
              <a:solidFill>
                <a:srgbClr val="000000"/>
              </a:solidFill>
            </a:endParaRPr>
          </a:p>
        </p:txBody>
      </p:sp>
      <p:sp>
        <p:nvSpPr>
          <p:cNvPr id="4100" name="Text Box 4">
            <a:hlinkClick r:id="rId3" action="ppaction://hlinksldjump" highlightClick="1"/>
          </p:cNvPr>
          <p:cNvSpPr txBox="1">
            <a:spLocks noChangeArrowheads="1"/>
          </p:cNvSpPr>
          <p:nvPr/>
        </p:nvSpPr>
        <p:spPr bwMode="auto">
          <a:xfrm>
            <a:off x="1609725" y="3184525"/>
            <a:ext cx="3292889" cy="707886"/>
          </a:xfrm>
          <a:prstGeom prst="rect">
            <a:avLst/>
          </a:prstGeom>
          <a:noFill/>
          <a:ln w="9525">
            <a:noFill/>
            <a:miter lim="800000"/>
            <a:headEnd/>
            <a:tailEnd/>
          </a:ln>
        </p:spPr>
        <p:txBody>
          <a:bodyPr wrap="none">
            <a:spAutoFit/>
          </a:bodyPr>
          <a:lstStyle/>
          <a:p>
            <a:pPr lvl="2"/>
            <a:r>
              <a:rPr lang="en-US" altLang="zh-CN" sz="4000" b="1">
                <a:solidFill>
                  <a:srgbClr val="6600CC"/>
                </a:solidFill>
                <a:ea typeface="楷体_GB2312" pitchFamily="49" charset="-122"/>
              </a:rPr>
              <a:t>2. .</a:t>
            </a:r>
            <a:r>
              <a:rPr lang="zh-CN" altLang="en-US" sz="4000" b="1">
                <a:solidFill>
                  <a:srgbClr val="6600CC"/>
                </a:solidFill>
                <a:ea typeface="楷体_GB2312" pitchFamily="49" charset="-122"/>
              </a:rPr>
              <a:t>双链树</a:t>
            </a:r>
          </a:p>
        </p:txBody>
      </p:sp>
      <p:sp>
        <p:nvSpPr>
          <p:cNvPr id="4101" name="Text Box 5">
            <a:hlinkClick r:id="" action="ppaction://noaction" highlightClick="1"/>
          </p:cNvPr>
          <p:cNvSpPr txBox="1">
            <a:spLocks noChangeArrowheads="1"/>
          </p:cNvSpPr>
          <p:nvPr/>
        </p:nvSpPr>
        <p:spPr bwMode="auto">
          <a:xfrm>
            <a:off x="2600325" y="4302125"/>
            <a:ext cx="2130425" cy="701675"/>
          </a:xfrm>
          <a:prstGeom prst="rect">
            <a:avLst/>
          </a:prstGeom>
          <a:noFill/>
          <a:ln w="9525">
            <a:noFill/>
            <a:miter lim="800000"/>
            <a:headEnd/>
            <a:tailEnd/>
          </a:ln>
        </p:spPr>
        <p:txBody>
          <a:bodyPr wrap="none">
            <a:spAutoFit/>
          </a:bodyPr>
          <a:lstStyle/>
          <a:p>
            <a:r>
              <a:rPr lang="en-US" altLang="zh-CN" sz="4000" b="1">
                <a:solidFill>
                  <a:srgbClr val="FF0000"/>
                </a:solidFill>
                <a:ea typeface="楷体_GB2312" pitchFamily="49" charset="-122"/>
              </a:rPr>
              <a:t>3. Trie</a:t>
            </a:r>
            <a:r>
              <a:rPr lang="zh-CN" altLang="en-US" sz="4000" b="1">
                <a:solidFill>
                  <a:srgbClr val="FF0000"/>
                </a:solidFill>
                <a:ea typeface="楷体_GB2312" pitchFamily="49" charset="-122"/>
              </a:rPr>
              <a:t>树</a:t>
            </a:r>
          </a:p>
        </p:txBody>
      </p:sp>
    </p:spTree>
    <p:extLst>
      <p:ext uri="{BB962C8B-B14F-4D97-AF65-F5344CB8AC3E}">
        <p14:creationId xmlns:p14="http://schemas.microsoft.com/office/powerpoint/2010/main" val="32823818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069975" y="152400"/>
            <a:ext cx="5205413" cy="701675"/>
          </a:xfrm>
          <a:prstGeom prst="rect">
            <a:avLst/>
          </a:prstGeom>
          <a:noFill/>
          <a:ln w="9525">
            <a:noFill/>
            <a:miter lim="800000"/>
            <a:headEnd/>
            <a:tailEnd/>
          </a:ln>
        </p:spPr>
        <p:txBody>
          <a:bodyPr>
            <a:spAutoFit/>
          </a:bodyPr>
          <a:lstStyle/>
          <a:p>
            <a:r>
              <a:rPr lang="en-US" altLang="zh-CN" sz="4000" b="1">
                <a:solidFill>
                  <a:srgbClr val="6600CC"/>
                </a:solidFill>
                <a:ea typeface="楷体_GB2312" pitchFamily="49" charset="-122"/>
              </a:rPr>
              <a:t>3. Trie</a:t>
            </a:r>
            <a:r>
              <a:rPr lang="zh-CN" altLang="en-US" sz="4000" b="1">
                <a:solidFill>
                  <a:srgbClr val="6600CC"/>
                </a:solidFill>
                <a:ea typeface="楷体_GB2312" pitchFamily="49" charset="-122"/>
              </a:rPr>
              <a:t>树（</a:t>
            </a:r>
            <a:r>
              <a:rPr lang="en-US" altLang="zh-CN" sz="4000" b="1">
                <a:solidFill>
                  <a:srgbClr val="6600CC"/>
                </a:solidFill>
                <a:ea typeface="楷体_GB2312" pitchFamily="49" charset="-122"/>
              </a:rPr>
              <a:t>re</a:t>
            </a:r>
            <a:r>
              <a:rPr lang="en-US" altLang="zh-CN" sz="4000" b="1">
                <a:solidFill>
                  <a:srgbClr val="FF0000"/>
                </a:solidFill>
                <a:ea typeface="楷体_GB2312" pitchFamily="49" charset="-122"/>
              </a:rPr>
              <a:t>Trie</a:t>
            </a:r>
            <a:r>
              <a:rPr lang="en-US" altLang="zh-CN" sz="4000" b="1">
                <a:solidFill>
                  <a:srgbClr val="6600CC"/>
                </a:solidFill>
                <a:ea typeface="楷体_GB2312" pitchFamily="49" charset="-122"/>
              </a:rPr>
              <a:t>val</a:t>
            </a:r>
            <a:r>
              <a:rPr lang="zh-CN" altLang="en-US" sz="4000" b="1">
                <a:solidFill>
                  <a:srgbClr val="6600CC"/>
                </a:solidFill>
                <a:ea typeface="楷体_GB2312" pitchFamily="49" charset="-122"/>
              </a:rPr>
              <a:t>）</a:t>
            </a:r>
            <a:endParaRPr lang="zh-CN" altLang="en-US" sz="4000" b="1">
              <a:solidFill>
                <a:srgbClr val="800080"/>
              </a:solidFill>
              <a:ea typeface="楷体_GB2312" pitchFamily="49" charset="-122"/>
            </a:endParaRPr>
          </a:p>
        </p:txBody>
      </p:sp>
      <p:sp>
        <p:nvSpPr>
          <p:cNvPr id="16387" name="Rectangle 3"/>
          <p:cNvSpPr>
            <a:spLocks noChangeArrowheads="1"/>
          </p:cNvSpPr>
          <p:nvPr/>
        </p:nvSpPr>
        <p:spPr bwMode="auto">
          <a:xfrm>
            <a:off x="1143000" y="812800"/>
            <a:ext cx="6915150" cy="579438"/>
          </a:xfrm>
          <a:prstGeom prst="rect">
            <a:avLst/>
          </a:prstGeom>
          <a:noFill/>
          <a:ln w="9525">
            <a:noFill/>
            <a:miter lim="800000"/>
            <a:headEnd/>
            <a:tailEnd/>
          </a:ln>
        </p:spPr>
        <p:txBody>
          <a:bodyPr wrap="none">
            <a:spAutoFit/>
          </a:bodyPr>
          <a:lstStyle/>
          <a:p>
            <a:r>
              <a:rPr lang="en-US" altLang="zh-CN" sz="3200" b="1">
                <a:solidFill>
                  <a:srgbClr val="A50021"/>
                </a:solidFill>
                <a:ea typeface="楷体_GB2312" pitchFamily="49" charset="-122"/>
              </a:rPr>
              <a:t>—</a:t>
            </a:r>
            <a:r>
              <a:rPr lang="en-US" altLang="zh-CN" sz="3200" b="1">
                <a:solidFill>
                  <a:srgbClr val="A50021"/>
                </a:solidFill>
                <a:latin typeface="楷体_GB2312" pitchFamily="49" charset="-122"/>
                <a:ea typeface="楷体_GB2312" pitchFamily="49" charset="-122"/>
              </a:rPr>
              <a:t> </a:t>
            </a:r>
            <a:r>
              <a:rPr lang="zh-CN" altLang="en-US" sz="3200" b="1">
                <a:solidFill>
                  <a:srgbClr val="A50021"/>
                </a:solidFill>
                <a:latin typeface="楷体_GB2312" pitchFamily="49" charset="-122"/>
                <a:ea typeface="楷体_GB2312" pitchFamily="49" charset="-122"/>
              </a:rPr>
              <a:t>以多重链表作存储结构实现的键树</a:t>
            </a:r>
          </a:p>
        </p:txBody>
      </p:sp>
      <p:sp>
        <p:nvSpPr>
          <p:cNvPr id="16388" name="Oval 4"/>
          <p:cNvSpPr>
            <a:spLocks noChangeArrowheads="1"/>
          </p:cNvSpPr>
          <p:nvPr/>
        </p:nvSpPr>
        <p:spPr bwMode="auto">
          <a:xfrm>
            <a:off x="3887788" y="1793875"/>
            <a:ext cx="609600" cy="533400"/>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H</a:t>
            </a:r>
            <a:endParaRPr lang="en-US" altLang="zh-CN" sz="3200">
              <a:solidFill>
                <a:srgbClr val="000000"/>
              </a:solidFill>
            </a:endParaRPr>
          </a:p>
        </p:txBody>
      </p:sp>
      <p:grpSp>
        <p:nvGrpSpPr>
          <p:cNvPr id="2" name="Group 5"/>
          <p:cNvGrpSpPr>
            <a:grpSpLocks/>
          </p:cNvGrpSpPr>
          <p:nvPr/>
        </p:nvGrpSpPr>
        <p:grpSpPr bwMode="auto">
          <a:xfrm>
            <a:off x="915988" y="3133725"/>
            <a:ext cx="2590800" cy="1066800"/>
            <a:chOff x="528" y="2256"/>
            <a:chExt cx="1632" cy="672"/>
          </a:xfrm>
        </p:grpSpPr>
        <p:sp>
          <p:nvSpPr>
            <p:cNvPr id="16475" name="Oval 6"/>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D</a:t>
              </a:r>
              <a:endParaRPr lang="en-US" altLang="zh-CN" sz="3200">
                <a:solidFill>
                  <a:srgbClr val="000000"/>
                </a:solidFill>
              </a:endParaRPr>
            </a:p>
          </p:txBody>
        </p:sp>
        <p:sp>
          <p:nvSpPr>
            <p:cNvPr id="16476" name="Oval 7"/>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S</a:t>
              </a:r>
              <a:endParaRPr lang="en-US" altLang="zh-CN" sz="3200">
                <a:solidFill>
                  <a:srgbClr val="000000"/>
                </a:solidFill>
              </a:endParaRPr>
            </a:p>
          </p:txBody>
        </p:sp>
        <p:sp>
          <p:nvSpPr>
            <p:cNvPr id="16477" name="Oval 8"/>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V</a:t>
              </a:r>
              <a:endParaRPr lang="en-US" altLang="zh-CN" sz="3200">
                <a:solidFill>
                  <a:srgbClr val="000000"/>
                </a:solidFill>
              </a:endParaRPr>
            </a:p>
          </p:txBody>
        </p:sp>
        <p:sp>
          <p:nvSpPr>
            <p:cNvPr id="16478" name="Line 9"/>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79" name="Line 10"/>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80" name="Line 11"/>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grpSp>
      <p:grpSp>
        <p:nvGrpSpPr>
          <p:cNvPr id="3" name="Group 12"/>
          <p:cNvGrpSpPr>
            <a:grpSpLocks/>
          </p:cNvGrpSpPr>
          <p:nvPr/>
        </p:nvGrpSpPr>
        <p:grpSpPr bwMode="auto">
          <a:xfrm>
            <a:off x="3887788" y="3133725"/>
            <a:ext cx="1600200" cy="1066800"/>
            <a:chOff x="2400" y="2256"/>
            <a:chExt cx="1008" cy="672"/>
          </a:xfrm>
        </p:grpSpPr>
        <p:sp>
          <p:nvSpPr>
            <p:cNvPr id="16471" name="Oval 13"/>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72" name="Oval 14"/>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R</a:t>
              </a:r>
              <a:endParaRPr lang="en-US" altLang="zh-CN" sz="3200">
                <a:solidFill>
                  <a:srgbClr val="000000"/>
                </a:solidFill>
              </a:endParaRPr>
            </a:p>
          </p:txBody>
        </p:sp>
        <p:sp>
          <p:nvSpPr>
            <p:cNvPr id="16473" name="Line 15"/>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74" name="Line 16"/>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grpSp>
      <p:grpSp>
        <p:nvGrpSpPr>
          <p:cNvPr id="4" name="Group 17"/>
          <p:cNvGrpSpPr>
            <a:grpSpLocks/>
          </p:cNvGrpSpPr>
          <p:nvPr/>
        </p:nvGrpSpPr>
        <p:grpSpPr bwMode="auto">
          <a:xfrm>
            <a:off x="915988" y="4048125"/>
            <a:ext cx="7543800" cy="1981200"/>
            <a:chOff x="528" y="2832"/>
            <a:chExt cx="4752" cy="1248"/>
          </a:xfrm>
        </p:grpSpPr>
        <p:sp>
          <p:nvSpPr>
            <p:cNvPr id="16451" name="Oval 18"/>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a:solidFill>
                  <a:srgbClr val="3333FF"/>
                </a:solidFill>
              </a:endParaRPr>
            </a:p>
          </p:txBody>
        </p:sp>
        <p:sp>
          <p:nvSpPr>
            <p:cNvPr id="16452" name="Oval 19"/>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53" name="Oval 20"/>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E</a:t>
              </a:r>
              <a:endParaRPr lang="en-US" altLang="zh-CN" sz="3200">
                <a:solidFill>
                  <a:srgbClr val="000000"/>
                </a:solidFill>
              </a:endParaRPr>
            </a:p>
          </p:txBody>
        </p:sp>
        <p:sp>
          <p:nvSpPr>
            <p:cNvPr id="16454" name="Oval 21"/>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55" name="Oval 22"/>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56" name="Oval 23"/>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E</a:t>
              </a:r>
              <a:endParaRPr lang="en-US" altLang="zh-CN" sz="3200">
                <a:solidFill>
                  <a:srgbClr val="000000"/>
                </a:solidFill>
              </a:endParaRPr>
            </a:p>
          </p:txBody>
        </p:sp>
        <p:sp>
          <p:nvSpPr>
            <p:cNvPr id="16457" name="Oval 24"/>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58" name="Oval 25"/>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H</a:t>
              </a:r>
              <a:endParaRPr lang="en-US" altLang="zh-CN" sz="3200">
                <a:solidFill>
                  <a:srgbClr val="000000"/>
                </a:solidFill>
              </a:endParaRPr>
            </a:p>
          </p:txBody>
        </p:sp>
        <p:sp>
          <p:nvSpPr>
            <p:cNvPr id="16459" name="Oval 26"/>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60" name="Oval 27"/>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rPr>
                <a:t>$</a:t>
              </a:r>
              <a:endParaRPr lang="en-US" altLang="zh-CN" sz="3200" b="1">
                <a:solidFill>
                  <a:srgbClr val="3333FF"/>
                </a:solidFill>
              </a:endParaRPr>
            </a:p>
          </p:txBody>
        </p:sp>
        <p:sp>
          <p:nvSpPr>
            <p:cNvPr id="16461" name="Line 28"/>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2" name="Line 29"/>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3" name="Line 30"/>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4" name="Line 31"/>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5" name="Line 32"/>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6" name="Line 33"/>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7" name="Line 34"/>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8" name="Line 35"/>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69" name="Line 36"/>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70" name="Line 37"/>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grpSp>
      <p:grpSp>
        <p:nvGrpSpPr>
          <p:cNvPr id="5" name="Group 38"/>
          <p:cNvGrpSpPr>
            <a:grpSpLocks/>
          </p:cNvGrpSpPr>
          <p:nvPr/>
        </p:nvGrpSpPr>
        <p:grpSpPr bwMode="auto">
          <a:xfrm>
            <a:off x="6859588" y="3133725"/>
            <a:ext cx="1600200" cy="1066800"/>
            <a:chOff x="4272" y="2256"/>
            <a:chExt cx="1008" cy="672"/>
          </a:xfrm>
        </p:grpSpPr>
        <p:sp>
          <p:nvSpPr>
            <p:cNvPr id="16447" name="Oval 39"/>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G</a:t>
              </a:r>
              <a:endParaRPr lang="en-US" altLang="zh-CN" sz="3200">
                <a:solidFill>
                  <a:srgbClr val="000000"/>
                </a:solidFill>
              </a:endParaRPr>
            </a:p>
          </p:txBody>
        </p:sp>
        <p:sp>
          <p:nvSpPr>
            <p:cNvPr id="16448" name="Oval 40"/>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S</a:t>
              </a:r>
              <a:endParaRPr lang="en-US" altLang="zh-CN" sz="3200">
                <a:solidFill>
                  <a:srgbClr val="000000"/>
                </a:solidFill>
              </a:endParaRPr>
            </a:p>
          </p:txBody>
        </p:sp>
        <p:sp>
          <p:nvSpPr>
            <p:cNvPr id="16449" name="Line 41"/>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50" name="Line 42"/>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grpSp>
      <p:grpSp>
        <p:nvGrpSpPr>
          <p:cNvPr id="6" name="Group 43"/>
          <p:cNvGrpSpPr>
            <a:grpSpLocks/>
          </p:cNvGrpSpPr>
          <p:nvPr/>
        </p:nvGrpSpPr>
        <p:grpSpPr bwMode="auto">
          <a:xfrm>
            <a:off x="1906588" y="2219325"/>
            <a:ext cx="5562600" cy="1066800"/>
            <a:chOff x="1152" y="1680"/>
            <a:chExt cx="3504" cy="672"/>
          </a:xfrm>
        </p:grpSpPr>
        <p:sp>
          <p:nvSpPr>
            <p:cNvPr id="16441" name="Oval 44"/>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A</a:t>
              </a:r>
              <a:endParaRPr lang="en-US" altLang="zh-CN" sz="3200">
                <a:solidFill>
                  <a:srgbClr val="000000"/>
                </a:solidFill>
              </a:endParaRPr>
            </a:p>
          </p:txBody>
        </p:sp>
        <p:sp>
          <p:nvSpPr>
            <p:cNvPr id="16442" name="Oval 45"/>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E</a:t>
              </a:r>
              <a:endParaRPr lang="en-US" altLang="zh-CN" sz="3200">
                <a:solidFill>
                  <a:srgbClr val="000000"/>
                </a:solidFill>
              </a:endParaRPr>
            </a:p>
          </p:txBody>
        </p:sp>
        <p:sp>
          <p:nvSpPr>
            <p:cNvPr id="16443" name="Oval 46"/>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rPr>
                <a:t>I</a:t>
              </a:r>
              <a:endParaRPr lang="en-US" altLang="zh-CN" sz="3200">
                <a:solidFill>
                  <a:srgbClr val="000000"/>
                </a:solidFill>
              </a:endParaRPr>
            </a:p>
          </p:txBody>
        </p:sp>
        <p:sp>
          <p:nvSpPr>
            <p:cNvPr id="16444" name="Line 47"/>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45" name="Line 48"/>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sp>
          <p:nvSpPr>
            <p:cNvPr id="16446" name="Line 49"/>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a:solidFill>
                  <a:srgbClr val="000000"/>
                </a:solidFill>
              </a:endParaRPr>
            </a:p>
          </p:txBody>
        </p:sp>
      </p:grpSp>
      <p:grpSp>
        <p:nvGrpSpPr>
          <p:cNvPr id="7" name="Group 50"/>
          <p:cNvGrpSpPr>
            <a:grpSpLocks/>
          </p:cNvGrpSpPr>
          <p:nvPr/>
        </p:nvGrpSpPr>
        <p:grpSpPr bwMode="auto">
          <a:xfrm>
            <a:off x="3411538" y="1749425"/>
            <a:ext cx="2579687" cy="571500"/>
            <a:chOff x="2149" y="1102"/>
            <a:chExt cx="1625" cy="360"/>
          </a:xfrm>
        </p:grpSpPr>
        <p:sp>
          <p:nvSpPr>
            <p:cNvPr id="16437" name="Rectangle 51"/>
            <p:cNvSpPr>
              <a:spLocks noChangeArrowheads="1"/>
            </p:cNvSpPr>
            <p:nvPr/>
          </p:nvSpPr>
          <p:spPr bwMode="auto">
            <a:xfrm>
              <a:off x="2149" y="1102"/>
              <a:ext cx="1625"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sp>
          <p:nvSpPr>
            <p:cNvPr id="16438" name="Line 52"/>
            <p:cNvSpPr>
              <a:spLocks noChangeShapeType="1"/>
            </p:cNvSpPr>
            <p:nvPr/>
          </p:nvSpPr>
          <p:spPr bwMode="auto">
            <a:xfrm>
              <a:off x="2407" y="111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9" name="Line 53"/>
            <p:cNvSpPr>
              <a:spLocks noChangeShapeType="1"/>
            </p:cNvSpPr>
            <p:nvPr/>
          </p:nvSpPr>
          <p:spPr bwMode="auto">
            <a:xfrm>
              <a:off x="2880" y="111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40" name="Line 54"/>
            <p:cNvSpPr>
              <a:spLocks noChangeShapeType="1"/>
            </p:cNvSpPr>
            <p:nvPr/>
          </p:nvSpPr>
          <p:spPr bwMode="auto">
            <a:xfrm>
              <a:off x="3219" y="111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grpSp>
        <p:nvGrpSpPr>
          <p:cNvPr id="8" name="Group 55"/>
          <p:cNvGrpSpPr>
            <a:grpSpLocks/>
          </p:cNvGrpSpPr>
          <p:nvPr/>
        </p:nvGrpSpPr>
        <p:grpSpPr bwMode="auto">
          <a:xfrm>
            <a:off x="1420813" y="2711450"/>
            <a:ext cx="6562725" cy="571500"/>
            <a:chOff x="895" y="1708"/>
            <a:chExt cx="4134" cy="360"/>
          </a:xfrm>
        </p:grpSpPr>
        <p:sp>
          <p:nvSpPr>
            <p:cNvPr id="16428" name="Rectangle 56"/>
            <p:cNvSpPr>
              <a:spLocks noChangeArrowheads="1"/>
            </p:cNvSpPr>
            <p:nvPr/>
          </p:nvSpPr>
          <p:spPr bwMode="auto">
            <a:xfrm>
              <a:off x="895" y="1708"/>
              <a:ext cx="4134"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sp>
          <p:nvSpPr>
            <p:cNvPr id="16429" name="Line 57"/>
            <p:cNvSpPr>
              <a:spLocks noChangeShapeType="1"/>
            </p:cNvSpPr>
            <p:nvPr/>
          </p:nvSpPr>
          <p:spPr bwMode="auto">
            <a:xfrm>
              <a:off x="1603"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0" name="Line 58"/>
            <p:cNvSpPr>
              <a:spLocks noChangeShapeType="1"/>
            </p:cNvSpPr>
            <p:nvPr/>
          </p:nvSpPr>
          <p:spPr bwMode="auto">
            <a:xfrm>
              <a:off x="2838"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1" name="Line 59"/>
            <p:cNvSpPr>
              <a:spLocks noChangeShapeType="1"/>
            </p:cNvSpPr>
            <p:nvPr/>
          </p:nvSpPr>
          <p:spPr bwMode="auto">
            <a:xfrm>
              <a:off x="4296"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2" name="Line 60"/>
            <p:cNvSpPr>
              <a:spLocks noChangeShapeType="1"/>
            </p:cNvSpPr>
            <p:nvPr/>
          </p:nvSpPr>
          <p:spPr bwMode="auto">
            <a:xfrm>
              <a:off x="1181"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3" name="Line 61"/>
            <p:cNvSpPr>
              <a:spLocks noChangeShapeType="1"/>
            </p:cNvSpPr>
            <p:nvPr/>
          </p:nvSpPr>
          <p:spPr bwMode="auto">
            <a:xfrm>
              <a:off x="2426"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4" name="Line 62"/>
            <p:cNvSpPr>
              <a:spLocks noChangeShapeType="1"/>
            </p:cNvSpPr>
            <p:nvPr/>
          </p:nvSpPr>
          <p:spPr bwMode="auto">
            <a:xfrm>
              <a:off x="4728" y="171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5" name="Line 63"/>
            <p:cNvSpPr>
              <a:spLocks noChangeShapeType="1"/>
            </p:cNvSpPr>
            <p:nvPr/>
          </p:nvSpPr>
          <p:spPr bwMode="auto">
            <a:xfrm>
              <a:off x="3504" y="172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36" name="Line 64"/>
            <p:cNvSpPr>
              <a:spLocks noChangeShapeType="1"/>
            </p:cNvSpPr>
            <p:nvPr/>
          </p:nvSpPr>
          <p:spPr bwMode="auto">
            <a:xfrm>
              <a:off x="3854" y="1727"/>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grpSp>
        <p:nvGrpSpPr>
          <p:cNvPr id="9" name="Group 65"/>
          <p:cNvGrpSpPr>
            <a:grpSpLocks/>
          </p:cNvGrpSpPr>
          <p:nvPr/>
        </p:nvGrpSpPr>
        <p:grpSpPr bwMode="auto">
          <a:xfrm>
            <a:off x="847725" y="3625854"/>
            <a:ext cx="7805738" cy="588963"/>
            <a:chOff x="534" y="2284"/>
            <a:chExt cx="4917" cy="371"/>
          </a:xfrm>
        </p:grpSpPr>
        <p:grpSp>
          <p:nvGrpSpPr>
            <p:cNvPr id="10" name="Group 66"/>
            <p:cNvGrpSpPr>
              <a:grpSpLocks/>
            </p:cNvGrpSpPr>
            <p:nvPr/>
          </p:nvGrpSpPr>
          <p:grpSpPr bwMode="auto">
            <a:xfrm>
              <a:off x="534" y="2284"/>
              <a:ext cx="1738" cy="361"/>
              <a:chOff x="2149" y="1101"/>
              <a:chExt cx="1625" cy="361"/>
            </a:xfrm>
          </p:grpSpPr>
          <p:sp>
            <p:nvSpPr>
              <p:cNvPr id="16424" name="Rectangle 67"/>
              <p:cNvSpPr>
                <a:spLocks noChangeArrowheads="1"/>
              </p:cNvSpPr>
              <p:nvPr/>
            </p:nvSpPr>
            <p:spPr bwMode="auto">
              <a:xfrm>
                <a:off x="2149" y="1102"/>
                <a:ext cx="1625"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sp>
            <p:nvSpPr>
              <p:cNvPr id="16426" name="Line 69"/>
              <p:cNvSpPr>
                <a:spLocks noChangeShapeType="1"/>
              </p:cNvSpPr>
              <p:nvPr/>
            </p:nvSpPr>
            <p:spPr bwMode="auto">
              <a:xfrm>
                <a:off x="2761" y="111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27" name="Line 70"/>
              <p:cNvSpPr>
                <a:spLocks noChangeShapeType="1"/>
              </p:cNvSpPr>
              <p:nvPr/>
            </p:nvSpPr>
            <p:spPr bwMode="auto">
              <a:xfrm>
                <a:off x="3137" y="112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97" name="Line 70"/>
              <p:cNvSpPr>
                <a:spLocks noChangeShapeType="1"/>
              </p:cNvSpPr>
              <p:nvPr/>
            </p:nvSpPr>
            <p:spPr bwMode="auto">
              <a:xfrm>
                <a:off x="3338" y="111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98" name="Line 69"/>
              <p:cNvSpPr>
                <a:spLocks noChangeShapeType="1"/>
              </p:cNvSpPr>
              <p:nvPr/>
            </p:nvSpPr>
            <p:spPr bwMode="auto">
              <a:xfrm>
                <a:off x="2570" y="110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grpSp>
          <p:nvGrpSpPr>
            <p:cNvPr id="11" name="Group 71"/>
            <p:cNvGrpSpPr>
              <a:grpSpLocks/>
            </p:cNvGrpSpPr>
            <p:nvPr/>
          </p:nvGrpSpPr>
          <p:grpSpPr bwMode="auto">
            <a:xfrm>
              <a:off x="4289" y="2295"/>
              <a:ext cx="1162" cy="360"/>
              <a:chOff x="2149" y="1102"/>
              <a:chExt cx="1625" cy="360"/>
            </a:xfrm>
          </p:grpSpPr>
          <p:sp>
            <p:nvSpPr>
              <p:cNvPr id="16420" name="Rectangle 72"/>
              <p:cNvSpPr>
                <a:spLocks noChangeArrowheads="1"/>
              </p:cNvSpPr>
              <p:nvPr/>
            </p:nvSpPr>
            <p:spPr bwMode="auto">
              <a:xfrm>
                <a:off x="2149" y="1102"/>
                <a:ext cx="1625"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sp>
            <p:nvSpPr>
              <p:cNvPr id="16422" name="Line 74"/>
              <p:cNvSpPr>
                <a:spLocks noChangeShapeType="1"/>
              </p:cNvSpPr>
              <p:nvPr/>
            </p:nvSpPr>
            <p:spPr bwMode="auto">
              <a:xfrm>
                <a:off x="2757" y="112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23" name="Line 75"/>
              <p:cNvSpPr>
                <a:spLocks noChangeShapeType="1"/>
              </p:cNvSpPr>
              <p:nvPr/>
            </p:nvSpPr>
            <p:spPr bwMode="auto">
              <a:xfrm>
                <a:off x="3055" y="112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grpSp>
          <p:nvGrpSpPr>
            <p:cNvPr id="12" name="Group 76"/>
            <p:cNvGrpSpPr>
              <a:grpSpLocks/>
            </p:cNvGrpSpPr>
            <p:nvPr/>
          </p:nvGrpSpPr>
          <p:grpSpPr bwMode="auto">
            <a:xfrm>
              <a:off x="2406" y="2295"/>
              <a:ext cx="1162" cy="360"/>
              <a:chOff x="2149" y="1102"/>
              <a:chExt cx="1625" cy="360"/>
            </a:xfrm>
          </p:grpSpPr>
          <p:sp>
            <p:nvSpPr>
              <p:cNvPr id="16416" name="Rectangle 77"/>
              <p:cNvSpPr>
                <a:spLocks noChangeArrowheads="1"/>
              </p:cNvSpPr>
              <p:nvPr/>
            </p:nvSpPr>
            <p:spPr bwMode="auto">
              <a:xfrm>
                <a:off x="2149" y="1102"/>
                <a:ext cx="1625"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sp>
            <p:nvSpPr>
              <p:cNvPr id="16418" name="Line 79"/>
              <p:cNvSpPr>
                <a:spLocks noChangeShapeType="1"/>
              </p:cNvSpPr>
              <p:nvPr/>
            </p:nvSpPr>
            <p:spPr bwMode="auto">
              <a:xfrm>
                <a:off x="2812" y="112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6419" name="Line 80"/>
              <p:cNvSpPr>
                <a:spLocks noChangeShapeType="1"/>
              </p:cNvSpPr>
              <p:nvPr/>
            </p:nvSpPr>
            <p:spPr bwMode="auto">
              <a:xfrm>
                <a:off x="3055" y="112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grpSp>
      <p:grpSp>
        <p:nvGrpSpPr>
          <p:cNvPr id="13" name="Group 81"/>
          <p:cNvGrpSpPr>
            <a:grpSpLocks/>
          </p:cNvGrpSpPr>
          <p:nvPr/>
        </p:nvGrpSpPr>
        <p:grpSpPr bwMode="auto">
          <a:xfrm>
            <a:off x="4711701" y="4540254"/>
            <a:ext cx="1916113" cy="573088"/>
            <a:chOff x="2968" y="2860"/>
            <a:chExt cx="1207" cy="361"/>
          </a:xfrm>
        </p:grpSpPr>
        <p:grpSp>
          <p:nvGrpSpPr>
            <p:cNvPr id="14" name="Group 82"/>
            <p:cNvGrpSpPr>
              <a:grpSpLocks/>
            </p:cNvGrpSpPr>
            <p:nvPr/>
          </p:nvGrpSpPr>
          <p:grpSpPr bwMode="auto">
            <a:xfrm>
              <a:off x="3467" y="2860"/>
              <a:ext cx="205" cy="349"/>
              <a:chOff x="4899" y="1091"/>
              <a:chExt cx="192" cy="349"/>
            </a:xfrm>
          </p:grpSpPr>
          <p:sp>
            <p:nvSpPr>
              <p:cNvPr id="99" name="Line 86"/>
              <p:cNvSpPr>
                <a:spLocks noChangeShapeType="1"/>
              </p:cNvSpPr>
              <p:nvPr/>
            </p:nvSpPr>
            <p:spPr bwMode="auto">
              <a:xfrm>
                <a:off x="4899" y="109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sp>
            <p:nvSpPr>
              <p:cNvPr id="100" name="Line 86"/>
              <p:cNvSpPr>
                <a:spLocks noChangeShapeType="1"/>
              </p:cNvSpPr>
              <p:nvPr/>
            </p:nvSpPr>
            <p:spPr bwMode="auto">
              <a:xfrm>
                <a:off x="5091" y="1101"/>
                <a:ext cx="0" cy="339"/>
              </a:xfrm>
              <a:prstGeom prst="line">
                <a:avLst/>
              </a:prstGeom>
              <a:noFill/>
              <a:ln w="19050">
                <a:solidFill>
                  <a:schemeClr val="accent2"/>
                </a:solidFill>
                <a:round/>
                <a:headEnd/>
                <a:tailEnd/>
              </a:ln>
            </p:spPr>
            <p:txBody>
              <a:bodyPr/>
              <a:lstStyle/>
              <a:p>
                <a:endParaRPr lang="zh-CN" altLang="en-US">
                  <a:solidFill>
                    <a:srgbClr val="000000"/>
                  </a:solidFill>
                </a:endParaRPr>
              </a:p>
            </p:txBody>
          </p:sp>
        </p:grpSp>
        <p:sp>
          <p:nvSpPr>
            <p:cNvPr id="16401" name="Rectangle 93"/>
            <p:cNvSpPr>
              <a:spLocks noChangeArrowheads="1"/>
            </p:cNvSpPr>
            <p:nvPr/>
          </p:nvSpPr>
          <p:spPr bwMode="auto">
            <a:xfrm>
              <a:off x="2968" y="2861"/>
              <a:ext cx="1207" cy="360"/>
            </a:xfrm>
            <a:prstGeom prst="rect">
              <a:avLst/>
            </a:prstGeom>
            <a:noFill/>
            <a:ln w="19050">
              <a:solidFill>
                <a:schemeClr val="accent2"/>
              </a:solidFill>
              <a:miter lim="800000"/>
              <a:headEnd/>
              <a:tailEnd/>
            </a:ln>
          </p:spPr>
          <p:txBody>
            <a:bodyPr wrap="none" anchor="ctr"/>
            <a:lstStyle/>
            <a:p>
              <a:endParaRPr lang="zh-CN" altLang="en-US">
                <a:solidFill>
                  <a:srgbClr val="000000"/>
                </a:solidFill>
              </a:endParaRPr>
            </a:p>
          </p:txBody>
        </p:sp>
      </p:grpSp>
    </p:spTree>
    <p:extLst>
      <p:ext uri="{BB962C8B-B14F-4D97-AF65-F5344CB8AC3E}">
        <p14:creationId xmlns:p14="http://schemas.microsoft.com/office/powerpoint/2010/main" val="302351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950913"/>
            <a:ext cx="2171700" cy="641350"/>
          </a:xfrm>
          <a:prstGeom prst="rect">
            <a:avLst/>
          </a:prstGeom>
          <a:noFill/>
          <a:ln w="9525">
            <a:noFill/>
            <a:miter lim="800000"/>
            <a:headEnd/>
            <a:tailEnd/>
          </a:ln>
        </p:spPr>
        <p:txBody>
          <a:bodyPr wrap="none">
            <a:spAutoFit/>
          </a:bodyPr>
          <a:lstStyle/>
          <a:p>
            <a:r>
              <a:rPr lang="zh-CN" altLang="en-US" sz="3600" b="1">
                <a:solidFill>
                  <a:srgbClr val="006600"/>
                </a:solidFill>
                <a:ea typeface="楷体_GB2312" pitchFamily="49" charset="-122"/>
              </a:rPr>
              <a:t>结点结构</a:t>
            </a:r>
            <a:r>
              <a:rPr lang="en-US" altLang="zh-CN" sz="3600" b="1">
                <a:solidFill>
                  <a:srgbClr val="006600"/>
                </a:solidFill>
                <a:ea typeface="楷体_GB2312" pitchFamily="49" charset="-122"/>
              </a:rPr>
              <a:t>:</a:t>
            </a:r>
            <a:endParaRPr lang="en-US" altLang="zh-CN" sz="3600">
              <a:solidFill>
                <a:srgbClr val="000000"/>
              </a:solidFill>
              <a:ea typeface="楷体_GB2312" pitchFamily="49" charset="-122"/>
            </a:endParaRPr>
          </a:p>
        </p:txBody>
      </p:sp>
      <p:sp>
        <p:nvSpPr>
          <p:cNvPr id="459779" name="Text Box 3"/>
          <p:cNvSpPr txBox="1">
            <a:spLocks noChangeArrowheads="1"/>
          </p:cNvSpPr>
          <p:nvPr/>
        </p:nvSpPr>
        <p:spPr bwMode="auto">
          <a:xfrm>
            <a:off x="1965325" y="1744663"/>
            <a:ext cx="1816100" cy="579437"/>
          </a:xfrm>
          <a:prstGeom prst="rect">
            <a:avLst/>
          </a:prstGeom>
          <a:noFill/>
          <a:ln w="9525">
            <a:noFill/>
            <a:miter lim="800000"/>
            <a:headEnd/>
            <a:tailEnd/>
          </a:ln>
        </p:spPr>
        <p:txBody>
          <a:bodyPr wrap="none">
            <a:spAutoFit/>
          </a:bodyPr>
          <a:lstStyle/>
          <a:p>
            <a:r>
              <a:rPr lang="zh-CN" altLang="en-US" sz="3200" b="1">
                <a:solidFill>
                  <a:srgbClr val="A50021"/>
                </a:solidFill>
                <a:ea typeface="隶书" pitchFamily="49" charset="-122"/>
              </a:rPr>
              <a:t>分支结点</a:t>
            </a:r>
            <a:endParaRPr lang="zh-CN" altLang="en-US" sz="3200">
              <a:solidFill>
                <a:srgbClr val="000000"/>
              </a:solidFill>
              <a:ea typeface="隶书" pitchFamily="49" charset="-122"/>
            </a:endParaRPr>
          </a:p>
        </p:txBody>
      </p:sp>
      <p:sp>
        <p:nvSpPr>
          <p:cNvPr id="459780" name="Text Box 4"/>
          <p:cNvSpPr txBox="1">
            <a:spLocks noChangeArrowheads="1"/>
          </p:cNvSpPr>
          <p:nvPr/>
        </p:nvSpPr>
        <p:spPr bwMode="auto">
          <a:xfrm>
            <a:off x="6189663" y="1820863"/>
            <a:ext cx="1816100" cy="579437"/>
          </a:xfrm>
          <a:prstGeom prst="rect">
            <a:avLst/>
          </a:prstGeom>
          <a:noFill/>
          <a:ln w="9525">
            <a:noFill/>
            <a:miter lim="800000"/>
            <a:headEnd/>
            <a:tailEnd/>
          </a:ln>
        </p:spPr>
        <p:txBody>
          <a:bodyPr wrap="none">
            <a:spAutoFit/>
          </a:bodyPr>
          <a:lstStyle/>
          <a:p>
            <a:r>
              <a:rPr lang="zh-CN" altLang="en-US" sz="3200" b="1">
                <a:solidFill>
                  <a:srgbClr val="A50021"/>
                </a:solidFill>
                <a:ea typeface="隶书" pitchFamily="49" charset="-122"/>
              </a:rPr>
              <a:t>叶子结点</a:t>
            </a:r>
            <a:endParaRPr lang="zh-CN" altLang="en-US" sz="3200">
              <a:solidFill>
                <a:srgbClr val="000000"/>
              </a:solidFill>
              <a:ea typeface="隶书" pitchFamily="49" charset="-122"/>
            </a:endParaRPr>
          </a:p>
        </p:txBody>
      </p:sp>
      <p:sp>
        <p:nvSpPr>
          <p:cNvPr id="459781" name="AutoShape 5"/>
          <p:cNvSpPr>
            <a:spLocks noChangeArrowheads="1"/>
          </p:cNvSpPr>
          <p:nvPr/>
        </p:nvSpPr>
        <p:spPr bwMode="auto">
          <a:xfrm>
            <a:off x="5867400" y="4716463"/>
            <a:ext cx="1752600" cy="914400"/>
          </a:xfrm>
          <a:prstGeom prst="wedgeRoundRectCallout">
            <a:avLst>
              <a:gd name="adj1" fmla="val 52444"/>
              <a:gd name="adj2" fmla="val -169968"/>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楷体_GB2312" pitchFamily="49" charset="-122"/>
              </a:rPr>
              <a:t>指向记录</a:t>
            </a:r>
          </a:p>
          <a:p>
            <a:pPr algn="ctr"/>
            <a:r>
              <a:rPr lang="zh-CN" altLang="en-US">
                <a:solidFill>
                  <a:srgbClr val="A50021"/>
                </a:solidFill>
                <a:ea typeface="楷体_GB2312" pitchFamily="49" charset="-122"/>
              </a:rPr>
              <a:t>的指针</a:t>
            </a:r>
            <a:endParaRPr lang="zh-CN" altLang="en-US">
              <a:solidFill>
                <a:srgbClr val="000000"/>
              </a:solidFill>
              <a:ea typeface="楷体_GB2312" pitchFamily="49" charset="-122"/>
            </a:endParaRPr>
          </a:p>
        </p:txBody>
      </p:sp>
      <p:grpSp>
        <p:nvGrpSpPr>
          <p:cNvPr id="2" name="Group 6"/>
          <p:cNvGrpSpPr>
            <a:grpSpLocks/>
          </p:cNvGrpSpPr>
          <p:nvPr/>
        </p:nvGrpSpPr>
        <p:grpSpPr bwMode="auto">
          <a:xfrm>
            <a:off x="762000" y="2278063"/>
            <a:ext cx="4686300" cy="1219200"/>
            <a:chOff x="480" y="1776"/>
            <a:chExt cx="2952" cy="768"/>
          </a:xfrm>
        </p:grpSpPr>
        <p:sp>
          <p:nvSpPr>
            <p:cNvPr id="17421" name="Rectangle 7"/>
            <p:cNvSpPr>
              <a:spLocks noChangeArrowheads="1"/>
            </p:cNvSpPr>
            <p:nvPr/>
          </p:nvSpPr>
          <p:spPr bwMode="auto">
            <a:xfrm>
              <a:off x="480" y="2016"/>
              <a:ext cx="2880" cy="240"/>
            </a:xfrm>
            <a:prstGeom prst="rect">
              <a:avLst/>
            </a:prstGeom>
            <a:solidFill>
              <a:srgbClr val="CCFFCC">
                <a:alpha val="50195"/>
              </a:srgbClr>
            </a:solidFill>
            <a:ln w="19050">
              <a:solidFill>
                <a:srgbClr val="003300"/>
              </a:solidFill>
              <a:miter lim="800000"/>
              <a:headEnd/>
              <a:tailEnd/>
            </a:ln>
          </p:spPr>
          <p:txBody>
            <a:bodyPr wrap="none" anchor="ctr"/>
            <a:lstStyle/>
            <a:p>
              <a:endParaRPr lang="zh-CN" altLang="en-US">
                <a:solidFill>
                  <a:srgbClr val="000000"/>
                </a:solidFill>
              </a:endParaRPr>
            </a:p>
          </p:txBody>
        </p:sp>
        <p:sp>
          <p:nvSpPr>
            <p:cNvPr id="17422" name="Line 8"/>
            <p:cNvSpPr>
              <a:spLocks noChangeShapeType="1"/>
            </p:cNvSpPr>
            <p:nvPr/>
          </p:nvSpPr>
          <p:spPr bwMode="auto">
            <a:xfrm>
              <a:off x="672"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3" name="Line 9"/>
            <p:cNvSpPr>
              <a:spLocks noChangeShapeType="1"/>
            </p:cNvSpPr>
            <p:nvPr/>
          </p:nvSpPr>
          <p:spPr bwMode="auto">
            <a:xfrm>
              <a:off x="864"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4" name="Line 10"/>
            <p:cNvSpPr>
              <a:spLocks noChangeShapeType="1"/>
            </p:cNvSpPr>
            <p:nvPr/>
          </p:nvSpPr>
          <p:spPr bwMode="auto">
            <a:xfrm>
              <a:off x="1056"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5" name="Line 11"/>
            <p:cNvSpPr>
              <a:spLocks noChangeShapeType="1"/>
            </p:cNvSpPr>
            <p:nvPr/>
          </p:nvSpPr>
          <p:spPr bwMode="auto">
            <a:xfrm>
              <a:off x="1248"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6" name="Line 12"/>
            <p:cNvSpPr>
              <a:spLocks noChangeShapeType="1"/>
            </p:cNvSpPr>
            <p:nvPr/>
          </p:nvSpPr>
          <p:spPr bwMode="auto">
            <a:xfrm>
              <a:off x="1440"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7" name="Line 13"/>
            <p:cNvSpPr>
              <a:spLocks noChangeShapeType="1"/>
            </p:cNvSpPr>
            <p:nvPr/>
          </p:nvSpPr>
          <p:spPr bwMode="auto">
            <a:xfrm>
              <a:off x="1632"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8" name="Line 14"/>
            <p:cNvSpPr>
              <a:spLocks noChangeShapeType="1"/>
            </p:cNvSpPr>
            <p:nvPr/>
          </p:nvSpPr>
          <p:spPr bwMode="auto">
            <a:xfrm>
              <a:off x="2784"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29" name="Line 15"/>
            <p:cNvSpPr>
              <a:spLocks noChangeShapeType="1"/>
            </p:cNvSpPr>
            <p:nvPr/>
          </p:nvSpPr>
          <p:spPr bwMode="auto">
            <a:xfrm>
              <a:off x="2976"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30" name="Line 16"/>
            <p:cNvSpPr>
              <a:spLocks noChangeShapeType="1"/>
            </p:cNvSpPr>
            <p:nvPr/>
          </p:nvSpPr>
          <p:spPr bwMode="auto">
            <a:xfrm>
              <a:off x="3168" y="2016"/>
              <a:ext cx="0" cy="240"/>
            </a:xfrm>
            <a:prstGeom prst="line">
              <a:avLst/>
            </a:prstGeom>
            <a:noFill/>
            <a:ln w="9525">
              <a:solidFill>
                <a:schemeClr val="tx1"/>
              </a:solidFill>
              <a:round/>
              <a:headEnd/>
              <a:tailEnd/>
            </a:ln>
          </p:spPr>
          <p:txBody>
            <a:bodyPr wrap="none" anchor="ctr"/>
            <a:lstStyle/>
            <a:p>
              <a:endParaRPr lang="zh-CN" altLang="en-US">
                <a:solidFill>
                  <a:srgbClr val="000000"/>
                </a:solidFill>
              </a:endParaRPr>
            </a:p>
          </p:txBody>
        </p:sp>
        <p:sp>
          <p:nvSpPr>
            <p:cNvPr id="17431" name="Text Box 17"/>
            <p:cNvSpPr txBox="1">
              <a:spLocks noChangeArrowheads="1"/>
            </p:cNvSpPr>
            <p:nvPr/>
          </p:nvSpPr>
          <p:spPr bwMode="auto">
            <a:xfrm>
              <a:off x="496" y="1776"/>
              <a:ext cx="2936" cy="288"/>
            </a:xfrm>
            <a:prstGeom prst="rect">
              <a:avLst/>
            </a:prstGeom>
            <a:noFill/>
            <a:ln w="9525">
              <a:noFill/>
              <a:miter lim="800000"/>
              <a:headEnd/>
              <a:tailEnd/>
            </a:ln>
          </p:spPr>
          <p:txBody>
            <a:bodyPr wrap="none">
              <a:spAutoFit/>
            </a:bodyPr>
            <a:lstStyle/>
            <a:p>
              <a:r>
                <a:rPr lang="en-US" altLang="zh-CN">
                  <a:solidFill>
                    <a:srgbClr val="006600"/>
                  </a:solidFill>
                </a:rPr>
                <a:t>0  1  2  3  4  5          </a:t>
              </a:r>
              <a:r>
                <a:rPr lang="en-US" altLang="zh-CN" b="1">
                  <a:solidFill>
                    <a:srgbClr val="006600"/>
                  </a:solidFill>
                </a:rPr>
                <a:t>… …</a:t>
              </a:r>
              <a:r>
                <a:rPr lang="en-US" altLang="zh-CN">
                  <a:solidFill>
                    <a:srgbClr val="006600"/>
                  </a:solidFill>
                </a:rPr>
                <a:t>     </a:t>
              </a:r>
              <a:r>
                <a:rPr lang="en-US" altLang="zh-CN" sz="1800">
                  <a:solidFill>
                    <a:srgbClr val="006600"/>
                  </a:solidFill>
                </a:rPr>
                <a:t> 24  25  26</a:t>
              </a:r>
              <a:endParaRPr lang="en-US" altLang="zh-CN">
                <a:solidFill>
                  <a:srgbClr val="000000"/>
                </a:solidFill>
              </a:endParaRPr>
            </a:p>
          </p:txBody>
        </p:sp>
        <p:sp>
          <p:nvSpPr>
            <p:cNvPr id="17432" name="Line 18"/>
            <p:cNvSpPr>
              <a:spLocks noChangeShapeType="1"/>
            </p:cNvSpPr>
            <p:nvPr/>
          </p:nvSpPr>
          <p:spPr bwMode="auto">
            <a:xfrm>
              <a:off x="576" y="2112"/>
              <a:ext cx="0" cy="432"/>
            </a:xfrm>
            <a:prstGeom prst="line">
              <a:avLst/>
            </a:prstGeom>
            <a:noFill/>
            <a:ln w="28575">
              <a:solidFill>
                <a:srgbClr val="006600"/>
              </a:solidFill>
              <a:round/>
              <a:headEnd/>
              <a:tailEnd type="triangle" w="med" len="med"/>
            </a:ln>
          </p:spPr>
          <p:txBody>
            <a:bodyPr wrap="none" anchor="ctr"/>
            <a:lstStyle/>
            <a:p>
              <a:endParaRPr lang="zh-CN" altLang="en-US">
                <a:solidFill>
                  <a:srgbClr val="000000"/>
                </a:solidFill>
              </a:endParaRPr>
            </a:p>
          </p:txBody>
        </p:sp>
        <p:sp>
          <p:nvSpPr>
            <p:cNvPr id="17433" name="Line 19"/>
            <p:cNvSpPr>
              <a:spLocks noChangeShapeType="1"/>
            </p:cNvSpPr>
            <p:nvPr/>
          </p:nvSpPr>
          <p:spPr bwMode="auto">
            <a:xfrm>
              <a:off x="768" y="2112"/>
              <a:ext cx="0" cy="432"/>
            </a:xfrm>
            <a:prstGeom prst="line">
              <a:avLst/>
            </a:prstGeom>
            <a:noFill/>
            <a:ln w="28575">
              <a:solidFill>
                <a:srgbClr val="006600"/>
              </a:solidFill>
              <a:round/>
              <a:headEnd/>
              <a:tailEnd type="triangle" w="med" len="med"/>
            </a:ln>
          </p:spPr>
          <p:txBody>
            <a:bodyPr wrap="none" anchor="ctr"/>
            <a:lstStyle/>
            <a:p>
              <a:endParaRPr lang="zh-CN" altLang="en-US">
                <a:solidFill>
                  <a:srgbClr val="000000"/>
                </a:solidFill>
              </a:endParaRPr>
            </a:p>
          </p:txBody>
        </p:sp>
        <p:sp>
          <p:nvSpPr>
            <p:cNvPr id="17434" name="Line 20"/>
            <p:cNvSpPr>
              <a:spLocks noChangeShapeType="1"/>
            </p:cNvSpPr>
            <p:nvPr/>
          </p:nvSpPr>
          <p:spPr bwMode="auto">
            <a:xfrm>
              <a:off x="3072" y="2112"/>
              <a:ext cx="0" cy="432"/>
            </a:xfrm>
            <a:prstGeom prst="line">
              <a:avLst/>
            </a:prstGeom>
            <a:noFill/>
            <a:ln w="28575">
              <a:solidFill>
                <a:srgbClr val="006600"/>
              </a:solidFill>
              <a:round/>
              <a:headEnd/>
              <a:tailEnd type="triangle" w="med" len="med"/>
            </a:ln>
          </p:spPr>
          <p:txBody>
            <a:bodyPr wrap="none" anchor="ctr"/>
            <a:lstStyle/>
            <a:p>
              <a:endParaRPr lang="zh-CN" altLang="en-US">
                <a:solidFill>
                  <a:srgbClr val="000000"/>
                </a:solidFill>
              </a:endParaRPr>
            </a:p>
          </p:txBody>
        </p:sp>
        <p:sp>
          <p:nvSpPr>
            <p:cNvPr id="17435" name="Line 21"/>
            <p:cNvSpPr>
              <a:spLocks noChangeShapeType="1"/>
            </p:cNvSpPr>
            <p:nvPr/>
          </p:nvSpPr>
          <p:spPr bwMode="auto">
            <a:xfrm>
              <a:off x="3264" y="2112"/>
              <a:ext cx="0" cy="432"/>
            </a:xfrm>
            <a:prstGeom prst="line">
              <a:avLst/>
            </a:prstGeom>
            <a:noFill/>
            <a:ln w="28575">
              <a:solidFill>
                <a:srgbClr val="006600"/>
              </a:solidFill>
              <a:round/>
              <a:headEnd/>
              <a:tailEnd type="triangle" w="med" len="med"/>
            </a:ln>
          </p:spPr>
          <p:txBody>
            <a:bodyPr wrap="none" anchor="ctr"/>
            <a:lstStyle/>
            <a:p>
              <a:endParaRPr lang="zh-CN" altLang="en-US">
                <a:solidFill>
                  <a:srgbClr val="000000"/>
                </a:solidFill>
              </a:endParaRPr>
            </a:p>
          </p:txBody>
        </p:sp>
        <p:sp>
          <p:nvSpPr>
            <p:cNvPr id="17436" name="Line 22"/>
            <p:cNvSpPr>
              <a:spLocks noChangeShapeType="1"/>
            </p:cNvSpPr>
            <p:nvPr/>
          </p:nvSpPr>
          <p:spPr bwMode="auto">
            <a:xfrm>
              <a:off x="1344" y="2112"/>
              <a:ext cx="0" cy="432"/>
            </a:xfrm>
            <a:prstGeom prst="line">
              <a:avLst/>
            </a:prstGeom>
            <a:noFill/>
            <a:ln w="28575">
              <a:solidFill>
                <a:srgbClr val="006600"/>
              </a:solidFill>
              <a:round/>
              <a:headEnd/>
              <a:tailEnd type="triangle" w="med" len="med"/>
            </a:ln>
          </p:spPr>
          <p:txBody>
            <a:bodyPr wrap="none" anchor="ctr"/>
            <a:lstStyle/>
            <a:p>
              <a:endParaRPr lang="zh-CN" altLang="en-US">
                <a:solidFill>
                  <a:srgbClr val="000000"/>
                </a:solidFill>
              </a:endParaRPr>
            </a:p>
          </p:txBody>
        </p:sp>
      </p:grpSp>
      <p:grpSp>
        <p:nvGrpSpPr>
          <p:cNvPr id="3" name="Group 23"/>
          <p:cNvGrpSpPr>
            <a:grpSpLocks/>
          </p:cNvGrpSpPr>
          <p:nvPr/>
        </p:nvGrpSpPr>
        <p:grpSpPr bwMode="auto">
          <a:xfrm>
            <a:off x="6156325" y="2582863"/>
            <a:ext cx="1920875" cy="990600"/>
            <a:chOff x="3878" y="1968"/>
            <a:chExt cx="1210" cy="624"/>
          </a:xfrm>
        </p:grpSpPr>
        <p:sp>
          <p:nvSpPr>
            <p:cNvPr id="17418" name="Text Box 24"/>
            <p:cNvSpPr txBox="1">
              <a:spLocks noChangeArrowheads="1"/>
            </p:cNvSpPr>
            <p:nvPr/>
          </p:nvSpPr>
          <p:spPr bwMode="auto">
            <a:xfrm>
              <a:off x="3878" y="1968"/>
              <a:ext cx="1210" cy="300"/>
            </a:xfrm>
            <a:prstGeom prst="rect">
              <a:avLst/>
            </a:prstGeom>
            <a:solidFill>
              <a:srgbClr val="FFFFCC"/>
            </a:solidFill>
            <a:ln w="19050">
              <a:solidFill>
                <a:srgbClr val="993300"/>
              </a:solidFill>
              <a:miter lim="800000"/>
              <a:headEnd/>
              <a:tailEnd/>
            </a:ln>
          </p:spPr>
          <p:txBody>
            <a:bodyPr>
              <a:spAutoFit/>
            </a:bodyPr>
            <a:lstStyle/>
            <a:p>
              <a:r>
                <a:rPr lang="zh-CN" altLang="en-US" b="1">
                  <a:solidFill>
                    <a:srgbClr val="FF0000"/>
                  </a:solidFill>
                </a:rPr>
                <a:t>关键字</a:t>
              </a:r>
              <a:endParaRPr lang="zh-CN" altLang="en-US">
                <a:solidFill>
                  <a:srgbClr val="000000"/>
                </a:solidFill>
              </a:endParaRPr>
            </a:p>
          </p:txBody>
        </p:sp>
        <p:sp>
          <p:nvSpPr>
            <p:cNvPr id="17419" name="Line 25"/>
            <p:cNvSpPr>
              <a:spLocks noChangeShapeType="1"/>
            </p:cNvSpPr>
            <p:nvPr/>
          </p:nvSpPr>
          <p:spPr bwMode="auto">
            <a:xfrm>
              <a:off x="4656" y="1968"/>
              <a:ext cx="0" cy="288"/>
            </a:xfrm>
            <a:prstGeom prst="line">
              <a:avLst/>
            </a:prstGeom>
            <a:noFill/>
            <a:ln w="9525">
              <a:solidFill>
                <a:srgbClr val="A50021"/>
              </a:solidFill>
              <a:round/>
              <a:headEnd/>
              <a:tailEnd/>
            </a:ln>
          </p:spPr>
          <p:txBody>
            <a:bodyPr wrap="none" anchor="ctr"/>
            <a:lstStyle/>
            <a:p>
              <a:endParaRPr lang="zh-CN" altLang="en-US">
                <a:solidFill>
                  <a:srgbClr val="000000"/>
                </a:solidFill>
              </a:endParaRPr>
            </a:p>
          </p:txBody>
        </p:sp>
        <p:sp>
          <p:nvSpPr>
            <p:cNvPr id="17420" name="Line 26"/>
            <p:cNvSpPr>
              <a:spLocks noChangeShapeType="1"/>
            </p:cNvSpPr>
            <p:nvPr/>
          </p:nvSpPr>
          <p:spPr bwMode="auto">
            <a:xfrm>
              <a:off x="4848" y="2112"/>
              <a:ext cx="0" cy="480"/>
            </a:xfrm>
            <a:prstGeom prst="line">
              <a:avLst/>
            </a:prstGeom>
            <a:noFill/>
            <a:ln w="28575">
              <a:solidFill>
                <a:srgbClr val="A50021"/>
              </a:solidFill>
              <a:round/>
              <a:headEnd/>
              <a:tailEnd type="triangle" w="med" len="med"/>
            </a:ln>
          </p:spPr>
          <p:txBody>
            <a:bodyPr wrap="none" anchor="ctr"/>
            <a:lstStyle/>
            <a:p>
              <a:endParaRPr lang="zh-CN" altLang="en-US">
                <a:solidFill>
                  <a:srgbClr val="000000"/>
                </a:solidFill>
              </a:endParaRPr>
            </a:p>
          </p:txBody>
        </p:sp>
      </p:grpSp>
      <p:sp>
        <p:nvSpPr>
          <p:cNvPr id="459803" name="AutoShape 27"/>
          <p:cNvSpPr>
            <a:spLocks/>
          </p:cNvSpPr>
          <p:nvPr/>
        </p:nvSpPr>
        <p:spPr bwMode="auto">
          <a:xfrm rot="-5398033">
            <a:off x="2892425" y="1666875"/>
            <a:ext cx="323850" cy="4248150"/>
          </a:xfrm>
          <a:prstGeom prst="leftBrace">
            <a:avLst>
              <a:gd name="adj1" fmla="val 109314"/>
              <a:gd name="adj2" fmla="val 50000"/>
            </a:avLst>
          </a:prstGeom>
          <a:noFill/>
          <a:ln w="9525">
            <a:solidFill>
              <a:srgbClr val="006600"/>
            </a:solidFill>
            <a:round/>
            <a:headEnd/>
            <a:tailEnd/>
          </a:ln>
        </p:spPr>
        <p:txBody>
          <a:bodyPr wrap="none" anchor="ctr"/>
          <a:lstStyle/>
          <a:p>
            <a:endParaRPr lang="zh-CN" altLang="en-US">
              <a:solidFill>
                <a:srgbClr val="000000"/>
              </a:solidFill>
            </a:endParaRPr>
          </a:p>
        </p:txBody>
      </p:sp>
      <p:sp>
        <p:nvSpPr>
          <p:cNvPr id="459804" name="AutoShape 28"/>
          <p:cNvSpPr>
            <a:spLocks noChangeArrowheads="1"/>
          </p:cNvSpPr>
          <p:nvPr/>
        </p:nvSpPr>
        <p:spPr bwMode="auto">
          <a:xfrm>
            <a:off x="563563" y="4513263"/>
            <a:ext cx="4341812" cy="1314450"/>
          </a:xfrm>
          <a:prstGeom prst="wedgeRoundRectCallout">
            <a:avLst>
              <a:gd name="adj1" fmla="val 6894"/>
              <a:gd name="adj2" fmla="val -95171"/>
              <a:gd name="adj3" fmla="val 16667"/>
            </a:avLst>
          </a:prstGeom>
          <a:solidFill>
            <a:srgbClr val="FFFFCC"/>
          </a:solidFill>
          <a:ln w="9525">
            <a:solidFill>
              <a:schemeClr val="tx1"/>
            </a:solidFill>
            <a:miter lim="800000"/>
            <a:headEnd/>
            <a:tailEnd/>
          </a:ln>
        </p:spPr>
        <p:txBody>
          <a:bodyPr/>
          <a:lstStyle/>
          <a:p>
            <a:pPr algn="just"/>
            <a:r>
              <a:rPr lang="zh-CN" altLang="en-US">
                <a:solidFill>
                  <a:srgbClr val="A50021"/>
                </a:solidFill>
                <a:latin typeface="楷体_GB2312" pitchFamily="49" charset="-122"/>
                <a:ea typeface="楷体_GB2312" pitchFamily="49" charset="-122"/>
              </a:rPr>
              <a:t>指向下层结点的指针</a:t>
            </a:r>
            <a:r>
              <a:rPr lang="en-US" altLang="zh-CN">
                <a:solidFill>
                  <a:srgbClr val="A50021"/>
                </a:solidFill>
                <a:latin typeface="楷体_GB2312" pitchFamily="49" charset="-122"/>
                <a:ea typeface="楷体_GB2312" pitchFamily="49" charset="-122"/>
              </a:rPr>
              <a:t>,</a:t>
            </a:r>
            <a:r>
              <a:rPr lang="zh-CN" altLang="en-US">
                <a:solidFill>
                  <a:srgbClr val="A50021"/>
                </a:solidFill>
                <a:latin typeface="楷体_GB2312" pitchFamily="49" charset="-122"/>
                <a:ea typeface="楷体_GB2312" pitchFamily="49" charset="-122"/>
              </a:rPr>
              <a:t>每个域对应一个</a:t>
            </a:r>
            <a:r>
              <a:rPr lang="zh-CN" altLang="en-US">
                <a:solidFill>
                  <a:srgbClr val="A50021"/>
                </a:solidFill>
                <a:ea typeface="楷体_GB2312" pitchFamily="49" charset="-122"/>
              </a:rPr>
              <a:t>”</a:t>
            </a:r>
            <a:r>
              <a:rPr lang="zh-CN" altLang="en-US">
                <a:solidFill>
                  <a:srgbClr val="A50021"/>
                </a:solidFill>
                <a:latin typeface="楷体_GB2312" pitchFamily="49" charset="-122"/>
                <a:ea typeface="楷体_GB2312" pitchFamily="49" charset="-122"/>
              </a:rPr>
              <a:t>字母</a:t>
            </a:r>
            <a:r>
              <a:rPr lang="zh-CN" altLang="en-US">
                <a:solidFill>
                  <a:srgbClr val="A50021"/>
                </a:solidFill>
                <a:ea typeface="楷体_GB2312" pitchFamily="49" charset="-122"/>
              </a:rPr>
              <a:t>”</a:t>
            </a:r>
            <a:r>
              <a:rPr lang="en-US" altLang="zh-CN">
                <a:solidFill>
                  <a:srgbClr val="A50021"/>
                </a:solidFill>
                <a:latin typeface="楷体_GB2312" pitchFamily="49" charset="-122"/>
                <a:ea typeface="楷体_GB2312" pitchFamily="49" charset="-122"/>
              </a:rPr>
              <a:t>,0</a:t>
            </a:r>
            <a:r>
              <a:rPr lang="zh-CN" altLang="en-US">
                <a:solidFill>
                  <a:srgbClr val="A50021"/>
                </a:solidFill>
                <a:latin typeface="楷体_GB2312" pitchFamily="49" charset="-122"/>
                <a:ea typeface="楷体_GB2312" pitchFamily="49" charset="-122"/>
              </a:rPr>
              <a:t>号单元记录在当前层结束的关键字。</a:t>
            </a:r>
            <a:endParaRPr lang="zh-CN" altLang="en-US">
              <a:solidFill>
                <a:srgbClr val="000000"/>
              </a:solidFill>
              <a:latin typeface="楷体_GB2312" pitchFamily="49" charset="-122"/>
              <a:ea typeface="楷体_GB2312" pitchFamily="49" charset="-122"/>
            </a:endParaRPr>
          </a:p>
          <a:p>
            <a:pPr algn="ctr"/>
            <a:endParaRPr lang="en-US" altLang="zh-CN" b="1">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073011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animEffect transition="in" filter="wipe(left)">
                                      <p:cBhvr>
                                        <p:cTn id="7" dur="500"/>
                                        <p:tgtEl>
                                          <p:spTgt spid="459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9803"/>
                                        </p:tgtEl>
                                        <p:attrNameLst>
                                          <p:attrName>style.visibility</p:attrName>
                                        </p:attrNameLst>
                                      </p:cBhvr>
                                      <p:to>
                                        <p:strVal val="visible"/>
                                      </p:to>
                                    </p:set>
                                    <p:animEffect transition="in" filter="wipe(left)">
                                      <p:cBhvr>
                                        <p:cTn id="17" dur="500"/>
                                        <p:tgtEl>
                                          <p:spTgt spid="459803"/>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459804"/>
                                        </p:tgtEl>
                                        <p:attrNameLst>
                                          <p:attrName>style.visibility</p:attrName>
                                        </p:attrNameLst>
                                      </p:cBhvr>
                                      <p:to>
                                        <p:strVal val="visible"/>
                                      </p:to>
                                    </p:set>
                                    <p:animEffect transition="in" filter="wipe(down)">
                                      <p:cBhvr>
                                        <p:cTn id="21" dur="500"/>
                                        <p:tgtEl>
                                          <p:spTgt spid="4598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9780"/>
                                        </p:tgtEl>
                                        <p:attrNameLst>
                                          <p:attrName>style.visibility</p:attrName>
                                        </p:attrNameLst>
                                      </p:cBhvr>
                                      <p:to>
                                        <p:strVal val="visible"/>
                                      </p:to>
                                    </p:set>
                                    <p:animEffect transition="in" filter="wipe(left)">
                                      <p:cBhvr>
                                        <p:cTn id="26" dur="500"/>
                                        <p:tgtEl>
                                          <p:spTgt spid="4597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9781"/>
                                        </p:tgtEl>
                                        <p:attrNameLst>
                                          <p:attrName>style.visibility</p:attrName>
                                        </p:attrNameLst>
                                      </p:cBhvr>
                                      <p:to>
                                        <p:strVal val="visible"/>
                                      </p:to>
                                    </p:set>
                                    <p:anim calcmode="lin" valueType="num">
                                      <p:cBhvr additive="base">
                                        <p:cTn id="36" dur="500" fill="hold"/>
                                        <p:tgtEl>
                                          <p:spTgt spid="459781"/>
                                        </p:tgtEl>
                                        <p:attrNameLst>
                                          <p:attrName>ppt_x</p:attrName>
                                        </p:attrNameLst>
                                      </p:cBhvr>
                                      <p:tavLst>
                                        <p:tav tm="0">
                                          <p:val>
                                            <p:strVal val="#ppt_x"/>
                                          </p:val>
                                        </p:tav>
                                        <p:tav tm="100000">
                                          <p:val>
                                            <p:strVal val="#ppt_x"/>
                                          </p:val>
                                        </p:tav>
                                      </p:tavLst>
                                    </p:anim>
                                    <p:anim calcmode="lin" valueType="num">
                                      <p:cBhvr additive="base">
                                        <p:cTn id="37" dur="500" fill="hold"/>
                                        <p:tgtEl>
                                          <p:spTgt spid="459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utoUpdateAnimBg="0"/>
      <p:bldP spid="459781" grpId="0" animBg="1" autoUpdateAnimBg="0"/>
      <p:bldP spid="459803" grpId="0" animBg="1"/>
      <p:bldP spid="4598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3657600" y="1828800"/>
            <a:ext cx="29718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35" name="Line 3"/>
          <p:cNvSpPr>
            <a:spLocks noChangeShapeType="1"/>
          </p:cNvSpPr>
          <p:nvPr/>
        </p:nvSpPr>
        <p:spPr bwMode="auto">
          <a:xfrm>
            <a:off x="3657600" y="1447800"/>
            <a:ext cx="29718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36" name="Line 4"/>
          <p:cNvSpPr>
            <a:spLocks noChangeShapeType="1"/>
          </p:cNvSpPr>
          <p:nvPr/>
        </p:nvSpPr>
        <p:spPr bwMode="auto">
          <a:xfrm>
            <a:off x="2209800" y="2971800"/>
            <a:ext cx="6172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37" name="Line 5"/>
          <p:cNvSpPr>
            <a:spLocks noChangeShapeType="1"/>
          </p:cNvSpPr>
          <p:nvPr/>
        </p:nvSpPr>
        <p:spPr bwMode="auto">
          <a:xfrm>
            <a:off x="2209800" y="2590800"/>
            <a:ext cx="6172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38" name="Line 6"/>
          <p:cNvSpPr>
            <a:spLocks noChangeShapeType="1"/>
          </p:cNvSpPr>
          <p:nvPr/>
        </p:nvSpPr>
        <p:spPr bwMode="auto">
          <a:xfrm>
            <a:off x="228600" y="4114800"/>
            <a:ext cx="28194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39" name="Line 7"/>
          <p:cNvSpPr>
            <a:spLocks noChangeShapeType="1"/>
          </p:cNvSpPr>
          <p:nvPr/>
        </p:nvSpPr>
        <p:spPr bwMode="auto">
          <a:xfrm>
            <a:off x="228600" y="3733800"/>
            <a:ext cx="28194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0" name="Line 8"/>
          <p:cNvSpPr>
            <a:spLocks noChangeShapeType="1"/>
          </p:cNvSpPr>
          <p:nvPr/>
        </p:nvSpPr>
        <p:spPr bwMode="auto">
          <a:xfrm>
            <a:off x="7010400" y="4114800"/>
            <a:ext cx="1981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1" name="Line 9"/>
          <p:cNvSpPr>
            <a:spLocks noChangeShapeType="1"/>
          </p:cNvSpPr>
          <p:nvPr/>
        </p:nvSpPr>
        <p:spPr bwMode="auto">
          <a:xfrm>
            <a:off x="7010400" y="3733800"/>
            <a:ext cx="1981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2" name="Line 10"/>
          <p:cNvSpPr>
            <a:spLocks noChangeShapeType="1"/>
          </p:cNvSpPr>
          <p:nvPr/>
        </p:nvSpPr>
        <p:spPr bwMode="auto">
          <a:xfrm>
            <a:off x="3505200" y="4114800"/>
            <a:ext cx="2743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3" name="Line 11"/>
          <p:cNvSpPr>
            <a:spLocks noChangeShapeType="1"/>
          </p:cNvSpPr>
          <p:nvPr/>
        </p:nvSpPr>
        <p:spPr bwMode="auto">
          <a:xfrm>
            <a:off x="3505200" y="3733800"/>
            <a:ext cx="27432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4" name="Line 12"/>
          <p:cNvSpPr>
            <a:spLocks noChangeShapeType="1"/>
          </p:cNvSpPr>
          <p:nvPr/>
        </p:nvSpPr>
        <p:spPr bwMode="auto">
          <a:xfrm>
            <a:off x="4724400" y="5257800"/>
            <a:ext cx="21336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5" name="Line 13"/>
          <p:cNvSpPr>
            <a:spLocks noChangeShapeType="1"/>
          </p:cNvSpPr>
          <p:nvPr/>
        </p:nvSpPr>
        <p:spPr bwMode="auto">
          <a:xfrm>
            <a:off x="4724400" y="4876800"/>
            <a:ext cx="213360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6" name="Line 14"/>
          <p:cNvSpPr>
            <a:spLocks noChangeShapeType="1"/>
          </p:cNvSpPr>
          <p:nvPr/>
        </p:nvSpPr>
        <p:spPr bwMode="auto">
          <a:xfrm>
            <a:off x="4419600" y="1447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7" name="Line 15"/>
          <p:cNvSpPr>
            <a:spLocks noChangeShapeType="1"/>
          </p:cNvSpPr>
          <p:nvPr/>
        </p:nvSpPr>
        <p:spPr bwMode="auto">
          <a:xfrm>
            <a:off x="4724400" y="1447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8" name="Line 16"/>
          <p:cNvSpPr>
            <a:spLocks noChangeShapeType="1"/>
          </p:cNvSpPr>
          <p:nvPr/>
        </p:nvSpPr>
        <p:spPr bwMode="auto">
          <a:xfrm>
            <a:off x="22098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49" name="Line 17"/>
          <p:cNvSpPr>
            <a:spLocks noChangeShapeType="1"/>
          </p:cNvSpPr>
          <p:nvPr/>
        </p:nvSpPr>
        <p:spPr bwMode="auto">
          <a:xfrm>
            <a:off x="25146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0" name="Line 18"/>
          <p:cNvSpPr>
            <a:spLocks noChangeShapeType="1"/>
          </p:cNvSpPr>
          <p:nvPr/>
        </p:nvSpPr>
        <p:spPr bwMode="auto">
          <a:xfrm>
            <a:off x="28194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1" name="Line 19"/>
          <p:cNvSpPr>
            <a:spLocks noChangeShapeType="1"/>
          </p:cNvSpPr>
          <p:nvPr/>
        </p:nvSpPr>
        <p:spPr bwMode="auto">
          <a:xfrm>
            <a:off x="31242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2" name="Line 20"/>
          <p:cNvSpPr>
            <a:spLocks noChangeShapeType="1"/>
          </p:cNvSpPr>
          <p:nvPr/>
        </p:nvSpPr>
        <p:spPr bwMode="auto">
          <a:xfrm>
            <a:off x="34290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3" name="Line 21"/>
          <p:cNvSpPr>
            <a:spLocks noChangeShapeType="1"/>
          </p:cNvSpPr>
          <p:nvPr/>
        </p:nvSpPr>
        <p:spPr bwMode="auto">
          <a:xfrm>
            <a:off x="37338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4" name="Line 22"/>
          <p:cNvSpPr>
            <a:spLocks noChangeShapeType="1"/>
          </p:cNvSpPr>
          <p:nvPr/>
        </p:nvSpPr>
        <p:spPr bwMode="auto">
          <a:xfrm>
            <a:off x="40386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5" name="Line 23"/>
          <p:cNvSpPr>
            <a:spLocks noChangeShapeType="1"/>
          </p:cNvSpPr>
          <p:nvPr/>
        </p:nvSpPr>
        <p:spPr bwMode="auto">
          <a:xfrm>
            <a:off x="43434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6" name="Line 24"/>
          <p:cNvSpPr>
            <a:spLocks noChangeShapeType="1"/>
          </p:cNvSpPr>
          <p:nvPr/>
        </p:nvSpPr>
        <p:spPr bwMode="auto">
          <a:xfrm>
            <a:off x="46482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7" name="Line 25"/>
          <p:cNvSpPr>
            <a:spLocks noChangeShapeType="1"/>
          </p:cNvSpPr>
          <p:nvPr/>
        </p:nvSpPr>
        <p:spPr bwMode="auto">
          <a:xfrm>
            <a:off x="49530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8" name="Line 26"/>
          <p:cNvSpPr>
            <a:spLocks noChangeShapeType="1"/>
          </p:cNvSpPr>
          <p:nvPr/>
        </p:nvSpPr>
        <p:spPr bwMode="auto">
          <a:xfrm>
            <a:off x="52578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59" name="Line 27"/>
          <p:cNvSpPr>
            <a:spLocks noChangeShapeType="1"/>
          </p:cNvSpPr>
          <p:nvPr/>
        </p:nvSpPr>
        <p:spPr bwMode="auto">
          <a:xfrm>
            <a:off x="55626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0" name="Line 28"/>
          <p:cNvSpPr>
            <a:spLocks noChangeShapeType="1"/>
          </p:cNvSpPr>
          <p:nvPr/>
        </p:nvSpPr>
        <p:spPr bwMode="auto">
          <a:xfrm>
            <a:off x="80772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1" name="Line 29"/>
          <p:cNvSpPr>
            <a:spLocks noChangeShapeType="1"/>
          </p:cNvSpPr>
          <p:nvPr/>
        </p:nvSpPr>
        <p:spPr bwMode="auto">
          <a:xfrm>
            <a:off x="8382000" y="2590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2" name="Text Box 30"/>
          <p:cNvSpPr txBox="1">
            <a:spLocks noChangeArrowheads="1"/>
          </p:cNvSpPr>
          <p:nvPr/>
        </p:nvSpPr>
        <p:spPr bwMode="auto">
          <a:xfrm>
            <a:off x="2117725" y="2174875"/>
            <a:ext cx="6254750" cy="457200"/>
          </a:xfrm>
          <a:prstGeom prst="rect">
            <a:avLst/>
          </a:prstGeom>
          <a:noFill/>
          <a:ln w="9525">
            <a:noFill/>
            <a:miter lim="800000"/>
            <a:headEnd/>
            <a:tailEnd/>
          </a:ln>
        </p:spPr>
        <p:txBody>
          <a:bodyPr wrap="none">
            <a:spAutoFit/>
          </a:bodyPr>
          <a:lstStyle/>
          <a:p>
            <a:r>
              <a:rPr lang="en-US" altLang="zh-CN">
                <a:solidFill>
                  <a:srgbClr val="006600"/>
                </a:solidFill>
              </a:rPr>
              <a:t>0 (A)          5(E)         9(I)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18463" name="Line 31"/>
          <p:cNvSpPr>
            <a:spLocks noChangeShapeType="1"/>
          </p:cNvSpPr>
          <p:nvPr/>
        </p:nvSpPr>
        <p:spPr bwMode="auto">
          <a:xfrm>
            <a:off x="3810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4" name="Line 32"/>
          <p:cNvSpPr>
            <a:spLocks noChangeShapeType="1"/>
          </p:cNvSpPr>
          <p:nvPr/>
        </p:nvSpPr>
        <p:spPr bwMode="auto">
          <a:xfrm>
            <a:off x="6858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5" name="Line 33"/>
          <p:cNvSpPr>
            <a:spLocks noChangeShapeType="1"/>
          </p:cNvSpPr>
          <p:nvPr/>
        </p:nvSpPr>
        <p:spPr bwMode="auto">
          <a:xfrm>
            <a:off x="16764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6" name="Line 34"/>
          <p:cNvSpPr>
            <a:spLocks noChangeShapeType="1"/>
          </p:cNvSpPr>
          <p:nvPr/>
        </p:nvSpPr>
        <p:spPr bwMode="auto">
          <a:xfrm>
            <a:off x="19812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7" name="Line 35"/>
          <p:cNvSpPr>
            <a:spLocks noChangeShapeType="1"/>
          </p:cNvSpPr>
          <p:nvPr/>
        </p:nvSpPr>
        <p:spPr bwMode="auto">
          <a:xfrm>
            <a:off x="25908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8" name="Line 36"/>
          <p:cNvSpPr>
            <a:spLocks noChangeShapeType="1"/>
          </p:cNvSpPr>
          <p:nvPr/>
        </p:nvSpPr>
        <p:spPr bwMode="auto">
          <a:xfrm>
            <a:off x="28956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69" name="Line 37"/>
          <p:cNvSpPr>
            <a:spLocks noChangeShapeType="1"/>
          </p:cNvSpPr>
          <p:nvPr/>
        </p:nvSpPr>
        <p:spPr bwMode="auto">
          <a:xfrm>
            <a:off x="35052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0" name="Line 38"/>
          <p:cNvSpPr>
            <a:spLocks noChangeShapeType="1"/>
          </p:cNvSpPr>
          <p:nvPr/>
        </p:nvSpPr>
        <p:spPr bwMode="auto">
          <a:xfrm>
            <a:off x="38100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1" name="Line 39"/>
          <p:cNvSpPr>
            <a:spLocks noChangeShapeType="1"/>
          </p:cNvSpPr>
          <p:nvPr/>
        </p:nvSpPr>
        <p:spPr bwMode="auto">
          <a:xfrm>
            <a:off x="55626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2" name="Line 40"/>
          <p:cNvSpPr>
            <a:spLocks noChangeShapeType="1"/>
          </p:cNvSpPr>
          <p:nvPr/>
        </p:nvSpPr>
        <p:spPr bwMode="auto">
          <a:xfrm>
            <a:off x="58674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3" name="Line 41"/>
          <p:cNvSpPr>
            <a:spLocks noChangeShapeType="1"/>
          </p:cNvSpPr>
          <p:nvPr/>
        </p:nvSpPr>
        <p:spPr bwMode="auto">
          <a:xfrm>
            <a:off x="73152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4" name="Line 42"/>
          <p:cNvSpPr>
            <a:spLocks noChangeShapeType="1"/>
          </p:cNvSpPr>
          <p:nvPr/>
        </p:nvSpPr>
        <p:spPr bwMode="auto">
          <a:xfrm>
            <a:off x="76200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5" name="Line 43"/>
          <p:cNvSpPr>
            <a:spLocks noChangeShapeType="1"/>
          </p:cNvSpPr>
          <p:nvPr/>
        </p:nvSpPr>
        <p:spPr bwMode="auto">
          <a:xfrm>
            <a:off x="4724400" y="4876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6" name="Line 44"/>
          <p:cNvSpPr>
            <a:spLocks noChangeShapeType="1"/>
          </p:cNvSpPr>
          <p:nvPr/>
        </p:nvSpPr>
        <p:spPr bwMode="auto">
          <a:xfrm>
            <a:off x="5029200" y="4876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7" name="Line 45"/>
          <p:cNvSpPr>
            <a:spLocks noChangeShapeType="1"/>
          </p:cNvSpPr>
          <p:nvPr/>
        </p:nvSpPr>
        <p:spPr bwMode="auto">
          <a:xfrm>
            <a:off x="6248400" y="4876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8" name="Line 46"/>
          <p:cNvSpPr>
            <a:spLocks noChangeShapeType="1"/>
          </p:cNvSpPr>
          <p:nvPr/>
        </p:nvSpPr>
        <p:spPr bwMode="auto">
          <a:xfrm>
            <a:off x="6553200" y="4876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79" name="Line 47"/>
          <p:cNvSpPr>
            <a:spLocks noChangeShapeType="1"/>
          </p:cNvSpPr>
          <p:nvPr/>
        </p:nvSpPr>
        <p:spPr bwMode="auto">
          <a:xfrm>
            <a:off x="85344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80" name="Line 48"/>
          <p:cNvSpPr>
            <a:spLocks noChangeShapeType="1"/>
          </p:cNvSpPr>
          <p:nvPr/>
        </p:nvSpPr>
        <p:spPr bwMode="auto">
          <a:xfrm>
            <a:off x="8839200" y="3733800"/>
            <a:ext cx="0" cy="38100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18481" name="Text Box 49"/>
          <p:cNvSpPr txBox="1">
            <a:spLocks noChangeArrowheads="1"/>
          </p:cNvSpPr>
          <p:nvPr/>
        </p:nvSpPr>
        <p:spPr bwMode="auto">
          <a:xfrm>
            <a:off x="4175125" y="1031875"/>
            <a:ext cx="760413" cy="457200"/>
          </a:xfrm>
          <a:prstGeom prst="rect">
            <a:avLst/>
          </a:prstGeom>
          <a:noFill/>
          <a:ln w="9525">
            <a:noFill/>
            <a:miter lim="800000"/>
            <a:headEnd/>
            <a:tailEnd/>
          </a:ln>
        </p:spPr>
        <p:txBody>
          <a:bodyPr wrap="none">
            <a:spAutoFit/>
          </a:bodyPr>
          <a:lstStyle/>
          <a:p>
            <a:r>
              <a:rPr lang="en-US" altLang="zh-CN">
                <a:solidFill>
                  <a:srgbClr val="006600"/>
                </a:solidFill>
              </a:rPr>
              <a:t>8(H)</a:t>
            </a:r>
            <a:endParaRPr lang="en-US" altLang="zh-CN">
              <a:solidFill>
                <a:srgbClr val="000000"/>
              </a:solidFill>
            </a:endParaRPr>
          </a:p>
        </p:txBody>
      </p:sp>
      <p:sp>
        <p:nvSpPr>
          <p:cNvPr id="18482" name="Text Box 50"/>
          <p:cNvSpPr txBox="1">
            <a:spLocks noChangeArrowheads="1"/>
          </p:cNvSpPr>
          <p:nvPr/>
        </p:nvSpPr>
        <p:spPr bwMode="auto">
          <a:xfrm>
            <a:off x="228600" y="3352800"/>
            <a:ext cx="8559800" cy="457200"/>
          </a:xfrm>
          <a:prstGeom prst="rect">
            <a:avLst/>
          </a:prstGeom>
          <a:noFill/>
          <a:ln w="9525">
            <a:noFill/>
            <a:miter lim="800000"/>
            <a:headEnd/>
            <a:tailEnd/>
          </a:ln>
        </p:spPr>
        <p:txBody>
          <a:bodyPr wrap="none">
            <a:spAutoFit/>
          </a:bodyPr>
          <a:lstStyle/>
          <a:p>
            <a:r>
              <a:rPr lang="en-US" altLang="zh-CN">
                <a:solidFill>
                  <a:srgbClr val="006600"/>
                </a:solidFill>
              </a:rPr>
              <a:t>4(D)         19(S)   22(V)   0                        18(R)              7(G)        19</a:t>
            </a:r>
            <a:endParaRPr lang="en-US" altLang="zh-CN">
              <a:solidFill>
                <a:srgbClr val="000000"/>
              </a:solidFill>
            </a:endParaRPr>
          </a:p>
        </p:txBody>
      </p:sp>
      <p:sp>
        <p:nvSpPr>
          <p:cNvPr id="18483" name="Text Box 51"/>
          <p:cNvSpPr txBox="1">
            <a:spLocks noChangeArrowheads="1"/>
          </p:cNvSpPr>
          <p:nvPr/>
        </p:nvSpPr>
        <p:spPr bwMode="auto">
          <a:xfrm>
            <a:off x="4648200" y="4495800"/>
            <a:ext cx="2249488" cy="457200"/>
          </a:xfrm>
          <a:prstGeom prst="rect">
            <a:avLst/>
          </a:prstGeom>
          <a:noFill/>
          <a:ln w="9525">
            <a:noFill/>
            <a:miter lim="800000"/>
            <a:headEnd/>
            <a:tailEnd/>
          </a:ln>
        </p:spPr>
        <p:txBody>
          <a:bodyPr wrap="none">
            <a:spAutoFit/>
          </a:bodyPr>
          <a:lstStyle/>
          <a:p>
            <a:r>
              <a:rPr lang="en-US" altLang="zh-CN">
                <a:solidFill>
                  <a:srgbClr val="006600"/>
                </a:solidFill>
              </a:rPr>
              <a:t>0                  5(E)</a:t>
            </a:r>
            <a:endParaRPr lang="en-US" altLang="zh-CN">
              <a:solidFill>
                <a:srgbClr val="000000"/>
              </a:solidFill>
            </a:endParaRPr>
          </a:p>
        </p:txBody>
      </p:sp>
      <p:sp>
        <p:nvSpPr>
          <p:cNvPr id="18484" name="Line 52"/>
          <p:cNvSpPr>
            <a:spLocks noChangeShapeType="1"/>
          </p:cNvSpPr>
          <p:nvPr/>
        </p:nvSpPr>
        <p:spPr bwMode="auto">
          <a:xfrm>
            <a:off x="4572000" y="1600200"/>
            <a:ext cx="0" cy="990600"/>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85" name="Line 53"/>
          <p:cNvSpPr>
            <a:spLocks noChangeShapeType="1"/>
          </p:cNvSpPr>
          <p:nvPr/>
        </p:nvSpPr>
        <p:spPr bwMode="auto">
          <a:xfrm>
            <a:off x="5715000" y="3886200"/>
            <a:ext cx="0" cy="990600"/>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86" name="Freeform 54"/>
          <p:cNvSpPr>
            <a:spLocks/>
          </p:cNvSpPr>
          <p:nvPr/>
        </p:nvSpPr>
        <p:spPr bwMode="auto">
          <a:xfrm>
            <a:off x="3505200" y="457200"/>
            <a:ext cx="2374900" cy="990600"/>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87" name="Text Box 55"/>
          <p:cNvSpPr txBox="1">
            <a:spLocks noChangeArrowheads="1"/>
          </p:cNvSpPr>
          <p:nvPr/>
        </p:nvSpPr>
        <p:spPr bwMode="auto">
          <a:xfrm>
            <a:off x="3070225" y="76200"/>
            <a:ext cx="511175"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18488" name="Freeform 56"/>
          <p:cNvSpPr>
            <a:spLocks/>
          </p:cNvSpPr>
          <p:nvPr/>
        </p:nvSpPr>
        <p:spPr bwMode="auto">
          <a:xfrm>
            <a:off x="1193800" y="2743200"/>
            <a:ext cx="1473200" cy="990600"/>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89" name="Freeform 57"/>
          <p:cNvSpPr>
            <a:spLocks/>
          </p:cNvSpPr>
          <p:nvPr/>
        </p:nvSpPr>
        <p:spPr bwMode="auto">
          <a:xfrm>
            <a:off x="3886200" y="2743200"/>
            <a:ext cx="685800" cy="990600"/>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90" name="Freeform 58"/>
          <p:cNvSpPr>
            <a:spLocks/>
          </p:cNvSpPr>
          <p:nvPr/>
        </p:nvSpPr>
        <p:spPr bwMode="auto">
          <a:xfrm>
            <a:off x="5105400" y="2743200"/>
            <a:ext cx="2971800" cy="990600"/>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18491" name="Oval 59"/>
          <p:cNvSpPr>
            <a:spLocks noChangeArrowheads="1"/>
          </p:cNvSpPr>
          <p:nvPr/>
        </p:nvSpPr>
        <p:spPr bwMode="auto">
          <a:xfrm>
            <a:off x="76200" y="4495800"/>
            <a:ext cx="914400" cy="4572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18492" name="Line 60"/>
          <p:cNvSpPr>
            <a:spLocks noChangeShapeType="1"/>
          </p:cNvSpPr>
          <p:nvPr/>
        </p:nvSpPr>
        <p:spPr bwMode="auto">
          <a:xfrm>
            <a:off x="5334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493" name="Oval 61"/>
          <p:cNvSpPr>
            <a:spLocks noChangeArrowheads="1"/>
          </p:cNvSpPr>
          <p:nvPr/>
        </p:nvSpPr>
        <p:spPr bwMode="auto">
          <a:xfrm>
            <a:off x="1371600" y="4495800"/>
            <a:ext cx="914400" cy="4572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18494" name="Line 62"/>
          <p:cNvSpPr>
            <a:spLocks noChangeShapeType="1"/>
          </p:cNvSpPr>
          <p:nvPr/>
        </p:nvSpPr>
        <p:spPr bwMode="auto">
          <a:xfrm>
            <a:off x="18288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495" name="Oval 63"/>
          <p:cNvSpPr>
            <a:spLocks noChangeArrowheads="1"/>
          </p:cNvSpPr>
          <p:nvPr/>
        </p:nvSpPr>
        <p:spPr bwMode="auto">
          <a:xfrm>
            <a:off x="2286000" y="4495800"/>
            <a:ext cx="1066800" cy="4572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18496" name="Line 64"/>
          <p:cNvSpPr>
            <a:spLocks noChangeShapeType="1"/>
          </p:cNvSpPr>
          <p:nvPr/>
        </p:nvSpPr>
        <p:spPr bwMode="auto">
          <a:xfrm>
            <a:off x="27432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497" name="Oval 65"/>
          <p:cNvSpPr>
            <a:spLocks noChangeArrowheads="1"/>
          </p:cNvSpPr>
          <p:nvPr/>
        </p:nvSpPr>
        <p:spPr bwMode="auto">
          <a:xfrm>
            <a:off x="3429000" y="4495800"/>
            <a:ext cx="609600" cy="4572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3333FF"/>
                </a:solidFill>
              </a:rPr>
              <a:t>HE</a:t>
            </a:r>
            <a:endParaRPr lang="en-US" altLang="zh-CN" sz="2800">
              <a:solidFill>
                <a:srgbClr val="3333FF"/>
              </a:solidFill>
            </a:endParaRPr>
          </a:p>
        </p:txBody>
      </p:sp>
      <p:sp>
        <p:nvSpPr>
          <p:cNvPr id="18498" name="Line 66"/>
          <p:cNvSpPr>
            <a:spLocks noChangeShapeType="1"/>
          </p:cNvSpPr>
          <p:nvPr/>
        </p:nvSpPr>
        <p:spPr bwMode="auto">
          <a:xfrm>
            <a:off x="36576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499" name="Oval 67"/>
          <p:cNvSpPr>
            <a:spLocks noChangeArrowheads="1"/>
          </p:cNvSpPr>
          <p:nvPr/>
        </p:nvSpPr>
        <p:spPr bwMode="auto">
          <a:xfrm>
            <a:off x="4419600" y="5638800"/>
            <a:ext cx="914400" cy="381000"/>
          </a:xfrm>
          <a:prstGeom prst="ellipse">
            <a:avLst/>
          </a:prstGeom>
          <a:solidFill>
            <a:srgbClr val="FFFF99"/>
          </a:solidFill>
          <a:ln w="25400">
            <a:solidFill>
              <a:srgbClr val="993300"/>
            </a:solidFill>
            <a:round/>
            <a:headEnd/>
            <a:tailEnd/>
          </a:ln>
        </p:spPr>
        <p:txBody>
          <a:bodyPr wrap="none" anchor="ctr"/>
          <a:lstStyle/>
          <a:p>
            <a:pPr algn="ctr"/>
            <a:r>
              <a:rPr lang="en-US" altLang="zh-CN" sz="2800" b="1">
                <a:solidFill>
                  <a:srgbClr val="3333FF"/>
                </a:solidFill>
              </a:rPr>
              <a:t>HER</a:t>
            </a:r>
            <a:endParaRPr lang="en-US" altLang="zh-CN" sz="2800">
              <a:solidFill>
                <a:srgbClr val="3333FF"/>
              </a:solidFill>
            </a:endParaRPr>
          </a:p>
        </p:txBody>
      </p:sp>
      <p:sp>
        <p:nvSpPr>
          <p:cNvPr id="18500" name="Line 68"/>
          <p:cNvSpPr>
            <a:spLocks noChangeShapeType="1"/>
          </p:cNvSpPr>
          <p:nvPr/>
        </p:nvSpPr>
        <p:spPr bwMode="auto">
          <a:xfrm>
            <a:off x="4876800" y="5105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501" name="Oval 69"/>
          <p:cNvSpPr>
            <a:spLocks noChangeArrowheads="1"/>
          </p:cNvSpPr>
          <p:nvPr/>
        </p:nvSpPr>
        <p:spPr bwMode="auto">
          <a:xfrm>
            <a:off x="5943600" y="5638800"/>
            <a:ext cx="1143000" cy="3810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18502" name="Line 70"/>
          <p:cNvSpPr>
            <a:spLocks noChangeShapeType="1"/>
          </p:cNvSpPr>
          <p:nvPr/>
        </p:nvSpPr>
        <p:spPr bwMode="auto">
          <a:xfrm>
            <a:off x="6400800" y="5105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503" name="Oval 71"/>
          <p:cNvSpPr>
            <a:spLocks noChangeArrowheads="1"/>
          </p:cNvSpPr>
          <p:nvPr/>
        </p:nvSpPr>
        <p:spPr bwMode="auto">
          <a:xfrm>
            <a:off x="7010400" y="4495800"/>
            <a:ext cx="1066800" cy="4572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p>
        </p:txBody>
      </p:sp>
      <p:sp>
        <p:nvSpPr>
          <p:cNvPr id="18504" name="Line 72"/>
          <p:cNvSpPr>
            <a:spLocks noChangeShapeType="1"/>
          </p:cNvSpPr>
          <p:nvPr/>
        </p:nvSpPr>
        <p:spPr bwMode="auto">
          <a:xfrm>
            <a:off x="74676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505" name="Oval 73"/>
          <p:cNvSpPr>
            <a:spLocks noChangeArrowheads="1"/>
          </p:cNvSpPr>
          <p:nvPr/>
        </p:nvSpPr>
        <p:spPr bwMode="auto">
          <a:xfrm>
            <a:off x="8229600" y="4495800"/>
            <a:ext cx="914400" cy="4572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18506" name="Line 74"/>
          <p:cNvSpPr>
            <a:spLocks noChangeShapeType="1"/>
          </p:cNvSpPr>
          <p:nvPr/>
        </p:nvSpPr>
        <p:spPr bwMode="auto">
          <a:xfrm>
            <a:off x="8686800" y="3962400"/>
            <a:ext cx="0" cy="53340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18507" name="Text Box 75"/>
          <p:cNvSpPr txBox="1">
            <a:spLocks noChangeArrowheads="1"/>
          </p:cNvSpPr>
          <p:nvPr/>
        </p:nvSpPr>
        <p:spPr bwMode="auto">
          <a:xfrm>
            <a:off x="21923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08" name="Text Box 76"/>
          <p:cNvSpPr txBox="1">
            <a:spLocks noChangeArrowheads="1"/>
          </p:cNvSpPr>
          <p:nvPr/>
        </p:nvSpPr>
        <p:spPr bwMode="auto">
          <a:xfrm>
            <a:off x="34115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09" name="Text Box 77"/>
          <p:cNvSpPr txBox="1">
            <a:spLocks noChangeArrowheads="1"/>
          </p:cNvSpPr>
          <p:nvPr/>
        </p:nvSpPr>
        <p:spPr bwMode="auto">
          <a:xfrm>
            <a:off x="31067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0" name="Text Box 78"/>
          <p:cNvSpPr txBox="1">
            <a:spLocks noChangeArrowheads="1"/>
          </p:cNvSpPr>
          <p:nvPr/>
        </p:nvSpPr>
        <p:spPr bwMode="auto">
          <a:xfrm>
            <a:off x="28019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1" name="Text Box 79"/>
          <p:cNvSpPr txBox="1">
            <a:spLocks noChangeArrowheads="1"/>
          </p:cNvSpPr>
          <p:nvPr/>
        </p:nvSpPr>
        <p:spPr bwMode="auto">
          <a:xfrm>
            <a:off x="80597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2" name="Text Box 80"/>
          <p:cNvSpPr txBox="1">
            <a:spLocks noChangeArrowheads="1"/>
          </p:cNvSpPr>
          <p:nvPr/>
        </p:nvSpPr>
        <p:spPr bwMode="auto">
          <a:xfrm>
            <a:off x="52403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3" name="Text Box 81"/>
          <p:cNvSpPr txBox="1">
            <a:spLocks noChangeArrowheads="1"/>
          </p:cNvSpPr>
          <p:nvPr/>
        </p:nvSpPr>
        <p:spPr bwMode="auto">
          <a:xfrm>
            <a:off x="46307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4" name="Text Box 82"/>
          <p:cNvSpPr txBox="1">
            <a:spLocks noChangeArrowheads="1"/>
          </p:cNvSpPr>
          <p:nvPr/>
        </p:nvSpPr>
        <p:spPr bwMode="auto">
          <a:xfrm>
            <a:off x="43259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5" name="Text Box 83"/>
          <p:cNvSpPr txBox="1">
            <a:spLocks noChangeArrowheads="1"/>
          </p:cNvSpPr>
          <p:nvPr/>
        </p:nvSpPr>
        <p:spPr bwMode="auto">
          <a:xfrm>
            <a:off x="4021138" y="2514600"/>
            <a:ext cx="398462" cy="519113"/>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18516" name="Line 84"/>
          <p:cNvSpPr>
            <a:spLocks noChangeShapeType="1"/>
          </p:cNvSpPr>
          <p:nvPr/>
        </p:nvSpPr>
        <p:spPr bwMode="auto">
          <a:xfrm>
            <a:off x="5334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17" name="Line 85"/>
          <p:cNvSpPr>
            <a:spLocks noChangeShapeType="1"/>
          </p:cNvSpPr>
          <p:nvPr/>
        </p:nvSpPr>
        <p:spPr bwMode="auto">
          <a:xfrm>
            <a:off x="86868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18" name="Line 86"/>
          <p:cNvSpPr>
            <a:spLocks noChangeShapeType="1"/>
          </p:cNvSpPr>
          <p:nvPr/>
        </p:nvSpPr>
        <p:spPr bwMode="auto">
          <a:xfrm>
            <a:off x="75438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19" name="Line 87"/>
          <p:cNvSpPr>
            <a:spLocks noChangeShapeType="1"/>
          </p:cNvSpPr>
          <p:nvPr/>
        </p:nvSpPr>
        <p:spPr bwMode="auto">
          <a:xfrm>
            <a:off x="6553200" y="59436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20" name="Line 88"/>
          <p:cNvSpPr>
            <a:spLocks noChangeShapeType="1"/>
          </p:cNvSpPr>
          <p:nvPr/>
        </p:nvSpPr>
        <p:spPr bwMode="auto">
          <a:xfrm>
            <a:off x="4876800" y="59436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21" name="Line 89"/>
          <p:cNvSpPr>
            <a:spLocks noChangeShapeType="1"/>
          </p:cNvSpPr>
          <p:nvPr/>
        </p:nvSpPr>
        <p:spPr bwMode="auto">
          <a:xfrm>
            <a:off x="37338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22" name="Line 90"/>
          <p:cNvSpPr>
            <a:spLocks noChangeShapeType="1"/>
          </p:cNvSpPr>
          <p:nvPr/>
        </p:nvSpPr>
        <p:spPr bwMode="auto">
          <a:xfrm>
            <a:off x="28194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8523" name="Line 91"/>
          <p:cNvSpPr>
            <a:spLocks noChangeShapeType="1"/>
          </p:cNvSpPr>
          <p:nvPr/>
        </p:nvSpPr>
        <p:spPr bwMode="auto">
          <a:xfrm>
            <a:off x="1828800" y="4876800"/>
            <a:ext cx="0" cy="762000"/>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461916" name="AutoShape 92"/>
          <p:cNvSpPr>
            <a:spLocks noChangeArrowheads="1"/>
          </p:cNvSpPr>
          <p:nvPr/>
        </p:nvSpPr>
        <p:spPr bwMode="auto">
          <a:xfrm>
            <a:off x="0" y="5672666"/>
            <a:ext cx="1371600" cy="457200"/>
          </a:xfrm>
          <a:prstGeom prst="wedgeRoundRectCallout">
            <a:avLst>
              <a:gd name="adj1" fmla="val 140240"/>
              <a:gd name="adj2" fmla="val -217130"/>
              <a:gd name="adj3" fmla="val 16667"/>
            </a:avLst>
          </a:prstGeom>
          <a:solidFill>
            <a:srgbClr val="FFFFCC"/>
          </a:solidFill>
          <a:ln w="9525">
            <a:solidFill>
              <a:srgbClr val="993300"/>
            </a:solidFill>
            <a:miter lim="800000"/>
            <a:headEnd/>
            <a:tailEnd/>
          </a:ln>
        </p:spPr>
        <p:txBody>
          <a:bodyPr wrap="none" anchor="ctr"/>
          <a:lstStyle/>
          <a:p>
            <a:pPr algn="ctr"/>
            <a:r>
              <a:rPr lang="zh-CN" altLang="en-US" b="1">
                <a:solidFill>
                  <a:srgbClr val="A50021"/>
                </a:solidFill>
                <a:ea typeface="楷体_GB2312" pitchFamily="49" charset="-122"/>
              </a:rPr>
              <a:t>叶子结点</a:t>
            </a:r>
          </a:p>
        </p:txBody>
      </p:sp>
      <p:sp>
        <p:nvSpPr>
          <p:cNvPr id="461917" name="AutoShape 93"/>
          <p:cNvSpPr>
            <a:spLocks noChangeArrowheads="1"/>
          </p:cNvSpPr>
          <p:nvPr/>
        </p:nvSpPr>
        <p:spPr bwMode="auto">
          <a:xfrm>
            <a:off x="1392238" y="862013"/>
            <a:ext cx="1371600" cy="457200"/>
          </a:xfrm>
          <a:prstGeom prst="wedgeRoundRectCallout">
            <a:avLst>
              <a:gd name="adj1" fmla="val 84838"/>
              <a:gd name="adj2" fmla="val 311806"/>
              <a:gd name="adj3" fmla="val 16667"/>
            </a:avLst>
          </a:prstGeom>
          <a:solidFill>
            <a:srgbClr val="CCFFCC">
              <a:alpha val="50195"/>
            </a:srgbClr>
          </a:solidFill>
          <a:ln w="9525">
            <a:solidFill>
              <a:srgbClr val="003300"/>
            </a:solidFill>
            <a:miter lim="800000"/>
            <a:headEnd/>
            <a:tailEnd/>
          </a:ln>
        </p:spPr>
        <p:txBody>
          <a:bodyPr wrap="none" anchor="ctr"/>
          <a:lstStyle/>
          <a:p>
            <a:pPr algn="ctr"/>
            <a:r>
              <a:rPr lang="zh-CN" altLang="en-US" b="1">
                <a:solidFill>
                  <a:srgbClr val="006600"/>
                </a:solidFill>
                <a:ea typeface="楷体_GB2312" pitchFamily="49" charset="-122"/>
              </a:rPr>
              <a:t>分支结点</a:t>
            </a:r>
            <a:endParaRPr lang="zh-CN" altLang="en-US" b="1">
              <a:solidFill>
                <a:srgbClr val="A50021"/>
              </a:solidFill>
              <a:ea typeface="楷体_GB2312" pitchFamily="49" charset="-122"/>
            </a:endParaRPr>
          </a:p>
        </p:txBody>
      </p:sp>
      <p:sp>
        <p:nvSpPr>
          <p:cNvPr id="461918" name="AutoShape 94"/>
          <p:cNvSpPr>
            <a:spLocks noChangeArrowheads="1"/>
          </p:cNvSpPr>
          <p:nvPr/>
        </p:nvSpPr>
        <p:spPr bwMode="auto">
          <a:xfrm>
            <a:off x="1466850" y="5848350"/>
            <a:ext cx="1371600" cy="914400"/>
          </a:xfrm>
          <a:prstGeom prst="wedgeRoundRectCallout">
            <a:avLst>
              <a:gd name="adj1" fmla="val 47878"/>
              <a:gd name="adj2" fmla="val -118055"/>
              <a:gd name="adj3" fmla="val 16667"/>
            </a:avLst>
          </a:prstGeom>
          <a:solidFill>
            <a:srgbClr val="FFFFCC"/>
          </a:solidFill>
          <a:ln w="9525">
            <a:solidFill>
              <a:srgbClr val="993300"/>
            </a:solidFill>
            <a:miter lim="800000"/>
            <a:headEnd/>
            <a:tailEnd/>
          </a:ln>
        </p:spPr>
        <p:txBody>
          <a:bodyPr wrap="none" anchor="ctr"/>
          <a:lstStyle/>
          <a:p>
            <a:pPr algn="ctr"/>
            <a:r>
              <a:rPr lang="zh-CN" altLang="en-US" b="1">
                <a:solidFill>
                  <a:srgbClr val="A50021"/>
                </a:solidFill>
                <a:ea typeface="楷体_GB2312" pitchFamily="49" charset="-122"/>
              </a:rPr>
              <a:t>指向记录</a:t>
            </a:r>
          </a:p>
          <a:p>
            <a:pPr algn="ctr"/>
            <a:r>
              <a:rPr lang="zh-CN" altLang="en-US" b="1">
                <a:solidFill>
                  <a:srgbClr val="A50021"/>
                </a:solidFill>
                <a:ea typeface="楷体_GB2312" pitchFamily="49" charset="-122"/>
              </a:rPr>
              <a:t>的指针</a:t>
            </a:r>
          </a:p>
        </p:txBody>
      </p:sp>
      <p:sp>
        <p:nvSpPr>
          <p:cNvPr id="461919" name="AutoShape 95"/>
          <p:cNvSpPr>
            <a:spLocks noChangeArrowheads="1"/>
          </p:cNvSpPr>
          <p:nvPr/>
        </p:nvSpPr>
        <p:spPr bwMode="auto">
          <a:xfrm>
            <a:off x="0" y="1519238"/>
            <a:ext cx="1997075" cy="696912"/>
          </a:xfrm>
          <a:prstGeom prst="wedgeRoundRectCallout">
            <a:avLst>
              <a:gd name="adj1" fmla="val 42606"/>
              <a:gd name="adj2" fmla="val 187356"/>
              <a:gd name="adj3" fmla="val 16667"/>
            </a:avLst>
          </a:prstGeom>
          <a:solidFill>
            <a:srgbClr val="CCFFCC">
              <a:alpha val="50195"/>
            </a:srgbClr>
          </a:solidFill>
          <a:ln w="9525">
            <a:solidFill>
              <a:srgbClr val="003300"/>
            </a:solidFill>
            <a:miter lim="800000"/>
            <a:headEnd/>
            <a:tailEnd/>
          </a:ln>
        </p:spPr>
        <p:txBody>
          <a:bodyPr wrap="none" anchor="ctr"/>
          <a:lstStyle/>
          <a:p>
            <a:pPr algn="ctr"/>
            <a:r>
              <a:rPr lang="zh-CN" altLang="en-US" b="1">
                <a:solidFill>
                  <a:srgbClr val="006600"/>
                </a:solidFill>
                <a:ea typeface="楷体_GB2312" pitchFamily="49" charset="-122"/>
              </a:rPr>
              <a:t>指向节点</a:t>
            </a:r>
          </a:p>
          <a:p>
            <a:pPr algn="ctr"/>
            <a:r>
              <a:rPr lang="zh-CN" altLang="en-US" b="1">
                <a:solidFill>
                  <a:srgbClr val="006600"/>
                </a:solidFill>
                <a:ea typeface="楷体_GB2312" pitchFamily="49" charset="-122"/>
              </a:rPr>
              <a:t>的指针</a:t>
            </a:r>
            <a:endParaRPr lang="zh-CN" altLang="en-US" b="1">
              <a:solidFill>
                <a:srgbClr val="A50021"/>
              </a:solidFill>
              <a:ea typeface="楷体_GB2312" pitchFamily="49" charset="-122"/>
            </a:endParaRPr>
          </a:p>
        </p:txBody>
      </p:sp>
      <p:sp>
        <p:nvSpPr>
          <p:cNvPr id="96" name="AutoShape 94"/>
          <p:cNvSpPr>
            <a:spLocks noChangeArrowheads="1"/>
          </p:cNvSpPr>
          <p:nvPr/>
        </p:nvSpPr>
        <p:spPr bwMode="auto">
          <a:xfrm>
            <a:off x="2895600" y="5886450"/>
            <a:ext cx="1562100" cy="914400"/>
          </a:xfrm>
          <a:prstGeom prst="wedgeRoundRectCallout">
            <a:avLst>
              <a:gd name="adj1" fmla="val 71449"/>
              <a:gd name="adj2" fmla="val -127778"/>
              <a:gd name="adj3" fmla="val 16667"/>
            </a:avLst>
          </a:prstGeom>
          <a:solidFill>
            <a:srgbClr val="FFFFCC"/>
          </a:solidFill>
          <a:ln w="9525">
            <a:solidFill>
              <a:srgbClr val="993300"/>
            </a:solidFill>
            <a:miter lim="800000"/>
            <a:headEnd/>
            <a:tailEnd/>
          </a:ln>
        </p:spPr>
        <p:txBody>
          <a:bodyPr wrap="none" anchor="ctr"/>
          <a:lstStyle/>
          <a:p>
            <a:pPr algn="ctr"/>
            <a:r>
              <a:rPr lang="zh-CN" altLang="en-US" b="1">
                <a:solidFill>
                  <a:srgbClr val="A50021"/>
                </a:solidFill>
                <a:ea typeface="楷体_GB2312" pitchFamily="49" charset="-122"/>
              </a:rPr>
              <a:t>当前层结束</a:t>
            </a:r>
            <a:endParaRPr lang="en-US" altLang="zh-CN" b="1">
              <a:solidFill>
                <a:srgbClr val="A50021"/>
              </a:solidFill>
              <a:ea typeface="楷体_GB2312" pitchFamily="49" charset="-122"/>
            </a:endParaRPr>
          </a:p>
          <a:p>
            <a:pPr algn="ctr"/>
            <a:r>
              <a:rPr lang="zh-CN" altLang="en-US" b="1">
                <a:solidFill>
                  <a:srgbClr val="A50021"/>
                </a:solidFill>
                <a:ea typeface="楷体_GB2312" pitchFamily="49" charset="-122"/>
              </a:rPr>
              <a:t>的关键字</a:t>
            </a:r>
          </a:p>
        </p:txBody>
      </p:sp>
    </p:spTree>
    <p:extLst>
      <p:ext uri="{BB962C8B-B14F-4D97-AF65-F5344CB8AC3E}">
        <p14:creationId xmlns:p14="http://schemas.microsoft.com/office/powerpoint/2010/main" val="4021784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1917"/>
                                        </p:tgtEl>
                                        <p:attrNameLst>
                                          <p:attrName>style.visibility</p:attrName>
                                        </p:attrNameLst>
                                      </p:cBhvr>
                                      <p:to>
                                        <p:strVal val="visible"/>
                                      </p:to>
                                    </p:set>
                                    <p:animEffect transition="in" filter="wipe(down)">
                                      <p:cBhvr>
                                        <p:cTn id="7" dur="500"/>
                                        <p:tgtEl>
                                          <p:spTgt spid="461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1919"/>
                                        </p:tgtEl>
                                        <p:attrNameLst>
                                          <p:attrName>style.visibility</p:attrName>
                                        </p:attrNameLst>
                                      </p:cBhvr>
                                      <p:to>
                                        <p:strVal val="visible"/>
                                      </p:to>
                                    </p:set>
                                    <p:animEffect transition="in" filter="wipe(down)">
                                      <p:cBhvr>
                                        <p:cTn id="12" dur="500"/>
                                        <p:tgtEl>
                                          <p:spTgt spid="4619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1916"/>
                                        </p:tgtEl>
                                        <p:attrNameLst>
                                          <p:attrName>style.visibility</p:attrName>
                                        </p:attrNameLst>
                                      </p:cBhvr>
                                      <p:to>
                                        <p:strVal val="visible"/>
                                      </p:to>
                                    </p:set>
                                    <p:animEffect transition="in" filter="wipe(up)">
                                      <p:cBhvr>
                                        <p:cTn id="17" dur="500"/>
                                        <p:tgtEl>
                                          <p:spTgt spid="461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1918"/>
                                        </p:tgtEl>
                                        <p:attrNameLst>
                                          <p:attrName>style.visibility</p:attrName>
                                        </p:attrNameLst>
                                      </p:cBhvr>
                                      <p:to>
                                        <p:strVal val="visible"/>
                                      </p:to>
                                    </p:set>
                                    <p:animEffect transition="in" filter="wipe(up)">
                                      <p:cBhvr>
                                        <p:cTn id="22" dur="500"/>
                                        <p:tgtEl>
                                          <p:spTgt spid="4619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wipe(up)">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916" grpId="0" animBg="1" autoUpdateAnimBg="0"/>
      <p:bldP spid="461917" grpId="0" animBg="1" autoUpdateAnimBg="0"/>
      <p:bldP spid="461918" grpId="0" animBg="1" autoUpdateAnimBg="0"/>
      <p:bldP spid="461919" grpId="0" animBg="1" autoUpdateAnimBg="0"/>
      <p:bldP spid="9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19100" y="825500"/>
            <a:ext cx="8604250" cy="5578475"/>
          </a:xfrm>
          <a:prstGeom prst="rect">
            <a:avLst/>
          </a:prstGeom>
          <a:noFill/>
          <a:ln w="9525">
            <a:noFill/>
            <a:miter lim="800000"/>
            <a:headEnd/>
            <a:tailEnd/>
          </a:ln>
        </p:spPr>
        <p:txBody>
          <a:bodyPr wrap="none">
            <a:spAutoFit/>
          </a:bodyPr>
          <a:lstStyle/>
          <a:p>
            <a:pPr>
              <a:lnSpc>
                <a:spcPct val="125000"/>
              </a:lnSpc>
            </a:pPr>
            <a:r>
              <a:rPr lang="en-US" altLang="zh-CN" sz="3200" b="1">
                <a:solidFill>
                  <a:srgbClr val="A50021"/>
                </a:solidFill>
                <a:ea typeface="楷体_GB2312" pitchFamily="49" charset="-122"/>
              </a:rPr>
              <a:t>typedef struct</a:t>
            </a:r>
            <a:r>
              <a:rPr lang="en-US" altLang="zh-CN" sz="3200">
                <a:solidFill>
                  <a:srgbClr val="A50021"/>
                </a:solidFill>
                <a:ea typeface="楷体_GB2312" pitchFamily="49" charset="-122"/>
              </a:rPr>
              <a:t> TrieNode </a:t>
            </a:r>
            <a:r>
              <a:rPr lang="en-US" altLang="zh-CN" sz="3200" b="1">
                <a:solidFill>
                  <a:srgbClr val="A50021"/>
                </a:solidFill>
                <a:ea typeface="楷体_GB2312" pitchFamily="49" charset="-122"/>
              </a:rPr>
              <a:t>{</a:t>
            </a:r>
            <a:endParaRPr lang="en-US" altLang="zh-CN"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NodeKind  </a:t>
            </a:r>
            <a:r>
              <a:rPr lang="en-US" altLang="zh-CN" sz="3200">
                <a:solidFill>
                  <a:srgbClr val="3333FF"/>
                </a:solidFill>
                <a:ea typeface="楷体_GB2312" pitchFamily="49" charset="-122"/>
              </a:rPr>
              <a:t>kind</a:t>
            </a: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结点类型</a:t>
            </a:r>
          </a:p>
          <a:p>
            <a:pPr>
              <a:lnSpc>
                <a:spcPct val="125000"/>
              </a:lnSpc>
            </a:pPr>
            <a:r>
              <a:rPr lang="zh-CN" altLang="en-US" sz="3200" b="1">
                <a:solidFill>
                  <a:srgbClr val="A50021"/>
                </a:solidFill>
                <a:ea typeface="楷体_GB2312" pitchFamily="49" charset="-122"/>
              </a:rPr>
              <a:t>   </a:t>
            </a:r>
            <a:r>
              <a:rPr lang="en-US" altLang="zh-CN" sz="3200" b="1">
                <a:solidFill>
                  <a:srgbClr val="3333FF"/>
                </a:solidFill>
                <a:ea typeface="楷体_GB2312" pitchFamily="49" charset="-122"/>
              </a:rPr>
              <a:t>union</a:t>
            </a:r>
            <a:r>
              <a:rPr lang="en-US" altLang="zh-CN" sz="3200" b="1">
                <a:solidFill>
                  <a:srgbClr val="A50021"/>
                </a:solidFill>
                <a:ea typeface="楷体_GB2312" pitchFamily="49" charset="-122"/>
              </a:rPr>
              <a:t> {</a:t>
            </a:r>
          </a:p>
          <a:p>
            <a:pPr>
              <a:lnSpc>
                <a:spcPct val="125000"/>
              </a:lnSpc>
            </a:pPr>
            <a:r>
              <a:rPr lang="en-US" altLang="zh-CN" sz="3200" b="1">
                <a:solidFill>
                  <a:srgbClr val="A50021"/>
                </a:solidFill>
                <a:ea typeface="楷体_GB2312" pitchFamily="49" charset="-122"/>
              </a:rPr>
              <a:t>       struct</a:t>
            </a:r>
            <a:r>
              <a:rPr lang="en-US" altLang="zh-CN" sz="3200">
                <a:solidFill>
                  <a:srgbClr val="A50021"/>
                </a:solidFill>
                <a:ea typeface="楷体_GB2312" pitchFamily="49" charset="-122"/>
              </a:rPr>
              <a:t> { </a:t>
            </a:r>
            <a:r>
              <a:rPr lang="en-US" altLang="zh-CN" sz="3200">
                <a:solidFill>
                  <a:srgbClr val="FF0000"/>
                </a:solidFill>
                <a:ea typeface="楷体_GB2312" pitchFamily="49" charset="-122"/>
              </a:rPr>
              <a:t>KeyType  K;</a:t>
            </a:r>
            <a:r>
              <a:rPr lang="en-US" altLang="zh-CN" sz="3200">
                <a:solidFill>
                  <a:srgbClr val="A50021"/>
                </a:solidFill>
                <a:ea typeface="楷体_GB2312" pitchFamily="49" charset="-122"/>
              </a:rPr>
              <a:t>   Record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infoptr } </a:t>
            </a:r>
            <a:r>
              <a:rPr lang="en-US" altLang="zh-CN" sz="3200">
                <a:solidFill>
                  <a:srgbClr val="FF00FF"/>
                </a:solidFill>
                <a:ea typeface="楷体_GB2312" pitchFamily="49" charset="-122"/>
              </a:rPr>
              <a:t>lf</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叶子结点</a:t>
            </a:r>
            <a:r>
              <a:rPr lang="en-US" altLang="zh-CN" sz="3200">
                <a:solidFill>
                  <a:srgbClr val="A50021"/>
                </a:solidFill>
                <a:ea typeface="楷体_GB2312" pitchFamily="49" charset="-122"/>
              </a:rPr>
              <a:t>(</a:t>
            </a:r>
            <a:r>
              <a:rPr lang="zh-CN" altLang="en-US" sz="3200">
                <a:solidFill>
                  <a:srgbClr val="A50021"/>
                </a:solidFill>
                <a:ea typeface="楷体_GB2312" pitchFamily="49" charset="-122"/>
              </a:rPr>
              <a:t>关键字和指向记录的指针</a:t>
            </a:r>
            <a:r>
              <a:rPr lang="en-US" altLang="zh-CN" sz="3200">
                <a:solidFill>
                  <a:srgbClr val="A50021"/>
                </a:solidFill>
                <a:ea typeface="楷体_GB2312" pitchFamily="49" charset="-122"/>
              </a:rPr>
              <a:t>)</a:t>
            </a:r>
          </a:p>
          <a:p>
            <a:pPr>
              <a:lnSpc>
                <a:spcPct val="125000"/>
              </a:lnSpc>
            </a:pPr>
            <a:r>
              <a:rPr lang="en-US" altLang="zh-CN" sz="3200" b="1">
                <a:solidFill>
                  <a:srgbClr val="A50021"/>
                </a:solidFill>
                <a:ea typeface="楷体_GB2312" pitchFamily="49" charset="-122"/>
              </a:rPr>
              <a:t>       struct</a:t>
            </a:r>
            <a:r>
              <a:rPr lang="en-US" altLang="zh-CN" sz="3200">
                <a:solidFill>
                  <a:srgbClr val="A50021"/>
                </a:solidFill>
                <a:ea typeface="楷体_GB2312" pitchFamily="49" charset="-122"/>
              </a:rPr>
              <a:t> { </a:t>
            </a:r>
            <a:r>
              <a:rPr lang="en-US" altLang="zh-CN" sz="3200">
                <a:solidFill>
                  <a:srgbClr val="006600"/>
                </a:solidFill>
                <a:ea typeface="楷体_GB2312" pitchFamily="49" charset="-122"/>
              </a:rPr>
              <a:t>TrieNode </a:t>
            </a:r>
            <a:r>
              <a:rPr lang="en-US" altLang="zh-CN" sz="3200" b="1">
                <a:solidFill>
                  <a:srgbClr val="006600"/>
                </a:solidFill>
                <a:ea typeface="楷体_GB2312" pitchFamily="49" charset="-122"/>
              </a:rPr>
              <a:t>*</a:t>
            </a:r>
            <a:r>
              <a:rPr lang="en-US" altLang="zh-CN" sz="3200">
                <a:solidFill>
                  <a:srgbClr val="006600"/>
                </a:solidFill>
                <a:ea typeface="楷体_GB2312" pitchFamily="49" charset="-122"/>
              </a:rPr>
              <a:t>ptr[27];</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int </a:t>
            </a:r>
            <a:r>
              <a:rPr lang="en-US" altLang="zh-CN" sz="3200">
                <a:solidFill>
                  <a:srgbClr val="A50021"/>
                </a:solidFill>
                <a:ea typeface="楷体_GB2312" pitchFamily="49" charset="-122"/>
              </a:rPr>
              <a:t>num } </a:t>
            </a:r>
            <a:r>
              <a:rPr lang="en-US" altLang="zh-CN" sz="3200">
                <a:solidFill>
                  <a:srgbClr val="FF00FF"/>
                </a:solidFill>
                <a:ea typeface="楷体_GB2312" pitchFamily="49" charset="-122"/>
              </a:rPr>
              <a:t>bh</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分支结点</a:t>
            </a:r>
            <a:r>
              <a:rPr lang="en-US" altLang="zh-CN" sz="3200">
                <a:solidFill>
                  <a:srgbClr val="A50021"/>
                </a:solidFill>
                <a:ea typeface="楷体_GB2312" pitchFamily="49" charset="-122"/>
              </a:rPr>
              <a:t>(27</a:t>
            </a:r>
            <a:r>
              <a:rPr lang="zh-CN" altLang="en-US" sz="3200">
                <a:solidFill>
                  <a:srgbClr val="A50021"/>
                </a:solidFill>
                <a:ea typeface="楷体_GB2312" pitchFamily="49" charset="-122"/>
              </a:rPr>
              <a:t>个指向下一层结点的指针</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t>
            </a:r>
          </a:p>
          <a:p>
            <a:pPr>
              <a:lnSpc>
                <a:spcPct val="125000"/>
              </a:lnSpc>
            </a:pP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TrieNode,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TrieTree;  // </a:t>
            </a:r>
            <a:r>
              <a:rPr lang="zh-CN" altLang="en-US" sz="3200">
                <a:solidFill>
                  <a:srgbClr val="A50021"/>
                </a:solidFill>
                <a:ea typeface="楷体_GB2312" pitchFamily="49" charset="-122"/>
              </a:rPr>
              <a:t>键树类型</a:t>
            </a:r>
            <a:endParaRPr lang="zh-CN" altLang="en-US">
              <a:solidFill>
                <a:srgbClr val="000000"/>
              </a:solidFill>
            </a:endParaRPr>
          </a:p>
        </p:txBody>
      </p:sp>
      <p:sp>
        <p:nvSpPr>
          <p:cNvPr id="19459" name="Rectangle 3"/>
          <p:cNvSpPr>
            <a:spLocks noChangeArrowheads="1"/>
          </p:cNvSpPr>
          <p:nvPr/>
        </p:nvSpPr>
        <p:spPr bwMode="auto">
          <a:xfrm>
            <a:off x="762000" y="120650"/>
            <a:ext cx="5038725" cy="641350"/>
          </a:xfrm>
          <a:prstGeom prst="rect">
            <a:avLst/>
          </a:prstGeom>
          <a:noFill/>
          <a:ln w="9525">
            <a:noFill/>
            <a:miter lim="800000"/>
            <a:headEnd/>
            <a:tailEnd/>
          </a:ln>
        </p:spPr>
        <p:txBody>
          <a:bodyPr wrap="none">
            <a:spAutoFit/>
          </a:bodyPr>
          <a:lstStyle/>
          <a:p>
            <a:r>
              <a:rPr lang="zh-CN" altLang="en-US" sz="3600" b="1">
                <a:solidFill>
                  <a:srgbClr val="A50021"/>
                </a:solidFill>
                <a:ea typeface="楷体_GB2312" pitchFamily="49" charset="-122"/>
              </a:rPr>
              <a:t>结点结构的 </a:t>
            </a:r>
            <a:r>
              <a:rPr lang="en-US" altLang="zh-CN" sz="3600" b="1">
                <a:solidFill>
                  <a:srgbClr val="A50021"/>
                </a:solidFill>
                <a:ea typeface="楷体_GB2312" pitchFamily="49" charset="-122"/>
              </a:rPr>
              <a:t>C </a:t>
            </a:r>
            <a:r>
              <a:rPr lang="zh-CN" altLang="en-US" sz="3600" b="1">
                <a:solidFill>
                  <a:srgbClr val="A50021"/>
                </a:solidFill>
                <a:ea typeface="楷体_GB2312" pitchFamily="49" charset="-122"/>
              </a:rPr>
              <a:t>语言描述</a:t>
            </a:r>
            <a:r>
              <a:rPr lang="en-US" altLang="zh-CN" sz="3600" b="1">
                <a:solidFill>
                  <a:srgbClr val="A50021"/>
                </a:solidFill>
                <a:ea typeface="楷体_GB2312" pitchFamily="49" charset="-122"/>
              </a:rPr>
              <a:t>:</a:t>
            </a:r>
          </a:p>
        </p:txBody>
      </p:sp>
    </p:spTree>
    <p:extLst>
      <p:ext uri="{BB962C8B-B14F-4D97-AF65-F5344CB8AC3E}">
        <p14:creationId xmlns:p14="http://schemas.microsoft.com/office/powerpoint/2010/main" val="13141762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514600" y="496888"/>
            <a:ext cx="3803650" cy="1006475"/>
          </a:xfrm>
          <a:prstGeom prst="rect">
            <a:avLst/>
          </a:prstGeom>
          <a:noFill/>
          <a:ln w="9525">
            <a:noFill/>
            <a:miter lim="800000"/>
            <a:headEnd/>
            <a:tailEnd/>
          </a:ln>
        </p:spPr>
        <p:txBody>
          <a:bodyPr wrap="none">
            <a:spAutoFit/>
          </a:bodyPr>
          <a:lstStyle/>
          <a:p>
            <a:r>
              <a:rPr lang="zh-CN" altLang="en-US" sz="6000" b="1">
                <a:solidFill>
                  <a:srgbClr val="333300"/>
                </a:solidFill>
                <a:ea typeface="楷体_GB2312" pitchFamily="49" charset="-122"/>
              </a:rPr>
              <a:t>五、键   树</a:t>
            </a:r>
            <a:endParaRPr lang="zh-CN" altLang="en-US" sz="2800">
              <a:solidFill>
                <a:srgbClr val="000000"/>
              </a:solidFill>
              <a:ea typeface="宋体" charset="-122"/>
            </a:endParaRPr>
          </a:p>
        </p:txBody>
      </p:sp>
      <p:sp>
        <p:nvSpPr>
          <p:cNvPr id="4099" name="Text Box 3">
            <a:hlinkClick r:id="" action="ppaction://hlinkshowjump?jump=nextslide"/>
          </p:cNvPr>
          <p:cNvSpPr txBox="1">
            <a:spLocks noChangeArrowheads="1"/>
          </p:cNvSpPr>
          <p:nvPr/>
        </p:nvSpPr>
        <p:spPr bwMode="auto">
          <a:xfrm>
            <a:off x="1609725" y="2119313"/>
            <a:ext cx="5162550" cy="701675"/>
          </a:xfrm>
          <a:prstGeom prst="rect">
            <a:avLst/>
          </a:prstGeom>
          <a:noFill/>
          <a:ln w="9525">
            <a:noFill/>
            <a:miter lim="800000"/>
            <a:headEnd/>
            <a:tailEnd/>
          </a:ln>
        </p:spPr>
        <p:txBody>
          <a:bodyPr wrap="none">
            <a:spAutoFit/>
          </a:bodyPr>
          <a:lstStyle/>
          <a:p>
            <a:pPr lvl="2"/>
            <a:r>
              <a:rPr lang="en-US" altLang="zh-CN" sz="4000" b="1">
                <a:solidFill>
                  <a:srgbClr val="6600CC"/>
                </a:solidFill>
                <a:ea typeface="宋体" charset="-122"/>
              </a:rPr>
              <a:t>1.</a:t>
            </a:r>
            <a:r>
              <a:rPr lang="en-US" altLang="zh-CN" sz="4000">
                <a:solidFill>
                  <a:srgbClr val="6600CC"/>
                </a:solidFill>
                <a:ea typeface="宋体" charset="-122"/>
              </a:rPr>
              <a:t> </a:t>
            </a:r>
            <a:r>
              <a:rPr lang="zh-CN" altLang="en-US" sz="4000" b="1">
                <a:solidFill>
                  <a:srgbClr val="6600CC"/>
                </a:solidFill>
                <a:ea typeface="楷体_GB2312" pitchFamily="49" charset="-122"/>
              </a:rPr>
              <a:t>键树的结构特点</a:t>
            </a:r>
            <a:endParaRPr lang="zh-CN" altLang="en-US" sz="2800">
              <a:solidFill>
                <a:srgbClr val="000000"/>
              </a:solidFill>
              <a:ea typeface="宋体" charset="-122"/>
            </a:endParaRPr>
          </a:p>
        </p:txBody>
      </p:sp>
      <p:sp>
        <p:nvSpPr>
          <p:cNvPr id="4100" name="Text Box 4">
            <a:hlinkClick r:id="rId3" action="ppaction://hlinksldjump" highlightClick="1"/>
          </p:cNvPr>
          <p:cNvSpPr txBox="1">
            <a:spLocks noChangeArrowheads="1"/>
          </p:cNvSpPr>
          <p:nvPr/>
        </p:nvSpPr>
        <p:spPr bwMode="auto">
          <a:xfrm>
            <a:off x="1609725" y="3184525"/>
            <a:ext cx="3206750" cy="701675"/>
          </a:xfrm>
          <a:prstGeom prst="rect">
            <a:avLst/>
          </a:prstGeom>
          <a:noFill/>
          <a:ln w="9525">
            <a:noFill/>
            <a:miter lim="800000"/>
            <a:headEnd/>
            <a:tailEnd/>
          </a:ln>
        </p:spPr>
        <p:txBody>
          <a:bodyPr wrap="none">
            <a:spAutoFit/>
          </a:bodyPr>
          <a:lstStyle/>
          <a:p>
            <a:pPr lvl="2"/>
            <a:r>
              <a:rPr lang="en-US" altLang="zh-CN" sz="4000" b="1">
                <a:solidFill>
                  <a:srgbClr val="6600CC"/>
                </a:solidFill>
                <a:ea typeface="宋体" charset="-122"/>
              </a:rPr>
              <a:t>2.</a:t>
            </a:r>
            <a:r>
              <a:rPr lang="en-US" altLang="zh-CN" sz="4000">
                <a:solidFill>
                  <a:srgbClr val="6600CC"/>
                </a:solidFill>
                <a:ea typeface="宋体" charset="-122"/>
              </a:rPr>
              <a:t> </a:t>
            </a:r>
            <a:r>
              <a:rPr lang="en-US" altLang="zh-CN" sz="2800">
                <a:solidFill>
                  <a:srgbClr val="6600CC"/>
                </a:solidFill>
                <a:ea typeface="宋体" charset="-122"/>
              </a:rPr>
              <a:t>.</a:t>
            </a:r>
            <a:r>
              <a:rPr lang="zh-CN" altLang="en-US" sz="4000" b="1">
                <a:solidFill>
                  <a:srgbClr val="6600CC"/>
                </a:solidFill>
                <a:ea typeface="楷体_GB2312" pitchFamily="49" charset="-122"/>
              </a:rPr>
              <a:t>双链树</a:t>
            </a:r>
            <a:endParaRPr lang="zh-CN" altLang="en-US" sz="2800">
              <a:solidFill>
                <a:srgbClr val="000000"/>
              </a:solidFill>
              <a:ea typeface="宋体" charset="-122"/>
            </a:endParaRPr>
          </a:p>
        </p:txBody>
      </p:sp>
      <p:sp>
        <p:nvSpPr>
          <p:cNvPr id="4101" name="Text Box 5">
            <a:hlinkClick r:id="" action="ppaction://noaction" highlightClick="1"/>
          </p:cNvPr>
          <p:cNvSpPr txBox="1">
            <a:spLocks noChangeArrowheads="1"/>
          </p:cNvSpPr>
          <p:nvPr/>
        </p:nvSpPr>
        <p:spPr bwMode="auto">
          <a:xfrm>
            <a:off x="2600325" y="4302125"/>
            <a:ext cx="2130425" cy="701675"/>
          </a:xfrm>
          <a:prstGeom prst="rect">
            <a:avLst/>
          </a:prstGeom>
          <a:noFill/>
          <a:ln w="9525">
            <a:noFill/>
            <a:miter lim="800000"/>
            <a:headEnd/>
            <a:tailEnd/>
          </a:ln>
        </p:spPr>
        <p:txBody>
          <a:bodyPr wrap="none">
            <a:spAutoFit/>
          </a:bodyPr>
          <a:lstStyle/>
          <a:p>
            <a:r>
              <a:rPr lang="en-US" altLang="zh-CN" sz="4000" b="1">
                <a:solidFill>
                  <a:srgbClr val="6600CC"/>
                </a:solidFill>
                <a:ea typeface="楷体_GB2312" pitchFamily="49" charset="-122"/>
              </a:rPr>
              <a:t>3. Trie</a:t>
            </a:r>
            <a:r>
              <a:rPr lang="zh-CN" altLang="en-US" sz="4000" b="1">
                <a:solidFill>
                  <a:srgbClr val="6600CC"/>
                </a:solidFill>
                <a:ea typeface="楷体_GB2312" pitchFamily="49" charset="-122"/>
              </a:rPr>
              <a:t>树</a:t>
            </a:r>
            <a:endParaRPr lang="zh-CN" altLang="en-US" sz="4000" b="1">
              <a:solidFill>
                <a:srgbClr val="800080"/>
              </a:solidFill>
              <a:ea typeface="楷体_GB2312" pitchFamily="49" charset="-122"/>
            </a:endParaRPr>
          </a:p>
        </p:txBody>
      </p:sp>
    </p:spTree>
    <p:extLst>
      <p:ext uri="{BB962C8B-B14F-4D97-AF65-F5344CB8AC3E}">
        <p14:creationId xmlns:p14="http://schemas.microsoft.com/office/powerpoint/2010/main" val="24160873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54025" y="123825"/>
            <a:ext cx="3581400" cy="579438"/>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 </a:t>
            </a:r>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树中的查找</a:t>
            </a:r>
          </a:p>
        </p:txBody>
      </p:sp>
      <p:sp>
        <p:nvSpPr>
          <p:cNvPr id="20483" name="Rectangle 3"/>
          <p:cNvSpPr>
            <a:spLocks noChangeArrowheads="1"/>
          </p:cNvSpPr>
          <p:nvPr/>
        </p:nvSpPr>
        <p:spPr bwMode="auto">
          <a:xfrm>
            <a:off x="5626100" y="536575"/>
            <a:ext cx="3733800" cy="457200"/>
          </a:xfrm>
          <a:prstGeom prst="rect">
            <a:avLst/>
          </a:prstGeom>
          <a:noFill/>
          <a:ln w="9525">
            <a:noFill/>
            <a:miter lim="800000"/>
            <a:headEnd/>
            <a:tailEnd/>
          </a:ln>
        </p:spPr>
        <p:txBody>
          <a:bodyPr>
            <a:spAutoFit/>
          </a:bodyPr>
          <a:lstStyle/>
          <a:p>
            <a:r>
              <a:rPr lang="zh-CN" altLang="en-US" b="1">
                <a:solidFill>
                  <a:srgbClr val="A50021"/>
                </a:solidFill>
                <a:ea typeface="楷体_GB2312" pitchFamily="49" charset="-122"/>
              </a:rPr>
              <a:t>给定值 </a:t>
            </a:r>
            <a:r>
              <a:rPr lang="en-US" altLang="zh-CN" b="1">
                <a:solidFill>
                  <a:srgbClr val="A50021"/>
                </a:solidFill>
                <a:ea typeface="楷体_GB2312" pitchFamily="49" charset="-122"/>
              </a:rPr>
              <a:t>= </a:t>
            </a:r>
            <a:r>
              <a:rPr lang="en-US" altLang="zh-CN" b="1">
                <a:solidFill>
                  <a:srgbClr val="FF0000"/>
                </a:solidFill>
                <a:ea typeface="楷体_GB2312" pitchFamily="49" charset="-122"/>
              </a:rPr>
              <a:t>K.ch [0..num-1]</a:t>
            </a:r>
            <a:r>
              <a:rPr lang="en-US" altLang="zh-CN" b="1">
                <a:solidFill>
                  <a:srgbClr val="A50021"/>
                </a:solidFill>
                <a:ea typeface="楷体_GB2312" pitchFamily="49" charset="-122"/>
              </a:rPr>
              <a:t>                                           </a:t>
            </a:r>
          </a:p>
        </p:txBody>
      </p:sp>
      <p:sp>
        <p:nvSpPr>
          <p:cNvPr id="465924" name="Text Box 4"/>
          <p:cNvSpPr txBox="1">
            <a:spLocks noChangeArrowheads="1"/>
          </p:cNvSpPr>
          <p:nvPr/>
        </p:nvSpPr>
        <p:spPr bwMode="auto">
          <a:xfrm>
            <a:off x="6311900" y="1325563"/>
            <a:ext cx="2832100" cy="1569660"/>
          </a:xfrm>
          <a:prstGeom prst="rect">
            <a:avLst/>
          </a:prstGeom>
          <a:noFill/>
          <a:ln w="9525">
            <a:noFill/>
            <a:miter lim="800000"/>
            <a:headEnd/>
            <a:tailEnd/>
          </a:ln>
        </p:spPr>
        <p:txBody>
          <a:bodyPr>
            <a:spAutoFit/>
          </a:bodyPr>
          <a:lstStyle/>
          <a:p>
            <a:r>
              <a:rPr lang="en-US" altLang="zh-CN" b="1" dirty="0">
                <a:solidFill>
                  <a:srgbClr val="000000"/>
                </a:solidFill>
              </a:rPr>
              <a:t>K.ch[ ] = </a:t>
            </a:r>
            <a:r>
              <a:rPr lang="en-US" altLang="zh-CN" b="1" dirty="0">
                <a:solidFill>
                  <a:srgbClr val="FF0000"/>
                </a:solidFill>
              </a:rPr>
              <a:t>HERE</a:t>
            </a:r>
            <a:r>
              <a:rPr lang="en-US" altLang="zh-CN" b="1" dirty="0">
                <a:solidFill>
                  <a:srgbClr val="000000"/>
                </a:solidFill>
              </a:rPr>
              <a:t>$</a:t>
            </a:r>
            <a:r>
              <a:rPr lang="zh-CN" altLang="en-US" b="1" dirty="0">
                <a:solidFill>
                  <a:srgbClr val="FF0000"/>
                </a:solidFill>
              </a:rPr>
              <a:t>，</a:t>
            </a:r>
          </a:p>
          <a:p>
            <a:r>
              <a:rPr lang="zh-CN" altLang="en-US" b="1" dirty="0">
                <a:solidFill>
                  <a:srgbClr val="FF0000"/>
                </a:solidFill>
              </a:rPr>
              <a:t>                </a:t>
            </a:r>
            <a:r>
              <a:rPr lang="en-US" altLang="zh-CN" b="1" dirty="0">
                <a:solidFill>
                  <a:srgbClr val="FF0000"/>
                </a:solidFill>
              </a:rPr>
              <a:t>HER</a:t>
            </a:r>
            <a:r>
              <a:rPr lang="en-US" altLang="zh-CN" b="1" dirty="0" smtClean="0">
                <a:solidFill>
                  <a:srgbClr val="000000"/>
                </a:solidFill>
              </a:rPr>
              <a:t>$</a:t>
            </a:r>
          </a:p>
          <a:p>
            <a:r>
              <a:rPr lang="en-US" altLang="zh-CN" b="1" dirty="0" smtClean="0">
                <a:solidFill>
                  <a:srgbClr val="000000"/>
                </a:solidFill>
              </a:rPr>
              <a:t>                </a:t>
            </a:r>
            <a:r>
              <a:rPr lang="en-US" altLang="zh-CN" b="1" dirty="0" smtClean="0">
                <a:solidFill>
                  <a:srgbClr val="3333CC"/>
                </a:solidFill>
              </a:rPr>
              <a:t>HEAT$</a:t>
            </a:r>
            <a:endParaRPr lang="en-US" altLang="zh-CN" b="1" dirty="0">
              <a:solidFill>
                <a:srgbClr val="3333CC"/>
              </a:solidFill>
            </a:endParaRPr>
          </a:p>
          <a:p>
            <a:r>
              <a:rPr lang="en-US" altLang="zh-CN" b="1" dirty="0">
                <a:solidFill>
                  <a:srgbClr val="FF0000"/>
                </a:solidFill>
              </a:rPr>
              <a:t>                </a:t>
            </a:r>
            <a:r>
              <a:rPr lang="en-US" altLang="zh-CN" b="1" dirty="0">
                <a:solidFill>
                  <a:srgbClr val="3333CC"/>
                </a:solidFill>
              </a:rPr>
              <a:t>HIGHER$</a:t>
            </a:r>
          </a:p>
        </p:txBody>
      </p:sp>
      <p:sp>
        <p:nvSpPr>
          <p:cNvPr id="465925" name="Rectangle 5"/>
          <p:cNvSpPr>
            <a:spLocks noChangeArrowheads="1"/>
          </p:cNvSpPr>
          <p:nvPr/>
        </p:nvSpPr>
        <p:spPr bwMode="auto">
          <a:xfrm>
            <a:off x="0" y="735013"/>
            <a:ext cx="4943475" cy="1552575"/>
          </a:xfrm>
          <a:prstGeom prst="rect">
            <a:avLst/>
          </a:prstGeom>
          <a:noFill/>
          <a:ln w="9525">
            <a:noFill/>
            <a:miter lim="800000"/>
            <a:headEnd/>
            <a:tailEnd/>
          </a:ln>
        </p:spPr>
        <p:txBody>
          <a:bodyPr>
            <a:spAutoFit/>
          </a:bodyPr>
          <a:lstStyle/>
          <a:p>
            <a:r>
              <a:rPr lang="zh-CN" altLang="en-US" b="1" dirty="0">
                <a:solidFill>
                  <a:srgbClr val="000000"/>
                </a:solidFill>
                <a:latin typeface="楷体_GB2312" pitchFamily="49" charset="-122"/>
                <a:ea typeface="楷体_GB2312" pitchFamily="49" charset="-122"/>
              </a:rPr>
              <a:t>成功：</a:t>
            </a:r>
            <a:r>
              <a:rPr lang="en-US" altLang="zh-CN" b="1" dirty="0">
                <a:solidFill>
                  <a:srgbClr val="000000"/>
                </a:solidFill>
                <a:latin typeface="楷体_GB2312" pitchFamily="49" charset="-122"/>
                <a:ea typeface="楷体_GB2312" pitchFamily="49" charset="-122"/>
              </a:rPr>
              <a:t>P</a:t>
            </a:r>
            <a:r>
              <a:rPr lang="zh-CN" altLang="en-US" b="1" dirty="0">
                <a:solidFill>
                  <a:srgbClr val="000000"/>
                </a:solidFill>
                <a:latin typeface="楷体_GB2312" pitchFamily="49" charset="-122"/>
                <a:ea typeface="楷体_GB2312" pitchFamily="49" charset="-122"/>
              </a:rPr>
              <a:t>非空，且是分支结点，</a:t>
            </a:r>
          </a:p>
          <a:p>
            <a:r>
              <a:rPr lang="zh-CN" altLang="en-US" b="1" dirty="0">
                <a:solidFill>
                  <a:srgbClr val="000000"/>
                </a:solidFill>
                <a:latin typeface="楷体_GB2312" pitchFamily="49" charset="-122"/>
                <a:ea typeface="楷体_GB2312" pitchFamily="49" charset="-122"/>
              </a:rPr>
              <a:t>      且叶子值等于关键字值</a:t>
            </a:r>
          </a:p>
          <a:p>
            <a:r>
              <a:rPr lang="zh-CN" altLang="en-US" b="1" dirty="0">
                <a:solidFill>
                  <a:srgbClr val="000000"/>
                </a:solidFill>
                <a:latin typeface="楷体_GB2312" pitchFamily="49" charset="-122"/>
                <a:ea typeface="楷体_GB2312" pitchFamily="49" charset="-122"/>
              </a:rPr>
              <a:t>失败：</a:t>
            </a:r>
            <a:r>
              <a:rPr lang="en-US" altLang="zh-CN" b="1" dirty="0">
                <a:solidFill>
                  <a:srgbClr val="000000"/>
                </a:solidFill>
                <a:latin typeface="楷体_GB2312" pitchFamily="49" charset="-122"/>
                <a:ea typeface="楷体_GB2312" pitchFamily="49" charset="-122"/>
              </a:rPr>
              <a:t>P</a:t>
            </a:r>
            <a:r>
              <a:rPr lang="zh-CN" altLang="en-US" b="1" dirty="0">
                <a:solidFill>
                  <a:srgbClr val="000000"/>
                </a:solidFill>
                <a:latin typeface="楷体_GB2312" pitchFamily="49" charset="-122"/>
                <a:ea typeface="楷体_GB2312" pitchFamily="49" charset="-122"/>
              </a:rPr>
              <a:t>为空，</a:t>
            </a:r>
          </a:p>
          <a:p>
            <a:r>
              <a:rPr lang="zh-CN" altLang="en-US" b="1" dirty="0">
                <a:solidFill>
                  <a:srgbClr val="000000"/>
                </a:solidFill>
                <a:latin typeface="楷体_GB2312" pitchFamily="49" charset="-122"/>
                <a:ea typeface="楷体_GB2312" pitchFamily="49" charset="-122"/>
              </a:rPr>
              <a:t>    或是叶子结点但值不相等；</a:t>
            </a:r>
          </a:p>
        </p:txBody>
      </p:sp>
      <p:grpSp>
        <p:nvGrpSpPr>
          <p:cNvPr id="2" name="Group 6"/>
          <p:cNvGrpSpPr>
            <a:grpSpLocks/>
          </p:cNvGrpSpPr>
          <p:nvPr/>
        </p:nvGrpSpPr>
        <p:grpSpPr bwMode="auto">
          <a:xfrm>
            <a:off x="368300" y="1397000"/>
            <a:ext cx="8323263" cy="5461000"/>
            <a:chOff x="232" y="880"/>
            <a:chExt cx="5243" cy="3440"/>
          </a:xfrm>
        </p:grpSpPr>
        <p:sp>
          <p:nvSpPr>
            <p:cNvPr id="20490" name="Line 7"/>
            <p:cNvSpPr>
              <a:spLocks noChangeShapeType="1"/>
            </p:cNvSpPr>
            <p:nvPr/>
          </p:nvSpPr>
          <p:spPr bwMode="auto">
            <a:xfrm>
              <a:off x="2303" y="1671"/>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1" name="Line 8"/>
            <p:cNvSpPr>
              <a:spLocks noChangeShapeType="1"/>
            </p:cNvSpPr>
            <p:nvPr/>
          </p:nvSpPr>
          <p:spPr bwMode="auto">
            <a:xfrm>
              <a:off x="2303" y="1464"/>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2" name="Line 9"/>
            <p:cNvSpPr>
              <a:spLocks noChangeShapeType="1"/>
            </p:cNvSpPr>
            <p:nvPr/>
          </p:nvSpPr>
          <p:spPr bwMode="auto">
            <a:xfrm>
              <a:off x="1466" y="2292"/>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3" name="Line 10"/>
            <p:cNvSpPr>
              <a:spLocks noChangeShapeType="1"/>
            </p:cNvSpPr>
            <p:nvPr/>
          </p:nvSpPr>
          <p:spPr bwMode="auto">
            <a:xfrm>
              <a:off x="1466" y="2085"/>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4" name="Line 11"/>
            <p:cNvSpPr>
              <a:spLocks noChangeShapeType="1"/>
            </p:cNvSpPr>
            <p:nvPr/>
          </p:nvSpPr>
          <p:spPr bwMode="auto">
            <a:xfrm>
              <a:off x="320" y="2913"/>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5" name="Line 12"/>
            <p:cNvSpPr>
              <a:spLocks noChangeShapeType="1"/>
            </p:cNvSpPr>
            <p:nvPr/>
          </p:nvSpPr>
          <p:spPr bwMode="auto">
            <a:xfrm>
              <a:off x="320" y="2706"/>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6" name="Line 13"/>
            <p:cNvSpPr>
              <a:spLocks noChangeShapeType="1"/>
            </p:cNvSpPr>
            <p:nvPr/>
          </p:nvSpPr>
          <p:spPr bwMode="auto">
            <a:xfrm>
              <a:off x="4242" y="2913"/>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7" name="Line 14"/>
            <p:cNvSpPr>
              <a:spLocks noChangeShapeType="1"/>
            </p:cNvSpPr>
            <p:nvPr/>
          </p:nvSpPr>
          <p:spPr bwMode="auto">
            <a:xfrm>
              <a:off x="4242" y="2706"/>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8" name="Line 15"/>
            <p:cNvSpPr>
              <a:spLocks noChangeShapeType="1"/>
            </p:cNvSpPr>
            <p:nvPr/>
          </p:nvSpPr>
          <p:spPr bwMode="auto">
            <a:xfrm>
              <a:off x="2215" y="2913"/>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499" name="Line 16"/>
            <p:cNvSpPr>
              <a:spLocks noChangeShapeType="1"/>
            </p:cNvSpPr>
            <p:nvPr/>
          </p:nvSpPr>
          <p:spPr bwMode="auto">
            <a:xfrm>
              <a:off x="2215" y="2706"/>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0" name="Line 17"/>
            <p:cNvSpPr>
              <a:spLocks noChangeShapeType="1"/>
            </p:cNvSpPr>
            <p:nvPr/>
          </p:nvSpPr>
          <p:spPr bwMode="auto">
            <a:xfrm>
              <a:off x="2920" y="3534"/>
              <a:ext cx="1234"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1" name="Line 18"/>
            <p:cNvSpPr>
              <a:spLocks noChangeShapeType="1"/>
            </p:cNvSpPr>
            <p:nvPr/>
          </p:nvSpPr>
          <p:spPr bwMode="auto">
            <a:xfrm>
              <a:off x="2920" y="3327"/>
              <a:ext cx="1234"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2" name="Line 19"/>
            <p:cNvSpPr>
              <a:spLocks noChangeShapeType="1"/>
            </p:cNvSpPr>
            <p:nvPr/>
          </p:nvSpPr>
          <p:spPr bwMode="auto">
            <a:xfrm>
              <a:off x="2744" y="1464"/>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3" name="Line 20"/>
            <p:cNvSpPr>
              <a:spLocks noChangeShapeType="1"/>
            </p:cNvSpPr>
            <p:nvPr/>
          </p:nvSpPr>
          <p:spPr bwMode="auto">
            <a:xfrm>
              <a:off x="2920" y="1464"/>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4" name="Line 21"/>
            <p:cNvSpPr>
              <a:spLocks noChangeShapeType="1"/>
            </p:cNvSpPr>
            <p:nvPr/>
          </p:nvSpPr>
          <p:spPr bwMode="auto">
            <a:xfrm>
              <a:off x="1466"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5" name="Line 22"/>
            <p:cNvSpPr>
              <a:spLocks noChangeShapeType="1"/>
            </p:cNvSpPr>
            <p:nvPr/>
          </p:nvSpPr>
          <p:spPr bwMode="auto">
            <a:xfrm>
              <a:off x="1642"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6" name="Line 23"/>
            <p:cNvSpPr>
              <a:spLocks noChangeShapeType="1"/>
            </p:cNvSpPr>
            <p:nvPr/>
          </p:nvSpPr>
          <p:spPr bwMode="auto">
            <a:xfrm>
              <a:off x="1818"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7" name="Line 24"/>
            <p:cNvSpPr>
              <a:spLocks noChangeShapeType="1"/>
            </p:cNvSpPr>
            <p:nvPr/>
          </p:nvSpPr>
          <p:spPr bwMode="auto">
            <a:xfrm>
              <a:off x="1994"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8" name="Line 25"/>
            <p:cNvSpPr>
              <a:spLocks noChangeShapeType="1"/>
            </p:cNvSpPr>
            <p:nvPr/>
          </p:nvSpPr>
          <p:spPr bwMode="auto">
            <a:xfrm>
              <a:off x="2171"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09" name="Line 26"/>
            <p:cNvSpPr>
              <a:spLocks noChangeShapeType="1"/>
            </p:cNvSpPr>
            <p:nvPr/>
          </p:nvSpPr>
          <p:spPr bwMode="auto">
            <a:xfrm>
              <a:off x="2347"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0" name="Line 27"/>
            <p:cNvSpPr>
              <a:spLocks noChangeShapeType="1"/>
            </p:cNvSpPr>
            <p:nvPr/>
          </p:nvSpPr>
          <p:spPr bwMode="auto">
            <a:xfrm>
              <a:off x="2523"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1" name="Line 28"/>
            <p:cNvSpPr>
              <a:spLocks noChangeShapeType="1"/>
            </p:cNvSpPr>
            <p:nvPr/>
          </p:nvSpPr>
          <p:spPr bwMode="auto">
            <a:xfrm>
              <a:off x="2699"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2" name="Line 29"/>
            <p:cNvSpPr>
              <a:spLocks noChangeShapeType="1"/>
            </p:cNvSpPr>
            <p:nvPr/>
          </p:nvSpPr>
          <p:spPr bwMode="auto">
            <a:xfrm>
              <a:off x="2876"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3" name="Line 30"/>
            <p:cNvSpPr>
              <a:spLocks noChangeShapeType="1"/>
            </p:cNvSpPr>
            <p:nvPr/>
          </p:nvSpPr>
          <p:spPr bwMode="auto">
            <a:xfrm>
              <a:off x="3052"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4" name="Line 31"/>
            <p:cNvSpPr>
              <a:spLocks noChangeShapeType="1"/>
            </p:cNvSpPr>
            <p:nvPr/>
          </p:nvSpPr>
          <p:spPr bwMode="auto">
            <a:xfrm>
              <a:off x="3228"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5" name="Line 32"/>
            <p:cNvSpPr>
              <a:spLocks noChangeShapeType="1"/>
            </p:cNvSpPr>
            <p:nvPr/>
          </p:nvSpPr>
          <p:spPr bwMode="auto">
            <a:xfrm>
              <a:off x="3404"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6" name="Line 33"/>
            <p:cNvSpPr>
              <a:spLocks noChangeShapeType="1"/>
            </p:cNvSpPr>
            <p:nvPr/>
          </p:nvSpPr>
          <p:spPr bwMode="auto">
            <a:xfrm>
              <a:off x="4859"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7" name="Line 34"/>
            <p:cNvSpPr>
              <a:spLocks noChangeShapeType="1"/>
            </p:cNvSpPr>
            <p:nvPr/>
          </p:nvSpPr>
          <p:spPr bwMode="auto">
            <a:xfrm>
              <a:off x="5035"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18" name="Text Box 35"/>
            <p:cNvSpPr txBox="1">
              <a:spLocks noChangeArrowheads="1"/>
            </p:cNvSpPr>
            <p:nvPr/>
          </p:nvSpPr>
          <p:spPr bwMode="auto">
            <a:xfrm>
              <a:off x="1413" y="1859"/>
              <a:ext cx="3988" cy="288"/>
            </a:xfrm>
            <a:prstGeom prst="rect">
              <a:avLst/>
            </a:prstGeom>
            <a:noFill/>
            <a:ln w="9525">
              <a:noFill/>
              <a:miter lim="800000"/>
              <a:headEnd/>
              <a:tailEnd/>
            </a:ln>
          </p:spPr>
          <p:txBody>
            <a:bodyPr>
              <a:spAutoFit/>
            </a:bodyPr>
            <a:lstStyle/>
            <a:p>
              <a:r>
                <a:rPr lang="en-US" altLang="zh-CN">
                  <a:solidFill>
                    <a:srgbClr val="006600"/>
                  </a:solidFill>
                </a:rPr>
                <a:t>0  1</a:t>
              </a:r>
              <a:r>
                <a:rPr lang="en-US" altLang="zh-CN" baseline="30000">
                  <a:solidFill>
                    <a:srgbClr val="006600"/>
                  </a:solidFill>
                </a:rPr>
                <a:t>(A)</a:t>
              </a:r>
              <a:r>
                <a:rPr lang="en-US" altLang="zh-CN">
                  <a:solidFill>
                    <a:srgbClr val="006600"/>
                  </a:solidFill>
                </a:rPr>
                <a:t>        5</a:t>
              </a:r>
              <a:r>
                <a:rPr lang="en-US" altLang="zh-CN" baseline="30000">
                  <a:solidFill>
                    <a:srgbClr val="006600"/>
                  </a:solidFill>
                </a:rPr>
                <a:t>(E)</a:t>
              </a:r>
              <a:r>
                <a:rPr lang="en-US" altLang="zh-CN">
                  <a:solidFill>
                    <a:srgbClr val="006600"/>
                  </a:solidFill>
                </a:rPr>
                <a:t>         9</a:t>
              </a:r>
              <a:r>
                <a:rPr lang="en-US" altLang="zh-CN" baseline="30000">
                  <a:solidFill>
                    <a:srgbClr val="006600"/>
                  </a:solidFill>
                </a:rPr>
                <a:t>(I)</a:t>
              </a:r>
              <a:r>
                <a:rPr lang="en-US" altLang="zh-CN">
                  <a:solidFill>
                    <a:srgbClr val="006600"/>
                  </a:solidFill>
                </a:rPr>
                <a:t>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20519" name="Line 36"/>
            <p:cNvSpPr>
              <a:spLocks noChangeShapeType="1"/>
            </p:cNvSpPr>
            <p:nvPr/>
          </p:nvSpPr>
          <p:spPr bwMode="auto">
            <a:xfrm>
              <a:off x="408"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0" name="Line 37"/>
            <p:cNvSpPr>
              <a:spLocks noChangeShapeType="1"/>
            </p:cNvSpPr>
            <p:nvPr/>
          </p:nvSpPr>
          <p:spPr bwMode="auto">
            <a:xfrm>
              <a:off x="58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1" name="Line 38"/>
            <p:cNvSpPr>
              <a:spLocks noChangeShapeType="1"/>
            </p:cNvSpPr>
            <p:nvPr/>
          </p:nvSpPr>
          <p:spPr bwMode="auto">
            <a:xfrm>
              <a:off x="1157"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2" name="Line 39"/>
            <p:cNvSpPr>
              <a:spLocks noChangeShapeType="1"/>
            </p:cNvSpPr>
            <p:nvPr/>
          </p:nvSpPr>
          <p:spPr bwMode="auto">
            <a:xfrm>
              <a:off x="133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3" name="Line 40"/>
            <p:cNvSpPr>
              <a:spLocks noChangeShapeType="1"/>
            </p:cNvSpPr>
            <p:nvPr/>
          </p:nvSpPr>
          <p:spPr bwMode="auto">
            <a:xfrm>
              <a:off x="1686"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4" name="Line 41"/>
            <p:cNvSpPr>
              <a:spLocks noChangeShapeType="1"/>
            </p:cNvSpPr>
            <p:nvPr/>
          </p:nvSpPr>
          <p:spPr bwMode="auto">
            <a:xfrm>
              <a:off x="1862"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5" name="Line 42"/>
            <p:cNvSpPr>
              <a:spLocks noChangeShapeType="1"/>
            </p:cNvSpPr>
            <p:nvPr/>
          </p:nvSpPr>
          <p:spPr bwMode="auto">
            <a:xfrm>
              <a:off x="2215"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6" name="Line 43"/>
            <p:cNvSpPr>
              <a:spLocks noChangeShapeType="1"/>
            </p:cNvSpPr>
            <p:nvPr/>
          </p:nvSpPr>
          <p:spPr bwMode="auto">
            <a:xfrm>
              <a:off x="2391"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7" name="Line 44"/>
            <p:cNvSpPr>
              <a:spLocks noChangeShapeType="1"/>
            </p:cNvSpPr>
            <p:nvPr/>
          </p:nvSpPr>
          <p:spPr bwMode="auto">
            <a:xfrm>
              <a:off x="340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8" name="Line 45"/>
            <p:cNvSpPr>
              <a:spLocks noChangeShapeType="1"/>
            </p:cNvSpPr>
            <p:nvPr/>
          </p:nvSpPr>
          <p:spPr bwMode="auto">
            <a:xfrm>
              <a:off x="3581"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29" name="Line 46"/>
            <p:cNvSpPr>
              <a:spLocks noChangeShapeType="1"/>
            </p:cNvSpPr>
            <p:nvPr/>
          </p:nvSpPr>
          <p:spPr bwMode="auto">
            <a:xfrm>
              <a:off x="4418"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0" name="Line 47"/>
            <p:cNvSpPr>
              <a:spLocks noChangeShapeType="1"/>
            </p:cNvSpPr>
            <p:nvPr/>
          </p:nvSpPr>
          <p:spPr bwMode="auto">
            <a:xfrm>
              <a:off x="459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1" name="Line 48"/>
            <p:cNvSpPr>
              <a:spLocks noChangeShapeType="1"/>
            </p:cNvSpPr>
            <p:nvPr/>
          </p:nvSpPr>
          <p:spPr bwMode="auto">
            <a:xfrm>
              <a:off x="2920"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2" name="Line 49"/>
            <p:cNvSpPr>
              <a:spLocks noChangeShapeType="1"/>
            </p:cNvSpPr>
            <p:nvPr/>
          </p:nvSpPr>
          <p:spPr bwMode="auto">
            <a:xfrm>
              <a:off x="3096"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3" name="Line 50"/>
            <p:cNvSpPr>
              <a:spLocks noChangeShapeType="1"/>
            </p:cNvSpPr>
            <p:nvPr/>
          </p:nvSpPr>
          <p:spPr bwMode="auto">
            <a:xfrm>
              <a:off x="3801"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4" name="Line 51"/>
            <p:cNvSpPr>
              <a:spLocks noChangeShapeType="1"/>
            </p:cNvSpPr>
            <p:nvPr/>
          </p:nvSpPr>
          <p:spPr bwMode="auto">
            <a:xfrm>
              <a:off x="3977"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5" name="Line 52"/>
            <p:cNvSpPr>
              <a:spLocks noChangeShapeType="1"/>
            </p:cNvSpPr>
            <p:nvPr/>
          </p:nvSpPr>
          <p:spPr bwMode="auto">
            <a:xfrm>
              <a:off x="5123"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6" name="Line 53"/>
            <p:cNvSpPr>
              <a:spLocks noChangeShapeType="1"/>
            </p:cNvSpPr>
            <p:nvPr/>
          </p:nvSpPr>
          <p:spPr bwMode="auto">
            <a:xfrm>
              <a:off x="5299"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0537" name="Text Box 54"/>
            <p:cNvSpPr txBox="1">
              <a:spLocks noChangeArrowheads="1"/>
            </p:cNvSpPr>
            <p:nvPr/>
          </p:nvSpPr>
          <p:spPr bwMode="auto">
            <a:xfrm>
              <a:off x="2602" y="1238"/>
              <a:ext cx="534" cy="288"/>
            </a:xfrm>
            <a:prstGeom prst="rect">
              <a:avLst/>
            </a:prstGeom>
            <a:noFill/>
            <a:ln w="9525">
              <a:noFill/>
              <a:miter lim="800000"/>
              <a:headEnd/>
              <a:tailEnd/>
            </a:ln>
          </p:spPr>
          <p:txBody>
            <a:bodyPr wrap="none">
              <a:spAutoFit/>
            </a:bodyPr>
            <a:lstStyle/>
            <a:p>
              <a:r>
                <a:rPr lang="en-US" altLang="zh-CN">
                  <a:solidFill>
                    <a:srgbClr val="006600"/>
                  </a:solidFill>
                </a:rPr>
                <a:t>  8 </a:t>
              </a:r>
              <a:r>
                <a:rPr lang="en-US" altLang="zh-CN" baseline="30000">
                  <a:solidFill>
                    <a:srgbClr val="006600"/>
                  </a:solidFill>
                </a:rPr>
                <a:t>(H)</a:t>
              </a:r>
            </a:p>
          </p:txBody>
        </p:sp>
        <p:sp>
          <p:nvSpPr>
            <p:cNvPr id="20538" name="Text Box 55"/>
            <p:cNvSpPr txBox="1">
              <a:spLocks noChangeArrowheads="1"/>
            </p:cNvSpPr>
            <p:nvPr/>
          </p:nvSpPr>
          <p:spPr bwMode="auto">
            <a:xfrm>
              <a:off x="320" y="2499"/>
              <a:ext cx="4866" cy="288"/>
            </a:xfrm>
            <a:prstGeom prst="rect">
              <a:avLst/>
            </a:prstGeom>
            <a:noFill/>
            <a:ln w="9525">
              <a:noFill/>
              <a:miter lim="800000"/>
              <a:headEnd/>
              <a:tailEnd/>
            </a:ln>
          </p:spPr>
          <p:txBody>
            <a:bodyPr wrap="none">
              <a:spAutoFit/>
            </a:bodyPr>
            <a:lstStyle/>
            <a:p>
              <a:r>
                <a:rPr lang="en-US" altLang="zh-CN">
                  <a:solidFill>
                    <a:srgbClr val="006600"/>
                  </a:solidFill>
                </a:rPr>
                <a:t>4 </a:t>
              </a:r>
              <a:r>
                <a:rPr lang="en-US" altLang="zh-CN" baseline="30000">
                  <a:solidFill>
                    <a:srgbClr val="006600"/>
                  </a:solidFill>
                </a:rPr>
                <a:t>(D)</a:t>
              </a:r>
              <a:r>
                <a:rPr lang="en-US" altLang="zh-CN">
                  <a:solidFill>
                    <a:srgbClr val="006600"/>
                  </a:solidFill>
                </a:rPr>
                <a:t>          19</a:t>
              </a:r>
              <a:r>
                <a:rPr lang="en-US" altLang="zh-CN" baseline="30000">
                  <a:solidFill>
                    <a:srgbClr val="006600"/>
                  </a:solidFill>
                </a:rPr>
                <a:t>(S)</a:t>
              </a:r>
              <a:r>
                <a:rPr lang="en-US" altLang="zh-CN">
                  <a:solidFill>
                    <a:srgbClr val="006600"/>
                  </a:solidFill>
                </a:rPr>
                <a:t>   22</a:t>
              </a:r>
              <a:r>
                <a:rPr lang="en-US" altLang="zh-CN" baseline="30000">
                  <a:solidFill>
                    <a:srgbClr val="006600"/>
                  </a:solidFill>
                </a:rPr>
                <a:t>(V)</a:t>
              </a:r>
              <a:r>
                <a:rPr lang="en-US" altLang="zh-CN">
                  <a:solidFill>
                    <a:srgbClr val="006600"/>
                  </a:solidFill>
                </a:rPr>
                <a:t>   0                      18</a:t>
              </a:r>
              <a:r>
                <a:rPr lang="en-US" altLang="zh-CN" baseline="30000">
                  <a:solidFill>
                    <a:srgbClr val="006600"/>
                  </a:solidFill>
                </a:rPr>
                <a:t>(R)</a:t>
              </a:r>
              <a:r>
                <a:rPr lang="en-US" altLang="zh-CN">
                  <a:solidFill>
                    <a:srgbClr val="006600"/>
                  </a:solidFill>
                </a:rPr>
                <a:t>              7</a:t>
              </a:r>
              <a:r>
                <a:rPr lang="en-US" altLang="zh-CN" baseline="30000">
                  <a:solidFill>
                    <a:srgbClr val="006600"/>
                  </a:solidFill>
                </a:rPr>
                <a:t>(G)</a:t>
              </a:r>
              <a:r>
                <a:rPr lang="en-US" altLang="zh-CN">
                  <a:solidFill>
                    <a:srgbClr val="006600"/>
                  </a:solidFill>
                </a:rPr>
                <a:t>      19</a:t>
              </a:r>
              <a:endParaRPr lang="en-US" altLang="zh-CN">
                <a:solidFill>
                  <a:srgbClr val="000000"/>
                </a:solidFill>
              </a:endParaRPr>
            </a:p>
          </p:txBody>
        </p:sp>
        <p:sp>
          <p:nvSpPr>
            <p:cNvPr id="20539" name="Text Box 56"/>
            <p:cNvSpPr txBox="1">
              <a:spLocks noChangeArrowheads="1"/>
            </p:cNvSpPr>
            <p:nvPr/>
          </p:nvSpPr>
          <p:spPr bwMode="auto">
            <a:xfrm>
              <a:off x="2877" y="3120"/>
              <a:ext cx="1384" cy="288"/>
            </a:xfrm>
            <a:prstGeom prst="rect">
              <a:avLst/>
            </a:prstGeom>
            <a:noFill/>
            <a:ln w="9525">
              <a:noFill/>
              <a:miter lim="800000"/>
              <a:headEnd/>
              <a:tailEnd/>
            </a:ln>
          </p:spPr>
          <p:txBody>
            <a:bodyPr wrap="none">
              <a:spAutoFit/>
            </a:bodyPr>
            <a:lstStyle/>
            <a:p>
              <a:r>
                <a:rPr lang="en-US" altLang="zh-CN">
                  <a:solidFill>
                    <a:srgbClr val="006600"/>
                  </a:solidFill>
                </a:rPr>
                <a:t>0                  5 </a:t>
              </a:r>
              <a:r>
                <a:rPr lang="en-US" altLang="zh-CN" baseline="30000">
                  <a:solidFill>
                    <a:srgbClr val="006600"/>
                  </a:solidFill>
                </a:rPr>
                <a:t>(E)</a:t>
              </a:r>
            </a:p>
          </p:txBody>
        </p:sp>
        <p:sp>
          <p:nvSpPr>
            <p:cNvPr id="20540" name="Line 57"/>
            <p:cNvSpPr>
              <a:spLocks noChangeShapeType="1"/>
            </p:cNvSpPr>
            <p:nvPr/>
          </p:nvSpPr>
          <p:spPr bwMode="auto">
            <a:xfrm>
              <a:off x="2832" y="1547"/>
              <a:ext cx="0" cy="538"/>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1" name="Line 58"/>
            <p:cNvSpPr>
              <a:spLocks noChangeShapeType="1"/>
            </p:cNvSpPr>
            <p:nvPr/>
          </p:nvSpPr>
          <p:spPr bwMode="auto">
            <a:xfrm>
              <a:off x="3493" y="2788"/>
              <a:ext cx="0" cy="539"/>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2" name="Freeform 59"/>
            <p:cNvSpPr>
              <a:spLocks/>
            </p:cNvSpPr>
            <p:nvPr/>
          </p:nvSpPr>
          <p:spPr bwMode="auto">
            <a:xfrm>
              <a:off x="3064" y="1091"/>
              <a:ext cx="524" cy="373"/>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3" name="Text Box 60"/>
            <p:cNvSpPr txBox="1">
              <a:spLocks noChangeArrowheads="1"/>
            </p:cNvSpPr>
            <p:nvPr/>
          </p:nvSpPr>
          <p:spPr bwMode="auto">
            <a:xfrm>
              <a:off x="2756" y="880"/>
              <a:ext cx="295" cy="404"/>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20544" name="Freeform 61"/>
            <p:cNvSpPr>
              <a:spLocks/>
            </p:cNvSpPr>
            <p:nvPr/>
          </p:nvSpPr>
          <p:spPr bwMode="auto">
            <a:xfrm>
              <a:off x="878" y="2168"/>
              <a:ext cx="852" cy="538"/>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5" name="Freeform 62"/>
            <p:cNvSpPr>
              <a:spLocks/>
            </p:cNvSpPr>
            <p:nvPr/>
          </p:nvSpPr>
          <p:spPr bwMode="auto">
            <a:xfrm>
              <a:off x="2435" y="2168"/>
              <a:ext cx="544" cy="538"/>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6" name="Freeform 63"/>
            <p:cNvSpPr>
              <a:spLocks/>
            </p:cNvSpPr>
            <p:nvPr/>
          </p:nvSpPr>
          <p:spPr bwMode="auto">
            <a:xfrm>
              <a:off x="3140" y="2168"/>
              <a:ext cx="1719" cy="538"/>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0547" name="Oval 64"/>
            <p:cNvSpPr>
              <a:spLocks noChangeArrowheads="1"/>
            </p:cNvSpPr>
            <p:nvPr/>
          </p:nvSpPr>
          <p:spPr bwMode="auto">
            <a:xfrm>
              <a:off x="232"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0548" name="Line 65"/>
            <p:cNvSpPr>
              <a:spLocks noChangeShapeType="1"/>
            </p:cNvSpPr>
            <p:nvPr/>
          </p:nvSpPr>
          <p:spPr bwMode="auto">
            <a:xfrm>
              <a:off x="49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49" name="Oval 66"/>
            <p:cNvSpPr>
              <a:spLocks noChangeArrowheads="1"/>
            </p:cNvSpPr>
            <p:nvPr/>
          </p:nvSpPr>
          <p:spPr bwMode="auto">
            <a:xfrm>
              <a:off x="981"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0550" name="Line 67"/>
            <p:cNvSpPr>
              <a:spLocks noChangeShapeType="1"/>
            </p:cNvSpPr>
            <p:nvPr/>
          </p:nvSpPr>
          <p:spPr bwMode="auto">
            <a:xfrm>
              <a:off x="1245"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51" name="Oval 68"/>
            <p:cNvSpPr>
              <a:spLocks noChangeArrowheads="1"/>
            </p:cNvSpPr>
            <p:nvPr/>
          </p:nvSpPr>
          <p:spPr bwMode="auto">
            <a:xfrm>
              <a:off x="1510"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0552" name="Line 69"/>
            <p:cNvSpPr>
              <a:spLocks noChangeShapeType="1"/>
            </p:cNvSpPr>
            <p:nvPr/>
          </p:nvSpPr>
          <p:spPr bwMode="auto">
            <a:xfrm>
              <a:off x="1774"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53" name="Oval 70"/>
            <p:cNvSpPr>
              <a:spLocks noChangeArrowheads="1"/>
            </p:cNvSpPr>
            <p:nvPr/>
          </p:nvSpPr>
          <p:spPr bwMode="auto">
            <a:xfrm>
              <a:off x="2171" y="3120"/>
              <a:ext cx="352"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0554" name="Line 71"/>
            <p:cNvSpPr>
              <a:spLocks noChangeShapeType="1"/>
            </p:cNvSpPr>
            <p:nvPr/>
          </p:nvSpPr>
          <p:spPr bwMode="auto">
            <a:xfrm>
              <a:off x="2303"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55" name="Oval 72"/>
            <p:cNvSpPr>
              <a:spLocks noChangeArrowheads="1"/>
            </p:cNvSpPr>
            <p:nvPr/>
          </p:nvSpPr>
          <p:spPr bwMode="auto">
            <a:xfrm>
              <a:off x="3625" y="3741"/>
              <a:ext cx="661"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0556" name="Line 73"/>
            <p:cNvSpPr>
              <a:spLocks noChangeShapeType="1"/>
            </p:cNvSpPr>
            <p:nvPr/>
          </p:nvSpPr>
          <p:spPr bwMode="auto">
            <a:xfrm>
              <a:off x="3889"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57" name="Oval 74"/>
            <p:cNvSpPr>
              <a:spLocks noChangeArrowheads="1"/>
            </p:cNvSpPr>
            <p:nvPr/>
          </p:nvSpPr>
          <p:spPr bwMode="auto">
            <a:xfrm>
              <a:off x="4242"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p>
          </p:txBody>
        </p:sp>
        <p:sp>
          <p:nvSpPr>
            <p:cNvPr id="20558" name="Line 75"/>
            <p:cNvSpPr>
              <a:spLocks noChangeShapeType="1"/>
            </p:cNvSpPr>
            <p:nvPr/>
          </p:nvSpPr>
          <p:spPr bwMode="auto">
            <a:xfrm>
              <a:off x="450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59" name="Oval 76"/>
            <p:cNvSpPr>
              <a:spLocks noChangeArrowheads="1"/>
            </p:cNvSpPr>
            <p:nvPr/>
          </p:nvSpPr>
          <p:spPr bwMode="auto">
            <a:xfrm>
              <a:off x="4947" y="3120"/>
              <a:ext cx="528"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20560" name="Line 77"/>
            <p:cNvSpPr>
              <a:spLocks noChangeShapeType="1"/>
            </p:cNvSpPr>
            <p:nvPr/>
          </p:nvSpPr>
          <p:spPr bwMode="auto">
            <a:xfrm>
              <a:off x="5211"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61" name="Text Box 78"/>
            <p:cNvSpPr txBox="1">
              <a:spLocks noChangeArrowheads="1"/>
            </p:cNvSpPr>
            <p:nvPr/>
          </p:nvSpPr>
          <p:spPr bwMode="auto">
            <a:xfrm>
              <a:off x="1456"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2" name="Text Box 79"/>
            <p:cNvSpPr txBox="1">
              <a:spLocks noChangeArrowheads="1"/>
            </p:cNvSpPr>
            <p:nvPr/>
          </p:nvSpPr>
          <p:spPr bwMode="auto">
            <a:xfrm>
              <a:off x="2160"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3" name="Text Box 80"/>
            <p:cNvSpPr txBox="1">
              <a:spLocks noChangeArrowheads="1"/>
            </p:cNvSpPr>
            <p:nvPr/>
          </p:nvSpPr>
          <p:spPr bwMode="auto">
            <a:xfrm>
              <a:off x="1984"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4" name="Text Box 81"/>
            <p:cNvSpPr txBox="1">
              <a:spLocks noChangeArrowheads="1"/>
            </p:cNvSpPr>
            <p:nvPr/>
          </p:nvSpPr>
          <p:spPr bwMode="auto">
            <a:xfrm>
              <a:off x="1808"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5" name="Text Box 82"/>
            <p:cNvSpPr txBox="1">
              <a:spLocks noChangeArrowheads="1"/>
            </p:cNvSpPr>
            <p:nvPr/>
          </p:nvSpPr>
          <p:spPr bwMode="auto">
            <a:xfrm>
              <a:off x="4848"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6" name="Text Box 83"/>
            <p:cNvSpPr txBox="1">
              <a:spLocks noChangeArrowheads="1"/>
            </p:cNvSpPr>
            <p:nvPr/>
          </p:nvSpPr>
          <p:spPr bwMode="auto">
            <a:xfrm>
              <a:off x="3218"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7" name="Text Box 84"/>
            <p:cNvSpPr txBox="1">
              <a:spLocks noChangeArrowheads="1"/>
            </p:cNvSpPr>
            <p:nvPr/>
          </p:nvSpPr>
          <p:spPr bwMode="auto">
            <a:xfrm>
              <a:off x="2866"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8" name="Text Box 85"/>
            <p:cNvSpPr txBox="1">
              <a:spLocks noChangeArrowheads="1"/>
            </p:cNvSpPr>
            <p:nvPr/>
          </p:nvSpPr>
          <p:spPr bwMode="auto">
            <a:xfrm>
              <a:off x="2689" y="204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0569" name="Text Box 86"/>
            <p:cNvSpPr txBox="1">
              <a:spLocks noChangeArrowheads="1"/>
            </p:cNvSpPr>
            <p:nvPr/>
          </p:nvSpPr>
          <p:spPr bwMode="auto">
            <a:xfrm>
              <a:off x="2513" y="2043"/>
              <a:ext cx="251" cy="327"/>
            </a:xfrm>
            <a:prstGeom prst="rect">
              <a:avLst/>
            </a:prstGeom>
            <a:noFill/>
            <a:ln w="9525">
              <a:noFill/>
              <a:miter lim="800000"/>
              <a:headEnd/>
              <a:tailEnd/>
            </a:ln>
          </p:spPr>
          <p:txBody>
            <a:bodyPr wrap="none">
              <a:spAutoFit/>
            </a:bodyPr>
            <a:lstStyle/>
            <a:p>
              <a:r>
                <a:rPr lang="en-US" altLang="zh-CN" sz="2800" dirty="0">
                  <a:solidFill>
                    <a:srgbClr val="006600"/>
                  </a:solidFill>
                  <a:sym typeface="Symbol" pitchFamily="18" charset="2"/>
                </a:rPr>
                <a:t></a:t>
              </a:r>
              <a:endParaRPr lang="en-US" altLang="zh-CN" dirty="0">
                <a:solidFill>
                  <a:srgbClr val="000000"/>
                </a:solidFill>
              </a:endParaRPr>
            </a:p>
          </p:txBody>
        </p:sp>
        <p:sp>
          <p:nvSpPr>
            <p:cNvPr id="20570" name="Line 87"/>
            <p:cNvSpPr>
              <a:spLocks noChangeShapeType="1"/>
            </p:cNvSpPr>
            <p:nvPr/>
          </p:nvSpPr>
          <p:spPr bwMode="auto">
            <a:xfrm>
              <a:off x="496"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0571" name="Line 88"/>
            <p:cNvSpPr>
              <a:spLocks noChangeShapeType="1"/>
            </p:cNvSpPr>
            <p:nvPr/>
          </p:nvSpPr>
          <p:spPr bwMode="auto">
            <a:xfrm>
              <a:off x="5211"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0572" name="Line 89"/>
            <p:cNvSpPr>
              <a:spLocks noChangeShapeType="1"/>
            </p:cNvSpPr>
            <p:nvPr/>
          </p:nvSpPr>
          <p:spPr bwMode="auto">
            <a:xfrm>
              <a:off x="4550"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0573" name="Line 90"/>
            <p:cNvSpPr>
              <a:spLocks noChangeShapeType="1"/>
            </p:cNvSpPr>
            <p:nvPr/>
          </p:nvSpPr>
          <p:spPr bwMode="auto">
            <a:xfrm>
              <a:off x="3977"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3" name="Group 91"/>
            <p:cNvGrpSpPr>
              <a:grpSpLocks/>
            </p:cNvGrpSpPr>
            <p:nvPr/>
          </p:nvGrpSpPr>
          <p:grpSpPr bwMode="auto">
            <a:xfrm>
              <a:off x="2744" y="3451"/>
              <a:ext cx="528" cy="869"/>
              <a:chOff x="2744" y="3451"/>
              <a:chExt cx="528" cy="869"/>
            </a:xfrm>
          </p:grpSpPr>
          <p:sp>
            <p:nvSpPr>
              <p:cNvPr id="20578" name="Oval 92"/>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0579" name="Line 93"/>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0580" name="Line 94"/>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0575" name="Line 95"/>
            <p:cNvSpPr>
              <a:spLocks noChangeShapeType="1"/>
            </p:cNvSpPr>
            <p:nvPr/>
          </p:nvSpPr>
          <p:spPr bwMode="auto">
            <a:xfrm>
              <a:off x="2347"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0576" name="Line 96"/>
            <p:cNvSpPr>
              <a:spLocks noChangeShapeType="1"/>
            </p:cNvSpPr>
            <p:nvPr/>
          </p:nvSpPr>
          <p:spPr bwMode="auto">
            <a:xfrm>
              <a:off x="1818"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0577" name="Line 97"/>
            <p:cNvSpPr>
              <a:spLocks noChangeShapeType="1"/>
            </p:cNvSpPr>
            <p:nvPr/>
          </p:nvSpPr>
          <p:spPr bwMode="auto">
            <a:xfrm>
              <a:off x="1245"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105" name="Text Box 86"/>
            <p:cNvSpPr txBox="1">
              <a:spLocks noChangeArrowheads="1"/>
            </p:cNvSpPr>
            <p:nvPr/>
          </p:nvSpPr>
          <p:spPr bwMode="auto">
            <a:xfrm>
              <a:off x="2402" y="2623"/>
              <a:ext cx="251" cy="327"/>
            </a:xfrm>
            <a:prstGeom prst="rect">
              <a:avLst/>
            </a:prstGeom>
            <a:noFill/>
            <a:ln w="9525">
              <a:noFill/>
              <a:miter lim="800000"/>
              <a:headEnd/>
              <a:tailEnd/>
            </a:ln>
          </p:spPr>
          <p:txBody>
            <a:bodyPr wrap="none">
              <a:spAutoFit/>
            </a:bodyPr>
            <a:lstStyle/>
            <a:p>
              <a:r>
                <a:rPr lang="en-US" altLang="zh-CN" sz="2800" dirty="0">
                  <a:solidFill>
                    <a:srgbClr val="006600"/>
                  </a:solidFill>
                  <a:sym typeface="Symbol" pitchFamily="18" charset="2"/>
                </a:rPr>
                <a:t></a:t>
              </a:r>
              <a:endParaRPr lang="en-US" altLang="zh-CN" dirty="0">
                <a:solidFill>
                  <a:srgbClr val="000000"/>
                </a:solidFill>
              </a:endParaRPr>
            </a:p>
          </p:txBody>
        </p:sp>
      </p:grpSp>
      <p:sp>
        <p:nvSpPr>
          <p:cNvPr id="20488" name="Text Box 99"/>
          <p:cNvSpPr txBox="1">
            <a:spLocks noChangeArrowheads="1"/>
          </p:cNvSpPr>
          <p:nvPr/>
        </p:nvSpPr>
        <p:spPr bwMode="auto">
          <a:xfrm>
            <a:off x="4982550" y="1862138"/>
            <a:ext cx="577850" cy="457200"/>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P</a:t>
            </a:r>
          </a:p>
        </p:txBody>
      </p:sp>
      <p:sp>
        <p:nvSpPr>
          <p:cNvPr id="20489" name="Text Box 100"/>
          <p:cNvSpPr txBox="1">
            <a:spLocks noChangeArrowheads="1"/>
          </p:cNvSpPr>
          <p:nvPr/>
        </p:nvSpPr>
        <p:spPr bwMode="auto">
          <a:xfrm>
            <a:off x="7700963" y="803275"/>
            <a:ext cx="577850" cy="457200"/>
          </a:xfrm>
          <a:prstGeom prst="rect">
            <a:avLst/>
          </a:prstGeom>
          <a:noFill/>
          <a:ln w="9525">
            <a:noFill/>
            <a:miter lim="800000"/>
            <a:headEnd/>
            <a:tailEnd/>
          </a:ln>
        </p:spPr>
        <p:txBody>
          <a:bodyPr>
            <a:spAutoFit/>
          </a:bodyPr>
          <a:lstStyle/>
          <a:p>
            <a:pPr>
              <a:spcBef>
                <a:spcPct val="50000"/>
              </a:spcBef>
            </a:pPr>
            <a:r>
              <a:rPr lang="en-US" altLang="zh-CN" b="1">
                <a:solidFill>
                  <a:srgbClr val="3333FF"/>
                </a:solidFill>
              </a:rPr>
              <a:t>i</a:t>
            </a:r>
          </a:p>
        </p:txBody>
      </p:sp>
      <p:sp>
        <p:nvSpPr>
          <p:cNvPr id="102" name="Text Box 99"/>
          <p:cNvSpPr txBox="1">
            <a:spLocks noChangeArrowheads="1"/>
          </p:cNvSpPr>
          <p:nvPr/>
        </p:nvSpPr>
        <p:spPr bwMode="auto">
          <a:xfrm>
            <a:off x="3851275" y="3892324"/>
            <a:ext cx="577850" cy="457200"/>
          </a:xfrm>
          <a:prstGeom prst="rect">
            <a:avLst/>
          </a:prstGeom>
          <a:noFill/>
          <a:ln w="9525">
            <a:noFill/>
            <a:miter lim="800000"/>
            <a:headEnd/>
            <a:tailEnd/>
          </a:ln>
        </p:spPr>
        <p:txBody>
          <a:bodyPr>
            <a:spAutoFit/>
          </a:bodyPr>
          <a:lstStyle/>
          <a:p>
            <a:pPr>
              <a:spcBef>
                <a:spcPct val="50000"/>
              </a:spcBef>
            </a:pPr>
            <a:r>
              <a:rPr lang="en-US" altLang="zh-CN" b="1" dirty="0">
                <a:solidFill>
                  <a:srgbClr val="3333CC"/>
                </a:solidFill>
              </a:rPr>
              <a:t>P</a:t>
            </a:r>
          </a:p>
        </p:txBody>
      </p:sp>
      <p:sp>
        <p:nvSpPr>
          <p:cNvPr id="103" name="Text Box 99"/>
          <p:cNvSpPr txBox="1">
            <a:spLocks noChangeArrowheads="1"/>
          </p:cNvSpPr>
          <p:nvPr/>
        </p:nvSpPr>
        <p:spPr bwMode="auto">
          <a:xfrm>
            <a:off x="5865813" y="4846999"/>
            <a:ext cx="577850" cy="457200"/>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P</a:t>
            </a:r>
          </a:p>
        </p:txBody>
      </p:sp>
      <p:sp>
        <p:nvSpPr>
          <p:cNvPr id="5" name="矩形 4"/>
          <p:cNvSpPr/>
          <p:nvPr/>
        </p:nvSpPr>
        <p:spPr bwMode="auto">
          <a:xfrm>
            <a:off x="5865813" y="4829414"/>
            <a:ext cx="307975" cy="43461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04" name="Text Box 99"/>
          <p:cNvSpPr txBox="1">
            <a:spLocks noChangeArrowheads="1"/>
          </p:cNvSpPr>
          <p:nvPr/>
        </p:nvSpPr>
        <p:spPr bwMode="auto">
          <a:xfrm>
            <a:off x="4771843" y="4829414"/>
            <a:ext cx="577850" cy="457200"/>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P</a:t>
            </a:r>
          </a:p>
        </p:txBody>
      </p:sp>
      <p:sp>
        <p:nvSpPr>
          <p:cNvPr id="106" name="Text Box 99"/>
          <p:cNvSpPr txBox="1">
            <a:spLocks noChangeArrowheads="1"/>
          </p:cNvSpPr>
          <p:nvPr/>
        </p:nvSpPr>
        <p:spPr bwMode="auto">
          <a:xfrm>
            <a:off x="6789738" y="4579438"/>
            <a:ext cx="577850" cy="457200"/>
          </a:xfrm>
          <a:prstGeom prst="rect">
            <a:avLst/>
          </a:prstGeom>
          <a:noFill/>
          <a:ln w="9525">
            <a:noFill/>
            <a:miter lim="800000"/>
            <a:headEnd/>
            <a:tailEnd/>
          </a:ln>
        </p:spPr>
        <p:txBody>
          <a:bodyPr>
            <a:spAutoFit/>
          </a:bodyPr>
          <a:lstStyle/>
          <a:p>
            <a:pPr>
              <a:spcBef>
                <a:spcPct val="50000"/>
              </a:spcBef>
            </a:pPr>
            <a:r>
              <a:rPr lang="en-US" altLang="zh-CN" b="1" dirty="0">
                <a:solidFill>
                  <a:srgbClr val="3333CC"/>
                </a:solidFill>
              </a:rPr>
              <a:t>P</a:t>
            </a:r>
          </a:p>
        </p:txBody>
      </p:sp>
      <p:sp>
        <p:nvSpPr>
          <p:cNvPr id="107" name="矩形 106"/>
          <p:cNvSpPr/>
          <p:nvPr/>
        </p:nvSpPr>
        <p:spPr bwMode="auto">
          <a:xfrm>
            <a:off x="3827463" y="3844493"/>
            <a:ext cx="307975" cy="43461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Tree>
    <p:extLst>
      <p:ext uri="{BB962C8B-B14F-4D97-AF65-F5344CB8AC3E}">
        <p14:creationId xmlns:p14="http://schemas.microsoft.com/office/powerpoint/2010/main" val="508519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5924">
                                            <p:txEl>
                                              <p:pRg st="0" end="0"/>
                                            </p:txEl>
                                          </p:spTgt>
                                        </p:tgtEl>
                                        <p:attrNameLst>
                                          <p:attrName>style.visibility</p:attrName>
                                        </p:attrNameLst>
                                      </p:cBhvr>
                                      <p:to>
                                        <p:strVal val="visible"/>
                                      </p:to>
                                    </p:set>
                                    <p:animEffect transition="in" filter="wipe(left)">
                                      <p:cBhvr>
                                        <p:cTn id="7" dur="500"/>
                                        <p:tgtEl>
                                          <p:spTgt spid="465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0488"/>
                                        </p:tgtEl>
                                      </p:cBhvr>
                                    </p:animEffect>
                                    <p:set>
                                      <p:cBhvr>
                                        <p:cTn id="12" dur="1" fill="hold">
                                          <p:stCondLst>
                                            <p:cond delay="499"/>
                                          </p:stCondLst>
                                        </p:cTn>
                                        <p:tgtEl>
                                          <p:spTgt spid="20488"/>
                                        </p:tgtEl>
                                        <p:attrNameLst>
                                          <p:attrName>style.visibility</p:attrName>
                                        </p:attrNameLst>
                                      </p:cBhvr>
                                      <p:to>
                                        <p:strVal val="hidden"/>
                                      </p:to>
                                    </p:set>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03"/>
                                        </p:tgtEl>
                                        <p:attrNameLst>
                                          <p:attrName>style.visibility</p:attrName>
                                        </p:attrNameLst>
                                      </p:cBhvr>
                                      <p:to>
                                        <p:strVal val="visible"/>
                                      </p:to>
                                    </p:set>
                                    <p:anim calcmode="lin" valueType="num">
                                      <p:cBhvr additive="base">
                                        <p:cTn id="16" dur="500" fill="hold"/>
                                        <p:tgtEl>
                                          <p:spTgt spid="103"/>
                                        </p:tgtEl>
                                        <p:attrNameLst>
                                          <p:attrName>ppt_x</p:attrName>
                                        </p:attrNameLst>
                                      </p:cBhvr>
                                      <p:tavLst>
                                        <p:tav tm="0">
                                          <p:val>
                                            <p:strVal val="#ppt_x"/>
                                          </p:val>
                                        </p:tav>
                                        <p:tav tm="100000">
                                          <p:val>
                                            <p:strVal val="#ppt_x"/>
                                          </p:val>
                                        </p:tav>
                                      </p:tavLst>
                                    </p:anim>
                                    <p:anim calcmode="lin" valueType="num">
                                      <p:cBhvr additive="base">
                                        <p:cTn id="17"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5925">
                                            <p:txEl>
                                              <p:pRg st="0" end="0"/>
                                            </p:txEl>
                                          </p:spTgt>
                                        </p:tgtEl>
                                        <p:attrNameLst>
                                          <p:attrName>style.visibility</p:attrName>
                                        </p:attrNameLst>
                                      </p:cBhvr>
                                      <p:to>
                                        <p:strVal val="visible"/>
                                      </p:to>
                                    </p:set>
                                    <p:animEffect transition="in" filter="wipe(left)">
                                      <p:cBhvr>
                                        <p:cTn id="22" dur="500"/>
                                        <p:tgtEl>
                                          <p:spTgt spid="465925">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65925">
                                            <p:txEl>
                                              <p:pRg st="1" end="1"/>
                                            </p:txEl>
                                          </p:spTgt>
                                        </p:tgtEl>
                                        <p:attrNameLst>
                                          <p:attrName>style.visibility</p:attrName>
                                        </p:attrNameLst>
                                      </p:cBhvr>
                                      <p:to>
                                        <p:strVal val="visible"/>
                                      </p:to>
                                    </p:set>
                                    <p:animEffect transition="in" filter="wipe(left)">
                                      <p:cBhvr>
                                        <p:cTn id="25" dur="500"/>
                                        <p:tgtEl>
                                          <p:spTgt spid="46592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5924">
                                            <p:txEl>
                                              <p:pRg st="1" end="1"/>
                                            </p:txEl>
                                          </p:spTgt>
                                        </p:tgtEl>
                                        <p:attrNameLst>
                                          <p:attrName>style.visibility</p:attrName>
                                        </p:attrNameLst>
                                      </p:cBhvr>
                                      <p:to>
                                        <p:strVal val="visible"/>
                                      </p:to>
                                    </p:set>
                                    <p:animEffect transition="in" filter="wipe(left)">
                                      <p:cBhvr>
                                        <p:cTn id="30" dur="500"/>
                                        <p:tgtEl>
                                          <p:spTgt spid="46592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par>
                          <p:cTn id="36" fill="hold">
                            <p:stCondLst>
                              <p:cond delay="500"/>
                            </p:stCondLst>
                            <p:childTnLst>
                              <p:par>
                                <p:cTn id="37" presetID="2" presetClass="entr" presetSubtype="1"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ppt_x"/>
                                          </p:val>
                                        </p:tav>
                                        <p:tav tm="100000">
                                          <p:val>
                                            <p:strVal val="#ppt_x"/>
                                          </p:val>
                                        </p:tav>
                                      </p:tavLst>
                                    </p:anim>
                                    <p:anim calcmode="lin" valueType="num">
                                      <p:cBhvr additive="base">
                                        <p:cTn id="40"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65924">
                                            <p:txEl>
                                              <p:pRg st="2" end="2"/>
                                            </p:txEl>
                                          </p:spTgt>
                                        </p:tgtEl>
                                        <p:attrNameLst>
                                          <p:attrName>style.visibility</p:attrName>
                                        </p:attrNameLst>
                                      </p:cBhvr>
                                      <p:to>
                                        <p:strVal val="visible"/>
                                      </p:to>
                                    </p:set>
                                    <p:animEffect transition="in" filter="wipe(left)">
                                      <p:cBhvr>
                                        <p:cTn id="45" dur="500"/>
                                        <p:tgtEl>
                                          <p:spTgt spid="46592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65925">
                                            <p:txEl>
                                              <p:pRg st="2" end="2"/>
                                            </p:txEl>
                                          </p:spTgt>
                                        </p:tgtEl>
                                        <p:attrNameLst>
                                          <p:attrName>style.visibility</p:attrName>
                                        </p:attrNameLst>
                                      </p:cBhvr>
                                      <p:to>
                                        <p:strVal val="visible"/>
                                      </p:to>
                                    </p:set>
                                    <p:animEffect transition="in" filter="wipe(left)">
                                      <p:cBhvr>
                                        <p:cTn id="50" dur="500"/>
                                        <p:tgtEl>
                                          <p:spTgt spid="46592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02">
                                            <p:txEl>
                                              <p:pRg st="0" end="0"/>
                                            </p:txEl>
                                          </p:spTgt>
                                        </p:tgtEl>
                                        <p:attrNameLst>
                                          <p:attrName>style.visibility</p:attrName>
                                        </p:attrNameLst>
                                      </p:cBhvr>
                                      <p:to>
                                        <p:strVal val="visible"/>
                                      </p:to>
                                    </p:set>
                                    <p:anim calcmode="lin" valueType="num">
                                      <p:cBhvr additive="base">
                                        <p:cTn id="55" dur="500" fill="hold"/>
                                        <p:tgtEl>
                                          <p:spTgt spid="10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65924">
                                            <p:txEl>
                                              <p:pRg st="3" end="3"/>
                                            </p:txEl>
                                          </p:spTgt>
                                        </p:tgtEl>
                                        <p:attrNameLst>
                                          <p:attrName>style.visibility</p:attrName>
                                        </p:attrNameLst>
                                      </p:cBhvr>
                                      <p:to>
                                        <p:strVal val="visible"/>
                                      </p:to>
                                    </p:set>
                                    <p:animEffect transition="in" filter="wipe(left)">
                                      <p:cBhvr>
                                        <p:cTn id="61" dur="500"/>
                                        <p:tgtEl>
                                          <p:spTgt spid="46592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5925">
                                            <p:txEl>
                                              <p:pRg st="3" end="3"/>
                                            </p:txEl>
                                          </p:spTgt>
                                        </p:tgtEl>
                                        <p:attrNameLst>
                                          <p:attrName>style.visibility</p:attrName>
                                        </p:attrNameLst>
                                      </p:cBhvr>
                                      <p:to>
                                        <p:strVal val="visible"/>
                                      </p:to>
                                    </p:set>
                                    <p:animEffect transition="in" filter="wipe(left)">
                                      <p:cBhvr>
                                        <p:cTn id="66" dur="500"/>
                                        <p:tgtEl>
                                          <p:spTgt spid="46592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wipe(down)">
                                      <p:cBhvr>
                                        <p:cTn id="71" dur="500"/>
                                        <p:tgtEl>
                                          <p:spTgt spid="10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nodeType="clickEffect">
                                  <p:stCondLst>
                                    <p:cond delay="0"/>
                                  </p:stCondLst>
                                  <p:childTnLst>
                                    <p:set>
                                      <p:cBhvr>
                                        <p:cTn id="75" dur="1" fill="hold">
                                          <p:stCondLst>
                                            <p:cond delay="0"/>
                                          </p:stCondLst>
                                        </p:cTn>
                                        <p:tgtEl>
                                          <p:spTgt spid="106">
                                            <p:txEl>
                                              <p:pRg st="0" end="0"/>
                                            </p:txEl>
                                          </p:spTgt>
                                        </p:tgtEl>
                                        <p:attrNameLst>
                                          <p:attrName>style.visibility</p:attrName>
                                        </p:attrNameLst>
                                      </p:cBhvr>
                                      <p:to>
                                        <p:strVal val="visible"/>
                                      </p:to>
                                    </p:set>
                                    <p:anim calcmode="lin" valueType="num">
                                      <p:cBhvr additive="base">
                                        <p:cTn id="76" dur="500" fill="hold"/>
                                        <p:tgtEl>
                                          <p:spTgt spid="106">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0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103" grpId="0"/>
      <p:bldP spid="5" grpId="0" animBg="1"/>
      <p:bldP spid="104" grpId="0"/>
      <p:bldP spid="1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1000" y="76200"/>
            <a:ext cx="4117975" cy="701675"/>
          </a:xfrm>
          <a:prstGeom prst="rect">
            <a:avLst/>
          </a:prstGeom>
          <a:noFill/>
          <a:ln w="9525">
            <a:noFill/>
            <a:miter lim="800000"/>
            <a:headEnd/>
            <a:tailEnd/>
          </a:ln>
        </p:spPr>
        <p:txBody>
          <a:bodyPr wrap="none">
            <a:spAutoFit/>
          </a:bodyPr>
          <a:lstStyle/>
          <a:p>
            <a:pPr>
              <a:lnSpc>
                <a:spcPct val="125000"/>
              </a:lnSpc>
            </a:pPr>
            <a:r>
              <a:rPr lang="zh-CN" altLang="en-US" sz="3200" b="1">
                <a:solidFill>
                  <a:srgbClr val="A50021"/>
                </a:solidFill>
                <a:ea typeface="楷体_GB2312" pitchFamily="49" charset="-122"/>
              </a:rPr>
              <a:t>初始状态</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p=T;   i = 0;</a:t>
            </a:r>
          </a:p>
        </p:txBody>
      </p:sp>
      <p:sp>
        <p:nvSpPr>
          <p:cNvPr id="21507" name="Rectangle 3"/>
          <p:cNvSpPr>
            <a:spLocks noChangeArrowheads="1"/>
          </p:cNvSpPr>
          <p:nvPr/>
        </p:nvSpPr>
        <p:spPr bwMode="auto">
          <a:xfrm>
            <a:off x="381000" y="928688"/>
            <a:ext cx="8162925" cy="2949575"/>
          </a:xfrm>
          <a:prstGeom prst="rect">
            <a:avLst/>
          </a:prstGeom>
          <a:noFill/>
          <a:ln w="9525">
            <a:noFill/>
            <a:miter lim="800000"/>
            <a:headEnd/>
            <a:tailEnd/>
          </a:ln>
        </p:spPr>
        <p:txBody>
          <a:bodyPr wrap="none">
            <a:spAutoFit/>
          </a:bodyPr>
          <a:lstStyle/>
          <a:p>
            <a:pPr>
              <a:lnSpc>
                <a:spcPct val="125000"/>
              </a:lnSpc>
            </a:pPr>
            <a:r>
              <a:rPr lang="en-US" altLang="zh-CN" sz="3000" b="1">
                <a:solidFill>
                  <a:srgbClr val="A50021"/>
                </a:solidFill>
                <a:ea typeface="楷体_GB2312" pitchFamily="49" charset="-122"/>
              </a:rPr>
              <a:t>while</a:t>
            </a:r>
            <a:r>
              <a:rPr lang="en-US" altLang="zh-CN" sz="3000">
                <a:solidFill>
                  <a:srgbClr val="A50021"/>
                </a:solidFill>
                <a:ea typeface="楷体_GB2312" pitchFamily="49" charset="-122"/>
              </a:rPr>
              <a:t>( p </a:t>
            </a:r>
            <a:r>
              <a:rPr lang="en-US" altLang="zh-CN" sz="3000" b="1">
                <a:solidFill>
                  <a:srgbClr val="A50021"/>
                </a:solidFill>
                <a:ea typeface="楷体_GB2312" pitchFamily="49" charset="-122"/>
              </a:rPr>
              <a:t>&amp;&amp;</a:t>
            </a:r>
            <a:r>
              <a:rPr lang="en-US" altLang="zh-CN" sz="3000">
                <a:solidFill>
                  <a:srgbClr val="A50021"/>
                </a:solidFill>
                <a:ea typeface="楷体_GB2312" pitchFamily="49" charset="-122"/>
              </a:rPr>
              <a:t> p-&gt;kind == BRANCH </a:t>
            </a:r>
            <a:r>
              <a:rPr lang="en-US" altLang="zh-CN" sz="3000" b="1">
                <a:solidFill>
                  <a:srgbClr val="A50021"/>
                </a:solidFill>
                <a:ea typeface="楷体_GB2312" pitchFamily="49" charset="-122"/>
              </a:rPr>
              <a:t>&amp;&amp;</a:t>
            </a:r>
            <a:r>
              <a:rPr lang="en-US" altLang="zh-CN" sz="3000">
                <a:solidFill>
                  <a:srgbClr val="A50021"/>
                </a:solidFill>
                <a:ea typeface="楷体_GB2312" pitchFamily="49" charset="-122"/>
              </a:rPr>
              <a:t> i&lt;K.num)</a:t>
            </a:r>
          </a:p>
          <a:p>
            <a:pPr>
              <a:lnSpc>
                <a:spcPct val="125000"/>
              </a:lnSpc>
            </a:pPr>
            <a:r>
              <a:rPr lang="en-US" altLang="zh-CN" sz="3000" b="1">
                <a:solidFill>
                  <a:srgbClr val="A50021"/>
                </a:solidFill>
                <a:ea typeface="楷体_GB2312" pitchFamily="49" charset="-122"/>
              </a:rPr>
              <a:t>{		//</a:t>
            </a:r>
            <a:r>
              <a:rPr lang="zh-CN" altLang="en-US" sz="3000" b="1">
                <a:solidFill>
                  <a:srgbClr val="A50021"/>
                </a:solidFill>
                <a:ea typeface="楷体_GB2312" pitchFamily="49" charset="-122"/>
              </a:rPr>
              <a:t>则</a:t>
            </a:r>
            <a:r>
              <a:rPr lang="zh-CN" altLang="en-US" sz="3000">
                <a:solidFill>
                  <a:srgbClr val="A50021"/>
                </a:solidFill>
                <a:ea typeface="楷体_GB2312" pitchFamily="49" charset="-122"/>
              </a:rPr>
              <a:t>继续搜索下一层的结点</a:t>
            </a:r>
          </a:p>
          <a:p>
            <a:pPr>
              <a:lnSpc>
                <a:spcPct val="125000"/>
              </a:lnSpc>
            </a:pPr>
            <a:r>
              <a:rPr lang="zh-CN" altLang="en-US" sz="3000">
                <a:solidFill>
                  <a:srgbClr val="A50021"/>
                </a:solidFill>
                <a:ea typeface="楷体_GB2312" pitchFamily="49" charset="-122"/>
              </a:rPr>
              <a:t>     </a:t>
            </a:r>
            <a:r>
              <a:rPr lang="en-US" altLang="zh-CN" sz="3000">
                <a:solidFill>
                  <a:srgbClr val="006600"/>
                </a:solidFill>
                <a:ea typeface="楷体_GB2312" pitchFamily="49" charset="-122"/>
              </a:rPr>
              <a:t>p=p-&gt;bh.ptr[ord(K.ch[i])];    i++;</a:t>
            </a:r>
          </a:p>
          <a:p>
            <a:pPr>
              <a:lnSpc>
                <a:spcPct val="125000"/>
              </a:lnSpc>
            </a:pPr>
            <a:r>
              <a:rPr lang="en-US" altLang="zh-CN" sz="3000">
                <a:solidFill>
                  <a:srgbClr val="A50021"/>
                </a:solidFill>
                <a:ea typeface="楷体_GB2312" pitchFamily="49" charset="-122"/>
              </a:rPr>
              <a:t>		//ord </a:t>
            </a:r>
            <a:r>
              <a:rPr lang="zh-CN" altLang="en-US" sz="3000">
                <a:solidFill>
                  <a:srgbClr val="A50021"/>
                </a:solidFill>
                <a:ea typeface="楷体_GB2312" pitchFamily="49" charset="-122"/>
              </a:rPr>
              <a:t>为求字符在字母表中序号的函数</a:t>
            </a:r>
          </a:p>
          <a:p>
            <a:pPr>
              <a:lnSpc>
                <a:spcPct val="125000"/>
              </a:lnSpc>
            </a:pPr>
            <a:r>
              <a:rPr lang="en-US" altLang="zh-CN" sz="3000">
                <a:solidFill>
                  <a:srgbClr val="A50021"/>
                </a:solidFill>
                <a:ea typeface="楷体_GB2312" pitchFamily="49" charset="-122"/>
              </a:rPr>
              <a:t>}</a:t>
            </a:r>
            <a:endParaRPr lang="en-US" altLang="zh-CN" sz="3000">
              <a:solidFill>
                <a:srgbClr val="333300"/>
              </a:solidFill>
              <a:ea typeface="楷体_GB2312" pitchFamily="49" charset="-122"/>
            </a:endParaRPr>
          </a:p>
        </p:txBody>
      </p:sp>
      <p:sp>
        <p:nvSpPr>
          <p:cNvPr id="21508" name="Rectangle 4"/>
          <p:cNvSpPr>
            <a:spLocks noChangeArrowheads="1"/>
          </p:cNvSpPr>
          <p:nvPr/>
        </p:nvSpPr>
        <p:spPr bwMode="auto">
          <a:xfrm>
            <a:off x="381000" y="3727450"/>
            <a:ext cx="7434263" cy="1235075"/>
          </a:xfrm>
          <a:prstGeom prst="rect">
            <a:avLst/>
          </a:prstGeom>
          <a:noFill/>
          <a:ln w="9525">
            <a:noFill/>
            <a:miter lim="800000"/>
            <a:headEnd/>
            <a:tailEnd/>
          </a:ln>
        </p:spPr>
        <p:txBody>
          <a:bodyPr wrap="none">
            <a:spAutoFit/>
          </a:bodyPr>
          <a:lstStyle/>
          <a:p>
            <a:pPr>
              <a:lnSpc>
                <a:spcPct val="125000"/>
              </a:lnSpc>
            </a:pPr>
            <a:r>
              <a:rPr lang="en-US" altLang="zh-CN" sz="3000">
                <a:solidFill>
                  <a:srgbClr val="A50021"/>
                </a:solidFill>
                <a:ea typeface="楷体_GB2312" pitchFamily="49" charset="-122"/>
              </a:rPr>
              <a:t>if ( p </a:t>
            </a:r>
            <a:r>
              <a:rPr lang="en-US" altLang="zh-CN" sz="3000" b="1">
                <a:solidFill>
                  <a:srgbClr val="A50021"/>
                </a:solidFill>
                <a:ea typeface="楷体_GB2312" pitchFamily="49" charset="-122"/>
              </a:rPr>
              <a:t>&amp;&amp;</a:t>
            </a:r>
            <a:r>
              <a:rPr lang="en-US" altLang="zh-CN" sz="3000">
                <a:solidFill>
                  <a:srgbClr val="A50021"/>
                </a:solidFill>
                <a:ea typeface="楷体_GB2312" pitchFamily="49" charset="-122"/>
              </a:rPr>
              <a:t> p-&gt;kind==LEAF </a:t>
            </a:r>
            <a:r>
              <a:rPr lang="en-US" altLang="zh-CN" sz="3000" b="1">
                <a:solidFill>
                  <a:srgbClr val="A50021"/>
                </a:solidFill>
                <a:ea typeface="楷体_GB2312" pitchFamily="49" charset="-122"/>
              </a:rPr>
              <a:t>&amp;&amp; </a:t>
            </a:r>
            <a:r>
              <a:rPr lang="en-US" altLang="zh-CN" sz="3000">
                <a:solidFill>
                  <a:srgbClr val="A50021"/>
                </a:solidFill>
                <a:ea typeface="楷体_GB2312" pitchFamily="49" charset="-122"/>
              </a:rPr>
              <a:t>p-&gt;lf.K==K)</a:t>
            </a:r>
          </a:p>
          <a:p>
            <a:pPr>
              <a:lnSpc>
                <a:spcPct val="125000"/>
              </a:lnSpc>
            </a:pPr>
            <a:r>
              <a:rPr lang="en-US" altLang="zh-CN" sz="3000" b="1">
                <a:solidFill>
                  <a:srgbClr val="A50021"/>
                </a:solidFill>
                <a:ea typeface="楷体_GB2312" pitchFamily="49" charset="-122"/>
              </a:rPr>
              <a:t>       </a:t>
            </a:r>
            <a:r>
              <a:rPr lang="zh-CN" altLang="en-US" sz="3000" b="1">
                <a:solidFill>
                  <a:srgbClr val="A50021"/>
                </a:solidFill>
                <a:ea typeface="楷体_GB2312" pitchFamily="49" charset="-122"/>
              </a:rPr>
              <a:t>则</a:t>
            </a:r>
            <a:r>
              <a:rPr lang="zh-CN" altLang="en-US" sz="3000">
                <a:solidFill>
                  <a:srgbClr val="A50021"/>
                </a:solidFill>
                <a:ea typeface="楷体_GB2312" pitchFamily="49" charset="-122"/>
              </a:rPr>
              <a:t> </a:t>
            </a:r>
            <a:r>
              <a:rPr lang="zh-CN" altLang="en-US" sz="3000" b="1">
                <a:solidFill>
                  <a:srgbClr val="FF0000"/>
                </a:solidFill>
                <a:ea typeface="楷体_GB2312" pitchFamily="49" charset="-122"/>
              </a:rPr>
              <a:t>查找成功</a:t>
            </a:r>
            <a:r>
              <a:rPr lang="zh-CN" altLang="en-US" sz="3000">
                <a:solidFill>
                  <a:srgbClr val="A50021"/>
                </a:solidFill>
                <a:ea typeface="楷体_GB2312" pitchFamily="49" charset="-122"/>
              </a:rPr>
              <a:t>，</a:t>
            </a:r>
            <a:r>
              <a:rPr lang="zh-CN" altLang="en-US" sz="3000" b="1">
                <a:solidFill>
                  <a:srgbClr val="A50021"/>
                </a:solidFill>
                <a:ea typeface="楷体_GB2312" pitchFamily="49" charset="-122"/>
              </a:rPr>
              <a:t>返回</a:t>
            </a:r>
            <a:r>
              <a:rPr lang="zh-CN" altLang="en-US" sz="3000">
                <a:solidFill>
                  <a:srgbClr val="A50021"/>
                </a:solidFill>
                <a:ea typeface="楷体_GB2312" pitchFamily="49" charset="-122"/>
              </a:rPr>
              <a:t>指向相应记录的指针</a:t>
            </a:r>
          </a:p>
        </p:txBody>
      </p:sp>
      <p:sp>
        <p:nvSpPr>
          <p:cNvPr id="21509" name="Rectangle 5"/>
          <p:cNvSpPr>
            <a:spLocks noChangeArrowheads="1"/>
          </p:cNvSpPr>
          <p:nvPr/>
        </p:nvSpPr>
        <p:spPr bwMode="auto">
          <a:xfrm>
            <a:off x="266700" y="5024438"/>
            <a:ext cx="8887369" cy="1187697"/>
          </a:xfrm>
          <a:prstGeom prst="rect">
            <a:avLst/>
          </a:prstGeom>
          <a:noFill/>
          <a:ln w="9525">
            <a:noFill/>
            <a:miter lim="800000"/>
            <a:headEnd/>
            <a:tailEnd/>
          </a:ln>
        </p:spPr>
        <p:txBody>
          <a:bodyPr wrap="none">
            <a:spAutoFit/>
          </a:bodyPr>
          <a:lstStyle/>
          <a:p>
            <a:pPr>
              <a:lnSpc>
                <a:spcPct val="125000"/>
              </a:lnSpc>
            </a:pPr>
            <a:r>
              <a:rPr lang="zh-CN" altLang="en-US" sz="3000" b="1" dirty="0">
                <a:solidFill>
                  <a:srgbClr val="A50021"/>
                </a:solidFill>
                <a:ea typeface="楷体_GB2312" pitchFamily="49" charset="-122"/>
              </a:rPr>
              <a:t>否则，</a:t>
            </a:r>
            <a:r>
              <a:rPr lang="zh-CN" altLang="en-US" sz="3000" dirty="0">
                <a:solidFill>
                  <a:srgbClr val="A50021"/>
                </a:solidFill>
                <a:ea typeface="楷体_GB2312" pitchFamily="49" charset="-122"/>
              </a:rPr>
              <a:t>表明</a:t>
            </a:r>
            <a:r>
              <a:rPr lang="zh-CN" altLang="en-US" sz="3000" b="1" dirty="0">
                <a:solidFill>
                  <a:srgbClr val="FF0000"/>
                </a:solidFill>
                <a:ea typeface="楷体_GB2312" pitchFamily="49" charset="-122"/>
              </a:rPr>
              <a:t>查找不成功</a:t>
            </a:r>
            <a:r>
              <a:rPr lang="zh-CN" altLang="en-US" sz="3000" dirty="0">
                <a:solidFill>
                  <a:srgbClr val="A50021"/>
                </a:solidFill>
                <a:ea typeface="楷体_GB2312" pitchFamily="49" charset="-122"/>
              </a:rPr>
              <a:t>，</a:t>
            </a:r>
            <a:r>
              <a:rPr lang="zh-CN" altLang="en-US" sz="3000" b="1" dirty="0">
                <a:solidFill>
                  <a:srgbClr val="A50021"/>
                </a:solidFill>
                <a:ea typeface="楷体_GB2312" pitchFamily="49" charset="-122"/>
              </a:rPr>
              <a:t>返回</a:t>
            </a:r>
            <a:r>
              <a:rPr lang="zh-CN" altLang="en-US" sz="3000" dirty="0">
                <a:solidFill>
                  <a:srgbClr val="A50021"/>
                </a:solidFill>
                <a:ea typeface="楷体_GB2312" pitchFamily="49" charset="-122"/>
              </a:rPr>
              <a:t>“空指针”</a:t>
            </a:r>
            <a:r>
              <a:rPr lang="en-US" altLang="zh-CN" sz="3000" dirty="0">
                <a:solidFill>
                  <a:srgbClr val="A50021"/>
                </a:solidFill>
                <a:ea typeface="楷体_GB2312" pitchFamily="49" charset="-122"/>
              </a:rPr>
              <a:t>;</a:t>
            </a:r>
          </a:p>
          <a:p>
            <a:pPr>
              <a:lnSpc>
                <a:spcPct val="125000"/>
              </a:lnSpc>
            </a:pPr>
            <a:r>
              <a:rPr lang="en-US" altLang="zh-CN" sz="3000" dirty="0">
                <a:solidFill>
                  <a:srgbClr val="A50021"/>
                </a:solidFill>
                <a:ea typeface="楷体_GB2312" pitchFamily="49" charset="-122"/>
              </a:rPr>
              <a:t>            </a:t>
            </a:r>
            <a:r>
              <a:rPr lang="zh-CN" altLang="en-US" sz="3000" dirty="0">
                <a:solidFill>
                  <a:srgbClr val="A50021"/>
                </a:solidFill>
                <a:ea typeface="楷体_GB2312" pitchFamily="49" charset="-122"/>
              </a:rPr>
              <a:t>即  </a:t>
            </a:r>
            <a:r>
              <a:rPr lang="en-US" altLang="zh-CN" sz="3000" dirty="0">
                <a:solidFill>
                  <a:srgbClr val="FF00FF"/>
                </a:solidFill>
                <a:ea typeface="楷体_GB2312" pitchFamily="49" charset="-122"/>
              </a:rPr>
              <a:t>p</a:t>
            </a:r>
            <a:r>
              <a:rPr lang="zh-CN" altLang="en-US" sz="3000" dirty="0">
                <a:solidFill>
                  <a:srgbClr val="FF00FF"/>
                </a:solidFill>
                <a:ea typeface="楷体_GB2312" pitchFamily="49" charset="-122"/>
              </a:rPr>
              <a:t>＝</a:t>
            </a:r>
            <a:r>
              <a:rPr lang="en-US" altLang="zh-CN" sz="3000" dirty="0">
                <a:solidFill>
                  <a:srgbClr val="FF00FF"/>
                </a:solidFill>
                <a:ea typeface="楷体_GB2312" pitchFamily="49" charset="-122"/>
              </a:rPr>
              <a:t>null </a:t>
            </a:r>
            <a:r>
              <a:rPr lang="zh-CN" altLang="en-US" sz="3000" dirty="0">
                <a:solidFill>
                  <a:srgbClr val="A50021"/>
                </a:solidFill>
                <a:ea typeface="楷体_GB2312" pitchFamily="49" charset="-122"/>
              </a:rPr>
              <a:t>或 </a:t>
            </a:r>
            <a:r>
              <a:rPr lang="en-US" altLang="zh-CN" sz="3000" dirty="0">
                <a:solidFill>
                  <a:srgbClr val="A50021"/>
                </a:solidFill>
                <a:ea typeface="楷体_GB2312" pitchFamily="49" charset="-122"/>
              </a:rPr>
              <a:t>p-&gt;kind==LEAF </a:t>
            </a:r>
            <a:r>
              <a:rPr lang="en-US" altLang="zh-CN" sz="3000" b="1" dirty="0">
                <a:solidFill>
                  <a:srgbClr val="A50021"/>
                </a:solidFill>
                <a:ea typeface="楷体_GB2312" pitchFamily="49" charset="-122"/>
              </a:rPr>
              <a:t>&amp;&amp; </a:t>
            </a:r>
            <a:r>
              <a:rPr lang="en-US" altLang="zh-CN" sz="3000" dirty="0">
                <a:solidFill>
                  <a:srgbClr val="FF00FF"/>
                </a:solidFill>
                <a:ea typeface="楷体_GB2312" pitchFamily="49" charset="-122"/>
              </a:rPr>
              <a:t>p-&gt;</a:t>
            </a:r>
            <a:r>
              <a:rPr lang="en-US" altLang="zh-CN" sz="3000" dirty="0" err="1">
                <a:solidFill>
                  <a:srgbClr val="FF00FF"/>
                </a:solidFill>
                <a:ea typeface="楷体_GB2312" pitchFamily="49" charset="-122"/>
              </a:rPr>
              <a:t>lf.K</a:t>
            </a:r>
            <a:r>
              <a:rPr lang="en-US" altLang="zh-CN" sz="3000" dirty="0">
                <a:solidFill>
                  <a:srgbClr val="FF00FF"/>
                </a:solidFill>
                <a:ea typeface="楷体_GB2312" pitchFamily="49" charset="-122"/>
              </a:rPr>
              <a:t>!=</a:t>
            </a:r>
            <a:r>
              <a:rPr lang="en-US" altLang="zh-CN" sz="3000" dirty="0" smtClean="0">
                <a:solidFill>
                  <a:srgbClr val="FF00FF"/>
                </a:solidFill>
                <a:ea typeface="楷体_GB2312" pitchFamily="49" charset="-122"/>
              </a:rPr>
              <a:t>K</a:t>
            </a:r>
            <a:endParaRPr lang="en-US" altLang="zh-CN" sz="3000" b="1" dirty="0">
              <a:solidFill>
                <a:srgbClr val="A50021"/>
              </a:solidFill>
              <a:ea typeface="楷体_GB2312" pitchFamily="49" charset="-122"/>
            </a:endParaRPr>
          </a:p>
        </p:txBody>
      </p:sp>
    </p:spTree>
    <p:extLst>
      <p:ext uri="{BB962C8B-B14F-4D97-AF65-F5344CB8AC3E}">
        <p14:creationId xmlns:p14="http://schemas.microsoft.com/office/powerpoint/2010/main" val="14860367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54025" y="123825"/>
            <a:ext cx="3581400" cy="579438"/>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 </a:t>
            </a:r>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树中的插入</a:t>
            </a:r>
          </a:p>
        </p:txBody>
      </p:sp>
      <p:sp>
        <p:nvSpPr>
          <p:cNvPr id="470019" name="Text Box 3"/>
          <p:cNvSpPr txBox="1">
            <a:spLocks noChangeArrowheads="1"/>
          </p:cNvSpPr>
          <p:nvPr/>
        </p:nvSpPr>
        <p:spPr bwMode="auto">
          <a:xfrm>
            <a:off x="6311900" y="868363"/>
            <a:ext cx="2832100" cy="1187450"/>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插入</a:t>
            </a:r>
          </a:p>
          <a:p>
            <a:r>
              <a:rPr lang="en-US" altLang="zh-CN" b="1">
                <a:solidFill>
                  <a:srgbClr val="000000"/>
                </a:solidFill>
                <a:latin typeface="楷体_GB2312" pitchFamily="49" charset="-122"/>
                <a:ea typeface="楷体_GB2312" pitchFamily="49" charset="-122"/>
              </a:rPr>
              <a:t>K.ch[] = </a:t>
            </a:r>
            <a:r>
              <a:rPr lang="en-US" altLang="zh-CN" b="1">
                <a:solidFill>
                  <a:srgbClr val="FF0000"/>
                </a:solidFill>
                <a:latin typeface="楷体_GB2312" pitchFamily="49" charset="-122"/>
                <a:ea typeface="楷体_GB2312" pitchFamily="49" charset="-122"/>
              </a:rPr>
              <a:t>HEIG</a:t>
            </a:r>
          </a:p>
          <a:p>
            <a:r>
              <a:rPr lang="en-US" altLang="zh-CN" b="1">
                <a:solidFill>
                  <a:srgbClr val="FF0000"/>
                </a:solidFill>
                <a:latin typeface="楷体_GB2312" pitchFamily="49" charset="-122"/>
                <a:ea typeface="楷体_GB2312" pitchFamily="49" charset="-122"/>
              </a:rPr>
              <a:t>         HIGHER</a:t>
            </a:r>
          </a:p>
        </p:txBody>
      </p:sp>
      <p:sp>
        <p:nvSpPr>
          <p:cNvPr id="22532" name="Rectangle 4"/>
          <p:cNvSpPr>
            <a:spLocks noChangeArrowheads="1"/>
          </p:cNvSpPr>
          <p:nvPr/>
        </p:nvSpPr>
        <p:spPr bwMode="auto">
          <a:xfrm>
            <a:off x="428625" y="976313"/>
            <a:ext cx="3089275" cy="822325"/>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查找</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得到插入位置</a:t>
            </a:r>
          </a:p>
          <a:p>
            <a:r>
              <a:rPr lang="zh-CN" altLang="en-US" b="1">
                <a:solidFill>
                  <a:srgbClr val="000000"/>
                </a:solidFill>
                <a:latin typeface="楷体_GB2312" pitchFamily="49" charset="-122"/>
                <a:ea typeface="楷体_GB2312" pitchFamily="49" charset="-122"/>
              </a:rPr>
              <a:t>插入一个叶子结点</a:t>
            </a:r>
          </a:p>
        </p:txBody>
      </p:sp>
      <p:sp>
        <p:nvSpPr>
          <p:cNvPr id="22533" name="Line 5"/>
          <p:cNvSpPr>
            <a:spLocks noChangeShapeType="1"/>
          </p:cNvSpPr>
          <p:nvPr/>
        </p:nvSpPr>
        <p:spPr bwMode="auto">
          <a:xfrm>
            <a:off x="3656013" y="2195513"/>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4" name="Line 6"/>
          <p:cNvSpPr>
            <a:spLocks noChangeShapeType="1"/>
          </p:cNvSpPr>
          <p:nvPr/>
        </p:nvSpPr>
        <p:spPr bwMode="auto">
          <a:xfrm>
            <a:off x="3656013" y="1866900"/>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5" name="Line 7"/>
          <p:cNvSpPr>
            <a:spLocks noChangeShapeType="1"/>
          </p:cNvSpPr>
          <p:nvPr/>
        </p:nvSpPr>
        <p:spPr bwMode="auto">
          <a:xfrm>
            <a:off x="2327275" y="3181350"/>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6" name="Line 8"/>
          <p:cNvSpPr>
            <a:spLocks noChangeShapeType="1"/>
          </p:cNvSpPr>
          <p:nvPr/>
        </p:nvSpPr>
        <p:spPr bwMode="auto">
          <a:xfrm>
            <a:off x="2327275" y="2852738"/>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7" name="Line 9"/>
          <p:cNvSpPr>
            <a:spLocks noChangeShapeType="1"/>
          </p:cNvSpPr>
          <p:nvPr/>
        </p:nvSpPr>
        <p:spPr bwMode="auto">
          <a:xfrm>
            <a:off x="508000" y="4167188"/>
            <a:ext cx="25876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8" name="Line 10"/>
          <p:cNvSpPr>
            <a:spLocks noChangeShapeType="1"/>
          </p:cNvSpPr>
          <p:nvPr/>
        </p:nvSpPr>
        <p:spPr bwMode="auto">
          <a:xfrm>
            <a:off x="508000" y="3838575"/>
            <a:ext cx="25876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39" name="Line 11"/>
          <p:cNvSpPr>
            <a:spLocks noChangeShapeType="1"/>
          </p:cNvSpPr>
          <p:nvPr/>
        </p:nvSpPr>
        <p:spPr bwMode="auto">
          <a:xfrm>
            <a:off x="6734175" y="4167188"/>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0" name="Line 12"/>
          <p:cNvSpPr>
            <a:spLocks noChangeShapeType="1"/>
          </p:cNvSpPr>
          <p:nvPr/>
        </p:nvSpPr>
        <p:spPr bwMode="auto">
          <a:xfrm>
            <a:off x="6734175" y="3838575"/>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1" name="Line 13"/>
          <p:cNvSpPr>
            <a:spLocks noChangeShapeType="1"/>
          </p:cNvSpPr>
          <p:nvPr/>
        </p:nvSpPr>
        <p:spPr bwMode="auto">
          <a:xfrm>
            <a:off x="3516313" y="4167188"/>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2" name="Line 14"/>
          <p:cNvSpPr>
            <a:spLocks noChangeShapeType="1"/>
          </p:cNvSpPr>
          <p:nvPr/>
        </p:nvSpPr>
        <p:spPr bwMode="auto">
          <a:xfrm>
            <a:off x="3516313" y="3838575"/>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3" name="Line 15"/>
          <p:cNvSpPr>
            <a:spLocks noChangeShapeType="1"/>
          </p:cNvSpPr>
          <p:nvPr/>
        </p:nvSpPr>
        <p:spPr bwMode="auto">
          <a:xfrm>
            <a:off x="4635500" y="5153025"/>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4" name="Line 16"/>
          <p:cNvSpPr>
            <a:spLocks noChangeShapeType="1"/>
          </p:cNvSpPr>
          <p:nvPr/>
        </p:nvSpPr>
        <p:spPr bwMode="auto">
          <a:xfrm>
            <a:off x="4635500" y="4824413"/>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5" name="Line 17"/>
          <p:cNvSpPr>
            <a:spLocks noChangeShapeType="1"/>
          </p:cNvSpPr>
          <p:nvPr/>
        </p:nvSpPr>
        <p:spPr bwMode="auto">
          <a:xfrm>
            <a:off x="4356100" y="18669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6" name="Line 18"/>
          <p:cNvSpPr>
            <a:spLocks noChangeShapeType="1"/>
          </p:cNvSpPr>
          <p:nvPr/>
        </p:nvSpPr>
        <p:spPr bwMode="auto">
          <a:xfrm>
            <a:off x="4635500" y="18669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7" name="Line 19"/>
          <p:cNvSpPr>
            <a:spLocks noChangeShapeType="1"/>
          </p:cNvSpPr>
          <p:nvPr/>
        </p:nvSpPr>
        <p:spPr bwMode="auto">
          <a:xfrm>
            <a:off x="23272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8" name="Line 20"/>
          <p:cNvSpPr>
            <a:spLocks noChangeShapeType="1"/>
          </p:cNvSpPr>
          <p:nvPr/>
        </p:nvSpPr>
        <p:spPr bwMode="auto">
          <a:xfrm>
            <a:off x="26066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49" name="Line 21"/>
          <p:cNvSpPr>
            <a:spLocks noChangeShapeType="1"/>
          </p:cNvSpPr>
          <p:nvPr/>
        </p:nvSpPr>
        <p:spPr bwMode="auto">
          <a:xfrm>
            <a:off x="28860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0" name="Line 22"/>
          <p:cNvSpPr>
            <a:spLocks noChangeShapeType="1"/>
          </p:cNvSpPr>
          <p:nvPr/>
        </p:nvSpPr>
        <p:spPr bwMode="auto">
          <a:xfrm>
            <a:off x="31654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1" name="Line 23"/>
          <p:cNvSpPr>
            <a:spLocks noChangeShapeType="1"/>
          </p:cNvSpPr>
          <p:nvPr/>
        </p:nvSpPr>
        <p:spPr bwMode="auto">
          <a:xfrm>
            <a:off x="34464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2" name="Line 24"/>
          <p:cNvSpPr>
            <a:spLocks noChangeShapeType="1"/>
          </p:cNvSpPr>
          <p:nvPr/>
        </p:nvSpPr>
        <p:spPr bwMode="auto">
          <a:xfrm>
            <a:off x="37258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3" name="Line 25"/>
          <p:cNvSpPr>
            <a:spLocks noChangeShapeType="1"/>
          </p:cNvSpPr>
          <p:nvPr/>
        </p:nvSpPr>
        <p:spPr bwMode="auto">
          <a:xfrm>
            <a:off x="40052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4" name="Line 26"/>
          <p:cNvSpPr>
            <a:spLocks noChangeShapeType="1"/>
          </p:cNvSpPr>
          <p:nvPr/>
        </p:nvSpPr>
        <p:spPr bwMode="auto">
          <a:xfrm>
            <a:off x="42846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5" name="Line 27"/>
          <p:cNvSpPr>
            <a:spLocks noChangeShapeType="1"/>
          </p:cNvSpPr>
          <p:nvPr/>
        </p:nvSpPr>
        <p:spPr bwMode="auto">
          <a:xfrm>
            <a:off x="45656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6" name="Line 28"/>
          <p:cNvSpPr>
            <a:spLocks noChangeShapeType="1"/>
          </p:cNvSpPr>
          <p:nvPr/>
        </p:nvSpPr>
        <p:spPr bwMode="auto">
          <a:xfrm>
            <a:off x="48450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7" name="Line 29"/>
          <p:cNvSpPr>
            <a:spLocks noChangeShapeType="1"/>
          </p:cNvSpPr>
          <p:nvPr/>
        </p:nvSpPr>
        <p:spPr bwMode="auto">
          <a:xfrm>
            <a:off x="51244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8" name="Line 30"/>
          <p:cNvSpPr>
            <a:spLocks noChangeShapeType="1"/>
          </p:cNvSpPr>
          <p:nvPr/>
        </p:nvSpPr>
        <p:spPr bwMode="auto">
          <a:xfrm>
            <a:off x="54038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59" name="Line 31"/>
          <p:cNvSpPr>
            <a:spLocks noChangeShapeType="1"/>
          </p:cNvSpPr>
          <p:nvPr/>
        </p:nvSpPr>
        <p:spPr bwMode="auto">
          <a:xfrm>
            <a:off x="77136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0" name="Line 32"/>
          <p:cNvSpPr>
            <a:spLocks noChangeShapeType="1"/>
          </p:cNvSpPr>
          <p:nvPr/>
        </p:nvSpPr>
        <p:spPr bwMode="auto">
          <a:xfrm>
            <a:off x="79930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1" name="Text Box 33"/>
          <p:cNvSpPr txBox="1">
            <a:spLocks noChangeArrowheads="1"/>
          </p:cNvSpPr>
          <p:nvPr/>
        </p:nvSpPr>
        <p:spPr bwMode="auto">
          <a:xfrm>
            <a:off x="2243138" y="2493963"/>
            <a:ext cx="6330950" cy="457200"/>
          </a:xfrm>
          <a:prstGeom prst="rect">
            <a:avLst/>
          </a:prstGeom>
          <a:noFill/>
          <a:ln w="9525">
            <a:noFill/>
            <a:miter lim="800000"/>
            <a:headEnd/>
            <a:tailEnd/>
          </a:ln>
        </p:spPr>
        <p:txBody>
          <a:bodyPr>
            <a:spAutoFit/>
          </a:bodyPr>
          <a:lstStyle/>
          <a:p>
            <a:r>
              <a:rPr lang="en-US" altLang="zh-CN">
                <a:solidFill>
                  <a:srgbClr val="006600"/>
                </a:solidFill>
              </a:rPr>
              <a:t>0  1</a:t>
            </a:r>
            <a:r>
              <a:rPr lang="en-US" altLang="zh-CN" baseline="30000">
                <a:solidFill>
                  <a:srgbClr val="006600"/>
                </a:solidFill>
              </a:rPr>
              <a:t>(A)</a:t>
            </a:r>
            <a:r>
              <a:rPr lang="en-US" altLang="zh-CN">
                <a:solidFill>
                  <a:srgbClr val="006600"/>
                </a:solidFill>
              </a:rPr>
              <a:t>         5</a:t>
            </a:r>
            <a:r>
              <a:rPr lang="en-US" altLang="zh-CN" baseline="30000">
                <a:solidFill>
                  <a:srgbClr val="006600"/>
                </a:solidFill>
              </a:rPr>
              <a:t>(E)</a:t>
            </a:r>
            <a:r>
              <a:rPr lang="en-US" altLang="zh-CN">
                <a:solidFill>
                  <a:srgbClr val="006600"/>
                </a:solidFill>
              </a:rPr>
              <a:t>        9</a:t>
            </a:r>
            <a:r>
              <a:rPr lang="en-US" altLang="zh-CN" baseline="30000">
                <a:solidFill>
                  <a:srgbClr val="006600"/>
                </a:solidFill>
              </a:rPr>
              <a:t>(I)</a:t>
            </a:r>
            <a:r>
              <a:rPr lang="en-US" altLang="zh-CN">
                <a:solidFill>
                  <a:srgbClr val="006600"/>
                </a:solidFill>
              </a:rPr>
              <a:t>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22562" name="Line 34"/>
          <p:cNvSpPr>
            <a:spLocks noChangeShapeType="1"/>
          </p:cNvSpPr>
          <p:nvPr/>
        </p:nvSpPr>
        <p:spPr bwMode="auto">
          <a:xfrm>
            <a:off x="64770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3" name="Line 35"/>
          <p:cNvSpPr>
            <a:spLocks noChangeShapeType="1"/>
          </p:cNvSpPr>
          <p:nvPr/>
        </p:nvSpPr>
        <p:spPr bwMode="auto">
          <a:xfrm>
            <a:off x="92710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4" name="Line 36"/>
          <p:cNvSpPr>
            <a:spLocks noChangeShapeType="1"/>
          </p:cNvSpPr>
          <p:nvPr/>
        </p:nvSpPr>
        <p:spPr bwMode="auto">
          <a:xfrm>
            <a:off x="1836738"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5" name="Line 37"/>
          <p:cNvSpPr>
            <a:spLocks noChangeShapeType="1"/>
          </p:cNvSpPr>
          <p:nvPr/>
        </p:nvSpPr>
        <p:spPr bwMode="auto">
          <a:xfrm>
            <a:off x="21177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6" name="Line 38"/>
          <p:cNvSpPr>
            <a:spLocks noChangeShapeType="1"/>
          </p:cNvSpPr>
          <p:nvPr/>
        </p:nvSpPr>
        <p:spPr bwMode="auto">
          <a:xfrm>
            <a:off x="26765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7" name="Line 39"/>
          <p:cNvSpPr>
            <a:spLocks noChangeShapeType="1"/>
          </p:cNvSpPr>
          <p:nvPr/>
        </p:nvSpPr>
        <p:spPr bwMode="auto">
          <a:xfrm>
            <a:off x="29559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8" name="Line 40"/>
          <p:cNvSpPr>
            <a:spLocks noChangeShapeType="1"/>
          </p:cNvSpPr>
          <p:nvPr/>
        </p:nvSpPr>
        <p:spPr bwMode="auto">
          <a:xfrm>
            <a:off x="351631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69" name="Line 41"/>
          <p:cNvSpPr>
            <a:spLocks noChangeShapeType="1"/>
          </p:cNvSpPr>
          <p:nvPr/>
        </p:nvSpPr>
        <p:spPr bwMode="auto">
          <a:xfrm>
            <a:off x="379571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0" name="Line 42"/>
          <p:cNvSpPr>
            <a:spLocks noChangeShapeType="1"/>
          </p:cNvSpPr>
          <p:nvPr/>
        </p:nvSpPr>
        <p:spPr bwMode="auto">
          <a:xfrm>
            <a:off x="540385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1" name="Line 43"/>
          <p:cNvSpPr>
            <a:spLocks noChangeShapeType="1"/>
          </p:cNvSpPr>
          <p:nvPr/>
        </p:nvSpPr>
        <p:spPr bwMode="auto">
          <a:xfrm>
            <a:off x="5684838"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2" name="Line 44"/>
          <p:cNvSpPr>
            <a:spLocks noChangeShapeType="1"/>
          </p:cNvSpPr>
          <p:nvPr/>
        </p:nvSpPr>
        <p:spPr bwMode="auto">
          <a:xfrm>
            <a:off x="701357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3" name="Line 45"/>
          <p:cNvSpPr>
            <a:spLocks noChangeShapeType="1"/>
          </p:cNvSpPr>
          <p:nvPr/>
        </p:nvSpPr>
        <p:spPr bwMode="auto">
          <a:xfrm>
            <a:off x="729297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4" name="Line 46"/>
          <p:cNvSpPr>
            <a:spLocks noChangeShapeType="1"/>
          </p:cNvSpPr>
          <p:nvPr/>
        </p:nvSpPr>
        <p:spPr bwMode="auto">
          <a:xfrm>
            <a:off x="4635500"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5" name="Line 47"/>
          <p:cNvSpPr>
            <a:spLocks noChangeShapeType="1"/>
          </p:cNvSpPr>
          <p:nvPr/>
        </p:nvSpPr>
        <p:spPr bwMode="auto">
          <a:xfrm>
            <a:off x="4914900"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6" name="Line 48"/>
          <p:cNvSpPr>
            <a:spLocks noChangeShapeType="1"/>
          </p:cNvSpPr>
          <p:nvPr/>
        </p:nvSpPr>
        <p:spPr bwMode="auto">
          <a:xfrm>
            <a:off x="6034088"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7" name="Line 49"/>
          <p:cNvSpPr>
            <a:spLocks noChangeShapeType="1"/>
          </p:cNvSpPr>
          <p:nvPr/>
        </p:nvSpPr>
        <p:spPr bwMode="auto">
          <a:xfrm>
            <a:off x="6313488"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8" name="Line 50"/>
          <p:cNvSpPr>
            <a:spLocks noChangeShapeType="1"/>
          </p:cNvSpPr>
          <p:nvPr/>
        </p:nvSpPr>
        <p:spPr bwMode="auto">
          <a:xfrm>
            <a:off x="813276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79" name="Line 51"/>
          <p:cNvSpPr>
            <a:spLocks noChangeShapeType="1"/>
          </p:cNvSpPr>
          <p:nvPr/>
        </p:nvSpPr>
        <p:spPr bwMode="auto">
          <a:xfrm>
            <a:off x="841216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2580" name="Text Box 52"/>
          <p:cNvSpPr txBox="1">
            <a:spLocks noChangeArrowheads="1"/>
          </p:cNvSpPr>
          <p:nvPr/>
        </p:nvSpPr>
        <p:spPr bwMode="auto">
          <a:xfrm>
            <a:off x="4130675" y="1508125"/>
            <a:ext cx="847725" cy="457200"/>
          </a:xfrm>
          <a:prstGeom prst="rect">
            <a:avLst/>
          </a:prstGeom>
          <a:noFill/>
          <a:ln w="9525">
            <a:noFill/>
            <a:miter lim="800000"/>
            <a:headEnd/>
            <a:tailEnd/>
          </a:ln>
        </p:spPr>
        <p:txBody>
          <a:bodyPr wrap="none">
            <a:spAutoFit/>
          </a:bodyPr>
          <a:lstStyle/>
          <a:p>
            <a:r>
              <a:rPr lang="en-US" altLang="zh-CN">
                <a:solidFill>
                  <a:srgbClr val="006600"/>
                </a:solidFill>
              </a:rPr>
              <a:t>  8 </a:t>
            </a:r>
            <a:r>
              <a:rPr lang="en-US" altLang="zh-CN" baseline="30000">
                <a:solidFill>
                  <a:srgbClr val="006600"/>
                </a:solidFill>
              </a:rPr>
              <a:t>(H)</a:t>
            </a:r>
          </a:p>
        </p:txBody>
      </p:sp>
      <p:sp>
        <p:nvSpPr>
          <p:cNvPr id="22581" name="Text Box 53"/>
          <p:cNvSpPr txBox="1">
            <a:spLocks noChangeArrowheads="1"/>
          </p:cNvSpPr>
          <p:nvPr/>
        </p:nvSpPr>
        <p:spPr bwMode="auto">
          <a:xfrm>
            <a:off x="508000" y="3509963"/>
            <a:ext cx="8029575" cy="457200"/>
          </a:xfrm>
          <a:prstGeom prst="rect">
            <a:avLst/>
          </a:prstGeom>
          <a:noFill/>
          <a:ln w="9525">
            <a:noFill/>
            <a:miter lim="800000"/>
            <a:headEnd/>
            <a:tailEnd/>
          </a:ln>
        </p:spPr>
        <p:txBody>
          <a:bodyPr wrap="none">
            <a:spAutoFit/>
          </a:bodyPr>
          <a:lstStyle/>
          <a:p>
            <a:r>
              <a:rPr lang="en-US" altLang="zh-CN">
                <a:solidFill>
                  <a:srgbClr val="006600"/>
                </a:solidFill>
              </a:rPr>
              <a:t>4 </a:t>
            </a:r>
            <a:r>
              <a:rPr lang="en-US" altLang="zh-CN" baseline="30000">
                <a:solidFill>
                  <a:srgbClr val="006600"/>
                </a:solidFill>
              </a:rPr>
              <a:t>(D)</a:t>
            </a:r>
            <a:r>
              <a:rPr lang="en-US" altLang="zh-CN">
                <a:solidFill>
                  <a:srgbClr val="006600"/>
                </a:solidFill>
              </a:rPr>
              <a:t>          19 </a:t>
            </a:r>
            <a:r>
              <a:rPr lang="en-US" altLang="zh-CN" baseline="30000">
                <a:solidFill>
                  <a:srgbClr val="006600"/>
                </a:solidFill>
              </a:rPr>
              <a:t>(S)</a:t>
            </a:r>
            <a:r>
              <a:rPr lang="en-US" altLang="zh-CN">
                <a:solidFill>
                  <a:srgbClr val="006600"/>
                </a:solidFill>
              </a:rPr>
              <a:t>   22 </a:t>
            </a:r>
            <a:r>
              <a:rPr lang="en-US" altLang="zh-CN" baseline="30000">
                <a:solidFill>
                  <a:srgbClr val="006600"/>
                </a:solidFill>
              </a:rPr>
              <a:t>(V)</a:t>
            </a:r>
            <a:r>
              <a:rPr lang="en-US" altLang="zh-CN">
                <a:solidFill>
                  <a:srgbClr val="006600"/>
                </a:solidFill>
              </a:rPr>
              <a:t>   0                      18 </a:t>
            </a:r>
            <a:r>
              <a:rPr lang="en-US" altLang="zh-CN" baseline="30000">
                <a:solidFill>
                  <a:srgbClr val="006600"/>
                </a:solidFill>
              </a:rPr>
              <a:t>(R)</a:t>
            </a:r>
            <a:r>
              <a:rPr lang="en-US" altLang="zh-CN">
                <a:solidFill>
                  <a:srgbClr val="006600"/>
                </a:solidFill>
              </a:rPr>
              <a:t>              7 </a:t>
            </a:r>
            <a:r>
              <a:rPr lang="en-US" altLang="zh-CN" baseline="30000">
                <a:solidFill>
                  <a:srgbClr val="006600"/>
                </a:solidFill>
              </a:rPr>
              <a:t>(G)</a:t>
            </a:r>
            <a:r>
              <a:rPr lang="en-US" altLang="zh-CN">
                <a:solidFill>
                  <a:srgbClr val="006600"/>
                </a:solidFill>
              </a:rPr>
              <a:t>      19</a:t>
            </a:r>
            <a:endParaRPr lang="en-US" altLang="zh-CN">
              <a:solidFill>
                <a:srgbClr val="000000"/>
              </a:solidFill>
            </a:endParaRPr>
          </a:p>
        </p:txBody>
      </p:sp>
      <p:sp>
        <p:nvSpPr>
          <p:cNvPr id="22582" name="Text Box 54"/>
          <p:cNvSpPr txBox="1">
            <a:spLocks noChangeArrowheads="1"/>
          </p:cNvSpPr>
          <p:nvPr/>
        </p:nvSpPr>
        <p:spPr bwMode="auto">
          <a:xfrm>
            <a:off x="4567238" y="4495800"/>
            <a:ext cx="2197100" cy="457200"/>
          </a:xfrm>
          <a:prstGeom prst="rect">
            <a:avLst/>
          </a:prstGeom>
          <a:noFill/>
          <a:ln w="9525">
            <a:noFill/>
            <a:miter lim="800000"/>
            <a:headEnd/>
            <a:tailEnd/>
          </a:ln>
        </p:spPr>
        <p:txBody>
          <a:bodyPr wrap="none">
            <a:spAutoFit/>
          </a:bodyPr>
          <a:lstStyle/>
          <a:p>
            <a:r>
              <a:rPr lang="en-US" altLang="zh-CN">
                <a:solidFill>
                  <a:srgbClr val="006600"/>
                </a:solidFill>
              </a:rPr>
              <a:t>0                  5 </a:t>
            </a:r>
            <a:r>
              <a:rPr lang="en-US" altLang="zh-CN" baseline="30000">
                <a:solidFill>
                  <a:srgbClr val="006600"/>
                </a:solidFill>
              </a:rPr>
              <a:t>(E)</a:t>
            </a:r>
          </a:p>
        </p:txBody>
      </p:sp>
      <p:sp>
        <p:nvSpPr>
          <p:cNvPr id="22583" name="Line 55"/>
          <p:cNvSpPr>
            <a:spLocks noChangeShapeType="1"/>
          </p:cNvSpPr>
          <p:nvPr/>
        </p:nvSpPr>
        <p:spPr bwMode="auto">
          <a:xfrm>
            <a:off x="4495800" y="1998663"/>
            <a:ext cx="0" cy="854075"/>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84" name="Line 56"/>
          <p:cNvSpPr>
            <a:spLocks noChangeShapeType="1"/>
          </p:cNvSpPr>
          <p:nvPr/>
        </p:nvSpPr>
        <p:spPr bwMode="auto">
          <a:xfrm>
            <a:off x="5545138" y="3968750"/>
            <a:ext cx="0" cy="855663"/>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85" name="Freeform 57"/>
          <p:cNvSpPr>
            <a:spLocks/>
          </p:cNvSpPr>
          <p:nvPr/>
        </p:nvSpPr>
        <p:spPr bwMode="auto">
          <a:xfrm>
            <a:off x="4864100" y="1274763"/>
            <a:ext cx="831850" cy="592137"/>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86" name="Text Box 58"/>
          <p:cNvSpPr txBox="1">
            <a:spLocks noChangeArrowheads="1"/>
          </p:cNvSpPr>
          <p:nvPr/>
        </p:nvSpPr>
        <p:spPr bwMode="auto">
          <a:xfrm>
            <a:off x="4375150" y="939800"/>
            <a:ext cx="468313"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22587" name="Freeform 59"/>
          <p:cNvSpPr>
            <a:spLocks/>
          </p:cNvSpPr>
          <p:nvPr/>
        </p:nvSpPr>
        <p:spPr bwMode="auto">
          <a:xfrm>
            <a:off x="1393825" y="2984500"/>
            <a:ext cx="1352550" cy="854075"/>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88" name="Freeform 60"/>
          <p:cNvSpPr>
            <a:spLocks/>
          </p:cNvSpPr>
          <p:nvPr/>
        </p:nvSpPr>
        <p:spPr bwMode="auto">
          <a:xfrm>
            <a:off x="3865563" y="2984500"/>
            <a:ext cx="863600" cy="854075"/>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89" name="Freeform 61"/>
          <p:cNvSpPr>
            <a:spLocks/>
          </p:cNvSpPr>
          <p:nvPr/>
        </p:nvSpPr>
        <p:spPr bwMode="auto">
          <a:xfrm>
            <a:off x="4984750" y="2984500"/>
            <a:ext cx="2728913" cy="854075"/>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2590" name="Oval 62"/>
          <p:cNvSpPr>
            <a:spLocks noChangeArrowheads="1"/>
          </p:cNvSpPr>
          <p:nvPr/>
        </p:nvSpPr>
        <p:spPr bwMode="auto">
          <a:xfrm>
            <a:off x="368300" y="4495800"/>
            <a:ext cx="839788"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2591" name="Line 63"/>
          <p:cNvSpPr>
            <a:spLocks noChangeShapeType="1"/>
          </p:cNvSpPr>
          <p:nvPr/>
        </p:nvSpPr>
        <p:spPr bwMode="auto">
          <a:xfrm>
            <a:off x="787400"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592" name="Oval 64"/>
          <p:cNvSpPr>
            <a:spLocks noChangeArrowheads="1"/>
          </p:cNvSpPr>
          <p:nvPr/>
        </p:nvSpPr>
        <p:spPr bwMode="auto">
          <a:xfrm>
            <a:off x="1557338" y="4495800"/>
            <a:ext cx="839787"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2593" name="Line 65"/>
          <p:cNvSpPr>
            <a:spLocks noChangeShapeType="1"/>
          </p:cNvSpPr>
          <p:nvPr/>
        </p:nvSpPr>
        <p:spPr bwMode="auto">
          <a:xfrm>
            <a:off x="1976438"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594" name="Oval 66"/>
          <p:cNvSpPr>
            <a:spLocks noChangeArrowheads="1"/>
          </p:cNvSpPr>
          <p:nvPr/>
        </p:nvSpPr>
        <p:spPr bwMode="auto">
          <a:xfrm>
            <a:off x="2397125" y="4495800"/>
            <a:ext cx="979488"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2595" name="Line 67"/>
          <p:cNvSpPr>
            <a:spLocks noChangeShapeType="1"/>
          </p:cNvSpPr>
          <p:nvPr/>
        </p:nvSpPr>
        <p:spPr bwMode="auto">
          <a:xfrm>
            <a:off x="2816225"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596" name="Oval 68"/>
          <p:cNvSpPr>
            <a:spLocks noChangeArrowheads="1"/>
          </p:cNvSpPr>
          <p:nvPr/>
        </p:nvSpPr>
        <p:spPr bwMode="auto">
          <a:xfrm>
            <a:off x="3446463" y="4495800"/>
            <a:ext cx="5588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2597" name="Line 69"/>
          <p:cNvSpPr>
            <a:spLocks noChangeShapeType="1"/>
          </p:cNvSpPr>
          <p:nvPr/>
        </p:nvSpPr>
        <p:spPr bwMode="auto">
          <a:xfrm>
            <a:off x="3656013"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598" name="Oval 70"/>
          <p:cNvSpPr>
            <a:spLocks noChangeArrowheads="1"/>
          </p:cNvSpPr>
          <p:nvPr/>
        </p:nvSpPr>
        <p:spPr bwMode="auto">
          <a:xfrm>
            <a:off x="5754688" y="5481638"/>
            <a:ext cx="1049337" cy="327025"/>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2599" name="Line 71"/>
          <p:cNvSpPr>
            <a:spLocks noChangeShapeType="1"/>
          </p:cNvSpPr>
          <p:nvPr/>
        </p:nvSpPr>
        <p:spPr bwMode="auto">
          <a:xfrm>
            <a:off x="6173788" y="5021263"/>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600" name="Oval 72"/>
          <p:cNvSpPr>
            <a:spLocks noChangeArrowheads="1"/>
          </p:cNvSpPr>
          <p:nvPr/>
        </p:nvSpPr>
        <p:spPr bwMode="auto">
          <a:xfrm>
            <a:off x="7853363" y="4495800"/>
            <a:ext cx="8382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22601" name="Line 73"/>
          <p:cNvSpPr>
            <a:spLocks noChangeShapeType="1"/>
          </p:cNvSpPr>
          <p:nvPr/>
        </p:nvSpPr>
        <p:spPr bwMode="auto">
          <a:xfrm>
            <a:off x="8272463"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602" name="Text Box 74"/>
          <p:cNvSpPr txBox="1">
            <a:spLocks noChangeArrowheads="1"/>
          </p:cNvSpPr>
          <p:nvPr/>
        </p:nvSpPr>
        <p:spPr bwMode="auto">
          <a:xfrm>
            <a:off x="23114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3" name="Text Box 75"/>
          <p:cNvSpPr txBox="1">
            <a:spLocks noChangeArrowheads="1"/>
          </p:cNvSpPr>
          <p:nvPr/>
        </p:nvSpPr>
        <p:spPr bwMode="auto">
          <a:xfrm>
            <a:off x="34290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4" name="Text Box 76"/>
          <p:cNvSpPr txBox="1">
            <a:spLocks noChangeArrowheads="1"/>
          </p:cNvSpPr>
          <p:nvPr/>
        </p:nvSpPr>
        <p:spPr bwMode="auto">
          <a:xfrm>
            <a:off x="31496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5" name="Text Box 77"/>
          <p:cNvSpPr txBox="1">
            <a:spLocks noChangeArrowheads="1"/>
          </p:cNvSpPr>
          <p:nvPr/>
        </p:nvSpPr>
        <p:spPr bwMode="auto">
          <a:xfrm>
            <a:off x="28702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6" name="Text Box 78"/>
          <p:cNvSpPr txBox="1">
            <a:spLocks noChangeArrowheads="1"/>
          </p:cNvSpPr>
          <p:nvPr/>
        </p:nvSpPr>
        <p:spPr bwMode="auto">
          <a:xfrm>
            <a:off x="76962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7" name="Text Box 79"/>
          <p:cNvSpPr txBox="1">
            <a:spLocks noChangeArrowheads="1"/>
          </p:cNvSpPr>
          <p:nvPr/>
        </p:nvSpPr>
        <p:spPr bwMode="auto">
          <a:xfrm>
            <a:off x="5108575"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8" name="Text Box 80"/>
          <p:cNvSpPr txBox="1">
            <a:spLocks noChangeArrowheads="1"/>
          </p:cNvSpPr>
          <p:nvPr/>
        </p:nvSpPr>
        <p:spPr bwMode="auto">
          <a:xfrm>
            <a:off x="4549775"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09" name="Text Box 81"/>
          <p:cNvSpPr txBox="1">
            <a:spLocks noChangeArrowheads="1"/>
          </p:cNvSpPr>
          <p:nvPr/>
        </p:nvSpPr>
        <p:spPr bwMode="auto">
          <a:xfrm>
            <a:off x="4268788" y="27860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10" name="Text Box 82"/>
          <p:cNvSpPr txBox="1">
            <a:spLocks noChangeArrowheads="1"/>
          </p:cNvSpPr>
          <p:nvPr/>
        </p:nvSpPr>
        <p:spPr bwMode="auto">
          <a:xfrm>
            <a:off x="3989388" y="27860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2611" name="Line 83"/>
          <p:cNvSpPr>
            <a:spLocks noChangeShapeType="1"/>
          </p:cNvSpPr>
          <p:nvPr/>
        </p:nvSpPr>
        <p:spPr bwMode="auto">
          <a:xfrm>
            <a:off x="787400"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2612" name="Line 84"/>
          <p:cNvSpPr>
            <a:spLocks noChangeShapeType="1"/>
          </p:cNvSpPr>
          <p:nvPr/>
        </p:nvSpPr>
        <p:spPr bwMode="auto">
          <a:xfrm>
            <a:off x="8272463"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2" name="Group 85"/>
          <p:cNvGrpSpPr>
            <a:grpSpLocks/>
          </p:cNvGrpSpPr>
          <p:nvPr/>
        </p:nvGrpSpPr>
        <p:grpSpPr bwMode="auto">
          <a:xfrm>
            <a:off x="6734175" y="4035425"/>
            <a:ext cx="979488" cy="1446213"/>
            <a:chOff x="4242" y="2698"/>
            <a:chExt cx="617" cy="911"/>
          </a:xfrm>
        </p:grpSpPr>
        <p:sp>
          <p:nvSpPr>
            <p:cNvPr id="22626" name="Oval 86"/>
            <p:cNvSpPr>
              <a:spLocks noChangeArrowheads="1"/>
            </p:cNvSpPr>
            <p:nvPr/>
          </p:nvSpPr>
          <p:spPr bwMode="auto">
            <a:xfrm>
              <a:off x="4242" y="2988"/>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p>
          </p:txBody>
        </p:sp>
        <p:sp>
          <p:nvSpPr>
            <p:cNvPr id="22627" name="Line 87"/>
            <p:cNvSpPr>
              <a:spLocks noChangeShapeType="1"/>
            </p:cNvSpPr>
            <p:nvPr/>
          </p:nvSpPr>
          <p:spPr bwMode="auto">
            <a:xfrm>
              <a:off x="4506" y="2698"/>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628" name="Line 88"/>
            <p:cNvSpPr>
              <a:spLocks noChangeShapeType="1"/>
            </p:cNvSpPr>
            <p:nvPr/>
          </p:nvSpPr>
          <p:spPr bwMode="auto">
            <a:xfrm>
              <a:off x="4550" y="3195"/>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2614" name="Line 89"/>
          <p:cNvSpPr>
            <a:spLocks noChangeShapeType="1"/>
          </p:cNvSpPr>
          <p:nvPr/>
        </p:nvSpPr>
        <p:spPr bwMode="auto">
          <a:xfrm>
            <a:off x="6313488" y="5743575"/>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3" name="Group 90"/>
          <p:cNvGrpSpPr>
            <a:grpSpLocks/>
          </p:cNvGrpSpPr>
          <p:nvPr/>
        </p:nvGrpSpPr>
        <p:grpSpPr bwMode="auto">
          <a:xfrm>
            <a:off x="4356100" y="5021263"/>
            <a:ext cx="838200" cy="1379537"/>
            <a:chOff x="2744" y="3451"/>
            <a:chExt cx="528" cy="869"/>
          </a:xfrm>
        </p:grpSpPr>
        <p:sp>
          <p:nvSpPr>
            <p:cNvPr id="22623" name="Oval 91"/>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2624" name="Line 92"/>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2625" name="Line 93"/>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2616" name="Line 94"/>
          <p:cNvSpPr>
            <a:spLocks noChangeShapeType="1"/>
          </p:cNvSpPr>
          <p:nvPr/>
        </p:nvSpPr>
        <p:spPr bwMode="auto">
          <a:xfrm>
            <a:off x="3725863"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2617" name="Line 95"/>
          <p:cNvSpPr>
            <a:spLocks noChangeShapeType="1"/>
          </p:cNvSpPr>
          <p:nvPr/>
        </p:nvSpPr>
        <p:spPr bwMode="auto">
          <a:xfrm>
            <a:off x="2886075"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2618" name="Line 96"/>
          <p:cNvSpPr>
            <a:spLocks noChangeShapeType="1"/>
          </p:cNvSpPr>
          <p:nvPr/>
        </p:nvSpPr>
        <p:spPr bwMode="auto">
          <a:xfrm>
            <a:off x="1976438"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4" name="Group 97"/>
          <p:cNvGrpSpPr>
            <a:grpSpLocks/>
          </p:cNvGrpSpPr>
          <p:nvPr/>
        </p:nvGrpSpPr>
        <p:grpSpPr bwMode="auto">
          <a:xfrm>
            <a:off x="4041775" y="4029075"/>
            <a:ext cx="838200" cy="1379538"/>
            <a:chOff x="2744" y="3451"/>
            <a:chExt cx="528" cy="869"/>
          </a:xfrm>
        </p:grpSpPr>
        <p:sp>
          <p:nvSpPr>
            <p:cNvPr id="22620" name="Oval 98"/>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sz="2000" b="1">
                  <a:solidFill>
                    <a:srgbClr val="000000"/>
                  </a:solidFill>
                </a:rPr>
                <a:t>HEIG</a:t>
              </a:r>
              <a:endParaRPr lang="en-US" altLang="zh-CN" sz="2000">
                <a:solidFill>
                  <a:srgbClr val="000000"/>
                </a:solidFill>
              </a:endParaRPr>
            </a:p>
          </p:txBody>
        </p:sp>
        <p:sp>
          <p:nvSpPr>
            <p:cNvPr id="22621" name="Line 99"/>
            <p:cNvSpPr>
              <a:spLocks noChangeShapeType="1"/>
            </p:cNvSpPr>
            <p:nvPr/>
          </p:nvSpPr>
          <p:spPr bwMode="auto">
            <a:xfrm>
              <a:off x="3008" y="3451"/>
              <a:ext cx="0" cy="290"/>
            </a:xfrm>
            <a:prstGeom prst="line">
              <a:avLst/>
            </a:prstGeom>
            <a:noFill/>
            <a:ln w="31750">
              <a:solidFill>
                <a:schemeClr val="accent2"/>
              </a:solidFill>
              <a:round/>
              <a:headEnd/>
              <a:tailEnd/>
            </a:ln>
          </p:spPr>
          <p:txBody>
            <a:bodyPr wrap="none" anchor="ctr"/>
            <a:lstStyle/>
            <a:p>
              <a:endParaRPr lang="zh-CN" altLang="en-US">
                <a:solidFill>
                  <a:srgbClr val="000000"/>
                </a:solidFill>
              </a:endParaRPr>
            </a:p>
          </p:txBody>
        </p:sp>
        <p:sp>
          <p:nvSpPr>
            <p:cNvPr id="22622" name="Line 100"/>
            <p:cNvSpPr>
              <a:spLocks noChangeShapeType="1"/>
            </p:cNvSpPr>
            <p:nvPr/>
          </p:nvSpPr>
          <p:spPr bwMode="auto">
            <a:xfrm>
              <a:off x="3008" y="3906"/>
              <a:ext cx="0" cy="414"/>
            </a:xfrm>
            <a:prstGeom prst="line">
              <a:avLst/>
            </a:prstGeom>
            <a:noFill/>
            <a:ln w="38100">
              <a:solidFill>
                <a:srgbClr val="0000FF"/>
              </a:solidFill>
              <a:round/>
              <a:headEnd/>
              <a:tailEnd type="triangle" w="med" len="med"/>
            </a:ln>
          </p:spPr>
          <p:txBody>
            <a:bodyPr wrap="none" anchor="ctr"/>
            <a:lstStyle/>
            <a:p>
              <a:endParaRPr lang="zh-CN" altLang="en-US">
                <a:solidFill>
                  <a:srgbClr val="000000"/>
                </a:solidFill>
              </a:endParaRPr>
            </a:p>
          </p:txBody>
        </p:sp>
      </p:grpSp>
    </p:spTree>
    <p:extLst>
      <p:ext uri="{BB962C8B-B14F-4D97-AF65-F5344CB8AC3E}">
        <p14:creationId xmlns:p14="http://schemas.microsoft.com/office/powerpoint/2010/main" val="3327820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wipe(left)">
                                      <p:cBhvr>
                                        <p:cTn id="7" dur="500"/>
                                        <p:tgtEl>
                                          <p:spTgt spid="47001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animEffect transition="in" filter="wipe(left)">
                                      <p:cBhvr>
                                        <p:cTn id="11" dur="500"/>
                                        <p:tgtEl>
                                          <p:spTgt spid="4700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0019">
                                            <p:txEl>
                                              <p:pRg st="2" end="2"/>
                                            </p:txEl>
                                          </p:spTgt>
                                        </p:tgtEl>
                                        <p:attrNameLst>
                                          <p:attrName>style.visibility</p:attrName>
                                        </p:attrNameLst>
                                      </p:cBhvr>
                                      <p:to>
                                        <p:strVal val="visible"/>
                                      </p:to>
                                    </p:set>
                                    <p:animEffect transition="in" filter="wipe(left)">
                                      <p:cBhvr>
                                        <p:cTn id="21" dur="500"/>
                                        <p:tgtEl>
                                          <p:spTgt spid="4700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nodeType="clickEffect">
                                  <p:stCondLst>
                                    <p:cond delay="0"/>
                                  </p:stCondLst>
                                  <p:childTnLst>
                                    <p:animEffect transition="out" filter="wipe(up)">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4025" y="123825"/>
            <a:ext cx="3581400" cy="579438"/>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 </a:t>
            </a:r>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树中的插入</a:t>
            </a:r>
          </a:p>
        </p:txBody>
      </p:sp>
      <p:sp>
        <p:nvSpPr>
          <p:cNvPr id="23555" name="Text Box 3"/>
          <p:cNvSpPr txBox="1">
            <a:spLocks noChangeArrowheads="1"/>
          </p:cNvSpPr>
          <p:nvPr/>
        </p:nvSpPr>
        <p:spPr bwMode="auto">
          <a:xfrm>
            <a:off x="6311900" y="868363"/>
            <a:ext cx="2832100" cy="1187450"/>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插入</a:t>
            </a:r>
          </a:p>
          <a:p>
            <a:r>
              <a:rPr lang="en-US" altLang="zh-CN" b="1">
                <a:solidFill>
                  <a:srgbClr val="000000"/>
                </a:solidFill>
                <a:latin typeface="楷体_GB2312" pitchFamily="49" charset="-122"/>
                <a:ea typeface="楷体_GB2312" pitchFamily="49" charset="-122"/>
              </a:rPr>
              <a:t>K.ch[] = </a:t>
            </a:r>
            <a:r>
              <a:rPr lang="en-US" altLang="zh-CN" b="1">
                <a:solidFill>
                  <a:srgbClr val="FF0000"/>
                </a:solidFill>
                <a:latin typeface="楷体_GB2312" pitchFamily="49" charset="-122"/>
                <a:ea typeface="楷体_GB2312" pitchFamily="49" charset="-122"/>
              </a:rPr>
              <a:t>HEIG</a:t>
            </a:r>
          </a:p>
          <a:p>
            <a:r>
              <a:rPr lang="en-US" altLang="zh-CN" b="1">
                <a:solidFill>
                  <a:srgbClr val="FF0000"/>
                </a:solidFill>
                <a:latin typeface="楷体_GB2312" pitchFamily="49" charset="-122"/>
                <a:ea typeface="楷体_GB2312" pitchFamily="49" charset="-122"/>
              </a:rPr>
              <a:t>         HIGHER</a:t>
            </a:r>
          </a:p>
        </p:txBody>
      </p:sp>
      <p:sp>
        <p:nvSpPr>
          <p:cNvPr id="23556" name="Rectangle 4"/>
          <p:cNvSpPr>
            <a:spLocks noChangeArrowheads="1"/>
          </p:cNvSpPr>
          <p:nvPr/>
        </p:nvSpPr>
        <p:spPr bwMode="auto">
          <a:xfrm>
            <a:off x="428625" y="976313"/>
            <a:ext cx="3089275" cy="822325"/>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查找</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得到插入位置</a:t>
            </a:r>
          </a:p>
          <a:p>
            <a:r>
              <a:rPr lang="zh-CN" altLang="en-US" b="1">
                <a:solidFill>
                  <a:srgbClr val="000000"/>
                </a:solidFill>
                <a:latin typeface="楷体_GB2312" pitchFamily="49" charset="-122"/>
                <a:ea typeface="楷体_GB2312" pitchFamily="49" charset="-122"/>
              </a:rPr>
              <a:t>插入一个叶子结点</a:t>
            </a:r>
          </a:p>
        </p:txBody>
      </p:sp>
      <p:grpSp>
        <p:nvGrpSpPr>
          <p:cNvPr id="2" name="Group 5"/>
          <p:cNvGrpSpPr>
            <a:grpSpLocks/>
          </p:cNvGrpSpPr>
          <p:nvPr/>
        </p:nvGrpSpPr>
        <p:grpSpPr bwMode="auto">
          <a:xfrm>
            <a:off x="6505575" y="5414963"/>
            <a:ext cx="979488" cy="1349375"/>
            <a:chOff x="4242" y="2830"/>
            <a:chExt cx="617" cy="911"/>
          </a:xfrm>
        </p:grpSpPr>
        <p:sp>
          <p:nvSpPr>
            <p:cNvPr id="23674" name="Oval 6"/>
            <p:cNvSpPr>
              <a:spLocks noChangeArrowheads="1"/>
            </p:cNvSpPr>
            <p:nvPr/>
          </p:nvSpPr>
          <p:spPr bwMode="auto">
            <a:xfrm>
              <a:off x="4242"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sz="2000" b="1">
                  <a:solidFill>
                    <a:srgbClr val="000000"/>
                  </a:solidFill>
                </a:rPr>
                <a:t>HIGH</a:t>
              </a:r>
              <a:endParaRPr lang="en-US" altLang="zh-CN" sz="2000">
                <a:solidFill>
                  <a:srgbClr val="000000"/>
                </a:solidFill>
              </a:endParaRPr>
            </a:p>
          </p:txBody>
        </p:sp>
        <p:sp>
          <p:nvSpPr>
            <p:cNvPr id="23675" name="Line 7"/>
            <p:cNvSpPr>
              <a:spLocks noChangeShapeType="1"/>
            </p:cNvSpPr>
            <p:nvPr/>
          </p:nvSpPr>
          <p:spPr bwMode="auto">
            <a:xfrm>
              <a:off x="450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76" name="Line 8"/>
            <p:cNvSpPr>
              <a:spLocks noChangeShapeType="1"/>
            </p:cNvSpPr>
            <p:nvPr/>
          </p:nvSpPr>
          <p:spPr bwMode="auto">
            <a:xfrm>
              <a:off x="4550"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grpSp>
        <p:nvGrpSpPr>
          <p:cNvPr id="3" name="Group 9"/>
          <p:cNvGrpSpPr>
            <a:grpSpLocks/>
          </p:cNvGrpSpPr>
          <p:nvPr/>
        </p:nvGrpSpPr>
        <p:grpSpPr bwMode="auto">
          <a:xfrm>
            <a:off x="7561263" y="5368925"/>
            <a:ext cx="979487" cy="1382713"/>
            <a:chOff x="4242" y="2830"/>
            <a:chExt cx="617" cy="911"/>
          </a:xfrm>
        </p:grpSpPr>
        <p:sp>
          <p:nvSpPr>
            <p:cNvPr id="23671" name="Oval 10"/>
            <p:cNvSpPr>
              <a:spLocks noChangeArrowheads="1"/>
            </p:cNvSpPr>
            <p:nvPr/>
          </p:nvSpPr>
          <p:spPr bwMode="auto">
            <a:xfrm>
              <a:off x="4242"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sz="1800" b="1">
                  <a:solidFill>
                    <a:srgbClr val="000000"/>
                  </a:solidFill>
                </a:rPr>
                <a:t>HIGHER</a:t>
              </a:r>
              <a:endParaRPr lang="en-US" altLang="zh-CN" sz="1800">
                <a:solidFill>
                  <a:srgbClr val="000000"/>
                </a:solidFill>
              </a:endParaRPr>
            </a:p>
          </p:txBody>
        </p:sp>
        <p:sp>
          <p:nvSpPr>
            <p:cNvPr id="23672" name="Line 11"/>
            <p:cNvSpPr>
              <a:spLocks noChangeShapeType="1"/>
            </p:cNvSpPr>
            <p:nvPr/>
          </p:nvSpPr>
          <p:spPr bwMode="auto">
            <a:xfrm>
              <a:off x="450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73" name="Line 12"/>
            <p:cNvSpPr>
              <a:spLocks noChangeShapeType="1"/>
            </p:cNvSpPr>
            <p:nvPr/>
          </p:nvSpPr>
          <p:spPr bwMode="auto">
            <a:xfrm>
              <a:off x="4550"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grpSp>
        <p:nvGrpSpPr>
          <p:cNvPr id="4" name="Group 13"/>
          <p:cNvGrpSpPr>
            <a:grpSpLocks/>
          </p:cNvGrpSpPr>
          <p:nvPr/>
        </p:nvGrpSpPr>
        <p:grpSpPr bwMode="auto">
          <a:xfrm>
            <a:off x="6692900" y="4298950"/>
            <a:ext cx="1939925" cy="614363"/>
            <a:chOff x="4216" y="2955"/>
            <a:chExt cx="1222" cy="387"/>
          </a:xfrm>
        </p:grpSpPr>
        <p:grpSp>
          <p:nvGrpSpPr>
            <p:cNvPr id="5" name="Group 14"/>
            <p:cNvGrpSpPr>
              <a:grpSpLocks/>
            </p:cNvGrpSpPr>
            <p:nvPr/>
          </p:nvGrpSpPr>
          <p:grpSpPr bwMode="auto">
            <a:xfrm>
              <a:off x="4424" y="3154"/>
              <a:ext cx="655" cy="188"/>
              <a:chOff x="4459" y="3377"/>
              <a:chExt cx="655" cy="188"/>
            </a:xfrm>
          </p:grpSpPr>
          <p:sp>
            <p:nvSpPr>
              <p:cNvPr id="23668" name="Line 15"/>
              <p:cNvSpPr>
                <a:spLocks noChangeShapeType="1"/>
              </p:cNvSpPr>
              <p:nvPr/>
            </p:nvSpPr>
            <p:spPr bwMode="auto">
              <a:xfrm>
                <a:off x="4459" y="337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sp>
            <p:nvSpPr>
              <p:cNvPr id="23669" name="Line 16"/>
              <p:cNvSpPr>
                <a:spLocks noChangeShapeType="1"/>
              </p:cNvSpPr>
              <p:nvPr/>
            </p:nvSpPr>
            <p:spPr bwMode="auto">
              <a:xfrm>
                <a:off x="4946" y="338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sp>
            <p:nvSpPr>
              <p:cNvPr id="23670" name="Line 17"/>
              <p:cNvSpPr>
                <a:spLocks noChangeShapeType="1"/>
              </p:cNvSpPr>
              <p:nvPr/>
            </p:nvSpPr>
            <p:spPr bwMode="auto">
              <a:xfrm>
                <a:off x="5114" y="337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grpSp>
        <p:sp>
          <p:nvSpPr>
            <p:cNvPr id="23664" name="Line 18"/>
            <p:cNvSpPr>
              <a:spLocks noChangeShapeType="1"/>
            </p:cNvSpPr>
            <p:nvPr/>
          </p:nvSpPr>
          <p:spPr bwMode="auto">
            <a:xfrm>
              <a:off x="4742" y="3154"/>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grpSp>
          <p:nvGrpSpPr>
            <p:cNvPr id="6" name="Group 19"/>
            <p:cNvGrpSpPr>
              <a:grpSpLocks/>
            </p:cNvGrpSpPr>
            <p:nvPr/>
          </p:nvGrpSpPr>
          <p:grpSpPr bwMode="auto">
            <a:xfrm>
              <a:off x="4216" y="2955"/>
              <a:ext cx="1222" cy="387"/>
              <a:chOff x="4251" y="3178"/>
              <a:chExt cx="1222" cy="387"/>
            </a:xfrm>
          </p:grpSpPr>
          <p:sp>
            <p:nvSpPr>
              <p:cNvPr id="23666" name="Rectangle 20"/>
              <p:cNvSpPr>
                <a:spLocks noChangeArrowheads="1"/>
              </p:cNvSpPr>
              <p:nvPr/>
            </p:nvSpPr>
            <p:spPr bwMode="auto">
              <a:xfrm>
                <a:off x="4300" y="3377"/>
                <a:ext cx="1052" cy="188"/>
              </a:xfrm>
              <a:prstGeom prst="rect">
                <a:avLst/>
              </a:prstGeom>
              <a:noFill/>
              <a:ln w="9525">
                <a:solidFill>
                  <a:schemeClr val="tx1"/>
                </a:solidFill>
                <a:miter lim="800000"/>
                <a:headEnd/>
                <a:tailEnd/>
              </a:ln>
            </p:spPr>
            <p:txBody>
              <a:bodyPr wrap="none" anchor="ctr"/>
              <a:lstStyle/>
              <a:p>
                <a:endParaRPr lang="zh-CN" altLang="en-US">
                  <a:solidFill>
                    <a:srgbClr val="000000"/>
                  </a:solidFill>
                </a:endParaRPr>
              </a:p>
            </p:txBody>
          </p:sp>
          <p:sp>
            <p:nvSpPr>
              <p:cNvPr id="23667" name="Text Box 21"/>
              <p:cNvSpPr txBox="1">
                <a:spLocks noChangeArrowheads="1"/>
              </p:cNvSpPr>
              <p:nvPr/>
            </p:nvSpPr>
            <p:spPr bwMode="auto">
              <a:xfrm>
                <a:off x="4251" y="3178"/>
                <a:ext cx="1222" cy="250"/>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rPr>
                  <a:t>0    (H)</a:t>
                </a:r>
              </a:p>
            </p:txBody>
          </p:sp>
        </p:grpSp>
      </p:grpSp>
      <p:sp>
        <p:nvSpPr>
          <p:cNvPr id="23560" name="Line 22"/>
          <p:cNvSpPr>
            <a:spLocks noChangeShapeType="1"/>
          </p:cNvSpPr>
          <p:nvPr/>
        </p:nvSpPr>
        <p:spPr bwMode="auto">
          <a:xfrm flipH="1">
            <a:off x="7143750" y="4149725"/>
            <a:ext cx="1588" cy="449263"/>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561" name="Line 23"/>
          <p:cNvSpPr>
            <a:spLocks noChangeShapeType="1"/>
          </p:cNvSpPr>
          <p:nvPr/>
        </p:nvSpPr>
        <p:spPr bwMode="auto">
          <a:xfrm>
            <a:off x="3656013" y="2195513"/>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2" name="Line 24"/>
          <p:cNvSpPr>
            <a:spLocks noChangeShapeType="1"/>
          </p:cNvSpPr>
          <p:nvPr/>
        </p:nvSpPr>
        <p:spPr bwMode="auto">
          <a:xfrm>
            <a:off x="3656013" y="1866900"/>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3" name="Line 25"/>
          <p:cNvSpPr>
            <a:spLocks noChangeShapeType="1"/>
          </p:cNvSpPr>
          <p:nvPr/>
        </p:nvSpPr>
        <p:spPr bwMode="auto">
          <a:xfrm>
            <a:off x="2327275" y="3181350"/>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4" name="Line 26"/>
          <p:cNvSpPr>
            <a:spLocks noChangeShapeType="1"/>
          </p:cNvSpPr>
          <p:nvPr/>
        </p:nvSpPr>
        <p:spPr bwMode="auto">
          <a:xfrm>
            <a:off x="2327275" y="2852738"/>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5" name="Line 27"/>
          <p:cNvSpPr>
            <a:spLocks noChangeShapeType="1"/>
          </p:cNvSpPr>
          <p:nvPr/>
        </p:nvSpPr>
        <p:spPr bwMode="auto">
          <a:xfrm>
            <a:off x="508000" y="4167188"/>
            <a:ext cx="25876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6" name="Line 28"/>
          <p:cNvSpPr>
            <a:spLocks noChangeShapeType="1"/>
          </p:cNvSpPr>
          <p:nvPr/>
        </p:nvSpPr>
        <p:spPr bwMode="auto">
          <a:xfrm>
            <a:off x="508000" y="3838575"/>
            <a:ext cx="25876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7" name="Line 29"/>
          <p:cNvSpPr>
            <a:spLocks noChangeShapeType="1"/>
          </p:cNvSpPr>
          <p:nvPr/>
        </p:nvSpPr>
        <p:spPr bwMode="auto">
          <a:xfrm>
            <a:off x="6734175" y="4167188"/>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8" name="Line 30"/>
          <p:cNvSpPr>
            <a:spLocks noChangeShapeType="1"/>
          </p:cNvSpPr>
          <p:nvPr/>
        </p:nvSpPr>
        <p:spPr bwMode="auto">
          <a:xfrm>
            <a:off x="6734175" y="3838575"/>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69" name="Line 31"/>
          <p:cNvSpPr>
            <a:spLocks noChangeShapeType="1"/>
          </p:cNvSpPr>
          <p:nvPr/>
        </p:nvSpPr>
        <p:spPr bwMode="auto">
          <a:xfrm>
            <a:off x="3516313" y="4167188"/>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0" name="Line 32"/>
          <p:cNvSpPr>
            <a:spLocks noChangeShapeType="1"/>
          </p:cNvSpPr>
          <p:nvPr/>
        </p:nvSpPr>
        <p:spPr bwMode="auto">
          <a:xfrm>
            <a:off x="3516313" y="3838575"/>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1" name="Line 33"/>
          <p:cNvSpPr>
            <a:spLocks noChangeShapeType="1"/>
          </p:cNvSpPr>
          <p:nvPr/>
        </p:nvSpPr>
        <p:spPr bwMode="auto">
          <a:xfrm>
            <a:off x="4635500" y="5153025"/>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2" name="Line 34"/>
          <p:cNvSpPr>
            <a:spLocks noChangeShapeType="1"/>
          </p:cNvSpPr>
          <p:nvPr/>
        </p:nvSpPr>
        <p:spPr bwMode="auto">
          <a:xfrm>
            <a:off x="4635500" y="4824413"/>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3" name="Line 35"/>
          <p:cNvSpPr>
            <a:spLocks noChangeShapeType="1"/>
          </p:cNvSpPr>
          <p:nvPr/>
        </p:nvSpPr>
        <p:spPr bwMode="auto">
          <a:xfrm>
            <a:off x="4356100" y="18669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4" name="Line 36"/>
          <p:cNvSpPr>
            <a:spLocks noChangeShapeType="1"/>
          </p:cNvSpPr>
          <p:nvPr/>
        </p:nvSpPr>
        <p:spPr bwMode="auto">
          <a:xfrm>
            <a:off x="4635500" y="18669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5" name="Line 37"/>
          <p:cNvSpPr>
            <a:spLocks noChangeShapeType="1"/>
          </p:cNvSpPr>
          <p:nvPr/>
        </p:nvSpPr>
        <p:spPr bwMode="auto">
          <a:xfrm>
            <a:off x="23272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6" name="Line 38"/>
          <p:cNvSpPr>
            <a:spLocks noChangeShapeType="1"/>
          </p:cNvSpPr>
          <p:nvPr/>
        </p:nvSpPr>
        <p:spPr bwMode="auto">
          <a:xfrm>
            <a:off x="26066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7" name="Line 39"/>
          <p:cNvSpPr>
            <a:spLocks noChangeShapeType="1"/>
          </p:cNvSpPr>
          <p:nvPr/>
        </p:nvSpPr>
        <p:spPr bwMode="auto">
          <a:xfrm>
            <a:off x="28860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8" name="Line 40"/>
          <p:cNvSpPr>
            <a:spLocks noChangeShapeType="1"/>
          </p:cNvSpPr>
          <p:nvPr/>
        </p:nvSpPr>
        <p:spPr bwMode="auto">
          <a:xfrm>
            <a:off x="3165475"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79" name="Line 41"/>
          <p:cNvSpPr>
            <a:spLocks noChangeShapeType="1"/>
          </p:cNvSpPr>
          <p:nvPr/>
        </p:nvSpPr>
        <p:spPr bwMode="auto">
          <a:xfrm>
            <a:off x="34464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0" name="Line 42"/>
          <p:cNvSpPr>
            <a:spLocks noChangeShapeType="1"/>
          </p:cNvSpPr>
          <p:nvPr/>
        </p:nvSpPr>
        <p:spPr bwMode="auto">
          <a:xfrm>
            <a:off x="37258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1" name="Line 43"/>
          <p:cNvSpPr>
            <a:spLocks noChangeShapeType="1"/>
          </p:cNvSpPr>
          <p:nvPr/>
        </p:nvSpPr>
        <p:spPr bwMode="auto">
          <a:xfrm>
            <a:off x="40052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2" name="Line 44"/>
          <p:cNvSpPr>
            <a:spLocks noChangeShapeType="1"/>
          </p:cNvSpPr>
          <p:nvPr/>
        </p:nvSpPr>
        <p:spPr bwMode="auto">
          <a:xfrm>
            <a:off x="42846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3" name="Line 45"/>
          <p:cNvSpPr>
            <a:spLocks noChangeShapeType="1"/>
          </p:cNvSpPr>
          <p:nvPr/>
        </p:nvSpPr>
        <p:spPr bwMode="auto">
          <a:xfrm>
            <a:off x="45656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4" name="Line 46"/>
          <p:cNvSpPr>
            <a:spLocks noChangeShapeType="1"/>
          </p:cNvSpPr>
          <p:nvPr/>
        </p:nvSpPr>
        <p:spPr bwMode="auto">
          <a:xfrm>
            <a:off x="48450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5" name="Line 47"/>
          <p:cNvSpPr>
            <a:spLocks noChangeShapeType="1"/>
          </p:cNvSpPr>
          <p:nvPr/>
        </p:nvSpPr>
        <p:spPr bwMode="auto">
          <a:xfrm>
            <a:off x="51244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6" name="Line 48"/>
          <p:cNvSpPr>
            <a:spLocks noChangeShapeType="1"/>
          </p:cNvSpPr>
          <p:nvPr/>
        </p:nvSpPr>
        <p:spPr bwMode="auto">
          <a:xfrm>
            <a:off x="5403850"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7" name="Line 49"/>
          <p:cNvSpPr>
            <a:spLocks noChangeShapeType="1"/>
          </p:cNvSpPr>
          <p:nvPr/>
        </p:nvSpPr>
        <p:spPr bwMode="auto">
          <a:xfrm>
            <a:off x="77136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8" name="Line 50"/>
          <p:cNvSpPr>
            <a:spLocks noChangeShapeType="1"/>
          </p:cNvSpPr>
          <p:nvPr/>
        </p:nvSpPr>
        <p:spPr bwMode="auto">
          <a:xfrm>
            <a:off x="7993063" y="28527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89" name="Text Box 51"/>
          <p:cNvSpPr txBox="1">
            <a:spLocks noChangeArrowheads="1"/>
          </p:cNvSpPr>
          <p:nvPr/>
        </p:nvSpPr>
        <p:spPr bwMode="auto">
          <a:xfrm>
            <a:off x="2243138" y="2493963"/>
            <a:ext cx="6330950" cy="457200"/>
          </a:xfrm>
          <a:prstGeom prst="rect">
            <a:avLst/>
          </a:prstGeom>
          <a:noFill/>
          <a:ln w="9525">
            <a:noFill/>
            <a:miter lim="800000"/>
            <a:headEnd/>
            <a:tailEnd/>
          </a:ln>
        </p:spPr>
        <p:txBody>
          <a:bodyPr>
            <a:spAutoFit/>
          </a:bodyPr>
          <a:lstStyle/>
          <a:p>
            <a:r>
              <a:rPr lang="en-US" altLang="zh-CN">
                <a:solidFill>
                  <a:srgbClr val="006600"/>
                </a:solidFill>
              </a:rPr>
              <a:t>0  1</a:t>
            </a:r>
            <a:r>
              <a:rPr lang="en-US" altLang="zh-CN" baseline="30000">
                <a:solidFill>
                  <a:srgbClr val="006600"/>
                </a:solidFill>
              </a:rPr>
              <a:t>(A)</a:t>
            </a:r>
            <a:r>
              <a:rPr lang="en-US" altLang="zh-CN">
                <a:solidFill>
                  <a:srgbClr val="006600"/>
                </a:solidFill>
              </a:rPr>
              <a:t>         5</a:t>
            </a:r>
            <a:r>
              <a:rPr lang="en-US" altLang="zh-CN" baseline="30000">
                <a:solidFill>
                  <a:srgbClr val="006600"/>
                </a:solidFill>
              </a:rPr>
              <a:t>(E)</a:t>
            </a:r>
            <a:r>
              <a:rPr lang="en-US" altLang="zh-CN">
                <a:solidFill>
                  <a:srgbClr val="006600"/>
                </a:solidFill>
              </a:rPr>
              <a:t>        9</a:t>
            </a:r>
            <a:r>
              <a:rPr lang="en-US" altLang="zh-CN" baseline="30000">
                <a:solidFill>
                  <a:srgbClr val="006600"/>
                </a:solidFill>
              </a:rPr>
              <a:t>(I)</a:t>
            </a:r>
            <a:r>
              <a:rPr lang="en-US" altLang="zh-CN">
                <a:solidFill>
                  <a:srgbClr val="006600"/>
                </a:solidFill>
              </a:rPr>
              <a:t>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23590" name="Line 52"/>
          <p:cNvSpPr>
            <a:spLocks noChangeShapeType="1"/>
          </p:cNvSpPr>
          <p:nvPr/>
        </p:nvSpPr>
        <p:spPr bwMode="auto">
          <a:xfrm>
            <a:off x="64770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1" name="Line 53"/>
          <p:cNvSpPr>
            <a:spLocks noChangeShapeType="1"/>
          </p:cNvSpPr>
          <p:nvPr/>
        </p:nvSpPr>
        <p:spPr bwMode="auto">
          <a:xfrm>
            <a:off x="92710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2" name="Line 54"/>
          <p:cNvSpPr>
            <a:spLocks noChangeShapeType="1"/>
          </p:cNvSpPr>
          <p:nvPr/>
        </p:nvSpPr>
        <p:spPr bwMode="auto">
          <a:xfrm>
            <a:off x="1836738"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3" name="Line 55"/>
          <p:cNvSpPr>
            <a:spLocks noChangeShapeType="1"/>
          </p:cNvSpPr>
          <p:nvPr/>
        </p:nvSpPr>
        <p:spPr bwMode="auto">
          <a:xfrm>
            <a:off x="21177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4" name="Line 56"/>
          <p:cNvSpPr>
            <a:spLocks noChangeShapeType="1"/>
          </p:cNvSpPr>
          <p:nvPr/>
        </p:nvSpPr>
        <p:spPr bwMode="auto">
          <a:xfrm>
            <a:off x="26765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5" name="Line 57"/>
          <p:cNvSpPr>
            <a:spLocks noChangeShapeType="1"/>
          </p:cNvSpPr>
          <p:nvPr/>
        </p:nvSpPr>
        <p:spPr bwMode="auto">
          <a:xfrm>
            <a:off x="295592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6" name="Line 58"/>
          <p:cNvSpPr>
            <a:spLocks noChangeShapeType="1"/>
          </p:cNvSpPr>
          <p:nvPr/>
        </p:nvSpPr>
        <p:spPr bwMode="auto">
          <a:xfrm>
            <a:off x="351631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7" name="Line 59"/>
          <p:cNvSpPr>
            <a:spLocks noChangeShapeType="1"/>
          </p:cNvSpPr>
          <p:nvPr/>
        </p:nvSpPr>
        <p:spPr bwMode="auto">
          <a:xfrm>
            <a:off x="379571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8" name="Line 60"/>
          <p:cNvSpPr>
            <a:spLocks noChangeShapeType="1"/>
          </p:cNvSpPr>
          <p:nvPr/>
        </p:nvSpPr>
        <p:spPr bwMode="auto">
          <a:xfrm>
            <a:off x="5403850"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599" name="Line 61"/>
          <p:cNvSpPr>
            <a:spLocks noChangeShapeType="1"/>
          </p:cNvSpPr>
          <p:nvPr/>
        </p:nvSpPr>
        <p:spPr bwMode="auto">
          <a:xfrm>
            <a:off x="5684838"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0" name="Line 62"/>
          <p:cNvSpPr>
            <a:spLocks noChangeShapeType="1"/>
          </p:cNvSpPr>
          <p:nvPr/>
        </p:nvSpPr>
        <p:spPr bwMode="auto">
          <a:xfrm>
            <a:off x="701357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1" name="Line 63"/>
          <p:cNvSpPr>
            <a:spLocks noChangeShapeType="1"/>
          </p:cNvSpPr>
          <p:nvPr/>
        </p:nvSpPr>
        <p:spPr bwMode="auto">
          <a:xfrm>
            <a:off x="7292975"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2" name="Line 64"/>
          <p:cNvSpPr>
            <a:spLocks noChangeShapeType="1"/>
          </p:cNvSpPr>
          <p:nvPr/>
        </p:nvSpPr>
        <p:spPr bwMode="auto">
          <a:xfrm>
            <a:off x="4635500"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3" name="Line 65"/>
          <p:cNvSpPr>
            <a:spLocks noChangeShapeType="1"/>
          </p:cNvSpPr>
          <p:nvPr/>
        </p:nvSpPr>
        <p:spPr bwMode="auto">
          <a:xfrm>
            <a:off x="4914900"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4" name="Line 66"/>
          <p:cNvSpPr>
            <a:spLocks noChangeShapeType="1"/>
          </p:cNvSpPr>
          <p:nvPr/>
        </p:nvSpPr>
        <p:spPr bwMode="auto">
          <a:xfrm>
            <a:off x="6034088"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5" name="Line 67"/>
          <p:cNvSpPr>
            <a:spLocks noChangeShapeType="1"/>
          </p:cNvSpPr>
          <p:nvPr/>
        </p:nvSpPr>
        <p:spPr bwMode="auto">
          <a:xfrm>
            <a:off x="6313488" y="48244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6" name="Line 68"/>
          <p:cNvSpPr>
            <a:spLocks noChangeShapeType="1"/>
          </p:cNvSpPr>
          <p:nvPr/>
        </p:nvSpPr>
        <p:spPr bwMode="auto">
          <a:xfrm>
            <a:off x="813276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7" name="Line 69"/>
          <p:cNvSpPr>
            <a:spLocks noChangeShapeType="1"/>
          </p:cNvSpPr>
          <p:nvPr/>
        </p:nvSpPr>
        <p:spPr bwMode="auto">
          <a:xfrm>
            <a:off x="8412163" y="38385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3608" name="Text Box 70"/>
          <p:cNvSpPr txBox="1">
            <a:spLocks noChangeArrowheads="1"/>
          </p:cNvSpPr>
          <p:nvPr/>
        </p:nvSpPr>
        <p:spPr bwMode="auto">
          <a:xfrm>
            <a:off x="4130675" y="1508125"/>
            <a:ext cx="847725" cy="457200"/>
          </a:xfrm>
          <a:prstGeom prst="rect">
            <a:avLst/>
          </a:prstGeom>
          <a:noFill/>
          <a:ln w="9525">
            <a:noFill/>
            <a:miter lim="800000"/>
            <a:headEnd/>
            <a:tailEnd/>
          </a:ln>
        </p:spPr>
        <p:txBody>
          <a:bodyPr wrap="none">
            <a:spAutoFit/>
          </a:bodyPr>
          <a:lstStyle/>
          <a:p>
            <a:r>
              <a:rPr lang="en-US" altLang="zh-CN">
                <a:solidFill>
                  <a:srgbClr val="006600"/>
                </a:solidFill>
              </a:rPr>
              <a:t>  8 </a:t>
            </a:r>
            <a:r>
              <a:rPr lang="en-US" altLang="zh-CN" baseline="30000">
                <a:solidFill>
                  <a:srgbClr val="006600"/>
                </a:solidFill>
              </a:rPr>
              <a:t>(H)</a:t>
            </a:r>
          </a:p>
        </p:txBody>
      </p:sp>
      <p:sp>
        <p:nvSpPr>
          <p:cNvPr id="23609" name="Text Box 71"/>
          <p:cNvSpPr txBox="1">
            <a:spLocks noChangeArrowheads="1"/>
          </p:cNvSpPr>
          <p:nvPr/>
        </p:nvSpPr>
        <p:spPr bwMode="auto">
          <a:xfrm>
            <a:off x="508000" y="3509963"/>
            <a:ext cx="8029575" cy="457200"/>
          </a:xfrm>
          <a:prstGeom prst="rect">
            <a:avLst/>
          </a:prstGeom>
          <a:noFill/>
          <a:ln w="9525">
            <a:noFill/>
            <a:miter lim="800000"/>
            <a:headEnd/>
            <a:tailEnd/>
          </a:ln>
        </p:spPr>
        <p:txBody>
          <a:bodyPr wrap="none">
            <a:spAutoFit/>
          </a:bodyPr>
          <a:lstStyle/>
          <a:p>
            <a:r>
              <a:rPr lang="en-US" altLang="zh-CN">
                <a:solidFill>
                  <a:srgbClr val="006600"/>
                </a:solidFill>
              </a:rPr>
              <a:t>4 </a:t>
            </a:r>
            <a:r>
              <a:rPr lang="en-US" altLang="zh-CN" baseline="30000">
                <a:solidFill>
                  <a:srgbClr val="006600"/>
                </a:solidFill>
              </a:rPr>
              <a:t>(D)</a:t>
            </a:r>
            <a:r>
              <a:rPr lang="en-US" altLang="zh-CN">
                <a:solidFill>
                  <a:srgbClr val="006600"/>
                </a:solidFill>
              </a:rPr>
              <a:t>          19 </a:t>
            </a:r>
            <a:r>
              <a:rPr lang="en-US" altLang="zh-CN" baseline="30000">
                <a:solidFill>
                  <a:srgbClr val="006600"/>
                </a:solidFill>
              </a:rPr>
              <a:t>(S)</a:t>
            </a:r>
            <a:r>
              <a:rPr lang="en-US" altLang="zh-CN">
                <a:solidFill>
                  <a:srgbClr val="006600"/>
                </a:solidFill>
              </a:rPr>
              <a:t>   22 </a:t>
            </a:r>
            <a:r>
              <a:rPr lang="en-US" altLang="zh-CN" baseline="30000">
                <a:solidFill>
                  <a:srgbClr val="006600"/>
                </a:solidFill>
              </a:rPr>
              <a:t>(V)</a:t>
            </a:r>
            <a:r>
              <a:rPr lang="en-US" altLang="zh-CN">
                <a:solidFill>
                  <a:srgbClr val="006600"/>
                </a:solidFill>
              </a:rPr>
              <a:t>   0                      18 </a:t>
            </a:r>
            <a:r>
              <a:rPr lang="en-US" altLang="zh-CN" baseline="30000">
                <a:solidFill>
                  <a:srgbClr val="006600"/>
                </a:solidFill>
              </a:rPr>
              <a:t>(R)</a:t>
            </a:r>
            <a:r>
              <a:rPr lang="en-US" altLang="zh-CN">
                <a:solidFill>
                  <a:srgbClr val="006600"/>
                </a:solidFill>
              </a:rPr>
              <a:t>              7 </a:t>
            </a:r>
            <a:r>
              <a:rPr lang="en-US" altLang="zh-CN" baseline="30000">
                <a:solidFill>
                  <a:srgbClr val="006600"/>
                </a:solidFill>
              </a:rPr>
              <a:t>(G)</a:t>
            </a:r>
            <a:r>
              <a:rPr lang="en-US" altLang="zh-CN">
                <a:solidFill>
                  <a:srgbClr val="006600"/>
                </a:solidFill>
              </a:rPr>
              <a:t>      19</a:t>
            </a:r>
            <a:endParaRPr lang="en-US" altLang="zh-CN">
              <a:solidFill>
                <a:srgbClr val="000000"/>
              </a:solidFill>
            </a:endParaRPr>
          </a:p>
        </p:txBody>
      </p:sp>
      <p:sp>
        <p:nvSpPr>
          <p:cNvPr id="23610" name="Text Box 72"/>
          <p:cNvSpPr txBox="1">
            <a:spLocks noChangeArrowheads="1"/>
          </p:cNvSpPr>
          <p:nvPr/>
        </p:nvSpPr>
        <p:spPr bwMode="auto">
          <a:xfrm>
            <a:off x="4567238" y="4495800"/>
            <a:ext cx="2197100" cy="457200"/>
          </a:xfrm>
          <a:prstGeom prst="rect">
            <a:avLst/>
          </a:prstGeom>
          <a:noFill/>
          <a:ln w="9525">
            <a:noFill/>
            <a:miter lim="800000"/>
            <a:headEnd/>
            <a:tailEnd/>
          </a:ln>
        </p:spPr>
        <p:txBody>
          <a:bodyPr wrap="none">
            <a:spAutoFit/>
          </a:bodyPr>
          <a:lstStyle/>
          <a:p>
            <a:r>
              <a:rPr lang="en-US" altLang="zh-CN">
                <a:solidFill>
                  <a:srgbClr val="006600"/>
                </a:solidFill>
              </a:rPr>
              <a:t>0                  5 </a:t>
            </a:r>
            <a:r>
              <a:rPr lang="en-US" altLang="zh-CN" baseline="30000">
                <a:solidFill>
                  <a:srgbClr val="006600"/>
                </a:solidFill>
              </a:rPr>
              <a:t>(E)</a:t>
            </a:r>
          </a:p>
        </p:txBody>
      </p:sp>
      <p:sp>
        <p:nvSpPr>
          <p:cNvPr id="23611" name="Line 73"/>
          <p:cNvSpPr>
            <a:spLocks noChangeShapeType="1"/>
          </p:cNvSpPr>
          <p:nvPr/>
        </p:nvSpPr>
        <p:spPr bwMode="auto">
          <a:xfrm>
            <a:off x="4495800" y="1998663"/>
            <a:ext cx="0" cy="854075"/>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2" name="Line 74"/>
          <p:cNvSpPr>
            <a:spLocks noChangeShapeType="1"/>
          </p:cNvSpPr>
          <p:nvPr/>
        </p:nvSpPr>
        <p:spPr bwMode="auto">
          <a:xfrm>
            <a:off x="5545138" y="3968750"/>
            <a:ext cx="0" cy="855663"/>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3" name="Freeform 75"/>
          <p:cNvSpPr>
            <a:spLocks/>
          </p:cNvSpPr>
          <p:nvPr/>
        </p:nvSpPr>
        <p:spPr bwMode="auto">
          <a:xfrm>
            <a:off x="4864100" y="1274763"/>
            <a:ext cx="831850" cy="592137"/>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4" name="Text Box 76"/>
          <p:cNvSpPr txBox="1">
            <a:spLocks noChangeArrowheads="1"/>
          </p:cNvSpPr>
          <p:nvPr/>
        </p:nvSpPr>
        <p:spPr bwMode="auto">
          <a:xfrm>
            <a:off x="4375150" y="939800"/>
            <a:ext cx="468313"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23615" name="Freeform 77"/>
          <p:cNvSpPr>
            <a:spLocks/>
          </p:cNvSpPr>
          <p:nvPr/>
        </p:nvSpPr>
        <p:spPr bwMode="auto">
          <a:xfrm>
            <a:off x="1393825" y="2984500"/>
            <a:ext cx="1352550" cy="854075"/>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6" name="Freeform 78"/>
          <p:cNvSpPr>
            <a:spLocks/>
          </p:cNvSpPr>
          <p:nvPr/>
        </p:nvSpPr>
        <p:spPr bwMode="auto">
          <a:xfrm>
            <a:off x="3865563" y="2984500"/>
            <a:ext cx="863600" cy="854075"/>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7" name="Freeform 79"/>
          <p:cNvSpPr>
            <a:spLocks/>
          </p:cNvSpPr>
          <p:nvPr/>
        </p:nvSpPr>
        <p:spPr bwMode="auto">
          <a:xfrm>
            <a:off x="4984750" y="2984500"/>
            <a:ext cx="2728913" cy="854075"/>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3618" name="Oval 80"/>
          <p:cNvSpPr>
            <a:spLocks noChangeArrowheads="1"/>
          </p:cNvSpPr>
          <p:nvPr/>
        </p:nvSpPr>
        <p:spPr bwMode="auto">
          <a:xfrm>
            <a:off x="368300" y="4495800"/>
            <a:ext cx="839788"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3619" name="Line 81"/>
          <p:cNvSpPr>
            <a:spLocks noChangeShapeType="1"/>
          </p:cNvSpPr>
          <p:nvPr/>
        </p:nvSpPr>
        <p:spPr bwMode="auto">
          <a:xfrm>
            <a:off x="787400"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20" name="Oval 82"/>
          <p:cNvSpPr>
            <a:spLocks noChangeArrowheads="1"/>
          </p:cNvSpPr>
          <p:nvPr/>
        </p:nvSpPr>
        <p:spPr bwMode="auto">
          <a:xfrm>
            <a:off x="1557338" y="4495800"/>
            <a:ext cx="839787"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3621" name="Line 83"/>
          <p:cNvSpPr>
            <a:spLocks noChangeShapeType="1"/>
          </p:cNvSpPr>
          <p:nvPr/>
        </p:nvSpPr>
        <p:spPr bwMode="auto">
          <a:xfrm>
            <a:off x="1976438"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22" name="Oval 84"/>
          <p:cNvSpPr>
            <a:spLocks noChangeArrowheads="1"/>
          </p:cNvSpPr>
          <p:nvPr/>
        </p:nvSpPr>
        <p:spPr bwMode="auto">
          <a:xfrm>
            <a:off x="2397125" y="4495800"/>
            <a:ext cx="979488"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3623" name="Line 85"/>
          <p:cNvSpPr>
            <a:spLocks noChangeShapeType="1"/>
          </p:cNvSpPr>
          <p:nvPr/>
        </p:nvSpPr>
        <p:spPr bwMode="auto">
          <a:xfrm>
            <a:off x="2816225"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24" name="Oval 86"/>
          <p:cNvSpPr>
            <a:spLocks noChangeArrowheads="1"/>
          </p:cNvSpPr>
          <p:nvPr/>
        </p:nvSpPr>
        <p:spPr bwMode="auto">
          <a:xfrm>
            <a:off x="3446463" y="4495800"/>
            <a:ext cx="5588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3625" name="Line 87"/>
          <p:cNvSpPr>
            <a:spLocks noChangeShapeType="1"/>
          </p:cNvSpPr>
          <p:nvPr/>
        </p:nvSpPr>
        <p:spPr bwMode="auto">
          <a:xfrm>
            <a:off x="3656013"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26" name="Oval 88"/>
          <p:cNvSpPr>
            <a:spLocks noChangeArrowheads="1"/>
          </p:cNvSpPr>
          <p:nvPr/>
        </p:nvSpPr>
        <p:spPr bwMode="auto">
          <a:xfrm>
            <a:off x="5754688" y="5481638"/>
            <a:ext cx="1049337" cy="327025"/>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3627" name="Line 89"/>
          <p:cNvSpPr>
            <a:spLocks noChangeShapeType="1"/>
          </p:cNvSpPr>
          <p:nvPr/>
        </p:nvSpPr>
        <p:spPr bwMode="auto">
          <a:xfrm>
            <a:off x="6173788" y="5021263"/>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28" name="Oval 90"/>
          <p:cNvSpPr>
            <a:spLocks noChangeArrowheads="1"/>
          </p:cNvSpPr>
          <p:nvPr/>
        </p:nvSpPr>
        <p:spPr bwMode="auto">
          <a:xfrm>
            <a:off x="7853363" y="4495800"/>
            <a:ext cx="8382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23629" name="Line 91"/>
          <p:cNvSpPr>
            <a:spLocks noChangeShapeType="1"/>
          </p:cNvSpPr>
          <p:nvPr/>
        </p:nvSpPr>
        <p:spPr bwMode="auto">
          <a:xfrm>
            <a:off x="8272463" y="40354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30" name="Text Box 92"/>
          <p:cNvSpPr txBox="1">
            <a:spLocks noChangeArrowheads="1"/>
          </p:cNvSpPr>
          <p:nvPr/>
        </p:nvSpPr>
        <p:spPr bwMode="auto">
          <a:xfrm>
            <a:off x="23114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1" name="Text Box 93"/>
          <p:cNvSpPr txBox="1">
            <a:spLocks noChangeArrowheads="1"/>
          </p:cNvSpPr>
          <p:nvPr/>
        </p:nvSpPr>
        <p:spPr bwMode="auto">
          <a:xfrm>
            <a:off x="34290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2" name="Text Box 94"/>
          <p:cNvSpPr txBox="1">
            <a:spLocks noChangeArrowheads="1"/>
          </p:cNvSpPr>
          <p:nvPr/>
        </p:nvSpPr>
        <p:spPr bwMode="auto">
          <a:xfrm>
            <a:off x="31496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3" name="Text Box 95"/>
          <p:cNvSpPr txBox="1">
            <a:spLocks noChangeArrowheads="1"/>
          </p:cNvSpPr>
          <p:nvPr/>
        </p:nvSpPr>
        <p:spPr bwMode="auto">
          <a:xfrm>
            <a:off x="28702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4" name="Text Box 96"/>
          <p:cNvSpPr txBox="1">
            <a:spLocks noChangeArrowheads="1"/>
          </p:cNvSpPr>
          <p:nvPr/>
        </p:nvSpPr>
        <p:spPr bwMode="auto">
          <a:xfrm>
            <a:off x="7696200"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5" name="Text Box 97"/>
          <p:cNvSpPr txBox="1">
            <a:spLocks noChangeArrowheads="1"/>
          </p:cNvSpPr>
          <p:nvPr/>
        </p:nvSpPr>
        <p:spPr bwMode="auto">
          <a:xfrm>
            <a:off x="5108575"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6" name="Text Box 98"/>
          <p:cNvSpPr txBox="1">
            <a:spLocks noChangeArrowheads="1"/>
          </p:cNvSpPr>
          <p:nvPr/>
        </p:nvSpPr>
        <p:spPr bwMode="auto">
          <a:xfrm>
            <a:off x="4549775" y="27860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7" name="Text Box 99"/>
          <p:cNvSpPr txBox="1">
            <a:spLocks noChangeArrowheads="1"/>
          </p:cNvSpPr>
          <p:nvPr/>
        </p:nvSpPr>
        <p:spPr bwMode="auto">
          <a:xfrm>
            <a:off x="4268788" y="27860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8" name="Text Box 100"/>
          <p:cNvSpPr txBox="1">
            <a:spLocks noChangeArrowheads="1"/>
          </p:cNvSpPr>
          <p:nvPr/>
        </p:nvSpPr>
        <p:spPr bwMode="auto">
          <a:xfrm>
            <a:off x="3989388" y="27860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3639" name="Line 101"/>
          <p:cNvSpPr>
            <a:spLocks noChangeShapeType="1"/>
          </p:cNvSpPr>
          <p:nvPr/>
        </p:nvSpPr>
        <p:spPr bwMode="auto">
          <a:xfrm>
            <a:off x="787400"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3640" name="Line 102"/>
          <p:cNvSpPr>
            <a:spLocks noChangeShapeType="1"/>
          </p:cNvSpPr>
          <p:nvPr/>
        </p:nvSpPr>
        <p:spPr bwMode="auto">
          <a:xfrm>
            <a:off x="8272463"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3641" name="Line 103"/>
          <p:cNvSpPr>
            <a:spLocks noChangeShapeType="1"/>
          </p:cNvSpPr>
          <p:nvPr/>
        </p:nvSpPr>
        <p:spPr bwMode="auto">
          <a:xfrm>
            <a:off x="6313488" y="5743575"/>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7" name="Group 104"/>
          <p:cNvGrpSpPr>
            <a:grpSpLocks/>
          </p:cNvGrpSpPr>
          <p:nvPr/>
        </p:nvGrpSpPr>
        <p:grpSpPr bwMode="auto">
          <a:xfrm>
            <a:off x="4356100" y="5021263"/>
            <a:ext cx="838200" cy="1379537"/>
            <a:chOff x="2744" y="3451"/>
            <a:chExt cx="528" cy="869"/>
          </a:xfrm>
        </p:grpSpPr>
        <p:sp>
          <p:nvSpPr>
            <p:cNvPr id="23660" name="Oval 105"/>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3661" name="Line 106"/>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3662" name="Line 107"/>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3643" name="Line 108"/>
          <p:cNvSpPr>
            <a:spLocks noChangeShapeType="1"/>
          </p:cNvSpPr>
          <p:nvPr/>
        </p:nvSpPr>
        <p:spPr bwMode="auto">
          <a:xfrm>
            <a:off x="3725863"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3644" name="Line 109"/>
          <p:cNvSpPr>
            <a:spLocks noChangeShapeType="1"/>
          </p:cNvSpPr>
          <p:nvPr/>
        </p:nvSpPr>
        <p:spPr bwMode="auto">
          <a:xfrm>
            <a:off x="2886075"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3645" name="Line 110"/>
          <p:cNvSpPr>
            <a:spLocks noChangeShapeType="1"/>
          </p:cNvSpPr>
          <p:nvPr/>
        </p:nvSpPr>
        <p:spPr bwMode="auto">
          <a:xfrm>
            <a:off x="1976438" y="48244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8" name="Group 111"/>
          <p:cNvGrpSpPr>
            <a:grpSpLocks/>
          </p:cNvGrpSpPr>
          <p:nvPr/>
        </p:nvGrpSpPr>
        <p:grpSpPr bwMode="auto">
          <a:xfrm>
            <a:off x="4041775" y="4029075"/>
            <a:ext cx="838200" cy="1379538"/>
            <a:chOff x="2744" y="3451"/>
            <a:chExt cx="528" cy="869"/>
          </a:xfrm>
        </p:grpSpPr>
        <p:sp>
          <p:nvSpPr>
            <p:cNvPr id="23657" name="Oval 112"/>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sz="2000" b="1">
                  <a:solidFill>
                    <a:srgbClr val="000000"/>
                  </a:solidFill>
                </a:rPr>
                <a:t>HEIG</a:t>
              </a:r>
              <a:endParaRPr lang="en-US" altLang="zh-CN" sz="2000">
                <a:solidFill>
                  <a:srgbClr val="000000"/>
                </a:solidFill>
              </a:endParaRPr>
            </a:p>
          </p:txBody>
        </p:sp>
        <p:sp>
          <p:nvSpPr>
            <p:cNvPr id="23658" name="Line 113"/>
            <p:cNvSpPr>
              <a:spLocks noChangeShapeType="1"/>
            </p:cNvSpPr>
            <p:nvPr/>
          </p:nvSpPr>
          <p:spPr bwMode="auto">
            <a:xfrm>
              <a:off x="3008" y="3451"/>
              <a:ext cx="0" cy="290"/>
            </a:xfrm>
            <a:prstGeom prst="line">
              <a:avLst/>
            </a:prstGeom>
            <a:noFill/>
            <a:ln w="31750">
              <a:solidFill>
                <a:schemeClr val="accent2"/>
              </a:solidFill>
              <a:round/>
              <a:headEnd/>
              <a:tailEnd/>
            </a:ln>
          </p:spPr>
          <p:txBody>
            <a:bodyPr wrap="none" anchor="ctr"/>
            <a:lstStyle/>
            <a:p>
              <a:endParaRPr lang="zh-CN" altLang="en-US">
                <a:solidFill>
                  <a:srgbClr val="000000"/>
                </a:solidFill>
              </a:endParaRPr>
            </a:p>
          </p:txBody>
        </p:sp>
        <p:sp>
          <p:nvSpPr>
            <p:cNvPr id="23659" name="Line 114"/>
            <p:cNvSpPr>
              <a:spLocks noChangeShapeType="1"/>
            </p:cNvSpPr>
            <p:nvPr/>
          </p:nvSpPr>
          <p:spPr bwMode="auto">
            <a:xfrm>
              <a:off x="3008" y="3906"/>
              <a:ext cx="0" cy="414"/>
            </a:xfrm>
            <a:prstGeom prst="line">
              <a:avLst/>
            </a:prstGeom>
            <a:noFill/>
            <a:ln w="38100">
              <a:solidFill>
                <a:srgbClr val="0000FF"/>
              </a:solidFill>
              <a:round/>
              <a:headEnd/>
              <a:tailEnd type="triangle" w="med" len="med"/>
            </a:ln>
          </p:spPr>
          <p:txBody>
            <a:bodyPr wrap="none" anchor="ctr"/>
            <a:lstStyle/>
            <a:p>
              <a:endParaRPr lang="zh-CN" altLang="en-US">
                <a:solidFill>
                  <a:srgbClr val="000000"/>
                </a:solidFill>
              </a:endParaRPr>
            </a:p>
          </p:txBody>
        </p:sp>
      </p:grpSp>
      <p:sp>
        <p:nvSpPr>
          <p:cNvPr id="23647" name="Line 115"/>
          <p:cNvSpPr>
            <a:spLocks noChangeShapeType="1"/>
          </p:cNvSpPr>
          <p:nvPr/>
        </p:nvSpPr>
        <p:spPr bwMode="auto">
          <a:xfrm flipH="1">
            <a:off x="7332663" y="4773613"/>
            <a:ext cx="1587" cy="449262"/>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grpSp>
        <p:nvGrpSpPr>
          <p:cNvPr id="9" name="Group 116"/>
          <p:cNvGrpSpPr>
            <a:grpSpLocks/>
          </p:cNvGrpSpPr>
          <p:nvPr/>
        </p:nvGrpSpPr>
        <p:grpSpPr bwMode="auto">
          <a:xfrm>
            <a:off x="6723063" y="4938713"/>
            <a:ext cx="1939925" cy="614362"/>
            <a:chOff x="4216" y="2955"/>
            <a:chExt cx="1222" cy="387"/>
          </a:xfrm>
        </p:grpSpPr>
        <p:grpSp>
          <p:nvGrpSpPr>
            <p:cNvPr id="10" name="Group 117"/>
            <p:cNvGrpSpPr>
              <a:grpSpLocks/>
            </p:cNvGrpSpPr>
            <p:nvPr/>
          </p:nvGrpSpPr>
          <p:grpSpPr bwMode="auto">
            <a:xfrm>
              <a:off x="4424" y="3154"/>
              <a:ext cx="655" cy="188"/>
              <a:chOff x="4459" y="3377"/>
              <a:chExt cx="655" cy="188"/>
            </a:xfrm>
          </p:grpSpPr>
          <p:sp>
            <p:nvSpPr>
              <p:cNvPr id="23654" name="Line 118"/>
              <p:cNvSpPr>
                <a:spLocks noChangeShapeType="1"/>
              </p:cNvSpPr>
              <p:nvPr/>
            </p:nvSpPr>
            <p:spPr bwMode="auto">
              <a:xfrm>
                <a:off x="4459" y="337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sp>
            <p:nvSpPr>
              <p:cNvPr id="23655" name="Line 119"/>
              <p:cNvSpPr>
                <a:spLocks noChangeShapeType="1"/>
              </p:cNvSpPr>
              <p:nvPr/>
            </p:nvSpPr>
            <p:spPr bwMode="auto">
              <a:xfrm>
                <a:off x="4946" y="338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sp>
            <p:nvSpPr>
              <p:cNvPr id="23656" name="Line 120"/>
              <p:cNvSpPr>
                <a:spLocks noChangeShapeType="1"/>
              </p:cNvSpPr>
              <p:nvPr/>
            </p:nvSpPr>
            <p:spPr bwMode="auto">
              <a:xfrm>
                <a:off x="5114" y="3377"/>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grpSp>
        <p:sp>
          <p:nvSpPr>
            <p:cNvPr id="23650" name="Line 121"/>
            <p:cNvSpPr>
              <a:spLocks noChangeShapeType="1"/>
            </p:cNvSpPr>
            <p:nvPr/>
          </p:nvSpPr>
          <p:spPr bwMode="auto">
            <a:xfrm>
              <a:off x="4742" y="3154"/>
              <a:ext cx="0" cy="178"/>
            </a:xfrm>
            <a:prstGeom prst="line">
              <a:avLst/>
            </a:prstGeom>
            <a:noFill/>
            <a:ln w="9525">
              <a:solidFill>
                <a:schemeClr val="tx1"/>
              </a:solidFill>
              <a:round/>
              <a:headEnd/>
              <a:tailEnd/>
            </a:ln>
          </p:spPr>
          <p:txBody>
            <a:bodyPr/>
            <a:lstStyle/>
            <a:p>
              <a:endParaRPr lang="zh-CN" altLang="en-US">
                <a:solidFill>
                  <a:srgbClr val="000000"/>
                </a:solidFill>
              </a:endParaRPr>
            </a:p>
          </p:txBody>
        </p:sp>
        <p:grpSp>
          <p:nvGrpSpPr>
            <p:cNvPr id="11" name="Group 122"/>
            <p:cNvGrpSpPr>
              <a:grpSpLocks/>
            </p:cNvGrpSpPr>
            <p:nvPr/>
          </p:nvGrpSpPr>
          <p:grpSpPr bwMode="auto">
            <a:xfrm>
              <a:off x="4216" y="2955"/>
              <a:ext cx="1222" cy="387"/>
              <a:chOff x="4251" y="3178"/>
              <a:chExt cx="1222" cy="387"/>
            </a:xfrm>
          </p:grpSpPr>
          <p:sp>
            <p:nvSpPr>
              <p:cNvPr id="23652" name="Rectangle 123"/>
              <p:cNvSpPr>
                <a:spLocks noChangeArrowheads="1"/>
              </p:cNvSpPr>
              <p:nvPr/>
            </p:nvSpPr>
            <p:spPr bwMode="auto">
              <a:xfrm>
                <a:off x="4300" y="3377"/>
                <a:ext cx="1052" cy="188"/>
              </a:xfrm>
              <a:prstGeom prst="rect">
                <a:avLst/>
              </a:prstGeom>
              <a:noFill/>
              <a:ln w="9525">
                <a:solidFill>
                  <a:schemeClr val="tx1"/>
                </a:solidFill>
                <a:miter lim="800000"/>
                <a:headEnd/>
                <a:tailEnd/>
              </a:ln>
            </p:spPr>
            <p:txBody>
              <a:bodyPr wrap="none" anchor="ctr"/>
              <a:lstStyle/>
              <a:p>
                <a:endParaRPr lang="zh-CN" altLang="en-US">
                  <a:solidFill>
                    <a:srgbClr val="000000"/>
                  </a:solidFill>
                </a:endParaRPr>
              </a:p>
            </p:txBody>
          </p:sp>
          <p:sp>
            <p:nvSpPr>
              <p:cNvPr id="23653" name="Text Box 124"/>
              <p:cNvSpPr txBox="1">
                <a:spLocks noChangeArrowheads="1"/>
              </p:cNvSpPr>
              <p:nvPr/>
            </p:nvSpPr>
            <p:spPr bwMode="auto">
              <a:xfrm>
                <a:off x="4251" y="3178"/>
                <a:ext cx="1222" cy="250"/>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rPr>
                  <a:t>0             (E)</a:t>
                </a:r>
              </a:p>
            </p:txBody>
          </p:sp>
        </p:grpSp>
      </p:grpSp>
    </p:spTree>
    <p:extLst>
      <p:ext uri="{BB962C8B-B14F-4D97-AF65-F5344CB8AC3E}">
        <p14:creationId xmlns:p14="http://schemas.microsoft.com/office/powerpoint/2010/main" val="15284753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4025" y="123825"/>
            <a:ext cx="3581400" cy="579438"/>
          </a:xfrm>
          <a:prstGeom prst="rect">
            <a:avLst/>
          </a:prstGeom>
          <a:noFill/>
          <a:ln w="9525">
            <a:noFill/>
            <a:miter lim="800000"/>
            <a:headEnd/>
            <a:tailEnd/>
          </a:ln>
        </p:spPr>
        <p:txBody>
          <a:bodyPr wrap="none">
            <a:spAutoFit/>
          </a:bodyPr>
          <a:lstStyle/>
          <a:p>
            <a:r>
              <a:rPr lang="zh-CN" altLang="en-US" sz="3200" b="1">
                <a:solidFill>
                  <a:srgbClr val="3333FF"/>
                </a:solidFill>
                <a:ea typeface="楷体_GB2312" pitchFamily="49" charset="-122"/>
              </a:rPr>
              <a:t>在 </a:t>
            </a:r>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树中的删除</a:t>
            </a:r>
          </a:p>
        </p:txBody>
      </p:sp>
      <p:sp>
        <p:nvSpPr>
          <p:cNvPr id="24579" name="Line 3"/>
          <p:cNvSpPr>
            <a:spLocks noChangeShapeType="1"/>
          </p:cNvSpPr>
          <p:nvPr/>
        </p:nvSpPr>
        <p:spPr bwMode="auto">
          <a:xfrm>
            <a:off x="3656013" y="2652713"/>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0" name="Line 4"/>
          <p:cNvSpPr>
            <a:spLocks noChangeShapeType="1"/>
          </p:cNvSpPr>
          <p:nvPr/>
        </p:nvSpPr>
        <p:spPr bwMode="auto">
          <a:xfrm>
            <a:off x="3656013" y="2324100"/>
            <a:ext cx="272732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1" name="Line 5"/>
          <p:cNvSpPr>
            <a:spLocks noChangeShapeType="1"/>
          </p:cNvSpPr>
          <p:nvPr/>
        </p:nvSpPr>
        <p:spPr bwMode="auto">
          <a:xfrm>
            <a:off x="2327275" y="3638550"/>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2" name="Line 6"/>
          <p:cNvSpPr>
            <a:spLocks noChangeShapeType="1"/>
          </p:cNvSpPr>
          <p:nvPr/>
        </p:nvSpPr>
        <p:spPr bwMode="auto">
          <a:xfrm>
            <a:off x="2327275" y="3309938"/>
            <a:ext cx="56657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3" name="Line 7"/>
          <p:cNvSpPr>
            <a:spLocks noChangeShapeType="1"/>
          </p:cNvSpPr>
          <p:nvPr/>
        </p:nvSpPr>
        <p:spPr bwMode="auto">
          <a:xfrm>
            <a:off x="6734175" y="4624388"/>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4" name="Line 8"/>
          <p:cNvSpPr>
            <a:spLocks noChangeShapeType="1"/>
          </p:cNvSpPr>
          <p:nvPr/>
        </p:nvSpPr>
        <p:spPr bwMode="auto">
          <a:xfrm>
            <a:off x="6734175" y="4295775"/>
            <a:ext cx="181768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5" name="Line 9"/>
          <p:cNvSpPr>
            <a:spLocks noChangeShapeType="1"/>
          </p:cNvSpPr>
          <p:nvPr/>
        </p:nvSpPr>
        <p:spPr bwMode="auto">
          <a:xfrm>
            <a:off x="3516313" y="4624388"/>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6" name="Line 10"/>
          <p:cNvSpPr>
            <a:spLocks noChangeShapeType="1"/>
          </p:cNvSpPr>
          <p:nvPr/>
        </p:nvSpPr>
        <p:spPr bwMode="auto">
          <a:xfrm>
            <a:off x="3516313" y="4295775"/>
            <a:ext cx="25177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7" name="Line 11"/>
          <p:cNvSpPr>
            <a:spLocks noChangeShapeType="1"/>
          </p:cNvSpPr>
          <p:nvPr/>
        </p:nvSpPr>
        <p:spPr bwMode="auto">
          <a:xfrm>
            <a:off x="4635500" y="5610225"/>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8" name="Line 12"/>
          <p:cNvSpPr>
            <a:spLocks noChangeShapeType="1"/>
          </p:cNvSpPr>
          <p:nvPr/>
        </p:nvSpPr>
        <p:spPr bwMode="auto">
          <a:xfrm>
            <a:off x="4635500" y="5281613"/>
            <a:ext cx="195897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89" name="Line 13"/>
          <p:cNvSpPr>
            <a:spLocks noChangeShapeType="1"/>
          </p:cNvSpPr>
          <p:nvPr/>
        </p:nvSpPr>
        <p:spPr bwMode="auto">
          <a:xfrm>
            <a:off x="4356100" y="23241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0" name="Line 14"/>
          <p:cNvSpPr>
            <a:spLocks noChangeShapeType="1"/>
          </p:cNvSpPr>
          <p:nvPr/>
        </p:nvSpPr>
        <p:spPr bwMode="auto">
          <a:xfrm>
            <a:off x="4635500" y="2324100"/>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1" name="Line 15"/>
          <p:cNvSpPr>
            <a:spLocks noChangeShapeType="1"/>
          </p:cNvSpPr>
          <p:nvPr/>
        </p:nvSpPr>
        <p:spPr bwMode="auto">
          <a:xfrm>
            <a:off x="2327275"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2" name="Line 16"/>
          <p:cNvSpPr>
            <a:spLocks noChangeShapeType="1"/>
          </p:cNvSpPr>
          <p:nvPr/>
        </p:nvSpPr>
        <p:spPr bwMode="auto">
          <a:xfrm>
            <a:off x="2606675"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3" name="Line 17"/>
          <p:cNvSpPr>
            <a:spLocks noChangeShapeType="1"/>
          </p:cNvSpPr>
          <p:nvPr/>
        </p:nvSpPr>
        <p:spPr bwMode="auto">
          <a:xfrm>
            <a:off x="2886075"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4" name="Line 18"/>
          <p:cNvSpPr>
            <a:spLocks noChangeShapeType="1"/>
          </p:cNvSpPr>
          <p:nvPr/>
        </p:nvSpPr>
        <p:spPr bwMode="auto">
          <a:xfrm>
            <a:off x="3165475"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5" name="Line 19"/>
          <p:cNvSpPr>
            <a:spLocks noChangeShapeType="1"/>
          </p:cNvSpPr>
          <p:nvPr/>
        </p:nvSpPr>
        <p:spPr bwMode="auto">
          <a:xfrm>
            <a:off x="34464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6" name="Line 20"/>
          <p:cNvSpPr>
            <a:spLocks noChangeShapeType="1"/>
          </p:cNvSpPr>
          <p:nvPr/>
        </p:nvSpPr>
        <p:spPr bwMode="auto">
          <a:xfrm>
            <a:off x="37258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7" name="Line 21"/>
          <p:cNvSpPr>
            <a:spLocks noChangeShapeType="1"/>
          </p:cNvSpPr>
          <p:nvPr/>
        </p:nvSpPr>
        <p:spPr bwMode="auto">
          <a:xfrm>
            <a:off x="40052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8" name="Line 22"/>
          <p:cNvSpPr>
            <a:spLocks noChangeShapeType="1"/>
          </p:cNvSpPr>
          <p:nvPr/>
        </p:nvSpPr>
        <p:spPr bwMode="auto">
          <a:xfrm>
            <a:off x="42846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599" name="Line 23"/>
          <p:cNvSpPr>
            <a:spLocks noChangeShapeType="1"/>
          </p:cNvSpPr>
          <p:nvPr/>
        </p:nvSpPr>
        <p:spPr bwMode="auto">
          <a:xfrm>
            <a:off x="4565650"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0" name="Line 24"/>
          <p:cNvSpPr>
            <a:spLocks noChangeShapeType="1"/>
          </p:cNvSpPr>
          <p:nvPr/>
        </p:nvSpPr>
        <p:spPr bwMode="auto">
          <a:xfrm>
            <a:off x="4845050"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1" name="Line 25"/>
          <p:cNvSpPr>
            <a:spLocks noChangeShapeType="1"/>
          </p:cNvSpPr>
          <p:nvPr/>
        </p:nvSpPr>
        <p:spPr bwMode="auto">
          <a:xfrm>
            <a:off x="5124450"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2" name="Line 26"/>
          <p:cNvSpPr>
            <a:spLocks noChangeShapeType="1"/>
          </p:cNvSpPr>
          <p:nvPr/>
        </p:nvSpPr>
        <p:spPr bwMode="auto">
          <a:xfrm>
            <a:off x="5403850"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3" name="Line 27"/>
          <p:cNvSpPr>
            <a:spLocks noChangeShapeType="1"/>
          </p:cNvSpPr>
          <p:nvPr/>
        </p:nvSpPr>
        <p:spPr bwMode="auto">
          <a:xfrm>
            <a:off x="77136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4" name="Line 28"/>
          <p:cNvSpPr>
            <a:spLocks noChangeShapeType="1"/>
          </p:cNvSpPr>
          <p:nvPr/>
        </p:nvSpPr>
        <p:spPr bwMode="auto">
          <a:xfrm>
            <a:off x="7993063" y="3309938"/>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5" name="Text Box 29"/>
          <p:cNvSpPr txBox="1">
            <a:spLocks noChangeArrowheads="1"/>
          </p:cNvSpPr>
          <p:nvPr/>
        </p:nvSpPr>
        <p:spPr bwMode="auto">
          <a:xfrm>
            <a:off x="2243138" y="2951163"/>
            <a:ext cx="6330950" cy="457200"/>
          </a:xfrm>
          <a:prstGeom prst="rect">
            <a:avLst/>
          </a:prstGeom>
          <a:noFill/>
          <a:ln w="9525">
            <a:noFill/>
            <a:miter lim="800000"/>
            <a:headEnd/>
            <a:tailEnd/>
          </a:ln>
        </p:spPr>
        <p:txBody>
          <a:bodyPr>
            <a:spAutoFit/>
          </a:bodyPr>
          <a:lstStyle/>
          <a:p>
            <a:r>
              <a:rPr lang="en-US" altLang="zh-CN">
                <a:solidFill>
                  <a:srgbClr val="006600"/>
                </a:solidFill>
              </a:rPr>
              <a:t>0  1(A)      5(E)      9(I)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24606" name="Line 30"/>
          <p:cNvSpPr>
            <a:spLocks noChangeShapeType="1"/>
          </p:cNvSpPr>
          <p:nvPr/>
        </p:nvSpPr>
        <p:spPr bwMode="auto">
          <a:xfrm>
            <a:off x="3516313"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7" name="Line 31"/>
          <p:cNvSpPr>
            <a:spLocks noChangeShapeType="1"/>
          </p:cNvSpPr>
          <p:nvPr/>
        </p:nvSpPr>
        <p:spPr bwMode="auto">
          <a:xfrm>
            <a:off x="3795713"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8" name="Line 32"/>
          <p:cNvSpPr>
            <a:spLocks noChangeShapeType="1"/>
          </p:cNvSpPr>
          <p:nvPr/>
        </p:nvSpPr>
        <p:spPr bwMode="auto">
          <a:xfrm>
            <a:off x="5403850"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09" name="Line 33"/>
          <p:cNvSpPr>
            <a:spLocks noChangeShapeType="1"/>
          </p:cNvSpPr>
          <p:nvPr/>
        </p:nvSpPr>
        <p:spPr bwMode="auto">
          <a:xfrm>
            <a:off x="5684838"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0" name="Line 34"/>
          <p:cNvSpPr>
            <a:spLocks noChangeShapeType="1"/>
          </p:cNvSpPr>
          <p:nvPr/>
        </p:nvSpPr>
        <p:spPr bwMode="auto">
          <a:xfrm>
            <a:off x="7013575"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1" name="Line 35"/>
          <p:cNvSpPr>
            <a:spLocks noChangeShapeType="1"/>
          </p:cNvSpPr>
          <p:nvPr/>
        </p:nvSpPr>
        <p:spPr bwMode="auto">
          <a:xfrm>
            <a:off x="7292975"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2" name="Line 36"/>
          <p:cNvSpPr>
            <a:spLocks noChangeShapeType="1"/>
          </p:cNvSpPr>
          <p:nvPr/>
        </p:nvSpPr>
        <p:spPr bwMode="auto">
          <a:xfrm>
            <a:off x="4635500" y="52816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3" name="Line 37"/>
          <p:cNvSpPr>
            <a:spLocks noChangeShapeType="1"/>
          </p:cNvSpPr>
          <p:nvPr/>
        </p:nvSpPr>
        <p:spPr bwMode="auto">
          <a:xfrm>
            <a:off x="4914900" y="52816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4" name="Line 38"/>
          <p:cNvSpPr>
            <a:spLocks noChangeShapeType="1"/>
          </p:cNvSpPr>
          <p:nvPr/>
        </p:nvSpPr>
        <p:spPr bwMode="auto">
          <a:xfrm>
            <a:off x="6034088" y="52816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5" name="Line 39"/>
          <p:cNvSpPr>
            <a:spLocks noChangeShapeType="1"/>
          </p:cNvSpPr>
          <p:nvPr/>
        </p:nvSpPr>
        <p:spPr bwMode="auto">
          <a:xfrm>
            <a:off x="6313488" y="5281613"/>
            <a:ext cx="0" cy="328612"/>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6" name="Line 40"/>
          <p:cNvSpPr>
            <a:spLocks noChangeShapeType="1"/>
          </p:cNvSpPr>
          <p:nvPr/>
        </p:nvSpPr>
        <p:spPr bwMode="auto">
          <a:xfrm>
            <a:off x="8132763"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7" name="Line 41"/>
          <p:cNvSpPr>
            <a:spLocks noChangeShapeType="1"/>
          </p:cNvSpPr>
          <p:nvPr/>
        </p:nvSpPr>
        <p:spPr bwMode="auto">
          <a:xfrm>
            <a:off x="8412163" y="4295775"/>
            <a:ext cx="0" cy="328613"/>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18" name="Text Box 42"/>
          <p:cNvSpPr txBox="1">
            <a:spLocks noChangeArrowheads="1"/>
          </p:cNvSpPr>
          <p:nvPr/>
        </p:nvSpPr>
        <p:spPr bwMode="auto">
          <a:xfrm>
            <a:off x="4130675" y="1965325"/>
            <a:ext cx="760413" cy="457200"/>
          </a:xfrm>
          <a:prstGeom prst="rect">
            <a:avLst/>
          </a:prstGeom>
          <a:noFill/>
          <a:ln w="9525">
            <a:noFill/>
            <a:miter lim="800000"/>
            <a:headEnd/>
            <a:tailEnd/>
          </a:ln>
        </p:spPr>
        <p:txBody>
          <a:bodyPr wrap="none">
            <a:spAutoFit/>
          </a:bodyPr>
          <a:lstStyle/>
          <a:p>
            <a:r>
              <a:rPr lang="en-US" altLang="zh-CN">
                <a:solidFill>
                  <a:srgbClr val="006600"/>
                </a:solidFill>
              </a:rPr>
              <a:t>8(H)</a:t>
            </a:r>
            <a:endParaRPr lang="en-US" altLang="zh-CN">
              <a:solidFill>
                <a:srgbClr val="000000"/>
              </a:solidFill>
            </a:endParaRPr>
          </a:p>
        </p:txBody>
      </p:sp>
      <p:sp>
        <p:nvSpPr>
          <p:cNvPr id="24619" name="Text Box 43"/>
          <p:cNvSpPr txBox="1">
            <a:spLocks noChangeArrowheads="1"/>
          </p:cNvSpPr>
          <p:nvPr/>
        </p:nvSpPr>
        <p:spPr bwMode="auto">
          <a:xfrm>
            <a:off x="508000" y="3967163"/>
            <a:ext cx="8636000" cy="457200"/>
          </a:xfrm>
          <a:prstGeom prst="rect">
            <a:avLst/>
          </a:prstGeom>
          <a:noFill/>
          <a:ln w="9525">
            <a:noFill/>
            <a:miter lim="800000"/>
            <a:headEnd/>
            <a:tailEnd/>
          </a:ln>
        </p:spPr>
        <p:txBody>
          <a:bodyPr wrap="none">
            <a:spAutoFit/>
          </a:bodyPr>
          <a:lstStyle/>
          <a:p>
            <a:r>
              <a:rPr lang="en-US" altLang="zh-CN">
                <a:solidFill>
                  <a:srgbClr val="006600"/>
                </a:solidFill>
              </a:rPr>
              <a:t>4(D)          19(S)   22(V)   0                        18(R)              7(G)        19</a:t>
            </a:r>
            <a:endParaRPr lang="en-US" altLang="zh-CN">
              <a:solidFill>
                <a:srgbClr val="000000"/>
              </a:solidFill>
            </a:endParaRPr>
          </a:p>
        </p:txBody>
      </p:sp>
      <p:sp>
        <p:nvSpPr>
          <p:cNvPr id="24620" name="Text Box 44"/>
          <p:cNvSpPr txBox="1">
            <a:spLocks noChangeArrowheads="1"/>
          </p:cNvSpPr>
          <p:nvPr/>
        </p:nvSpPr>
        <p:spPr bwMode="auto">
          <a:xfrm>
            <a:off x="4567238" y="4953000"/>
            <a:ext cx="2249487" cy="457200"/>
          </a:xfrm>
          <a:prstGeom prst="rect">
            <a:avLst/>
          </a:prstGeom>
          <a:noFill/>
          <a:ln w="9525">
            <a:noFill/>
            <a:miter lim="800000"/>
            <a:headEnd/>
            <a:tailEnd/>
          </a:ln>
        </p:spPr>
        <p:txBody>
          <a:bodyPr wrap="none">
            <a:spAutoFit/>
          </a:bodyPr>
          <a:lstStyle/>
          <a:p>
            <a:r>
              <a:rPr lang="en-US" altLang="zh-CN">
                <a:solidFill>
                  <a:srgbClr val="006600"/>
                </a:solidFill>
              </a:rPr>
              <a:t>0                  5(E)</a:t>
            </a:r>
            <a:endParaRPr lang="en-US" altLang="zh-CN">
              <a:solidFill>
                <a:srgbClr val="000000"/>
              </a:solidFill>
            </a:endParaRPr>
          </a:p>
        </p:txBody>
      </p:sp>
      <p:sp>
        <p:nvSpPr>
          <p:cNvPr id="24621" name="Line 45"/>
          <p:cNvSpPr>
            <a:spLocks noChangeShapeType="1"/>
          </p:cNvSpPr>
          <p:nvPr/>
        </p:nvSpPr>
        <p:spPr bwMode="auto">
          <a:xfrm>
            <a:off x="4495800" y="2455863"/>
            <a:ext cx="0" cy="854075"/>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4622" name="Line 46"/>
          <p:cNvSpPr>
            <a:spLocks noChangeShapeType="1"/>
          </p:cNvSpPr>
          <p:nvPr/>
        </p:nvSpPr>
        <p:spPr bwMode="auto">
          <a:xfrm>
            <a:off x="5545138" y="4425950"/>
            <a:ext cx="0" cy="855663"/>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4623" name="Freeform 47"/>
          <p:cNvSpPr>
            <a:spLocks/>
          </p:cNvSpPr>
          <p:nvPr/>
        </p:nvSpPr>
        <p:spPr bwMode="auto">
          <a:xfrm>
            <a:off x="4864100" y="1731963"/>
            <a:ext cx="831850" cy="592137"/>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4624" name="Text Box 48"/>
          <p:cNvSpPr txBox="1">
            <a:spLocks noChangeArrowheads="1"/>
          </p:cNvSpPr>
          <p:nvPr/>
        </p:nvSpPr>
        <p:spPr bwMode="auto">
          <a:xfrm>
            <a:off x="4375150" y="1397000"/>
            <a:ext cx="468313" cy="641350"/>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grpSp>
        <p:nvGrpSpPr>
          <p:cNvPr id="2" name="Group 49"/>
          <p:cNvGrpSpPr>
            <a:grpSpLocks/>
          </p:cNvGrpSpPr>
          <p:nvPr/>
        </p:nvGrpSpPr>
        <p:grpSpPr bwMode="auto">
          <a:xfrm>
            <a:off x="508000" y="3441700"/>
            <a:ext cx="2587625" cy="1182688"/>
            <a:chOff x="320" y="2168"/>
            <a:chExt cx="1630" cy="745"/>
          </a:xfrm>
        </p:grpSpPr>
        <p:sp>
          <p:nvSpPr>
            <p:cNvPr id="24672" name="Line 50"/>
            <p:cNvSpPr>
              <a:spLocks noChangeShapeType="1"/>
            </p:cNvSpPr>
            <p:nvPr/>
          </p:nvSpPr>
          <p:spPr bwMode="auto">
            <a:xfrm>
              <a:off x="320" y="2913"/>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3" name="Line 51"/>
            <p:cNvSpPr>
              <a:spLocks noChangeShapeType="1"/>
            </p:cNvSpPr>
            <p:nvPr/>
          </p:nvSpPr>
          <p:spPr bwMode="auto">
            <a:xfrm>
              <a:off x="320" y="2706"/>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4" name="Line 52"/>
            <p:cNvSpPr>
              <a:spLocks noChangeShapeType="1"/>
            </p:cNvSpPr>
            <p:nvPr/>
          </p:nvSpPr>
          <p:spPr bwMode="auto">
            <a:xfrm>
              <a:off x="408"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5" name="Line 53"/>
            <p:cNvSpPr>
              <a:spLocks noChangeShapeType="1"/>
            </p:cNvSpPr>
            <p:nvPr/>
          </p:nvSpPr>
          <p:spPr bwMode="auto">
            <a:xfrm>
              <a:off x="58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6" name="Line 54"/>
            <p:cNvSpPr>
              <a:spLocks noChangeShapeType="1"/>
            </p:cNvSpPr>
            <p:nvPr/>
          </p:nvSpPr>
          <p:spPr bwMode="auto">
            <a:xfrm>
              <a:off x="1157"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7" name="Line 55"/>
            <p:cNvSpPr>
              <a:spLocks noChangeShapeType="1"/>
            </p:cNvSpPr>
            <p:nvPr/>
          </p:nvSpPr>
          <p:spPr bwMode="auto">
            <a:xfrm>
              <a:off x="133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8" name="Line 56"/>
            <p:cNvSpPr>
              <a:spLocks noChangeShapeType="1"/>
            </p:cNvSpPr>
            <p:nvPr/>
          </p:nvSpPr>
          <p:spPr bwMode="auto">
            <a:xfrm>
              <a:off x="1686"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79" name="Line 57"/>
            <p:cNvSpPr>
              <a:spLocks noChangeShapeType="1"/>
            </p:cNvSpPr>
            <p:nvPr/>
          </p:nvSpPr>
          <p:spPr bwMode="auto">
            <a:xfrm>
              <a:off x="1862"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4680" name="Freeform 58"/>
            <p:cNvSpPr>
              <a:spLocks/>
            </p:cNvSpPr>
            <p:nvPr/>
          </p:nvSpPr>
          <p:spPr bwMode="auto">
            <a:xfrm>
              <a:off x="878" y="2168"/>
              <a:ext cx="852" cy="538"/>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grpSp>
      <p:sp>
        <p:nvSpPr>
          <p:cNvPr id="24626" name="Freeform 59"/>
          <p:cNvSpPr>
            <a:spLocks/>
          </p:cNvSpPr>
          <p:nvPr/>
        </p:nvSpPr>
        <p:spPr bwMode="auto">
          <a:xfrm>
            <a:off x="3865563" y="3441700"/>
            <a:ext cx="863600" cy="854075"/>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4627" name="Freeform 60"/>
          <p:cNvSpPr>
            <a:spLocks/>
          </p:cNvSpPr>
          <p:nvPr/>
        </p:nvSpPr>
        <p:spPr bwMode="auto">
          <a:xfrm>
            <a:off x="4984750" y="3441700"/>
            <a:ext cx="2728913" cy="854075"/>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4628" name="Oval 61"/>
          <p:cNvSpPr>
            <a:spLocks noChangeArrowheads="1"/>
          </p:cNvSpPr>
          <p:nvPr/>
        </p:nvSpPr>
        <p:spPr bwMode="auto">
          <a:xfrm>
            <a:off x="3446463" y="4953000"/>
            <a:ext cx="5588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4629" name="Line 62"/>
          <p:cNvSpPr>
            <a:spLocks noChangeShapeType="1"/>
          </p:cNvSpPr>
          <p:nvPr/>
        </p:nvSpPr>
        <p:spPr bwMode="auto">
          <a:xfrm>
            <a:off x="3656013" y="44926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30" name="Oval 63"/>
          <p:cNvSpPr>
            <a:spLocks noChangeArrowheads="1"/>
          </p:cNvSpPr>
          <p:nvPr/>
        </p:nvSpPr>
        <p:spPr bwMode="auto">
          <a:xfrm>
            <a:off x="5754688" y="5938838"/>
            <a:ext cx="1049337" cy="327025"/>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4631" name="Line 64"/>
          <p:cNvSpPr>
            <a:spLocks noChangeShapeType="1"/>
          </p:cNvSpPr>
          <p:nvPr/>
        </p:nvSpPr>
        <p:spPr bwMode="auto">
          <a:xfrm>
            <a:off x="6173788" y="5478463"/>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32" name="Oval 65"/>
          <p:cNvSpPr>
            <a:spLocks noChangeArrowheads="1"/>
          </p:cNvSpPr>
          <p:nvPr/>
        </p:nvSpPr>
        <p:spPr bwMode="auto">
          <a:xfrm>
            <a:off x="6734175" y="4953000"/>
            <a:ext cx="979488"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endParaRPr lang="en-US" altLang="zh-CN">
              <a:solidFill>
                <a:srgbClr val="000000"/>
              </a:solidFill>
            </a:endParaRPr>
          </a:p>
        </p:txBody>
      </p:sp>
      <p:sp>
        <p:nvSpPr>
          <p:cNvPr id="24633" name="Line 66"/>
          <p:cNvSpPr>
            <a:spLocks noChangeShapeType="1"/>
          </p:cNvSpPr>
          <p:nvPr/>
        </p:nvSpPr>
        <p:spPr bwMode="auto">
          <a:xfrm>
            <a:off x="7153275" y="44926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34" name="Oval 67"/>
          <p:cNvSpPr>
            <a:spLocks noChangeArrowheads="1"/>
          </p:cNvSpPr>
          <p:nvPr/>
        </p:nvSpPr>
        <p:spPr bwMode="auto">
          <a:xfrm>
            <a:off x="7853363" y="4953000"/>
            <a:ext cx="838200" cy="393700"/>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24635" name="Line 68"/>
          <p:cNvSpPr>
            <a:spLocks noChangeShapeType="1"/>
          </p:cNvSpPr>
          <p:nvPr/>
        </p:nvSpPr>
        <p:spPr bwMode="auto">
          <a:xfrm>
            <a:off x="8272463" y="4492625"/>
            <a:ext cx="0" cy="460375"/>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36" name="Text Box 69"/>
          <p:cNvSpPr txBox="1">
            <a:spLocks noChangeArrowheads="1"/>
          </p:cNvSpPr>
          <p:nvPr/>
        </p:nvSpPr>
        <p:spPr bwMode="auto">
          <a:xfrm>
            <a:off x="2311400"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37" name="Text Box 70"/>
          <p:cNvSpPr txBox="1">
            <a:spLocks noChangeArrowheads="1"/>
          </p:cNvSpPr>
          <p:nvPr/>
        </p:nvSpPr>
        <p:spPr bwMode="auto">
          <a:xfrm>
            <a:off x="3429000"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38" name="Text Box 71"/>
          <p:cNvSpPr txBox="1">
            <a:spLocks noChangeArrowheads="1"/>
          </p:cNvSpPr>
          <p:nvPr/>
        </p:nvSpPr>
        <p:spPr bwMode="auto">
          <a:xfrm>
            <a:off x="3149600"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39" name="Text Box 72"/>
          <p:cNvSpPr txBox="1">
            <a:spLocks noChangeArrowheads="1"/>
          </p:cNvSpPr>
          <p:nvPr/>
        </p:nvSpPr>
        <p:spPr bwMode="auto">
          <a:xfrm>
            <a:off x="2870200"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40" name="Text Box 73"/>
          <p:cNvSpPr txBox="1">
            <a:spLocks noChangeArrowheads="1"/>
          </p:cNvSpPr>
          <p:nvPr/>
        </p:nvSpPr>
        <p:spPr bwMode="auto">
          <a:xfrm>
            <a:off x="7696200"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41" name="Text Box 74"/>
          <p:cNvSpPr txBox="1">
            <a:spLocks noChangeArrowheads="1"/>
          </p:cNvSpPr>
          <p:nvPr/>
        </p:nvSpPr>
        <p:spPr bwMode="auto">
          <a:xfrm>
            <a:off x="5108575"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42" name="Text Box 75"/>
          <p:cNvSpPr txBox="1">
            <a:spLocks noChangeArrowheads="1"/>
          </p:cNvSpPr>
          <p:nvPr/>
        </p:nvSpPr>
        <p:spPr bwMode="auto">
          <a:xfrm>
            <a:off x="4549775" y="3243263"/>
            <a:ext cx="398463"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43" name="Text Box 76"/>
          <p:cNvSpPr txBox="1">
            <a:spLocks noChangeArrowheads="1"/>
          </p:cNvSpPr>
          <p:nvPr/>
        </p:nvSpPr>
        <p:spPr bwMode="auto">
          <a:xfrm>
            <a:off x="4268788" y="32432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4644" name="Text Box 77"/>
          <p:cNvSpPr txBox="1">
            <a:spLocks noChangeArrowheads="1"/>
          </p:cNvSpPr>
          <p:nvPr/>
        </p:nvSpPr>
        <p:spPr bwMode="auto">
          <a:xfrm>
            <a:off x="3989388" y="3243263"/>
            <a:ext cx="398462" cy="519112"/>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grpSp>
        <p:nvGrpSpPr>
          <p:cNvPr id="3" name="Group 78"/>
          <p:cNvGrpSpPr>
            <a:grpSpLocks/>
          </p:cNvGrpSpPr>
          <p:nvPr/>
        </p:nvGrpSpPr>
        <p:grpSpPr bwMode="auto">
          <a:xfrm>
            <a:off x="368300" y="4492625"/>
            <a:ext cx="839788" cy="1446213"/>
            <a:chOff x="232" y="2830"/>
            <a:chExt cx="529" cy="911"/>
          </a:xfrm>
        </p:grpSpPr>
        <p:sp>
          <p:nvSpPr>
            <p:cNvPr id="24669" name="Oval 79"/>
            <p:cNvSpPr>
              <a:spLocks noChangeArrowheads="1"/>
            </p:cNvSpPr>
            <p:nvPr/>
          </p:nvSpPr>
          <p:spPr bwMode="auto">
            <a:xfrm>
              <a:off x="232"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4670" name="Line 80"/>
            <p:cNvSpPr>
              <a:spLocks noChangeShapeType="1"/>
            </p:cNvSpPr>
            <p:nvPr/>
          </p:nvSpPr>
          <p:spPr bwMode="auto">
            <a:xfrm>
              <a:off x="49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71" name="Line 81"/>
            <p:cNvSpPr>
              <a:spLocks noChangeShapeType="1"/>
            </p:cNvSpPr>
            <p:nvPr/>
          </p:nvSpPr>
          <p:spPr bwMode="auto">
            <a:xfrm>
              <a:off x="496"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4646" name="Line 82"/>
          <p:cNvSpPr>
            <a:spLocks noChangeShapeType="1"/>
          </p:cNvSpPr>
          <p:nvPr/>
        </p:nvSpPr>
        <p:spPr bwMode="auto">
          <a:xfrm>
            <a:off x="8272463" y="52816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4647" name="Line 83"/>
          <p:cNvSpPr>
            <a:spLocks noChangeShapeType="1"/>
          </p:cNvSpPr>
          <p:nvPr/>
        </p:nvSpPr>
        <p:spPr bwMode="auto">
          <a:xfrm>
            <a:off x="7223125" y="52816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4648" name="Line 84"/>
          <p:cNvSpPr>
            <a:spLocks noChangeShapeType="1"/>
          </p:cNvSpPr>
          <p:nvPr/>
        </p:nvSpPr>
        <p:spPr bwMode="auto">
          <a:xfrm>
            <a:off x="6313488" y="6200775"/>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4" name="Group 85"/>
          <p:cNvGrpSpPr>
            <a:grpSpLocks/>
          </p:cNvGrpSpPr>
          <p:nvPr/>
        </p:nvGrpSpPr>
        <p:grpSpPr bwMode="auto">
          <a:xfrm>
            <a:off x="4356100" y="5478463"/>
            <a:ext cx="838200" cy="1379537"/>
            <a:chOff x="2744" y="3451"/>
            <a:chExt cx="528" cy="869"/>
          </a:xfrm>
        </p:grpSpPr>
        <p:sp>
          <p:nvSpPr>
            <p:cNvPr id="24666" name="Oval 86"/>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4667" name="Line 87"/>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68" name="Line 88"/>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4650" name="Line 89"/>
          <p:cNvSpPr>
            <a:spLocks noChangeShapeType="1"/>
          </p:cNvSpPr>
          <p:nvPr/>
        </p:nvSpPr>
        <p:spPr bwMode="auto">
          <a:xfrm>
            <a:off x="3725863" y="5281613"/>
            <a:ext cx="0" cy="65722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5" name="Group 90"/>
          <p:cNvGrpSpPr>
            <a:grpSpLocks/>
          </p:cNvGrpSpPr>
          <p:nvPr/>
        </p:nvGrpSpPr>
        <p:grpSpPr bwMode="auto">
          <a:xfrm>
            <a:off x="2397125" y="4492625"/>
            <a:ext cx="979488" cy="1446213"/>
            <a:chOff x="1510" y="2830"/>
            <a:chExt cx="617" cy="911"/>
          </a:xfrm>
        </p:grpSpPr>
        <p:sp>
          <p:nvSpPr>
            <p:cNvPr id="24663" name="Oval 91"/>
            <p:cNvSpPr>
              <a:spLocks noChangeArrowheads="1"/>
            </p:cNvSpPr>
            <p:nvPr/>
          </p:nvSpPr>
          <p:spPr bwMode="auto">
            <a:xfrm>
              <a:off x="1510"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4664" name="Line 92"/>
            <p:cNvSpPr>
              <a:spLocks noChangeShapeType="1"/>
            </p:cNvSpPr>
            <p:nvPr/>
          </p:nvSpPr>
          <p:spPr bwMode="auto">
            <a:xfrm>
              <a:off x="1774"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65" name="Line 93"/>
            <p:cNvSpPr>
              <a:spLocks noChangeShapeType="1"/>
            </p:cNvSpPr>
            <p:nvPr/>
          </p:nvSpPr>
          <p:spPr bwMode="auto">
            <a:xfrm>
              <a:off x="1818"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grpSp>
        <p:nvGrpSpPr>
          <p:cNvPr id="6" name="Group 94"/>
          <p:cNvGrpSpPr>
            <a:grpSpLocks/>
          </p:cNvGrpSpPr>
          <p:nvPr/>
        </p:nvGrpSpPr>
        <p:grpSpPr bwMode="auto">
          <a:xfrm>
            <a:off x="1557338" y="4492625"/>
            <a:ext cx="839787" cy="1446213"/>
            <a:chOff x="981" y="2830"/>
            <a:chExt cx="529" cy="911"/>
          </a:xfrm>
        </p:grpSpPr>
        <p:sp>
          <p:nvSpPr>
            <p:cNvPr id="24660" name="Oval 95"/>
            <p:cNvSpPr>
              <a:spLocks noChangeArrowheads="1"/>
            </p:cNvSpPr>
            <p:nvPr/>
          </p:nvSpPr>
          <p:spPr bwMode="auto">
            <a:xfrm>
              <a:off x="981"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4661" name="Line 96"/>
            <p:cNvSpPr>
              <a:spLocks noChangeShapeType="1"/>
            </p:cNvSpPr>
            <p:nvPr/>
          </p:nvSpPr>
          <p:spPr bwMode="auto">
            <a:xfrm>
              <a:off x="1245"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62" name="Line 97"/>
            <p:cNvSpPr>
              <a:spLocks noChangeShapeType="1"/>
            </p:cNvSpPr>
            <p:nvPr/>
          </p:nvSpPr>
          <p:spPr bwMode="auto">
            <a:xfrm>
              <a:off x="1245"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474210" name="Text Box 98"/>
          <p:cNvSpPr txBox="1">
            <a:spLocks noChangeArrowheads="1"/>
          </p:cNvSpPr>
          <p:nvPr/>
        </p:nvSpPr>
        <p:spPr bwMode="auto">
          <a:xfrm>
            <a:off x="6311900" y="604838"/>
            <a:ext cx="2832100" cy="1552575"/>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删除</a:t>
            </a:r>
          </a:p>
          <a:p>
            <a:r>
              <a:rPr lang="en-US" altLang="zh-CN" b="1">
                <a:solidFill>
                  <a:srgbClr val="000000"/>
                </a:solidFill>
                <a:latin typeface="楷体_GB2312" pitchFamily="49" charset="-122"/>
                <a:ea typeface="楷体_GB2312" pitchFamily="49" charset="-122"/>
              </a:rPr>
              <a:t>K.ch[ ] = </a:t>
            </a:r>
            <a:r>
              <a:rPr lang="en-US" altLang="zh-CN" b="1">
                <a:solidFill>
                  <a:srgbClr val="FF0000"/>
                </a:solidFill>
                <a:latin typeface="楷体_GB2312" pitchFamily="49" charset="-122"/>
                <a:ea typeface="楷体_GB2312" pitchFamily="49" charset="-122"/>
              </a:rPr>
              <a:t>HAVE</a:t>
            </a:r>
          </a:p>
          <a:p>
            <a:endParaRPr lang="en-US" altLang="zh-CN" b="1">
              <a:solidFill>
                <a:srgbClr val="FF0000"/>
              </a:solidFill>
              <a:latin typeface="楷体_GB2312" pitchFamily="49" charset="-122"/>
              <a:ea typeface="楷体_GB2312" pitchFamily="49" charset="-122"/>
            </a:endParaRPr>
          </a:p>
          <a:p>
            <a:r>
              <a:rPr lang="en-US" altLang="zh-CN" b="1">
                <a:solidFill>
                  <a:srgbClr val="000000"/>
                </a:solidFill>
                <a:latin typeface="楷体_GB2312" pitchFamily="49" charset="-122"/>
                <a:ea typeface="楷体_GB2312" pitchFamily="49" charset="-122"/>
              </a:rPr>
              <a:t>K.ch[ ] = </a:t>
            </a:r>
            <a:r>
              <a:rPr lang="en-US" altLang="zh-CN" b="1">
                <a:solidFill>
                  <a:srgbClr val="FF0000"/>
                </a:solidFill>
                <a:latin typeface="楷体_GB2312" pitchFamily="49" charset="-122"/>
                <a:ea typeface="楷体_GB2312" pitchFamily="49" charset="-122"/>
              </a:rPr>
              <a:t>HAS</a:t>
            </a:r>
          </a:p>
        </p:txBody>
      </p:sp>
      <p:sp>
        <p:nvSpPr>
          <p:cNvPr id="474211" name="Rectangle 99"/>
          <p:cNvSpPr>
            <a:spLocks noChangeArrowheads="1"/>
          </p:cNvSpPr>
          <p:nvPr/>
        </p:nvSpPr>
        <p:spPr bwMode="auto">
          <a:xfrm>
            <a:off x="273050" y="985838"/>
            <a:ext cx="3944938" cy="1187450"/>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查找</a:t>
            </a:r>
          </a:p>
          <a:p>
            <a:r>
              <a:rPr lang="zh-CN" altLang="en-US" b="1">
                <a:solidFill>
                  <a:srgbClr val="000000"/>
                </a:solidFill>
                <a:latin typeface="楷体_GB2312" pitchFamily="49" charset="-122"/>
                <a:ea typeface="楷体_GB2312" pitchFamily="49" charset="-122"/>
              </a:rPr>
              <a:t>删除一个叶子结点</a:t>
            </a:r>
          </a:p>
          <a:p>
            <a:r>
              <a:rPr lang="zh-CN" altLang="en-US" b="1">
                <a:solidFill>
                  <a:srgbClr val="000000"/>
                </a:solidFill>
                <a:latin typeface="楷体_GB2312" pitchFamily="49" charset="-122"/>
                <a:ea typeface="楷体_GB2312" pitchFamily="49" charset="-122"/>
              </a:rPr>
              <a:t>结点分支为</a:t>
            </a:r>
            <a:r>
              <a:rPr lang="en-US" altLang="zh-CN" b="1">
                <a:solidFill>
                  <a:srgbClr val="000000"/>
                </a:solidFill>
                <a:latin typeface="楷体_GB2312" pitchFamily="49" charset="-122"/>
                <a:ea typeface="楷体_GB2312" pitchFamily="49" charset="-122"/>
              </a:rPr>
              <a:t>1</a:t>
            </a:r>
            <a:r>
              <a:rPr lang="zh-CN" altLang="en-US" b="1">
                <a:solidFill>
                  <a:srgbClr val="000000"/>
                </a:solidFill>
                <a:latin typeface="楷体_GB2312" pitchFamily="49" charset="-122"/>
                <a:ea typeface="楷体_GB2312" pitchFamily="49" charset="-122"/>
              </a:rPr>
              <a:t>时删除该分支</a:t>
            </a:r>
          </a:p>
        </p:txBody>
      </p:sp>
      <p:sp>
        <p:nvSpPr>
          <p:cNvPr id="474212" name="Rectangle 100"/>
          <p:cNvSpPr>
            <a:spLocks noChangeArrowheads="1"/>
          </p:cNvSpPr>
          <p:nvPr/>
        </p:nvSpPr>
        <p:spPr bwMode="auto">
          <a:xfrm>
            <a:off x="369888" y="4008438"/>
            <a:ext cx="3132137" cy="406400"/>
          </a:xfrm>
          <a:prstGeom prst="rect">
            <a:avLst/>
          </a:prstGeom>
          <a:solidFill>
            <a:schemeClr val="bg1"/>
          </a:solidFill>
          <a:ln w="9525">
            <a:noFill/>
            <a:miter lim="800000"/>
            <a:headEnd/>
            <a:tailEnd/>
          </a:ln>
        </p:spPr>
        <p:txBody>
          <a:bodyPr wrap="none" anchor="ctr"/>
          <a:lstStyle/>
          <a:p>
            <a:endParaRPr lang="zh-CN" altLang="en-US">
              <a:solidFill>
                <a:srgbClr val="000000"/>
              </a:solidFill>
            </a:endParaRPr>
          </a:p>
        </p:txBody>
      </p:sp>
      <p:grpSp>
        <p:nvGrpSpPr>
          <p:cNvPr id="7" name="Group 101"/>
          <p:cNvGrpSpPr>
            <a:grpSpLocks/>
          </p:cNvGrpSpPr>
          <p:nvPr/>
        </p:nvGrpSpPr>
        <p:grpSpPr bwMode="auto">
          <a:xfrm>
            <a:off x="2354263" y="3519488"/>
            <a:ext cx="839787" cy="1446212"/>
            <a:chOff x="232" y="2830"/>
            <a:chExt cx="529" cy="911"/>
          </a:xfrm>
        </p:grpSpPr>
        <p:sp>
          <p:nvSpPr>
            <p:cNvPr id="24657" name="Oval 102"/>
            <p:cNvSpPr>
              <a:spLocks noChangeArrowheads="1"/>
            </p:cNvSpPr>
            <p:nvPr/>
          </p:nvSpPr>
          <p:spPr bwMode="auto">
            <a:xfrm>
              <a:off x="232"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4658" name="Line 103"/>
            <p:cNvSpPr>
              <a:spLocks noChangeShapeType="1"/>
            </p:cNvSpPr>
            <p:nvPr/>
          </p:nvSpPr>
          <p:spPr bwMode="auto">
            <a:xfrm>
              <a:off x="49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4659" name="Line 104"/>
            <p:cNvSpPr>
              <a:spLocks noChangeShapeType="1"/>
            </p:cNvSpPr>
            <p:nvPr/>
          </p:nvSpPr>
          <p:spPr bwMode="auto">
            <a:xfrm>
              <a:off x="496"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Tree>
    <p:extLst>
      <p:ext uri="{BB962C8B-B14F-4D97-AF65-F5344CB8AC3E}">
        <p14:creationId xmlns:p14="http://schemas.microsoft.com/office/powerpoint/2010/main" val="1180863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4210">
                                            <p:txEl>
                                              <p:pRg st="0" end="0"/>
                                            </p:txEl>
                                          </p:spTgt>
                                        </p:tgtEl>
                                        <p:attrNameLst>
                                          <p:attrName>style.visibility</p:attrName>
                                        </p:attrNameLst>
                                      </p:cBhvr>
                                      <p:to>
                                        <p:strVal val="visible"/>
                                      </p:to>
                                    </p:set>
                                    <p:animEffect transition="in" filter="wipe(left)">
                                      <p:cBhvr>
                                        <p:cTn id="7" dur="500"/>
                                        <p:tgtEl>
                                          <p:spTgt spid="47421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74210">
                                            <p:txEl>
                                              <p:pRg st="1" end="1"/>
                                            </p:txEl>
                                          </p:spTgt>
                                        </p:tgtEl>
                                        <p:attrNameLst>
                                          <p:attrName>style.visibility</p:attrName>
                                        </p:attrNameLst>
                                      </p:cBhvr>
                                      <p:to>
                                        <p:strVal val="visible"/>
                                      </p:to>
                                    </p:set>
                                    <p:animEffect transition="in" filter="wipe(left)">
                                      <p:cBhvr>
                                        <p:cTn id="10" dur="500"/>
                                        <p:tgtEl>
                                          <p:spTgt spid="4742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74211">
                                            <p:txEl>
                                              <p:pRg st="0" end="0"/>
                                            </p:txEl>
                                          </p:spTgt>
                                        </p:tgtEl>
                                        <p:attrNameLst>
                                          <p:attrName>style.visibility</p:attrName>
                                        </p:attrNameLst>
                                      </p:cBhvr>
                                      <p:to>
                                        <p:strVal val="visible"/>
                                      </p:to>
                                    </p:set>
                                    <p:animEffect transition="in" filter="wipe(left)">
                                      <p:cBhvr>
                                        <p:cTn id="15" dur="500"/>
                                        <p:tgtEl>
                                          <p:spTgt spid="474211">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74211">
                                            <p:txEl>
                                              <p:pRg st="1" end="1"/>
                                            </p:txEl>
                                          </p:spTgt>
                                        </p:tgtEl>
                                        <p:attrNameLst>
                                          <p:attrName>style.visibility</p:attrName>
                                        </p:attrNameLst>
                                      </p:cBhvr>
                                      <p:to>
                                        <p:strVal val="visible"/>
                                      </p:to>
                                    </p:set>
                                    <p:animEffect transition="in" filter="wipe(left)">
                                      <p:cBhvr>
                                        <p:cTn id="18" dur="500"/>
                                        <p:tgtEl>
                                          <p:spTgt spid="4742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1+ppt_h/2"/>
                                          </p:val>
                                        </p:tav>
                                      </p:tavLst>
                                    </p:anim>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74210">
                                            <p:txEl>
                                              <p:pRg st="3" end="3"/>
                                            </p:txEl>
                                          </p:spTgt>
                                        </p:tgtEl>
                                        <p:attrNameLst>
                                          <p:attrName>style.visibility</p:attrName>
                                        </p:attrNameLst>
                                      </p:cBhvr>
                                      <p:to>
                                        <p:strVal val="visible"/>
                                      </p:to>
                                    </p:set>
                                    <p:animEffect transition="in" filter="wipe(left)">
                                      <p:cBhvr>
                                        <p:cTn id="29" dur="500"/>
                                        <p:tgtEl>
                                          <p:spTgt spid="4742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6"/>
                                        </p:tgtEl>
                                        <p:attrNameLst>
                                          <p:attrName>ppt_x</p:attrName>
                                        </p:attrNameLst>
                                      </p:cBhvr>
                                      <p:tavLst>
                                        <p:tav tm="0">
                                          <p:val>
                                            <p:strVal val="ppt_x"/>
                                          </p:val>
                                        </p:tav>
                                        <p:tav tm="100000">
                                          <p:val>
                                            <p:strVal val="ppt_x"/>
                                          </p:val>
                                        </p:tav>
                                      </p:tavLst>
                                    </p:anim>
                                    <p:anim calcmode="lin" valueType="num">
                                      <p:cBhvr additive="base">
                                        <p:cTn id="34" dur="500"/>
                                        <p:tgtEl>
                                          <p:spTgt spid="6"/>
                                        </p:tgtEl>
                                        <p:attrNameLst>
                                          <p:attrName>ppt_y</p:attrName>
                                        </p:attrNameLst>
                                      </p:cBhvr>
                                      <p:tavLst>
                                        <p:tav tm="0">
                                          <p:val>
                                            <p:strVal val="ppt_y"/>
                                          </p:val>
                                        </p:tav>
                                        <p:tav tm="100000">
                                          <p:val>
                                            <p:strVal val="1+ppt_h/2"/>
                                          </p:val>
                                        </p:tav>
                                      </p:tavLst>
                                    </p:anim>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74211">
                                            <p:txEl>
                                              <p:pRg st="2" end="2"/>
                                            </p:txEl>
                                          </p:spTgt>
                                        </p:tgtEl>
                                        <p:attrNameLst>
                                          <p:attrName>style.visibility</p:attrName>
                                        </p:attrNameLst>
                                      </p:cBhvr>
                                      <p:to>
                                        <p:strVal val="visible"/>
                                      </p:to>
                                    </p:set>
                                    <p:animEffect transition="in" filter="wipe(left)">
                                      <p:cBhvr>
                                        <p:cTn id="40" dur="500"/>
                                        <p:tgtEl>
                                          <p:spTgt spid="47421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3"/>
                                        </p:tgtEl>
                                        <p:attrNameLst>
                                          <p:attrName>ppt_x</p:attrName>
                                        </p:attrNameLst>
                                      </p:cBhvr>
                                      <p:tavLst>
                                        <p:tav tm="0">
                                          <p:val>
                                            <p:strVal val="ppt_x"/>
                                          </p:val>
                                        </p:tav>
                                        <p:tav tm="100000">
                                          <p:val>
                                            <p:strVal val="ppt_x"/>
                                          </p:val>
                                        </p:tav>
                                      </p:tavLst>
                                    </p:anim>
                                    <p:anim calcmode="lin" valueType="num">
                                      <p:cBhvr additive="base">
                                        <p:cTn id="45" dur="500"/>
                                        <p:tgtEl>
                                          <p:spTgt spid="3"/>
                                        </p:tgtEl>
                                        <p:attrNameLst>
                                          <p:attrName>ppt_y</p:attrName>
                                        </p:attrNameLst>
                                      </p:cBhvr>
                                      <p:tavLst>
                                        <p:tav tm="0">
                                          <p:val>
                                            <p:strVal val="ppt_y"/>
                                          </p:val>
                                        </p:tav>
                                        <p:tav tm="100000">
                                          <p:val>
                                            <p:strVal val="1+ppt_h/2"/>
                                          </p:val>
                                        </p:tav>
                                      </p:tavLst>
                                    </p:anim>
                                    <p:set>
                                      <p:cBhvr>
                                        <p:cTn id="46" dur="1" fill="hold">
                                          <p:stCondLst>
                                            <p:cond delay="499"/>
                                          </p:stCondLst>
                                        </p:cTn>
                                        <p:tgtEl>
                                          <p:spTgt spid="3"/>
                                        </p:tgtEl>
                                        <p:attrNameLst>
                                          <p:attrName>style.visibility</p:attrName>
                                        </p:attrNameLst>
                                      </p:cBhvr>
                                      <p:to>
                                        <p:strVal val="hidden"/>
                                      </p:to>
                                    </p:set>
                                  </p:childTnLst>
                                </p:cTn>
                              </p:par>
                              <p:par>
                                <p:cTn id="47" presetID="22" presetClass="entr" presetSubtype="4" fill="hold" grpId="0" nodeType="withEffect">
                                  <p:stCondLst>
                                    <p:cond delay="0"/>
                                  </p:stCondLst>
                                  <p:childTnLst>
                                    <p:set>
                                      <p:cBhvr>
                                        <p:cTn id="48" dur="1" fill="hold">
                                          <p:stCondLst>
                                            <p:cond delay="0"/>
                                          </p:stCondLst>
                                        </p:cTn>
                                        <p:tgtEl>
                                          <p:spTgt spid="474212"/>
                                        </p:tgtEl>
                                        <p:attrNameLst>
                                          <p:attrName>style.visibility</p:attrName>
                                        </p:attrNameLst>
                                      </p:cBhvr>
                                      <p:to>
                                        <p:strVal val="visible"/>
                                      </p:to>
                                    </p:set>
                                    <p:animEffect transition="in" filter="wipe(down)">
                                      <p:cBhvr>
                                        <p:cTn id="49" dur="500"/>
                                        <p:tgtEl>
                                          <p:spTgt spid="474212"/>
                                        </p:tgtEl>
                                      </p:cBhvr>
                                    </p:animEffect>
                                  </p:childTnLst>
                                </p:cTn>
                              </p:par>
                              <p:par>
                                <p:cTn id="50" presetID="2" presetClass="exit" presetSubtype="4" fill="hold" nodeType="withEffect">
                                  <p:stCondLst>
                                    <p:cond delay="0"/>
                                  </p:stCondLst>
                                  <p:childTnLst>
                                    <p:anim calcmode="lin" valueType="num">
                                      <p:cBhvr additive="base">
                                        <p:cTn id="51" dur="500"/>
                                        <p:tgtEl>
                                          <p:spTgt spid="2"/>
                                        </p:tgtEl>
                                        <p:attrNameLst>
                                          <p:attrName>ppt_x</p:attrName>
                                        </p:attrNameLst>
                                      </p:cBhvr>
                                      <p:tavLst>
                                        <p:tav tm="0">
                                          <p:val>
                                            <p:strVal val="ppt_x"/>
                                          </p:val>
                                        </p:tav>
                                        <p:tav tm="100000">
                                          <p:val>
                                            <p:strVal val="ppt_x"/>
                                          </p:val>
                                        </p:tav>
                                      </p:tavLst>
                                    </p:anim>
                                    <p:anim calcmode="lin" valueType="num">
                                      <p:cBhvr additive="base">
                                        <p:cTn id="52" dur="500"/>
                                        <p:tgtEl>
                                          <p:spTgt spid="2"/>
                                        </p:tgtEl>
                                        <p:attrNameLst>
                                          <p:attrName>ppt_y</p:attrName>
                                        </p:attrNameLst>
                                      </p:cBhvr>
                                      <p:tavLst>
                                        <p:tav tm="0">
                                          <p:val>
                                            <p:strVal val="ppt_y"/>
                                          </p:val>
                                        </p:tav>
                                        <p:tav tm="100000">
                                          <p:val>
                                            <p:strVal val="1+ppt_h/2"/>
                                          </p:val>
                                        </p:tav>
                                      </p:tavLst>
                                    </p:anim>
                                    <p:set>
                                      <p:cBhvr>
                                        <p:cTn id="53" dur="1" fill="hold">
                                          <p:stCondLst>
                                            <p:cond delay="499"/>
                                          </p:stCondLst>
                                        </p:cTn>
                                        <p:tgtEl>
                                          <p:spTgt spid="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2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42913" y="6219825"/>
            <a:ext cx="7072312" cy="493713"/>
          </a:xfrm>
          <a:prstGeom prst="rect">
            <a:avLst/>
          </a:prstGeom>
          <a:solidFill>
            <a:srgbClr val="CCFFFF"/>
          </a:solidFill>
          <a:ln w="9525">
            <a:noFill/>
            <a:miter lim="800000"/>
            <a:headEnd/>
            <a:tailEnd/>
          </a:ln>
        </p:spPr>
        <p:txBody>
          <a:bodyPr wrap="none">
            <a:spAutoFit/>
          </a:bodyPr>
          <a:lstStyle/>
          <a:p>
            <a:pPr>
              <a:lnSpc>
                <a:spcPct val="110000"/>
              </a:lnSpc>
            </a:pPr>
            <a:r>
              <a:rPr lang="en-US" altLang="zh-CN" b="1">
                <a:solidFill>
                  <a:srgbClr val="A50021"/>
                </a:solidFill>
                <a:ea typeface="楷体_GB2312" pitchFamily="49" charset="-122"/>
              </a:rPr>
              <a:t>{HAD, HAS, HAVE, HE, HER, HERE, HIGH, HIS }</a:t>
            </a:r>
          </a:p>
        </p:txBody>
      </p:sp>
      <p:sp>
        <p:nvSpPr>
          <p:cNvPr id="25603" name="Text Box 3"/>
          <p:cNvSpPr txBox="1">
            <a:spLocks noChangeArrowheads="1"/>
          </p:cNvSpPr>
          <p:nvPr/>
        </p:nvSpPr>
        <p:spPr bwMode="auto">
          <a:xfrm>
            <a:off x="454025" y="123825"/>
            <a:ext cx="3071813" cy="579438"/>
          </a:xfrm>
          <a:prstGeom prst="rect">
            <a:avLst/>
          </a:prstGeom>
          <a:noFill/>
          <a:ln w="9525">
            <a:noFill/>
            <a:miter lim="800000"/>
            <a:headEnd/>
            <a:tailEnd/>
          </a:ln>
        </p:spPr>
        <p:txBody>
          <a:bodyPr wrap="none">
            <a:spAutoFit/>
          </a:bodyPr>
          <a:lstStyle/>
          <a:p>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树中的深度</a:t>
            </a:r>
          </a:p>
        </p:txBody>
      </p:sp>
      <p:grpSp>
        <p:nvGrpSpPr>
          <p:cNvPr id="2" name="Group 4"/>
          <p:cNvGrpSpPr>
            <a:grpSpLocks/>
          </p:cNvGrpSpPr>
          <p:nvPr/>
        </p:nvGrpSpPr>
        <p:grpSpPr bwMode="auto">
          <a:xfrm>
            <a:off x="368300" y="1163638"/>
            <a:ext cx="8775700" cy="5237162"/>
            <a:chOff x="232" y="880"/>
            <a:chExt cx="5528" cy="3440"/>
          </a:xfrm>
        </p:grpSpPr>
        <p:sp>
          <p:nvSpPr>
            <p:cNvPr id="25607" name="Line 5"/>
            <p:cNvSpPr>
              <a:spLocks noChangeShapeType="1"/>
            </p:cNvSpPr>
            <p:nvPr/>
          </p:nvSpPr>
          <p:spPr bwMode="auto">
            <a:xfrm>
              <a:off x="2303" y="1671"/>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08" name="Line 6"/>
            <p:cNvSpPr>
              <a:spLocks noChangeShapeType="1"/>
            </p:cNvSpPr>
            <p:nvPr/>
          </p:nvSpPr>
          <p:spPr bwMode="auto">
            <a:xfrm>
              <a:off x="2303" y="1464"/>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09" name="Line 7"/>
            <p:cNvSpPr>
              <a:spLocks noChangeShapeType="1"/>
            </p:cNvSpPr>
            <p:nvPr/>
          </p:nvSpPr>
          <p:spPr bwMode="auto">
            <a:xfrm>
              <a:off x="1466" y="2292"/>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0" name="Line 8"/>
            <p:cNvSpPr>
              <a:spLocks noChangeShapeType="1"/>
            </p:cNvSpPr>
            <p:nvPr/>
          </p:nvSpPr>
          <p:spPr bwMode="auto">
            <a:xfrm>
              <a:off x="1466" y="2085"/>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1" name="Line 9"/>
            <p:cNvSpPr>
              <a:spLocks noChangeShapeType="1"/>
            </p:cNvSpPr>
            <p:nvPr/>
          </p:nvSpPr>
          <p:spPr bwMode="auto">
            <a:xfrm>
              <a:off x="320" y="2913"/>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2" name="Line 10"/>
            <p:cNvSpPr>
              <a:spLocks noChangeShapeType="1"/>
            </p:cNvSpPr>
            <p:nvPr/>
          </p:nvSpPr>
          <p:spPr bwMode="auto">
            <a:xfrm>
              <a:off x="320" y="2706"/>
              <a:ext cx="1630"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3" name="Line 11"/>
            <p:cNvSpPr>
              <a:spLocks noChangeShapeType="1"/>
            </p:cNvSpPr>
            <p:nvPr/>
          </p:nvSpPr>
          <p:spPr bwMode="auto">
            <a:xfrm>
              <a:off x="4242" y="2913"/>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4" name="Line 12"/>
            <p:cNvSpPr>
              <a:spLocks noChangeShapeType="1"/>
            </p:cNvSpPr>
            <p:nvPr/>
          </p:nvSpPr>
          <p:spPr bwMode="auto">
            <a:xfrm>
              <a:off x="4242" y="2706"/>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5" name="Line 13"/>
            <p:cNvSpPr>
              <a:spLocks noChangeShapeType="1"/>
            </p:cNvSpPr>
            <p:nvPr/>
          </p:nvSpPr>
          <p:spPr bwMode="auto">
            <a:xfrm>
              <a:off x="2215" y="2913"/>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6" name="Line 14"/>
            <p:cNvSpPr>
              <a:spLocks noChangeShapeType="1"/>
            </p:cNvSpPr>
            <p:nvPr/>
          </p:nvSpPr>
          <p:spPr bwMode="auto">
            <a:xfrm>
              <a:off x="2215" y="2706"/>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7" name="Line 15"/>
            <p:cNvSpPr>
              <a:spLocks noChangeShapeType="1"/>
            </p:cNvSpPr>
            <p:nvPr/>
          </p:nvSpPr>
          <p:spPr bwMode="auto">
            <a:xfrm>
              <a:off x="2920" y="3534"/>
              <a:ext cx="1234"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8" name="Line 16"/>
            <p:cNvSpPr>
              <a:spLocks noChangeShapeType="1"/>
            </p:cNvSpPr>
            <p:nvPr/>
          </p:nvSpPr>
          <p:spPr bwMode="auto">
            <a:xfrm>
              <a:off x="2920" y="3327"/>
              <a:ext cx="1234"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19" name="Line 17"/>
            <p:cNvSpPr>
              <a:spLocks noChangeShapeType="1"/>
            </p:cNvSpPr>
            <p:nvPr/>
          </p:nvSpPr>
          <p:spPr bwMode="auto">
            <a:xfrm>
              <a:off x="2744" y="1464"/>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0" name="Line 18"/>
            <p:cNvSpPr>
              <a:spLocks noChangeShapeType="1"/>
            </p:cNvSpPr>
            <p:nvPr/>
          </p:nvSpPr>
          <p:spPr bwMode="auto">
            <a:xfrm>
              <a:off x="2920" y="1464"/>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1" name="Line 19"/>
            <p:cNvSpPr>
              <a:spLocks noChangeShapeType="1"/>
            </p:cNvSpPr>
            <p:nvPr/>
          </p:nvSpPr>
          <p:spPr bwMode="auto">
            <a:xfrm>
              <a:off x="1466"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2" name="Line 20"/>
            <p:cNvSpPr>
              <a:spLocks noChangeShapeType="1"/>
            </p:cNvSpPr>
            <p:nvPr/>
          </p:nvSpPr>
          <p:spPr bwMode="auto">
            <a:xfrm>
              <a:off x="1642"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3" name="Line 21"/>
            <p:cNvSpPr>
              <a:spLocks noChangeShapeType="1"/>
            </p:cNvSpPr>
            <p:nvPr/>
          </p:nvSpPr>
          <p:spPr bwMode="auto">
            <a:xfrm>
              <a:off x="1818"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4" name="Line 22"/>
            <p:cNvSpPr>
              <a:spLocks noChangeShapeType="1"/>
            </p:cNvSpPr>
            <p:nvPr/>
          </p:nvSpPr>
          <p:spPr bwMode="auto">
            <a:xfrm>
              <a:off x="1994"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5" name="Line 23"/>
            <p:cNvSpPr>
              <a:spLocks noChangeShapeType="1"/>
            </p:cNvSpPr>
            <p:nvPr/>
          </p:nvSpPr>
          <p:spPr bwMode="auto">
            <a:xfrm>
              <a:off x="2171"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6" name="Line 24"/>
            <p:cNvSpPr>
              <a:spLocks noChangeShapeType="1"/>
            </p:cNvSpPr>
            <p:nvPr/>
          </p:nvSpPr>
          <p:spPr bwMode="auto">
            <a:xfrm>
              <a:off x="2347"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7" name="Line 25"/>
            <p:cNvSpPr>
              <a:spLocks noChangeShapeType="1"/>
            </p:cNvSpPr>
            <p:nvPr/>
          </p:nvSpPr>
          <p:spPr bwMode="auto">
            <a:xfrm>
              <a:off x="2523"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8" name="Line 26"/>
            <p:cNvSpPr>
              <a:spLocks noChangeShapeType="1"/>
            </p:cNvSpPr>
            <p:nvPr/>
          </p:nvSpPr>
          <p:spPr bwMode="auto">
            <a:xfrm>
              <a:off x="2699"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29" name="Line 27"/>
            <p:cNvSpPr>
              <a:spLocks noChangeShapeType="1"/>
            </p:cNvSpPr>
            <p:nvPr/>
          </p:nvSpPr>
          <p:spPr bwMode="auto">
            <a:xfrm>
              <a:off x="2876"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0" name="Line 28"/>
            <p:cNvSpPr>
              <a:spLocks noChangeShapeType="1"/>
            </p:cNvSpPr>
            <p:nvPr/>
          </p:nvSpPr>
          <p:spPr bwMode="auto">
            <a:xfrm>
              <a:off x="3052"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1" name="Line 29"/>
            <p:cNvSpPr>
              <a:spLocks noChangeShapeType="1"/>
            </p:cNvSpPr>
            <p:nvPr/>
          </p:nvSpPr>
          <p:spPr bwMode="auto">
            <a:xfrm>
              <a:off x="3228"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2" name="Line 30"/>
            <p:cNvSpPr>
              <a:spLocks noChangeShapeType="1"/>
            </p:cNvSpPr>
            <p:nvPr/>
          </p:nvSpPr>
          <p:spPr bwMode="auto">
            <a:xfrm>
              <a:off x="3404"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3" name="Line 31"/>
            <p:cNvSpPr>
              <a:spLocks noChangeShapeType="1"/>
            </p:cNvSpPr>
            <p:nvPr/>
          </p:nvSpPr>
          <p:spPr bwMode="auto">
            <a:xfrm>
              <a:off x="4859"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4" name="Line 32"/>
            <p:cNvSpPr>
              <a:spLocks noChangeShapeType="1"/>
            </p:cNvSpPr>
            <p:nvPr/>
          </p:nvSpPr>
          <p:spPr bwMode="auto">
            <a:xfrm>
              <a:off x="5035" y="2085"/>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5" name="Text Box 33"/>
            <p:cNvSpPr txBox="1">
              <a:spLocks noChangeArrowheads="1"/>
            </p:cNvSpPr>
            <p:nvPr/>
          </p:nvSpPr>
          <p:spPr bwMode="auto">
            <a:xfrm>
              <a:off x="1413" y="1859"/>
              <a:ext cx="3988" cy="300"/>
            </a:xfrm>
            <a:prstGeom prst="rect">
              <a:avLst/>
            </a:prstGeom>
            <a:noFill/>
            <a:ln w="9525">
              <a:noFill/>
              <a:miter lim="800000"/>
              <a:headEnd/>
              <a:tailEnd/>
            </a:ln>
          </p:spPr>
          <p:txBody>
            <a:bodyPr>
              <a:spAutoFit/>
            </a:bodyPr>
            <a:lstStyle/>
            <a:p>
              <a:r>
                <a:rPr lang="en-US" altLang="zh-CN">
                  <a:solidFill>
                    <a:srgbClr val="006600"/>
                  </a:solidFill>
                </a:rPr>
                <a:t>0  1(A)     5(E)        9(I)          </a:t>
              </a:r>
              <a:r>
                <a:rPr lang="en-US" altLang="zh-CN" b="1">
                  <a:solidFill>
                    <a:srgbClr val="006600"/>
                  </a:solidFill>
                </a:rPr>
                <a:t> …      …</a:t>
              </a:r>
              <a:r>
                <a:rPr lang="en-US" altLang="zh-CN">
                  <a:solidFill>
                    <a:srgbClr val="000000"/>
                  </a:solidFill>
                </a:rPr>
                <a:t>          </a:t>
              </a:r>
              <a:r>
                <a:rPr lang="en-US" altLang="zh-CN">
                  <a:solidFill>
                    <a:srgbClr val="006600"/>
                  </a:solidFill>
                </a:rPr>
                <a:t>26</a:t>
              </a:r>
              <a:endParaRPr lang="en-US" altLang="zh-CN">
                <a:solidFill>
                  <a:srgbClr val="000000"/>
                </a:solidFill>
              </a:endParaRPr>
            </a:p>
          </p:txBody>
        </p:sp>
        <p:sp>
          <p:nvSpPr>
            <p:cNvPr id="25636" name="Line 34"/>
            <p:cNvSpPr>
              <a:spLocks noChangeShapeType="1"/>
            </p:cNvSpPr>
            <p:nvPr/>
          </p:nvSpPr>
          <p:spPr bwMode="auto">
            <a:xfrm>
              <a:off x="408"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7" name="Line 35"/>
            <p:cNvSpPr>
              <a:spLocks noChangeShapeType="1"/>
            </p:cNvSpPr>
            <p:nvPr/>
          </p:nvSpPr>
          <p:spPr bwMode="auto">
            <a:xfrm>
              <a:off x="58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8" name="Line 36"/>
            <p:cNvSpPr>
              <a:spLocks noChangeShapeType="1"/>
            </p:cNvSpPr>
            <p:nvPr/>
          </p:nvSpPr>
          <p:spPr bwMode="auto">
            <a:xfrm>
              <a:off x="1157"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39" name="Line 37"/>
            <p:cNvSpPr>
              <a:spLocks noChangeShapeType="1"/>
            </p:cNvSpPr>
            <p:nvPr/>
          </p:nvSpPr>
          <p:spPr bwMode="auto">
            <a:xfrm>
              <a:off x="133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0" name="Line 38"/>
            <p:cNvSpPr>
              <a:spLocks noChangeShapeType="1"/>
            </p:cNvSpPr>
            <p:nvPr/>
          </p:nvSpPr>
          <p:spPr bwMode="auto">
            <a:xfrm>
              <a:off x="1686"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1" name="Line 39"/>
            <p:cNvSpPr>
              <a:spLocks noChangeShapeType="1"/>
            </p:cNvSpPr>
            <p:nvPr/>
          </p:nvSpPr>
          <p:spPr bwMode="auto">
            <a:xfrm>
              <a:off x="1862"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2" name="Line 40"/>
            <p:cNvSpPr>
              <a:spLocks noChangeShapeType="1"/>
            </p:cNvSpPr>
            <p:nvPr/>
          </p:nvSpPr>
          <p:spPr bwMode="auto">
            <a:xfrm>
              <a:off x="2215"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3" name="Line 41"/>
            <p:cNvSpPr>
              <a:spLocks noChangeShapeType="1"/>
            </p:cNvSpPr>
            <p:nvPr/>
          </p:nvSpPr>
          <p:spPr bwMode="auto">
            <a:xfrm>
              <a:off x="2391"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4" name="Line 42"/>
            <p:cNvSpPr>
              <a:spLocks noChangeShapeType="1"/>
            </p:cNvSpPr>
            <p:nvPr/>
          </p:nvSpPr>
          <p:spPr bwMode="auto">
            <a:xfrm>
              <a:off x="340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5" name="Line 43"/>
            <p:cNvSpPr>
              <a:spLocks noChangeShapeType="1"/>
            </p:cNvSpPr>
            <p:nvPr/>
          </p:nvSpPr>
          <p:spPr bwMode="auto">
            <a:xfrm>
              <a:off x="3581"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6" name="Line 44"/>
            <p:cNvSpPr>
              <a:spLocks noChangeShapeType="1"/>
            </p:cNvSpPr>
            <p:nvPr/>
          </p:nvSpPr>
          <p:spPr bwMode="auto">
            <a:xfrm>
              <a:off x="4418"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7" name="Line 45"/>
            <p:cNvSpPr>
              <a:spLocks noChangeShapeType="1"/>
            </p:cNvSpPr>
            <p:nvPr/>
          </p:nvSpPr>
          <p:spPr bwMode="auto">
            <a:xfrm>
              <a:off x="4594"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8" name="Line 46"/>
            <p:cNvSpPr>
              <a:spLocks noChangeShapeType="1"/>
            </p:cNvSpPr>
            <p:nvPr/>
          </p:nvSpPr>
          <p:spPr bwMode="auto">
            <a:xfrm>
              <a:off x="2920"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49" name="Line 47"/>
            <p:cNvSpPr>
              <a:spLocks noChangeShapeType="1"/>
            </p:cNvSpPr>
            <p:nvPr/>
          </p:nvSpPr>
          <p:spPr bwMode="auto">
            <a:xfrm>
              <a:off x="3096"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50" name="Line 48"/>
            <p:cNvSpPr>
              <a:spLocks noChangeShapeType="1"/>
            </p:cNvSpPr>
            <p:nvPr/>
          </p:nvSpPr>
          <p:spPr bwMode="auto">
            <a:xfrm>
              <a:off x="3801"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51" name="Line 49"/>
            <p:cNvSpPr>
              <a:spLocks noChangeShapeType="1"/>
            </p:cNvSpPr>
            <p:nvPr/>
          </p:nvSpPr>
          <p:spPr bwMode="auto">
            <a:xfrm>
              <a:off x="3977" y="3327"/>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52" name="Line 50"/>
            <p:cNvSpPr>
              <a:spLocks noChangeShapeType="1"/>
            </p:cNvSpPr>
            <p:nvPr/>
          </p:nvSpPr>
          <p:spPr bwMode="auto">
            <a:xfrm>
              <a:off x="5123"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53" name="Line 51"/>
            <p:cNvSpPr>
              <a:spLocks noChangeShapeType="1"/>
            </p:cNvSpPr>
            <p:nvPr/>
          </p:nvSpPr>
          <p:spPr bwMode="auto">
            <a:xfrm>
              <a:off x="5299" y="2706"/>
              <a:ext cx="0" cy="20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5654" name="Text Box 52"/>
            <p:cNvSpPr txBox="1">
              <a:spLocks noChangeArrowheads="1"/>
            </p:cNvSpPr>
            <p:nvPr/>
          </p:nvSpPr>
          <p:spPr bwMode="auto">
            <a:xfrm>
              <a:off x="2602" y="1238"/>
              <a:ext cx="479" cy="300"/>
            </a:xfrm>
            <a:prstGeom prst="rect">
              <a:avLst/>
            </a:prstGeom>
            <a:noFill/>
            <a:ln w="9525">
              <a:noFill/>
              <a:miter lim="800000"/>
              <a:headEnd/>
              <a:tailEnd/>
            </a:ln>
          </p:spPr>
          <p:txBody>
            <a:bodyPr wrap="none">
              <a:spAutoFit/>
            </a:bodyPr>
            <a:lstStyle/>
            <a:p>
              <a:r>
                <a:rPr lang="en-US" altLang="zh-CN">
                  <a:solidFill>
                    <a:srgbClr val="006600"/>
                  </a:solidFill>
                </a:rPr>
                <a:t>8(H)</a:t>
              </a:r>
              <a:endParaRPr lang="en-US" altLang="zh-CN">
                <a:solidFill>
                  <a:srgbClr val="000000"/>
                </a:solidFill>
              </a:endParaRPr>
            </a:p>
          </p:txBody>
        </p:sp>
        <p:sp>
          <p:nvSpPr>
            <p:cNvPr id="25655" name="Text Box 53"/>
            <p:cNvSpPr txBox="1">
              <a:spLocks noChangeArrowheads="1"/>
            </p:cNvSpPr>
            <p:nvPr/>
          </p:nvSpPr>
          <p:spPr bwMode="auto">
            <a:xfrm>
              <a:off x="320" y="2499"/>
              <a:ext cx="5440" cy="301"/>
            </a:xfrm>
            <a:prstGeom prst="rect">
              <a:avLst/>
            </a:prstGeom>
            <a:noFill/>
            <a:ln w="9525">
              <a:noFill/>
              <a:miter lim="800000"/>
              <a:headEnd/>
              <a:tailEnd/>
            </a:ln>
          </p:spPr>
          <p:txBody>
            <a:bodyPr wrap="none">
              <a:spAutoFit/>
            </a:bodyPr>
            <a:lstStyle/>
            <a:p>
              <a:r>
                <a:rPr lang="en-US" altLang="zh-CN">
                  <a:solidFill>
                    <a:srgbClr val="006600"/>
                  </a:solidFill>
                </a:rPr>
                <a:t>4(D)          19(S)   22(V)   0                        18(R)              7(G)        19</a:t>
              </a:r>
              <a:endParaRPr lang="en-US" altLang="zh-CN">
                <a:solidFill>
                  <a:srgbClr val="000000"/>
                </a:solidFill>
              </a:endParaRPr>
            </a:p>
          </p:txBody>
        </p:sp>
        <p:sp>
          <p:nvSpPr>
            <p:cNvPr id="25656" name="Text Box 54"/>
            <p:cNvSpPr txBox="1">
              <a:spLocks noChangeArrowheads="1"/>
            </p:cNvSpPr>
            <p:nvPr/>
          </p:nvSpPr>
          <p:spPr bwMode="auto">
            <a:xfrm>
              <a:off x="2877" y="3120"/>
              <a:ext cx="1417" cy="300"/>
            </a:xfrm>
            <a:prstGeom prst="rect">
              <a:avLst/>
            </a:prstGeom>
            <a:noFill/>
            <a:ln w="9525">
              <a:noFill/>
              <a:miter lim="800000"/>
              <a:headEnd/>
              <a:tailEnd/>
            </a:ln>
          </p:spPr>
          <p:txBody>
            <a:bodyPr>
              <a:spAutoFit/>
            </a:bodyPr>
            <a:lstStyle/>
            <a:p>
              <a:r>
                <a:rPr lang="en-US" altLang="zh-CN">
                  <a:solidFill>
                    <a:srgbClr val="006600"/>
                  </a:solidFill>
                </a:rPr>
                <a:t>0                  5(E)</a:t>
              </a:r>
              <a:endParaRPr lang="en-US" altLang="zh-CN">
                <a:solidFill>
                  <a:srgbClr val="000000"/>
                </a:solidFill>
              </a:endParaRPr>
            </a:p>
          </p:txBody>
        </p:sp>
        <p:sp>
          <p:nvSpPr>
            <p:cNvPr id="25657" name="Line 55"/>
            <p:cNvSpPr>
              <a:spLocks noChangeShapeType="1"/>
            </p:cNvSpPr>
            <p:nvPr/>
          </p:nvSpPr>
          <p:spPr bwMode="auto">
            <a:xfrm>
              <a:off x="2832" y="1547"/>
              <a:ext cx="0" cy="538"/>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58" name="Line 56"/>
            <p:cNvSpPr>
              <a:spLocks noChangeShapeType="1"/>
            </p:cNvSpPr>
            <p:nvPr/>
          </p:nvSpPr>
          <p:spPr bwMode="auto">
            <a:xfrm>
              <a:off x="3493" y="2788"/>
              <a:ext cx="0" cy="539"/>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59" name="Freeform 57"/>
            <p:cNvSpPr>
              <a:spLocks/>
            </p:cNvSpPr>
            <p:nvPr/>
          </p:nvSpPr>
          <p:spPr bwMode="auto">
            <a:xfrm>
              <a:off x="3064" y="1091"/>
              <a:ext cx="524" cy="373"/>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60" name="Text Box 58"/>
            <p:cNvSpPr txBox="1">
              <a:spLocks noChangeArrowheads="1"/>
            </p:cNvSpPr>
            <p:nvPr/>
          </p:nvSpPr>
          <p:spPr bwMode="auto">
            <a:xfrm>
              <a:off x="2756" y="880"/>
              <a:ext cx="295" cy="421"/>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25661" name="Freeform 59"/>
            <p:cNvSpPr>
              <a:spLocks/>
            </p:cNvSpPr>
            <p:nvPr/>
          </p:nvSpPr>
          <p:spPr bwMode="auto">
            <a:xfrm>
              <a:off x="878" y="2168"/>
              <a:ext cx="852" cy="538"/>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62" name="Freeform 60"/>
            <p:cNvSpPr>
              <a:spLocks/>
            </p:cNvSpPr>
            <p:nvPr/>
          </p:nvSpPr>
          <p:spPr bwMode="auto">
            <a:xfrm>
              <a:off x="2435" y="2168"/>
              <a:ext cx="397" cy="538"/>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63" name="Freeform 61"/>
            <p:cNvSpPr>
              <a:spLocks/>
            </p:cNvSpPr>
            <p:nvPr/>
          </p:nvSpPr>
          <p:spPr bwMode="auto">
            <a:xfrm>
              <a:off x="3140" y="2168"/>
              <a:ext cx="1719" cy="538"/>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5664" name="Oval 62"/>
            <p:cNvSpPr>
              <a:spLocks noChangeArrowheads="1"/>
            </p:cNvSpPr>
            <p:nvPr/>
          </p:nvSpPr>
          <p:spPr bwMode="auto">
            <a:xfrm>
              <a:off x="232"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endParaRPr lang="en-US" altLang="zh-CN">
                <a:solidFill>
                  <a:srgbClr val="000000"/>
                </a:solidFill>
              </a:endParaRPr>
            </a:p>
          </p:txBody>
        </p:sp>
        <p:sp>
          <p:nvSpPr>
            <p:cNvPr id="25665" name="Line 63"/>
            <p:cNvSpPr>
              <a:spLocks noChangeShapeType="1"/>
            </p:cNvSpPr>
            <p:nvPr/>
          </p:nvSpPr>
          <p:spPr bwMode="auto">
            <a:xfrm>
              <a:off x="49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66" name="Oval 64"/>
            <p:cNvSpPr>
              <a:spLocks noChangeArrowheads="1"/>
            </p:cNvSpPr>
            <p:nvPr/>
          </p:nvSpPr>
          <p:spPr bwMode="auto">
            <a:xfrm>
              <a:off x="981"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5667" name="Line 65"/>
            <p:cNvSpPr>
              <a:spLocks noChangeShapeType="1"/>
            </p:cNvSpPr>
            <p:nvPr/>
          </p:nvSpPr>
          <p:spPr bwMode="auto">
            <a:xfrm>
              <a:off x="1245"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68" name="Oval 66"/>
            <p:cNvSpPr>
              <a:spLocks noChangeArrowheads="1"/>
            </p:cNvSpPr>
            <p:nvPr/>
          </p:nvSpPr>
          <p:spPr bwMode="auto">
            <a:xfrm>
              <a:off x="1510"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5669" name="Line 67"/>
            <p:cNvSpPr>
              <a:spLocks noChangeShapeType="1"/>
            </p:cNvSpPr>
            <p:nvPr/>
          </p:nvSpPr>
          <p:spPr bwMode="auto">
            <a:xfrm>
              <a:off x="1774"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70" name="Oval 68"/>
            <p:cNvSpPr>
              <a:spLocks noChangeArrowheads="1"/>
            </p:cNvSpPr>
            <p:nvPr/>
          </p:nvSpPr>
          <p:spPr bwMode="auto">
            <a:xfrm>
              <a:off x="2171" y="3120"/>
              <a:ext cx="352"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5671" name="Line 69"/>
            <p:cNvSpPr>
              <a:spLocks noChangeShapeType="1"/>
            </p:cNvSpPr>
            <p:nvPr/>
          </p:nvSpPr>
          <p:spPr bwMode="auto">
            <a:xfrm>
              <a:off x="2303"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72" name="Oval 70"/>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5673" name="Line 71"/>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74" name="Oval 72"/>
            <p:cNvSpPr>
              <a:spLocks noChangeArrowheads="1"/>
            </p:cNvSpPr>
            <p:nvPr/>
          </p:nvSpPr>
          <p:spPr bwMode="auto">
            <a:xfrm>
              <a:off x="3625" y="3741"/>
              <a:ext cx="661"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5675" name="Line 73"/>
            <p:cNvSpPr>
              <a:spLocks noChangeShapeType="1"/>
            </p:cNvSpPr>
            <p:nvPr/>
          </p:nvSpPr>
          <p:spPr bwMode="auto">
            <a:xfrm>
              <a:off x="3889"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76" name="Oval 74"/>
            <p:cNvSpPr>
              <a:spLocks noChangeArrowheads="1"/>
            </p:cNvSpPr>
            <p:nvPr/>
          </p:nvSpPr>
          <p:spPr bwMode="auto">
            <a:xfrm>
              <a:off x="4242"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p>
          </p:txBody>
        </p:sp>
        <p:sp>
          <p:nvSpPr>
            <p:cNvPr id="25677" name="Line 75"/>
            <p:cNvSpPr>
              <a:spLocks noChangeShapeType="1"/>
            </p:cNvSpPr>
            <p:nvPr/>
          </p:nvSpPr>
          <p:spPr bwMode="auto">
            <a:xfrm>
              <a:off x="450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78" name="Oval 76"/>
            <p:cNvSpPr>
              <a:spLocks noChangeArrowheads="1"/>
            </p:cNvSpPr>
            <p:nvPr/>
          </p:nvSpPr>
          <p:spPr bwMode="auto">
            <a:xfrm>
              <a:off x="4947" y="3120"/>
              <a:ext cx="528"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HIS</a:t>
              </a:r>
            </a:p>
          </p:txBody>
        </p:sp>
        <p:sp>
          <p:nvSpPr>
            <p:cNvPr id="25679" name="Line 77"/>
            <p:cNvSpPr>
              <a:spLocks noChangeShapeType="1"/>
            </p:cNvSpPr>
            <p:nvPr/>
          </p:nvSpPr>
          <p:spPr bwMode="auto">
            <a:xfrm>
              <a:off x="5211"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5680" name="Text Box 78"/>
            <p:cNvSpPr txBox="1">
              <a:spLocks noChangeArrowheads="1"/>
            </p:cNvSpPr>
            <p:nvPr/>
          </p:nvSpPr>
          <p:spPr bwMode="auto">
            <a:xfrm>
              <a:off x="1456"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1" name="Text Box 79"/>
            <p:cNvSpPr txBox="1">
              <a:spLocks noChangeArrowheads="1"/>
            </p:cNvSpPr>
            <p:nvPr/>
          </p:nvSpPr>
          <p:spPr bwMode="auto">
            <a:xfrm>
              <a:off x="2160"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2" name="Text Box 80"/>
            <p:cNvSpPr txBox="1">
              <a:spLocks noChangeArrowheads="1"/>
            </p:cNvSpPr>
            <p:nvPr/>
          </p:nvSpPr>
          <p:spPr bwMode="auto">
            <a:xfrm>
              <a:off x="1984"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3" name="Text Box 81"/>
            <p:cNvSpPr txBox="1">
              <a:spLocks noChangeArrowheads="1"/>
            </p:cNvSpPr>
            <p:nvPr/>
          </p:nvSpPr>
          <p:spPr bwMode="auto">
            <a:xfrm>
              <a:off x="1808"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4" name="Text Box 82"/>
            <p:cNvSpPr txBox="1">
              <a:spLocks noChangeArrowheads="1"/>
            </p:cNvSpPr>
            <p:nvPr/>
          </p:nvSpPr>
          <p:spPr bwMode="auto">
            <a:xfrm>
              <a:off x="4848"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5" name="Text Box 83"/>
            <p:cNvSpPr txBox="1">
              <a:spLocks noChangeArrowheads="1"/>
            </p:cNvSpPr>
            <p:nvPr/>
          </p:nvSpPr>
          <p:spPr bwMode="auto">
            <a:xfrm>
              <a:off x="3218"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6" name="Text Box 84"/>
            <p:cNvSpPr txBox="1">
              <a:spLocks noChangeArrowheads="1"/>
            </p:cNvSpPr>
            <p:nvPr/>
          </p:nvSpPr>
          <p:spPr bwMode="auto">
            <a:xfrm>
              <a:off x="2866"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7" name="Text Box 85"/>
            <p:cNvSpPr txBox="1">
              <a:spLocks noChangeArrowheads="1"/>
            </p:cNvSpPr>
            <p:nvPr/>
          </p:nvSpPr>
          <p:spPr bwMode="auto">
            <a:xfrm>
              <a:off x="2689"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8" name="Text Box 86"/>
            <p:cNvSpPr txBox="1">
              <a:spLocks noChangeArrowheads="1"/>
            </p:cNvSpPr>
            <p:nvPr/>
          </p:nvSpPr>
          <p:spPr bwMode="auto">
            <a:xfrm>
              <a:off x="2513" y="2043"/>
              <a:ext cx="251" cy="341"/>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5689" name="Line 87"/>
            <p:cNvSpPr>
              <a:spLocks noChangeShapeType="1"/>
            </p:cNvSpPr>
            <p:nvPr/>
          </p:nvSpPr>
          <p:spPr bwMode="auto">
            <a:xfrm>
              <a:off x="496"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0" name="Line 88"/>
            <p:cNvSpPr>
              <a:spLocks noChangeShapeType="1"/>
            </p:cNvSpPr>
            <p:nvPr/>
          </p:nvSpPr>
          <p:spPr bwMode="auto">
            <a:xfrm>
              <a:off x="5211"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1" name="Line 89"/>
            <p:cNvSpPr>
              <a:spLocks noChangeShapeType="1"/>
            </p:cNvSpPr>
            <p:nvPr/>
          </p:nvSpPr>
          <p:spPr bwMode="auto">
            <a:xfrm>
              <a:off x="4550"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2" name="Line 90"/>
            <p:cNvSpPr>
              <a:spLocks noChangeShapeType="1"/>
            </p:cNvSpPr>
            <p:nvPr/>
          </p:nvSpPr>
          <p:spPr bwMode="auto">
            <a:xfrm>
              <a:off x="3977"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3" name="Line 91"/>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4" name="Line 92"/>
            <p:cNvSpPr>
              <a:spLocks noChangeShapeType="1"/>
            </p:cNvSpPr>
            <p:nvPr/>
          </p:nvSpPr>
          <p:spPr bwMode="auto">
            <a:xfrm>
              <a:off x="2347"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5" name="Line 93"/>
            <p:cNvSpPr>
              <a:spLocks noChangeShapeType="1"/>
            </p:cNvSpPr>
            <p:nvPr/>
          </p:nvSpPr>
          <p:spPr bwMode="auto">
            <a:xfrm>
              <a:off x="1818"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5696" name="Line 94"/>
            <p:cNvSpPr>
              <a:spLocks noChangeShapeType="1"/>
            </p:cNvSpPr>
            <p:nvPr/>
          </p:nvSpPr>
          <p:spPr bwMode="auto">
            <a:xfrm>
              <a:off x="1245"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476255" name="Rectangle 95"/>
          <p:cNvSpPr>
            <a:spLocks noChangeArrowheads="1"/>
          </p:cNvSpPr>
          <p:nvPr/>
        </p:nvSpPr>
        <p:spPr bwMode="auto">
          <a:xfrm>
            <a:off x="409575" y="814388"/>
            <a:ext cx="5870575" cy="457200"/>
          </a:xfrm>
          <a:prstGeom prst="rect">
            <a:avLst/>
          </a:prstGeom>
          <a:noFill/>
          <a:ln w="9525">
            <a:noFill/>
            <a:miter lim="800000"/>
            <a:headEnd/>
            <a:tailEnd/>
          </a:ln>
        </p:spPr>
        <p:txBody>
          <a:bodyPr>
            <a:spAutoFit/>
          </a:bodyPr>
          <a:lstStyle/>
          <a:p>
            <a:r>
              <a:rPr lang="en-US" altLang="zh-CN" b="1">
                <a:solidFill>
                  <a:srgbClr val="000000"/>
                </a:solidFill>
                <a:latin typeface="楷体_GB2312" pitchFamily="49" charset="-122"/>
                <a:ea typeface="楷体_GB2312" pitchFamily="49" charset="-122"/>
              </a:rPr>
              <a:t>Trie</a:t>
            </a:r>
            <a:r>
              <a:rPr lang="zh-CN" altLang="en-US" b="1">
                <a:solidFill>
                  <a:srgbClr val="000000"/>
                </a:solidFill>
                <a:latin typeface="楷体_GB2312" pitchFamily="49" charset="-122"/>
                <a:ea typeface="楷体_GB2312" pitchFamily="49" charset="-122"/>
              </a:rPr>
              <a:t>树的深度依赖与对关键字的分割方法</a:t>
            </a:r>
            <a:r>
              <a:rPr lang="en-US" altLang="zh-CN" b="1">
                <a:solidFill>
                  <a:srgbClr val="000000"/>
                </a:solidFill>
                <a:latin typeface="楷体_GB2312" pitchFamily="49" charset="-122"/>
                <a:ea typeface="楷体_GB2312" pitchFamily="49" charset="-122"/>
              </a:rPr>
              <a:t>.</a:t>
            </a:r>
          </a:p>
        </p:txBody>
      </p:sp>
      <p:sp>
        <p:nvSpPr>
          <p:cNvPr id="476256" name="Rectangle 96"/>
          <p:cNvSpPr>
            <a:spLocks noChangeArrowheads="1"/>
          </p:cNvSpPr>
          <p:nvPr/>
        </p:nvSpPr>
        <p:spPr bwMode="auto">
          <a:xfrm>
            <a:off x="449263" y="1533525"/>
            <a:ext cx="2640012" cy="1187450"/>
          </a:xfrm>
          <a:prstGeom prst="rect">
            <a:avLst/>
          </a:prstGeom>
          <a:noFill/>
          <a:ln w="9525">
            <a:noFill/>
            <a:miter lim="800000"/>
            <a:headEnd/>
            <a:tailEnd/>
          </a:ln>
        </p:spPr>
        <p:txBody>
          <a:bodyPr>
            <a:spAutoFit/>
          </a:bodyPr>
          <a:lstStyle/>
          <a:p>
            <a:r>
              <a:rPr lang="zh-CN" altLang="en-US" b="1" dirty="0">
                <a:solidFill>
                  <a:srgbClr val="000000"/>
                </a:solidFill>
                <a:latin typeface="楷体_GB2312" pitchFamily="49" charset="-122"/>
                <a:ea typeface="楷体_GB2312" pitchFamily="49" charset="-122"/>
              </a:rPr>
              <a:t>先按第</a:t>
            </a:r>
            <a:r>
              <a:rPr lang="en-US" altLang="zh-CN" b="1" dirty="0">
                <a:solidFill>
                  <a:srgbClr val="000000"/>
                </a:solidFill>
                <a:latin typeface="楷体_GB2312" pitchFamily="49" charset="-122"/>
                <a:ea typeface="楷体_GB2312" pitchFamily="49" charset="-122"/>
              </a:rPr>
              <a:t>1</a:t>
            </a:r>
            <a:r>
              <a:rPr lang="zh-CN" altLang="en-US" b="1" dirty="0">
                <a:solidFill>
                  <a:srgbClr val="000000"/>
                </a:solidFill>
                <a:latin typeface="楷体_GB2312" pitchFamily="49" charset="-122"/>
                <a:ea typeface="楷体_GB2312" pitchFamily="49" charset="-122"/>
              </a:rPr>
              <a:t>个字符，</a:t>
            </a:r>
          </a:p>
          <a:p>
            <a:r>
              <a:rPr lang="zh-CN" altLang="en-US" b="1" dirty="0">
                <a:solidFill>
                  <a:srgbClr val="000000"/>
                </a:solidFill>
                <a:latin typeface="楷体_GB2312" pitchFamily="49" charset="-122"/>
                <a:ea typeface="楷体_GB2312" pitchFamily="49" charset="-122"/>
              </a:rPr>
              <a:t>然后第</a:t>
            </a:r>
            <a:r>
              <a:rPr lang="en-US" altLang="zh-CN" b="1" dirty="0">
                <a:solidFill>
                  <a:srgbClr val="000000"/>
                </a:solidFill>
                <a:latin typeface="楷体_GB2312" pitchFamily="49" charset="-122"/>
                <a:ea typeface="楷体_GB2312" pitchFamily="49" charset="-122"/>
              </a:rPr>
              <a:t>2</a:t>
            </a:r>
            <a:r>
              <a:rPr lang="zh-CN" altLang="en-US" b="1" dirty="0">
                <a:solidFill>
                  <a:srgbClr val="000000"/>
                </a:solidFill>
                <a:latin typeface="楷体_GB2312" pitchFamily="49" charset="-122"/>
                <a:ea typeface="楷体_GB2312" pitchFamily="49" charset="-122"/>
              </a:rPr>
              <a:t>个，</a:t>
            </a:r>
          </a:p>
          <a:p>
            <a:r>
              <a:rPr lang="en-US" altLang="zh-CN" b="1" dirty="0">
                <a:solidFill>
                  <a:srgbClr val="000000"/>
                </a:solidFill>
                <a:ea typeface="楷体_GB2312" pitchFamily="49" charset="-122"/>
              </a:rPr>
              <a:t>…</a:t>
            </a:r>
            <a:r>
              <a:rPr lang="en-US" altLang="zh-CN" b="1" dirty="0">
                <a:solidFill>
                  <a:srgbClr val="000000"/>
                </a:solidFill>
                <a:latin typeface="楷体_GB2312" pitchFamily="49" charset="-122"/>
                <a:ea typeface="楷体_GB2312" pitchFamily="49" charset="-122"/>
              </a:rPr>
              <a:t>, </a:t>
            </a:r>
          </a:p>
        </p:txBody>
      </p:sp>
    </p:spTree>
    <p:extLst>
      <p:ext uri="{BB962C8B-B14F-4D97-AF65-F5344CB8AC3E}">
        <p14:creationId xmlns:p14="http://schemas.microsoft.com/office/powerpoint/2010/main" val="1786701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255"/>
                                        </p:tgtEl>
                                        <p:attrNameLst>
                                          <p:attrName>style.visibility</p:attrName>
                                        </p:attrNameLst>
                                      </p:cBhvr>
                                      <p:to>
                                        <p:strVal val="visible"/>
                                      </p:to>
                                    </p:set>
                                    <p:animEffect transition="in" filter="wipe(left)">
                                      <p:cBhvr>
                                        <p:cTn id="7" dur="500"/>
                                        <p:tgtEl>
                                          <p:spTgt spid="47625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6256"/>
                                        </p:tgtEl>
                                        <p:attrNameLst>
                                          <p:attrName>style.visibility</p:attrName>
                                        </p:attrNameLst>
                                      </p:cBhvr>
                                      <p:to>
                                        <p:strVal val="visible"/>
                                      </p:to>
                                    </p:set>
                                    <p:animEffect transition="in" filter="wipe(left)">
                                      <p:cBhvr>
                                        <p:cTn id="11" dur="500"/>
                                        <p:tgtEl>
                                          <p:spTgt spid="47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55" grpId="0" autoUpdateAnimBg="0"/>
      <p:bldP spid="47625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42913" y="6219825"/>
            <a:ext cx="7072312" cy="493713"/>
          </a:xfrm>
          <a:prstGeom prst="rect">
            <a:avLst/>
          </a:prstGeom>
          <a:solidFill>
            <a:srgbClr val="CCFFFF"/>
          </a:solidFill>
          <a:ln w="9525">
            <a:noFill/>
            <a:miter lim="800000"/>
            <a:headEnd/>
            <a:tailEnd/>
          </a:ln>
        </p:spPr>
        <p:txBody>
          <a:bodyPr wrap="none">
            <a:spAutoFit/>
          </a:bodyPr>
          <a:lstStyle/>
          <a:p>
            <a:pPr>
              <a:lnSpc>
                <a:spcPct val="110000"/>
              </a:lnSpc>
            </a:pPr>
            <a:r>
              <a:rPr lang="en-US" altLang="zh-CN" b="1">
                <a:solidFill>
                  <a:srgbClr val="A50021"/>
                </a:solidFill>
                <a:ea typeface="楷体_GB2312" pitchFamily="49" charset="-122"/>
              </a:rPr>
              <a:t>{HAD, HAS, HAVE, HE, HER, HERE, HIGH, HIS }</a:t>
            </a:r>
          </a:p>
        </p:txBody>
      </p:sp>
      <p:sp>
        <p:nvSpPr>
          <p:cNvPr id="26627" name="Text Box 3"/>
          <p:cNvSpPr txBox="1">
            <a:spLocks noChangeArrowheads="1"/>
          </p:cNvSpPr>
          <p:nvPr/>
        </p:nvSpPr>
        <p:spPr bwMode="auto">
          <a:xfrm>
            <a:off x="454025" y="123825"/>
            <a:ext cx="3071813" cy="579438"/>
          </a:xfrm>
          <a:prstGeom prst="rect">
            <a:avLst/>
          </a:prstGeom>
          <a:noFill/>
          <a:ln w="9525">
            <a:noFill/>
            <a:miter lim="800000"/>
            <a:headEnd/>
            <a:tailEnd/>
          </a:ln>
        </p:spPr>
        <p:txBody>
          <a:bodyPr wrap="none">
            <a:spAutoFit/>
          </a:bodyPr>
          <a:lstStyle/>
          <a:p>
            <a:r>
              <a:rPr lang="en-US" altLang="zh-CN" sz="3200" b="1">
                <a:solidFill>
                  <a:srgbClr val="3333FF"/>
                </a:solidFill>
                <a:ea typeface="楷体_GB2312" pitchFamily="49" charset="-122"/>
              </a:rPr>
              <a:t>Trie </a:t>
            </a:r>
            <a:r>
              <a:rPr lang="zh-CN" altLang="en-US" sz="3200" b="1">
                <a:solidFill>
                  <a:srgbClr val="3333FF"/>
                </a:solidFill>
                <a:ea typeface="楷体_GB2312" pitchFamily="49" charset="-122"/>
              </a:rPr>
              <a:t>树中的深度</a:t>
            </a:r>
          </a:p>
        </p:txBody>
      </p:sp>
      <p:sp>
        <p:nvSpPr>
          <p:cNvPr id="26628" name="Rectangle 4"/>
          <p:cNvSpPr>
            <a:spLocks noChangeArrowheads="1"/>
          </p:cNvSpPr>
          <p:nvPr/>
        </p:nvSpPr>
        <p:spPr bwMode="auto">
          <a:xfrm>
            <a:off x="409575" y="658813"/>
            <a:ext cx="5870575" cy="457200"/>
          </a:xfrm>
          <a:prstGeom prst="rect">
            <a:avLst/>
          </a:prstGeom>
          <a:noFill/>
          <a:ln w="9525">
            <a:noFill/>
            <a:miter lim="800000"/>
            <a:headEnd/>
            <a:tailEnd/>
          </a:ln>
        </p:spPr>
        <p:txBody>
          <a:bodyPr>
            <a:spAutoFit/>
          </a:bodyPr>
          <a:lstStyle/>
          <a:p>
            <a:r>
              <a:rPr lang="en-US" altLang="zh-CN" b="1">
                <a:solidFill>
                  <a:srgbClr val="000000"/>
                </a:solidFill>
                <a:latin typeface="楷体_GB2312" pitchFamily="49" charset="-122"/>
                <a:ea typeface="楷体_GB2312" pitchFamily="49" charset="-122"/>
              </a:rPr>
              <a:t>Trie</a:t>
            </a:r>
            <a:r>
              <a:rPr lang="zh-CN" altLang="en-US" b="1">
                <a:solidFill>
                  <a:srgbClr val="000000"/>
                </a:solidFill>
                <a:latin typeface="楷体_GB2312" pitchFamily="49" charset="-122"/>
                <a:ea typeface="楷体_GB2312" pitchFamily="49" charset="-122"/>
              </a:rPr>
              <a:t>树的深度依赖与对关键字的分割</a:t>
            </a:r>
            <a:r>
              <a:rPr lang="en-US" altLang="zh-CN" b="1">
                <a:solidFill>
                  <a:srgbClr val="000000"/>
                </a:solidFill>
                <a:latin typeface="楷体_GB2312" pitchFamily="49" charset="-122"/>
                <a:ea typeface="楷体_GB2312" pitchFamily="49" charset="-122"/>
              </a:rPr>
              <a:t>.</a:t>
            </a:r>
          </a:p>
        </p:txBody>
      </p:sp>
      <p:sp>
        <p:nvSpPr>
          <p:cNvPr id="478213" name="Rectangle 5"/>
          <p:cNvSpPr>
            <a:spLocks noChangeArrowheads="1"/>
          </p:cNvSpPr>
          <p:nvPr/>
        </p:nvSpPr>
        <p:spPr bwMode="auto">
          <a:xfrm>
            <a:off x="85725" y="1190625"/>
            <a:ext cx="3694113" cy="2282825"/>
          </a:xfrm>
          <a:prstGeom prst="rect">
            <a:avLst/>
          </a:prstGeom>
          <a:noFill/>
          <a:ln w="9525">
            <a:noFill/>
            <a:miter lim="800000"/>
            <a:headEnd/>
            <a:tailEnd/>
          </a:ln>
        </p:spPr>
        <p:txBody>
          <a:bodyPr>
            <a:spAutoFit/>
          </a:bodyPr>
          <a:lstStyle/>
          <a:p>
            <a:r>
              <a:rPr lang="zh-CN" altLang="en-US" b="1">
                <a:solidFill>
                  <a:srgbClr val="000000"/>
                </a:solidFill>
                <a:latin typeface="楷体_GB2312" pitchFamily="49" charset="-122"/>
                <a:ea typeface="楷体_GB2312" pitchFamily="49" charset="-122"/>
              </a:rPr>
              <a:t>另一种分割法：</a:t>
            </a:r>
          </a:p>
          <a:p>
            <a:r>
              <a:rPr lang="zh-CN" altLang="en-US" b="1">
                <a:solidFill>
                  <a:srgbClr val="000000"/>
                </a:solidFill>
                <a:latin typeface="楷体_GB2312" pitchFamily="49" charset="-122"/>
                <a:ea typeface="楷体_GB2312" pitchFamily="49" charset="-122"/>
              </a:rPr>
              <a:t> 按第</a:t>
            </a:r>
            <a:r>
              <a:rPr lang="en-US" altLang="zh-CN" b="1">
                <a:solidFill>
                  <a:srgbClr val="000000"/>
                </a:solidFill>
                <a:latin typeface="楷体_GB2312" pitchFamily="49" charset="-122"/>
                <a:ea typeface="楷体_GB2312" pitchFamily="49" charset="-122"/>
              </a:rPr>
              <a:t>1</a:t>
            </a:r>
            <a:r>
              <a:rPr lang="zh-CN" altLang="en-US" b="1">
                <a:solidFill>
                  <a:srgbClr val="000000"/>
                </a:solidFill>
                <a:latin typeface="楷体_GB2312" pitchFamily="49" charset="-122"/>
                <a:ea typeface="楷体_GB2312" pitchFamily="49" charset="-122"/>
              </a:rPr>
              <a:t>个字符分割</a:t>
            </a:r>
          </a:p>
          <a:p>
            <a:r>
              <a:rPr lang="zh-CN" altLang="en-US" b="1">
                <a:solidFill>
                  <a:srgbClr val="000000"/>
                </a:solidFill>
                <a:latin typeface="楷体_GB2312" pitchFamily="49" charset="-122"/>
                <a:ea typeface="楷体_GB2312" pitchFamily="49" charset="-122"/>
              </a:rPr>
              <a:t> 按最后</a:t>
            </a:r>
            <a:r>
              <a:rPr lang="en-US" altLang="zh-CN" b="1">
                <a:solidFill>
                  <a:srgbClr val="000000"/>
                </a:solidFill>
                <a:latin typeface="楷体_GB2312" pitchFamily="49" charset="-122"/>
                <a:ea typeface="楷体_GB2312" pitchFamily="49" charset="-122"/>
              </a:rPr>
              <a:t>1</a:t>
            </a:r>
            <a:r>
              <a:rPr lang="zh-CN" altLang="en-US" b="1">
                <a:solidFill>
                  <a:srgbClr val="000000"/>
                </a:solidFill>
                <a:latin typeface="楷体_GB2312" pitchFamily="49" charset="-122"/>
                <a:ea typeface="楷体_GB2312" pitchFamily="49" charset="-122"/>
              </a:rPr>
              <a:t>个字符分割，</a:t>
            </a:r>
          </a:p>
          <a:p>
            <a:r>
              <a:rPr lang="zh-CN" altLang="en-US" b="1">
                <a:solidFill>
                  <a:srgbClr val="000000"/>
                </a:solidFill>
                <a:latin typeface="楷体_GB2312" pitchFamily="49" charset="-122"/>
                <a:ea typeface="楷体_GB2312" pitchFamily="49" charset="-122"/>
              </a:rPr>
              <a:t> 按第</a:t>
            </a:r>
            <a:r>
              <a:rPr lang="en-US" altLang="zh-CN" b="1">
                <a:solidFill>
                  <a:srgbClr val="000000"/>
                </a:solidFill>
                <a:latin typeface="楷体_GB2312" pitchFamily="49" charset="-122"/>
                <a:ea typeface="楷体_GB2312" pitchFamily="49" charset="-122"/>
              </a:rPr>
              <a:t>2</a:t>
            </a:r>
            <a:r>
              <a:rPr lang="zh-CN" altLang="en-US" b="1">
                <a:solidFill>
                  <a:srgbClr val="000000"/>
                </a:solidFill>
                <a:latin typeface="楷体_GB2312" pitchFamily="49" charset="-122"/>
                <a:ea typeface="楷体_GB2312" pitchFamily="49" charset="-122"/>
              </a:rPr>
              <a:t>个字符分割</a:t>
            </a:r>
          </a:p>
          <a:p>
            <a:r>
              <a:rPr lang="zh-CN" altLang="en-US" b="1">
                <a:solidFill>
                  <a:srgbClr val="000000"/>
                </a:solidFill>
                <a:latin typeface="楷体_GB2312" pitchFamily="49" charset="-122"/>
                <a:ea typeface="楷体_GB2312" pitchFamily="49" charset="-122"/>
              </a:rPr>
              <a:t> 前后交叉分割</a:t>
            </a:r>
          </a:p>
          <a:p>
            <a:pPr lvl="1"/>
            <a:r>
              <a:rPr lang="en-US" altLang="zh-CN" b="1">
                <a:solidFill>
                  <a:srgbClr val="000000"/>
                </a:solidFill>
                <a:ea typeface="楷体_GB2312" pitchFamily="49" charset="-122"/>
              </a:rPr>
              <a:t>…</a:t>
            </a:r>
            <a:r>
              <a:rPr lang="en-US" altLang="zh-CN" b="1">
                <a:solidFill>
                  <a:srgbClr val="000000"/>
                </a:solidFill>
                <a:latin typeface="楷体_GB2312" pitchFamily="49" charset="-122"/>
                <a:ea typeface="楷体_GB2312" pitchFamily="49" charset="-122"/>
              </a:rPr>
              <a:t>, </a:t>
            </a:r>
          </a:p>
        </p:txBody>
      </p:sp>
      <p:grpSp>
        <p:nvGrpSpPr>
          <p:cNvPr id="2" name="Group 6"/>
          <p:cNvGrpSpPr>
            <a:grpSpLocks/>
          </p:cNvGrpSpPr>
          <p:nvPr/>
        </p:nvGrpSpPr>
        <p:grpSpPr bwMode="auto">
          <a:xfrm>
            <a:off x="2695575" y="1377950"/>
            <a:ext cx="6448425" cy="4945063"/>
            <a:chOff x="1413" y="880"/>
            <a:chExt cx="4062" cy="3115"/>
          </a:xfrm>
        </p:grpSpPr>
        <p:sp>
          <p:nvSpPr>
            <p:cNvPr id="26631" name="Line 7"/>
            <p:cNvSpPr>
              <a:spLocks noChangeShapeType="1"/>
            </p:cNvSpPr>
            <p:nvPr/>
          </p:nvSpPr>
          <p:spPr bwMode="auto">
            <a:xfrm>
              <a:off x="2303" y="1596"/>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2" name="Line 8"/>
            <p:cNvSpPr>
              <a:spLocks noChangeShapeType="1"/>
            </p:cNvSpPr>
            <p:nvPr/>
          </p:nvSpPr>
          <p:spPr bwMode="auto">
            <a:xfrm>
              <a:off x="2303" y="1409"/>
              <a:ext cx="1718"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3" name="Line 9"/>
            <p:cNvSpPr>
              <a:spLocks noChangeShapeType="1"/>
            </p:cNvSpPr>
            <p:nvPr/>
          </p:nvSpPr>
          <p:spPr bwMode="auto">
            <a:xfrm>
              <a:off x="1466" y="2159"/>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4" name="Line 10"/>
            <p:cNvSpPr>
              <a:spLocks noChangeShapeType="1"/>
            </p:cNvSpPr>
            <p:nvPr/>
          </p:nvSpPr>
          <p:spPr bwMode="auto">
            <a:xfrm>
              <a:off x="1466" y="1971"/>
              <a:ext cx="3569"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5" name="Line 11"/>
            <p:cNvSpPr>
              <a:spLocks noChangeShapeType="1"/>
            </p:cNvSpPr>
            <p:nvPr/>
          </p:nvSpPr>
          <p:spPr bwMode="auto">
            <a:xfrm>
              <a:off x="4242" y="2721"/>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6" name="Line 12"/>
            <p:cNvSpPr>
              <a:spLocks noChangeShapeType="1"/>
            </p:cNvSpPr>
            <p:nvPr/>
          </p:nvSpPr>
          <p:spPr bwMode="auto">
            <a:xfrm>
              <a:off x="4242" y="2533"/>
              <a:ext cx="1145"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7" name="Line 13"/>
            <p:cNvSpPr>
              <a:spLocks noChangeShapeType="1"/>
            </p:cNvSpPr>
            <p:nvPr/>
          </p:nvSpPr>
          <p:spPr bwMode="auto">
            <a:xfrm>
              <a:off x="2178" y="3189"/>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8" name="Line 14"/>
            <p:cNvSpPr>
              <a:spLocks noChangeShapeType="1"/>
            </p:cNvSpPr>
            <p:nvPr/>
          </p:nvSpPr>
          <p:spPr bwMode="auto">
            <a:xfrm>
              <a:off x="2178" y="3002"/>
              <a:ext cx="1586" cy="0"/>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39" name="Line 15"/>
            <p:cNvSpPr>
              <a:spLocks noChangeShapeType="1"/>
            </p:cNvSpPr>
            <p:nvPr/>
          </p:nvSpPr>
          <p:spPr bwMode="auto">
            <a:xfrm>
              <a:off x="2744" y="1409"/>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0" name="Line 16"/>
            <p:cNvSpPr>
              <a:spLocks noChangeShapeType="1"/>
            </p:cNvSpPr>
            <p:nvPr/>
          </p:nvSpPr>
          <p:spPr bwMode="auto">
            <a:xfrm>
              <a:off x="2920" y="1409"/>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1" name="Line 17"/>
            <p:cNvSpPr>
              <a:spLocks noChangeShapeType="1"/>
            </p:cNvSpPr>
            <p:nvPr/>
          </p:nvSpPr>
          <p:spPr bwMode="auto">
            <a:xfrm>
              <a:off x="1466"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2" name="Line 18"/>
            <p:cNvSpPr>
              <a:spLocks noChangeShapeType="1"/>
            </p:cNvSpPr>
            <p:nvPr/>
          </p:nvSpPr>
          <p:spPr bwMode="auto">
            <a:xfrm>
              <a:off x="1642"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3" name="Line 19"/>
            <p:cNvSpPr>
              <a:spLocks noChangeShapeType="1"/>
            </p:cNvSpPr>
            <p:nvPr/>
          </p:nvSpPr>
          <p:spPr bwMode="auto">
            <a:xfrm>
              <a:off x="1818"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4" name="Line 20"/>
            <p:cNvSpPr>
              <a:spLocks noChangeShapeType="1"/>
            </p:cNvSpPr>
            <p:nvPr/>
          </p:nvSpPr>
          <p:spPr bwMode="auto">
            <a:xfrm>
              <a:off x="1994"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5" name="Line 21"/>
            <p:cNvSpPr>
              <a:spLocks noChangeShapeType="1"/>
            </p:cNvSpPr>
            <p:nvPr/>
          </p:nvSpPr>
          <p:spPr bwMode="auto">
            <a:xfrm>
              <a:off x="2171"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6" name="Line 22"/>
            <p:cNvSpPr>
              <a:spLocks noChangeShapeType="1"/>
            </p:cNvSpPr>
            <p:nvPr/>
          </p:nvSpPr>
          <p:spPr bwMode="auto">
            <a:xfrm>
              <a:off x="2347"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7" name="Line 23"/>
            <p:cNvSpPr>
              <a:spLocks noChangeShapeType="1"/>
            </p:cNvSpPr>
            <p:nvPr/>
          </p:nvSpPr>
          <p:spPr bwMode="auto">
            <a:xfrm>
              <a:off x="2523"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8" name="Line 24"/>
            <p:cNvSpPr>
              <a:spLocks noChangeShapeType="1"/>
            </p:cNvSpPr>
            <p:nvPr/>
          </p:nvSpPr>
          <p:spPr bwMode="auto">
            <a:xfrm>
              <a:off x="2699"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49" name="Line 25"/>
            <p:cNvSpPr>
              <a:spLocks noChangeShapeType="1"/>
            </p:cNvSpPr>
            <p:nvPr/>
          </p:nvSpPr>
          <p:spPr bwMode="auto">
            <a:xfrm>
              <a:off x="2876"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0" name="Line 26"/>
            <p:cNvSpPr>
              <a:spLocks noChangeShapeType="1"/>
            </p:cNvSpPr>
            <p:nvPr/>
          </p:nvSpPr>
          <p:spPr bwMode="auto">
            <a:xfrm>
              <a:off x="3052"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1" name="Line 27"/>
            <p:cNvSpPr>
              <a:spLocks noChangeShapeType="1"/>
            </p:cNvSpPr>
            <p:nvPr/>
          </p:nvSpPr>
          <p:spPr bwMode="auto">
            <a:xfrm>
              <a:off x="3228"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2" name="Line 28"/>
            <p:cNvSpPr>
              <a:spLocks noChangeShapeType="1"/>
            </p:cNvSpPr>
            <p:nvPr/>
          </p:nvSpPr>
          <p:spPr bwMode="auto">
            <a:xfrm>
              <a:off x="3404"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3" name="Line 29"/>
            <p:cNvSpPr>
              <a:spLocks noChangeShapeType="1"/>
            </p:cNvSpPr>
            <p:nvPr/>
          </p:nvSpPr>
          <p:spPr bwMode="auto">
            <a:xfrm>
              <a:off x="4859"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4" name="Line 30"/>
            <p:cNvSpPr>
              <a:spLocks noChangeShapeType="1"/>
            </p:cNvSpPr>
            <p:nvPr/>
          </p:nvSpPr>
          <p:spPr bwMode="auto">
            <a:xfrm>
              <a:off x="5035"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5" name="Text Box 31"/>
            <p:cNvSpPr txBox="1">
              <a:spLocks noChangeArrowheads="1"/>
            </p:cNvSpPr>
            <p:nvPr/>
          </p:nvSpPr>
          <p:spPr bwMode="auto">
            <a:xfrm>
              <a:off x="1413" y="1719"/>
              <a:ext cx="3988" cy="288"/>
            </a:xfrm>
            <a:prstGeom prst="rect">
              <a:avLst/>
            </a:prstGeom>
            <a:noFill/>
            <a:ln w="9525">
              <a:noFill/>
              <a:miter lim="800000"/>
              <a:headEnd/>
              <a:tailEnd/>
            </a:ln>
          </p:spPr>
          <p:txBody>
            <a:bodyPr>
              <a:spAutoFit/>
            </a:bodyPr>
            <a:lstStyle/>
            <a:p>
              <a:r>
                <a:rPr lang="en-US" altLang="zh-CN">
                  <a:solidFill>
                    <a:srgbClr val="006600"/>
                  </a:solidFill>
                </a:rPr>
                <a:t>0     (D)      (E)     (H)            (R)  (S)</a:t>
              </a:r>
              <a:endParaRPr lang="en-US" altLang="zh-CN">
                <a:solidFill>
                  <a:srgbClr val="000000"/>
                </a:solidFill>
              </a:endParaRPr>
            </a:p>
          </p:txBody>
        </p:sp>
        <p:sp>
          <p:nvSpPr>
            <p:cNvPr id="26656" name="Line 32"/>
            <p:cNvSpPr>
              <a:spLocks noChangeShapeType="1"/>
            </p:cNvSpPr>
            <p:nvPr/>
          </p:nvSpPr>
          <p:spPr bwMode="auto">
            <a:xfrm>
              <a:off x="2354" y="3002"/>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7" name="Line 33"/>
            <p:cNvSpPr>
              <a:spLocks noChangeShapeType="1"/>
            </p:cNvSpPr>
            <p:nvPr/>
          </p:nvSpPr>
          <p:spPr bwMode="auto">
            <a:xfrm>
              <a:off x="3367" y="3002"/>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8" name="Line 34"/>
            <p:cNvSpPr>
              <a:spLocks noChangeShapeType="1"/>
            </p:cNvSpPr>
            <p:nvPr/>
          </p:nvSpPr>
          <p:spPr bwMode="auto">
            <a:xfrm>
              <a:off x="3544" y="3002"/>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59" name="Line 35"/>
            <p:cNvSpPr>
              <a:spLocks noChangeShapeType="1"/>
            </p:cNvSpPr>
            <p:nvPr/>
          </p:nvSpPr>
          <p:spPr bwMode="auto">
            <a:xfrm>
              <a:off x="4406" y="2535"/>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60" name="Line 36"/>
            <p:cNvSpPr>
              <a:spLocks noChangeShapeType="1"/>
            </p:cNvSpPr>
            <p:nvPr/>
          </p:nvSpPr>
          <p:spPr bwMode="auto">
            <a:xfrm>
              <a:off x="4594" y="2533"/>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61" name="Line 37"/>
            <p:cNvSpPr>
              <a:spLocks noChangeShapeType="1"/>
            </p:cNvSpPr>
            <p:nvPr/>
          </p:nvSpPr>
          <p:spPr bwMode="auto">
            <a:xfrm>
              <a:off x="5123" y="2533"/>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62" name="Line 38"/>
            <p:cNvSpPr>
              <a:spLocks noChangeShapeType="1"/>
            </p:cNvSpPr>
            <p:nvPr/>
          </p:nvSpPr>
          <p:spPr bwMode="auto">
            <a:xfrm>
              <a:off x="5299" y="2533"/>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63" name="Text Box 39"/>
            <p:cNvSpPr txBox="1">
              <a:spLocks noChangeArrowheads="1"/>
            </p:cNvSpPr>
            <p:nvPr/>
          </p:nvSpPr>
          <p:spPr bwMode="auto">
            <a:xfrm>
              <a:off x="2602" y="1144"/>
              <a:ext cx="479" cy="288"/>
            </a:xfrm>
            <a:prstGeom prst="rect">
              <a:avLst/>
            </a:prstGeom>
            <a:noFill/>
            <a:ln w="9525">
              <a:noFill/>
              <a:miter lim="800000"/>
              <a:headEnd/>
              <a:tailEnd/>
            </a:ln>
          </p:spPr>
          <p:txBody>
            <a:bodyPr wrap="none">
              <a:spAutoFit/>
            </a:bodyPr>
            <a:lstStyle/>
            <a:p>
              <a:r>
                <a:rPr lang="en-US" altLang="zh-CN">
                  <a:solidFill>
                    <a:srgbClr val="006600"/>
                  </a:solidFill>
                </a:rPr>
                <a:t>8(H)</a:t>
              </a:r>
              <a:endParaRPr lang="en-US" altLang="zh-CN">
                <a:solidFill>
                  <a:srgbClr val="000000"/>
                </a:solidFill>
              </a:endParaRPr>
            </a:p>
          </p:txBody>
        </p:sp>
        <p:sp>
          <p:nvSpPr>
            <p:cNvPr id="26664" name="Text Box 40"/>
            <p:cNvSpPr txBox="1">
              <a:spLocks noChangeArrowheads="1"/>
            </p:cNvSpPr>
            <p:nvPr/>
          </p:nvSpPr>
          <p:spPr bwMode="auto">
            <a:xfrm>
              <a:off x="2215" y="2740"/>
              <a:ext cx="1204" cy="288"/>
            </a:xfrm>
            <a:prstGeom prst="rect">
              <a:avLst/>
            </a:prstGeom>
            <a:noFill/>
            <a:ln w="9525">
              <a:noFill/>
              <a:miter lim="800000"/>
              <a:headEnd/>
              <a:tailEnd/>
            </a:ln>
          </p:spPr>
          <p:txBody>
            <a:bodyPr wrap="none">
              <a:spAutoFit/>
            </a:bodyPr>
            <a:lstStyle/>
            <a:p>
              <a:r>
                <a:rPr lang="en-US" altLang="zh-CN">
                  <a:solidFill>
                    <a:srgbClr val="006600"/>
                  </a:solidFill>
                </a:rPr>
                <a:t>0  (A)        (E)</a:t>
              </a:r>
              <a:endParaRPr lang="en-US" altLang="zh-CN">
                <a:solidFill>
                  <a:srgbClr val="000000"/>
                </a:solidFill>
              </a:endParaRPr>
            </a:p>
          </p:txBody>
        </p:sp>
        <p:sp>
          <p:nvSpPr>
            <p:cNvPr id="26665" name="Line 41"/>
            <p:cNvSpPr>
              <a:spLocks noChangeShapeType="1"/>
            </p:cNvSpPr>
            <p:nvPr/>
          </p:nvSpPr>
          <p:spPr bwMode="auto">
            <a:xfrm>
              <a:off x="2832" y="1484"/>
              <a:ext cx="0" cy="487"/>
            </a:xfrm>
            <a:prstGeom prst="line">
              <a:avLst/>
            </a:pr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6666" name="Freeform 42"/>
            <p:cNvSpPr>
              <a:spLocks/>
            </p:cNvSpPr>
            <p:nvPr/>
          </p:nvSpPr>
          <p:spPr bwMode="auto">
            <a:xfrm>
              <a:off x="3064" y="1071"/>
              <a:ext cx="524" cy="338"/>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6667" name="Text Box 43"/>
            <p:cNvSpPr txBox="1">
              <a:spLocks noChangeArrowheads="1"/>
            </p:cNvSpPr>
            <p:nvPr/>
          </p:nvSpPr>
          <p:spPr bwMode="auto">
            <a:xfrm>
              <a:off x="2756" y="880"/>
              <a:ext cx="295" cy="404"/>
            </a:xfrm>
            <a:prstGeom prst="rect">
              <a:avLst/>
            </a:prstGeom>
            <a:noFill/>
            <a:ln w="9525">
              <a:noFill/>
              <a:miter lim="800000"/>
              <a:headEnd/>
              <a:tailEnd/>
            </a:ln>
          </p:spPr>
          <p:txBody>
            <a:bodyPr>
              <a:spAutoFit/>
            </a:bodyPr>
            <a:lstStyle/>
            <a:p>
              <a:pPr>
                <a:spcBef>
                  <a:spcPct val="50000"/>
                </a:spcBef>
              </a:pPr>
              <a:r>
                <a:rPr lang="en-US" altLang="zh-CN" sz="3600" b="1">
                  <a:solidFill>
                    <a:srgbClr val="008080"/>
                  </a:solidFill>
                </a:rPr>
                <a:t>T</a:t>
              </a:r>
              <a:endParaRPr lang="en-US" altLang="zh-CN">
                <a:solidFill>
                  <a:srgbClr val="000000"/>
                </a:solidFill>
              </a:endParaRPr>
            </a:p>
          </p:txBody>
        </p:sp>
        <p:sp>
          <p:nvSpPr>
            <p:cNvPr id="26668" name="Freeform 44"/>
            <p:cNvSpPr>
              <a:spLocks/>
            </p:cNvSpPr>
            <p:nvPr/>
          </p:nvSpPr>
          <p:spPr bwMode="auto">
            <a:xfrm>
              <a:off x="2435" y="2046"/>
              <a:ext cx="397" cy="899"/>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6669" name="Freeform 45"/>
            <p:cNvSpPr>
              <a:spLocks/>
            </p:cNvSpPr>
            <p:nvPr/>
          </p:nvSpPr>
          <p:spPr bwMode="auto">
            <a:xfrm>
              <a:off x="4292" y="2046"/>
              <a:ext cx="151" cy="487"/>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p:spPr>
          <p:txBody>
            <a:bodyPr wrap="none" anchor="ctr"/>
            <a:lstStyle/>
            <a:p>
              <a:endParaRPr lang="zh-CN" altLang="en-US">
                <a:solidFill>
                  <a:srgbClr val="000000"/>
                </a:solidFill>
              </a:endParaRPr>
            </a:p>
          </p:txBody>
        </p:sp>
        <p:sp>
          <p:nvSpPr>
            <p:cNvPr id="26670" name="Text Box 46"/>
            <p:cNvSpPr txBox="1">
              <a:spLocks noChangeArrowheads="1"/>
            </p:cNvSpPr>
            <p:nvPr/>
          </p:nvSpPr>
          <p:spPr bwMode="auto">
            <a:xfrm>
              <a:off x="1456" y="1897"/>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1" name="Text Box 47"/>
            <p:cNvSpPr txBox="1">
              <a:spLocks noChangeArrowheads="1"/>
            </p:cNvSpPr>
            <p:nvPr/>
          </p:nvSpPr>
          <p:spPr bwMode="auto">
            <a:xfrm>
              <a:off x="2160" y="1933"/>
              <a:ext cx="251" cy="327"/>
            </a:xfrm>
            <a:prstGeom prst="rect">
              <a:avLst/>
            </a:prstGeom>
            <a:noFill/>
            <a:ln w="9525">
              <a:noFill/>
              <a:miter lim="800000"/>
              <a:headEnd/>
              <a:tailEnd/>
            </a:ln>
          </p:spPr>
          <p:txBody>
            <a:bodyPr>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2" name="Text Box 48"/>
            <p:cNvSpPr txBox="1">
              <a:spLocks noChangeArrowheads="1"/>
            </p:cNvSpPr>
            <p:nvPr/>
          </p:nvSpPr>
          <p:spPr bwMode="auto">
            <a:xfrm>
              <a:off x="1984" y="193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3" name="Text Box 49"/>
            <p:cNvSpPr txBox="1">
              <a:spLocks noChangeArrowheads="1"/>
            </p:cNvSpPr>
            <p:nvPr/>
          </p:nvSpPr>
          <p:spPr bwMode="auto">
            <a:xfrm>
              <a:off x="1611" y="1911"/>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4" name="Text Box 50"/>
            <p:cNvSpPr txBox="1">
              <a:spLocks noChangeArrowheads="1"/>
            </p:cNvSpPr>
            <p:nvPr/>
          </p:nvSpPr>
          <p:spPr bwMode="auto">
            <a:xfrm>
              <a:off x="4848" y="193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5" name="Text Box 51"/>
            <p:cNvSpPr txBox="1">
              <a:spLocks noChangeArrowheads="1"/>
            </p:cNvSpPr>
            <p:nvPr/>
          </p:nvSpPr>
          <p:spPr bwMode="auto">
            <a:xfrm>
              <a:off x="3218" y="193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6" name="Text Box 52"/>
            <p:cNvSpPr txBox="1">
              <a:spLocks noChangeArrowheads="1"/>
            </p:cNvSpPr>
            <p:nvPr/>
          </p:nvSpPr>
          <p:spPr bwMode="auto">
            <a:xfrm>
              <a:off x="3016" y="1902"/>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7" name="Text Box 53"/>
            <p:cNvSpPr txBox="1">
              <a:spLocks noChangeArrowheads="1"/>
            </p:cNvSpPr>
            <p:nvPr/>
          </p:nvSpPr>
          <p:spPr bwMode="auto">
            <a:xfrm>
              <a:off x="2689" y="193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sp>
          <p:nvSpPr>
            <p:cNvPr id="26678" name="Text Box 54"/>
            <p:cNvSpPr txBox="1">
              <a:spLocks noChangeArrowheads="1"/>
            </p:cNvSpPr>
            <p:nvPr/>
          </p:nvSpPr>
          <p:spPr bwMode="auto">
            <a:xfrm>
              <a:off x="2513" y="1933"/>
              <a:ext cx="251" cy="327"/>
            </a:xfrm>
            <a:prstGeom prst="rect">
              <a:avLst/>
            </a:prstGeom>
            <a:noFill/>
            <a:ln w="9525">
              <a:noFill/>
              <a:miter lim="800000"/>
              <a:headEnd/>
              <a:tailEnd/>
            </a:ln>
          </p:spPr>
          <p:txBody>
            <a:bodyPr wrap="none">
              <a:spAutoFit/>
            </a:bodyPr>
            <a:lstStyle/>
            <a:p>
              <a:r>
                <a:rPr lang="en-US" altLang="zh-CN" sz="2800">
                  <a:solidFill>
                    <a:srgbClr val="006600"/>
                  </a:solidFill>
                  <a:sym typeface="Symbol" pitchFamily="18" charset="2"/>
                </a:rPr>
                <a:t></a:t>
              </a:r>
              <a:endParaRPr lang="en-US" altLang="zh-CN">
                <a:solidFill>
                  <a:srgbClr val="000000"/>
                </a:solidFill>
              </a:endParaRPr>
            </a:p>
          </p:txBody>
        </p:sp>
        <p:grpSp>
          <p:nvGrpSpPr>
            <p:cNvPr id="3" name="Group 55"/>
            <p:cNvGrpSpPr>
              <a:grpSpLocks/>
            </p:cNvGrpSpPr>
            <p:nvPr/>
          </p:nvGrpSpPr>
          <p:grpSpPr bwMode="auto">
            <a:xfrm>
              <a:off x="1642" y="2069"/>
              <a:ext cx="529" cy="825"/>
              <a:chOff x="232" y="2830"/>
              <a:chExt cx="529" cy="911"/>
            </a:xfrm>
          </p:grpSpPr>
          <p:sp>
            <p:nvSpPr>
              <p:cNvPr id="26710" name="Oval 56"/>
              <p:cNvSpPr>
                <a:spLocks noChangeArrowheads="1"/>
              </p:cNvSpPr>
              <p:nvPr/>
            </p:nvSpPr>
            <p:spPr bwMode="auto">
              <a:xfrm>
                <a:off x="232"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HAD</a:t>
                </a:r>
              </a:p>
            </p:txBody>
          </p:sp>
          <p:sp>
            <p:nvSpPr>
              <p:cNvPr id="26711" name="Line 57"/>
              <p:cNvSpPr>
                <a:spLocks noChangeShapeType="1"/>
              </p:cNvSpPr>
              <p:nvPr/>
            </p:nvSpPr>
            <p:spPr bwMode="auto">
              <a:xfrm>
                <a:off x="49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712" name="Line 58"/>
              <p:cNvSpPr>
                <a:spLocks noChangeShapeType="1"/>
              </p:cNvSpPr>
              <p:nvPr/>
            </p:nvSpPr>
            <p:spPr bwMode="auto">
              <a:xfrm>
                <a:off x="496"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grpSp>
          <p:nvGrpSpPr>
            <p:cNvPr id="4" name="Group 59"/>
            <p:cNvGrpSpPr>
              <a:grpSpLocks/>
            </p:cNvGrpSpPr>
            <p:nvPr/>
          </p:nvGrpSpPr>
          <p:grpSpPr bwMode="auto">
            <a:xfrm>
              <a:off x="4947" y="2646"/>
              <a:ext cx="528" cy="825"/>
              <a:chOff x="4947" y="2830"/>
              <a:chExt cx="528" cy="911"/>
            </a:xfrm>
          </p:grpSpPr>
          <p:sp>
            <p:nvSpPr>
              <p:cNvPr id="26707" name="Oval 60"/>
              <p:cNvSpPr>
                <a:spLocks noChangeArrowheads="1"/>
              </p:cNvSpPr>
              <p:nvPr/>
            </p:nvSpPr>
            <p:spPr bwMode="auto">
              <a:xfrm>
                <a:off x="4947" y="3120"/>
                <a:ext cx="528"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t>
                </a:r>
                <a:r>
                  <a:rPr lang="en-US" altLang="zh-CN" sz="2800" b="1">
                    <a:solidFill>
                      <a:srgbClr val="FF3300"/>
                    </a:solidFill>
                  </a:rPr>
                  <a:t>IS</a:t>
                </a:r>
                <a:endParaRPr lang="en-US" altLang="zh-CN" sz="2800">
                  <a:solidFill>
                    <a:srgbClr val="000000"/>
                  </a:solidFill>
                </a:endParaRPr>
              </a:p>
            </p:txBody>
          </p:sp>
          <p:sp>
            <p:nvSpPr>
              <p:cNvPr id="26708" name="Line 61"/>
              <p:cNvSpPr>
                <a:spLocks noChangeShapeType="1"/>
              </p:cNvSpPr>
              <p:nvPr/>
            </p:nvSpPr>
            <p:spPr bwMode="auto">
              <a:xfrm>
                <a:off x="5211"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709" name="Line 62"/>
              <p:cNvSpPr>
                <a:spLocks noChangeShapeType="1"/>
              </p:cNvSpPr>
              <p:nvPr/>
            </p:nvSpPr>
            <p:spPr bwMode="auto">
              <a:xfrm>
                <a:off x="5211"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grpSp>
          <p:nvGrpSpPr>
            <p:cNvPr id="5" name="Group 63"/>
            <p:cNvGrpSpPr>
              <a:grpSpLocks/>
            </p:cNvGrpSpPr>
            <p:nvPr/>
          </p:nvGrpSpPr>
          <p:grpSpPr bwMode="auto">
            <a:xfrm>
              <a:off x="2709" y="2071"/>
              <a:ext cx="617" cy="825"/>
              <a:chOff x="4242" y="2830"/>
              <a:chExt cx="617" cy="911"/>
            </a:xfrm>
          </p:grpSpPr>
          <p:sp>
            <p:nvSpPr>
              <p:cNvPr id="26704" name="Oval 64"/>
              <p:cNvSpPr>
                <a:spLocks noChangeArrowheads="1"/>
              </p:cNvSpPr>
              <p:nvPr/>
            </p:nvSpPr>
            <p:spPr bwMode="auto">
              <a:xfrm>
                <a:off x="4242" y="3120"/>
                <a:ext cx="617"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HIGH</a:t>
                </a:r>
              </a:p>
            </p:txBody>
          </p:sp>
          <p:sp>
            <p:nvSpPr>
              <p:cNvPr id="26705" name="Line 65"/>
              <p:cNvSpPr>
                <a:spLocks noChangeShapeType="1"/>
              </p:cNvSpPr>
              <p:nvPr/>
            </p:nvSpPr>
            <p:spPr bwMode="auto">
              <a:xfrm>
                <a:off x="4506"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706" name="Line 66"/>
              <p:cNvSpPr>
                <a:spLocks noChangeShapeType="1"/>
              </p:cNvSpPr>
              <p:nvPr/>
            </p:nvSpPr>
            <p:spPr bwMode="auto">
              <a:xfrm>
                <a:off x="4550"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6682" name="Oval 67"/>
            <p:cNvSpPr>
              <a:spLocks noChangeArrowheads="1"/>
            </p:cNvSpPr>
            <p:nvPr/>
          </p:nvSpPr>
          <p:spPr bwMode="auto">
            <a:xfrm>
              <a:off x="3172" y="3406"/>
              <a:ext cx="661" cy="187"/>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HERE</a:t>
              </a:r>
            </a:p>
          </p:txBody>
        </p:sp>
        <p:sp>
          <p:nvSpPr>
            <p:cNvPr id="26683" name="Line 68"/>
            <p:cNvSpPr>
              <a:spLocks noChangeShapeType="1"/>
            </p:cNvSpPr>
            <p:nvPr/>
          </p:nvSpPr>
          <p:spPr bwMode="auto">
            <a:xfrm>
              <a:off x="3460" y="3144"/>
              <a:ext cx="0" cy="262"/>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684" name="Line 69"/>
            <p:cNvSpPr>
              <a:spLocks noChangeShapeType="1"/>
            </p:cNvSpPr>
            <p:nvPr/>
          </p:nvSpPr>
          <p:spPr bwMode="auto">
            <a:xfrm>
              <a:off x="3475" y="3620"/>
              <a:ext cx="0" cy="37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6" name="Group 70"/>
            <p:cNvGrpSpPr>
              <a:grpSpLocks/>
            </p:cNvGrpSpPr>
            <p:nvPr/>
          </p:nvGrpSpPr>
          <p:grpSpPr bwMode="auto">
            <a:xfrm>
              <a:off x="3540" y="2087"/>
              <a:ext cx="528" cy="787"/>
              <a:chOff x="2744" y="3451"/>
              <a:chExt cx="528" cy="869"/>
            </a:xfrm>
          </p:grpSpPr>
          <p:sp>
            <p:nvSpPr>
              <p:cNvPr id="26701" name="Oval 71"/>
              <p:cNvSpPr>
                <a:spLocks noChangeArrowheads="1"/>
              </p:cNvSpPr>
              <p:nvPr/>
            </p:nvSpPr>
            <p:spPr bwMode="auto">
              <a:xfrm>
                <a:off x="2744" y="3741"/>
                <a:ext cx="528" cy="206"/>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HER</a:t>
                </a:r>
              </a:p>
            </p:txBody>
          </p:sp>
          <p:sp>
            <p:nvSpPr>
              <p:cNvPr id="26702" name="Line 72"/>
              <p:cNvSpPr>
                <a:spLocks noChangeShapeType="1"/>
              </p:cNvSpPr>
              <p:nvPr/>
            </p:nvSpPr>
            <p:spPr bwMode="auto">
              <a:xfrm>
                <a:off x="3008" y="3451"/>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703" name="Line 73"/>
              <p:cNvSpPr>
                <a:spLocks noChangeShapeType="1"/>
              </p:cNvSpPr>
              <p:nvPr/>
            </p:nvSpPr>
            <p:spPr bwMode="auto">
              <a:xfrm>
                <a:off x="3008" y="3906"/>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6686" name="Oval 74"/>
            <p:cNvSpPr>
              <a:spLocks noChangeArrowheads="1"/>
            </p:cNvSpPr>
            <p:nvPr/>
          </p:nvSpPr>
          <p:spPr bwMode="auto">
            <a:xfrm>
              <a:off x="2122" y="3312"/>
              <a:ext cx="352" cy="225"/>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HE</a:t>
              </a:r>
            </a:p>
          </p:txBody>
        </p:sp>
        <p:sp>
          <p:nvSpPr>
            <p:cNvPr id="26687" name="Line 75"/>
            <p:cNvSpPr>
              <a:spLocks noChangeShapeType="1"/>
            </p:cNvSpPr>
            <p:nvPr/>
          </p:nvSpPr>
          <p:spPr bwMode="auto">
            <a:xfrm>
              <a:off x="2254" y="3126"/>
              <a:ext cx="0" cy="174"/>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688" name="Line 76"/>
            <p:cNvSpPr>
              <a:spLocks noChangeShapeType="1"/>
            </p:cNvSpPr>
            <p:nvPr/>
          </p:nvSpPr>
          <p:spPr bwMode="auto">
            <a:xfrm>
              <a:off x="2273" y="3544"/>
              <a:ext cx="0" cy="37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sp>
          <p:nvSpPr>
            <p:cNvPr id="26689" name="Oval 77"/>
            <p:cNvSpPr>
              <a:spLocks noChangeArrowheads="1"/>
            </p:cNvSpPr>
            <p:nvPr/>
          </p:nvSpPr>
          <p:spPr bwMode="auto">
            <a:xfrm>
              <a:off x="2343" y="3552"/>
              <a:ext cx="617" cy="225"/>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HAVE</a:t>
              </a:r>
            </a:p>
          </p:txBody>
        </p:sp>
        <p:sp>
          <p:nvSpPr>
            <p:cNvPr id="26690" name="Line 78"/>
            <p:cNvSpPr>
              <a:spLocks noChangeShapeType="1"/>
            </p:cNvSpPr>
            <p:nvPr/>
          </p:nvSpPr>
          <p:spPr bwMode="auto">
            <a:xfrm>
              <a:off x="2619" y="3093"/>
              <a:ext cx="0" cy="451"/>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691" name="Line 79"/>
            <p:cNvSpPr>
              <a:spLocks noChangeShapeType="1"/>
            </p:cNvSpPr>
            <p:nvPr/>
          </p:nvSpPr>
          <p:spPr bwMode="auto">
            <a:xfrm>
              <a:off x="2651" y="3620"/>
              <a:ext cx="0" cy="375"/>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nvGrpSpPr>
            <p:cNvPr id="7" name="Group 80"/>
            <p:cNvGrpSpPr>
              <a:grpSpLocks/>
            </p:cNvGrpSpPr>
            <p:nvPr/>
          </p:nvGrpSpPr>
          <p:grpSpPr bwMode="auto">
            <a:xfrm>
              <a:off x="4229" y="2623"/>
              <a:ext cx="529" cy="825"/>
              <a:chOff x="981" y="2830"/>
              <a:chExt cx="529" cy="911"/>
            </a:xfrm>
          </p:grpSpPr>
          <p:sp>
            <p:nvSpPr>
              <p:cNvPr id="26698" name="Oval 81"/>
              <p:cNvSpPr>
                <a:spLocks noChangeArrowheads="1"/>
              </p:cNvSpPr>
              <p:nvPr/>
            </p:nvSpPr>
            <p:spPr bwMode="auto">
              <a:xfrm>
                <a:off x="981" y="3120"/>
                <a:ext cx="529" cy="248"/>
              </a:xfrm>
              <a:prstGeom prst="ellipse">
                <a:avLst/>
              </a:prstGeom>
              <a:solidFill>
                <a:srgbClr val="FFFF99"/>
              </a:solidFill>
              <a:ln w="25400">
                <a:solidFill>
                  <a:srgbClr val="993300"/>
                </a:solidFill>
                <a:round/>
                <a:headEnd/>
                <a:tailEnd/>
              </a:ln>
            </p:spPr>
            <p:txBody>
              <a:bodyPr wrap="none" anchor="ctr"/>
              <a:lstStyle/>
              <a:p>
                <a:pPr algn="ctr"/>
                <a:r>
                  <a:rPr lang="en-US" altLang="zh-CN" b="1">
                    <a:solidFill>
                      <a:srgbClr val="FF3300"/>
                    </a:solidFill>
                  </a:rPr>
                  <a:t>HAS</a:t>
                </a:r>
              </a:p>
            </p:txBody>
          </p:sp>
          <p:sp>
            <p:nvSpPr>
              <p:cNvPr id="26699" name="Line 82"/>
              <p:cNvSpPr>
                <a:spLocks noChangeShapeType="1"/>
              </p:cNvSpPr>
              <p:nvPr/>
            </p:nvSpPr>
            <p:spPr bwMode="auto">
              <a:xfrm>
                <a:off x="1245" y="2830"/>
                <a:ext cx="0" cy="290"/>
              </a:xfrm>
              <a:prstGeom prst="line">
                <a:avLst/>
              </a:prstGeom>
              <a:noFill/>
              <a:ln w="31750">
                <a:solidFill>
                  <a:srgbClr val="FF3300"/>
                </a:solidFill>
                <a:round/>
                <a:headEnd/>
                <a:tailEnd/>
              </a:ln>
            </p:spPr>
            <p:txBody>
              <a:bodyPr wrap="none" anchor="ctr"/>
              <a:lstStyle/>
              <a:p>
                <a:endParaRPr lang="zh-CN" altLang="en-US">
                  <a:solidFill>
                    <a:srgbClr val="000000"/>
                  </a:solidFill>
                </a:endParaRPr>
              </a:p>
            </p:txBody>
          </p:sp>
          <p:sp>
            <p:nvSpPr>
              <p:cNvPr id="26700" name="Line 83"/>
              <p:cNvSpPr>
                <a:spLocks noChangeShapeType="1"/>
              </p:cNvSpPr>
              <p:nvPr/>
            </p:nvSpPr>
            <p:spPr bwMode="auto">
              <a:xfrm>
                <a:off x="1245" y="3327"/>
                <a:ext cx="0" cy="414"/>
              </a:xfrm>
              <a:prstGeom prst="line">
                <a:avLst/>
              </a:prstGeom>
              <a:noFill/>
              <a:ln w="38100">
                <a:solidFill>
                  <a:srgbClr val="A50021"/>
                </a:solidFill>
                <a:round/>
                <a:headEnd/>
                <a:tailEnd type="triangle" w="med" len="med"/>
              </a:ln>
            </p:spPr>
            <p:txBody>
              <a:bodyPr wrap="none" anchor="ctr"/>
              <a:lstStyle/>
              <a:p>
                <a:endParaRPr lang="zh-CN" altLang="en-US">
                  <a:solidFill>
                    <a:srgbClr val="000000"/>
                  </a:solidFill>
                </a:endParaRPr>
              </a:p>
            </p:txBody>
          </p:sp>
        </p:grpSp>
        <p:sp>
          <p:nvSpPr>
            <p:cNvPr id="26693" name="Line 84"/>
            <p:cNvSpPr>
              <a:spLocks noChangeShapeType="1"/>
            </p:cNvSpPr>
            <p:nvPr/>
          </p:nvSpPr>
          <p:spPr bwMode="auto">
            <a:xfrm>
              <a:off x="3710" y="197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94" name="Line 85"/>
            <p:cNvSpPr>
              <a:spLocks noChangeShapeType="1"/>
            </p:cNvSpPr>
            <p:nvPr/>
          </p:nvSpPr>
          <p:spPr bwMode="auto">
            <a:xfrm>
              <a:off x="3906" y="1959"/>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95" name="Line 86"/>
            <p:cNvSpPr>
              <a:spLocks noChangeShapeType="1"/>
            </p:cNvSpPr>
            <p:nvPr/>
          </p:nvSpPr>
          <p:spPr bwMode="auto">
            <a:xfrm>
              <a:off x="4201" y="1981"/>
              <a:ext cx="0" cy="188"/>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96" name="Line 87"/>
            <p:cNvSpPr>
              <a:spLocks noChangeShapeType="1"/>
            </p:cNvSpPr>
            <p:nvPr/>
          </p:nvSpPr>
          <p:spPr bwMode="auto">
            <a:xfrm>
              <a:off x="4372" y="1993"/>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sp>
          <p:nvSpPr>
            <p:cNvPr id="26697" name="Line 88"/>
            <p:cNvSpPr>
              <a:spLocks noChangeShapeType="1"/>
            </p:cNvSpPr>
            <p:nvPr/>
          </p:nvSpPr>
          <p:spPr bwMode="auto">
            <a:xfrm>
              <a:off x="2175" y="3002"/>
              <a:ext cx="0" cy="187"/>
            </a:xfrm>
            <a:prstGeom prst="line">
              <a:avLst/>
            </a:prstGeom>
            <a:noFill/>
            <a:ln w="19050">
              <a:solidFill>
                <a:srgbClr val="008080"/>
              </a:solidFill>
              <a:round/>
              <a:headEnd/>
              <a:tailEnd/>
            </a:ln>
          </p:spPr>
          <p:txBody>
            <a:bodyPr wrap="none" anchor="ctr"/>
            <a:lstStyle/>
            <a:p>
              <a:endParaRPr lang="zh-CN" altLang="en-US">
                <a:solidFill>
                  <a:srgbClr val="000000"/>
                </a:solidFill>
              </a:endParaRPr>
            </a:p>
          </p:txBody>
        </p:sp>
      </p:grpSp>
    </p:spTree>
    <p:extLst>
      <p:ext uri="{BB962C8B-B14F-4D97-AF65-F5344CB8AC3E}">
        <p14:creationId xmlns:p14="http://schemas.microsoft.com/office/powerpoint/2010/main" val="523250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8213"/>
                                        </p:tgtEl>
                                        <p:attrNameLst>
                                          <p:attrName>style.visibility</p:attrName>
                                        </p:attrNameLst>
                                      </p:cBhvr>
                                      <p:to>
                                        <p:strVal val="visible"/>
                                      </p:to>
                                    </p:set>
                                    <p:animEffect transition="in" filter="wipe(left)">
                                      <p:cBhvr>
                                        <p:cTn id="7" dur="500"/>
                                        <p:tgtEl>
                                          <p:spTgt spid="4782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hlinkClick r:id="" action="ppaction://hlinkshowjump?jump=nextslide" highlightClick="1"/>
          </p:cNvPr>
          <p:cNvSpPr txBox="1">
            <a:spLocks noChangeArrowheads="1"/>
          </p:cNvSpPr>
          <p:nvPr/>
        </p:nvSpPr>
        <p:spPr bwMode="auto">
          <a:xfrm>
            <a:off x="1625600" y="2905125"/>
            <a:ext cx="4787900" cy="823913"/>
          </a:xfrm>
          <a:prstGeom prst="rect">
            <a:avLst/>
          </a:prstGeom>
          <a:noFill/>
          <a:ln w="9525">
            <a:noFill/>
            <a:miter lim="800000"/>
            <a:headEnd/>
            <a:tailEnd/>
          </a:ln>
        </p:spPr>
        <p:txBody>
          <a:bodyPr>
            <a:spAutoFit/>
          </a:bodyPr>
          <a:lstStyle/>
          <a:p>
            <a:r>
              <a:rPr lang="en-US" altLang="zh-CN" sz="4800" b="1">
                <a:solidFill>
                  <a:srgbClr val="800000"/>
                </a:solidFill>
                <a:ea typeface="楷体_GB2312" pitchFamily="49" charset="-122"/>
              </a:rPr>
              <a:t>9.2  </a:t>
            </a:r>
            <a:r>
              <a:rPr lang="zh-CN" altLang="en-US" sz="4800" b="1">
                <a:solidFill>
                  <a:srgbClr val="800000"/>
                </a:solidFill>
                <a:ea typeface="楷体_GB2312" pitchFamily="49" charset="-122"/>
              </a:rPr>
              <a:t>静态查找表</a:t>
            </a:r>
            <a:endParaRPr lang="zh-CN" altLang="en-US"/>
          </a:p>
        </p:txBody>
      </p:sp>
      <p:sp>
        <p:nvSpPr>
          <p:cNvPr id="27651" name="Text Box 3">
            <a:hlinkClick r:id="" action="ppaction://noaction" highlightClick="1"/>
          </p:cNvPr>
          <p:cNvSpPr txBox="1">
            <a:spLocks noChangeArrowheads="1"/>
          </p:cNvSpPr>
          <p:nvPr/>
        </p:nvSpPr>
        <p:spPr bwMode="auto">
          <a:xfrm>
            <a:off x="1600200" y="4005263"/>
            <a:ext cx="4927600" cy="823912"/>
          </a:xfrm>
          <a:prstGeom prst="rect">
            <a:avLst/>
          </a:prstGeom>
          <a:noFill/>
          <a:ln w="9525">
            <a:noFill/>
            <a:miter lim="800000"/>
            <a:headEnd/>
            <a:tailEnd/>
          </a:ln>
        </p:spPr>
        <p:txBody>
          <a:bodyPr wrap="none">
            <a:spAutoFit/>
          </a:bodyPr>
          <a:lstStyle/>
          <a:p>
            <a:r>
              <a:rPr lang="en-US" altLang="zh-CN" sz="4800" b="1">
                <a:solidFill>
                  <a:srgbClr val="006600"/>
                </a:solidFill>
                <a:ea typeface="楷体_GB2312" pitchFamily="49" charset="-122"/>
              </a:rPr>
              <a:t>9.3  </a:t>
            </a:r>
            <a:r>
              <a:rPr lang="zh-CN" altLang="en-US" sz="4800" b="1">
                <a:solidFill>
                  <a:srgbClr val="006600"/>
                </a:solidFill>
                <a:ea typeface="楷体_GB2312" pitchFamily="49" charset="-122"/>
              </a:rPr>
              <a:t>动态查找树表</a:t>
            </a:r>
            <a:endParaRPr lang="zh-CN" altLang="en-US" b="1">
              <a:ea typeface="楷体_GB2312" pitchFamily="49" charset="-122"/>
            </a:endParaRPr>
          </a:p>
        </p:txBody>
      </p:sp>
      <p:sp>
        <p:nvSpPr>
          <p:cNvPr id="27652" name="Text Box 4">
            <a:hlinkClick r:id="" action="ppaction://noaction" highlightClick="1"/>
          </p:cNvPr>
          <p:cNvSpPr txBox="1">
            <a:spLocks noChangeArrowheads="1"/>
          </p:cNvSpPr>
          <p:nvPr/>
        </p:nvSpPr>
        <p:spPr bwMode="auto">
          <a:xfrm>
            <a:off x="1612900" y="4953000"/>
            <a:ext cx="4346575" cy="823913"/>
          </a:xfrm>
          <a:prstGeom prst="rect">
            <a:avLst/>
          </a:prstGeom>
          <a:noFill/>
          <a:ln w="9525">
            <a:noFill/>
            <a:miter lim="800000"/>
            <a:headEnd/>
            <a:tailEnd/>
          </a:ln>
        </p:spPr>
        <p:txBody>
          <a:bodyPr>
            <a:spAutoFit/>
          </a:bodyPr>
          <a:lstStyle/>
          <a:p>
            <a:r>
              <a:rPr lang="en-US" altLang="zh-CN" sz="4800" b="1">
                <a:solidFill>
                  <a:schemeClr val="accent2"/>
                </a:solidFill>
                <a:ea typeface="楷体_GB2312" pitchFamily="49" charset="-122"/>
              </a:rPr>
              <a:t>9.4  </a:t>
            </a:r>
            <a:r>
              <a:rPr lang="zh-CN" altLang="en-US" sz="4800" b="1">
                <a:solidFill>
                  <a:schemeClr val="accent2"/>
                </a:solidFill>
                <a:ea typeface="楷体_GB2312" pitchFamily="49" charset="-122"/>
              </a:rPr>
              <a:t>哈希表</a:t>
            </a:r>
          </a:p>
        </p:txBody>
      </p:sp>
      <p:sp>
        <p:nvSpPr>
          <p:cNvPr id="27653" name="Text Box 5">
            <a:hlinkClick r:id="" action="ppaction://hlinkshowjump?jump=nextslide" highlightClick="1"/>
          </p:cNvPr>
          <p:cNvSpPr txBox="1">
            <a:spLocks noChangeArrowheads="1"/>
          </p:cNvSpPr>
          <p:nvPr/>
        </p:nvSpPr>
        <p:spPr bwMode="auto">
          <a:xfrm>
            <a:off x="1649413" y="1801813"/>
            <a:ext cx="3689350" cy="823912"/>
          </a:xfrm>
          <a:prstGeom prst="rect">
            <a:avLst/>
          </a:prstGeom>
          <a:noFill/>
          <a:ln w="9525">
            <a:noFill/>
            <a:miter lim="800000"/>
            <a:headEnd/>
            <a:tailEnd/>
          </a:ln>
        </p:spPr>
        <p:txBody>
          <a:bodyPr wrap="none">
            <a:spAutoFit/>
          </a:bodyPr>
          <a:lstStyle/>
          <a:p>
            <a:r>
              <a:rPr lang="en-US" altLang="zh-CN" sz="4800" b="1">
                <a:solidFill>
                  <a:srgbClr val="800000"/>
                </a:solidFill>
                <a:ea typeface="楷体_GB2312" pitchFamily="49" charset="-122"/>
              </a:rPr>
              <a:t>9.1  </a:t>
            </a:r>
            <a:r>
              <a:rPr lang="zh-CN" altLang="en-US" sz="4800" b="1">
                <a:solidFill>
                  <a:srgbClr val="800000"/>
                </a:solidFill>
                <a:ea typeface="楷体_GB2312" pitchFamily="49" charset="-122"/>
              </a:rPr>
              <a:t>基本概念</a:t>
            </a:r>
            <a:endParaRPr lang="zh-CN" altLang="en-US"/>
          </a:p>
        </p:txBody>
      </p:sp>
      <p:sp>
        <p:nvSpPr>
          <p:cNvPr id="27654" name="Text Box 6"/>
          <p:cNvSpPr txBox="1">
            <a:spLocks noChangeArrowheads="1"/>
          </p:cNvSpPr>
          <p:nvPr/>
        </p:nvSpPr>
        <p:spPr bwMode="auto">
          <a:xfrm>
            <a:off x="938213" y="207963"/>
            <a:ext cx="7496175" cy="1311275"/>
          </a:xfrm>
          <a:prstGeom prst="rect">
            <a:avLst/>
          </a:prstGeom>
          <a:noFill/>
          <a:ln w="9525">
            <a:noFill/>
            <a:miter lim="800000"/>
            <a:headEnd/>
            <a:tailEnd/>
          </a:ln>
        </p:spPr>
        <p:txBody>
          <a:bodyPr>
            <a:spAutoFit/>
          </a:bodyPr>
          <a:lstStyle/>
          <a:p>
            <a:pPr>
              <a:spcBef>
                <a:spcPct val="50000"/>
              </a:spcBef>
            </a:pPr>
            <a:r>
              <a:rPr lang="zh-CN" altLang="en-US" sz="8000" b="1">
                <a:solidFill>
                  <a:srgbClr val="A50021"/>
                </a:solidFill>
                <a:latin typeface="隶书" pitchFamily="49" charset="-122"/>
                <a:ea typeface="隶书" pitchFamily="49" charset="-122"/>
              </a:rPr>
              <a:t>第九章 查找表</a:t>
            </a:r>
          </a:p>
        </p:txBody>
      </p:sp>
      <p:sp>
        <p:nvSpPr>
          <p:cNvPr id="480263" name="Freeform 7"/>
          <p:cNvSpPr>
            <a:spLocks/>
          </p:cNvSpPr>
          <p:nvPr/>
        </p:nvSpPr>
        <p:spPr bwMode="auto">
          <a:xfrm>
            <a:off x="1111250" y="4879975"/>
            <a:ext cx="423863" cy="669925"/>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80263"/>
                                        </p:tgtEl>
                                        <p:attrNameLst>
                                          <p:attrName>style.visibility</p:attrName>
                                        </p:attrNameLst>
                                      </p:cBhvr>
                                      <p:to>
                                        <p:strVal val="visible"/>
                                      </p:to>
                                    </p:set>
                                    <p:animEffect transition="in" filter="wipe(down)">
                                      <p:cBhvr>
                                        <p:cTn id="7" dur="500"/>
                                        <p:tgtEl>
                                          <p:spTgt spid="48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Text Box 2"/>
          <p:cNvSpPr txBox="1">
            <a:spLocks noChangeArrowheads="1"/>
          </p:cNvSpPr>
          <p:nvPr/>
        </p:nvSpPr>
        <p:spPr bwMode="auto">
          <a:xfrm>
            <a:off x="-152400" y="1042988"/>
            <a:ext cx="9772650" cy="4094162"/>
          </a:xfrm>
          <a:prstGeom prst="rect">
            <a:avLst/>
          </a:prstGeom>
          <a:noFill/>
          <a:ln w="9525">
            <a:noFill/>
            <a:miter lim="800000"/>
            <a:headEnd/>
            <a:tailEnd/>
          </a:ln>
        </p:spPr>
        <p:txBody>
          <a:bodyPr>
            <a:spAutoFit/>
          </a:bodyPr>
          <a:lstStyle/>
          <a:p>
            <a:pPr lvl="1">
              <a:spcBef>
                <a:spcPct val="50000"/>
              </a:spcBef>
            </a:pPr>
            <a:r>
              <a:rPr lang="zh-CN" altLang="en-US" sz="2600" b="1">
                <a:solidFill>
                  <a:srgbClr val="000000"/>
                </a:solidFill>
                <a:ea typeface="黑体" pitchFamily="2" charset="-122"/>
              </a:rPr>
              <a:t>无序</a:t>
            </a:r>
            <a:r>
              <a:rPr lang="en-US" altLang="zh-CN" sz="2600" b="1">
                <a:solidFill>
                  <a:srgbClr val="000000"/>
                </a:solidFill>
                <a:ea typeface="黑体" pitchFamily="2" charset="-122"/>
              </a:rPr>
              <a:t>——</a:t>
            </a:r>
            <a:r>
              <a:rPr lang="zh-CN" altLang="en-US" sz="2600" b="1">
                <a:solidFill>
                  <a:srgbClr val="000000"/>
                </a:solidFill>
                <a:ea typeface="黑体" pitchFamily="2" charset="-122"/>
              </a:rPr>
              <a:t>有序 </a:t>
            </a:r>
            <a:r>
              <a:rPr lang="zh-CN" altLang="en-US" sz="2600" b="1">
                <a:solidFill>
                  <a:srgbClr val="FF0000"/>
                </a:solidFill>
                <a:ea typeface="黑体" pitchFamily="2" charset="-122"/>
              </a:rPr>
              <a:t>（顺序查找表</a:t>
            </a:r>
            <a:r>
              <a:rPr lang="en-US" altLang="zh-CN" sz="2600" b="1">
                <a:solidFill>
                  <a:srgbClr val="FF0000"/>
                </a:solidFill>
                <a:ea typeface="黑体" pitchFamily="2" charset="-122"/>
              </a:rPr>
              <a:t>——</a:t>
            </a:r>
            <a:r>
              <a:rPr lang="zh-CN" altLang="en-US" sz="2600" b="1">
                <a:solidFill>
                  <a:srgbClr val="FF0000"/>
                </a:solidFill>
                <a:ea typeface="黑体" pitchFamily="2" charset="-122"/>
              </a:rPr>
              <a:t>有序表）</a:t>
            </a:r>
          </a:p>
          <a:p>
            <a:pPr lvl="1">
              <a:spcBef>
                <a:spcPct val="50000"/>
              </a:spcBef>
            </a:pPr>
            <a:r>
              <a:rPr lang="zh-CN" altLang="en-US" sz="2600" b="1">
                <a:solidFill>
                  <a:srgbClr val="000000"/>
                </a:solidFill>
                <a:ea typeface="黑体" pitchFamily="2" charset="-122"/>
              </a:rPr>
              <a:t>线性</a:t>
            </a:r>
            <a:r>
              <a:rPr lang="en-US" altLang="zh-CN" sz="2600" b="1">
                <a:solidFill>
                  <a:srgbClr val="000000"/>
                </a:solidFill>
                <a:ea typeface="黑体" pitchFamily="2" charset="-122"/>
              </a:rPr>
              <a:t>——</a:t>
            </a:r>
            <a:r>
              <a:rPr lang="zh-CN" altLang="en-US" sz="2600" b="1">
                <a:solidFill>
                  <a:srgbClr val="000000"/>
                </a:solidFill>
                <a:ea typeface="黑体" pitchFamily="2" charset="-122"/>
              </a:rPr>
              <a:t>非线性</a:t>
            </a:r>
            <a:r>
              <a:rPr lang="zh-CN" altLang="en-US" sz="2600" b="1">
                <a:solidFill>
                  <a:srgbClr val="FF0000"/>
                </a:solidFill>
                <a:ea typeface="黑体" pitchFamily="2" charset="-122"/>
              </a:rPr>
              <a:t>（静态查找树表）</a:t>
            </a:r>
          </a:p>
          <a:p>
            <a:pPr lvl="1">
              <a:spcBef>
                <a:spcPct val="50000"/>
              </a:spcBef>
            </a:pPr>
            <a:r>
              <a:rPr lang="zh-CN" altLang="en-US" sz="2600" b="1">
                <a:solidFill>
                  <a:srgbClr val="000000"/>
                </a:solidFill>
                <a:ea typeface="黑体" pitchFamily="2" charset="-122"/>
              </a:rPr>
              <a:t>静态</a:t>
            </a:r>
            <a:r>
              <a:rPr lang="en-US" altLang="zh-CN" sz="2600" b="1">
                <a:solidFill>
                  <a:srgbClr val="000000"/>
                </a:solidFill>
                <a:ea typeface="黑体" pitchFamily="2" charset="-122"/>
              </a:rPr>
              <a:t>——</a:t>
            </a:r>
            <a:r>
              <a:rPr lang="zh-CN" altLang="en-US" sz="2600" b="1">
                <a:solidFill>
                  <a:srgbClr val="000000"/>
                </a:solidFill>
                <a:ea typeface="黑体" pitchFamily="2" charset="-122"/>
              </a:rPr>
              <a:t>动态</a:t>
            </a:r>
            <a:r>
              <a:rPr lang="zh-CN" altLang="en-US" sz="2600" b="1">
                <a:solidFill>
                  <a:srgbClr val="FF0000"/>
                </a:solidFill>
                <a:ea typeface="黑体" pitchFamily="2" charset="-122"/>
              </a:rPr>
              <a:t>（动态查找树表）</a:t>
            </a:r>
          </a:p>
          <a:p>
            <a:pPr lvl="1">
              <a:spcBef>
                <a:spcPct val="50000"/>
              </a:spcBef>
            </a:pPr>
            <a:r>
              <a:rPr lang="zh-CN" altLang="en-US" sz="2600" b="1">
                <a:solidFill>
                  <a:srgbClr val="000000"/>
                </a:solidFill>
                <a:ea typeface="黑体" pitchFamily="2" charset="-122"/>
              </a:rPr>
              <a:t>二叉</a:t>
            </a:r>
            <a:r>
              <a:rPr lang="en-US" altLang="zh-CN" sz="2600" b="1">
                <a:solidFill>
                  <a:srgbClr val="000000"/>
                </a:solidFill>
                <a:ea typeface="黑体" pitchFamily="2" charset="-122"/>
              </a:rPr>
              <a:t>——</a:t>
            </a:r>
            <a:r>
              <a:rPr lang="zh-CN" altLang="en-US" sz="2600" b="1">
                <a:solidFill>
                  <a:srgbClr val="000000"/>
                </a:solidFill>
                <a:ea typeface="黑体" pitchFamily="2" charset="-122"/>
              </a:rPr>
              <a:t>多叉</a:t>
            </a:r>
            <a:r>
              <a:rPr lang="zh-CN" altLang="en-US" sz="2600" b="1">
                <a:solidFill>
                  <a:srgbClr val="FF0000"/>
                </a:solidFill>
                <a:ea typeface="黑体" pitchFamily="2" charset="-122"/>
              </a:rPr>
              <a:t>（</a:t>
            </a:r>
            <a:r>
              <a:rPr lang="en-US" altLang="zh-CN" sz="2600" b="1">
                <a:solidFill>
                  <a:srgbClr val="FF0000"/>
                </a:solidFill>
                <a:ea typeface="黑体" pitchFamily="2" charset="-122"/>
              </a:rPr>
              <a:t>B </a:t>
            </a:r>
            <a:r>
              <a:rPr lang="zh-CN" altLang="en-US" sz="2600" b="1">
                <a:solidFill>
                  <a:srgbClr val="FF0000"/>
                </a:solidFill>
                <a:ea typeface="黑体" pitchFamily="2" charset="-122"/>
              </a:rPr>
              <a:t>树）</a:t>
            </a:r>
          </a:p>
          <a:p>
            <a:pPr lvl="1">
              <a:spcBef>
                <a:spcPct val="50000"/>
              </a:spcBef>
            </a:pPr>
            <a:r>
              <a:rPr lang="zh-CN" altLang="en-US" sz="2600" b="1">
                <a:solidFill>
                  <a:srgbClr val="000000"/>
                </a:solidFill>
                <a:ea typeface="黑体" pitchFamily="2" charset="-122"/>
              </a:rPr>
              <a:t>内存</a:t>
            </a:r>
            <a:r>
              <a:rPr lang="en-US" altLang="zh-CN" sz="2600" b="1">
                <a:solidFill>
                  <a:srgbClr val="000000"/>
                </a:solidFill>
                <a:ea typeface="黑体" pitchFamily="2" charset="-122"/>
              </a:rPr>
              <a:t>——</a:t>
            </a:r>
            <a:r>
              <a:rPr lang="zh-CN" altLang="en-US" sz="2600" b="1">
                <a:solidFill>
                  <a:srgbClr val="000000"/>
                </a:solidFill>
                <a:ea typeface="黑体" pitchFamily="2" charset="-122"/>
              </a:rPr>
              <a:t>外存</a:t>
            </a:r>
            <a:r>
              <a:rPr lang="zh-CN" altLang="en-US" sz="2600" b="1">
                <a:solidFill>
                  <a:srgbClr val="FF0000"/>
                </a:solidFill>
                <a:ea typeface="黑体" pitchFamily="2" charset="-122"/>
              </a:rPr>
              <a:t>（</a:t>
            </a:r>
            <a:r>
              <a:rPr lang="en-US" altLang="zh-CN" sz="2600" b="1">
                <a:solidFill>
                  <a:srgbClr val="FF0000"/>
                </a:solidFill>
                <a:ea typeface="黑体" pitchFamily="2" charset="-122"/>
              </a:rPr>
              <a:t>B </a:t>
            </a:r>
            <a:r>
              <a:rPr lang="zh-CN" altLang="en-US" sz="2600" b="1">
                <a:solidFill>
                  <a:srgbClr val="FF0000"/>
                </a:solidFill>
                <a:ea typeface="黑体" pitchFamily="2" charset="-122"/>
              </a:rPr>
              <a:t>树）</a:t>
            </a:r>
          </a:p>
          <a:p>
            <a:pPr lvl="1">
              <a:spcBef>
                <a:spcPct val="50000"/>
              </a:spcBef>
            </a:pPr>
            <a:r>
              <a:rPr lang="zh-CN" altLang="en-US" sz="2600" b="1">
                <a:solidFill>
                  <a:srgbClr val="000000"/>
                </a:solidFill>
                <a:ea typeface="黑体" pitchFamily="2" charset="-122"/>
              </a:rPr>
              <a:t>关键字为单位</a:t>
            </a:r>
            <a:r>
              <a:rPr lang="en-US" altLang="zh-CN" sz="2600" b="1">
                <a:solidFill>
                  <a:srgbClr val="000000"/>
                </a:solidFill>
                <a:ea typeface="黑体" pitchFamily="2" charset="-122"/>
              </a:rPr>
              <a:t>——</a:t>
            </a:r>
            <a:r>
              <a:rPr lang="zh-CN" altLang="en-US" sz="2600" b="1">
                <a:solidFill>
                  <a:srgbClr val="000000"/>
                </a:solidFill>
                <a:ea typeface="黑体" pitchFamily="2" charset="-122"/>
              </a:rPr>
              <a:t>以组成关键字的字符为单位</a:t>
            </a:r>
            <a:r>
              <a:rPr lang="zh-CN" altLang="en-US" sz="2600" b="1">
                <a:solidFill>
                  <a:srgbClr val="FF0000"/>
                </a:solidFill>
                <a:ea typeface="黑体" pitchFamily="2" charset="-122"/>
              </a:rPr>
              <a:t>（键树）</a:t>
            </a:r>
          </a:p>
          <a:p>
            <a:pPr lvl="1">
              <a:spcBef>
                <a:spcPct val="50000"/>
              </a:spcBef>
            </a:pPr>
            <a:r>
              <a:rPr lang="zh-CN" altLang="en-US" sz="2600" b="1">
                <a:solidFill>
                  <a:srgbClr val="3333FF"/>
                </a:solidFill>
                <a:ea typeface="黑体" pitchFamily="2" charset="-122"/>
              </a:rPr>
              <a:t>利用关键字之间的关系</a:t>
            </a:r>
            <a:r>
              <a:rPr lang="en-US" altLang="zh-CN" sz="2600" b="1">
                <a:solidFill>
                  <a:srgbClr val="3333FF"/>
                </a:solidFill>
                <a:ea typeface="黑体" pitchFamily="2" charset="-122"/>
              </a:rPr>
              <a:t>——</a:t>
            </a:r>
            <a:r>
              <a:rPr lang="zh-CN" altLang="en-US" sz="2600" b="1">
                <a:solidFill>
                  <a:srgbClr val="3333FF"/>
                </a:solidFill>
                <a:ea typeface="黑体" pitchFamily="2" charset="-122"/>
              </a:rPr>
              <a:t>利用关键字本身特性</a:t>
            </a:r>
            <a:r>
              <a:rPr lang="zh-CN" altLang="en-US" sz="2600" b="1">
                <a:solidFill>
                  <a:srgbClr val="FF0000"/>
                </a:solidFill>
                <a:ea typeface="黑体" pitchFamily="2" charset="-122"/>
              </a:rPr>
              <a:t>（哈希表）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2642">
                                            <p:txEl>
                                              <p:pRg st="6" end="6"/>
                                            </p:txEl>
                                          </p:spTgt>
                                        </p:tgtEl>
                                        <p:attrNameLst>
                                          <p:attrName>style.visibility</p:attrName>
                                        </p:attrNameLst>
                                      </p:cBhvr>
                                      <p:to>
                                        <p:strVal val="visible"/>
                                      </p:to>
                                    </p:set>
                                    <p:animEffect transition="in" filter="wipe(left)">
                                      <p:cBhvr>
                                        <p:cTn id="7" dur="500"/>
                                        <p:tgtEl>
                                          <p:spTgt spid="7526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hlinkClick r:id="rId3" action="ppaction://hlinksldjump" highlightClick="1"/>
          </p:cNvPr>
          <p:cNvSpPr txBox="1">
            <a:spLocks noChangeArrowheads="1"/>
          </p:cNvSpPr>
          <p:nvPr/>
        </p:nvSpPr>
        <p:spPr bwMode="auto">
          <a:xfrm>
            <a:off x="574852" y="1691746"/>
            <a:ext cx="4455066" cy="646331"/>
          </a:xfrm>
          <a:prstGeom prst="rect">
            <a:avLst/>
          </a:prstGeom>
          <a:noFill/>
          <a:ln w="9525">
            <a:noFill/>
            <a:miter lim="800000"/>
            <a:headEnd/>
            <a:tailEnd/>
          </a:ln>
        </p:spPr>
        <p:txBody>
          <a:bodyPr wrap="none">
            <a:spAutoFit/>
          </a:bodyPr>
          <a:lstStyle/>
          <a:p>
            <a:r>
              <a:rPr lang="en-US" altLang="zh-CN" sz="3600" b="0" dirty="0">
                <a:solidFill>
                  <a:srgbClr val="FF0000"/>
                </a:solidFill>
                <a:ea typeface="楷体_GB2312" pitchFamily="49" charset="-122"/>
              </a:rPr>
              <a:t> </a:t>
            </a:r>
            <a:r>
              <a:rPr lang="zh-CN" altLang="en-US" sz="3600" dirty="0">
                <a:solidFill>
                  <a:srgbClr val="FF0000"/>
                </a:solidFill>
                <a:ea typeface="楷体_GB2312" pitchFamily="49" charset="-122"/>
              </a:rPr>
              <a:t>一、哈希表是什么？</a:t>
            </a:r>
          </a:p>
        </p:txBody>
      </p:sp>
      <p:sp>
        <p:nvSpPr>
          <p:cNvPr id="40963" name="Text Box 3">
            <a:hlinkClick r:id="rId4" action="ppaction://hlinksldjump" highlightClick="1"/>
          </p:cNvPr>
          <p:cNvSpPr txBox="1">
            <a:spLocks noChangeArrowheads="1"/>
          </p:cNvSpPr>
          <p:nvPr/>
        </p:nvSpPr>
        <p:spPr bwMode="auto">
          <a:xfrm>
            <a:off x="193852" y="2548996"/>
            <a:ext cx="6781800" cy="641350"/>
          </a:xfrm>
          <a:prstGeom prst="rect">
            <a:avLst/>
          </a:prstGeom>
          <a:noFill/>
          <a:ln w="9525">
            <a:noFill/>
            <a:miter lim="800000"/>
            <a:headEnd/>
            <a:tailEnd/>
          </a:ln>
        </p:spPr>
        <p:txBody>
          <a:bodyPr>
            <a:spAutoFit/>
          </a:bodyPr>
          <a:lstStyle/>
          <a:p>
            <a:pPr lvl="2"/>
            <a:r>
              <a:rPr lang="zh-CN" altLang="en-US" sz="3600" dirty="0">
                <a:ea typeface="楷体_GB2312" pitchFamily="49" charset="-122"/>
              </a:rPr>
              <a:t>二、哈希函数的构造方法</a:t>
            </a:r>
          </a:p>
        </p:txBody>
      </p:sp>
      <p:sp>
        <p:nvSpPr>
          <p:cNvPr id="40964" name="Text Box 4">
            <a:hlinkClick r:id="" action="ppaction://noaction" highlightClick="1"/>
          </p:cNvPr>
          <p:cNvSpPr txBox="1">
            <a:spLocks noChangeArrowheads="1"/>
          </p:cNvSpPr>
          <p:nvPr/>
        </p:nvSpPr>
        <p:spPr bwMode="auto">
          <a:xfrm>
            <a:off x="574852" y="3368146"/>
            <a:ext cx="7239000" cy="641350"/>
          </a:xfrm>
          <a:prstGeom prst="rect">
            <a:avLst/>
          </a:prstGeom>
          <a:noFill/>
          <a:ln w="9525">
            <a:noFill/>
            <a:miter lim="800000"/>
            <a:headEnd/>
            <a:tailEnd/>
          </a:ln>
        </p:spPr>
        <p:txBody>
          <a:bodyPr>
            <a:spAutoFit/>
          </a:bodyPr>
          <a:lstStyle/>
          <a:p>
            <a:pPr lvl="2"/>
            <a:r>
              <a:rPr lang="zh-CN" altLang="en-US" sz="3600" dirty="0">
                <a:ea typeface="楷体_GB2312" pitchFamily="49" charset="-122"/>
              </a:rPr>
              <a:t>三、处理冲突的方法</a:t>
            </a:r>
          </a:p>
        </p:txBody>
      </p:sp>
      <p:sp>
        <p:nvSpPr>
          <p:cNvPr id="40965" name="Text Box 5">
            <a:hlinkClick r:id="" action="ppaction://noaction" highlightClick="1"/>
          </p:cNvPr>
          <p:cNvSpPr txBox="1">
            <a:spLocks noChangeArrowheads="1"/>
          </p:cNvSpPr>
          <p:nvPr/>
        </p:nvSpPr>
        <p:spPr bwMode="auto">
          <a:xfrm>
            <a:off x="1489252" y="4172479"/>
            <a:ext cx="8269287" cy="646331"/>
          </a:xfrm>
          <a:prstGeom prst="rect">
            <a:avLst/>
          </a:prstGeom>
          <a:noFill/>
          <a:ln w="9525">
            <a:noFill/>
            <a:miter lim="800000"/>
            <a:headEnd/>
            <a:tailEnd/>
          </a:ln>
        </p:spPr>
        <p:txBody>
          <a:bodyPr>
            <a:spAutoFit/>
          </a:bodyPr>
          <a:lstStyle/>
          <a:p>
            <a:r>
              <a:rPr lang="en-US" altLang="zh-CN" sz="3600" dirty="0">
                <a:ea typeface="楷体_GB2312" pitchFamily="49" charset="-122"/>
              </a:rPr>
              <a:t>   </a:t>
            </a:r>
            <a:r>
              <a:rPr lang="zh-CN" altLang="en-US" sz="3600" dirty="0">
                <a:ea typeface="楷体_GB2312" pitchFamily="49" charset="-122"/>
              </a:rPr>
              <a:t>四、哈希表的查找，插入和删除</a:t>
            </a:r>
          </a:p>
        </p:txBody>
      </p:sp>
      <p:sp>
        <p:nvSpPr>
          <p:cNvPr id="40966" name="Text Box 6"/>
          <p:cNvSpPr txBox="1">
            <a:spLocks noChangeArrowheads="1"/>
          </p:cNvSpPr>
          <p:nvPr/>
        </p:nvSpPr>
        <p:spPr bwMode="auto">
          <a:xfrm>
            <a:off x="2057400" y="381000"/>
            <a:ext cx="4965700" cy="1006475"/>
          </a:xfrm>
          <a:prstGeom prst="rect">
            <a:avLst/>
          </a:prstGeom>
          <a:noFill/>
          <a:ln w="9525">
            <a:noFill/>
            <a:miter lim="800000"/>
            <a:headEnd/>
            <a:tailEnd/>
          </a:ln>
        </p:spPr>
        <p:txBody>
          <a:bodyPr wrap="none">
            <a:spAutoFit/>
          </a:bodyPr>
          <a:lstStyle/>
          <a:p>
            <a:r>
              <a:rPr lang="en-US" altLang="zh-CN" sz="6000">
                <a:solidFill>
                  <a:schemeClr val="accent2"/>
                </a:solidFill>
                <a:ea typeface="楷体_GB2312" pitchFamily="49" charset="-122"/>
              </a:rPr>
              <a:t>9.3    </a:t>
            </a:r>
            <a:r>
              <a:rPr lang="zh-CN" altLang="en-US" sz="6000">
                <a:solidFill>
                  <a:schemeClr val="accent2"/>
                </a:solidFill>
                <a:ea typeface="楷体_GB2312" pitchFamily="49" charset="-122"/>
              </a:rPr>
              <a:t>哈  希  表</a:t>
            </a:r>
            <a:endParaRPr lang="zh-CN" altLang="en-US" sz="4400" b="0">
              <a:solidFill>
                <a:schemeClr val="accent2"/>
              </a:solidFill>
              <a:ea typeface="楷体_GB2312" pitchFamily="49" charset="-122"/>
            </a:endParaRPr>
          </a:p>
        </p:txBody>
      </p:sp>
      <p:sp>
        <p:nvSpPr>
          <p:cNvPr id="7" name="Text Box 5">
            <a:hlinkClick r:id="" action="ppaction://noaction" highlightClick="1"/>
          </p:cNvPr>
          <p:cNvSpPr txBox="1">
            <a:spLocks noChangeArrowheads="1"/>
          </p:cNvSpPr>
          <p:nvPr/>
        </p:nvSpPr>
        <p:spPr bwMode="auto">
          <a:xfrm>
            <a:off x="1850496" y="4918428"/>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五、安全哈希函数</a:t>
            </a:r>
            <a:endParaRPr lang="zh-CN" altLang="en-US" sz="3600" dirty="0">
              <a:ea typeface="楷体_GB2312" pitchFamily="49" charset="-122"/>
            </a:endParaRPr>
          </a:p>
        </p:txBody>
      </p:sp>
      <p:sp>
        <p:nvSpPr>
          <p:cNvPr id="8" name="Text Box 5">
            <a:hlinkClick r:id="" action="ppaction://noaction" highlightClick="1"/>
          </p:cNvPr>
          <p:cNvSpPr txBox="1">
            <a:spLocks noChangeArrowheads="1"/>
          </p:cNvSpPr>
          <p:nvPr/>
        </p:nvSpPr>
        <p:spPr bwMode="auto">
          <a:xfrm>
            <a:off x="2256896" y="5742516"/>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六、动态散列</a:t>
            </a:r>
            <a:endParaRPr lang="zh-CN" altLang="en-US" sz="3600" dirty="0">
              <a:ea typeface="楷体_GB2312" pitchFamily="49" charset="-122"/>
            </a:endParaRPr>
          </a:p>
        </p:txBody>
      </p:sp>
    </p:spTree>
    <p:extLst>
      <p:ext uri="{BB962C8B-B14F-4D97-AF65-F5344CB8AC3E}">
        <p14:creationId xmlns:p14="http://schemas.microsoft.com/office/powerpoint/2010/main" val="12485358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65125" y="120650"/>
            <a:ext cx="1257300" cy="641350"/>
          </a:xfrm>
          <a:prstGeom prst="rect">
            <a:avLst/>
          </a:prstGeom>
          <a:noFill/>
          <a:ln w="9525">
            <a:noFill/>
            <a:miter lim="800000"/>
            <a:headEnd/>
            <a:tailEnd/>
          </a:ln>
        </p:spPr>
        <p:txBody>
          <a:bodyPr wrap="none">
            <a:spAutoFit/>
          </a:bodyPr>
          <a:lstStyle/>
          <a:p>
            <a:r>
              <a:rPr lang="zh-CN" altLang="en-US" sz="3600" b="1">
                <a:solidFill>
                  <a:srgbClr val="A50021"/>
                </a:solidFill>
                <a:ea typeface="隶书" pitchFamily="49" charset="-122"/>
              </a:rPr>
              <a:t>例如</a:t>
            </a:r>
            <a:r>
              <a:rPr lang="en-US" altLang="zh-CN" sz="3600" b="1">
                <a:solidFill>
                  <a:srgbClr val="A50021"/>
                </a:solidFill>
                <a:ea typeface="隶书" pitchFamily="49" charset="-122"/>
              </a:rPr>
              <a:t>:</a:t>
            </a:r>
            <a:endParaRPr lang="en-US" altLang="zh-CN" sz="3600">
              <a:solidFill>
                <a:srgbClr val="000000"/>
              </a:solidFill>
              <a:ea typeface="隶书" pitchFamily="49" charset="-122"/>
            </a:endParaRPr>
          </a:p>
        </p:txBody>
      </p:sp>
      <p:sp>
        <p:nvSpPr>
          <p:cNvPr id="5123" name="Text Box 3"/>
          <p:cNvSpPr txBox="1">
            <a:spLocks noChangeArrowheads="1"/>
          </p:cNvSpPr>
          <p:nvPr/>
        </p:nvSpPr>
        <p:spPr bwMode="auto">
          <a:xfrm>
            <a:off x="525463" y="822325"/>
            <a:ext cx="8408987" cy="1243013"/>
          </a:xfrm>
          <a:prstGeom prst="rect">
            <a:avLst/>
          </a:prstGeom>
          <a:solidFill>
            <a:srgbClr val="FFFFCC"/>
          </a:solidFill>
          <a:ln w="9525">
            <a:solidFill>
              <a:srgbClr val="993300"/>
            </a:solidFill>
            <a:miter lim="800000"/>
            <a:headEnd/>
            <a:tailEnd/>
          </a:ln>
        </p:spPr>
        <p:txBody>
          <a:bodyPr wrap="none">
            <a:spAutoFit/>
          </a:bodyPr>
          <a:lstStyle/>
          <a:p>
            <a:pPr>
              <a:lnSpc>
                <a:spcPct val="110000"/>
              </a:lnSpc>
            </a:pPr>
            <a:r>
              <a:rPr lang="zh-CN" altLang="en-US" sz="3200">
                <a:solidFill>
                  <a:srgbClr val="A50021"/>
                </a:solidFill>
                <a:ea typeface="楷体_GB2312" pitchFamily="49" charset="-122"/>
              </a:rPr>
              <a:t>表示关键字集合</a:t>
            </a:r>
          </a:p>
          <a:p>
            <a:pPr>
              <a:lnSpc>
                <a:spcPct val="110000"/>
              </a:lnSpc>
            </a:pPr>
            <a:r>
              <a:rPr lang="en-US" altLang="zh-CN" sz="3600">
                <a:solidFill>
                  <a:srgbClr val="A50021"/>
                </a:solidFill>
                <a:ea typeface="楷体_GB2312" pitchFamily="49" charset="-122"/>
              </a:rPr>
              <a:t>{</a:t>
            </a:r>
            <a:r>
              <a:rPr lang="en-US" altLang="zh-CN" sz="2800" b="1">
                <a:solidFill>
                  <a:srgbClr val="A50021"/>
                </a:solidFill>
                <a:ea typeface="楷体_GB2312" pitchFamily="49" charset="-122"/>
              </a:rPr>
              <a:t>HAD, HAS, HAVE, HE, HER, HERE, HIGH, HIS</a:t>
            </a:r>
            <a:r>
              <a:rPr lang="en-US" altLang="zh-CN" sz="3600">
                <a:solidFill>
                  <a:srgbClr val="A50021"/>
                </a:solidFill>
                <a:ea typeface="楷体_GB2312" pitchFamily="49" charset="-122"/>
              </a:rPr>
              <a:t> }</a:t>
            </a:r>
          </a:p>
        </p:txBody>
      </p:sp>
      <p:grpSp>
        <p:nvGrpSpPr>
          <p:cNvPr id="2" name="Group 4"/>
          <p:cNvGrpSpPr>
            <a:grpSpLocks/>
          </p:cNvGrpSpPr>
          <p:nvPr/>
        </p:nvGrpSpPr>
        <p:grpSpPr bwMode="auto">
          <a:xfrm>
            <a:off x="1838325" y="3140393"/>
            <a:ext cx="4446588" cy="3162300"/>
            <a:chOff x="1237" y="1412"/>
            <a:chExt cx="2801" cy="1992"/>
          </a:xfrm>
        </p:grpSpPr>
        <p:sp>
          <p:nvSpPr>
            <p:cNvPr id="5126" name="Oval 5"/>
            <p:cNvSpPr>
              <a:spLocks noChangeArrowheads="1"/>
            </p:cNvSpPr>
            <p:nvPr/>
          </p:nvSpPr>
          <p:spPr bwMode="auto">
            <a:xfrm>
              <a:off x="2400" y="141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 HE</a:t>
              </a:r>
              <a:endParaRPr lang="en-US" altLang="zh-CN" sz="1400">
                <a:solidFill>
                  <a:srgbClr val="000000"/>
                </a:solidFill>
                <a:ea typeface="宋体" charset="-122"/>
              </a:endParaRPr>
            </a:p>
          </p:txBody>
        </p:sp>
        <p:sp>
          <p:nvSpPr>
            <p:cNvPr id="5127" name="Oval 6"/>
            <p:cNvSpPr>
              <a:spLocks noChangeArrowheads="1"/>
            </p:cNvSpPr>
            <p:nvPr/>
          </p:nvSpPr>
          <p:spPr bwMode="auto">
            <a:xfrm>
              <a:off x="1813" y="1937"/>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HAS</a:t>
              </a:r>
              <a:endParaRPr lang="en-US" altLang="zh-CN" sz="1400">
                <a:solidFill>
                  <a:srgbClr val="000000"/>
                </a:solidFill>
                <a:ea typeface="宋体" charset="-122"/>
              </a:endParaRPr>
            </a:p>
          </p:txBody>
        </p:sp>
        <p:sp>
          <p:nvSpPr>
            <p:cNvPr id="5128" name="Oval 7"/>
            <p:cNvSpPr>
              <a:spLocks noChangeArrowheads="1"/>
            </p:cNvSpPr>
            <p:nvPr/>
          </p:nvSpPr>
          <p:spPr bwMode="auto">
            <a:xfrm>
              <a:off x="2863" y="197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HERE</a:t>
              </a:r>
              <a:endParaRPr lang="en-US" altLang="zh-CN" sz="1400">
                <a:solidFill>
                  <a:srgbClr val="000000"/>
                </a:solidFill>
                <a:ea typeface="宋体" charset="-122"/>
              </a:endParaRPr>
            </a:p>
          </p:txBody>
        </p:sp>
        <p:sp>
          <p:nvSpPr>
            <p:cNvPr id="5129" name="Oval 8"/>
            <p:cNvSpPr>
              <a:spLocks noChangeArrowheads="1"/>
            </p:cNvSpPr>
            <p:nvPr/>
          </p:nvSpPr>
          <p:spPr bwMode="auto">
            <a:xfrm>
              <a:off x="1237" y="2523"/>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HAD</a:t>
              </a:r>
              <a:endParaRPr lang="en-US" altLang="zh-CN" sz="1400">
                <a:solidFill>
                  <a:srgbClr val="000000"/>
                </a:solidFill>
                <a:ea typeface="宋体" charset="-122"/>
              </a:endParaRPr>
            </a:p>
          </p:txBody>
        </p:sp>
        <p:sp>
          <p:nvSpPr>
            <p:cNvPr id="5130" name="Oval 9"/>
            <p:cNvSpPr>
              <a:spLocks noChangeArrowheads="1"/>
            </p:cNvSpPr>
            <p:nvPr/>
          </p:nvSpPr>
          <p:spPr bwMode="auto">
            <a:xfrm>
              <a:off x="2039" y="2523"/>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HAVE</a:t>
              </a:r>
              <a:endParaRPr lang="en-US" altLang="zh-CN" sz="1400">
                <a:solidFill>
                  <a:srgbClr val="000000"/>
                </a:solidFill>
                <a:ea typeface="宋体" charset="-122"/>
              </a:endParaRPr>
            </a:p>
          </p:txBody>
        </p:sp>
        <p:sp>
          <p:nvSpPr>
            <p:cNvPr id="5131" name="Oval 10"/>
            <p:cNvSpPr>
              <a:spLocks noChangeArrowheads="1"/>
            </p:cNvSpPr>
            <p:nvPr/>
          </p:nvSpPr>
          <p:spPr bwMode="auto">
            <a:xfrm>
              <a:off x="2615" y="2554"/>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HER</a:t>
              </a:r>
              <a:endParaRPr lang="en-US" altLang="zh-CN" sz="1400">
                <a:solidFill>
                  <a:srgbClr val="000000"/>
                </a:solidFill>
                <a:ea typeface="宋体" charset="-122"/>
              </a:endParaRPr>
            </a:p>
          </p:txBody>
        </p:sp>
        <p:sp>
          <p:nvSpPr>
            <p:cNvPr id="5132" name="Oval 11"/>
            <p:cNvSpPr>
              <a:spLocks noChangeArrowheads="1"/>
            </p:cNvSpPr>
            <p:nvPr/>
          </p:nvSpPr>
          <p:spPr bwMode="auto">
            <a:xfrm>
              <a:off x="3366" y="2564"/>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HIGH</a:t>
              </a:r>
              <a:endParaRPr lang="en-US" altLang="zh-CN" sz="1400">
                <a:solidFill>
                  <a:srgbClr val="000000"/>
                </a:solidFill>
                <a:ea typeface="宋体" charset="-122"/>
              </a:endParaRPr>
            </a:p>
          </p:txBody>
        </p:sp>
        <p:sp>
          <p:nvSpPr>
            <p:cNvPr id="5133" name="Oval 12"/>
            <p:cNvSpPr>
              <a:spLocks noChangeArrowheads="1"/>
            </p:cNvSpPr>
            <p:nvPr/>
          </p:nvSpPr>
          <p:spPr bwMode="auto">
            <a:xfrm>
              <a:off x="3654" y="30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1400" b="1">
                  <a:solidFill>
                    <a:srgbClr val="A50021"/>
                  </a:solidFill>
                  <a:ea typeface="宋体" charset="-122"/>
                </a:rPr>
                <a:t>HIS</a:t>
              </a:r>
              <a:endParaRPr lang="en-US" altLang="zh-CN" sz="1400">
                <a:solidFill>
                  <a:srgbClr val="000000"/>
                </a:solidFill>
                <a:ea typeface="宋体" charset="-122"/>
              </a:endParaRPr>
            </a:p>
          </p:txBody>
        </p:sp>
        <p:sp>
          <p:nvSpPr>
            <p:cNvPr id="5134" name="Line 13"/>
            <p:cNvSpPr>
              <a:spLocks noChangeShapeType="1"/>
            </p:cNvSpPr>
            <p:nvPr/>
          </p:nvSpPr>
          <p:spPr bwMode="auto">
            <a:xfrm flipH="1">
              <a:off x="2139" y="1677"/>
              <a:ext cx="309" cy="298"/>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35" name="Line 14"/>
            <p:cNvSpPr>
              <a:spLocks noChangeShapeType="1"/>
            </p:cNvSpPr>
            <p:nvPr/>
          </p:nvSpPr>
          <p:spPr bwMode="auto">
            <a:xfrm flipH="1">
              <a:off x="1553" y="2222"/>
              <a:ext cx="329" cy="339"/>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36" name="Line 15"/>
            <p:cNvSpPr>
              <a:spLocks noChangeShapeType="1"/>
            </p:cNvSpPr>
            <p:nvPr/>
          </p:nvSpPr>
          <p:spPr bwMode="auto">
            <a:xfrm>
              <a:off x="2078" y="2263"/>
              <a:ext cx="123" cy="257"/>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37" name="Line 16"/>
            <p:cNvSpPr>
              <a:spLocks noChangeShapeType="1"/>
            </p:cNvSpPr>
            <p:nvPr/>
          </p:nvSpPr>
          <p:spPr bwMode="auto">
            <a:xfrm>
              <a:off x="2726" y="1666"/>
              <a:ext cx="257" cy="340"/>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38" name="Line 17"/>
            <p:cNvSpPr>
              <a:spLocks noChangeShapeType="1"/>
            </p:cNvSpPr>
            <p:nvPr/>
          </p:nvSpPr>
          <p:spPr bwMode="auto">
            <a:xfrm>
              <a:off x="3178" y="2283"/>
              <a:ext cx="288" cy="330"/>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39" name="Line 18"/>
            <p:cNvSpPr>
              <a:spLocks noChangeShapeType="1"/>
            </p:cNvSpPr>
            <p:nvPr/>
          </p:nvSpPr>
          <p:spPr bwMode="auto">
            <a:xfrm flipH="1">
              <a:off x="2839" y="2314"/>
              <a:ext cx="164" cy="257"/>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sp>
          <p:nvSpPr>
            <p:cNvPr id="5140" name="Line 19"/>
            <p:cNvSpPr>
              <a:spLocks noChangeShapeType="1"/>
            </p:cNvSpPr>
            <p:nvPr/>
          </p:nvSpPr>
          <p:spPr bwMode="auto">
            <a:xfrm>
              <a:off x="3631" y="2859"/>
              <a:ext cx="154" cy="216"/>
            </a:xfrm>
            <a:prstGeom prst="line">
              <a:avLst/>
            </a:prstGeom>
            <a:noFill/>
            <a:ln w="9525">
              <a:solidFill>
                <a:schemeClr val="tx1"/>
              </a:solidFill>
              <a:round/>
              <a:headEnd/>
              <a:tailEnd/>
            </a:ln>
          </p:spPr>
          <p:txBody>
            <a:bodyPr/>
            <a:lstStyle/>
            <a:p>
              <a:endParaRPr lang="zh-CN" altLang="en-US" sz="2800">
                <a:solidFill>
                  <a:srgbClr val="000000"/>
                </a:solidFill>
                <a:ea typeface="宋体" charset="-122"/>
              </a:endParaRPr>
            </a:p>
          </p:txBody>
        </p:sp>
      </p:grpSp>
      <p:sp>
        <p:nvSpPr>
          <p:cNvPr id="5125" name="Text Box 20"/>
          <p:cNvSpPr txBox="1">
            <a:spLocks noChangeArrowheads="1"/>
          </p:cNvSpPr>
          <p:nvPr/>
        </p:nvSpPr>
        <p:spPr bwMode="auto">
          <a:xfrm>
            <a:off x="1830388" y="2364244"/>
            <a:ext cx="539182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0000"/>
                </a:solidFill>
                <a:ea typeface="黑体" pitchFamily="2" charset="-122"/>
              </a:rPr>
              <a:t>折半查找判定树（平衡二叉树）</a:t>
            </a:r>
            <a:endParaRPr lang="zh-CN" altLang="en-US" sz="2800" b="1" dirty="0">
              <a:solidFill>
                <a:srgbClr val="000000"/>
              </a:solidFill>
              <a:ea typeface="黑体" pitchFamily="2" charset="-122"/>
            </a:endParaRPr>
          </a:p>
        </p:txBody>
      </p:sp>
    </p:spTree>
    <p:extLst>
      <p:ext uri="{BB962C8B-B14F-4D97-AF65-F5344CB8AC3E}">
        <p14:creationId xmlns:p14="http://schemas.microsoft.com/office/powerpoint/2010/main" val="6364182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42900" y="1066800"/>
            <a:ext cx="9769475" cy="833438"/>
          </a:xfrm>
          <a:prstGeom prst="rect">
            <a:avLst/>
          </a:prstGeom>
          <a:noFill/>
          <a:ln w="9525">
            <a:noFill/>
            <a:miter lim="800000"/>
            <a:headEnd/>
            <a:tailEnd/>
          </a:ln>
        </p:spPr>
        <p:txBody>
          <a:bodyPr>
            <a:spAutoFit/>
          </a:bodyPr>
          <a:lstStyle/>
          <a:p>
            <a:pPr lvl="2">
              <a:lnSpc>
                <a:spcPct val="135000"/>
              </a:lnSpc>
            </a:pPr>
            <a:r>
              <a:rPr lang="zh-CN" altLang="en-US" sz="3600">
                <a:solidFill>
                  <a:srgbClr val="000000"/>
                </a:solidFill>
                <a:ea typeface="楷体_GB2312" pitchFamily="49" charset="-122"/>
              </a:rPr>
              <a:t>以上两节讨论的各种查找表的共同</a:t>
            </a:r>
            <a:r>
              <a:rPr lang="zh-CN" altLang="en-US" sz="3600" b="1">
                <a:solidFill>
                  <a:srgbClr val="000000"/>
                </a:solidFill>
                <a:ea typeface="楷体_GB2312" pitchFamily="49" charset="-122"/>
              </a:rPr>
              <a:t>特点</a:t>
            </a:r>
            <a:r>
              <a:rPr lang="zh-CN" altLang="en-US" sz="3600">
                <a:solidFill>
                  <a:srgbClr val="000000"/>
                </a:solidFill>
                <a:ea typeface="楷体_GB2312" pitchFamily="49" charset="-122"/>
              </a:rPr>
              <a:t>：</a:t>
            </a:r>
            <a:endParaRPr lang="zh-CN" altLang="en-US" sz="3600">
              <a:solidFill>
                <a:srgbClr val="000000"/>
              </a:solidFill>
            </a:endParaRPr>
          </a:p>
        </p:txBody>
      </p:sp>
      <p:sp>
        <p:nvSpPr>
          <p:cNvPr id="12291" name="Text Box 3"/>
          <p:cNvSpPr txBox="1">
            <a:spLocks noChangeArrowheads="1"/>
          </p:cNvSpPr>
          <p:nvPr/>
        </p:nvSpPr>
        <p:spPr bwMode="auto">
          <a:xfrm>
            <a:off x="1492250" y="261938"/>
            <a:ext cx="6902450" cy="701675"/>
          </a:xfrm>
          <a:prstGeom prst="rect">
            <a:avLst/>
          </a:prstGeom>
          <a:noFill/>
          <a:ln w="9525">
            <a:noFill/>
            <a:miter lim="800000"/>
            <a:headEnd/>
            <a:tailEnd/>
          </a:ln>
        </p:spPr>
        <p:txBody>
          <a:bodyPr wrap="none">
            <a:spAutoFit/>
          </a:bodyPr>
          <a:lstStyle/>
          <a:p>
            <a:r>
              <a:rPr lang="zh-CN" altLang="en-US" sz="4000">
                <a:solidFill>
                  <a:srgbClr val="000000"/>
                </a:solidFill>
                <a:ea typeface="楷体_GB2312" pitchFamily="49" charset="-122"/>
              </a:rPr>
              <a:t>一、</a:t>
            </a:r>
            <a:r>
              <a:rPr lang="zh-CN" altLang="en-US" sz="4000" b="1">
                <a:solidFill>
                  <a:srgbClr val="000000"/>
                </a:solidFill>
                <a:ea typeface="楷体_GB2312" pitchFamily="49" charset="-122"/>
              </a:rPr>
              <a:t>哈希（</a:t>
            </a:r>
            <a:r>
              <a:rPr lang="en-US" altLang="zh-CN" sz="4000" b="1">
                <a:solidFill>
                  <a:srgbClr val="000000"/>
                </a:solidFill>
                <a:ea typeface="楷体_GB2312" pitchFamily="49" charset="-122"/>
              </a:rPr>
              <a:t>Hash</a:t>
            </a:r>
            <a:r>
              <a:rPr lang="zh-CN" altLang="en-US" sz="4000" b="1">
                <a:solidFill>
                  <a:srgbClr val="000000"/>
                </a:solidFill>
                <a:ea typeface="楷体_GB2312" pitchFamily="49" charset="-122"/>
              </a:rPr>
              <a:t>）表是什么？</a:t>
            </a:r>
          </a:p>
        </p:txBody>
      </p:sp>
      <p:sp>
        <p:nvSpPr>
          <p:cNvPr id="12292" name="Text Box 0"/>
          <p:cNvSpPr txBox="1">
            <a:spLocks noChangeArrowheads="1"/>
          </p:cNvSpPr>
          <p:nvPr/>
        </p:nvSpPr>
        <p:spPr bwMode="auto">
          <a:xfrm>
            <a:off x="0" y="1814513"/>
            <a:ext cx="9696450" cy="1503362"/>
          </a:xfrm>
          <a:prstGeom prst="rect">
            <a:avLst/>
          </a:prstGeom>
          <a:noFill/>
          <a:ln w="9525">
            <a:noFill/>
            <a:miter lim="800000"/>
            <a:headEnd/>
            <a:tailEnd/>
          </a:ln>
        </p:spPr>
        <p:txBody>
          <a:bodyPr>
            <a:spAutoFit/>
          </a:bodyPr>
          <a:lstStyle/>
          <a:p>
            <a:pPr lvl="2">
              <a:lnSpc>
                <a:spcPct val="135000"/>
              </a:lnSpc>
            </a:pPr>
            <a:r>
              <a:rPr lang="zh-CN" altLang="en-US" sz="3600" dirty="0">
                <a:solidFill>
                  <a:srgbClr val="FF0000"/>
                </a:solidFill>
                <a:ea typeface="楷体_GB2312" pitchFamily="49" charset="-122"/>
              </a:rPr>
              <a:t>数据元素在表中的位置与关键字有关，</a:t>
            </a:r>
            <a:endParaRPr lang="en-US" altLang="zh-CN" sz="3600" dirty="0">
              <a:solidFill>
                <a:srgbClr val="FF0000"/>
              </a:solidFill>
              <a:ea typeface="楷体_GB2312" pitchFamily="49" charset="-122"/>
            </a:endParaRPr>
          </a:p>
          <a:p>
            <a:pPr lvl="2">
              <a:lnSpc>
                <a:spcPct val="135000"/>
              </a:lnSpc>
            </a:pPr>
            <a:r>
              <a:rPr lang="zh-CN" altLang="en-US" sz="3600" dirty="0">
                <a:solidFill>
                  <a:srgbClr val="FF0000"/>
                </a:solidFill>
                <a:ea typeface="楷体_GB2312" pitchFamily="49" charset="-122"/>
              </a:rPr>
              <a:t>但是这种关系是不确定的。</a:t>
            </a:r>
            <a:endParaRPr lang="zh-CN" altLang="en-US" sz="3600" dirty="0">
              <a:solidFill>
                <a:srgbClr val="FF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82422" y="1030288"/>
            <a:ext cx="8196262" cy="4287837"/>
            <a:chOff x="597" y="460"/>
            <a:chExt cx="5163" cy="2701"/>
          </a:xfrm>
        </p:grpSpPr>
        <p:grpSp>
          <p:nvGrpSpPr>
            <p:cNvPr id="3" name="Group 3"/>
            <p:cNvGrpSpPr>
              <a:grpSpLocks/>
            </p:cNvGrpSpPr>
            <p:nvPr/>
          </p:nvGrpSpPr>
          <p:grpSpPr bwMode="auto">
            <a:xfrm>
              <a:off x="597" y="460"/>
              <a:ext cx="5163" cy="2701"/>
              <a:chOff x="429" y="387"/>
              <a:chExt cx="5163" cy="2701"/>
            </a:xfrm>
          </p:grpSpPr>
          <p:grpSp>
            <p:nvGrpSpPr>
              <p:cNvPr id="4" name="Group 4"/>
              <p:cNvGrpSpPr>
                <a:grpSpLocks/>
              </p:cNvGrpSpPr>
              <p:nvPr/>
            </p:nvGrpSpPr>
            <p:grpSpPr bwMode="auto">
              <a:xfrm>
                <a:off x="523" y="458"/>
                <a:ext cx="5013" cy="2630"/>
                <a:chOff x="-3" y="-3"/>
                <a:chExt cx="4275" cy="1926"/>
              </a:xfrm>
            </p:grpSpPr>
            <p:grpSp>
              <p:nvGrpSpPr>
                <p:cNvPr id="5" name="Group 5"/>
                <p:cNvGrpSpPr>
                  <a:grpSpLocks/>
                </p:cNvGrpSpPr>
                <p:nvPr/>
              </p:nvGrpSpPr>
              <p:grpSpPr bwMode="auto">
                <a:xfrm>
                  <a:off x="0" y="0"/>
                  <a:ext cx="4269" cy="1920"/>
                  <a:chOff x="0" y="0"/>
                  <a:chExt cx="4269" cy="1920"/>
                </a:xfrm>
              </p:grpSpPr>
              <p:grpSp>
                <p:nvGrpSpPr>
                  <p:cNvPr id="6" name="Group 6"/>
                  <p:cNvGrpSpPr>
                    <a:grpSpLocks/>
                  </p:cNvGrpSpPr>
                  <p:nvPr/>
                </p:nvGrpSpPr>
                <p:grpSpPr bwMode="auto">
                  <a:xfrm>
                    <a:off x="0" y="0"/>
                    <a:ext cx="526" cy="768"/>
                    <a:chOff x="0" y="0"/>
                    <a:chExt cx="526" cy="768"/>
                  </a:xfrm>
                </p:grpSpPr>
                <p:sp>
                  <p:nvSpPr>
                    <p:cNvPr id="13408" name="Rectangle 7"/>
                    <p:cNvSpPr>
                      <a:spLocks noChangeArrowheads="1"/>
                    </p:cNvSpPr>
                    <p:nvPr/>
                  </p:nvSpPr>
                  <p:spPr bwMode="auto">
                    <a:xfrm>
                      <a:off x="43" y="0"/>
                      <a:ext cx="440" cy="768"/>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准</a:t>
                      </a:r>
                    </a:p>
                    <a:p>
                      <a:pPr algn="ctr"/>
                      <a:r>
                        <a:rPr lang="zh-CN" altLang="en-US">
                          <a:solidFill>
                            <a:srgbClr val="000000"/>
                          </a:solidFill>
                          <a:ea typeface="楷体_GB2312" pitchFamily="49" charset="-122"/>
                        </a:rPr>
                        <a:t>考</a:t>
                      </a:r>
                    </a:p>
                    <a:p>
                      <a:pPr algn="ctr"/>
                      <a:r>
                        <a:rPr lang="zh-CN" altLang="en-US">
                          <a:solidFill>
                            <a:srgbClr val="000000"/>
                          </a:solidFill>
                          <a:ea typeface="楷体_GB2312" pitchFamily="49" charset="-122"/>
                        </a:rPr>
                        <a:t>证</a:t>
                      </a:r>
                    </a:p>
                    <a:p>
                      <a:pPr algn="ctr"/>
                      <a:r>
                        <a:rPr lang="zh-CN" altLang="en-US">
                          <a:solidFill>
                            <a:srgbClr val="000000"/>
                          </a:solidFill>
                          <a:ea typeface="楷体_GB2312" pitchFamily="49" charset="-122"/>
                        </a:rPr>
                        <a:t>号</a:t>
                      </a:r>
                    </a:p>
                    <a:p>
                      <a:pPr algn="ctr"/>
                      <a:endParaRPr lang="en-US" altLang="zh-CN">
                        <a:solidFill>
                          <a:srgbClr val="000000"/>
                        </a:solidFill>
                        <a:ea typeface="楷体_GB2312" pitchFamily="49" charset="-122"/>
                      </a:endParaRPr>
                    </a:p>
                  </p:txBody>
                </p:sp>
                <p:sp>
                  <p:nvSpPr>
                    <p:cNvPr id="13409" name="Rectangle 8"/>
                    <p:cNvSpPr>
                      <a:spLocks noChangeArrowheads="1"/>
                    </p:cNvSpPr>
                    <p:nvPr/>
                  </p:nvSpPr>
                  <p:spPr bwMode="auto">
                    <a:xfrm>
                      <a:off x="0" y="0"/>
                      <a:ext cx="526" cy="768"/>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7" name="Group 9"/>
                  <p:cNvGrpSpPr>
                    <a:grpSpLocks/>
                  </p:cNvGrpSpPr>
                  <p:nvPr/>
                </p:nvGrpSpPr>
                <p:grpSpPr bwMode="auto">
                  <a:xfrm>
                    <a:off x="526" y="0"/>
                    <a:ext cx="426" cy="768"/>
                    <a:chOff x="526" y="0"/>
                    <a:chExt cx="426" cy="768"/>
                  </a:xfrm>
                </p:grpSpPr>
                <p:sp>
                  <p:nvSpPr>
                    <p:cNvPr id="13406" name="Rectangle 10"/>
                    <p:cNvSpPr>
                      <a:spLocks noChangeArrowheads="1"/>
                    </p:cNvSpPr>
                    <p:nvPr/>
                  </p:nvSpPr>
                  <p:spPr bwMode="auto">
                    <a:xfrm>
                      <a:off x="569" y="0"/>
                      <a:ext cx="340" cy="768"/>
                    </a:xfrm>
                    <a:prstGeom prst="rect">
                      <a:avLst/>
                    </a:prstGeom>
                    <a:noFill/>
                    <a:ln w="9525">
                      <a:noFill/>
                      <a:miter lim="800000"/>
                      <a:headEnd/>
                      <a:tailEnd/>
                    </a:ln>
                  </p:spPr>
                  <p:txBody>
                    <a:bodyPr/>
                    <a:lstStyle/>
                    <a:p>
                      <a:pPr algn="ctr"/>
                      <a:endParaRPr lang="en-US" altLang="zh-CN" sz="3000">
                        <a:solidFill>
                          <a:srgbClr val="000000"/>
                        </a:solidFill>
                        <a:ea typeface="楷体_GB2312" pitchFamily="49" charset="-122"/>
                      </a:endParaRPr>
                    </a:p>
                    <a:p>
                      <a:pPr algn="ctr"/>
                      <a:r>
                        <a:rPr lang="zh-CN" altLang="en-US">
                          <a:solidFill>
                            <a:srgbClr val="000000"/>
                          </a:solidFill>
                          <a:ea typeface="楷体_GB2312" pitchFamily="49" charset="-122"/>
                        </a:rPr>
                        <a:t>姓名</a:t>
                      </a:r>
                    </a:p>
                    <a:p>
                      <a:pPr algn="ctr" eaLnBrk="0" hangingPunct="0"/>
                      <a:endParaRPr lang="en-US" altLang="zh-CN">
                        <a:solidFill>
                          <a:srgbClr val="000000"/>
                        </a:solidFill>
                      </a:endParaRPr>
                    </a:p>
                  </p:txBody>
                </p:sp>
                <p:sp>
                  <p:nvSpPr>
                    <p:cNvPr id="13407" name="Rectangle 11"/>
                    <p:cNvSpPr>
                      <a:spLocks noChangeArrowheads="1"/>
                    </p:cNvSpPr>
                    <p:nvPr/>
                  </p:nvSpPr>
                  <p:spPr bwMode="auto">
                    <a:xfrm>
                      <a:off x="526" y="0"/>
                      <a:ext cx="426" cy="768"/>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8" name="Group 12"/>
                  <p:cNvGrpSpPr>
                    <a:grpSpLocks/>
                  </p:cNvGrpSpPr>
                  <p:nvPr/>
                </p:nvGrpSpPr>
                <p:grpSpPr bwMode="auto">
                  <a:xfrm>
                    <a:off x="952" y="0"/>
                    <a:ext cx="2890" cy="384"/>
                    <a:chOff x="952" y="0"/>
                    <a:chExt cx="2890" cy="384"/>
                  </a:xfrm>
                </p:grpSpPr>
                <p:sp>
                  <p:nvSpPr>
                    <p:cNvPr id="13404" name="Rectangle 13"/>
                    <p:cNvSpPr>
                      <a:spLocks noChangeArrowheads="1"/>
                    </p:cNvSpPr>
                    <p:nvPr/>
                  </p:nvSpPr>
                  <p:spPr bwMode="auto">
                    <a:xfrm>
                      <a:off x="995" y="0"/>
                      <a:ext cx="2804" cy="384"/>
                    </a:xfrm>
                    <a:prstGeom prst="rect">
                      <a:avLst/>
                    </a:prstGeom>
                    <a:noFill/>
                    <a:ln w="9525">
                      <a:noFill/>
                      <a:miter lim="800000"/>
                      <a:headEnd/>
                      <a:tailEnd/>
                    </a:ln>
                  </p:spPr>
                  <p:txBody>
                    <a:bodyPr/>
                    <a:lstStyle/>
                    <a:p>
                      <a:pPr algn="ctr"/>
                      <a:r>
                        <a:rPr lang="zh-CN" altLang="en-US" sz="3200">
                          <a:solidFill>
                            <a:srgbClr val="000000"/>
                          </a:solidFill>
                          <a:ea typeface="楷体_GB2312" pitchFamily="49" charset="-122"/>
                        </a:rPr>
                        <a:t>各科成绩</a:t>
                      </a:r>
                    </a:p>
                    <a:p>
                      <a:pPr algn="ctr"/>
                      <a:endParaRPr lang="en-US" altLang="zh-CN" sz="3200">
                        <a:solidFill>
                          <a:srgbClr val="000000"/>
                        </a:solidFill>
                        <a:ea typeface="楷体_GB2312" pitchFamily="49" charset="-122"/>
                      </a:endParaRPr>
                    </a:p>
                  </p:txBody>
                </p:sp>
                <p:sp>
                  <p:nvSpPr>
                    <p:cNvPr id="13405" name="Rectangle 14"/>
                    <p:cNvSpPr>
                      <a:spLocks noChangeArrowheads="1"/>
                    </p:cNvSpPr>
                    <p:nvPr/>
                  </p:nvSpPr>
                  <p:spPr bwMode="auto">
                    <a:xfrm>
                      <a:off x="952" y="0"/>
                      <a:ext cx="2890"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9" name="Group 15"/>
                  <p:cNvGrpSpPr>
                    <a:grpSpLocks/>
                  </p:cNvGrpSpPr>
                  <p:nvPr/>
                </p:nvGrpSpPr>
                <p:grpSpPr bwMode="auto">
                  <a:xfrm>
                    <a:off x="3842" y="0"/>
                    <a:ext cx="427" cy="768"/>
                    <a:chOff x="3842" y="0"/>
                    <a:chExt cx="427" cy="768"/>
                  </a:xfrm>
                </p:grpSpPr>
                <p:sp>
                  <p:nvSpPr>
                    <p:cNvPr id="13402" name="Rectangle 16"/>
                    <p:cNvSpPr>
                      <a:spLocks noChangeArrowheads="1"/>
                    </p:cNvSpPr>
                    <p:nvPr/>
                  </p:nvSpPr>
                  <p:spPr bwMode="auto">
                    <a:xfrm>
                      <a:off x="3885" y="0"/>
                      <a:ext cx="341" cy="768"/>
                    </a:xfrm>
                    <a:prstGeom prst="rect">
                      <a:avLst/>
                    </a:prstGeom>
                    <a:noFill/>
                    <a:ln w="9525">
                      <a:noFill/>
                      <a:miter lim="800000"/>
                      <a:headEnd/>
                      <a:tailEnd/>
                    </a:ln>
                  </p:spPr>
                  <p:txBody>
                    <a:bodyPr/>
                    <a:lstStyle/>
                    <a:p>
                      <a:pPr algn="ctr"/>
                      <a:endParaRPr lang="en-US" altLang="zh-CN" sz="3000">
                        <a:solidFill>
                          <a:srgbClr val="000000"/>
                        </a:solidFill>
                        <a:ea typeface="楷体_GB2312" pitchFamily="49" charset="-122"/>
                      </a:endParaRPr>
                    </a:p>
                    <a:p>
                      <a:pPr algn="ctr"/>
                      <a:r>
                        <a:rPr lang="zh-CN" altLang="en-US">
                          <a:solidFill>
                            <a:srgbClr val="000000"/>
                          </a:solidFill>
                          <a:ea typeface="楷体_GB2312" pitchFamily="49" charset="-122"/>
                        </a:rPr>
                        <a:t>总分</a:t>
                      </a:r>
                    </a:p>
                    <a:p>
                      <a:pPr algn="ctr" eaLnBrk="0" hangingPunct="0"/>
                      <a:endParaRPr lang="en-US" altLang="zh-CN" sz="3000">
                        <a:solidFill>
                          <a:srgbClr val="000000"/>
                        </a:solidFill>
                        <a:ea typeface="楷体_GB2312" pitchFamily="49" charset="-122"/>
                      </a:endParaRPr>
                    </a:p>
                  </p:txBody>
                </p:sp>
                <p:sp>
                  <p:nvSpPr>
                    <p:cNvPr id="13403" name="Rectangle 17"/>
                    <p:cNvSpPr>
                      <a:spLocks noChangeArrowheads="1"/>
                    </p:cNvSpPr>
                    <p:nvPr/>
                  </p:nvSpPr>
                  <p:spPr bwMode="auto">
                    <a:xfrm>
                      <a:off x="3842" y="0"/>
                      <a:ext cx="427" cy="768"/>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0" name="Group 18"/>
                  <p:cNvGrpSpPr>
                    <a:grpSpLocks/>
                  </p:cNvGrpSpPr>
                  <p:nvPr/>
                </p:nvGrpSpPr>
                <p:grpSpPr bwMode="auto">
                  <a:xfrm>
                    <a:off x="952" y="384"/>
                    <a:ext cx="370" cy="384"/>
                    <a:chOff x="952" y="384"/>
                    <a:chExt cx="370" cy="384"/>
                  </a:xfrm>
                </p:grpSpPr>
                <p:sp>
                  <p:nvSpPr>
                    <p:cNvPr id="13400" name="Rectangle 19"/>
                    <p:cNvSpPr>
                      <a:spLocks noChangeArrowheads="1"/>
                    </p:cNvSpPr>
                    <p:nvPr/>
                  </p:nvSpPr>
                  <p:spPr bwMode="auto">
                    <a:xfrm>
                      <a:off x="995" y="384"/>
                      <a:ext cx="284"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政治</a:t>
                      </a:r>
                    </a:p>
                    <a:p>
                      <a:pPr algn="ctr" eaLnBrk="0" hangingPunct="0"/>
                      <a:endParaRPr lang="en-US" altLang="zh-CN">
                        <a:solidFill>
                          <a:srgbClr val="000000"/>
                        </a:solidFill>
                        <a:ea typeface="楷体_GB2312" pitchFamily="49" charset="-122"/>
                      </a:endParaRPr>
                    </a:p>
                  </p:txBody>
                </p:sp>
                <p:sp>
                  <p:nvSpPr>
                    <p:cNvPr id="13401" name="Rectangle 20"/>
                    <p:cNvSpPr>
                      <a:spLocks noChangeArrowheads="1"/>
                    </p:cNvSpPr>
                    <p:nvPr/>
                  </p:nvSpPr>
                  <p:spPr bwMode="auto">
                    <a:xfrm>
                      <a:off x="952" y="384"/>
                      <a:ext cx="370"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1" name="Group 21"/>
                  <p:cNvGrpSpPr>
                    <a:grpSpLocks/>
                  </p:cNvGrpSpPr>
                  <p:nvPr/>
                </p:nvGrpSpPr>
                <p:grpSpPr bwMode="auto">
                  <a:xfrm>
                    <a:off x="1322" y="384"/>
                    <a:ext cx="426" cy="384"/>
                    <a:chOff x="1322" y="384"/>
                    <a:chExt cx="426" cy="384"/>
                  </a:xfrm>
                </p:grpSpPr>
                <p:sp>
                  <p:nvSpPr>
                    <p:cNvPr id="13398" name="Rectangle 22"/>
                    <p:cNvSpPr>
                      <a:spLocks noChangeArrowheads="1"/>
                    </p:cNvSpPr>
                    <p:nvPr/>
                  </p:nvSpPr>
                  <p:spPr bwMode="auto">
                    <a:xfrm>
                      <a:off x="1365" y="384"/>
                      <a:ext cx="340"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语文</a:t>
                      </a:r>
                    </a:p>
                    <a:p>
                      <a:pPr algn="ctr"/>
                      <a:endParaRPr lang="en-US" altLang="zh-CN">
                        <a:solidFill>
                          <a:srgbClr val="000000"/>
                        </a:solidFill>
                        <a:ea typeface="楷体_GB2312" pitchFamily="49" charset="-122"/>
                      </a:endParaRPr>
                    </a:p>
                  </p:txBody>
                </p:sp>
                <p:sp>
                  <p:nvSpPr>
                    <p:cNvPr id="13399" name="Rectangle 23"/>
                    <p:cNvSpPr>
                      <a:spLocks noChangeArrowheads="1"/>
                    </p:cNvSpPr>
                    <p:nvPr/>
                  </p:nvSpPr>
                  <p:spPr bwMode="auto">
                    <a:xfrm>
                      <a:off x="1322" y="384"/>
                      <a:ext cx="426"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2" name="Group 24"/>
                  <p:cNvGrpSpPr>
                    <a:grpSpLocks/>
                  </p:cNvGrpSpPr>
                  <p:nvPr/>
                </p:nvGrpSpPr>
                <p:grpSpPr bwMode="auto">
                  <a:xfrm>
                    <a:off x="1748" y="384"/>
                    <a:ext cx="370" cy="384"/>
                    <a:chOff x="1748" y="384"/>
                    <a:chExt cx="370" cy="384"/>
                  </a:xfrm>
                </p:grpSpPr>
                <p:sp>
                  <p:nvSpPr>
                    <p:cNvPr id="13396" name="Rectangle 25"/>
                    <p:cNvSpPr>
                      <a:spLocks noChangeArrowheads="1"/>
                    </p:cNvSpPr>
                    <p:nvPr/>
                  </p:nvSpPr>
                  <p:spPr bwMode="auto">
                    <a:xfrm>
                      <a:off x="1791" y="384"/>
                      <a:ext cx="284"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外语</a:t>
                      </a:r>
                    </a:p>
                    <a:p>
                      <a:pPr algn="ctr" eaLnBrk="0" hangingPunct="0"/>
                      <a:endParaRPr lang="en-US" altLang="zh-CN">
                        <a:solidFill>
                          <a:srgbClr val="000000"/>
                        </a:solidFill>
                      </a:endParaRPr>
                    </a:p>
                  </p:txBody>
                </p:sp>
                <p:sp>
                  <p:nvSpPr>
                    <p:cNvPr id="13397" name="Rectangle 26"/>
                    <p:cNvSpPr>
                      <a:spLocks noChangeArrowheads="1"/>
                    </p:cNvSpPr>
                    <p:nvPr/>
                  </p:nvSpPr>
                  <p:spPr bwMode="auto">
                    <a:xfrm>
                      <a:off x="1748" y="384"/>
                      <a:ext cx="370"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3" name="Group 27"/>
                  <p:cNvGrpSpPr>
                    <a:grpSpLocks/>
                  </p:cNvGrpSpPr>
                  <p:nvPr/>
                </p:nvGrpSpPr>
                <p:grpSpPr bwMode="auto">
                  <a:xfrm>
                    <a:off x="2118" y="384"/>
                    <a:ext cx="443" cy="384"/>
                    <a:chOff x="2118" y="384"/>
                    <a:chExt cx="443" cy="384"/>
                  </a:xfrm>
                </p:grpSpPr>
                <p:sp>
                  <p:nvSpPr>
                    <p:cNvPr id="13394" name="Rectangle 28"/>
                    <p:cNvSpPr>
                      <a:spLocks noChangeArrowheads="1"/>
                    </p:cNvSpPr>
                    <p:nvPr/>
                  </p:nvSpPr>
                  <p:spPr bwMode="auto">
                    <a:xfrm>
                      <a:off x="2161" y="384"/>
                      <a:ext cx="357"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数学</a:t>
                      </a:r>
                    </a:p>
                    <a:p>
                      <a:pPr algn="ctr" eaLnBrk="0" hangingPunct="0"/>
                      <a:endParaRPr lang="en-US" altLang="zh-CN" sz="3000">
                        <a:solidFill>
                          <a:srgbClr val="000000"/>
                        </a:solidFill>
                        <a:ea typeface="楷体_GB2312" pitchFamily="49" charset="-122"/>
                      </a:endParaRPr>
                    </a:p>
                  </p:txBody>
                </p:sp>
                <p:sp>
                  <p:nvSpPr>
                    <p:cNvPr id="13395" name="Rectangle 29"/>
                    <p:cNvSpPr>
                      <a:spLocks noChangeArrowheads="1"/>
                    </p:cNvSpPr>
                    <p:nvPr/>
                  </p:nvSpPr>
                  <p:spPr bwMode="auto">
                    <a:xfrm>
                      <a:off x="2118" y="384"/>
                      <a:ext cx="443"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4" name="Group 30"/>
                  <p:cNvGrpSpPr>
                    <a:grpSpLocks/>
                  </p:cNvGrpSpPr>
                  <p:nvPr/>
                </p:nvGrpSpPr>
                <p:grpSpPr bwMode="auto">
                  <a:xfrm>
                    <a:off x="2561" y="384"/>
                    <a:ext cx="427" cy="384"/>
                    <a:chOff x="2561" y="384"/>
                    <a:chExt cx="427" cy="384"/>
                  </a:xfrm>
                </p:grpSpPr>
                <p:sp>
                  <p:nvSpPr>
                    <p:cNvPr id="13392" name="Rectangle 31"/>
                    <p:cNvSpPr>
                      <a:spLocks noChangeArrowheads="1"/>
                    </p:cNvSpPr>
                    <p:nvPr/>
                  </p:nvSpPr>
                  <p:spPr bwMode="auto">
                    <a:xfrm>
                      <a:off x="2604" y="384"/>
                      <a:ext cx="341"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物理</a:t>
                      </a:r>
                    </a:p>
                    <a:p>
                      <a:pPr algn="ctr" eaLnBrk="0" hangingPunct="0"/>
                      <a:endParaRPr lang="en-US" altLang="zh-CN">
                        <a:solidFill>
                          <a:srgbClr val="000000"/>
                        </a:solidFill>
                      </a:endParaRPr>
                    </a:p>
                  </p:txBody>
                </p:sp>
                <p:sp>
                  <p:nvSpPr>
                    <p:cNvPr id="13393" name="Rectangle 32"/>
                    <p:cNvSpPr>
                      <a:spLocks noChangeArrowheads="1"/>
                    </p:cNvSpPr>
                    <p:nvPr/>
                  </p:nvSpPr>
                  <p:spPr bwMode="auto">
                    <a:xfrm>
                      <a:off x="2561" y="384"/>
                      <a:ext cx="427"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5" name="Group 33"/>
                  <p:cNvGrpSpPr>
                    <a:grpSpLocks/>
                  </p:cNvGrpSpPr>
                  <p:nvPr/>
                </p:nvGrpSpPr>
                <p:grpSpPr bwMode="auto">
                  <a:xfrm>
                    <a:off x="2988" y="384"/>
                    <a:ext cx="427" cy="384"/>
                    <a:chOff x="2988" y="384"/>
                    <a:chExt cx="427" cy="384"/>
                  </a:xfrm>
                </p:grpSpPr>
                <p:sp>
                  <p:nvSpPr>
                    <p:cNvPr id="13390" name="Rectangle 34"/>
                    <p:cNvSpPr>
                      <a:spLocks noChangeArrowheads="1"/>
                    </p:cNvSpPr>
                    <p:nvPr/>
                  </p:nvSpPr>
                  <p:spPr bwMode="auto">
                    <a:xfrm>
                      <a:off x="3031" y="384"/>
                      <a:ext cx="341"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化学</a:t>
                      </a:r>
                    </a:p>
                    <a:p>
                      <a:pPr algn="ctr" eaLnBrk="0" hangingPunct="0"/>
                      <a:endParaRPr lang="en-US" altLang="zh-CN" sz="3000">
                        <a:solidFill>
                          <a:srgbClr val="000000"/>
                        </a:solidFill>
                        <a:ea typeface="楷体_GB2312" pitchFamily="49" charset="-122"/>
                      </a:endParaRPr>
                    </a:p>
                  </p:txBody>
                </p:sp>
                <p:sp>
                  <p:nvSpPr>
                    <p:cNvPr id="13391" name="Rectangle 35"/>
                    <p:cNvSpPr>
                      <a:spLocks noChangeArrowheads="1"/>
                    </p:cNvSpPr>
                    <p:nvPr/>
                  </p:nvSpPr>
                  <p:spPr bwMode="auto">
                    <a:xfrm>
                      <a:off x="2988" y="384"/>
                      <a:ext cx="427"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6" name="Group 36"/>
                  <p:cNvGrpSpPr>
                    <a:grpSpLocks/>
                  </p:cNvGrpSpPr>
                  <p:nvPr/>
                </p:nvGrpSpPr>
                <p:grpSpPr bwMode="auto">
                  <a:xfrm>
                    <a:off x="3415" y="384"/>
                    <a:ext cx="427" cy="384"/>
                    <a:chOff x="3415" y="384"/>
                    <a:chExt cx="427" cy="384"/>
                  </a:xfrm>
                </p:grpSpPr>
                <p:sp>
                  <p:nvSpPr>
                    <p:cNvPr id="13388" name="Rectangle 37"/>
                    <p:cNvSpPr>
                      <a:spLocks noChangeArrowheads="1"/>
                    </p:cNvSpPr>
                    <p:nvPr/>
                  </p:nvSpPr>
                  <p:spPr bwMode="auto">
                    <a:xfrm>
                      <a:off x="3458" y="384"/>
                      <a:ext cx="341" cy="384"/>
                    </a:xfrm>
                    <a:prstGeom prst="rect">
                      <a:avLst/>
                    </a:prstGeom>
                    <a:noFill/>
                    <a:ln w="9525">
                      <a:noFill/>
                      <a:miter lim="800000"/>
                      <a:headEnd/>
                      <a:tailEnd/>
                    </a:ln>
                  </p:spPr>
                  <p:txBody>
                    <a:bodyPr/>
                    <a:lstStyle/>
                    <a:p>
                      <a:pPr algn="ctr"/>
                      <a:r>
                        <a:rPr lang="zh-CN" altLang="en-US">
                          <a:solidFill>
                            <a:srgbClr val="000000"/>
                          </a:solidFill>
                          <a:ea typeface="楷体_GB2312" pitchFamily="49" charset="-122"/>
                        </a:rPr>
                        <a:t>生物</a:t>
                      </a:r>
                    </a:p>
                    <a:p>
                      <a:pPr algn="ctr" eaLnBrk="0" hangingPunct="0"/>
                      <a:endParaRPr lang="en-US" altLang="zh-CN">
                        <a:solidFill>
                          <a:srgbClr val="000000"/>
                        </a:solidFill>
                      </a:endParaRPr>
                    </a:p>
                  </p:txBody>
                </p:sp>
                <p:sp>
                  <p:nvSpPr>
                    <p:cNvPr id="13389" name="Rectangle 38"/>
                    <p:cNvSpPr>
                      <a:spLocks noChangeArrowheads="1"/>
                    </p:cNvSpPr>
                    <p:nvPr/>
                  </p:nvSpPr>
                  <p:spPr bwMode="auto">
                    <a:xfrm>
                      <a:off x="3415" y="384"/>
                      <a:ext cx="427" cy="384"/>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7" name="Group 39"/>
                  <p:cNvGrpSpPr>
                    <a:grpSpLocks/>
                  </p:cNvGrpSpPr>
                  <p:nvPr/>
                </p:nvGrpSpPr>
                <p:grpSpPr bwMode="auto">
                  <a:xfrm>
                    <a:off x="0" y="768"/>
                    <a:ext cx="526" cy="1152"/>
                    <a:chOff x="0" y="768"/>
                    <a:chExt cx="526" cy="1152"/>
                  </a:xfrm>
                </p:grpSpPr>
                <p:sp>
                  <p:nvSpPr>
                    <p:cNvPr id="13386" name="Rectangle 40"/>
                    <p:cNvSpPr>
                      <a:spLocks noChangeArrowheads="1"/>
                    </p:cNvSpPr>
                    <p:nvPr/>
                  </p:nvSpPr>
                  <p:spPr bwMode="auto">
                    <a:xfrm>
                      <a:off x="43" y="768"/>
                      <a:ext cx="440" cy="1152"/>
                    </a:xfrm>
                    <a:prstGeom prst="rect">
                      <a:avLst/>
                    </a:prstGeom>
                    <a:noFill/>
                    <a:ln w="9525">
                      <a:noFill/>
                      <a:miter lim="800000"/>
                      <a:headEnd/>
                      <a:tailEnd/>
                    </a:ln>
                  </p:spPr>
                  <p:txBody>
                    <a:bodyPr/>
                    <a:lstStyle/>
                    <a:p>
                      <a:pPr algn="ctr"/>
                      <a:r>
                        <a:rPr lang="en-US" altLang="zh-CN" sz="1050" dirty="0">
                          <a:solidFill>
                            <a:srgbClr val="000000"/>
                          </a:solidFill>
                        </a:rPr>
                        <a:t>.</a:t>
                      </a:r>
                    </a:p>
                    <a:p>
                      <a:pPr algn="ctr" eaLnBrk="0" hangingPunct="0"/>
                      <a:r>
                        <a:rPr lang="en-US" altLang="zh-CN" sz="1050" dirty="0">
                          <a:solidFill>
                            <a:srgbClr val="000000"/>
                          </a:solidFill>
                        </a:rPr>
                        <a:t>.</a:t>
                      </a:r>
                    </a:p>
                    <a:p>
                      <a:pPr algn="ctr" eaLnBrk="0" hangingPunct="0"/>
                      <a:r>
                        <a:rPr lang="en-US" altLang="zh-CN" sz="1050" dirty="0">
                          <a:solidFill>
                            <a:srgbClr val="000000"/>
                          </a:solidFill>
                        </a:rPr>
                        <a:t>.</a:t>
                      </a:r>
                    </a:p>
                    <a:p>
                      <a:pPr algn="ctr" eaLnBrk="0" hangingPunct="0">
                        <a:lnSpc>
                          <a:spcPct val="150000"/>
                        </a:lnSpc>
                      </a:pPr>
                      <a:r>
                        <a:rPr lang="en-US" altLang="zh-CN" sz="1400" dirty="0">
                          <a:solidFill>
                            <a:srgbClr val="000000"/>
                          </a:solidFill>
                        </a:rPr>
                        <a:t>179321</a:t>
                      </a:r>
                    </a:p>
                    <a:p>
                      <a:pPr algn="ctr" eaLnBrk="0" hangingPunct="0">
                        <a:lnSpc>
                          <a:spcPct val="150000"/>
                        </a:lnSpc>
                      </a:pPr>
                      <a:r>
                        <a:rPr lang="en-US" altLang="zh-CN" sz="1400" dirty="0">
                          <a:solidFill>
                            <a:srgbClr val="000000"/>
                          </a:solidFill>
                        </a:rPr>
                        <a:t>179322</a:t>
                      </a:r>
                    </a:p>
                    <a:p>
                      <a:pPr algn="ctr" eaLnBrk="0" hangingPunct="0">
                        <a:lnSpc>
                          <a:spcPct val="150000"/>
                        </a:lnSpc>
                      </a:pPr>
                      <a:r>
                        <a:rPr lang="en-US" altLang="zh-CN" sz="1400" dirty="0">
                          <a:solidFill>
                            <a:srgbClr val="000000"/>
                          </a:solidFill>
                        </a:rPr>
                        <a:t>179333</a:t>
                      </a:r>
                    </a:p>
                    <a:p>
                      <a:pPr algn="ctr" eaLnBrk="0" hangingPunct="0">
                        <a:lnSpc>
                          <a:spcPct val="150000"/>
                        </a:lnSpc>
                      </a:pPr>
                      <a:r>
                        <a:rPr lang="en-US" altLang="zh-CN" sz="1400" dirty="0">
                          <a:solidFill>
                            <a:srgbClr val="000000"/>
                          </a:solidFill>
                        </a:rPr>
                        <a:t>.</a:t>
                      </a:r>
                    </a:p>
                    <a:p>
                      <a:pPr algn="ctr" eaLnBrk="0" hangingPunct="0"/>
                      <a:r>
                        <a:rPr lang="en-US" altLang="zh-CN" sz="1400" dirty="0">
                          <a:solidFill>
                            <a:srgbClr val="000000"/>
                          </a:solidFill>
                        </a:rPr>
                        <a:t>.</a:t>
                      </a:r>
                    </a:p>
                    <a:p>
                      <a:pPr algn="ctr" eaLnBrk="0" hangingPunct="0"/>
                      <a:r>
                        <a:rPr lang="en-US" altLang="zh-CN" sz="1400" dirty="0" smtClean="0">
                          <a:solidFill>
                            <a:srgbClr val="000000"/>
                          </a:solidFill>
                        </a:rPr>
                        <a:t>145321</a:t>
                      </a:r>
                      <a:endParaRPr lang="en-US" altLang="zh-CN" sz="1400" dirty="0">
                        <a:solidFill>
                          <a:srgbClr val="000000"/>
                        </a:solidFill>
                      </a:endParaRPr>
                    </a:p>
                  </p:txBody>
                </p:sp>
                <p:sp>
                  <p:nvSpPr>
                    <p:cNvPr id="13387" name="Rectangle 41"/>
                    <p:cNvSpPr>
                      <a:spLocks noChangeArrowheads="1"/>
                    </p:cNvSpPr>
                    <p:nvPr/>
                  </p:nvSpPr>
                  <p:spPr bwMode="auto">
                    <a:xfrm>
                      <a:off x="0" y="768"/>
                      <a:ext cx="526"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8" name="Group 42"/>
                  <p:cNvGrpSpPr>
                    <a:grpSpLocks/>
                  </p:cNvGrpSpPr>
                  <p:nvPr/>
                </p:nvGrpSpPr>
                <p:grpSpPr bwMode="auto">
                  <a:xfrm>
                    <a:off x="526" y="768"/>
                    <a:ext cx="426" cy="1152"/>
                    <a:chOff x="526" y="768"/>
                    <a:chExt cx="426" cy="1152"/>
                  </a:xfrm>
                </p:grpSpPr>
                <p:sp>
                  <p:nvSpPr>
                    <p:cNvPr id="13384" name="Rectangle 43"/>
                    <p:cNvSpPr>
                      <a:spLocks noChangeArrowheads="1"/>
                    </p:cNvSpPr>
                    <p:nvPr/>
                  </p:nvSpPr>
                  <p:spPr bwMode="auto">
                    <a:xfrm>
                      <a:off x="569" y="768"/>
                      <a:ext cx="340" cy="1152"/>
                    </a:xfrm>
                    <a:prstGeom prst="rect">
                      <a:avLst/>
                    </a:prstGeom>
                    <a:noFill/>
                    <a:ln w="9525">
                      <a:noFill/>
                      <a:miter lim="800000"/>
                      <a:headEnd/>
                      <a:tailEnd/>
                    </a:ln>
                  </p:spPr>
                  <p:txBody>
                    <a:bodyPr/>
                    <a:lstStyle/>
                    <a:p>
                      <a:pPr algn="ctr"/>
                      <a:r>
                        <a:rPr lang="en-US" altLang="zh-CN" sz="1000" dirty="0">
                          <a:solidFill>
                            <a:srgbClr val="000000"/>
                          </a:solidFill>
                        </a:rPr>
                        <a:t>.</a:t>
                      </a:r>
                    </a:p>
                    <a:p>
                      <a:pPr algn="ctr" eaLnBrk="0" hangingPunct="0"/>
                      <a:r>
                        <a:rPr lang="en-US" altLang="zh-CN" sz="1000" dirty="0">
                          <a:solidFill>
                            <a:srgbClr val="000000"/>
                          </a:solidFill>
                        </a:rPr>
                        <a:t>.</a:t>
                      </a:r>
                    </a:p>
                    <a:p>
                      <a:pPr algn="ctr" eaLnBrk="0" hangingPunct="0"/>
                      <a:r>
                        <a:rPr lang="en-US" altLang="zh-CN" sz="1000" dirty="0">
                          <a:solidFill>
                            <a:srgbClr val="000000"/>
                          </a:solidFill>
                        </a:rPr>
                        <a:t>.</a:t>
                      </a:r>
                    </a:p>
                    <a:p>
                      <a:pPr algn="ctr" eaLnBrk="0" hangingPunct="0">
                        <a:lnSpc>
                          <a:spcPct val="150000"/>
                        </a:lnSpc>
                      </a:pPr>
                      <a:r>
                        <a:rPr lang="zh-CN" altLang="en-US" sz="1400" dirty="0">
                          <a:solidFill>
                            <a:srgbClr val="000000"/>
                          </a:solidFill>
                        </a:rPr>
                        <a:t>陈红</a:t>
                      </a:r>
                    </a:p>
                    <a:p>
                      <a:pPr algn="ctr" eaLnBrk="0" hangingPunct="0">
                        <a:lnSpc>
                          <a:spcPct val="150000"/>
                        </a:lnSpc>
                      </a:pPr>
                      <a:r>
                        <a:rPr lang="zh-CN" altLang="en-US" sz="1400" dirty="0">
                          <a:solidFill>
                            <a:srgbClr val="000000"/>
                          </a:solidFill>
                        </a:rPr>
                        <a:t>陆华</a:t>
                      </a:r>
                    </a:p>
                    <a:p>
                      <a:pPr algn="ctr" eaLnBrk="0" hangingPunct="0">
                        <a:lnSpc>
                          <a:spcPct val="150000"/>
                        </a:lnSpc>
                      </a:pPr>
                      <a:r>
                        <a:rPr lang="zh-CN" altLang="en-US" sz="1400" dirty="0">
                          <a:solidFill>
                            <a:srgbClr val="000000"/>
                          </a:solidFill>
                        </a:rPr>
                        <a:t>张平</a:t>
                      </a:r>
                      <a:r>
                        <a:rPr lang="en-US" altLang="zh-CN" sz="1400" dirty="0">
                          <a:solidFill>
                            <a:srgbClr val="000000"/>
                          </a:solidFill>
                        </a:rPr>
                        <a:t>.</a:t>
                      </a:r>
                    </a:p>
                    <a:p>
                      <a:pPr algn="ctr" eaLnBrk="0" hangingPunct="0"/>
                      <a:r>
                        <a:rPr lang="en-US" altLang="zh-CN" sz="1400" dirty="0">
                          <a:solidFill>
                            <a:srgbClr val="000000"/>
                          </a:solidFill>
                        </a:rPr>
                        <a:t>.</a:t>
                      </a:r>
                    </a:p>
                    <a:p>
                      <a:pPr algn="ctr" eaLnBrk="0" hangingPunct="0"/>
                      <a:r>
                        <a:rPr lang="en-US" altLang="zh-CN" sz="1400" dirty="0">
                          <a:solidFill>
                            <a:srgbClr val="000000"/>
                          </a:solidFill>
                        </a:rPr>
                        <a:t>.</a:t>
                      </a:r>
                    </a:p>
                    <a:p>
                      <a:pPr algn="ctr" eaLnBrk="0" hangingPunct="0"/>
                      <a:endParaRPr lang="en-US" altLang="zh-CN" sz="1400" dirty="0">
                        <a:solidFill>
                          <a:srgbClr val="000000"/>
                        </a:solidFill>
                      </a:endParaRPr>
                    </a:p>
                    <a:p>
                      <a:pPr algn="ctr" eaLnBrk="0" hangingPunct="0"/>
                      <a:r>
                        <a:rPr lang="zh-CN" altLang="en-US" sz="1400" dirty="0">
                          <a:solidFill>
                            <a:srgbClr val="000000"/>
                          </a:solidFill>
                        </a:rPr>
                        <a:t>张平</a:t>
                      </a:r>
                    </a:p>
                  </p:txBody>
                </p:sp>
                <p:sp>
                  <p:nvSpPr>
                    <p:cNvPr id="13385" name="Rectangle 44"/>
                    <p:cNvSpPr>
                      <a:spLocks noChangeArrowheads="1"/>
                    </p:cNvSpPr>
                    <p:nvPr/>
                  </p:nvSpPr>
                  <p:spPr bwMode="auto">
                    <a:xfrm>
                      <a:off x="526" y="768"/>
                      <a:ext cx="426"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19" name="Group 45"/>
                  <p:cNvGrpSpPr>
                    <a:grpSpLocks/>
                  </p:cNvGrpSpPr>
                  <p:nvPr/>
                </p:nvGrpSpPr>
                <p:grpSpPr bwMode="auto">
                  <a:xfrm>
                    <a:off x="952" y="768"/>
                    <a:ext cx="370" cy="1152"/>
                    <a:chOff x="952" y="768"/>
                    <a:chExt cx="370" cy="1152"/>
                  </a:xfrm>
                </p:grpSpPr>
                <p:sp>
                  <p:nvSpPr>
                    <p:cNvPr id="13382" name="Rectangle 46"/>
                    <p:cNvSpPr>
                      <a:spLocks noChangeArrowheads="1"/>
                    </p:cNvSpPr>
                    <p:nvPr/>
                  </p:nvSpPr>
                  <p:spPr bwMode="auto">
                    <a:xfrm>
                      <a:off x="995" y="768"/>
                      <a:ext cx="284"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84</a:t>
                      </a:r>
                    </a:p>
                    <a:p>
                      <a:pPr algn="ctr" eaLnBrk="0" hangingPunct="0"/>
                      <a:r>
                        <a:rPr lang="en-US" altLang="zh-CN" sz="2000">
                          <a:solidFill>
                            <a:srgbClr val="000000"/>
                          </a:solidFill>
                        </a:rPr>
                        <a:t>76</a:t>
                      </a:r>
                    </a:p>
                    <a:p>
                      <a:pPr algn="ctr" eaLnBrk="0" hangingPunct="0"/>
                      <a:r>
                        <a:rPr lang="en-US" altLang="zh-CN" sz="2000">
                          <a:solidFill>
                            <a:srgbClr val="000000"/>
                          </a:solidFill>
                        </a:rPr>
                        <a:t>85</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endParaRPr lang="en-US" altLang="zh-CN" sz="1000">
                        <a:solidFill>
                          <a:srgbClr val="000000"/>
                        </a:solidFill>
                      </a:endParaRPr>
                    </a:p>
                    <a:p>
                      <a:pPr algn="ctr" eaLnBrk="0" hangingPunct="0"/>
                      <a:r>
                        <a:rPr lang="en-US" altLang="zh-CN" sz="2000">
                          <a:solidFill>
                            <a:srgbClr val="000000"/>
                          </a:solidFill>
                        </a:rPr>
                        <a:t>76</a:t>
                      </a:r>
                    </a:p>
                    <a:p>
                      <a:pPr algn="ctr" eaLnBrk="0" hangingPunct="0"/>
                      <a:endParaRPr lang="en-US" altLang="zh-CN">
                        <a:solidFill>
                          <a:srgbClr val="000000"/>
                        </a:solidFill>
                      </a:endParaRPr>
                    </a:p>
                  </p:txBody>
                </p:sp>
                <p:sp>
                  <p:nvSpPr>
                    <p:cNvPr id="13383" name="Rectangle 47"/>
                    <p:cNvSpPr>
                      <a:spLocks noChangeArrowheads="1"/>
                    </p:cNvSpPr>
                    <p:nvPr/>
                  </p:nvSpPr>
                  <p:spPr bwMode="auto">
                    <a:xfrm>
                      <a:off x="952" y="768"/>
                      <a:ext cx="370"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0" name="Group 48"/>
                  <p:cNvGrpSpPr>
                    <a:grpSpLocks/>
                  </p:cNvGrpSpPr>
                  <p:nvPr/>
                </p:nvGrpSpPr>
                <p:grpSpPr bwMode="auto">
                  <a:xfrm>
                    <a:off x="1322" y="768"/>
                    <a:ext cx="426" cy="1152"/>
                    <a:chOff x="1322" y="768"/>
                    <a:chExt cx="426" cy="1152"/>
                  </a:xfrm>
                </p:grpSpPr>
                <p:sp>
                  <p:nvSpPr>
                    <p:cNvPr id="13380" name="Rectangle 49"/>
                    <p:cNvSpPr>
                      <a:spLocks noChangeArrowheads="1"/>
                    </p:cNvSpPr>
                    <p:nvPr/>
                  </p:nvSpPr>
                  <p:spPr bwMode="auto">
                    <a:xfrm>
                      <a:off x="1365" y="768"/>
                      <a:ext cx="340"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76</a:t>
                      </a:r>
                    </a:p>
                    <a:p>
                      <a:pPr algn="ctr" eaLnBrk="0" hangingPunct="0"/>
                      <a:r>
                        <a:rPr lang="en-US" altLang="zh-CN" sz="2000">
                          <a:solidFill>
                            <a:srgbClr val="000000"/>
                          </a:solidFill>
                        </a:rPr>
                        <a:t>84</a:t>
                      </a:r>
                    </a:p>
                    <a:p>
                      <a:pPr algn="ctr" eaLnBrk="0" hangingPunct="0"/>
                      <a:r>
                        <a:rPr lang="en-US" altLang="zh-CN" sz="2000">
                          <a:solidFill>
                            <a:srgbClr val="000000"/>
                          </a:solidFill>
                        </a:rPr>
                        <a:t>88</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endParaRPr lang="en-US" altLang="zh-CN" sz="2000">
                        <a:solidFill>
                          <a:srgbClr val="000000"/>
                        </a:solidFill>
                      </a:endParaRPr>
                    </a:p>
                    <a:p>
                      <a:pPr algn="ctr" eaLnBrk="0" hangingPunct="0"/>
                      <a:r>
                        <a:rPr lang="en-US" altLang="zh-CN" sz="2000">
                          <a:solidFill>
                            <a:srgbClr val="000000"/>
                          </a:solidFill>
                        </a:rPr>
                        <a:t>64.</a:t>
                      </a:r>
                    </a:p>
                    <a:p>
                      <a:pPr algn="ctr" eaLnBrk="0" hangingPunct="0"/>
                      <a:endParaRPr lang="en-US" altLang="zh-CN" sz="2000">
                        <a:solidFill>
                          <a:srgbClr val="000000"/>
                        </a:solidFill>
                      </a:endParaRPr>
                    </a:p>
                    <a:p>
                      <a:pPr algn="ctr" eaLnBrk="0" hangingPunct="0"/>
                      <a:endParaRPr lang="en-US" altLang="zh-CN" sz="1000">
                        <a:solidFill>
                          <a:srgbClr val="000000"/>
                        </a:solidFill>
                      </a:endParaRPr>
                    </a:p>
                    <a:p>
                      <a:pPr algn="ctr" eaLnBrk="0" hangingPunct="0"/>
                      <a:endParaRPr lang="en-US" altLang="zh-CN" sz="1000">
                        <a:solidFill>
                          <a:srgbClr val="000000"/>
                        </a:solidFill>
                      </a:endParaRPr>
                    </a:p>
                    <a:p>
                      <a:pPr algn="ctr" eaLnBrk="0" hangingPunct="0"/>
                      <a:endParaRPr lang="en-US" altLang="zh-CN">
                        <a:solidFill>
                          <a:srgbClr val="000000"/>
                        </a:solidFill>
                      </a:endParaRPr>
                    </a:p>
                  </p:txBody>
                </p:sp>
                <p:sp>
                  <p:nvSpPr>
                    <p:cNvPr id="13381" name="Rectangle 50"/>
                    <p:cNvSpPr>
                      <a:spLocks noChangeArrowheads="1"/>
                    </p:cNvSpPr>
                    <p:nvPr/>
                  </p:nvSpPr>
                  <p:spPr bwMode="auto">
                    <a:xfrm>
                      <a:off x="1322" y="768"/>
                      <a:ext cx="426"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1" name="Group 51"/>
                  <p:cNvGrpSpPr>
                    <a:grpSpLocks/>
                  </p:cNvGrpSpPr>
                  <p:nvPr/>
                </p:nvGrpSpPr>
                <p:grpSpPr bwMode="auto">
                  <a:xfrm>
                    <a:off x="1748" y="768"/>
                    <a:ext cx="370" cy="1152"/>
                    <a:chOff x="1748" y="768"/>
                    <a:chExt cx="370" cy="1152"/>
                  </a:xfrm>
                </p:grpSpPr>
                <p:sp>
                  <p:nvSpPr>
                    <p:cNvPr id="13378" name="Rectangle 52"/>
                    <p:cNvSpPr>
                      <a:spLocks noChangeArrowheads="1"/>
                    </p:cNvSpPr>
                    <p:nvPr/>
                  </p:nvSpPr>
                  <p:spPr bwMode="auto">
                    <a:xfrm>
                      <a:off x="1791" y="768"/>
                      <a:ext cx="284"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74</a:t>
                      </a:r>
                    </a:p>
                    <a:p>
                      <a:pPr algn="ctr" eaLnBrk="0" hangingPunct="0"/>
                      <a:r>
                        <a:rPr lang="en-US" altLang="zh-CN" sz="2000">
                          <a:solidFill>
                            <a:srgbClr val="000000"/>
                          </a:solidFill>
                        </a:rPr>
                        <a:t>65</a:t>
                      </a:r>
                    </a:p>
                    <a:p>
                      <a:pPr algn="ctr" eaLnBrk="0" hangingPunct="0"/>
                      <a:r>
                        <a:rPr lang="en-US" altLang="zh-CN" sz="2000">
                          <a:solidFill>
                            <a:srgbClr val="000000"/>
                          </a:solidFill>
                        </a:rPr>
                        <a:t>73.</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endParaRPr lang="en-US" altLang="zh-CN" sz="1000">
                        <a:solidFill>
                          <a:srgbClr val="000000"/>
                        </a:solidFill>
                      </a:endParaRPr>
                    </a:p>
                    <a:p>
                      <a:pPr algn="ctr" eaLnBrk="0" hangingPunct="0"/>
                      <a:endParaRPr lang="en-US" altLang="zh-CN" sz="1000">
                        <a:solidFill>
                          <a:srgbClr val="000000"/>
                        </a:solidFill>
                      </a:endParaRPr>
                    </a:p>
                    <a:p>
                      <a:pPr algn="ctr" eaLnBrk="0" hangingPunct="0"/>
                      <a:r>
                        <a:rPr lang="en-US" altLang="zh-CN" sz="2000">
                          <a:solidFill>
                            <a:srgbClr val="000000"/>
                          </a:solidFill>
                        </a:rPr>
                        <a:t>75</a:t>
                      </a:r>
                    </a:p>
                  </p:txBody>
                </p:sp>
                <p:sp>
                  <p:nvSpPr>
                    <p:cNvPr id="13379" name="Rectangle 53"/>
                    <p:cNvSpPr>
                      <a:spLocks noChangeArrowheads="1"/>
                    </p:cNvSpPr>
                    <p:nvPr/>
                  </p:nvSpPr>
                  <p:spPr bwMode="auto">
                    <a:xfrm>
                      <a:off x="1748" y="768"/>
                      <a:ext cx="370"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2" name="Group 54"/>
                  <p:cNvGrpSpPr>
                    <a:grpSpLocks/>
                  </p:cNvGrpSpPr>
                  <p:nvPr/>
                </p:nvGrpSpPr>
                <p:grpSpPr bwMode="auto">
                  <a:xfrm>
                    <a:off x="2118" y="768"/>
                    <a:ext cx="443" cy="1152"/>
                    <a:chOff x="2118" y="768"/>
                    <a:chExt cx="443" cy="1152"/>
                  </a:xfrm>
                </p:grpSpPr>
                <p:sp>
                  <p:nvSpPr>
                    <p:cNvPr id="13376" name="Rectangle 55"/>
                    <p:cNvSpPr>
                      <a:spLocks noChangeArrowheads="1"/>
                    </p:cNvSpPr>
                    <p:nvPr/>
                  </p:nvSpPr>
                  <p:spPr bwMode="auto">
                    <a:xfrm>
                      <a:off x="2161" y="768"/>
                      <a:ext cx="357"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93</a:t>
                      </a:r>
                    </a:p>
                    <a:p>
                      <a:pPr algn="ctr" eaLnBrk="0" hangingPunct="0"/>
                      <a:r>
                        <a:rPr lang="en-US" altLang="zh-CN" sz="2000">
                          <a:solidFill>
                            <a:srgbClr val="000000"/>
                          </a:solidFill>
                        </a:rPr>
                        <a:t>87</a:t>
                      </a:r>
                    </a:p>
                    <a:p>
                      <a:pPr algn="ctr" eaLnBrk="0" hangingPunct="0"/>
                      <a:r>
                        <a:rPr lang="en-US" altLang="zh-CN" sz="2000">
                          <a:solidFill>
                            <a:srgbClr val="000000"/>
                          </a:solidFill>
                        </a:rPr>
                        <a:t>79</a:t>
                      </a:r>
                    </a:p>
                    <a:p>
                      <a:pPr algn="ctr" eaLnBrk="0" hangingPunct="0"/>
                      <a:r>
                        <a:rPr lang="en-US" altLang="zh-CN" sz="2000">
                          <a:solidFill>
                            <a:srgbClr val="000000"/>
                          </a:solidFill>
                        </a:rPr>
                        <a:t>.</a:t>
                      </a:r>
                    </a:p>
                    <a:p>
                      <a:pPr algn="ctr" eaLnBrk="0" hangingPunct="0"/>
                      <a:endParaRPr lang="en-US" altLang="zh-CN" sz="1000">
                        <a:solidFill>
                          <a:srgbClr val="000000"/>
                        </a:solidFill>
                      </a:endParaRP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88</a:t>
                      </a:r>
                    </a:p>
                  </p:txBody>
                </p:sp>
                <p:sp>
                  <p:nvSpPr>
                    <p:cNvPr id="13377" name="Rectangle 56"/>
                    <p:cNvSpPr>
                      <a:spLocks noChangeArrowheads="1"/>
                    </p:cNvSpPr>
                    <p:nvPr/>
                  </p:nvSpPr>
                  <p:spPr bwMode="auto">
                    <a:xfrm>
                      <a:off x="2118" y="768"/>
                      <a:ext cx="443"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3" name="Group 57"/>
                  <p:cNvGrpSpPr>
                    <a:grpSpLocks/>
                  </p:cNvGrpSpPr>
                  <p:nvPr/>
                </p:nvGrpSpPr>
                <p:grpSpPr bwMode="auto">
                  <a:xfrm>
                    <a:off x="2561" y="768"/>
                    <a:ext cx="427" cy="1152"/>
                    <a:chOff x="2561" y="768"/>
                    <a:chExt cx="427" cy="1152"/>
                  </a:xfrm>
                </p:grpSpPr>
                <p:sp>
                  <p:nvSpPr>
                    <p:cNvPr id="13374" name="Rectangle 58"/>
                    <p:cNvSpPr>
                      <a:spLocks noChangeArrowheads="1"/>
                    </p:cNvSpPr>
                    <p:nvPr/>
                  </p:nvSpPr>
                  <p:spPr bwMode="auto">
                    <a:xfrm>
                      <a:off x="2604" y="768"/>
                      <a:ext cx="341"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87</a:t>
                      </a:r>
                    </a:p>
                    <a:p>
                      <a:pPr algn="ctr" eaLnBrk="0" hangingPunct="0"/>
                      <a:r>
                        <a:rPr lang="en-US" altLang="zh-CN" sz="2000">
                          <a:solidFill>
                            <a:srgbClr val="000000"/>
                          </a:solidFill>
                        </a:rPr>
                        <a:t>69</a:t>
                      </a:r>
                    </a:p>
                    <a:p>
                      <a:pPr algn="ctr" eaLnBrk="0" hangingPunct="0"/>
                      <a:r>
                        <a:rPr lang="en-US" altLang="zh-CN" sz="2000">
                          <a:solidFill>
                            <a:srgbClr val="000000"/>
                          </a:solidFill>
                        </a:rPr>
                        <a:t>62</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r>
                        <a:rPr lang="en-US" altLang="zh-CN" sz="2000">
                          <a:solidFill>
                            <a:srgbClr val="000000"/>
                          </a:solidFill>
                        </a:rPr>
                        <a:t>66</a:t>
                      </a:r>
                    </a:p>
                    <a:p>
                      <a:pPr algn="ctr" eaLnBrk="0" hangingPunct="0"/>
                      <a:endParaRPr lang="en-US" altLang="zh-CN">
                        <a:solidFill>
                          <a:srgbClr val="000000"/>
                        </a:solidFill>
                      </a:endParaRPr>
                    </a:p>
                  </p:txBody>
                </p:sp>
                <p:sp>
                  <p:nvSpPr>
                    <p:cNvPr id="13375" name="Rectangle 59"/>
                    <p:cNvSpPr>
                      <a:spLocks noChangeArrowheads="1"/>
                    </p:cNvSpPr>
                    <p:nvPr/>
                  </p:nvSpPr>
                  <p:spPr bwMode="auto">
                    <a:xfrm>
                      <a:off x="2561" y="768"/>
                      <a:ext cx="427"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4" name="Group 60"/>
                  <p:cNvGrpSpPr>
                    <a:grpSpLocks/>
                  </p:cNvGrpSpPr>
                  <p:nvPr/>
                </p:nvGrpSpPr>
                <p:grpSpPr bwMode="auto">
                  <a:xfrm>
                    <a:off x="2988" y="768"/>
                    <a:ext cx="427" cy="1152"/>
                    <a:chOff x="2988" y="768"/>
                    <a:chExt cx="427" cy="1152"/>
                  </a:xfrm>
                </p:grpSpPr>
                <p:sp>
                  <p:nvSpPr>
                    <p:cNvPr id="13372" name="Rectangle 61"/>
                    <p:cNvSpPr>
                      <a:spLocks noChangeArrowheads="1"/>
                    </p:cNvSpPr>
                    <p:nvPr/>
                  </p:nvSpPr>
                  <p:spPr bwMode="auto">
                    <a:xfrm>
                      <a:off x="3031" y="768"/>
                      <a:ext cx="341"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76</a:t>
                      </a:r>
                    </a:p>
                    <a:p>
                      <a:pPr algn="ctr" eaLnBrk="0" hangingPunct="0"/>
                      <a:r>
                        <a:rPr lang="en-US" altLang="zh-CN" sz="2000">
                          <a:solidFill>
                            <a:srgbClr val="000000"/>
                          </a:solidFill>
                        </a:rPr>
                        <a:t>57</a:t>
                      </a:r>
                    </a:p>
                    <a:p>
                      <a:pPr algn="ctr" eaLnBrk="0" hangingPunct="0"/>
                      <a:r>
                        <a:rPr lang="en-US" altLang="zh-CN" sz="2000">
                          <a:solidFill>
                            <a:srgbClr val="000000"/>
                          </a:solidFill>
                        </a:rPr>
                        <a:t>63</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endParaRPr lang="en-US" altLang="zh-CN" sz="1000">
                        <a:solidFill>
                          <a:srgbClr val="000000"/>
                        </a:solidFill>
                      </a:endParaRPr>
                    </a:p>
                    <a:p>
                      <a:pPr algn="ctr" eaLnBrk="0" hangingPunct="0"/>
                      <a:r>
                        <a:rPr lang="en-US" altLang="zh-CN" sz="2000">
                          <a:solidFill>
                            <a:srgbClr val="000000"/>
                          </a:solidFill>
                        </a:rPr>
                        <a:t>67</a:t>
                      </a:r>
                    </a:p>
                    <a:p>
                      <a:pPr algn="ctr" eaLnBrk="0" hangingPunct="0"/>
                      <a:endParaRPr lang="en-US" altLang="zh-CN">
                        <a:solidFill>
                          <a:srgbClr val="000000"/>
                        </a:solidFill>
                      </a:endParaRPr>
                    </a:p>
                  </p:txBody>
                </p:sp>
                <p:sp>
                  <p:nvSpPr>
                    <p:cNvPr id="13373" name="Rectangle 62"/>
                    <p:cNvSpPr>
                      <a:spLocks noChangeArrowheads="1"/>
                    </p:cNvSpPr>
                    <p:nvPr/>
                  </p:nvSpPr>
                  <p:spPr bwMode="auto">
                    <a:xfrm>
                      <a:off x="2988" y="768"/>
                      <a:ext cx="427"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5" name="Group 63"/>
                  <p:cNvGrpSpPr>
                    <a:grpSpLocks/>
                  </p:cNvGrpSpPr>
                  <p:nvPr/>
                </p:nvGrpSpPr>
                <p:grpSpPr bwMode="auto">
                  <a:xfrm>
                    <a:off x="3415" y="768"/>
                    <a:ext cx="427" cy="1152"/>
                    <a:chOff x="3415" y="768"/>
                    <a:chExt cx="427" cy="1152"/>
                  </a:xfrm>
                </p:grpSpPr>
                <p:sp>
                  <p:nvSpPr>
                    <p:cNvPr id="13370" name="Rectangle 64"/>
                    <p:cNvSpPr>
                      <a:spLocks noChangeArrowheads="1"/>
                    </p:cNvSpPr>
                    <p:nvPr/>
                  </p:nvSpPr>
                  <p:spPr bwMode="auto">
                    <a:xfrm>
                      <a:off x="3458" y="768"/>
                      <a:ext cx="341"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87</a:t>
                      </a:r>
                    </a:p>
                    <a:p>
                      <a:pPr algn="ctr" eaLnBrk="0" hangingPunct="0"/>
                      <a:r>
                        <a:rPr lang="en-US" altLang="zh-CN" sz="2000">
                          <a:solidFill>
                            <a:srgbClr val="000000"/>
                          </a:solidFill>
                        </a:rPr>
                        <a:t>71</a:t>
                      </a:r>
                    </a:p>
                    <a:p>
                      <a:pPr algn="ctr" eaLnBrk="0" hangingPunct="0"/>
                      <a:r>
                        <a:rPr lang="en-US" altLang="zh-CN" sz="2000">
                          <a:solidFill>
                            <a:srgbClr val="000000"/>
                          </a:solidFill>
                        </a:rPr>
                        <a:t>78</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r>
                        <a:rPr lang="en-US" altLang="zh-CN" sz="1000">
                          <a:solidFill>
                            <a:srgbClr val="000000"/>
                          </a:solidFill>
                        </a:rPr>
                        <a:t>..</a:t>
                      </a:r>
                    </a:p>
                    <a:p>
                      <a:pPr algn="ctr" eaLnBrk="0" hangingPunct="0"/>
                      <a:endParaRPr lang="en-US" altLang="zh-CN">
                        <a:solidFill>
                          <a:srgbClr val="000000"/>
                        </a:solidFill>
                      </a:endParaRPr>
                    </a:p>
                    <a:p>
                      <a:pPr algn="ctr" eaLnBrk="0" hangingPunct="0"/>
                      <a:r>
                        <a:rPr lang="en-US" altLang="zh-CN" sz="2000">
                          <a:solidFill>
                            <a:srgbClr val="000000"/>
                          </a:solidFill>
                        </a:rPr>
                        <a:t>81</a:t>
                      </a:r>
                    </a:p>
                  </p:txBody>
                </p:sp>
                <p:sp>
                  <p:nvSpPr>
                    <p:cNvPr id="13371" name="Rectangle 65"/>
                    <p:cNvSpPr>
                      <a:spLocks noChangeArrowheads="1"/>
                    </p:cNvSpPr>
                    <p:nvPr/>
                  </p:nvSpPr>
                  <p:spPr bwMode="auto">
                    <a:xfrm>
                      <a:off x="3415" y="768"/>
                      <a:ext cx="427"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nvGrpSpPr>
                  <p:cNvPr id="26" name="Group 66"/>
                  <p:cNvGrpSpPr>
                    <a:grpSpLocks/>
                  </p:cNvGrpSpPr>
                  <p:nvPr/>
                </p:nvGrpSpPr>
                <p:grpSpPr bwMode="auto">
                  <a:xfrm>
                    <a:off x="3842" y="768"/>
                    <a:ext cx="427" cy="1152"/>
                    <a:chOff x="3842" y="768"/>
                    <a:chExt cx="427" cy="1152"/>
                  </a:xfrm>
                </p:grpSpPr>
                <p:sp>
                  <p:nvSpPr>
                    <p:cNvPr id="13368" name="Rectangle 67"/>
                    <p:cNvSpPr>
                      <a:spLocks noChangeArrowheads="1"/>
                    </p:cNvSpPr>
                    <p:nvPr/>
                  </p:nvSpPr>
                  <p:spPr bwMode="auto">
                    <a:xfrm>
                      <a:off x="3885" y="768"/>
                      <a:ext cx="341" cy="1152"/>
                    </a:xfrm>
                    <a:prstGeom prst="rect">
                      <a:avLst/>
                    </a:prstGeom>
                    <a:noFill/>
                    <a:ln w="9525">
                      <a:noFill/>
                      <a:miter lim="800000"/>
                      <a:headEnd/>
                      <a:tailEnd/>
                    </a:ln>
                  </p:spPr>
                  <p:txBody>
                    <a:bodyPr/>
                    <a:lstStyle/>
                    <a:p>
                      <a:pPr algn="ctr"/>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1000">
                          <a:solidFill>
                            <a:srgbClr val="000000"/>
                          </a:solidFill>
                        </a:rPr>
                        <a:t>.</a:t>
                      </a:r>
                    </a:p>
                    <a:p>
                      <a:pPr algn="ctr" eaLnBrk="0" hangingPunct="0"/>
                      <a:r>
                        <a:rPr lang="en-US" altLang="zh-CN" sz="2000">
                          <a:solidFill>
                            <a:srgbClr val="000000"/>
                          </a:solidFill>
                        </a:rPr>
                        <a:t>63</a:t>
                      </a:r>
                    </a:p>
                    <a:p>
                      <a:pPr algn="ctr" eaLnBrk="0" hangingPunct="0"/>
                      <a:r>
                        <a:rPr lang="en-US" altLang="zh-CN" sz="2000">
                          <a:solidFill>
                            <a:srgbClr val="000000"/>
                          </a:solidFill>
                        </a:rPr>
                        <a:t>54</a:t>
                      </a:r>
                    </a:p>
                    <a:p>
                      <a:pPr algn="ctr" eaLnBrk="0" hangingPunct="0"/>
                      <a:r>
                        <a:rPr lang="en-US" altLang="zh-CN" sz="2000">
                          <a:solidFill>
                            <a:srgbClr val="000000"/>
                          </a:solidFill>
                        </a:rPr>
                        <a:t>55</a:t>
                      </a:r>
                    </a:p>
                    <a:p>
                      <a:pPr algn="ctr" eaLnBrk="0" hangingPunct="0"/>
                      <a:r>
                        <a:rPr lang="en-US" altLang="zh-CN" sz="1000">
                          <a:solidFill>
                            <a:srgbClr val="000000"/>
                          </a:solidFill>
                        </a:rPr>
                        <a:t>.</a:t>
                      </a:r>
                    </a:p>
                    <a:p>
                      <a:pPr algn="ctr" eaLnBrk="0" hangingPunct="0"/>
                      <a:endParaRPr lang="en-US" altLang="zh-CN" sz="1000">
                        <a:solidFill>
                          <a:srgbClr val="000000"/>
                        </a:solidFill>
                      </a:endParaRPr>
                    </a:p>
                    <a:p>
                      <a:pPr algn="ctr" eaLnBrk="0" hangingPunct="0"/>
                      <a:r>
                        <a:rPr lang="en-US" altLang="zh-CN" sz="1000">
                          <a:solidFill>
                            <a:srgbClr val="000000"/>
                          </a:solidFill>
                        </a:rPr>
                        <a:t>.</a:t>
                      </a:r>
                    </a:p>
                    <a:p>
                      <a:pPr algn="ctr" eaLnBrk="0" hangingPunct="0"/>
                      <a:endParaRPr lang="en-US" altLang="zh-CN">
                        <a:solidFill>
                          <a:srgbClr val="000000"/>
                        </a:solidFill>
                      </a:endParaRPr>
                    </a:p>
                    <a:p>
                      <a:pPr algn="ctr" eaLnBrk="0" hangingPunct="0"/>
                      <a:r>
                        <a:rPr lang="en-US" altLang="zh-CN" sz="2000">
                          <a:solidFill>
                            <a:srgbClr val="000000"/>
                          </a:solidFill>
                        </a:rPr>
                        <a:t>73</a:t>
                      </a:r>
                    </a:p>
                  </p:txBody>
                </p:sp>
                <p:sp>
                  <p:nvSpPr>
                    <p:cNvPr id="13369" name="Rectangle 68"/>
                    <p:cNvSpPr>
                      <a:spLocks noChangeArrowheads="1"/>
                    </p:cNvSpPr>
                    <p:nvPr/>
                  </p:nvSpPr>
                  <p:spPr bwMode="auto">
                    <a:xfrm>
                      <a:off x="3842" y="768"/>
                      <a:ext cx="427" cy="1152"/>
                    </a:xfrm>
                    <a:prstGeom prst="rect">
                      <a:avLst/>
                    </a:prstGeom>
                    <a:noFill/>
                    <a:ln w="7">
                      <a:solidFill>
                        <a:srgbClr val="A0A0A0"/>
                      </a:solidFill>
                      <a:miter lim="800000"/>
                      <a:headEnd/>
                      <a:tailEnd/>
                    </a:ln>
                  </p:spPr>
                  <p:txBody>
                    <a:bodyPr/>
                    <a:lstStyle/>
                    <a:p>
                      <a:endParaRPr lang="zh-CN" altLang="en-US" b="1">
                        <a:solidFill>
                          <a:srgbClr val="000000"/>
                        </a:solidFill>
                      </a:endParaRPr>
                    </a:p>
                  </p:txBody>
                </p:sp>
              </p:grpSp>
            </p:grpSp>
            <p:sp>
              <p:nvSpPr>
                <p:cNvPr id="13346" name="Rectangle 69"/>
                <p:cNvSpPr>
                  <a:spLocks noChangeArrowheads="1"/>
                </p:cNvSpPr>
                <p:nvPr/>
              </p:nvSpPr>
              <p:spPr bwMode="auto">
                <a:xfrm>
                  <a:off x="-3" y="-3"/>
                  <a:ext cx="4275" cy="1926"/>
                </a:xfrm>
                <a:prstGeom prst="rect">
                  <a:avLst/>
                </a:prstGeom>
                <a:noFill/>
                <a:ln w="11112">
                  <a:solidFill>
                    <a:srgbClr val="A0A0A0"/>
                  </a:solidFill>
                  <a:miter lim="800000"/>
                  <a:headEnd/>
                  <a:tailEnd/>
                </a:ln>
              </p:spPr>
              <p:txBody>
                <a:bodyPr/>
                <a:lstStyle/>
                <a:p>
                  <a:endParaRPr lang="zh-CN" altLang="en-US" b="1">
                    <a:solidFill>
                      <a:srgbClr val="000000"/>
                    </a:solidFill>
                  </a:endParaRPr>
                </a:p>
              </p:txBody>
            </p:sp>
          </p:grpSp>
          <p:sp useBgFill="1">
            <p:nvSpPr>
              <p:cNvPr id="13344" name="Rectangle 70"/>
              <p:cNvSpPr>
                <a:spLocks noChangeArrowheads="1"/>
              </p:cNvSpPr>
              <p:nvPr/>
            </p:nvSpPr>
            <p:spPr bwMode="auto">
              <a:xfrm>
                <a:off x="429" y="387"/>
                <a:ext cx="5163" cy="1111"/>
              </a:xfrm>
              <a:prstGeom prst="rect">
                <a:avLst/>
              </a:prstGeom>
              <a:ln w="9525">
                <a:noFill/>
                <a:miter lim="800000"/>
                <a:headEnd/>
                <a:tailEnd/>
              </a:ln>
            </p:spPr>
            <p:txBody>
              <a:bodyPr wrap="none" anchor="ctr"/>
              <a:lstStyle/>
              <a:p>
                <a:endParaRPr lang="zh-CN" altLang="en-US" b="1">
                  <a:solidFill>
                    <a:srgbClr val="000000"/>
                  </a:solidFill>
                </a:endParaRPr>
              </a:p>
            </p:txBody>
          </p:sp>
        </p:grpSp>
        <p:grpSp>
          <p:nvGrpSpPr>
            <p:cNvPr id="27" name="Group 71"/>
            <p:cNvGrpSpPr>
              <a:grpSpLocks/>
            </p:cNvGrpSpPr>
            <p:nvPr/>
          </p:nvGrpSpPr>
          <p:grpSpPr bwMode="auto">
            <a:xfrm>
              <a:off x="670" y="460"/>
              <a:ext cx="5090" cy="1006"/>
              <a:chOff x="492" y="397"/>
              <a:chExt cx="5090" cy="1006"/>
            </a:xfrm>
          </p:grpSpPr>
          <p:sp>
            <p:nvSpPr>
              <p:cNvPr id="13322" name="Text Box 72"/>
              <p:cNvSpPr txBox="1">
                <a:spLocks noChangeArrowheads="1"/>
              </p:cNvSpPr>
              <p:nvPr/>
            </p:nvSpPr>
            <p:spPr bwMode="auto">
              <a:xfrm>
                <a:off x="492" y="974"/>
                <a:ext cx="5090" cy="288"/>
              </a:xfrm>
              <a:prstGeom prst="rect">
                <a:avLst/>
              </a:prstGeom>
              <a:noFill/>
              <a:ln w="9525">
                <a:noFill/>
                <a:miter lim="800000"/>
                <a:headEnd/>
                <a:tailEnd/>
              </a:ln>
            </p:spPr>
            <p:txBody>
              <a:bodyPr>
                <a:spAutoFit/>
              </a:bodyPr>
              <a:lstStyle/>
              <a:p>
                <a:pPr>
                  <a:spcBef>
                    <a:spcPct val="50000"/>
                  </a:spcBef>
                </a:pPr>
                <a:endParaRPr lang="zh-CN" altLang="zh-CN" b="1">
                  <a:solidFill>
                    <a:srgbClr val="000000"/>
                  </a:solidFill>
                </a:endParaRPr>
              </a:p>
            </p:txBody>
          </p:sp>
          <p:sp>
            <p:nvSpPr>
              <p:cNvPr id="13323" name="Text Box 73"/>
              <p:cNvSpPr txBox="1">
                <a:spLocks noChangeArrowheads="1"/>
              </p:cNvSpPr>
              <p:nvPr/>
            </p:nvSpPr>
            <p:spPr bwMode="auto">
              <a:xfrm>
                <a:off x="670" y="419"/>
                <a:ext cx="335" cy="978"/>
              </a:xfrm>
              <a:prstGeom prst="rect">
                <a:avLst/>
              </a:prstGeom>
              <a:noFill/>
              <a:ln w="9525">
                <a:noFill/>
                <a:miter lim="800000"/>
                <a:headEnd/>
                <a:tailEnd/>
              </a:ln>
            </p:spPr>
            <p:txBody>
              <a:bodyPr>
                <a:spAutoFit/>
              </a:bodyPr>
              <a:lstStyle/>
              <a:p>
                <a:r>
                  <a:rPr lang="zh-CN" altLang="en-US">
                    <a:solidFill>
                      <a:srgbClr val="000000"/>
                    </a:solidFill>
                    <a:ea typeface="楷体_GB2312" pitchFamily="49" charset="-122"/>
                  </a:rPr>
                  <a:t>准</a:t>
                </a:r>
              </a:p>
              <a:p>
                <a:r>
                  <a:rPr lang="zh-CN" altLang="en-US">
                    <a:solidFill>
                      <a:srgbClr val="000000"/>
                    </a:solidFill>
                    <a:ea typeface="楷体_GB2312" pitchFamily="49" charset="-122"/>
                  </a:rPr>
                  <a:t>考</a:t>
                </a:r>
              </a:p>
              <a:p>
                <a:r>
                  <a:rPr lang="zh-CN" altLang="en-US">
                    <a:solidFill>
                      <a:srgbClr val="000000"/>
                    </a:solidFill>
                    <a:ea typeface="楷体_GB2312" pitchFamily="49" charset="-122"/>
                  </a:rPr>
                  <a:t>证</a:t>
                </a:r>
              </a:p>
              <a:p>
                <a:r>
                  <a:rPr lang="zh-CN" altLang="en-US">
                    <a:solidFill>
                      <a:srgbClr val="000000"/>
                    </a:solidFill>
                    <a:ea typeface="楷体_GB2312" pitchFamily="49" charset="-122"/>
                  </a:rPr>
                  <a:t>号</a:t>
                </a:r>
                <a:endParaRPr lang="zh-CN" altLang="en-US" b="1">
                  <a:solidFill>
                    <a:srgbClr val="000000"/>
                  </a:solidFill>
                </a:endParaRPr>
              </a:p>
            </p:txBody>
          </p:sp>
          <p:sp>
            <p:nvSpPr>
              <p:cNvPr id="13324" name="Text Box 74"/>
              <p:cNvSpPr txBox="1">
                <a:spLocks noChangeArrowheads="1"/>
              </p:cNvSpPr>
              <p:nvPr/>
            </p:nvSpPr>
            <p:spPr bwMode="auto">
              <a:xfrm>
                <a:off x="1246" y="628"/>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姓名</a:t>
                </a:r>
              </a:p>
            </p:txBody>
          </p:sp>
          <p:sp>
            <p:nvSpPr>
              <p:cNvPr id="13325" name="Text Box 75"/>
              <p:cNvSpPr txBox="1">
                <a:spLocks noChangeArrowheads="1"/>
              </p:cNvSpPr>
              <p:nvPr/>
            </p:nvSpPr>
            <p:spPr bwMode="auto">
              <a:xfrm>
                <a:off x="1686" y="639"/>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政治</a:t>
                </a:r>
              </a:p>
            </p:txBody>
          </p:sp>
          <p:sp>
            <p:nvSpPr>
              <p:cNvPr id="13326" name="Text Box 76"/>
              <p:cNvSpPr txBox="1">
                <a:spLocks noChangeArrowheads="1"/>
              </p:cNvSpPr>
              <p:nvPr/>
            </p:nvSpPr>
            <p:spPr bwMode="auto">
              <a:xfrm>
                <a:off x="2147" y="649"/>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语文</a:t>
                </a:r>
              </a:p>
            </p:txBody>
          </p:sp>
          <p:sp>
            <p:nvSpPr>
              <p:cNvPr id="13327" name="Text Box 77"/>
              <p:cNvSpPr txBox="1">
                <a:spLocks noChangeArrowheads="1"/>
              </p:cNvSpPr>
              <p:nvPr/>
            </p:nvSpPr>
            <p:spPr bwMode="auto">
              <a:xfrm>
                <a:off x="2628" y="649"/>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外语</a:t>
                </a:r>
              </a:p>
            </p:txBody>
          </p:sp>
          <p:sp>
            <p:nvSpPr>
              <p:cNvPr id="13328" name="Text Box 78"/>
              <p:cNvSpPr txBox="1">
                <a:spLocks noChangeArrowheads="1"/>
              </p:cNvSpPr>
              <p:nvPr/>
            </p:nvSpPr>
            <p:spPr bwMode="auto">
              <a:xfrm>
                <a:off x="3110" y="628"/>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数学</a:t>
                </a:r>
              </a:p>
            </p:txBody>
          </p:sp>
          <p:sp>
            <p:nvSpPr>
              <p:cNvPr id="13329" name="Text Box 79"/>
              <p:cNvSpPr txBox="1">
                <a:spLocks noChangeArrowheads="1"/>
              </p:cNvSpPr>
              <p:nvPr/>
            </p:nvSpPr>
            <p:spPr bwMode="auto">
              <a:xfrm>
                <a:off x="3613" y="650"/>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物理</a:t>
                </a:r>
              </a:p>
            </p:txBody>
          </p:sp>
          <p:sp>
            <p:nvSpPr>
              <p:cNvPr id="13330" name="Text Box 80"/>
              <p:cNvSpPr txBox="1">
                <a:spLocks noChangeArrowheads="1"/>
              </p:cNvSpPr>
              <p:nvPr/>
            </p:nvSpPr>
            <p:spPr bwMode="auto">
              <a:xfrm>
                <a:off x="4095" y="639"/>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化学</a:t>
                </a:r>
              </a:p>
            </p:txBody>
          </p:sp>
          <p:sp>
            <p:nvSpPr>
              <p:cNvPr id="13331" name="Text Box 81"/>
              <p:cNvSpPr txBox="1">
                <a:spLocks noChangeArrowheads="1"/>
              </p:cNvSpPr>
              <p:nvPr/>
            </p:nvSpPr>
            <p:spPr bwMode="auto">
              <a:xfrm>
                <a:off x="4566" y="649"/>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生物</a:t>
                </a:r>
              </a:p>
            </p:txBody>
          </p:sp>
          <p:sp>
            <p:nvSpPr>
              <p:cNvPr id="13332" name="Text Box 82"/>
              <p:cNvSpPr txBox="1">
                <a:spLocks noChangeArrowheads="1"/>
              </p:cNvSpPr>
              <p:nvPr/>
            </p:nvSpPr>
            <p:spPr bwMode="auto">
              <a:xfrm>
                <a:off x="5079" y="660"/>
                <a:ext cx="398" cy="518"/>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楷体_GB2312" pitchFamily="49" charset="-122"/>
                  </a:rPr>
                  <a:t>总分</a:t>
                </a:r>
              </a:p>
            </p:txBody>
          </p:sp>
          <p:sp>
            <p:nvSpPr>
              <p:cNvPr id="13333" name="Rectangle 83"/>
              <p:cNvSpPr>
                <a:spLocks noChangeArrowheads="1"/>
              </p:cNvSpPr>
              <p:nvPr/>
            </p:nvSpPr>
            <p:spPr bwMode="auto">
              <a:xfrm>
                <a:off x="492" y="419"/>
                <a:ext cx="5079" cy="963"/>
              </a:xfrm>
              <a:prstGeom prst="rect">
                <a:avLst/>
              </a:prstGeom>
              <a:noFill/>
              <a:ln w="9525">
                <a:solidFill>
                  <a:schemeClr val="tx1"/>
                </a:solidFill>
                <a:miter lim="800000"/>
                <a:headEnd/>
                <a:tailEnd/>
              </a:ln>
            </p:spPr>
            <p:txBody>
              <a:bodyPr wrap="none" anchor="ctr"/>
              <a:lstStyle/>
              <a:p>
                <a:endParaRPr lang="zh-CN" altLang="en-US" b="1">
                  <a:solidFill>
                    <a:srgbClr val="000000"/>
                  </a:solidFill>
                </a:endParaRPr>
              </a:p>
            </p:txBody>
          </p:sp>
          <p:sp>
            <p:nvSpPr>
              <p:cNvPr id="13334" name="Line 84"/>
              <p:cNvSpPr>
                <a:spLocks noChangeShapeType="1"/>
              </p:cNvSpPr>
              <p:nvPr/>
            </p:nvSpPr>
            <p:spPr bwMode="auto">
              <a:xfrm>
                <a:off x="1068" y="419"/>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35" name="Line 85"/>
              <p:cNvSpPr>
                <a:spLocks noChangeShapeType="1"/>
              </p:cNvSpPr>
              <p:nvPr/>
            </p:nvSpPr>
            <p:spPr bwMode="auto">
              <a:xfrm>
                <a:off x="1644" y="419"/>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36" name="Line 86"/>
              <p:cNvSpPr>
                <a:spLocks noChangeShapeType="1"/>
              </p:cNvSpPr>
              <p:nvPr/>
            </p:nvSpPr>
            <p:spPr bwMode="auto">
              <a:xfrm>
                <a:off x="2063" y="408"/>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37" name="Line 87"/>
              <p:cNvSpPr>
                <a:spLocks noChangeShapeType="1"/>
              </p:cNvSpPr>
              <p:nvPr/>
            </p:nvSpPr>
            <p:spPr bwMode="auto">
              <a:xfrm>
                <a:off x="2555" y="419"/>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38" name="Line 88"/>
              <p:cNvSpPr>
                <a:spLocks noChangeShapeType="1"/>
              </p:cNvSpPr>
              <p:nvPr/>
            </p:nvSpPr>
            <p:spPr bwMode="auto">
              <a:xfrm>
                <a:off x="3016" y="429"/>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39" name="Line 89"/>
              <p:cNvSpPr>
                <a:spLocks noChangeShapeType="1"/>
              </p:cNvSpPr>
              <p:nvPr/>
            </p:nvSpPr>
            <p:spPr bwMode="auto">
              <a:xfrm>
                <a:off x="3518" y="440"/>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40" name="Line 90"/>
              <p:cNvSpPr>
                <a:spLocks noChangeShapeType="1"/>
              </p:cNvSpPr>
              <p:nvPr/>
            </p:nvSpPr>
            <p:spPr bwMode="auto">
              <a:xfrm>
                <a:off x="4021" y="429"/>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41" name="Line 91"/>
              <p:cNvSpPr>
                <a:spLocks noChangeShapeType="1"/>
              </p:cNvSpPr>
              <p:nvPr/>
            </p:nvSpPr>
            <p:spPr bwMode="auto">
              <a:xfrm>
                <a:off x="4534" y="418"/>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13342" name="Line 92"/>
              <p:cNvSpPr>
                <a:spLocks noChangeShapeType="1"/>
              </p:cNvSpPr>
              <p:nvPr/>
            </p:nvSpPr>
            <p:spPr bwMode="auto">
              <a:xfrm>
                <a:off x="5005" y="397"/>
                <a:ext cx="0" cy="963"/>
              </a:xfrm>
              <a:prstGeom prst="line">
                <a:avLst/>
              </a:prstGeom>
              <a:noFill/>
              <a:ln w="9525">
                <a:solidFill>
                  <a:schemeClr val="tx1"/>
                </a:solidFill>
                <a:round/>
                <a:headEnd/>
                <a:tailEnd/>
              </a:ln>
            </p:spPr>
            <p:txBody>
              <a:bodyPr/>
              <a:lstStyle/>
              <a:p>
                <a:endParaRPr lang="zh-CN" altLang="en-US" b="1">
                  <a:solidFill>
                    <a:srgbClr val="000000"/>
                  </a:solidFill>
                </a:endParaRPr>
              </a:p>
            </p:txBody>
          </p:sp>
        </p:grpSp>
      </p:grpSp>
      <p:grpSp>
        <p:nvGrpSpPr>
          <p:cNvPr id="28" name="Group 93"/>
          <p:cNvGrpSpPr>
            <a:grpSpLocks/>
          </p:cNvGrpSpPr>
          <p:nvPr/>
        </p:nvGrpSpPr>
        <p:grpSpPr bwMode="auto">
          <a:xfrm>
            <a:off x="249009" y="1031875"/>
            <a:ext cx="765175" cy="4217988"/>
            <a:chOff x="198" y="650"/>
            <a:chExt cx="482" cy="2657"/>
          </a:xfrm>
        </p:grpSpPr>
        <p:sp>
          <p:nvSpPr>
            <p:cNvPr id="13318" name="Text Box 94"/>
            <p:cNvSpPr txBox="1">
              <a:spLocks noChangeArrowheads="1"/>
            </p:cNvSpPr>
            <p:nvPr/>
          </p:nvSpPr>
          <p:spPr bwMode="auto">
            <a:xfrm>
              <a:off x="210" y="650"/>
              <a:ext cx="398" cy="978"/>
            </a:xfrm>
            <a:prstGeom prst="rect">
              <a:avLst/>
            </a:prstGeom>
            <a:noFill/>
            <a:ln w="9525">
              <a:noFill/>
              <a:miter lim="800000"/>
              <a:headEnd/>
              <a:tailEnd/>
            </a:ln>
          </p:spPr>
          <p:txBody>
            <a:bodyPr>
              <a:spAutoFit/>
            </a:bodyPr>
            <a:lstStyle/>
            <a:p>
              <a:pPr>
                <a:spcBef>
                  <a:spcPct val="50000"/>
                </a:spcBef>
              </a:pPr>
              <a:r>
                <a:rPr lang="zh-CN" altLang="en-US" b="1">
                  <a:solidFill>
                    <a:srgbClr val="FF3300"/>
                  </a:solidFill>
                  <a:ea typeface="隶书" pitchFamily="49" charset="-122"/>
                </a:rPr>
                <a:t>物理地址</a:t>
              </a:r>
            </a:p>
          </p:txBody>
        </p:sp>
        <p:sp>
          <p:nvSpPr>
            <p:cNvPr id="13319" name="Text Box 95"/>
            <p:cNvSpPr txBox="1">
              <a:spLocks noChangeArrowheads="1"/>
            </p:cNvSpPr>
            <p:nvPr/>
          </p:nvSpPr>
          <p:spPr bwMode="auto">
            <a:xfrm>
              <a:off x="198" y="1675"/>
              <a:ext cx="482" cy="1632"/>
            </a:xfrm>
            <a:prstGeom prst="rect">
              <a:avLst/>
            </a:prstGeom>
            <a:noFill/>
            <a:ln w="9525">
              <a:noFill/>
              <a:miter lim="800000"/>
              <a:headEnd/>
              <a:tailEnd/>
            </a:ln>
          </p:spPr>
          <p:txBody>
            <a:bodyPr>
              <a:spAutoFit/>
            </a:bodyPr>
            <a:lstStyle/>
            <a:p>
              <a:r>
                <a:rPr lang="en-US" altLang="zh-CN" sz="2000">
                  <a:solidFill>
                    <a:srgbClr val="FF3300"/>
                  </a:solidFill>
                  <a:ea typeface="隶书" pitchFamily="49" charset="-122"/>
                </a:rPr>
                <a:t>8010</a:t>
              </a:r>
            </a:p>
            <a:p>
              <a:endParaRPr lang="en-US" altLang="zh-CN" sz="2000">
                <a:solidFill>
                  <a:srgbClr val="FF3300"/>
                </a:solidFill>
                <a:ea typeface="隶书" pitchFamily="49" charset="-122"/>
              </a:endParaRPr>
            </a:p>
            <a:p>
              <a:r>
                <a:rPr lang="en-US" altLang="zh-CN" sz="2000">
                  <a:solidFill>
                    <a:srgbClr val="FF3300"/>
                  </a:solidFill>
                  <a:ea typeface="隶书" pitchFamily="49" charset="-122"/>
                </a:rPr>
                <a:t>8230</a:t>
              </a:r>
            </a:p>
            <a:p>
              <a:r>
                <a:rPr lang="en-US" altLang="zh-CN" sz="2000">
                  <a:solidFill>
                    <a:srgbClr val="FF3300"/>
                  </a:solidFill>
                  <a:ea typeface="隶书" pitchFamily="49" charset="-122"/>
                </a:rPr>
                <a:t>8240</a:t>
              </a:r>
            </a:p>
            <a:p>
              <a:r>
                <a:rPr lang="en-US" altLang="zh-CN" sz="2000">
                  <a:solidFill>
                    <a:srgbClr val="FF3300"/>
                  </a:solidFill>
                  <a:ea typeface="隶书" pitchFamily="49" charset="-122"/>
                </a:rPr>
                <a:t>8250</a:t>
              </a:r>
            </a:p>
            <a:p>
              <a:pPr>
                <a:lnSpc>
                  <a:spcPct val="110000"/>
                </a:lnSpc>
              </a:pPr>
              <a:endParaRPr lang="en-US" altLang="zh-CN" sz="2000">
                <a:solidFill>
                  <a:srgbClr val="FF3300"/>
                </a:solidFill>
                <a:ea typeface="隶书" pitchFamily="49" charset="-122"/>
              </a:endParaRPr>
            </a:p>
            <a:p>
              <a:pPr>
                <a:lnSpc>
                  <a:spcPct val="110000"/>
                </a:lnSpc>
              </a:pPr>
              <a:endParaRPr lang="en-US" altLang="zh-CN" sz="2000">
                <a:solidFill>
                  <a:srgbClr val="FF3300"/>
                </a:solidFill>
                <a:ea typeface="隶书" pitchFamily="49" charset="-122"/>
              </a:endParaRPr>
            </a:p>
            <a:p>
              <a:r>
                <a:rPr lang="en-US" altLang="zh-CN" sz="2000">
                  <a:solidFill>
                    <a:srgbClr val="FF3300"/>
                  </a:solidFill>
                  <a:ea typeface="隶书" pitchFamily="49" charset="-122"/>
                </a:rPr>
                <a:t>8700</a:t>
              </a:r>
            </a:p>
          </p:txBody>
        </p:sp>
      </p:grpSp>
      <p:sp>
        <p:nvSpPr>
          <p:cNvPr id="13316" name="AutoShape 96"/>
          <p:cNvSpPr>
            <a:spLocks noChangeArrowheads="1"/>
          </p:cNvSpPr>
          <p:nvPr/>
        </p:nvSpPr>
        <p:spPr bwMode="auto">
          <a:xfrm>
            <a:off x="1912709" y="5834063"/>
            <a:ext cx="1096963" cy="398462"/>
          </a:xfrm>
          <a:prstGeom prst="wedgeRoundRectCallout">
            <a:avLst>
              <a:gd name="adj1" fmla="val -76917"/>
              <a:gd name="adj2" fmla="val -204583"/>
              <a:gd name="adj3" fmla="val 16667"/>
            </a:avLst>
          </a:prstGeom>
          <a:solidFill>
            <a:srgbClr val="CCFFFF"/>
          </a:solidFill>
          <a:ln w="9525">
            <a:solidFill>
              <a:schemeClr val="tx1"/>
            </a:solidFill>
            <a:miter lim="800000"/>
            <a:headEnd/>
            <a:tailEnd/>
          </a:ln>
        </p:spPr>
        <p:txBody>
          <a:bodyPr/>
          <a:lstStyle/>
          <a:p>
            <a:pPr algn="ctr"/>
            <a:r>
              <a:rPr lang="zh-CN" altLang="en-US" sz="2000" b="1">
                <a:solidFill>
                  <a:srgbClr val="000000"/>
                </a:solidFill>
                <a:ea typeface="楷体_GB2312" pitchFamily="49" charset="-122"/>
              </a:rPr>
              <a:t>关键字</a:t>
            </a:r>
          </a:p>
        </p:txBody>
      </p:sp>
      <p:sp>
        <p:nvSpPr>
          <p:cNvPr id="425057" name="AutoShape 97"/>
          <p:cNvSpPr>
            <a:spLocks noChangeArrowheads="1"/>
          </p:cNvSpPr>
          <p:nvPr/>
        </p:nvSpPr>
        <p:spPr bwMode="auto">
          <a:xfrm>
            <a:off x="201384" y="5767388"/>
            <a:ext cx="1379538" cy="515937"/>
          </a:xfrm>
          <a:prstGeom prst="wedgeRoundRectCallout">
            <a:avLst>
              <a:gd name="adj1" fmla="val -30435"/>
              <a:gd name="adj2" fmla="val -146921"/>
              <a:gd name="adj3" fmla="val 16667"/>
            </a:avLst>
          </a:prstGeom>
          <a:solidFill>
            <a:srgbClr val="CCFFFF"/>
          </a:solidFill>
          <a:ln w="9525">
            <a:solidFill>
              <a:schemeClr val="tx1"/>
            </a:solidFill>
            <a:miter lim="800000"/>
            <a:headEnd/>
            <a:tailEnd/>
          </a:ln>
        </p:spPr>
        <p:txBody>
          <a:bodyPr/>
          <a:lstStyle/>
          <a:p>
            <a:pPr algn="ctr"/>
            <a:r>
              <a:rPr lang="zh-CN" altLang="en-US" sz="2000" b="1">
                <a:solidFill>
                  <a:srgbClr val="000000"/>
                </a:solidFill>
                <a:ea typeface="楷体_GB2312" pitchFamily="49" charset="-122"/>
              </a:rPr>
              <a:t>存放位置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25057"/>
                                        </p:tgtEl>
                                        <p:attrNameLst>
                                          <p:attrName>style.visibility</p:attrName>
                                        </p:attrNameLst>
                                      </p:cBhvr>
                                      <p:to>
                                        <p:strVal val="visible"/>
                                      </p:to>
                                    </p:set>
                                    <p:animEffect transition="in" filter="wipe(down)">
                                      <p:cBhvr>
                                        <p:cTn id="11" dur="500"/>
                                        <p:tgtEl>
                                          <p:spTgt spid="425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5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188913" y="4929188"/>
            <a:ext cx="8131175" cy="1406795"/>
          </a:xfrm>
          <a:prstGeom prst="rect">
            <a:avLst/>
          </a:prstGeom>
          <a:noFill/>
          <a:ln w="9525">
            <a:noFill/>
            <a:miter lim="800000"/>
            <a:headEnd/>
            <a:tailEnd/>
          </a:ln>
        </p:spPr>
        <p:txBody>
          <a:bodyPr>
            <a:spAutoFit/>
          </a:bodyPr>
          <a:lstStyle/>
          <a:p>
            <a:pPr marL="457200" indent="-457200">
              <a:lnSpc>
                <a:spcPct val="125000"/>
              </a:lnSpc>
              <a:buFont typeface="Wingdings" pitchFamily="2" charset="2"/>
              <a:buChar char="n"/>
            </a:pPr>
            <a:r>
              <a:rPr lang="zh-CN" altLang="en-US" sz="3600" dirty="0">
                <a:solidFill>
                  <a:srgbClr val="000000"/>
                </a:solidFill>
                <a:ea typeface="楷体_GB2312" pitchFamily="49" charset="-122"/>
              </a:rPr>
              <a:t>用这类方法表示的查找表，</a:t>
            </a:r>
            <a:r>
              <a:rPr lang="zh-CN" altLang="en-US" sz="3600" dirty="0">
                <a:solidFill>
                  <a:srgbClr val="FF0000"/>
                </a:solidFill>
                <a:ea typeface="楷体_GB2312" pitchFamily="49" charset="-122"/>
              </a:rPr>
              <a:t>其平均查找长度都不为零。</a:t>
            </a:r>
            <a:endParaRPr lang="zh-CN" altLang="en-US" sz="3600" dirty="0">
              <a:solidFill>
                <a:srgbClr val="000000"/>
              </a:solidFill>
              <a:ea typeface="楷体_GB2312" pitchFamily="49" charset="-122"/>
            </a:endParaRPr>
          </a:p>
        </p:txBody>
      </p:sp>
      <p:sp>
        <p:nvSpPr>
          <p:cNvPr id="427011" name="Rectangle 3"/>
          <p:cNvSpPr>
            <a:spLocks noChangeArrowheads="1"/>
          </p:cNvSpPr>
          <p:nvPr/>
        </p:nvSpPr>
        <p:spPr bwMode="auto">
          <a:xfrm>
            <a:off x="247650" y="1939925"/>
            <a:ext cx="8480425" cy="1406795"/>
          </a:xfrm>
          <a:prstGeom prst="rect">
            <a:avLst/>
          </a:prstGeom>
          <a:noFill/>
          <a:ln w="9525">
            <a:noFill/>
            <a:miter lim="800000"/>
            <a:headEnd/>
            <a:tailEnd/>
          </a:ln>
        </p:spPr>
        <p:txBody>
          <a:bodyPr>
            <a:spAutoFit/>
          </a:bodyPr>
          <a:lstStyle/>
          <a:p>
            <a:pPr marL="279400" indent="-279400">
              <a:lnSpc>
                <a:spcPct val="125000"/>
              </a:lnSpc>
              <a:buFont typeface="Wingdings" pitchFamily="2" charset="2"/>
              <a:buChar char="n"/>
            </a:pPr>
            <a:r>
              <a:rPr lang="zh-CN" altLang="en-US" sz="3600" dirty="0">
                <a:solidFill>
                  <a:srgbClr val="000000"/>
                </a:solidFill>
                <a:ea typeface="楷体_GB2312" pitchFamily="49" charset="-122"/>
              </a:rPr>
              <a:t>对不同的查找表，</a:t>
            </a:r>
            <a:r>
              <a:rPr lang="zh-CN" altLang="en-US" sz="3600" b="1" dirty="0">
                <a:solidFill>
                  <a:srgbClr val="000000"/>
                </a:solidFill>
                <a:ea typeface="楷体_GB2312" pitchFamily="49" charset="-122"/>
              </a:rPr>
              <a:t>差别仅在于：</a:t>
            </a:r>
            <a:r>
              <a:rPr lang="zh-CN" altLang="en-US" sz="3600" dirty="0">
                <a:solidFill>
                  <a:srgbClr val="000000"/>
                </a:solidFill>
                <a:ea typeface="楷体_GB2312" pitchFamily="49" charset="-122"/>
              </a:rPr>
              <a:t>关键字与给定值进行比较的次序不同。</a:t>
            </a:r>
          </a:p>
        </p:txBody>
      </p:sp>
      <p:sp>
        <p:nvSpPr>
          <p:cNvPr id="14340" name="Rectangle 0"/>
          <p:cNvSpPr>
            <a:spLocks noChangeArrowheads="1"/>
          </p:cNvSpPr>
          <p:nvPr/>
        </p:nvSpPr>
        <p:spPr bwMode="auto">
          <a:xfrm>
            <a:off x="-698500" y="379413"/>
            <a:ext cx="9144000" cy="1503745"/>
          </a:xfrm>
          <a:prstGeom prst="rect">
            <a:avLst/>
          </a:prstGeom>
          <a:noFill/>
          <a:ln w="9525">
            <a:noFill/>
            <a:miter lim="800000"/>
            <a:headEnd/>
            <a:tailEnd/>
          </a:ln>
        </p:spPr>
        <p:txBody>
          <a:bodyPr>
            <a:spAutoFit/>
          </a:bodyPr>
          <a:lstStyle/>
          <a:p>
            <a:pPr marL="1244600" lvl="2" indent="-330200">
              <a:lnSpc>
                <a:spcPct val="135000"/>
              </a:lnSpc>
              <a:buFont typeface="Wingdings" pitchFamily="2" charset="2"/>
              <a:buChar char="n"/>
            </a:pPr>
            <a:r>
              <a:rPr lang="zh-CN" altLang="en-US" sz="3600" b="1" dirty="0">
                <a:solidFill>
                  <a:srgbClr val="FF0000"/>
                </a:solidFill>
                <a:ea typeface="楷体_GB2312" pitchFamily="49" charset="-122"/>
              </a:rPr>
              <a:t>查找的过程</a:t>
            </a:r>
            <a:r>
              <a:rPr lang="zh-CN" altLang="en-US" sz="3600" dirty="0">
                <a:solidFill>
                  <a:srgbClr val="000000"/>
                </a:solidFill>
                <a:ea typeface="楷体_GB2312" pitchFamily="49" charset="-122"/>
              </a:rPr>
              <a:t>为：将</a:t>
            </a:r>
            <a:r>
              <a:rPr lang="zh-CN" altLang="en-US" sz="3600" dirty="0">
                <a:solidFill>
                  <a:srgbClr val="3333FF"/>
                </a:solidFill>
                <a:ea typeface="楷体_GB2312" pitchFamily="49" charset="-122"/>
              </a:rPr>
              <a:t>给定值</a:t>
            </a:r>
            <a:r>
              <a:rPr lang="zh-CN" altLang="en-US" sz="3600" dirty="0">
                <a:solidFill>
                  <a:srgbClr val="000000"/>
                </a:solidFill>
                <a:ea typeface="楷体_GB2312" pitchFamily="49" charset="-122"/>
              </a:rPr>
              <a:t>依次与关键字集合中各个关键字进行</a:t>
            </a:r>
            <a:r>
              <a:rPr lang="zh-CN" altLang="en-US" sz="3600" b="1" dirty="0">
                <a:solidFill>
                  <a:srgbClr val="FF0000"/>
                </a:solidFill>
                <a:ea typeface="楷体_GB2312" pitchFamily="49" charset="-122"/>
              </a:rPr>
              <a:t>比较</a:t>
            </a:r>
            <a:r>
              <a:rPr lang="zh-CN" altLang="en-US" sz="3600" dirty="0">
                <a:solidFill>
                  <a:srgbClr val="A50021"/>
                </a:solidFill>
                <a:ea typeface="楷体_GB2312" pitchFamily="49" charset="-122"/>
              </a:rPr>
              <a:t>，</a:t>
            </a:r>
          </a:p>
        </p:txBody>
      </p:sp>
      <p:sp>
        <p:nvSpPr>
          <p:cNvPr id="602113" name="Rectangle 1"/>
          <p:cNvSpPr>
            <a:spLocks noChangeArrowheads="1"/>
          </p:cNvSpPr>
          <p:nvPr/>
        </p:nvSpPr>
        <p:spPr bwMode="auto">
          <a:xfrm>
            <a:off x="215900" y="3497263"/>
            <a:ext cx="8229600" cy="1406795"/>
          </a:xfrm>
          <a:prstGeom prst="rect">
            <a:avLst/>
          </a:prstGeom>
          <a:noFill/>
          <a:ln w="9525">
            <a:noFill/>
            <a:miter lim="800000"/>
            <a:headEnd/>
            <a:tailEnd/>
          </a:ln>
        </p:spPr>
        <p:txBody>
          <a:bodyPr>
            <a:spAutoFit/>
          </a:bodyPr>
          <a:lstStyle/>
          <a:p>
            <a:pPr marL="355600" indent="-355600">
              <a:lnSpc>
                <a:spcPct val="125000"/>
              </a:lnSpc>
              <a:buFont typeface="Wingdings" pitchFamily="2" charset="2"/>
              <a:buChar char="n"/>
            </a:pPr>
            <a:r>
              <a:rPr lang="zh-CN" altLang="en-US" sz="3600" b="1" dirty="0">
                <a:solidFill>
                  <a:srgbClr val="FF0000"/>
                </a:solidFill>
                <a:ea typeface="楷体_GB2312" pitchFamily="49" charset="-122"/>
              </a:rPr>
              <a:t>查找的效率</a:t>
            </a:r>
            <a:r>
              <a:rPr lang="zh-CN" altLang="en-US" sz="3600" dirty="0">
                <a:solidFill>
                  <a:srgbClr val="000000"/>
                </a:solidFill>
                <a:ea typeface="楷体_GB2312" pitchFamily="49" charset="-122"/>
              </a:rPr>
              <a:t>取决于和给定值进行比较的关键字个数。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wipe(left)">
                                      <p:cBhvr>
                                        <p:cTn id="7" dur="500"/>
                                        <p:tgtEl>
                                          <p:spTgt spid="427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2113"/>
                                        </p:tgtEl>
                                        <p:attrNameLst>
                                          <p:attrName>style.visibility</p:attrName>
                                        </p:attrNameLst>
                                      </p:cBhvr>
                                      <p:to>
                                        <p:strVal val="visible"/>
                                      </p:to>
                                    </p:set>
                                    <p:animEffect transition="in" filter="wipe(left)">
                                      <p:cBhvr>
                                        <p:cTn id="12" dur="500"/>
                                        <p:tgtEl>
                                          <p:spTgt spid="6021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7010"/>
                                        </p:tgtEl>
                                        <p:attrNameLst>
                                          <p:attrName>style.visibility</p:attrName>
                                        </p:attrNameLst>
                                      </p:cBhvr>
                                      <p:to>
                                        <p:strVal val="visible"/>
                                      </p:to>
                                    </p:set>
                                    <p:animEffect transition="in" filter="wipe(left)">
                                      <p:cBhvr>
                                        <p:cTn id="17" dur="500"/>
                                        <p:tgtEl>
                                          <p:spTgt spid="427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p:bldP spid="427011" grpId="0"/>
      <p:bldP spid="6021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533400" y="2282825"/>
            <a:ext cx="8610600" cy="1555750"/>
          </a:xfrm>
          <a:prstGeom prst="rect">
            <a:avLst/>
          </a:prstGeom>
          <a:noFill/>
          <a:ln w="9525">
            <a:noFill/>
            <a:miter lim="800000"/>
            <a:headEnd/>
            <a:tailEnd/>
          </a:ln>
        </p:spPr>
        <p:txBody>
          <a:bodyPr>
            <a:spAutoFit/>
          </a:bodyPr>
          <a:lstStyle/>
          <a:p>
            <a:pPr>
              <a:lnSpc>
                <a:spcPct val="120000"/>
              </a:lnSpc>
            </a:pPr>
            <a:r>
              <a:rPr lang="zh-CN" altLang="en-US" sz="4000">
                <a:solidFill>
                  <a:srgbClr val="000000"/>
                </a:solidFill>
                <a:ea typeface="楷体_GB2312" pitchFamily="49" charset="-122"/>
              </a:rPr>
              <a:t>只有一个办法：预先知道所查关键字在表中的物理存储位置，</a:t>
            </a:r>
            <a:endParaRPr lang="zh-CN" altLang="en-US">
              <a:solidFill>
                <a:srgbClr val="000000"/>
              </a:solidFill>
              <a:ea typeface="楷体_GB2312" pitchFamily="49" charset="-122"/>
            </a:endParaRPr>
          </a:p>
        </p:txBody>
      </p:sp>
      <p:sp>
        <p:nvSpPr>
          <p:cNvPr id="15363" name="Rectangle 3"/>
          <p:cNvSpPr>
            <a:spLocks noChangeArrowheads="1"/>
          </p:cNvSpPr>
          <p:nvPr/>
        </p:nvSpPr>
        <p:spPr bwMode="auto">
          <a:xfrm>
            <a:off x="434975" y="995363"/>
            <a:ext cx="8709025" cy="823912"/>
          </a:xfrm>
          <a:prstGeom prst="rect">
            <a:avLst/>
          </a:prstGeom>
          <a:noFill/>
          <a:ln w="9525">
            <a:noFill/>
            <a:miter lim="800000"/>
            <a:headEnd/>
            <a:tailEnd/>
          </a:ln>
        </p:spPr>
        <p:txBody>
          <a:bodyPr>
            <a:spAutoFit/>
          </a:bodyPr>
          <a:lstStyle/>
          <a:p>
            <a:pPr>
              <a:lnSpc>
                <a:spcPct val="120000"/>
              </a:lnSpc>
            </a:pPr>
            <a:r>
              <a:rPr lang="zh-CN" altLang="en-US" sz="4000">
                <a:solidFill>
                  <a:srgbClr val="0000FF"/>
                </a:solidFill>
                <a:ea typeface="楷体_GB2312" pitchFamily="49" charset="-122"/>
              </a:rPr>
              <a:t>对于频繁使用的查找表，希望  </a:t>
            </a:r>
            <a:r>
              <a:rPr lang="en-US" altLang="zh-CN" sz="4000">
                <a:solidFill>
                  <a:srgbClr val="0000FF"/>
                </a:solidFill>
                <a:ea typeface="楷体_GB2312" pitchFamily="49" charset="-122"/>
              </a:rPr>
              <a:t>ASL=0</a:t>
            </a:r>
          </a:p>
        </p:txBody>
      </p:sp>
      <p:sp>
        <p:nvSpPr>
          <p:cNvPr id="428036" name="Rectangle 4"/>
          <p:cNvSpPr>
            <a:spLocks noChangeArrowheads="1"/>
          </p:cNvSpPr>
          <p:nvPr/>
        </p:nvSpPr>
        <p:spPr bwMode="auto">
          <a:xfrm>
            <a:off x="609600" y="4264025"/>
            <a:ext cx="8534400" cy="1616075"/>
          </a:xfrm>
          <a:prstGeom prst="rect">
            <a:avLst/>
          </a:prstGeom>
          <a:noFill/>
          <a:ln w="9525">
            <a:noFill/>
            <a:miter lim="800000"/>
            <a:headEnd/>
            <a:tailEnd/>
          </a:ln>
        </p:spPr>
        <p:txBody>
          <a:bodyPr>
            <a:spAutoFit/>
          </a:bodyPr>
          <a:lstStyle/>
          <a:p>
            <a:pPr>
              <a:lnSpc>
                <a:spcPct val="125000"/>
              </a:lnSpc>
            </a:pPr>
            <a:r>
              <a:rPr lang="zh-CN" altLang="en-US" sz="4000">
                <a:solidFill>
                  <a:srgbClr val="000000"/>
                </a:solidFill>
                <a:ea typeface="楷体_GB2312" pitchFamily="49" charset="-122"/>
              </a:rPr>
              <a:t>即，要求：</a:t>
            </a:r>
            <a:r>
              <a:rPr lang="zh-CN" altLang="en-US" sz="4000">
                <a:solidFill>
                  <a:srgbClr val="0000FF"/>
                </a:solidFill>
                <a:ea typeface="楷体_GB2312" pitchFamily="49" charset="-122"/>
              </a:rPr>
              <a:t>数据元素在表中位置和其关键字之间存在一种确定的关系</a:t>
            </a:r>
            <a:r>
              <a:rPr lang="zh-CN" altLang="en-US" sz="4000">
                <a:solidFill>
                  <a:srgbClr val="0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wipe(left)">
                                      <p:cBhvr>
                                        <p:cTn id="7" dur="500"/>
                                        <p:tgtEl>
                                          <p:spTgt spid="4280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8036"/>
                                        </p:tgtEl>
                                        <p:attrNameLst>
                                          <p:attrName>style.visibility</p:attrName>
                                        </p:attrNameLst>
                                      </p:cBhvr>
                                      <p:to>
                                        <p:strVal val="visible"/>
                                      </p:to>
                                    </p:set>
                                    <p:animEffect transition="in" filter="wipe(left)">
                                      <p:cBhvr>
                                        <p:cTn id="10" dur="500"/>
                                        <p:tgtEl>
                                          <p:spTgt spid="42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p:bldP spid="4280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2088" y="314325"/>
            <a:ext cx="8839200" cy="3597275"/>
          </a:xfrm>
          <a:prstGeom prst="rect">
            <a:avLst/>
          </a:prstGeom>
          <a:noFill/>
          <a:ln w="9525">
            <a:noFill/>
            <a:miter lim="800000"/>
            <a:headEnd/>
            <a:tailEnd/>
          </a:ln>
        </p:spPr>
        <p:txBody>
          <a:bodyPr>
            <a:spAutoFit/>
          </a:bodyPr>
          <a:lstStyle/>
          <a:p>
            <a:pPr>
              <a:lnSpc>
                <a:spcPct val="120000"/>
              </a:lnSpc>
            </a:pPr>
            <a:r>
              <a:rPr lang="en-US" altLang="zh-CN" sz="3200" dirty="0">
                <a:solidFill>
                  <a:srgbClr val="A50021"/>
                </a:solidFill>
                <a:ea typeface="楷体_GB2312" pitchFamily="49" charset="-122"/>
              </a:rPr>
              <a:t>     </a:t>
            </a:r>
            <a:r>
              <a:rPr lang="zh-CN" altLang="en-US" sz="3200" b="1" dirty="0">
                <a:solidFill>
                  <a:srgbClr val="A50021"/>
                </a:solidFill>
                <a:ea typeface="楷体_GB2312" pitchFamily="49" charset="-122"/>
              </a:rPr>
              <a:t>哈希查找的基本思想：</a:t>
            </a:r>
          </a:p>
          <a:p>
            <a:pPr>
              <a:lnSpc>
                <a:spcPct val="120000"/>
              </a:lnSpc>
            </a:pPr>
            <a:r>
              <a:rPr lang="zh-CN" altLang="en-US" sz="3200" dirty="0" smtClean="0">
                <a:solidFill>
                  <a:srgbClr val="000000"/>
                </a:solidFill>
                <a:ea typeface="楷体_GB2312" pitchFamily="49" charset="-122"/>
              </a:rPr>
              <a:t>     以</a:t>
            </a:r>
            <a:r>
              <a:rPr lang="zh-CN" altLang="en-US" sz="3200" dirty="0">
                <a:solidFill>
                  <a:srgbClr val="000000"/>
                </a:solidFill>
                <a:ea typeface="楷体_GB2312" pitchFamily="49" charset="-122"/>
              </a:rPr>
              <a:t>查找表中的每个元素的关键字</a:t>
            </a:r>
            <a:r>
              <a:rPr lang="en-US" altLang="zh-CN" sz="3200" dirty="0">
                <a:solidFill>
                  <a:srgbClr val="FF0000"/>
                </a:solidFill>
                <a:ea typeface="楷体_GB2312" pitchFamily="49" charset="-122"/>
              </a:rPr>
              <a:t>key</a:t>
            </a:r>
            <a:r>
              <a:rPr lang="zh-CN" altLang="en-US" sz="3200" dirty="0">
                <a:solidFill>
                  <a:srgbClr val="000000"/>
                </a:solidFill>
                <a:ea typeface="楷体_GB2312" pitchFamily="49" charset="-122"/>
              </a:rPr>
              <a:t>为自变量，通过一种函数</a:t>
            </a:r>
            <a:r>
              <a:rPr lang="en-US" altLang="zh-CN" sz="3200" dirty="0">
                <a:solidFill>
                  <a:srgbClr val="FF0000"/>
                </a:solidFill>
                <a:ea typeface="楷体_GB2312" pitchFamily="49" charset="-122"/>
              </a:rPr>
              <a:t>H(key)</a:t>
            </a:r>
            <a:r>
              <a:rPr lang="zh-CN" altLang="en-US" sz="3200" dirty="0">
                <a:solidFill>
                  <a:srgbClr val="000000"/>
                </a:solidFill>
                <a:ea typeface="楷体_GB2312" pitchFamily="49" charset="-122"/>
              </a:rPr>
              <a:t>计算出函数值，把这个</a:t>
            </a:r>
            <a:r>
              <a:rPr lang="zh-CN" altLang="en-US" sz="3200" b="1" dirty="0">
                <a:solidFill>
                  <a:srgbClr val="3333FF"/>
                </a:solidFill>
                <a:ea typeface="楷体_GB2312" pitchFamily="49" charset="-122"/>
              </a:rPr>
              <a:t>值</a:t>
            </a:r>
            <a:r>
              <a:rPr lang="zh-CN" altLang="en-US" sz="3200" b="1" dirty="0">
                <a:solidFill>
                  <a:srgbClr val="FF0000"/>
                </a:solidFill>
                <a:ea typeface="楷体_GB2312" pitchFamily="49" charset="-122"/>
              </a:rPr>
              <a:t> </a:t>
            </a:r>
            <a:r>
              <a:rPr lang="zh-CN" altLang="en-US" sz="3200" dirty="0">
                <a:solidFill>
                  <a:srgbClr val="000000"/>
                </a:solidFill>
                <a:ea typeface="楷体_GB2312" pitchFamily="49" charset="-122"/>
              </a:rPr>
              <a:t>解释为一块连续存储空间的</a:t>
            </a:r>
            <a:r>
              <a:rPr lang="zh-CN" altLang="en-US" sz="3200" b="1" dirty="0">
                <a:solidFill>
                  <a:srgbClr val="3333FF"/>
                </a:solidFill>
                <a:ea typeface="楷体_GB2312" pitchFamily="49" charset="-122"/>
              </a:rPr>
              <a:t>地址</a:t>
            </a:r>
            <a:r>
              <a:rPr lang="zh-CN" altLang="en-US" sz="3200" dirty="0">
                <a:solidFill>
                  <a:srgbClr val="FF0000"/>
                </a:solidFill>
                <a:ea typeface="楷体_GB2312" pitchFamily="49" charset="-122"/>
              </a:rPr>
              <a:t>单元</a:t>
            </a:r>
            <a:r>
              <a:rPr lang="zh-CN" altLang="en-US" sz="3200" dirty="0">
                <a:solidFill>
                  <a:srgbClr val="000000"/>
                </a:solidFill>
                <a:ea typeface="楷体_GB2312" pitchFamily="49" charset="-122"/>
              </a:rPr>
              <a:t>，并将该元素</a:t>
            </a:r>
            <a:r>
              <a:rPr lang="zh-CN" altLang="en-US" sz="3200" dirty="0">
                <a:solidFill>
                  <a:srgbClr val="FF0000"/>
                </a:solidFill>
                <a:ea typeface="楷体_GB2312" pitchFamily="49" charset="-122"/>
              </a:rPr>
              <a:t>直接存储</a:t>
            </a:r>
            <a:r>
              <a:rPr lang="zh-CN" altLang="en-US" sz="3200" dirty="0">
                <a:solidFill>
                  <a:srgbClr val="000000"/>
                </a:solidFill>
                <a:ea typeface="楷体_GB2312" pitchFamily="49" charset="-122"/>
              </a:rPr>
              <a:t>到这个地址单元中。这种函数</a:t>
            </a:r>
            <a:r>
              <a:rPr lang="en-US" altLang="zh-CN" sz="3200" dirty="0">
                <a:solidFill>
                  <a:srgbClr val="000000"/>
                </a:solidFill>
                <a:ea typeface="楷体_GB2312" pitchFamily="49" charset="-122"/>
              </a:rPr>
              <a:t>H(key)</a:t>
            </a:r>
            <a:r>
              <a:rPr lang="zh-CN" altLang="en-US" sz="3200" dirty="0">
                <a:solidFill>
                  <a:srgbClr val="000000"/>
                </a:solidFill>
                <a:ea typeface="楷体_GB2312" pitchFamily="49" charset="-122"/>
              </a:rPr>
              <a:t>就称为</a:t>
            </a:r>
            <a:r>
              <a:rPr lang="zh-CN" altLang="en-US" sz="3200" dirty="0">
                <a:solidFill>
                  <a:srgbClr val="FF3300"/>
                </a:solidFill>
                <a:ea typeface="楷体_GB2312" pitchFamily="49" charset="-122"/>
              </a:rPr>
              <a:t>哈希（</a:t>
            </a:r>
            <a:r>
              <a:rPr lang="en-US" altLang="zh-CN" sz="3200" dirty="0">
                <a:solidFill>
                  <a:srgbClr val="FF3300"/>
                </a:solidFill>
                <a:ea typeface="楷体_GB2312" pitchFamily="49" charset="-122"/>
              </a:rPr>
              <a:t>Hash</a:t>
            </a:r>
            <a:r>
              <a:rPr lang="zh-CN" altLang="en-US" sz="3200" dirty="0">
                <a:solidFill>
                  <a:srgbClr val="FF3300"/>
                </a:solidFill>
                <a:ea typeface="楷体_GB2312" pitchFamily="49" charset="-122"/>
              </a:rPr>
              <a:t>）函数</a:t>
            </a:r>
            <a:r>
              <a:rPr lang="zh-CN" altLang="en-US" sz="3200" dirty="0">
                <a:solidFill>
                  <a:srgbClr val="000000"/>
                </a:solidFill>
                <a:ea typeface="楷体_GB2312" pitchFamily="49" charset="-122"/>
              </a:rPr>
              <a:t>。</a:t>
            </a:r>
          </a:p>
        </p:txBody>
      </p:sp>
      <p:sp>
        <p:nvSpPr>
          <p:cNvPr id="429059" name="Text Box 3"/>
          <p:cNvSpPr txBox="1">
            <a:spLocks noChangeArrowheads="1"/>
          </p:cNvSpPr>
          <p:nvPr/>
        </p:nvSpPr>
        <p:spPr bwMode="auto">
          <a:xfrm>
            <a:off x="331788" y="4235450"/>
            <a:ext cx="8562975" cy="1844675"/>
          </a:xfrm>
          <a:prstGeom prst="rect">
            <a:avLst/>
          </a:prstGeom>
          <a:noFill/>
          <a:ln w="9525">
            <a:noFill/>
            <a:miter lim="800000"/>
            <a:headEnd/>
            <a:tailEnd/>
          </a:ln>
        </p:spPr>
        <p:txBody>
          <a:bodyPr>
            <a:spAutoFit/>
          </a:bodyPr>
          <a:lstStyle/>
          <a:p>
            <a:pPr>
              <a:lnSpc>
                <a:spcPct val="120000"/>
              </a:lnSpc>
            </a:pPr>
            <a:r>
              <a:rPr lang="zh-CN" altLang="en-US" sz="3200">
                <a:solidFill>
                  <a:srgbClr val="3333CC"/>
                </a:solidFill>
                <a:ea typeface="楷体_GB2312" pitchFamily="49" charset="-122"/>
              </a:rPr>
              <a:t>在哈希表上进行查找时，首先根据给定的</a:t>
            </a:r>
            <a:r>
              <a:rPr lang="zh-CN" altLang="en-US" sz="3200">
                <a:solidFill>
                  <a:srgbClr val="FF0000"/>
                </a:solidFill>
                <a:ea typeface="楷体_GB2312" pitchFamily="49" charset="-122"/>
              </a:rPr>
              <a:t>关键字</a:t>
            </a:r>
            <a:r>
              <a:rPr lang="en-US" altLang="zh-CN" sz="3200">
                <a:solidFill>
                  <a:srgbClr val="FF0000"/>
                </a:solidFill>
                <a:ea typeface="楷体_GB2312" pitchFamily="49" charset="-122"/>
              </a:rPr>
              <a:t>key</a:t>
            </a:r>
            <a:r>
              <a:rPr lang="zh-CN" altLang="en-US" sz="3200">
                <a:solidFill>
                  <a:srgbClr val="3333CC"/>
                </a:solidFill>
                <a:ea typeface="楷体_GB2312" pitchFamily="49" charset="-122"/>
              </a:rPr>
              <a:t>，用哈希函数</a:t>
            </a:r>
            <a:r>
              <a:rPr lang="en-US" altLang="zh-CN" sz="3200">
                <a:solidFill>
                  <a:srgbClr val="3333CC"/>
                </a:solidFill>
                <a:ea typeface="楷体_GB2312" pitchFamily="49" charset="-122"/>
              </a:rPr>
              <a:t>H(key)</a:t>
            </a:r>
            <a:r>
              <a:rPr lang="zh-CN" altLang="en-US" sz="3200">
                <a:solidFill>
                  <a:srgbClr val="3333CC"/>
                </a:solidFill>
                <a:ea typeface="楷体_GB2312" pitchFamily="49" charset="-122"/>
              </a:rPr>
              <a:t>计算出存储地址，然后按此地址</a:t>
            </a:r>
            <a:r>
              <a:rPr lang="zh-CN" altLang="en-US" sz="3200">
                <a:solidFill>
                  <a:srgbClr val="FF0000"/>
                </a:solidFill>
                <a:ea typeface="楷体_GB2312" pitchFamily="49" charset="-122"/>
              </a:rPr>
              <a:t>直接取出</a:t>
            </a:r>
            <a:r>
              <a:rPr lang="zh-CN" altLang="en-US" sz="3200">
                <a:solidFill>
                  <a:srgbClr val="3333CC"/>
                </a:solidFill>
                <a:ea typeface="楷体_GB2312" pitchFamily="49" charset="-122"/>
              </a:rPr>
              <a:t>对应的元素。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left)">
                                      <p:cBhvr>
                                        <p:cTn id="7" dur="500"/>
                                        <p:tgtEl>
                                          <p:spTgt spid="429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327025" y="2239963"/>
            <a:ext cx="8094663" cy="1311275"/>
          </a:xfrm>
          <a:prstGeom prst="rect">
            <a:avLst/>
          </a:prstGeom>
          <a:noFill/>
          <a:ln w="9525">
            <a:noFill/>
            <a:miter lim="800000"/>
            <a:headEnd/>
            <a:tailEnd/>
          </a:ln>
        </p:spPr>
        <p:txBody>
          <a:bodyPr>
            <a:spAutoFit/>
          </a:bodyPr>
          <a:lstStyle/>
          <a:p>
            <a:pPr>
              <a:lnSpc>
                <a:spcPct val="125000"/>
              </a:lnSpc>
            </a:pPr>
            <a:r>
              <a:rPr lang="zh-CN" altLang="en-US" sz="3200" dirty="0">
                <a:solidFill>
                  <a:srgbClr val="FF3300"/>
                </a:solidFill>
                <a:ea typeface="楷体_GB2312" pitchFamily="49" charset="-122"/>
              </a:rPr>
              <a:t>如果</a:t>
            </a:r>
            <a:r>
              <a:rPr lang="zh-CN" altLang="en-US" sz="3200" b="1" dirty="0">
                <a:solidFill>
                  <a:srgbClr val="FF3300"/>
                </a:solidFill>
                <a:ea typeface="楷体_GB2312" pitchFamily="49" charset="-122"/>
              </a:rPr>
              <a:t>以学号的后三位</a:t>
            </a:r>
            <a:r>
              <a:rPr lang="en-US" altLang="zh-CN" sz="3200" b="1" dirty="0">
                <a:solidFill>
                  <a:srgbClr val="3333FF"/>
                </a:solidFill>
                <a:ea typeface="楷体_GB2312" pitchFamily="49" charset="-122"/>
              </a:rPr>
              <a:t>000 ~ 999</a:t>
            </a:r>
            <a:r>
              <a:rPr lang="zh-CN" altLang="en-US" sz="3200" b="1" dirty="0">
                <a:solidFill>
                  <a:srgbClr val="FF3300"/>
                </a:solidFill>
                <a:ea typeface="楷体_GB2312" pitchFamily="49" charset="-122"/>
              </a:rPr>
              <a:t>作为每个元素的存储</a:t>
            </a:r>
            <a:r>
              <a:rPr lang="zh-CN" altLang="en-US" sz="3200" b="1" dirty="0">
                <a:solidFill>
                  <a:srgbClr val="3333FF"/>
                </a:solidFill>
                <a:ea typeface="楷体_GB2312" pitchFamily="49" charset="-122"/>
              </a:rPr>
              <a:t>地址</a:t>
            </a:r>
            <a:r>
              <a:rPr lang="en-US" altLang="zh-CN" sz="3200" b="1" dirty="0">
                <a:solidFill>
                  <a:srgbClr val="FF3300"/>
                </a:solidFill>
                <a:ea typeface="楷体_GB2312" pitchFamily="49" charset="-122"/>
              </a:rPr>
              <a:t>,  </a:t>
            </a:r>
            <a:r>
              <a:rPr lang="zh-CN" altLang="en-US" sz="3200" b="1" dirty="0">
                <a:solidFill>
                  <a:srgbClr val="3333FF"/>
                </a:solidFill>
                <a:ea typeface="楷体_GB2312" pitchFamily="49" charset="-122"/>
              </a:rPr>
              <a:t>建立</a:t>
            </a:r>
            <a:r>
              <a:rPr lang="zh-CN" altLang="en-US" sz="3200" b="1" dirty="0">
                <a:solidFill>
                  <a:srgbClr val="FF3300"/>
                </a:solidFill>
                <a:ea typeface="楷体_GB2312" pitchFamily="49" charset="-122"/>
              </a:rPr>
              <a:t>顺序查找表。</a:t>
            </a:r>
            <a:r>
              <a:rPr lang="zh-CN" altLang="en-US" sz="3200" b="1" dirty="0">
                <a:solidFill>
                  <a:srgbClr val="FF0000"/>
                </a:solidFill>
                <a:ea typeface="楷体_GB2312" pitchFamily="49" charset="-122"/>
              </a:rPr>
              <a:t> </a:t>
            </a:r>
            <a:endParaRPr lang="zh-CN" altLang="en-US" sz="3200" dirty="0">
              <a:solidFill>
                <a:srgbClr val="000000"/>
              </a:solidFill>
              <a:ea typeface="楷体_GB2312" pitchFamily="49" charset="-122"/>
            </a:endParaRPr>
          </a:p>
        </p:txBody>
      </p:sp>
      <p:sp>
        <p:nvSpPr>
          <p:cNvPr id="17411" name="Text Box 3"/>
          <p:cNvSpPr txBox="1">
            <a:spLocks noChangeArrowheads="1"/>
          </p:cNvSpPr>
          <p:nvPr/>
        </p:nvSpPr>
        <p:spPr bwMode="auto">
          <a:xfrm>
            <a:off x="401638" y="209550"/>
            <a:ext cx="8208962" cy="2092881"/>
          </a:xfrm>
          <a:prstGeom prst="rect">
            <a:avLst/>
          </a:prstGeom>
          <a:noFill/>
          <a:ln w="9525">
            <a:noFill/>
            <a:miter lim="800000"/>
            <a:headEnd/>
            <a:tailEnd/>
          </a:ln>
        </p:spPr>
        <p:txBody>
          <a:bodyPr>
            <a:spAutoFit/>
          </a:bodyPr>
          <a:lstStyle/>
          <a:p>
            <a:pPr>
              <a:lnSpc>
                <a:spcPct val="125000"/>
              </a:lnSpc>
            </a:pPr>
            <a:r>
              <a:rPr lang="zh-CN" altLang="en-US" sz="4000" dirty="0">
                <a:solidFill>
                  <a:srgbClr val="000000"/>
                </a:solidFill>
                <a:ea typeface="隶书" pitchFamily="49" charset="-122"/>
              </a:rPr>
              <a:t>例</a:t>
            </a:r>
            <a:r>
              <a:rPr lang="en-US" altLang="zh-CN" sz="4000" dirty="0">
                <a:solidFill>
                  <a:srgbClr val="000000"/>
                </a:solidFill>
                <a:ea typeface="隶书" pitchFamily="49" charset="-122"/>
              </a:rPr>
              <a:t>1</a:t>
            </a:r>
            <a:r>
              <a:rPr lang="zh-CN" altLang="en-US" sz="4000" dirty="0">
                <a:solidFill>
                  <a:srgbClr val="000000"/>
                </a:solidFill>
                <a:ea typeface="隶书" pitchFamily="49" charset="-122"/>
              </a:rPr>
              <a:t>：</a:t>
            </a:r>
            <a:r>
              <a:rPr lang="zh-CN" altLang="en-US" sz="3200" dirty="0">
                <a:solidFill>
                  <a:srgbClr val="000000"/>
                </a:solidFill>
                <a:ea typeface="楷体_GB2312" pitchFamily="49" charset="-122"/>
              </a:rPr>
              <a:t>为某校每年招收的 </a:t>
            </a:r>
            <a:r>
              <a:rPr lang="en-US" altLang="zh-CN" sz="3200" dirty="0">
                <a:solidFill>
                  <a:srgbClr val="000000"/>
                </a:solidFill>
                <a:ea typeface="楷体_GB2312" pitchFamily="49" charset="-122"/>
              </a:rPr>
              <a:t>1000 </a:t>
            </a:r>
            <a:r>
              <a:rPr lang="zh-CN" altLang="en-US" sz="3200" dirty="0">
                <a:solidFill>
                  <a:srgbClr val="000000"/>
                </a:solidFill>
                <a:ea typeface="楷体_GB2312" pitchFamily="49" charset="-122"/>
              </a:rPr>
              <a:t>名新生建立一张查找表，其关键字为学号，其值的范围为 </a:t>
            </a:r>
            <a:r>
              <a:rPr lang="en-US" altLang="zh-CN" sz="3200" dirty="0">
                <a:solidFill>
                  <a:srgbClr val="000000"/>
                </a:solidFill>
                <a:ea typeface="楷体_GB2312" pitchFamily="49" charset="-122"/>
              </a:rPr>
              <a:t>xx000 ~ xx999 (</a:t>
            </a:r>
            <a:r>
              <a:rPr lang="zh-CN" altLang="en-US" sz="3200" dirty="0">
                <a:solidFill>
                  <a:srgbClr val="000000"/>
                </a:solidFill>
                <a:ea typeface="楷体_GB2312" pitchFamily="49" charset="-122"/>
              </a:rPr>
              <a:t>前两位为年份</a:t>
            </a:r>
            <a:r>
              <a:rPr lang="en-US" altLang="zh-CN" sz="3200" dirty="0">
                <a:solidFill>
                  <a:srgbClr val="000000"/>
                </a:solidFill>
                <a:ea typeface="楷体_GB2312" pitchFamily="49" charset="-122"/>
              </a:rPr>
              <a:t>)</a:t>
            </a:r>
            <a:r>
              <a:rPr lang="zh-CN" altLang="en-US" sz="3200" dirty="0">
                <a:solidFill>
                  <a:srgbClr val="000000"/>
                </a:solidFill>
                <a:ea typeface="楷体_GB2312" pitchFamily="49" charset="-122"/>
              </a:rPr>
              <a:t>。</a:t>
            </a:r>
          </a:p>
        </p:txBody>
      </p:sp>
      <p:sp>
        <p:nvSpPr>
          <p:cNvPr id="430084" name="Rectangle 4"/>
          <p:cNvSpPr>
            <a:spLocks noChangeArrowheads="1"/>
          </p:cNvSpPr>
          <p:nvPr/>
        </p:nvSpPr>
        <p:spPr bwMode="auto">
          <a:xfrm>
            <a:off x="384175" y="3609975"/>
            <a:ext cx="8472488" cy="1920875"/>
          </a:xfrm>
          <a:prstGeom prst="rect">
            <a:avLst/>
          </a:prstGeom>
          <a:noFill/>
          <a:ln w="9525">
            <a:noFill/>
            <a:miter lim="800000"/>
            <a:headEnd/>
            <a:tailEnd/>
          </a:ln>
        </p:spPr>
        <p:txBody>
          <a:bodyPr>
            <a:spAutoFit/>
          </a:bodyPr>
          <a:lstStyle/>
          <a:p>
            <a:pPr>
              <a:lnSpc>
                <a:spcPct val="125000"/>
              </a:lnSpc>
            </a:pPr>
            <a:r>
              <a:rPr lang="zh-CN" altLang="en-US" sz="3200">
                <a:solidFill>
                  <a:srgbClr val="000000"/>
                </a:solidFill>
                <a:ea typeface="楷体_GB2312" pitchFamily="49" charset="-122"/>
              </a:rPr>
              <a:t>则</a:t>
            </a:r>
            <a:r>
              <a:rPr lang="zh-CN" altLang="en-US" sz="3200">
                <a:solidFill>
                  <a:srgbClr val="3333FF"/>
                </a:solidFill>
                <a:ea typeface="楷体_GB2312" pitchFamily="49" charset="-122"/>
              </a:rPr>
              <a:t>查找</a:t>
            </a:r>
            <a:r>
              <a:rPr lang="zh-CN" altLang="en-US" sz="3200">
                <a:solidFill>
                  <a:srgbClr val="000000"/>
                </a:solidFill>
                <a:ea typeface="楷体_GB2312" pitchFamily="49" charset="-122"/>
              </a:rPr>
              <a:t>过程可以简单进行：取给定值（学号）的后三位，</a:t>
            </a:r>
            <a:r>
              <a:rPr lang="zh-CN" altLang="en-US" sz="3200" b="1">
                <a:solidFill>
                  <a:srgbClr val="FF0000"/>
                </a:solidFill>
                <a:ea typeface="楷体_GB2312" pitchFamily="49" charset="-122"/>
              </a:rPr>
              <a:t>不需要经过比较</a:t>
            </a:r>
            <a:r>
              <a:rPr lang="zh-CN" altLang="en-US" sz="3200">
                <a:solidFill>
                  <a:srgbClr val="000000"/>
                </a:solidFill>
                <a:ea typeface="楷体_GB2312" pitchFamily="49" charset="-122"/>
              </a:rPr>
              <a:t>便可直接从顺序表中找到待查关键字。</a:t>
            </a:r>
          </a:p>
        </p:txBody>
      </p:sp>
      <p:sp>
        <p:nvSpPr>
          <p:cNvPr id="430085" name="Text Box 5"/>
          <p:cNvSpPr txBox="1">
            <a:spLocks noChangeArrowheads="1"/>
          </p:cNvSpPr>
          <p:nvPr/>
        </p:nvSpPr>
        <p:spPr bwMode="auto">
          <a:xfrm>
            <a:off x="1058863" y="5883275"/>
            <a:ext cx="6815137" cy="579438"/>
          </a:xfrm>
          <a:prstGeom prst="rect">
            <a:avLst/>
          </a:prstGeom>
          <a:noFill/>
          <a:ln w="9525">
            <a:noFill/>
            <a:miter lim="800000"/>
            <a:headEnd/>
            <a:tailEnd/>
          </a:ln>
        </p:spPr>
        <p:txBody>
          <a:bodyPr>
            <a:spAutoFit/>
          </a:bodyPr>
          <a:lstStyle/>
          <a:p>
            <a:pPr>
              <a:spcBef>
                <a:spcPct val="50000"/>
              </a:spcBef>
            </a:pPr>
            <a:r>
              <a:rPr lang="zh-CN" altLang="en-US" sz="3200" b="1">
                <a:solidFill>
                  <a:srgbClr val="3333CC"/>
                </a:solidFill>
                <a:ea typeface="楷体_GB2312" pitchFamily="49" charset="-122"/>
              </a:rPr>
              <a:t>此时的哈希函数    </a:t>
            </a:r>
            <a:r>
              <a:rPr lang="en-US" altLang="zh-CN" sz="3200" b="1">
                <a:solidFill>
                  <a:srgbClr val="3333CC"/>
                </a:solidFill>
                <a:ea typeface="楷体_GB2312" pitchFamily="49" charset="-122"/>
              </a:rPr>
              <a:t>H(key)  =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082"/>
                                        </p:tgtEl>
                                        <p:attrNameLst>
                                          <p:attrName>style.visibility</p:attrName>
                                        </p:attrNameLst>
                                      </p:cBhvr>
                                      <p:to>
                                        <p:strVal val="visible"/>
                                      </p:to>
                                    </p:set>
                                    <p:animEffect transition="in" filter="strips(downRight)">
                                      <p:cBhvr>
                                        <p:cTn id="7" dur="500"/>
                                        <p:tgtEl>
                                          <p:spTgt spid="4300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strips(downRight)">
                                      <p:cBhvr>
                                        <p:cTn id="12" dur="500"/>
                                        <p:tgtEl>
                                          <p:spTgt spid="430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5"/>
                                        </p:tgtEl>
                                        <p:attrNameLst>
                                          <p:attrName>style.visibility</p:attrName>
                                        </p:attrNameLst>
                                      </p:cBhvr>
                                      <p:to>
                                        <p:strVal val="visible"/>
                                      </p:to>
                                    </p:set>
                                    <p:animEffect transition="in" filter="wipe(left)">
                                      <p:cBhvr>
                                        <p:cTn id="17" dur="500"/>
                                        <p:tgtEl>
                                          <p:spTgt spid="43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utoUpdateAnimBg="0"/>
      <p:bldP spid="430084" grpId="0" autoUpdateAnimBg="0"/>
      <p:bldP spid="43008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522288" y="673100"/>
            <a:ext cx="8621712" cy="701675"/>
          </a:xfrm>
          <a:prstGeom prst="rect">
            <a:avLst/>
          </a:prstGeom>
          <a:noFill/>
          <a:ln w="9525">
            <a:noFill/>
            <a:miter lim="800000"/>
            <a:headEnd/>
            <a:tailEnd/>
          </a:ln>
        </p:spPr>
        <p:txBody>
          <a:bodyPr wrap="none">
            <a:spAutoFit/>
          </a:bodyPr>
          <a:lstStyle/>
          <a:p>
            <a:r>
              <a:rPr lang="en-US" altLang="zh-CN" sz="4000">
                <a:solidFill>
                  <a:srgbClr val="A50021"/>
                </a:solidFill>
                <a:ea typeface="楷体_GB2312" pitchFamily="49" charset="-122"/>
              </a:rPr>
              <a:t>{</a:t>
            </a:r>
            <a:r>
              <a:rPr lang="en-US" altLang="zh-CN" sz="3200" b="1">
                <a:solidFill>
                  <a:srgbClr val="FF00FF"/>
                </a:solidFill>
                <a:ea typeface="楷体_GB2312" pitchFamily="49" charset="-122"/>
              </a:rPr>
              <a:t>Z</a:t>
            </a:r>
            <a:r>
              <a:rPr lang="en-US" altLang="zh-CN" sz="3200">
                <a:solidFill>
                  <a:srgbClr val="A50021"/>
                </a:solidFill>
                <a:ea typeface="楷体_GB2312" pitchFamily="49" charset="-122"/>
              </a:rPr>
              <a:t>hao, </a:t>
            </a:r>
            <a:r>
              <a:rPr lang="en-US" altLang="zh-CN" sz="3200" b="1">
                <a:solidFill>
                  <a:srgbClr val="FF00FF"/>
                </a:solidFill>
                <a:ea typeface="楷体_GB2312" pitchFamily="49" charset="-122"/>
              </a:rPr>
              <a:t>Q</a:t>
            </a:r>
            <a:r>
              <a:rPr lang="en-US" altLang="zh-CN" sz="3200">
                <a:solidFill>
                  <a:srgbClr val="A50021"/>
                </a:solidFill>
                <a:ea typeface="楷体_GB2312" pitchFamily="49" charset="-122"/>
              </a:rPr>
              <a:t>ian,</a:t>
            </a:r>
            <a:r>
              <a:rPr lang="en-US" altLang="zh-CN" sz="3200">
                <a:solidFill>
                  <a:srgbClr val="FF00FF"/>
                </a:solidFill>
                <a:ea typeface="楷体_GB2312" pitchFamily="49" charset="-122"/>
              </a:rPr>
              <a:t> </a:t>
            </a:r>
            <a:r>
              <a:rPr lang="en-US" altLang="zh-CN" sz="3200" b="1">
                <a:solidFill>
                  <a:srgbClr val="FF00FF"/>
                </a:solidFill>
                <a:ea typeface="楷体_GB2312" pitchFamily="49" charset="-122"/>
              </a:rPr>
              <a:t>S</a:t>
            </a:r>
            <a:r>
              <a:rPr lang="en-US" altLang="zh-CN" sz="3200">
                <a:solidFill>
                  <a:srgbClr val="A50021"/>
                </a:solidFill>
                <a:ea typeface="楷体_GB2312" pitchFamily="49" charset="-122"/>
              </a:rPr>
              <a:t>un, </a:t>
            </a:r>
            <a:r>
              <a:rPr lang="en-US" altLang="zh-CN" sz="3200" b="1">
                <a:solidFill>
                  <a:srgbClr val="FF00FF"/>
                </a:solidFill>
                <a:ea typeface="楷体_GB2312" pitchFamily="49" charset="-122"/>
              </a:rPr>
              <a:t>L</a:t>
            </a:r>
            <a:r>
              <a:rPr lang="en-US" altLang="zh-CN" sz="3200">
                <a:solidFill>
                  <a:srgbClr val="A50021"/>
                </a:solidFill>
                <a:ea typeface="楷体_GB2312" pitchFamily="49" charset="-122"/>
              </a:rPr>
              <a:t>i, </a:t>
            </a:r>
            <a:r>
              <a:rPr lang="en-US" altLang="zh-CN" sz="3200" b="1">
                <a:solidFill>
                  <a:srgbClr val="FF00FF"/>
                </a:solidFill>
                <a:ea typeface="楷体_GB2312" pitchFamily="49" charset="-122"/>
              </a:rPr>
              <a:t>W</a:t>
            </a:r>
            <a:r>
              <a:rPr lang="en-US" altLang="zh-CN" sz="3200">
                <a:solidFill>
                  <a:srgbClr val="A50021"/>
                </a:solidFill>
                <a:ea typeface="楷体_GB2312" pitchFamily="49" charset="-122"/>
              </a:rPr>
              <a:t>u, </a:t>
            </a:r>
            <a:r>
              <a:rPr lang="en-US" altLang="zh-CN" sz="3200" b="1">
                <a:solidFill>
                  <a:srgbClr val="FF00FF"/>
                </a:solidFill>
                <a:ea typeface="楷体_GB2312" pitchFamily="49" charset="-122"/>
              </a:rPr>
              <a:t>C</a:t>
            </a:r>
            <a:r>
              <a:rPr lang="en-US" altLang="zh-CN" sz="3200">
                <a:solidFill>
                  <a:srgbClr val="A50021"/>
                </a:solidFill>
                <a:ea typeface="楷体_GB2312" pitchFamily="49" charset="-122"/>
              </a:rPr>
              <a:t>hen, </a:t>
            </a:r>
            <a:r>
              <a:rPr lang="en-US" altLang="zh-CN" sz="3200" b="1">
                <a:solidFill>
                  <a:srgbClr val="FF00FF"/>
                </a:solidFill>
                <a:ea typeface="楷体_GB2312" pitchFamily="49" charset="-122"/>
              </a:rPr>
              <a:t>H</a:t>
            </a:r>
            <a:r>
              <a:rPr lang="en-US" altLang="zh-CN" sz="3200">
                <a:solidFill>
                  <a:srgbClr val="A50021"/>
                </a:solidFill>
                <a:ea typeface="楷体_GB2312" pitchFamily="49" charset="-122"/>
              </a:rPr>
              <a:t>an, </a:t>
            </a:r>
            <a:r>
              <a:rPr lang="en-US" altLang="zh-CN" sz="3200" b="1">
                <a:solidFill>
                  <a:srgbClr val="FF00FF"/>
                </a:solidFill>
                <a:ea typeface="楷体_GB2312" pitchFamily="49" charset="-122"/>
              </a:rPr>
              <a:t>Y</a:t>
            </a:r>
            <a:r>
              <a:rPr lang="en-US" altLang="zh-CN" sz="3200">
                <a:solidFill>
                  <a:srgbClr val="A50021"/>
                </a:solidFill>
                <a:ea typeface="楷体_GB2312" pitchFamily="49" charset="-122"/>
              </a:rPr>
              <a:t>e, </a:t>
            </a:r>
            <a:r>
              <a:rPr lang="en-US" altLang="zh-CN" sz="3200" b="1">
                <a:solidFill>
                  <a:srgbClr val="FF00FF"/>
                </a:solidFill>
                <a:ea typeface="楷体_GB2312" pitchFamily="49" charset="-122"/>
              </a:rPr>
              <a:t>D</a:t>
            </a:r>
            <a:r>
              <a:rPr lang="en-US" altLang="zh-CN" sz="3200">
                <a:solidFill>
                  <a:srgbClr val="A50021"/>
                </a:solidFill>
                <a:ea typeface="楷体_GB2312" pitchFamily="49" charset="-122"/>
              </a:rPr>
              <a:t>eng</a:t>
            </a:r>
            <a:r>
              <a:rPr lang="en-US" altLang="zh-CN" sz="3600">
                <a:solidFill>
                  <a:srgbClr val="A50021"/>
                </a:solidFill>
                <a:ea typeface="楷体_GB2312" pitchFamily="49" charset="-122"/>
              </a:rPr>
              <a:t>}</a:t>
            </a:r>
            <a:r>
              <a:rPr lang="en-US" altLang="zh-CN" sz="3600">
                <a:solidFill>
                  <a:srgbClr val="000000"/>
                </a:solidFill>
                <a:ea typeface="楷体_GB2312" pitchFamily="49" charset="-122"/>
              </a:rPr>
              <a:t> </a:t>
            </a:r>
            <a:endParaRPr lang="en-US" altLang="zh-CN" sz="4000">
              <a:solidFill>
                <a:srgbClr val="000000"/>
              </a:solidFill>
            </a:endParaRPr>
          </a:p>
        </p:txBody>
      </p:sp>
      <p:sp>
        <p:nvSpPr>
          <p:cNvPr id="1028" name="Text Box 3"/>
          <p:cNvSpPr txBox="1">
            <a:spLocks noChangeArrowheads="1"/>
          </p:cNvSpPr>
          <p:nvPr/>
        </p:nvSpPr>
        <p:spPr bwMode="auto">
          <a:xfrm>
            <a:off x="457200" y="6350"/>
            <a:ext cx="5568950" cy="701675"/>
          </a:xfrm>
          <a:prstGeom prst="rect">
            <a:avLst/>
          </a:prstGeom>
          <a:noFill/>
          <a:ln w="9525">
            <a:noFill/>
            <a:miter lim="800000"/>
            <a:headEnd/>
            <a:tailEnd/>
          </a:ln>
        </p:spPr>
        <p:txBody>
          <a:bodyPr wrap="none">
            <a:spAutoFit/>
          </a:bodyPr>
          <a:lstStyle/>
          <a:p>
            <a:r>
              <a:rPr lang="zh-CN" altLang="en-US" sz="4000">
                <a:solidFill>
                  <a:srgbClr val="000000"/>
                </a:solidFill>
                <a:ea typeface="隶书" pitchFamily="49" charset="-122"/>
              </a:rPr>
              <a:t>例</a:t>
            </a:r>
            <a:r>
              <a:rPr lang="en-US" altLang="zh-CN" sz="4000">
                <a:solidFill>
                  <a:srgbClr val="000000"/>
                </a:solidFill>
                <a:ea typeface="隶书" pitchFamily="49" charset="-122"/>
              </a:rPr>
              <a:t>2</a:t>
            </a:r>
            <a:r>
              <a:rPr lang="zh-CN" altLang="en-US" sz="4000">
                <a:solidFill>
                  <a:srgbClr val="000000"/>
                </a:solidFill>
                <a:ea typeface="隶书" pitchFamily="49" charset="-122"/>
              </a:rPr>
              <a:t>：</a:t>
            </a:r>
            <a:r>
              <a:rPr lang="zh-CN" altLang="en-US" sz="3600">
                <a:solidFill>
                  <a:srgbClr val="000000"/>
                </a:solidFill>
                <a:ea typeface="楷体_GB2312" pitchFamily="49" charset="-122"/>
              </a:rPr>
              <a:t>对于如下 </a:t>
            </a:r>
            <a:r>
              <a:rPr lang="en-US" altLang="zh-CN" sz="3600">
                <a:solidFill>
                  <a:srgbClr val="000000"/>
                </a:solidFill>
                <a:ea typeface="楷体_GB2312" pitchFamily="49" charset="-122"/>
              </a:rPr>
              <a:t>9 </a:t>
            </a:r>
            <a:r>
              <a:rPr lang="zh-CN" altLang="en-US" sz="3600">
                <a:solidFill>
                  <a:srgbClr val="000000"/>
                </a:solidFill>
                <a:ea typeface="楷体_GB2312" pitchFamily="49" charset="-122"/>
              </a:rPr>
              <a:t>个关键字</a:t>
            </a:r>
            <a:endParaRPr lang="zh-CN" altLang="en-US" sz="4000">
              <a:solidFill>
                <a:srgbClr val="000000"/>
              </a:solidFill>
              <a:ea typeface="楷体_GB2312" pitchFamily="49" charset="-122"/>
            </a:endParaRPr>
          </a:p>
        </p:txBody>
      </p:sp>
      <p:sp>
        <p:nvSpPr>
          <p:cNvPr id="431108" name="Text Box 4"/>
          <p:cNvSpPr txBox="1">
            <a:spLocks noChangeArrowheads="1"/>
          </p:cNvSpPr>
          <p:nvPr/>
        </p:nvSpPr>
        <p:spPr bwMode="auto">
          <a:xfrm>
            <a:off x="660400" y="1439863"/>
            <a:ext cx="8483600" cy="1466850"/>
          </a:xfrm>
          <a:prstGeom prst="rect">
            <a:avLst/>
          </a:prstGeom>
          <a:noFill/>
          <a:ln w="9525">
            <a:noFill/>
            <a:miter lim="800000"/>
            <a:headEnd/>
            <a:tailEnd/>
          </a:ln>
        </p:spPr>
        <p:txBody>
          <a:bodyPr>
            <a:spAutoFit/>
          </a:bodyPr>
          <a:lstStyle/>
          <a:p>
            <a:pPr>
              <a:lnSpc>
                <a:spcPct val="125000"/>
              </a:lnSpc>
            </a:pPr>
            <a:r>
              <a:rPr lang="zh-CN" altLang="en-US" sz="3600" b="1">
                <a:solidFill>
                  <a:srgbClr val="000000"/>
                </a:solidFill>
                <a:ea typeface="楷体_GB2312" pitchFamily="49" charset="-122"/>
              </a:rPr>
              <a:t>设 哈希函数 </a:t>
            </a:r>
            <a:r>
              <a:rPr lang="en-US" altLang="zh-CN" sz="3600" b="1">
                <a:solidFill>
                  <a:srgbClr val="000000"/>
                </a:solidFill>
                <a:ea typeface="楷体_GB2312" pitchFamily="49" charset="-122"/>
              </a:rPr>
              <a:t>f(key) =</a:t>
            </a:r>
          </a:p>
          <a:p>
            <a:pPr>
              <a:lnSpc>
                <a:spcPct val="125000"/>
              </a:lnSpc>
            </a:pPr>
            <a:r>
              <a:rPr lang="en-US" altLang="zh-CN" sz="3600" b="1">
                <a:solidFill>
                  <a:srgbClr val="CC6600"/>
                </a:solidFill>
                <a:ea typeface="楷体_GB2312" pitchFamily="49" charset="-122"/>
              </a:rPr>
              <a:t>     </a:t>
            </a:r>
            <a:r>
              <a:rPr lang="en-US" altLang="zh-CN" sz="3600" b="1">
                <a:solidFill>
                  <a:srgbClr val="000000"/>
                </a:solidFill>
                <a:ea typeface="楷体_GB2312" pitchFamily="49" charset="-122"/>
                <a:sym typeface="Symbol" pitchFamily="18" charset="2"/>
              </a:rPr>
              <a:t></a:t>
            </a:r>
            <a:r>
              <a:rPr lang="en-US" altLang="zh-CN" sz="3600" b="1">
                <a:solidFill>
                  <a:srgbClr val="000000"/>
                </a:solidFill>
                <a:ea typeface="楷体_GB2312" pitchFamily="49" charset="-122"/>
              </a:rPr>
              <a:t> </a:t>
            </a:r>
            <a:r>
              <a:rPr lang="en-US" altLang="zh-CN" sz="3200" b="1">
                <a:solidFill>
                  <a:srgbClr val="000000"/>
                </a:solidFill>
                <a:ea typeface="楷体_GB2312" pitchFamily="49" charset="-122"/>
              </a:rPr>
              <a:t>(</a:t>
            </a:r>
            <a:r>
              <a:rPr lang="zh-CN" altLang="en-US" sz="3200" b="1">
                <a:solidFill>
                  <a:srgbClr val="3333CC"/>
                </a:solidFill>
                <a:ea typeface="楷体_GB2312" pitchFamily="49" charset="-122"/>
              </a:rPr>
              <a:t>关键字的第一个字母的序号</a:t>
            </a:r>
            <a:r>
              <a:rPr lang="en-US" altLang="zh-CN" sz="3200" b="1">
                <a:solidFill>
                  <a:srgbClr val="000000"/>
                </a:solidFill>
                <a:ea typeface="楷体_GB2312" pitchFamily="49" charset="-122"/>
              </a:rPr>
              <a:t>) </a:t>
            </a:r>
            <a:r>
              <a:rPr lang="en-US" altLang="zh-CN" sz="3600" b="1">
                <a:solidFill>
                  <a:srgbClr val="000000"/>
                </a:solidFill>
                <a:ea typeface="楷体_GB2312" pitchFamily="49" charset="-122"/>
              </a:rPr>
              <a:t>/ 2 </a:t>
            </a:r>
            <a:r>
              <a:rPr lang="en-US" altLang="zh-CN" sz="3600" b="1">
                <a:solidFill>
                  <a:srgbClr val="000000"/>
                </a:solidFill>
                <a:ea typeface="楷体_GB2312" pitchFamily="49" charset="-122"/>
                <a:sym typeface="Symbol" pitchFamily="18" charset="2"/>
              </a:rPr>
              <a:t></a:t>
            </a:r>
            <a:endParaRPr lang="en-US" altLang="zh-CN" sz="3600" b="1">
              <a:solidFill>
                <a:srgbClr val="000000"/>
              </a:solidFill>
            </a:endParaRPr>
          </a:p>
        </p:txBody>
      </p:sp>
      <p:graphicFrame>
        <p:nvGraphicFramePr>
          <p:cNvPr id="431109" name="Object 5"/>
          <p:cNvGraphicFramePr>
            <a:graphicFrameLocks noChangeAspect="1"/>
          </p:cNvGraphicFramePr>
          <p:nvPr/>
        </p:nvGraphicFramePr>
        <p:xfrm>
          <a:off x="4763" y="2222500"/>
          <a:ext cx="9139237" cy="2438400"/>
        </p:xfrm>
        <a:graphic>
          <a:graphicData uri="http://schemas.openxmlformats.org/presentationml/2006/ole">
            <mc:AlternateContent xmlns:mc="http://schemas.openxmlformats.org/markup-compatibility/2006">
              <mc:Choice xmlns:v="urn:schemas-microsoft-com:vml" Requires="v">
                <p:oleObj spid="_x0000_s547873" name="文档" r:id="rId5" imgW="8676720" imgH="760320" progId="Word.Document.8">
                  <p:embed/>
                </p:oleObj>
              </mc:Choice>
              <mc:Fallback>
                <p:oleObj name="文档" r:id="rId5" imgW="8676720" imgH="76032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2222500"/>
                        <a:ext cx="913923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1110" name="Text Box 6"/>
          <p:cNvSpPr txBox="1">
            <a:spLocks noChangeArrowheads="1"/>
          </p:cNvSpPr>
          <p:nvPr/>
        </p:nvSpPr>
        <p:spPr bwMode="auto">
          <a:xfrm>
            <a:off x="533400" y="3582988"/>
            <a:ext cx="879475" cy="457200"/>
          </a:xfrm>
          <a:prstGeom prst="rect">
            <a:avLst/>
          </a:prstGeom>
          <a:noFill/>
          <a:ln w="9525">
            <a:noFill/>
            <a:miter lim="800000"/>
            <a:headEnd/>
            <a:tailEnd/>
          </a:ln>
        </p:spPr>
        <p:txBody>
          <a:bodyPr wrap="none">
            <a:spAutoFit/>
          </a:bodyPr>
          <a:lstStyle/>
          <a:p>
            <a:r>
              <a:rPr lang="en-US" altLang="zh-CN" b="1">
                <a:solidFill>
                  <a:srgbClr val="A50021"/>
                </a:solidFill>
              </a:rPr>
              <a:t>Chen</a:t>
            </a:r>
            <a:endParaRPr lang="en-US" altLang="zh-CN">
              <a:solidFill>
                <a:srgbClr val="000000"/>
              </a:solidFill>
            </a:endParaRPr>
          </a:p>
        </p:txBody>
      </p:sp>
      <p:sp>
        <p:nvSpPr>
          <p:cNvPr id="431111" name="Text Box 7"/>
          <p:cNvSpPr txBox="1">
            <a:spLocks noChangeArrowheads="1"/>
          </p:cNvSpPr>
          <p:nvPr/>
        </p:nvSpPr>
        <p:spPr bwMode="auto">
          <a:xfrm>
            <a:off x="8153400" y="3594100"/>
            <a:ext cx="862013" cy="457200"/>
          </a:xfrm>
          <a:prstGeom prst="rect">
            <a:avLst/>
          </a:prstGeom>
          <a:noFill/>
          <a:ln w="9525">
            <a:noFill/>
            <a:miter lim="800000"/>
            <a:headEnd/>
            <a:tailEnd/>
          </a:ln>
        </p:spPr>
        <p:txBody>
          <a:bodyPr wrap="none">
            <a:spAutoFit/>
          </a:bodyPr>
          <a:lstStyle/>
          <a:p>
            <a:r>
              <a:rPr lang="en-US" altLang="zh-CN" b="1">
                <a:solidFill>
                  <a:srgbClr val="A50021"/>
                </a:solidFill>
              </a:rPr>
              <a:t>Zhao</a:t>
            </a:r>
            <a:endParaRPr lang="en-US" altLang="zh-CN">
              <a:solidFill>
                <a:srgbClr val="000000"/>
              </a:solidFill>
            </a:endParaRPr>
          </a:p>
        </p:txBody>
      </p:sp>
      <p:sp>
        <p:nvSpPr>
          <p:cNvPr id="431112" name="Text Box 8"/>
          <p:cNvSpPr txBox="1">
            <a:spLocks noChangeArrowheads="1"/>
          </p:cNvSpPr>
          <p:nvPr/>
        </p:nvSpPr>
        <p:spPr bwMode="auto">
          <a:xfrm>
            <a:off x="4953000" y="3594100"/>
            <a:ext cx="827088" cy="457200"/>
          </a:xfrm>
          <a:prstGeom prst="rect">
            <a:avLst/>
          </a:prstGeom>
          <a:noFill/>
          <a:ln w="9525">
            <a:noFill/>
            <a:miter lim="800000"/>
            <a:headEnd/>
            <a:tailEnd/>
          </a:ln>
        </p:spPr>
        <p:txBody>
          <a:bodyPr wrap="none">
            <a:spAutoFit/>
          </a:bodyPr>
          <a:lstStyle/>
          <a:p>
            <a:r>
              <a:rPr lang="en-US" altLang="zh-CN" b="1">
                <a:solidFill>
                  <a:srgbClr val="A50021"/>
                </a:solidFill>
              </a:rPr>
              <a:t>Qian</a:t>
            </a:r>
            <a:endParaRPr lang="en-US" altLang="zh-CN">
              <a:solidFill>
                <a:srgbClr val="000000"/>
              </a:solidFill>
            </a:endParaRPr>
          </a:p>
        </p:txBody>
      </p:sp>
      <p:sp>
        <p:nvSpPr>
          <p:cNvPr id="431113" name="Text Box 9"/>
          <p:cNvSpPr txBox="1">
            <a:spLocks noChangeArrowheads="1"/>
          </p:cNvSpPr>
          <p:nvPr/>
        </p:nvSpPr>
        <p:spPr bwMode="auto">
          <a:xfrm>
            <a:off x="5638800" y="3594100"/>
            <a:ext cx="693738" cy="457200"/>
          </a:xfrm>
          <a:prstGeom prst="rect">
            <a:avLst/>
          </a:prstGeom>
          <a:noFill/>
          <a:ln w="9525">
            <a:noFill/>
            <a:miter lim="800000"/>
            <a:headEnd/>
            <a:tailEnd/>
          </a:ln>
        </p:spPr>
        <p:txBody>
          <a:bodyPr wrap="none">
            <a:spAutoFit/>
          </a:bodyPr>
          <a:lstStyle/>
          <a:p>
            <a:r>
              <a:rPr lang="en-US" altLang="zh-CN" b="1">
                <a:solidFill>
                  <a:srgbClr val="A50021"/>
                </a:solidFill>
              </a:rPr>
              <a:t>Sun</a:t>
            </a:r>
            <a:endParaRPr lang="en-US" altLang="zh-CN">
              <a:solidFill>
                <a:srgbClr val="000000"/>
              </a:solidFill>
            </a:endParaRPr>
          </a:p>
        </p:txBody>
      </p:sp>
      <p:sp>
        <p:nvSpPr>
          <p:cNvPr id="431114" name="Text Box 10"/>
          <p:cNvSpPr txBox="1">
            <a:spLocks noChangeArrowheads="1"/>
          </p:cNvSpPr>
          <p:nvPr/>
        </p:nvSpPr>
        <p:spPr bwMode="auto">
          <a:xfrm>
            <a:off x="3810000" y="3582988"/>
            <a:ext cx="471488" cy="457200"/>
          </a:xfrm>
          <a:prstGeom prst="rect">
            <a:avLst/>
          </a:prstGeom>
          <a:noFill/>
          <a:ln w="9525">
            <a:noFill/>
            <a:miter lim="800000"/>
            <a:headEnd/>
            <a:tailEnd/>
          </a:ln>
        </p:spPr>
        <p:txBody>
          <a:bodyPr wrap="none">
            <a:spAutoFit/>
          </a:bodyPr>
          <a:lstStyle/>
          <a:p>
            <a:r>
              <a:rPr lang="en-US" altLang="zh-CN" b="1">
                <a:solidFill>
                  <a:srgbClr val="A50021"/>
                </a:solidFill>
              </a:rPr>
              <a:t>Li</a:t>
            </a:r>
            <a:endParaRPr lang="en-US" altLang="zh-CN">
              <a:solidFill>
                <a:srgbClr val="000000"/>
              </a:solidFill>
            </a:endParaRPr>
          </a:p>
        </p:txBody>
      </p:sp>
      <p:sp>
        <p:nvSpPr>
          <p:cNvPr id="431115" name="Text Box 11"/>
          <p:cNvSpPr txBox="1">
            <a:spLocks noChangeArrowheads="1"/>
          </p:cNvSpPr>
          <p:nvPr/>
        </p:nvSpPr>
        <p:spPr bwMode="auto">
          <a:xfrm>
            <a:off x="6961188" y="3582988"/>
            <a:ext cx="658812" cy="457200"/>
          </a:xfrm>
          <a:prstGeom prst="rect">
            <a:avLst/>
          </a:prstGeom>
          <a:noFill/>
          <a:ln w="9525">
            <a:noFill/>
            <a:miter lim="800000"/>
            <a:headEnd/>
            <a:tailEnd/>
          </a:ln>
        </p:spPr>
        <p:txBody>
          <a:bodyPr wrap="none">
            <a:spAutoFit/>
          </a:bodyPr>
          <a:lstStyle/>
          <a:p>
            <a:r>
              <a:rPr lang="en-US" altLang="zh-CN" b="1">
                <a:solidFill>
                  <a:srgbClr val="A50021"/>
                </a:solidFill>
              </a:rPr>
              <a:t>Wu</a:t>
            </a:r>
            <a:endParaRPr lang="en-US" altLang="zh-CN">
              <a:solidFill>
                <a:srgbClr val="000000"/>
              </a:solidFill>
            </a:endParaRPr>
          </a:p>
        </p:txBody>
      </p:sp>
      <p:sp>
        <p:nvSpPr>
          <p:cNvPr id="431116" name="Text Box 12"/>
          <p:cNvSpPr txBox="1">
            <a:spLocks noChangeArrowheads="1"/>
          </p:cNvSpPr>
          <p:nvPr/>
        </p:nvSpPr>
        <p:spPr bwMode="auto">
          <a:xfrm>
            <a:off x="2514600" y="3582988"/>
            <a:ext cx="742950" cy="457200"/>
          </a:xfrm>
          <a:prstGeom prst="rect">
            <a:avLst/>
          </a:prstGeom>
          <a:noFill/>
          <a:ln w="9525">
            <a:noFill/>
            <a:miter lim="800000"/>
            <a:headEnd/>
            <a:tailEnd/>
          </a:ln>
        </p:spPr>
        <p:txBody>
          <a:bodyPr wrap="none">
            <a:spAutoFit/>
          </a:bodyPr>
          <a:lstStyle/>
          <a:p>
            <a:r>
              <a:rPr lang="en-US" altLang="zh-CN" b="1">
                <a:solidFill>
                  <a:srgbClr val="A50021"/>
                </a:solidFill>
              </a:rPr>
              <a:t>Han</a:t>
            </a:r>
            <a:endParaRPr lang="en-US" altLang="zh-CN">
              <a:solidFill>
                <a:srgbClr val="000000"/>
              </a:solidFill>
            </a:endParaRPr>
          </a:p>
        </p:txBody>
      </p:sp>
      <p:sp>
        <p:nvSpPr>
          <p:cNvPr id="431117" name="Text Box 13"/>
          <p:cNvSpPr txBox="1">
            <a:spLocks noChangeArrowheads="1"/>
          </p:cNvSpPr>
          <p:nvPr/>
        </p:nvSpPr>
        <p:spPr bwMode="auto">
          <a:xfrm>
            <a:off x="7613650" y="3582988"/>
            <a:ext cx="539750" cy="457200"/>
          </a:xfrm>
          <a:prstGeom prst="rect">
            <a:avLst/>
          </a:prstGeom>
          <a:noFill/>
          <a:ln w="9525">
            <a:noFill/>
            <a:miter lim="800000"/>
            <a:headEnd/>
            <a:tailEnd/>
          </a:ln>
        </p:spPr>
        <p:txBody>
          <a:bodyPr wrap="none">
            <a:spAutoFit/>
          </a:bodyPr>
          <a:lstStyle/>
          <a:p>
            <a:r>
              <a:rPr lang="en-US" altLang="zh-CN" b="1">
                <a:solidFill>
                  <a:srgbClr val="A50021"/>
                </a:solidFill>
              </a:rPr>
              <a:t>Ye</a:t>
            </a:r>
            <a:endParaRPr lang="en-US" altLang="zh-CN">
              <a:solidFill>
                <a:srgbClr val="000000"/>
              </a:solidFill>
            </a:endParaRPr>
          </a:p>
        </p:txBody>
      </p:sp>
      <p:sp>
        <p:nvSpPr>
          <p:cNvPr id="431118" name="Text Box 14"/>
          <p:cNvSpPr txBox="1">
            <a:spLocks noChangeArrowheads="1"/>
          </p:cNvSpPr>
          <p:nvPr/>
        </p:nvSpPr>
        <p:spPr bwMode="auto">
          <a:xfrm>
            <a:off x="1281113" y="3582988"/>
            <a:ext cx="862012" cy="457200"/>
          </a:xfrm>
          <a:prstGeom prst="rect">
            <a:avLst/>
          </a:prstGeom>
          <a:noFill/>
          <a:ln w="9525">
            <a:noFill/>
            <a:miter lim="800000"/>
            <a:headEnd/>
            <a:tailEnd/>
          </a:ln>
        </p:spPr>
        <p:txBody>
          <a:bodyPr wrap="none">
            <a:spAutoFit/>
          </a:bodyPr>
          <a:lstStyle/>
          <a:p>
            <a:r>
              <a:rPr lang="en-US" altLang="zh-CN" b="1">
                <a:solidFill>
                  <a:srgbClr val="A50021"/>
                </a:solidFill>
              </a:rPr>
              <a:t>Deng</a:t>
            </a:r>
            <a:endParaRPr lang="en-US" altLang="zh-CN">
              <a:solidFill>
                <a:srgbClr val="000000"/>
              </a:solidFill>
            </a:endParaRPr>
          </a:p>
        </p:txBody>
      </p:sp>
      <p:sp>
        <p:nvSpPr>
          <p:cNvPr id="431119" name="Text Box 15"/>
          <p:cNvSpPr txBox="1">
            <a:spLocks noChangeArrowheads="1"/>
          </p:cNvSpPr>
          <p:nvPr/>
        </p:nvSpPr>
        <p:spPr bwMode="auto">
          <a:xfrm>
            <a:off x="288925" y="5105400"/>
            <a:ext cx="9510713" cy="641350"/>
          </a:xfrm>
          <a:prstGeom prst="rect">
            <a:avLst/>
          </a:prstGeom>
          <a:noFill/>
          <a:ln w="9525">
            <a:noFill/>
            <a:miter lim="800000"/>
            <a:headEnd/>
            <a:tailEnd/>
          </a:ln>
        </p:spPr>
        <p:txBody>
          <a:bodyPr>
            <a:spAutoFit/>
          </a:bodyPr>
          <a:lstStyle/>
          <a:p>
            <a:r>
              <a:rPr lang="zh-CN" altLang="en-US" sz="3600" b="1">
                <a:solidFill>
                  <a:srgbClr val="FF00FF"/>
                </a:solidFill>
                <a:ea typeface="隶书" pitchFamily="49" charset="-122"/>
              </a:rPr>
              <a:t>问题</a:t>
            </a:r>
            <a:r>
              <a:rPr lang="en-US" altLang="zh-CN" sz="3600" b="1">
                <a:solidFill>
                  <a:srgbClr val="FF00FF"/>
                </a:solidFill>
                <a:ea typeface="隶书" pitchFamily="49" charset="-122"/>
              </a:rPr>
              <a:t>:</a:t>
            </a:r>
            <a:r>
              <a:rPr lang="en-US" altLang="zh-CN" sz="3600">
                <a:solidFill>
                  <a:srgbClr val="A50021"/>
                </a:solidFill>
                <a:ea typeface="隶书" pitchFamily="49" charset="-122"/>
              </a:rPr>
              <a:t>  </a:t>
            </a:r>
            <a:r>
              <a:rPr lang="zh-CN" altLang="en-US" sz="3600">
                <a:solidFill>
                  <a:srgbClr val="A50021"/>
                </a:solidFill>
                <a:ea typeface="隶书" pitchFamily="49" charset="-122"/>
              </a:rPr>
              <a:t>若添加关键字 </a:t>
            </a:r>
            <a:r>
              <a:rPr lang="en-US" altLang="zh-CN" sz="3200" b="1">
                <a:solidFill>
                  <a:srgbClr val="FF0000"/>
                </a:solidFill>
                <a:ea typeface="隶书" pitchFamily="49" charset="-122"/>
              </a:rPr>
              <a:t>Z</a:t>
            </a:r>
            <a:r>
              <a:rPr lang="en-US" altLang="zh-CN" sz="3200" b="1">
                <a:solidFill>
                  <a:srgbClr val="A50021"/>
                </a:solidFill>
                <a:ea typeface="隶书" pitchFamily="49" charset="-122"/>
              </a:rPr>
              <a:t>hou</a:t>
            </a:r>
            <a:r>
              <a:rPr lang="en-US" altLang="zh-CN" sz="3600" b="1">
                <a:solidFill>
                  <a:srgbClr val="A50021"/>
                </a:solidFill>
                <a:ea typeface="隶书" pitchFamily="49" charset="-122"/>
              </a:rPr>
              <a:t> , </a:t>
            </a:r>
            <a:r>
              <a:rPr lang="zh-CN" altLang="en-US" sz="3600" b="1">
                <a:solidFill>
                  <a:srgbClr val="000000"/>
                </a:solidFill>
                <a:ea typeface="隶书" pitchFamily="49" charset="-122"/>
              </a:rPr>
              <a:t>冲突</a:t>
            </a:r>
            <a:r>
              <a:rPr lang="zh-CN" altLang="en-US" sz="3600" b="1">
                <a:solidFill>
                  <a:srgbClr val="A50021"/>
                </a:solidFill>
                <a:ea typeface="隶书" pitchFamily="49" charset="-122"/>
              </a:rPr>
              <a:t>，怎么办？</a:t>
            </a:r>
            <a:endParaRPr lang="zh-CN" altLang="en-US" sz="3600">
              <a:solidFill>
                <a:srgbClr val="000000"/>
              </a:solidFill>
              <a:ea typeface="隶书" pitchFamily="49" charset="-122"/>
            </a:endParaRPr>
          </a:p>
        </p:txBody>
      </p:sp>
      <p:sp>
        <p:nvSpPr>
          <p:cNvPr id="431120" name="Rectangle 16"/>
          <p:cNvSpPr>
            <a:spLocks noChangeArrowheads="1"/>
          </p:cNvSpPr>
          <p:nvPr/>
        </p:nvSpPr>
        <p:spPr bwMode="auto">
          <a:xfrm>
            <a:off x="1555750" y="5867400"/>
            <a:ext cx="5683250" cy="641350"/>
          </a:xfrm>
          <a:prstGeom prst="rect">
            <a:avLst/>
          </a:prstGeom>
          <a:noFill/>
          <a:ln w="9525">
            <a:noFill/>
            <a:miter lim="800000"/>
            <a:headEnd/>
            <a:tailEnd/>
          </a:ln>
        </p:spPr>
        <p:txBody>
          <a:bodyPr wrap="none">
            <a:spAutoFit/>
          </a:bodyPr>
          <a:lstStyle/>
          <a:p>
            <a:r>
              <a:rPr lang="zh-CN" altLang="en-US" sz="3600" b="1">
                <a:solidFill>
                  <a:srgbClr val="A50021"/>
                </a:solidFill>
                <a:ea typeface="隶书" pitchFamily="49" charset="-122"/>
              </a:rPr>
              <a:t>能否找到</a:t>
            </a:r>
            <a:r>
              <a:rPr lang="zh-CN" altLang="en-US" sz="3600">
                <a:solidFill>
                  <a:srgbClr val="A50021"/>
                </a:solidFill>
                <a:ea typeface="隶书" pitchFamily="49" charset="-122"/>
              </a:rPr>
              <a:t>另一个哈希函数？</a:t>
            </a:r>
          </a:p>
        </p:txBody>
      </p:sp>
      <p:sp>
        <p:nvSpPr>
          <p:cNvPr id="431121" name="Text Box 17"/>
          <p:cNvSpPr txBox="1">
            <a:spLocks noChangeArrowheads="1"/>
          </p:cNvSpPr>
          <p:nvPr/>
        </p:nvSpPr>
        <p:spPr bwMode="auto">
          <a:xfrm>
            <a:off x="0" y="4235450"/>
            <a:ext cx="9601200" cy="793750"/>
          </a:xfrm>
          <a:prstGeom prst="rect">
            <a:avLst/>
          </a:prstGeom>
          <a:noFill/>
          <a:ln w="9525">
            <a:noFill/>
            <a:miter lim="800000"/>
            <a:headEnd/>
            <a:tailEnd/>
          </a:ln>
        </p:spPr>
        <p:txBody>
          <a:bodyPr>
            <a:spAutoFit/>
          </a:bodyPr>
          <a:lstStyle/>
          <a:p>
            <a:pPr>
              <a:spcBef>
                <a:spcPct val="30000"/>
              </a:spcBef>
            </a:pPr>
            <a:r>
              <a:rPr lang="en-US" altLang="zh-CN" sz="2000">
                <a:solidFill>
                  <a:srgbClr val="000000"/>
                </a:solidFill>
              </a:rPr>
              <a:t>1   2   3  4   5  6   7   8   9  10  11  12  13  14  15  16  17  18  19  20  21  22  23  24  25  26</a:t>
            </a:r>
          </a:p>
          <a:p>
            <a:pPr>
              <a:spcBef>
                <a:spcPct val="30000"/>
              </a:spcBef>
            </a:pPr>
            <a:r>
              <a:rPr lang="en-US" altLang="zh-CN" sz="2000" b="1">
                <a:solidFill>
                  <a:srgbClr val="3333CC"/>
                </a:solidFill>
              </a:rPr>
              <a:t>A  B  C  D  E  F G  H   I   J   K   L   M   N   O  P    Q    R   S   T   U   V   W   X   Y   Z</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Effect transition="in" filter="wipe(left)">
                                      <p:cBhvr>
                                        <p:cTn id="7" dur="500"/>
                                        <p:tgtEl>
                                          <p:spTgt spid="431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1109"/>
                                        </p:tgtEl>
                                        <p:attrNameLst>
                                          <p:attrName>style.visibility</p:attrName>
                                        </p:attrNameLst>
                                      </p:cBhvr>
                                      <p:to>
                                        <p:strVal val="visible"/>
                                      </p:to>
                                    </p:set>
                                    <p:animEffect transition="in" filter="wipe(left)">
                                      <p:cBhvr>
                                        <p:cTn id="12" dur="500"/>
                                        <p:tgtEl>
                                          <p:spTgt spid="43110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1121"/>
                                        </p:tgtEl>
                                        <p:attrNameLst>
                                          <p:attrName>style.visibility</p:attrName>
                                        </p:attrNameLst>
                                      </p:cBhvr>
                                      <p:to>
                                        <p:strVal val="visible"/>
                                      </p:to>
                                    </p:set>
                                    <p:animEffect transition="in" filter="wipe(left)">
                                      <p:cBhvr>
                                        <p:cTn id="16" dur="500"/>
                                        <p:tgtEl>
                                          <p:spTgt spid="43112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431111"/>
                                        </p:tgtEl>
                                        <p:attrNameLst>
                                          <p:attrName>style.visibility</p:attrName>
                                        </p:attrNameLst>
                                      </p:cBhvr>
                                      <p:to>
                                        <p:strVal val="visible"/>
                                      </p:to>
                                    </p:set>
                                    <p:animEffect transition="in" filter="slide(fromTop)">
                                      <p:cBhvr>
                                        <p:cTn id="21" dur="500"/>
                                        <p:tgtEl>
                                          <p:spTgt spid="4311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431112"/>
                                        </p:tgtEl>
                                        <p:attrNameLst>
                                          <p:attrName>style.visibility</p:attrName>
                                        </p:attrNameLst>
                                      </p:cBhvr>
                                      <p:to>
                                        <p:strVal val="visible"/>
                                      </p:to>
                                    </p:set>
                                    <p:animEffect transition="in" filter="slide(fromTop)">
                                      <p:cBhvr>
                                        <p:cTn id="26" dur="500"/>
                                        <p:tgtEl>
                                          <p:spTgt spid="4311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431113"/>
                                        </p:tgtEl>
                                        <p:attrNameLst>
                                          <p:attrName>style.visibility</p:attrName>
                                        </p:attrNameLst>
                                      </p:cBhvr>
                                      <p:to>
                                        <p:strVal val="visible"/>
                                      </p:to>
                                    </p:set>
                                    <p:animEffect transition="in" filter="slide(fromTop)">
                                      <p:cBhvr>
                                        <p:cTn id="31" dur="500"/>
                                        <p:tgtEl>
                                          <p:spTgt spid="431113"/>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431114"/>
                                        </p:tgtEl>
                                        <p:attrNameLst>
                                          <p:attrName>style.visibility</p:attrName>
                                        </p:attrNameLst>
                                      </p:cBhvr>
                                      <p:to>
                                        <p:strVal val="visible"/>
                                      </p:to>
                                    </p:set>
                                    <p:animEffect transition="in" filter="slide(fromTop)">
                                      <p:cBhvr>
                                        <p:cTn id="36" dur="500"/>
                                        <p:tgtEl>
                                          <p:spTgt spid="4311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431115"/>
                                        </p:tgtEl>
                                        <p:attrNameLst>
                                          <p:attrName>style.visibility</p:attrName>
                                        </p:attrNameLst>
                                      </p:cBhvr>
                                      <p:to>
                                        <p:strVal val="visible"/>
                                      </p:to>
                                    </p:set>
                                    <p:animEffect transition="in" filter="slide(fromTop)">
                                      <p:cBhvr>
                                        <p:cTn id="41" dur="500"/>
                                        <p:tgtEl>
                                          <p:spTgt spid="43111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431110"/>
                                        </p:tgtEl>
                                        <p:attrNameLst>
                                          <p:attrName>style.visibility</p:attrName>
                                        </p:attrNameLst>
                                      </p:cBhvr>
                                      <p:to>
                                        <p:strVal val="visible"/>
                                      </p:to>
                                    </p:set>
                                    <p:animEffect transition="in" filter="slide(fromTop)">
                                      <p:cBhvr>
                                        <p:cTn id="46" dur="500"/>
                                        <p:tgtEl>
                                          <p:spTgt spid="43111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431116"/>
                                        </p:tgtEl>
                                        <p:attrNameLst>
                                          <p:attrName>style.visibility</p:attrName>
                                        </p:attrNameLst>
                                      </p:cBhvr>
                                      <p:to>
                                        <p:strVal val="visible"/>
                                      </p:to>
                                    </p:set>
                                    <p:animEffect transition="in" filter="slide(fromTop)">
                                      <p:cBhvr>
                                        <p:cTn id="51" dur="500"/>
                                        <p:tgtEl>
                                          <p:spTgt spid="431116"/>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431117"/>
                                        </p:tgtEl>
                                        <p:attrNameLst>
                                          <p:attrName>style.visibility</p:attrName>
                                        </p:attrNameLst>
                                      </p:cBhvr>
                                      <p:to>
                                        <p:strVal val="visible"/>
                                      </p:to>
                                    </p:set>
                                    <p:animEffect transition="in" filter="slide(fromTop)">
                                      <p:cBhvr>
                                        <p:cTn id="56" dur="500"/>
                                        <p:tgtEl>
                                          <p:spTgt spid="43111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431118"/>
                                        </p:tgtEl>
                                        <p:attrNameLst>
                                          <p:attrName>style.visibility</p:attrName>
                                        </p:attrNameLst>
                                      </p:cBhvr>
                                      <p:to>
                                        <p:strVal val="visible"/>
                                      </p:to>
                                    </p:set>
                                    <p:animEffect transition="in" filter="slide(fromTop)">
                                      <p:cBhvr>
                                        <p:cTn id="61" dur="500"/>
                                        <p:tgtEl>
                                          <p:spTgt spid="4311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31119"/>
                                        </p:tgtEl>
                                        <p:attrNameLst>
                                          <p:attrName>style.visibility</p:attrName>
                                        </p:attrNameLst>
                                      </p:cBhvr>
                                      <p:to>
                                        <p:strVal val="visible"/>
                                      </p:to>
                                    </p:set>
                                    <p:animEffect transition="in" filter="wipe(left)">
                                      <p:cBhvr>
                                        <p:cTn id="66" dur="500"/>
                                        <p:tgtEl>
                                          <p:spTgt spid="4311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31120"/>
                                        </p:tgtEl>
                                        <p:attrNameLst>
                                          <p:attrName>style.visibility</p:attrName>
                                        </p:attrNameLst>
                                      </p:cBhvr>
                                      <p:to>
                                        <p:strVal val="visible"/>
                                      </p:to>
                                    </p:set>
                                    <p:animEffect transition="in" filter="wipe(left)">
                                      <p:cBhvr>
                                        <p:cTn id="71" dur="500"/>
                                        <p:tgtEl>
                                          <p:spTgt spid="431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autoUpdateAnimBg="0"/>
      <p:bldP spid="431110" grpId="0" autoUpdateAnimBg="0"/>
      <p:bldP spid="431111" grpId="0" autoUpdateAnimBg="0"/>
      <p:bldP spid="431112" grpId="0" autoUpdateAnimBg="0"/>
      <p:bldP spid="431113" grpId="0" autoUpdateAnimBg="0"/>
      <p:bldP spid="431114" grpId="0" autoUpdateAnimBg="0"/>
      <p:bldP spid="431115" grpId="0" autoUpdateAnimBg="0"/>
      <p:bldP spid="431116" grpId="0" autoUpdateAnimBg="0"/>
      <p:bldP spid="431117" grpId="0" autoUpdateAnimBg="0"/>
      <p:bldP spid="431118" grpId="0" autoUpdateAnimBg="0"/>
      <p:bldP spid="431119" grpId="0" autoUpdateAnimBg="0"/>
      <p:bldP spid="431120" grpId="0" autoUpdateAnimBg="0"/>
      <p:bldP spid="43112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44500" y="1165225"/>
            <a:ext cx="9242425" cy="2238375"/>
          </a:xfrm>
          <a:prstGeom prst="rect">
            <a:avLst/>
          </a:prstGeom>
          <a:noFill/>
          <a:ln w="9525">
            <a:noFill/>
            <a:miter lim="800000"/>
            <a:headEnd/>
            <a:tailEnd/>
          </a:ln>
        </p:spPr>
        <p:txBody>
          <a:bodyPr>
            <a:spAutoFit/>
          </a:bodyPr>
          <a:lstStyle/>
          <a:p>
            <a:pPr lvl="2">
              <a:lnSpc>
                <a:spcPct val="110000"/>
              </a:lnSpc>
            </a:pPr>
            <a:r>
              <a:rPr lang="en-US" altLang="zh-CN" sz="3200" dirty="0">
                <a:solidFill>
                  <a:srgbClr val="000000"/>
                </a:solidFill>
              </a:rPr>
              <a:t>1)   </a:t>
            </a:r>
            <a:r>
              <a:rPr lang="zh-CN" altLang="en-US" sz="3200" dirty="0">
                <a:solidFill>
                  <a:srgbClr val="000000"/>
                </a:solidFill>
                <a:ea typeface="楷体_GB2312" pitchFamily="49" charset="-122"/>
              </a:rPr>
              <a:t>哈希函数是一个</a:t>
            </a:r>
            <a:r>
              <a:rPr lang="zh-CN" altLang="en-US" sz="3200" b="1" dirty="0">
                <a:solidFill>
                  <a:srgbClr val="FF0000"/>
                </a:solidFill>
                <a:ea typeface="楷体_GB2312" pitchFamily="49" charset="-122"/>
              </a:rPr>
              <a:t>映象</a:t>
            </a:r>
            <a:r>
              <a:rPr lang="zh-CN" altLang="en-US" sz="3200" dirty="0">
                <a:solidFill>
                  <a:srgbClr val="A50021"/>
                </a:solidFill>
                <a:ea typeface="楷体_GB2312" pitchFamily="49" charset="-122"/>
              </a:rPr>
              <a:t>，</a:t>
            </a:r>
            <a:r>
              <a:rPr lang="zh-CN" altLang="en-US" sz="3200" dirty="0">
                <a:solidFill>
                  <a:srgbClr val="000000"/>
                </a:solidFill>
                <a:ea typeface="楷体_GB2312" pitchFamily="49" charset="-122"/>
              </a:rPr>
              <a:t>即：</a:t>
            </a:r>
          </a:p>
          <a:p>
            <a:pPr lvl="2">
              <a:lnSpc>
                <a:spcPct val="110000"/>
              </a:lnSpc>
            </a:pPr>
            <a:r>
              <a:rPr lang="zh-CN" altLang="en-US" sz="3200" b="1" dirty="0">
                <a:solidFill>
                  <a:srgbClr val="0000FF"/>
                </a:solidFill>
                <a:ea typeface="楷体_GB2312" pitchFamily="49" charset="-122"/>
              </a:rPr>
              <a:t>      </a:t>
            </a:r>
            <a:r>
              <a:rPr lang="zh-CN" altLang="en-US" sz="3200" b="1" dirty="0">
                <a:solidFill>
                  <a:srgbClr val="3333CC"/>
                </a:solidFill>
                <a:ea typeface="楷体_GB2312" pitchFamily="49" charset="-122"/>
              </a:rPr>
              <a:t>将关键字的集合</a:t>
            </a:r>
            <a:r>
              <a:rPr lang="zh-CN" altLang="en-US" sz="3200" b="1" dirty="0">
                <a:solidFill>
                  <a:srgbClr val="FF0000"/>
                </a:solidFill>
                <a:ea typeface="楷体_GB2312" pitchFamily="49" charset="-122"/>
              </a:rPr>
              <a:t>映射</a:t>
            </a:r>
            <a:r>
              <a:rPr lang="zh-CN" altLang="en-US" sz="3200" b="1" dirty="0">
                <a:solidFill>
                  <a:srgbClr val="3333CC"/>
                </a:solidFill>
                <a:ea typeface="楷体_GB2312" pitchFamily="49" charset="-122"/>
              </a:rPr>
              <a:t>到某个地址集合上，</a:t>
            </a:r>
            <a:r>
              <a:rPr lang="zh-CN" altLang="en-US" sz="3200" b="1" dirty="0">
                <a:solidFill>
                  <a:srgbClr val="0000FF"/>
                </a:solidFill>
                <a:ea typeface="楷体_GB2312" pitchFamily="49" charset="-122"/>
              </a:rPr>
              <a:t> </a:t>
            </a:r>
          </a:p>
          <a:p>
            <a:pPr lvl="2">
              <a:lnSpc>
                <a:spcPct val="110000"/>
              </a:lnSpc>
            </a:pPr>
            <a:r>
              <a:rPr lang="zh-CN" altLang="en-US" sz="3200" b="1" dirty="0">
                <a:solidFill>
                  <a:srgbClr val="0000FF"/>
                </a:solidFill>
                <a:ea typeface="楷体_GB2312" pitchFamily="49" charset="-122"/>
              </a:rPr>
              <a:t>      </a:t>
            </a:r>
            <a:r>
              <a:rPr lang="zh-CN" altLang="en-US" sz="3200" dirty="0">
                <a:solidFill>
                  <a:srgbClr val="000000"/>
                </a:solidFill>
                <a:ea typeface="楷体_GB2312" pitchFamily="49" charset="-122"/>
              </a:rPr>
              <a:t>条件是这个</a:t>
            </a:r>
            <a:r>
              <a:rPr lang="zh-CN" altLang="en-US" sz="3200" b="1" dirty="0">
                <a:solidFill>
                  <a:srgbClr val="3333CC"/>
                </a:solidFill>
                <a:ea typeface="楷体_GB2312" pitchFamily="49" charset="-122"/>
              </a:rPr>
              <a:t>映射的</a:t>
            </a:r>
            <a:r>
              <a:rPr lang="zh-CN" altLang="en-US" sz="3200" b="1" dirty="0">
                <a:solidFill>
                  <a:srgbClr val="000000"/>
                </a:solidFill>
                <a:ea typeface="楷体_GB2312" pitchFamily="49" charset="-122"/>
              </a:rPr>
              <a:t>地址集</a:t>
            </a:r>
            <a:r>
              <a:rPr lang="zh-CN" altLang="en-US" sz="3200" dirty="0">
                <a:solidFill>
                  <a:srgbClr val="000000"/>
                </a:solidFill>
                <a:ea typeface="楷体_GB2312" pitchFamily="49" charset="-122"/>
              </a:rPr>
              <a:t>合的大小</a:t>
            </a:r>
            <a:r>
              <a:rPr lang="zh-CN" altLang="en-US" sz="3200" b="1" dirty="0">
                <a:solidFill>
                  <a:srgbClr val="000000"/>
                </a:solidFill>
                <a:ea typeface="楷体_GB2312" pitchFamily="49" charset="-122"/>
              </a:rPr>
              <a:t>不超出  </a:t>
            </a:r>
          </a:p>
          <a:p>
            <a:pPr lvl="2">
              <a:lnSpc>
                <a:spcPct val="110000"/>
              </a:lnSpc>
            </a:pPr>
            <a:r>
              <a:rPr lang="zh-CN" altLang="en-US" sz="3200" b="1" dirty="0">
                <a:solidFill>
                  <a:srgbClr val="000000"/>
                </a:solidFill>
                <a:ea typeface="楷体_GB2312" pitchFamily="49" charset="-122"/>
              </a:rPr>
              <a:t>      某个允许的范围</a:t>
            </a:r>
            <a:r>
              <a:rPr lang="en-US" altLang="zh-CN" sz="3200" dirty="0">
                <a:solidFill>
                  <a:srgbClr val="000000"/>
                </a:solidFill>
                <a:ea typeface="楷体_GB2312" pitchFamily="49" charset="-122"/>
              </a:rPr>
              <a:t>;</a:t>
            </a:r>
          </a:p>
        </p:txBody>
      </p:sp>
      <p:sp>
        <p:nvSpPr>
          <p:cNvPr id="18435" name="Text Box 3"/>
          <p:cNvSpPr txBox="1">
            <a:spLocks noChangeArrowheads="1"/>
          </p:cNvSpPr>
          <p:nvPr/>
        </p:nvSpPr>
        <p:spPr bwMode="auto">
          <a:xfrm>
            <a:off x="592138" y="306388"/>
            <a:ext cx="4756150" cy="641350"/>
          </a:xfrm>
          <a:prstGeom prst="rect">
            <a:avLst/>
          </a:prstGeom>
          <a:noFill/>
          <a:ln w="9525">
            <a:noFill/>
            <a:miter lim="800000"/>
            <a:headEnd/>
            <a:tailEnd/>
          </a:ln>
        </p:spPr>
        <p:txBody>
          <a:bodyPr wrap="none">
            <a:spAutoFit/>
          </a:bodyPr>
          <a:lstStyle/>
          <a:p>
            <a:r>
              <a:rPr lang="zh-CN" altLang="en-US" sz="3600" b="1">
                <a:solidFill>
                  <a:srgbClr val="3333FF"/>
                </a:solidFill>
                <a:ea typeface="楷体_GB2312" pitchFamily="49" charset="-122"/>
              </a:rPr>
              <a:t>从前面两个例子可见，</a:t>
            </a:r>
            <a:endParaRPr lang="zh-CN" altLang="en-US" sz="3600">
              <a:solidFill>
                <a:srgbClr val="3333FF"/>
              </a:solidFill>
            </a:endParaRPr>
          </a:p>
        </p:txBody>
      </p:sp>
      <p:sp>
        <p:nvSpPr>
          <p:cNvPr id="622592" name="Text Box 0"/>
          <p:cNvSpPr txBox="1">
            <a:spLocks noChangeArrowheads="1"/>
          </p:cNvSpPr>
          <p:nvPr/>
        </p:nvSpPr>
        <p:spPr bwMode="auto">
          <a:xfrm>
            <a:off x="-447675" y="3871913"/>
            <a:ext cx="9467497" cy="2800767"/>
          </a:xfrm>
          <a:prstGeom prst="rect">
            <a:avLst/>
          </a:prstGeom>
          <a:noFill/>
          <a:ln w="9525">
            <a:noFill/>
            <a:miter lim="800000"/>
            <a:headEnd/>
            <a:tailEnd/>
          </a:ln>
        </p:spPr>
        <p:txBody>
          <a:bodyPr wrap="square">
            <a:spAutoFit/>
          </a:bodyPr>
          <a:lstStyle/>
          <a:p>
            <a:pPr lvl="2"/>
            <a:r>
              <a:rPr lang="en-US" altLang="zh-CN" sz="3200" dirty="0">
                <a:solidFill>
                  <a:srgbClr val="000000"/>
                </a:solidFill>
                <a:latin typeface="楷体_GB2312" pitchFamily="49" charset="-122"/>
                <a:ea typeface="楷体_GB2312" pitchFamily="49" charset="-122"/>
              </a:rPr>
              <a:t>2) </a:t>
            </a:r>
            <a:r>
              <a:rPr lang="zh-CN" altLang="en-US" sz="3200" dirty="0">
                <a:solidFill>
                  <a:srgbClr val="000000"/>
                </a:solidFill>
                <a:latin typeface="楷体_GB2312" pitchFamily="49" charset="-122"/>
                <a:ea typeface="楷体_GB2312" pitchFamily="49" charset="-122"/>
              </a:rPr>
              <a:t>由于哈希函数是一个</a:t>
            </a:r>
            <a:r>
              <a:rPr lang="zh-CN" altLang="en-US" sz="3200" b="1" dirty="0">
                <a:solidFill>
                  <a:srgbClr val="FF0000"/>
                </a:solidFill>
                <a:latin typeface="楷体_GB2312" pitchFamily="49" charset="-122"/>
                <a:ea typeface="楷体_GB2312" pitchFamily="49" charset="-122"/>
              </a:rPr>
              <a:t>压缩映象</a:t>
            </a:r>
            <a:r>
              <a:rPr lang="zh-CN" altLang="en-US" sz="3200" dirty="0">
                <a:solidFill>
                  <a:srgbClr val="A50021"/>
                </a:solidFill>
                <a:latin typeface="楷体_GB2312" pitchFamily="49" charset="-122"/>
                <a:ea typeface="楷体_GB2312" pitchFamily="49" charset="-122"/>
              </a:rPr>
              <a:t>，</a:t>
            </a:r>
            <a:r>
              <a:rPr lang="zh-CN" altLang="en-US" sz="3200" dirty="0">
                <a:solidFill>
                  <a:srgbClr val="000000"/>
                </a:solidFill>
                <a:latin typeface="楷体_GB2312" pitchFamily="49" charset="-122"/>
                <a:ea typeface="楷体_GB2312" pitchFamily="49" charset="-122"/>
              </a:rPr>
              <a:t>因此，在 </a:t>
            </a:r>
          </a:p>
          <a:p>
            <a:pPr lvl="2"/>
            <a:r>
              <a:rPr lang="zh-CN" altLang="en-US" sz="3200" dirty="0">
                <a:solidFill>
                  <a:srgbClr val="000000"/>
                </a:solidFill>
                <a:latin typeface="楷体_GB2312" pitchFamily="49" charset="-122"/>
                <a:ea typeface="楷体_GB2312" pitchFamily="49" charset="-122"/>
              </a:rPr>
              <a:t>   </a:t>
            </a:r>
            <a:r>
              <a:rPr lang="zh-CN" altLang="en-US" sz="3200" dirty="0" smtClean="0">
                <a:solidFill>
                  <a:srgbClr val="000000"/>
                </a:solidFill>
                <a:latin typeface="楷体_GB2312" pitchFamily="49" charset="-122"/>
                <a:ea typeface="楷体_GB2312" pitchFamily="49" charset="-122"/>
              </a:rPr>
              <a:t>一般</a:t>
            </a:r>
            <a:r>
              <a:rPr lang="zh-CN" altLang="en-US" sz="3200" dirty="0">
                <a:solidFill>
                  <a:srgbClr val="000000"/>
                </a:solidFill>
                <a:latin typeface="楷体_GB2312" pitchFamily="49" charset="-122"/>
                <a:ea typeface="楷体_GB2312" pitchFamily="49" charset="-122"/>
              </a:rPr>
              <a:t>情况下，很容易产生</a:t>
            </a:r>
            <a:r>
              <a:rPr lang="zh-CN" altLang="en-US" sz="3200" b="1" dirty="0">
                <a:solidFill>
                  <a:srgbClr val="FF0000"/>
                </a:solidFill>
                <a:ea typeface="楷体_GB2312" pitchFamily="49" charset="-122"/>
              </a:rPr>
              <a:t>“</a:t>
            </a:r>
            <a:r>
              <a:rPr lang="zh-CN" altLang="en-US" sz="3200" b="1" dirty="0">
                <a:solidFill>
                  <a:srgbClr val="FF0000"/>
                </a:solidFill>
                <a:latin typeface="楷体_GB2312" pitchFamily="49" charset="-122"/>
                <a:ea typeface="楷体_GB2312" pitchFamily="49" charset="-122"/>
              </a:rPr>
              <a:t>冲突</a:t>
            </a:r>
            <a:r>
              <a:rPr lang="zh-CN" altLang="en-US" sz="3200" b="1" dirty="0">
                <a:solidFill>
                  <a:srgbClr val="FF0000"/>
                </a:solidFill>
                <a:ea typeface="楷体_GB2312" pitchFamily="49" charset="-122"/>
              </a:rPr>
              <a:t>”</a:t>
            </a:r>
            <a:r>
              <a:rPr lang="zh-CN" altLang="en-US" sz="3200" dirty="0">
                <a:solidFill>
                  <a:srgbClr val="000000"/>
                </a:solidFill>
                <a:latin typeface="楷体_GB2312" pitchFamily="49" charset="-122"/>
                <a:ea typeface="楷体_GB2312" pitchFamily="49" charset="-122"/>
              </a:rPr>
              <a:t>现象，</a:t>
            </a:r>
          </a:p>
          <a:p>
            <a:pPr lvl="2"/>
            <a:r>
              <a:rPr lang="zh-CN" altLang="en-US" sz="3200" dirty="0">
                <a:solidFill>
                  <a:srgbClr val="000000"/>
                </a:solidFill>
                <a:latin typeface="楷体_GB2312" pitchFamily="49" charset="-122"/>
                <a:ea typeface="楷体_GB2312" pitchFamily="49" charset="-122"/>
              </a:rPr>
              <a:t>     即</a:t>
            </a:r>
            <a:r>
              <a:rPr lang="en-US" altLang="zh-CN" sz="3200" dirty="0">
                <a:solidFill>
                  <a:srgbClr val="000000"/>
                </a:solidFill>
                <a:latin typeface="楷体_GB2312" pitchFamily="49" charset="-122"/>
                <a:ea typeface="楷体_GB2312" pitchFamily="49" charset="-122"/>
              </a:rPr>
              <a:t>:       </a:t>
            </a:r>
            <a:r>
              <a:rPr lang="en-US" altLang="zh-CN" sz="3200" dirty="0">
                <a:solidFill>
                  <a:srgbClr val="3333CC"/>
                </a:solidFill>
                <a:latin typeface="楷体_GB2312" pitchFamily="49" charset="-122"/>
                <a:ea typeface="楷体_GB2312" pitchFamily="49" charset="-122"/>
              </a:rPr>
              <a:t>key1</a:t>
            </a:r>
            <a:r>
              <a:rPr lang="en-US" altLang="zh-CN" sz="3200" dirty="0">
                <a:solidFill>
                  <a:srgbClr val="3333CC"/>
                </a:solidFill>
                <a:latin typeface="楷体_GB2312" pitchFamily="49" charset="-122"/>
                <a:ea typeface="楷体_GB2312" pitchFamily="49" charset="-122"/>
                <a:sym typeface="Symbol" pitchFamily="18" charset="2"/>
              </a:rPr>
              <a:t></a:t>
            </a:r>
            <a:r>
              <a:rPr lang="en-US" altLang="zh-CN" sz="3200" dirty="0">
                <a:solidFill>
                  <a:srgbClr val="3333CC"/>
                </a:solidFill>
                <a:latin typeface="楷体_GB2312" pitchFamily="49" charset="-122"/>
                <a:ea typeface="楷体_GB2312" pitchFamily="49" charset="-122"/>
              </a:rPr>
              <a:t> key2</a:t>
            </a:r>
            <a:r>
              <a:rPr lang="en-US" altLang="zh-CN" sz="3200" dirty="0">
                <a:solidFill>
                  <a:srgbClr val="A50021"/>
                </a:solidFill>
                <a:latin typeface="楷体_GB2312" pitchFamily="49" charset="-122"/>
                <a:ea typeface="楷体_GB2312" pitchFamily="49" charset="-122"/>
              </a:rPr>
              <a:t> </a:t>
            </a:r>
            <a:endParaRPr lang="en-US" altLang="zh-CN" sz="3200" dirty="0" smtClean="0">
              <a:solidFill>
                <a:srgbClr val="A50021"/>
              </a:solidFill>
              <a:latin typeface="楷体_GB2312" pitchFamily="49" charset="-122"/>
              <a:ea typeface="楷体_GB2312" pitchFamily="49" charset="-122"/>
            </a:endParaRPr>
          </a:p>
          <a:p>
            <a:pPr lvl="2"/>
            <a:r>
              <a:rPr lang="en-US" altLang="zh-CN" sz="3200" dirty="0">
                <a:solidFill>
                  <a:srgbClr val="A50021"/>
                </a:solidFill>
                <a:latin typeface="楷体_GB2312" pitchFamily="49" charset="-122"/>
                <a:ea typeface="楷体_GB2312" pitchFamily="49" charset="-122"/>
              </a:rPr>
              <a:t> </a:t>
            </a:r>
            <a:r>
              <a:rPr lang="en-US" altLang="zh-CN" sz="3200" dirty="0" smtClean="0">
                <a:solidFill>
                  <a:srgbClr val="A50021"/>
                </a:solidFill>
                <a:latin typeface="楷体_GB2312" pitchFamily="49" charset="-122"/>
                <a:ea typeface="楷体_GB2312" pitchFamily="49" charset="-122"/>
              </a:rPr>
              <a:t>    </a:t>
            </a:r>
            <a:r>
              <a:rPr lang="zh-CN" altLang="en-US" sz="3200" dirty="0" smtClean="0">
                <a:solidFill>
                  <a:srgbClr val="A50021"/>
                </a:solidFill>
                <a:latin typeface="楷体_GB2312" pitchFamily="49" charset="-122"/>
                <a:ea typeface="楷体_GB2312" pitchFamily="49" charset="-122"/>
              </a:rPr>
              <a:t>但：   </a:t>
            </a:r>
            <a:r>
              <a:rPr lang="en-US" altLang="zh-CN" sz="3200" dirty="0" smtClean="0">
                <a:solidFill>
                  <a:srgbClr val="3333CC"/>
                </a:solidFill>
                <a:latin typeface="楷体_GB2312" pitchFamily="49" charset="-122"/>
                <a:ea typeface="楷体_GB2312" pitchFamily="49" charset="-122"/>
              </a:rPr>
              <a:t>f(key1)= </a:t>
            </a:r>
            <a:r>
              <a:rPr lang="en-US" altLang="zh-CN" sz="3200" dirty="0">
                <a:solidFill>
                  <a:srgbClr val="3333CC"/>
                </a:solidFill>
                <a:latin typeface="楷体_GB2312" pitchFamily="49" charset="-122"/>
                <a:ea typeface="楷体_GB2312" pitchFamily="49" charset="-122"/>
              </a:rPr>
              <a:t>f(key2</a:t>
            </a:r>
            <a:r>
              <a:rPr lang="en-US" altLang="zh-CN" sz="3200" dirty="0" smtClean="0">
                <a:solidFill>
                  <a:srgbClr val="3333CC"/>
                </a:solidFill>
                <a:latin typeface="楷体_GB2312" pitchFamily="49" charset="-122"/>
                <a:ea typeface="楷体_GB2312" pitchFamily="49" charset="-122"/>
              </a:rPr>
              <a:t>)</a:t>
            </a:r>
          </a:p>
          <a:p>
            <a:pPr lvl="2">
              <a:lnSpc>
                <a:spcPct val="150000"/>
              </a:lnSpc>
            </a:pPr>
            <a:r>
              <a:rPr lang="en-US" altLang="zh-CN" sz="3200" dirty="0">
                <a:solidFill>
                  <a:srgbClr val="3333CC"/>
                </a:solidFill>
                <a:latin typeface="楷体_GB2312" pitchFamily="49" charset="-122"/>
                <a:ea typeface="楷体_GB2312" pitchFamily="49" charset="-122"/>
              </a:rPr>
              <a:t> </a:t>
            </a:r>
            <a:r>
              <a:rPr lang="en-US" altLang="zh-CN" sz="3200" dirty="0" smtClean="0">
                <a:solidFill>
                  <a:srgbClr val="3333CC"/>
                </a:solidFill>
                <a:latin typeface="楷体_GB2312" pitchFamily="49" charset="-122"/>
                <a:ea typeface="楷体_GB2312" pitchFamily="49" charset="-122"/>
              </a:rPr>
              <a:t>    </a:t>
            </a:r>
            <a:r>
              <a:rPr lang="zh-CN" altLang="en-US" sz="3200" dirty="0" smtClean="0">
                <a:solidFill>
                  <a:srgbClr val="3333CC"/>
                </a:solidFill>
                <a:latin typeface="楷体_GB2312" pitchFamily="49" charset="-122"/>
                <a:ea typeface="楷体_GB2312" pitchFamily="49" charset="-122"/>
              </a:rPr>
              <a:t>称：   </a:t>
            </a:r>
            <a:r>
              <a:rPr lang="en-US" altLang="zh-CN" sz="3200" dirty="0" smtClean="0">
                <a:solidFill>
                  <a:srgbClr val="3333CC"/>
                </a:solidFill>
                <a:latin typeface="楷体_GB2312" pitchFamily="49" charset="-122"/>
                <a:ea typeface="楷体_GB2312" pitchFamily="49" charset="-122"/>
              </a:rPr>
              <a:t>key1</a:t>
            </a:r>
            <a:r>
              <a:rPr lang="zh-CN" altLang="en-US" sz="3200" dirty="0" smtClean="0">
                <a:solidFill>
                  <a:srgbClr val="3333CC"/>
                </a:solidFill>
                <a:latin typeface="楷体_GB2312" pitchFamily="49" charset="-122"/>
                <a:ea typeface="楷体_GB2312" pitchFamily="49" charset="-122"/>
              </a:rPr>
              <a:t>和</a:t>
            </a:r>
            <a:r>
              <a:rPr lang="en-US" altLang="zh-CN" sz="3200" dirty="0" smtClean="0">
                <a:solidFill>
                  <a:srgbClr val="3333CC"/>
                </a:solidFill>
                <a:latin typeface="楷体_GB2312" pitchFamily="49" charset="-122"/>
                <a:ea typeface="楷体_GB2312" pitchFamily="49" charset="-122"/>
              </a:rPr>
              <a:t>key2</a:t>
            </a:r>
            <a:r>
              <a:rPr lang="zh-CN" altLang="en-US" sz="3200" dirty="0" smtClean="0">
                <a:solidFill>
                  <a:srgbClr val="3333CC"/>
                </a:solidFill>
                <a:latin typeface="楷体_GB2312" pitchFamily="49" charset="-122"/>
                <a:ea typeface="楷体_GB2312" pitchFamily="49" charset="-122"/>
              </a:rPr>
              <a:t>为同义词</a:t>
            </a:r>
            <a:endParaRPr lang="zh-CN" altLang="en-US" sz="3200" dirty="0">
              <a:solidFill>
                <a:srgbClr val="3333CC"/>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2592"/>
                                        </p:tgtEl>
                                        <p:attrNameLst>
                                          <p:attrName>style.visibility</p:attrName>
                                        </p:attrNameLst>
                                      </p:cBhvr>
                                      <p:to>
                                        <p:strVal val="visible"/>
                                      </p:to>
                                    </p:set>
                                    <p:animEffect transition="in" filter="wipe(left)">
                                      <p:cBhvr>
                                        <p:cTn id="7" dur="500"/>
                                        <p:tgtEl>
                                          <p:spTgt spid="62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520700"/>
            <a:ext cx="8991600" cy="2235200"/>
          </a:xfrm>
          <a:prstGeom prst="rect">
            <a:avLst/>
          </a:prstGeom>
          <a:noFill/>
          <a:ln w="9525">
            <a:noFill/>
            <a:miter lim="800000"/>
            <a:headEnd/>
            <a:tailEnd/>
          </a:ln>
        </p:spPr>
        <p:txBody>
          <a:bodyPr>
            <a:spAutoFit/>
          </a:bodyPr>
          <a:lstStyle/>
          <a:p>
            <a:pPr marL="381000" lvl="2">
              <a:lnSpc>
                <a:spcPct val="130000"/>
              </a:lnSpc>
            </a:pPr>
            <a:r>
              <a:rPr lang="en-US" altLang="zh-CN" sz="3600">
                <a:solidFill>
                  <a:srgbClr val="A50021"/>
                </a:solidFill>
                <a:ea typeface="楷体_GB2312" pitchFamily="49" charset="-122"/>
              </a:rPr>
              <a:t>3)  </a:t>
            </a:r>
            <a:r>
              <a:rPr lang="zh-CN" altLang="en-US" sz="3600" b="1">
                <a:solidFill>
                  <a:srgbClr val="FF00FF"/>
                </a:solidFill>
                <a:ea typeface="楷体_GB2312" pitchFamily="49" charset="-122"/>
              </a:rPr>
              <a:t>很难</a:t>
            </a:r>
            <a:r>
              <a:rPr lang="zh-CN" altLang="en-US" sz="3600">
                <a:solidFill>
                  <a:srgbClr val="000000"/>
                </a:solidFill>
                <a:ea typeface="楷体_GB2312" pitchFamily="49" charset="-122"/>
              </a:rPr>
              <a:t>找到一个不产生冲突的哈希函数。</a:t>
            </a:r>
          </a:p>
          <a:p>
            <a:pPr marL="381000" lvl="2">
              <a:lnSpc>
                <a:spcPct val="130000"/>
              </a:lnSpc>
            </a:pPr>
            <a:r>
              <a:rPr lang="zh-CN" altLang="en-US" sz="3600">
                <a:solidFill>
                  <a:srgbClr val="000000"/>
                </a:solidFill>
                <a:ea typeface="楷体_GB2312" pitchFamily="49" charset="-122"/>
              </a:rPr>
              <a:t>一般情况下，</a:t>
            </a:r>
            <a:r>
              <a:rPr lang="zh-CN" altLang="en-US" sz="3600">
                <a:solidFill>
                  <a:srgbClr val="3333CC"/>
                </a:solidFill>
                <a:ea typeface="楷体_GB2312" pitchFamily="49" charset="-122"/>
              </a:rPr>
              <a:t>只能选择恰当的哈希函数，使冲突尽可能少地产生。</a:t>
            </a:r>
          </a:p>
        </p:txBody>
      </p:sp>
      <p:sp>
        <p:nvSpPr>
          <p:cNvPr id="435203" name="Text Box 3"/>
          <p:cNvSpPr txBox="1">
            <a:spLocks noChangeArrowheads="1"/>
          </p:cNvSpPr>
          <p:nvPr/>
        </p:nvSpPr>
        <p:spPr bwMode="auto">
          <a:xfrm>
            <a:off x="463550" y="3043238"/>
            <a:ext cx="8610600" cy="2727325"/>
          </a:xfrm>
          <a:prstGeom prst="rect">
            <a:avLst/>
          </a:prstGeom>
          <a:noFill/>
          <a:ln w="9525">
            <a:noFill/>
            <a:miter lim="800000"/>
            <a:headEnd/>
            <a:tailEnd/>
          </a:ln>
        </p:spPr>
        <p:txBody>
          <a:bodyPr>
            <a:spAutoFit/>
          </a:bodyPr>
          <a:lstStyle/>
          <a:p>
            <a:pPr>
              <a:lnSpc>
                <a:spcPct val="120000"/>
              </a:lnSpc>
            </a:pPr>
            <a:r>
              <a:rPr lang="zh-CN" altLang="en-US" sz="3600">
                <a:solidFill>
                  <a:srgbClr val="000000"/>
                </a:solidFill>
                <a:latin typeface="楷体_GB2312" pitchFamily="49" charset="-122"/>
                <a:ea typeface="楷体_GB2312" pitchFamily="49" charset="-122"/>
              </a:rPr>
              <a:t>因此，在构造这种特殊的“查找表”时，除了需要选择一个</a:t>
            </a:r>
            <a:r>
              <a:rPr lang="zh-CN" altLang="en-US" sz="3600">
                <a:solidFill>
                  <a:srgbClr val="3333CC"/>
                </a:solidFill>
                <a:latin typeface="楷体_GB2312" pitchFamily="49" charset="-122"/>
                <a:ea typeface="楷体_GB2312" pitchFamily="49" charset="-122"/>
              </a:rPr>
              <a:t>“</a:t>
            </a:r>
            <a:r>
              <a:rPr lang="zh-CN" altLang="en-US" sz="3600">
                <a:solidFill>
                  <a:srgbClr val="FF0000"/>
                </a:solidFill>
                <a:latin typeface="楷体_GB2312" pitchFamily="49" charset="-122"/>
                <a:ea typeface="楷体_GB2312" pitchFamily="49" charset="-122"/>
              </a:rPr>
              <a:t>好”</a:t>
            </a:r>
            <a:r>
              <a:rPr lang="en-US" altLang="zh-CN" sz="3600">
                <a:solidFill>
                  <a:srgbClr val="3333CC"/>
                </a:solidFill>
                <a:latin typeface="楷体_GB2312" pitchFamily="49" charset="-122"/>
                <a:ea typeface="楷体_GB2312" pitchFamily="49" charset="-122"/>
              </a:rPr>
              <a:t>(</a:t>
            </a:r>
            <a:r>
              <a:rPr lang="zh-CN" altLang="en-US" sz="3600">
                <a:solidFill>
                  <a:srgbClr val="3333CC"/>
                </a:solidFill>
                <a:latin typeface="楷体_GB2312" pitchFamily="49" charset="-122"/>
                <a:ea typeface="楷体_GB2312" pitchFamily="49" charset="-122"/>
              </a:rPr>
              <a:t>尽可能少产生冲突</a:t>
            </a:r>
            <a:r>
              <a:rPr lang="en-US" altLang="zh-CN" sz="3600">
                <a:solidFill>
                  <a:srgbClr val="3333CC"/>
                </a:solidFill>
                <a:latin typeface="楷体_GB2312" pitchFamily="49" charset="-122"/>
                <a:ea typeface="楷体_GB2312" pitchFamily="49" charset="-122"/>
              </a:rPr>
              <a:t>)</a:t>
            </a:r>
            <a:r>
              <a:rPr lang="zh-CN" altLang="en-US" sz="3600">
                <a:solidFill>
                  <a:srgbClr val="3333CC"/>
                </a:solidFill>
                <a:latin typeface="楷体_GB2312" pitchFamily="49" charset="-122"/>
                <a:ea typeface="楷体_GB2312" pitchFamily="49" charset="-122"/>
              </a:rPr>
              <a:t>的哈希函数之外</a:t>
            </a:r>
            <a:r>
              <a:rPr lang="en-US" altLang="zh-CN" sz="3600">
                <a:solidFill>
                  <a:srgbClr val="3333CC"/>
                </a:solidFill>
                <a:latin typeface="楷体_GB2312" pitchFamily="49" charset="-122"/>
                <a:ea typeface="楷体_GB2312" pitchFamily="49" charset="-122"/>
              </a:rPr>
              <a:t>;</a:t>
            </a:r>
            <a:r>
              <a:rPr lang="zh-CN" altLang="en-US" sz="3600">
                <a:solidFill>
                  <a:srgbClr val="3333CC"/>
                </a:solidFill>
                <a:latin typeface="楷体_GB2312" pitchFamily="49" charset="-122"/>
                <a:ea typeface="楷体_GB2312" pitchFamily="49" charset="-122"/>
              </a:rPr>
              <a:t>还需要找到</a:t>
            </a:r>
          </a:p>
          <a:p>
            <a:pPr>
              <a:lnSpc>
                <a:spcPct val="120000"/>
              </a:lnSpc>
            </a:pPr>
            <a:r>
              <a:rPr lang="zh-CN" altLang="en-US" sz="3600">
                <a:solidFill>
                  <a:srgbClr val="3333FF"/>
                </a:solidFill>
                <a:latin typeface="楷体_GB2312" pitchFamily="49" charset="-122"/>
                <a:ea typeface="楷体_GB2312" pitchFamily="49" charset="-122"/>
              </a:rPr>
              <a:t>一种“</a:t>
            </a:r>
            <a:r>
              <a:rPr lang="zh-CN" altLang="en-US" sz="3600">
                <a:solidFill>
                  <a:srgbClr val="FF0000"/>
                </a:solidFill>
                <a:latin typeface="楷体_GB2312" pitchFamily="49" charset="-122"/>
                <a:ea typeface="楷体_GB2312" pitchFamily="49" charset="-122"/>
              </a:rPr>
              <a:t>处理冲突</a:t>
            </a:r>
            <a:r>
              <a:rPr lang="zh-CN" altLang="en-US" sz="3600">
                <a:solidFill>
                  <a:srgbClr val="3333FF"/>
                </a:solidFill>
                <a:latin typeface="楷体_GB2312" pitchFamily="49" charset="-122"/>
                <a:ea typeface="楷体_GB2312" pitchFamily="49" charset="-122"/>
              </a:rPr>
              <a:t>” 的方法</a:t>
            </a:r>
            <a:r>
              <a:rPr lang="zh-CN" altLang="en-US" sz="3600">
                <a:solidFill>
                  <a:srgbClr val="A50021"/>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gtEl>
                                        <p:attrNameLst>
                                          <p:attrName>style.visibility</p:attrName>
                                        </p:attrNameLst>
                                      </p:cBhvr>
                                      <p:to>
                                        <p:strVal val="visible"/>
                                      </p:to>
                                    </p:set>
                                    <p:animEffect transition="in" filter="wipe(left)">
                                      <p:cBhvr>
                                        <p:cTn id="7" dur="500"/>
                                        <p:tgtEl>
                                          <p:spTgt spid="43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69925" y="228600"/>
            <a:ext cx="3692525" cy="762000"/>
          </a:xfrm>
          <a:prstGeom prst="rect">
            <a:avLst/>
          </a:prstGeom>
          <a:noFill/>
          <a:ln w="9525">
            <a:noFill/>
            <a:miter lim="800000"/>
            <a:headEnd/>
            <a:tailEnd/>
          </a:ln>
        </p:spPr>
        <p:txBody>
          <a:bodyPr wrap="none">
            <a:spAutoFit/>
          </a:bodyPr>
          <a:lstStyle/>
          <a:p>
            <a:r>
              <a:rPr lang="zh-CN" altLang="en-US" sz="4400">
                <a:solidFill>
                  <a:srgbClr val="3333FF"/>
                </a:solidFill>
                <a:ea typeface="隶书" pitchFamily="49" charset="-122"/>
              </a:rPr>
              <a:t>哈希表的定义</a:t>
            </a:r>
            <a:r>
              <a:rPr lang="en-US" altLang="zh-CN" sz="4400">
                <a:solidFill>
                  <a:srgbClr val="3333FF"/>
                </a:solidFill>
                <a:ea typeface="隶书" pitchFamily="49" charset="-122"/>
              </a:rPr>
              <a:t>:</a:t>
            </a:r>
            <a:endParaRPr lang="en-US" altLang="zh-CN" sz="3600">
              <a:solidFill>
                <a:srgbClr val="000000"/>
              </a:solidFill>
              <a:ea typeface="隶书" pitchFamily="49" charset="-122"/>
            </a:endParaRPr>
          </a:p>
        </p:txBody>
      </p:sp>
      <p:sp>
        <p:nvSpPr>
          <p:cNvPr id="20483" name="Text Box 3"/>
          <p:cNvSpPr txBox="1">
            <a:spLocks noChangeArrowheads="1"/>
          </p:cNvSpPr>
          <p:nvPr/>
        </p:nvSpPr>
        <p:spPr bwMode="auto">
          <a:xfrm>
            <a:off x="358775" y="1239838"/>
            <a:ext cx="8474075" cy="4702175"/>
          </a:xfrm>
          <a:prstGeom prst="rect">
            <a:avLst/>
          </a:prstGeom>
          <a:noFill/>
          <a:ln w="9525">
            <a:noFill/>
            <a:miter lim="800000"/>
            <a:headEnd/>
            <a:tailEnd/>
          </a:ln>
        </p:spPr>
        <p:txBody>
          <a:bodyPr>
            <a:spAutoFit/>
          </a:bodyPr>
          <a:lstStyle/>
          <a:p>
            <a:pPr>
              <a:lnSpc>
                <a:spcPct val="140000"/>
              </a:lnSpc>
            </a:pPr>
            <a:r>
              <a:rPr lang="zh-CN" altLang="en-US" sz="3600">
                <a:solidFill>
                  <a:srgbClr val="000000"/>
                </a:solidFill>
                <a:ea typeface="楷体_GB2312" pitchFamily="49" charset="-122"/>
              </a:rPr>
              <a:t>根据设定的</a:t>
            </a:r>
            <a:r>
              <a:rPr lang="zh-CN" altLang="en-US" sz="3600" b="1">
                <a:solidFill>
                  <a:srgbClr val="FF0000"/>
                </a:solidFill>
                <a:ea typeface="楷体_GB2312" pitchFamily="49" charset="-122"/>
              </a:rPr>
              <a:t>哈希函数 </a:t>
            </a:r>
            <a:r>
              <a:rPr lang="en-US" altLang="zh-CN" sz="3600" b="1">
                <a:solidFill>
                  <a:srgbClr val="FF0000"/>
                </a:solidFill>
                <a:ea typeface="楷体_GB2312" pitchFamily="49" charset="-122"/>
              </a:rPr>
              <a:t>H(key)</a:t>
            </a:r>
            <a:r>
              <a:rPr lang="en-US" altLang="zh-CN" sz="3600">
                <a:solidFill>
                  <a:srgbClr val="A50021"/>
                </a:solidFill>
                <a:ea typeface="楷体_GB2312" pitchFamily="49" charset="-122"/>
              </a:rPr>
              <a:t> </a:t>
            </a:r>
            <a:r>
              <a:rPr lang="zh-CN" altLang="en-US" sz="3600">
                <a:solidFill>
                  <a:srgbClr val="000000"/>
                </a:solidFill>
                <a:ea typeface="楷体_GB2312" pitchFamily="49" charset="-122"/>
              </a:rPr>
              <a:t>和所选中的</a:t>
            </a:r>
            <a:r>
              <a:rPr lang="zh-CN" altLang="en-US" sz="3600" b="1">
                <a:solidFill>
                  <a:srgbClr val="FF0000"/>
                </a:solidFill>
                <a:ea typeface="楷体_GB2312" pitchFamily="49" charset="-122"/>
              </a:rPr>
              <a:t>处理冲突的方法</a:t>
            </a:r>
            <a:r>
              <a:rPr lang="zh-CN" altLang="en-US" sz="3600">
                <a:solidFill>
                  <a:srgbClr val="A50021"/>
                </a:solidFill>
                <a:ea typeface="楷体_GB2312" pitchFamily="49" charset="-122"/>
              </a:rPr>
              <a:t>，</a:t>
            </a:r>
            <a:r>
              <a:rPr lang="zh-CN" altLang="en-US" sz="3600">
                <a:solidFill>
                  <a:srgbClr val="000000"/>
                </a:solidFill>
                <a:ea typeface="楷体_GB2312" pitchFamily="49" charset="-122"/>
              </a:rPr>
              <a:t>将一组关键字</a:t>
            </a:r>
            <a:r>
              <a:rPr lang="zh-CN" altLang="en-US" sz="3600" b="1">
                <a:solidFill>
                  <a:srgbClr val="FF0000"/>
                </a:solidFill>
                <a:ea typeface="楷体_GB2312" pitchFamily="49" charset="-122"/>
              </a:rPr>
              <a:t>映象到</a:t>
            </a:r>
            <a:r>
              <a:rPr lang="zh-CN" altLang="en-US" sz="3600">
                <a:solidFill>
                  <a:srgbClr val="000000"/>
                </a:solidFill>
                <a:ea typeface="楷体_GB2312" pitchFamily="49" charset="-122"/>
              </a:rPr>
              <a:t>一个有限的、连续的</a:t>
            </a:r>
            <a:r>
              <a:rPr lang="zh-CN" altLang="en-US" sz="3600">
                <a:solidFill>
                  <a:srgbClr val="FF0000"/>
                </a:solidFill>
                <a:ea typeface="楷体_GB2312" pitchFamily="49" charset="-122"/>
              </a:rPr>
              <a:t>地址空间</a:t>
            </a:r>
            <a:r>
              <a:rPr lang="zh-CN" altLang="en-US" sz="3600">
                <a:solidFill>
                  <a:srgbClr val="000000"/>
                </a:solidFill>
                <a:ea typeface="楷体_GB2312" pitchFamily="49" charset="-122"/>
              </a:rPr>
              <a:t> </a:t>
            </a:r>
            <a:r>
              <a:rPr lang="en-US" altLang="zh-CN" sz="3600">
                <a:solidFill>
                  <a:srgbClr val="000000"/>
                </a:solidFill>
                <a:ea typeface="楷体_GB2312" pitchFamily="49" charset="-122"/>
              </a:rPr>
              <a:t>(</a:t>
            </a:r>
            <a:r>
              <a:rPr lang="zh-CN" altLang="en-US" sz="3600">
                <a:solidFill>
                  <a:srgbClr val="000000"/>
                </a:solidFill>
                <a:ea typeface="楷体_GB2312" pitchFamily="49" charset="-122"/>
              </a:rPr>
              <a:t>区间</a:t>
            </a:r>
            <a:r>
              <a:rPr lang="en-US" altLang="zh-CN" sz="3600">
                <a:solidFill>
                  <a:srgbClr val="000000"/>
                </a:solidFill>
                <a:ea typeface="楷体_GB2312" pitchFamily="49" charset="-122"/>
              </a:rPr>
              <a:t>)</a:t>
            </a:r>
            <a:r>
              <a:rPr lang="zh-CN" altLang="en-US" sz="3600">
                <a:solidFill>
                  <a:srgbClr val="000000"/>
                </a:solidFill>
                <a:ea typeface="楷体_GB2312" pitchFamily="49" charset="-122"/>
              </a:rPr>
              <a:t>上，并以关键字在地址空间中的“象”作为相应数据元素在表中的</a:t>
            </a:r>
            <a:r>
              <a:rPr lang="zh-CN" altLang="en-US" sz="3600" b="1">
                <a:solidFill>
                  <a:srgbClr val="FF0000"/>
                </a:solidFill>
                <a:ea typeface="楷体_GB2312" pitchFamily="49" charset="-122"/>
              </a:rPr>
              <a:t>存储位置</a:t>
            </a:r>
            <a:r>
              <a:rPr lang="zh-CN" altLang="en-US" sz="3600">
                <a:solidFill>
                  <a:srgbClr val="A50021"/>
                </a:solidFill>
                <a:ea typeface="楷体_GB2312" pitchFamily="49" charset="-122"/>
              </a:rPr>
              <a:t>，</a:t>
            </a:r>
            <a:r>
              <a:rPr lang="zh-CN" altLang="en-US" sz="3600">
                <a:solidFill>
                  <a:srgbClr val="000000"/>
                </a:solidFill>
                <a:ea typeface="楷体_GB2312" pitchFamily="49" charset="-122"/>
              </a:rPr>
              <a:t>如此构造所得的查找表称之为</a:t>
            </a:r>
            <a:r>
              <a:rPr lang="zh-CN" altLang="en-US" sz="3600">
                <a:solidFill>
                  <a:srgbClr val="A50021"/>
                </a:solidFill>
                <a:ea typeface="楷体_GB2312" pitchFamily="49" charset="-122"/>
              </a:rPr>
              <a:t>“</a:t>
            </a:r>
            <a:r>
              <a:rPr lang="zh-CN" altLang="en-US" sz="3600" b="1">
                <a:solidFill>
                  <a:srgbClr val="FF0000"/>
                </a:solidFill>
                <a:ea typeface="楷体_GB2312" pitchFamily="49" charset="-122"/>
              </a:rPr>
              <a:t>哈希表</a:t>
            </a:r>
            <a:r>
              <a:rPr lang="zh-CN" altLang="en-US" sz="3600">
                <a:solidFill>
                  <a:srgbClr val="A50021"/>
                </a:solidFill>
                <a:ea typeface="楷体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Oval 2"/>
          <p:cNvSpPr>
            <a:spLocks noChangeArrowheads="1"/>
          </p:cNvSpPr>
          <p:nvPr/>
        </p:nvSpPr>
        <p:spPr bwMode="auto">
          <a:xfrm>
            <a:off x="3810000" y="2241550"/>
            <a:ext cx="609600" cy="533400"/>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grpSp>
        <p:nvGrpSpPr>
          <p:cNvPr id="2" name="Group 3"/>
          <p:cNvGrpSpPr>
            <a:grpSpLocks/>
          </p:cNvGrpSpPr>
          <p:nvPr/>
        </p:nvGrpSpPr>
        <p:grpSpPr bwMode="auto">
          <a:xfrm>
            <a:off x="838200" y="3581400"/>
            <a:ext cx="2590800" cy="1066800"/>
            <a:chOff x="528" y="2256"/>
            <a:chExt cx="1632" cy="672"/>
          </a:xfrm>
        </p:grpSpPr>
        <p:sp>
          <p:nvSpPr>
            <p:cNvPr id="6194" name="Oval 4"/>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D</a:t>
              </a:r>
              <a:endParaRPr lang="en-US" altLang="zh-CN" sz="3200">
                <a:solidFill>
                  <a:srgbClr val="000000"/>
                </a:solidFill>
                <a:ea typeface="宋体" charset="-122"/>
              </a:endParaRPr>
            </a:p>
          </p:txBody>
        </p:sp>
        <p:sp>
          <p:nvSpPr>
            <p:cNvPr id="6195" name="Oval 5"/>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6196" name="Oval 6"/>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V</a:t>
              </a:r>
              <a:endParaRPr lang="en-US" altLang="zh-CN" sz="3200">
                <a:solidFill>
                  <a:srgbClr val="000000"/>
                </a:solidFill>
                <a:ea typeface="宋体" charset="-122"/>
              </a:endParaRPr>
            </a:p>
          </p:txBody>
        </p:sp>
        <p:sp>
          <p:nvSpPr>
            <p:cNvPr id="6197" name="Line 7"/>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98" name="Line 8"/>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99" name="Line 9"/>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3" name="Group 10"/>
          <p:cNvGrpSpPr>
            <a:grpSpLocks/>
          </p:cNvGrpSpPr>
          <p:nvPr/>
        </p:nvGrpSpPr>
        <p:grpSpPr bwMode="auto">
          <a:xfrm>
            <a:off x="3810000" y="3581400"/>
            <a:ext cx="1600200" cy="1066800"/>
            <a:chOff x="2400" y="2256"/>
            <a:chExt cx="1008" cy="672"/>
          </a:xfrm>
        </p:grpSpPr>
        <p:sp>
          <p:nvSpPr>
            <p:cNvPr id="6190" name="Oval 11"/>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91" name="Oval 12"/>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R</a:t>
              </a:r>
              <a:endParaRPr lang="en-US" altLang="zh-CN" sz="3200">
                <a:solidFill>
                  <a:srgbClr val="000000"/>
                </a:solidFill>
                <a:ea typeface="宋体" charset="-122"/>
              </a:endParaRPr>
            </a:p>
          </p:txBody>
        </p:sp>
        <p:sp>
          <p:nvSpPr>
            <p:cNvPr id="6192" name="Line 13"/>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93" name="Line 14"/>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5"/>
          <p:cNvGrpSpPr>
            <a:grpSpLocks/>
          </p:cNvGrpSpPr>
          <p:nvPr/>
        </p:nvGrpSpPr>
        <p:grpSpPr bwMode="auto">
          <a:xfrm>
            <a:off x="838200" y="4648200"/>
            <a:ext cx="609600" cy="914400"/>
            <a:chOff x="528" y="2928"/>
            <a:chExt cx="384" cy="576"/>
          </a:xfrm>
        </p:grpSpPr>
        <p:sp>
          <p:nvSpPr>
            <p:cNvPr id="6188" name="Oval 16"/>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a:solidFill>
                  <a:srgbClr val="3333FF"/>
                </a:solidFill>
                <a:ea typeface="宋体" charset="-122"/>
              </a:endParaRPr>
            </a:p>
          </p:txBody>
        </p:sp>
        <p:sp>
          <p:nvSpPr>
            <p:cNvPr id="6189" name="Line 17"/>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5" name="Group 18"/>
          <p:cNvGrpSpPr>
            <a:grpSpLocks/>
          </p:cNvGrpSpPr>
          <p:nvPr/>
        </p:nvGrpSpPr>
        <p:grpSpPr bwMode="auto">
          <a:xfrm>
            <a:off x="1828800" y="4648200"/>
            <a:ext cx="609600" cy="914400"/>
            <a:chOff x="1152" y="2928"/>
            <a:chExt cx="384" cy="576"/>
          </a:xfrm>
        </p:grpSpPr>
        <p:sp>
          <p:nvSpPr>
            <p:cNvPr id="6186" name="Oval 19"/>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87" name="Line 20"/>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6" name="Group 21"/>
          <p:cNvGrpSpPr>
            <a:grpSpLocks/>
          </p:cNvGrpSpPr>
          <p:nvPr/>
        </p:nvGrpSpPr>
        <p:grpSpPr bwMode="auto">
          <a:xfrm>
            <a:off x="2819400" y="4648200"/>
            <a:ext cx="609600" cy="1828800"/>
            <a:chOff x="1776" y="2928"/>
            <a:chExt cx="384" cy="1152"/>
          </a:xfrm>
        </p:grpSpPr>
        <p:sp>
          <p:nvSpPr>
            <p:cNvPr id="6182" name="Oval 22"/>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6183" name="Oval 23"/>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84" name="Line 24"/>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85" name="Line 25"/>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7" name="Group 26"/>
          <p:cNvGrpSpPr>
            <a:grpSpLocks/>
          </p:cNvGrpSpPr>
          <p:nvPr/>
        </p:nvGrpSpPr>
        <p:grpSpPr bwMode="auto">
          <a:xfrm>
            <a:off x="4800600" y="4648200"/>
            <a:ext cx="609600" cy="914400"/>
            <a:chOff x="3024" y="2928"/>
            <a:chExt cx="384" cy="576"/>
          </a:xfrm>
        </p:grpSpPr>
        <p:sp>
          <p:nvSpPr>
            <p:cNvPr id="6180" name="Oval 27"/>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81" name="Line 28"/>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8" name="Group 29"/>
          <p:cNvGrpSpPr>
            <a:grpSpLocks/>
          </p:cNvGrpSpPr>
          <p:nvPr/>
        </p:nvGrpSpPr>
        <p:grpSpPr bwMode="auto">
          <a:xfrm>
            <a:off x="6781800" y="4648200"/>
            <a:ext cx="609600" cy="1828800"/>
            <a:chOff x="4272" y="2928"/>
            <a:chExt cx="384" cy="1152"/>
          </a:xfrm>
        </p:grpSpPr>
        <p:sp>
          <p:nvSpPr>
            <p:cNvPr id="6176" name="Oval 30"/>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sp>
          <p:nvSpPr>
            <p:cNvPr id="6177" name="Oval 31"/>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78" name="Line 32"/>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79" name="Line 33"/>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9" name="Group 34"/>
          <p:cNvGrpSpPr>
            <a:grpSpLocks/>
          </p:cNvGrpSpPr>
          <p:nvPr/>
        </p:nvGrpSpPr>
        <p:grpSpPr bwMode="auto">
          <a:xfrm>
            <a:off x="7772400" y="4648200"/>
            <a:ext cx="609600" cy="914400"/>
            <a:chOff x="4896" y="2928"/>
            <a:chExt cx="384" cy="576"/>
          </a:xfrm>
        </p:grpSpPr>
        <p:sp>
          <p:nvSpPr>
            <p:cNvPr id="6174" name="Oval 35"/>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75" name="Line 36"/>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0" name="Group 37"/>
          <p:cNvGrpSpPr>
            <a:grpSpLocks/>
          </p:cNvGrpSpPr>
          <p:nvPr/>
        </p:nvGrpSpPr>
        <p:grpSpPr bwMode="auto">
          <a:xfrm>
            <a:off x="5334000" y="4495800"/>
            <a:ext cx="1066800" cy="1981200"/>
            <a:chOff x="3360" y="2832"/>
            <a:chExt cx="672" cy="1248"/>
          </a:xfrm>
        </p:grpSpPr>
        <p:sp>
          <p:nvSpPr>
            <p:cNvPr id="6170" name="Oval 38"/>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6171" name="Oval 39"/>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6172" name="Line 40"/>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73" name="Line 41"/>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1" name="Group 42"/>
          <p:cNvGrpSpPr>
            <a:grpSpLocks/>
          </p:cNvGrpSpPr>
          <p:nvPr/>
        </p:nvGrpSpPr>
        <p:grpSpPr bwMode="auto">
          <a:xfrm>
            <a:off x="6781800" y="3581400"/>
            <a:ext cx="1600200" cy="1066800"/>
            <a:chOff x="4272" y="2256"/>
            <a:chExt cx="1008" cy="672"/>
          </a:xfrm>
        </p:grpSpPr>
        <p:sp>
          <p:nvSpPr>
            <p:cNvPr id="6166" name="Oval 43"/>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G</a:t>
              </a:r>
              <a:endParaRPr lang="en-US" altLang="zh-CN" sz="3200">
                <a:solidFill>
                  <a:srgbClr val="000000"/>
                </a:solidFill>
                <a:ea typeface="宋体" charset="-122"/>
              </a:endParaRPr>
            </a:p>
          </p:txBody>
        </p:sp>
        <p:sp>
          <p:nvSpPr>
            <p:cNvPr id="6167" name="Oval 44"/>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6168" name="Line 45"/>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69" name="Line 46"/>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2" name="Group 47"/>
          <p:cNvGrpSpPr>
            <a:grpSpLocks/>
          </p:cNvGrpSpPr>
          <p:nvPr/>
        </p:nvGrpSpPr>
        <p:grpSpPr bwMode="auto">
          <a:xfrm>
            <a:off x="1828800" y="2667000"/>
            <a:ext cx="5562600" cy="1066800"/>
            <a:chOff x="1152" y="1680"/>
            <a:chExt cx="3504" cy="672"/>
          </a:xfrm>
        </p:grpSpPr>
        <p:sp>
          <p:nvSpPr>
            <p:cNvPr id="6160" name="Oval 48"/>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A</a:t>
              </a:r>
              <a:endParaRPr lang="en-US" altLang="zh-CN" sz="3200">
                <a:solidFill>
                  <a:srgbClr val="000000"/>
                </a:solidFill>
                <a:ea typeface="宋体" charset="-122"/>
              </a:endParaRPr>
            </a:p>
          </p:txBody>
        </p:sp>
        <p:sp>
          <p:nvSpPr>
            <p:cNvPr id="6161" name="Oval 49"/>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6162" name="Oval 50"/>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I</a:t>
              </a:r>
              <a:endParaRPr lang="en-US" altLang="zh-CN" sz="3200">
                <a:solidFill>
                  <a:srgbClr val="000000"/>
                </a:solidFill>
                <a:ea typeface="宋体" charset="-122"/>
              </a:endParaRPr>
            </a:p>
          </p:txBody>
        </p:sp>
        <p:sp>
          <p:nvSpPr>
            <p:cNvPr id="6163" name="Line 51"/>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64" name="Line 52"/>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6165" name="Line 53"/>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sp>
        <p:nvSpPr>
          <p:cNvPr id="6158" name="Text Box 54"/>
          <p:cNvSpPr txBox="1">
            <a:spLocks noChangeArrowheads="1"/>
          </p:cNvSpPr>
          <p:nvPr/>
        </p:nvSpPr>
        <p:spPr bwMode="auto">
          <a:xfrm>
            <a:off x="365125" y="120650"/>
            <a:ext cx="1257300" cy="641350"/>
          </a:xfrm>
          <a:prstGeom prst="rect">
            <a:avLst/>
          </a:prstGeom>
          <a:noFill/>
          <a:ln w="9525">
            <a:noFill/>
            <a:miter lim="800000"/>
            <a:headEnd/>
            <a:tailEnd/>
          </a:ln>
        </p:spPr>
        <p:txBody>
          <a:bodyPr wrap="none">
            <a:spAutoFit/>
          </a:bodyPr>
          <a:lstStyle/>
          <a:p>
            <a:r>
              <a:rPr lang="zh-CN" altLang="en-US" sz="3600" b="1">
                <a:solidFill>
                  <a:srgbClr val="A50021"/>
                </a:solidFill>
                <a:ea typeface="隶书" pitchFamily="49" charset="-122"/>
              </a:rPr>
              <a:t>例如</a:t>
            </a:r>
            <a:r>
              <a:rPr lang="en-US" altLang="zh-CN" sz="3600" b="1">
                <a:solidFill>
                  <a:srgbClr val="A50021"/>
                </a:solidFill>
                <a:ea typeface="隶书" pitchFamily="49" charset="-122"/>
              </a:rPr>
              <a:t>:</a:t>
            </a:r>
            <a:endParaRPr lang="en-US" altLang="zh-CN" sz="3600">
              <a:solidFill>
                <a:srgbClr val="000000"/>
              </a:solidFill>
              <a:ea typeface="隶书" pitchFamily="49" charset="-122"/>
            </a:endParaRPr>
          </a:p>
        </p:txBody>
      </p:sp>
      <p:sp>
        <p:nvSpPr>
          <p:cNvPr id="6159" name="Text Box 55"/>
          <p:cNvSpPr txBox="1">
            <a:spLocks noChangeArrowheads="1"/>
          </p:cNvSpPr>
          <p:nvPr/>
        </p:nvSpPr>
        <p:spPr bwMode="auto">
          <a:xfrm>
            <a:off x="525463" y="822325"/>
            <a:ext cx="8408987" cy="1243013"/>
          </a:xfrm>
          <a:prstGeom prst="rect">
            <a:avLst/>
          </a:prstGeom>
          <a:solidFill>
            <a:srgbClr val="FFFFCC"/>
          </a:solidFill>
          <a:ln w="9525">
            <a:solidFill>
              <a:srgbClr val="993300"/>
            </a:solidFill>
            <a:miter lim="800000"/>
            <a:headEnd/>
            <a:tailEnd/>
          </a:ln>
        </p:spPr>
        <p:txBody>
          <a:bodyPr wrap="none">
            <a:spAutoFit/>
          </a:bodyPr>
          <a:lstStyle/>
          <a:p>
            <a:pPr>
              <a:lnSpc>
                <a:spcPct val="110000"/>
              </a:lnSpc>
            </a:pPr>
            <a:r>
              <a:rPr lang="zh-CN" altLang="en-US" sz="3200">
                <a:solidFill>
                  <a:srgbClr val="A50021"/>
                </a:solidFill>
                <a:ea typeface="楷体_GB2312" pitchFamily="49" charset="-122"/>
              </a:rPr>
              <a:t>表示关键字集合</a:t>
            </a:r>
          </a:p>
          <a:p>
            <a:pPr>
              <a:lnSpc>
                <a:spcPct val="110000"/>
              </a:lnSpc>
            </a:pPr>
            <a:r>
              <a:rPr lang="en-US" altLang="zh-CN" sz="3600">
                <a:solidFill>
                  <a:srgbClr val="A50021"/>
                </a:solidFill>
                <a:ea typeface="楷体_GB2312" pitchFamily="49" charset="-122"/>
              </a:rPr>
              <a:t>{</a:t>
            </a:r>
            <a:r>
              <a:rPr lang="en-US" altLang="zh-CN" sz="2800" b="1">
                <a:solidFill>
                  <a:srgbClr val="A50021"/>
                </a:solidFill>
                <a:ea typeface="楷体_GB2312" pitchFamily="49" charset="-122"/>
              </a:rPr>
              <a:t>HAD, HAS, HAVE, HE, HER, HERE, HIGH, HIS</a:t>
            </a:r>
            <a:r>
              <a:rPr lang="en-US" altLang="zh-CN" sz="3600">
                <a:solidFill>
                  <a:srgbClr val="A50021"/>
                </a:solidFill>
                <a:ea typeface="楷体_GB2312" pitchFamily="49" charset="-122"/>
              </a:rPr>
              <a:t> }</a:t>
            </a:r>
          </a:p>
        </p:txBody>
      </p:sp>
    </p:spTree>
    <p:extLst>
      <p:ext uri="{BB962C8B-B14F-4D97-AF65-F5344CB8AC3E}">
        <p14:creationId xmlns:p14="http://schemas.microsoft.com/office/powerpoint/2010/main" val="154750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0"/>
                                        </p:tgtEl>
                                        <p:attrNameLst>
                                          <p:attrName>style.visibility</p:attrName>
                                        </p:attrNameLst>
                                      </p:cBhvr>
                                      <p:to>
                                        <p:strVal val="visible"/>
                                      </p:to>
                                    </p:set>
                                    <p:animEffect transition="in" filter="wipe(up)">
                                      <p:cBhvr>
                                        <p:cTn id="7" dur="500"/>
                                        <p:tgtEl>
                                          <p:spTgt spid="437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up)">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hlinkClick r:id="rId3" action="ppaction://hlinksldjump" highlightClick="1"/>
          </p:cNvPr>
          <p:cNvSpPr txBox="1">
            <a:spLocks noChangeArrowheads="1"/>
          </p:cNvSpPr>
          <p:nvPr/>
        </p:nvSpPr>
        <p:spPr bwMode="auto">
          <a:xfrm>
            <a:off x="574852" y="1691746"/>
            <a:ext cx="4455066" cy="646331"/>
          </a:xfrm>
          <a:prstGeom prst="rect">
            <a:avLst/>
          </a:prstGeom>
          <a:noFill/>
          <a:ln w="9525">
            <a:noFill/>
            <a:miter lim="800000"/>
            <a:headEnd/>
            <a:tailEnd/>
          </a:ln>
        </p:spPr>
        <p:txBody>
          <a:bodyPr wrap="none">
            <a:spAutoFit/>
          </a:bodyPr>
          <a:lstStyle/>
          <a:p>
            <a:r>
              <a:rPr lang="en-US" altLang="zh-CN" sz="3600" b="0">
                <a:solidFill>
                  <a:srgbClr val="FF66CC"/>
                </a:solidFill>
                <a:ea typeface="楷体_GB2312" pitchFamily="49" charset="-122"/>
              </a:rPr>
              <a:t> </a:t>
            </a:r>
            <a:r>
              <a:rPr lang="zh-CN" altLang="en-US" sz="3600">
                <a:ea typeface="楷体_GB2312" pitchFamily="49" charset="-122"/>
              </a:rPr>
              <a:t>一、哈希表是什么？</a:t>
            </a:r>
          </a:p>
        </p:txBody>
      </p:sp>
      <p:sp>
        <p:nvSpPr>
          <p:cNvPr id="40963" name="Text Box 3">
            <a:hlinkClick r:id="rId4" action="ppaction://hlinksldjump" highlightClick="1"/>
          </p:cNvPr>
          <p:cNvSpPr txBox="1">
            <a:spLocks noChangeArrowheads="1"/>
          </p:cNvSpPr>
          <p:nvPr/>
        </p:nvSpPr>
        <p:spPr bwMode="auto">
          <a:xfrm>
            <a:off x="193852" y="2548996"/>
            <a:ext cx="6781800" cy="641350"/>
          </a:xfrm>
          <a:prstGeom prst="rect">
            <a:avLst/>
          </a:prstGeom>
          <a:noFill/>
          <a:ln w="9525">
            <a:noFill/>
            <a:miter lim="800000"/>
            <a:headEnd/>
            <a:tailEnd/>
          </a:ln>
        </p:spPr>
        <p:txBody>
          <a:bodyPr>
            <a:spAutoFit/>
          </a:bodyPr>
          <a:lstStyle/>
          <a:p>
            <a:pPr lvl="2"/>
            <a:r>
              <a:rPr lang="zh-CN" altLang="en-US" sz="3600" dirty="0">
                <a:solidFill>
                  <a:srgbClr val="FF0000"/>
                </a:solidFill>
                <a:ea typeface="楷体_GB2312" pitchFamily="49" charset="-122"/>
              </a:rPr>
              <a:t>二、哈希函数的构造方法</a:t>
            </a:r>
          </a:p>
        </p:txBody>
      </p:sp>
      <p:sp>
        <p:nvSpPr>
          <p:cNvPr id="40964" name="Text Box 4">
            <a:hlinkClick r:id="" action="ppaction://noaction" highlightClick="1"/>
          </p:cNvPr>
          <p:cNvSpPr txBox="1">
            <a:spLocks noChangeArrowheads="1"/>
          </p:cNvSpPr>
          <p:nvPr/>
        </p:nvSpPr>
        <p:spPr bwMode="auto">
          <a:xfrm>
            <a:off x="574852" y="3368146"/>
            <a:ext cx="7239000" cy="641350"/>
          </a:xfrm>
          <a:prstGeom prst="rect">
            <a:avLst/>
          </a:prstGeom>
          <a:noFill/>
          <a:ln w="9525">
            <a:noFill/>
            <a:miter lim="800000"/>
            <a:headEnd/>
            <a:tailEnd/>
          </a:ln>
        </p:spPr>
        <p:txBody>
          <a:bodyPr>
            <a:spAutoFit/>
          </a:bodyPr>
          <a:lstStyle/>
          <a:p>
            <a:pPr lvl="2"/>
            <a:r>
              <a:rPr lang="zh-CN" altLang="en-US" sz="3600" dirty="0">
                <a:ea typeface="楷体_GB2312" pitchFamily="49" charset="-122"/>
              </a:rPr>
              <a:t>三、处理冲突的方法</a:t>
            </a:r>
          </a:p>
        </p:txBody>
      </p:sp>
      <p:sp>
        <p:nvSpPr>
          <p:cNvPr id="40965" name="Text Box 5">
            <a:hlinkClick r:id="" action="ppaction://noaction" highlightClick="1"/>
          </p:cNvPr>
          <p:cNvSpPr txBox="1">
            <a:spLocks noChangeArrowheads="1"/>
          </p:cNvSpPr>
          <p:nvPr/>
        </p:nvSpPr>
        <p:spPr bwMode="auto">
          <a:xfrm>
            <a:off x="1489252" y="4172479"/>
            <a:ext cx="8269287" cy="646331"/>
          </a:xfrm>
          <a:prstGeom prst="rect">
            <a:avLst/>
          </a:prstGeom>
          <a:noFill/>
          <a:ln w="9525">
            <a:noFill/>
            <a:miter lim="800000"/>
            <a:headEnd/>
            <a:tailEnd/>
          </a:ln>
        </p:spPr>
        <p:txBody>
          <a:bodyPr>
            <a:spAutoFit/>
          </a:bodyPr>
          <a:lstStyle/>
          <a:p>
            <a:r>
              <a:rPr lang="en-US" altLang="zh-CN" sz="3600" dirty="0">
                <a:ea typeface="楷体_GB2312" pitchFamily="49" charset="-122"/>
              </a:rPr>
              <a:t>   </a:t>
            </a:r>
            <a:r>
              <a:rPr lang="zh-CN" altLang="en-US" sz="3600" dirty="0">
                <a:ea typeface="楷体_GB2312" pitchFamily="49" charset="-122"/>
              </a:rPr>
              <a:t>四、哈希表的查找，插入和删除</a:t>
            </a:r>
          </a:p>
        </p:txBody>
      </p:sp>
      <p:sp>
        <p:nvSpPr>
          <p:cNvPr id="40966" name="Text Box 6"/>
          <p:cNvSpPr txBox="1">
            <a:spLocks noChangeArrowheads="1"/>
          </p:cNvSpPr>
          <p:nvPr/>
        </p:nvSpPr>
        <p:spPr bwMode="auto">
          <a:xfrm>
            <a:off x="2057400" y="381000"/>
            <a:ext cx="4965700" cy="1006475"/>
          </a:xfrm>
          <a:prstGeom prst="rect">
            <a:avLst/>
          </a:prstGeom>
          <a:noFill/>
          <a:ln w="9525">
            <a:noFill/>
            <a:miter lim="800000"/>
            <a:headEnd/>
            <a:tailEnd/>
          </a:ln>
        </p:spPr>
        <p:txBody>
          <a:bodyPr wrap="none">
            <a:spAutoFit/>
          </a:bodyPr>
          <a:lstStyle/>
          <a:p>
            <a:r>
              <a:rPr lang="en-US" altLang="zh-CN" sz="6000">
                <a:solidFill>
                  <a:schemeClr val="accent2"/>
                </a:solidFill>
                <a:ea typeface="楷体_GB2312" pitchFamily="49" charset="-122"/>
              </a:rPr>
              <a:t>9.3    </a:t>
            </a:r>
            <a:r>
              <a:rPr lang="zh-CN" altLang="en-US" sz="6000">
                <a:solidFill>
                  <a:schemeClr val="accent2"/>
                </a:solidFill>
                <a:ea typeface="楷体_GB2312" pitchFamily="49" charset="-122"/>
              </a:rPr>
              <a:t>哈  希  表</a:t>
            </a:r>
            <a:endParaRPr lang="zh-CN" altLang="en-US" sz="4400" b="0">
              <a:solidFill>
                <a:schemeClr val="accent2"/>
              </a:solidFill>
              <a:ea typeface="楷体_GB2312" pitchFamily="49" charset="-122"/>
            </a:endParaRPr>
          </a:p>
        </p:txBody>
      </p:sp>
      <p:sp>
        <p:nvSpPr>
          <p:cNvPr id="7" name="Text Box 5">
            <a:hlinkClick r:id="" action="ppaction://noaction" highlightClick="1"/>
          </p:cNvPr>
          <p:cNvSpPr txBox="1">
            <a:spLocks noChangeArrowheads="1"/>
          </p:cNvSpPr>
          <p:nvPr/>
        </p:nvSpPr>
        <p:spPr bwMode="auto">
          <a:xfrm>
            <a:off x="1850496" y="4918428"/>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五、安全哈希函数</a:t>
            </a:r>
            <a:endParaRPr lang="zh-CN" altLang="en-US" sz="3600" dirty="0">
              <a:ea typeface="楷体_GB2312" pitchFamily="49" charset="-122"/>
            </a:endParaRPr>
          </a:p>
        </p:txBody>
      </p:sp>
      <p:sp>
        <p:nvSpPr>
          <p:cNvPr id="8" name="Text Box 5">
            <a:hlinkClick r:id="" action="ppaction://noaction" highlightClick="1"/>
          </p:cNvPr>
          <p:cNvSpPr txBox="1">
            <a:spLocks noChangeArrowheads="1"/>
          </p:cNvSpPr>
          <p:nvPr/>
        </p:nvSpPr>
        <p:spPr bwMode="auto">
          <a:xfrm>
            <a:off x="2256896" y="5742516"/>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六、动态散列</a:t>
            </a:r>
            <a:endParaRPr lang="zh-CN" altLang="en-US" sz="3600" dirty="0">
              <a:ea typeface="楷体_GB2312" pitchFamily="49" charset="-122"/>
            </a:endParaRPr>
          </a:p>
        </p:txBody>
      </p:sp>
    </p:spTree>
    <p:extLst>
      <p:ext uri="{BB962C8B-B14F-4D97-AF65-F5344CB8AC3E}">
        <p14:creationId xmlns:p14="http://schemas.microsoft.com/office/powerpoint/2010/main" val="4679922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57200" y="381000"/>
            <a:ext cx="7339013" cy="701675"/>
          </a:xfrm>
          <a:prstGeom prst="rect">
            <a:avLst/>
          </a:prstGeom>
          <a:noFill/>
          <a:ln w="9525">
            <a:noFill/>
            <a:miter lim="800000"/>
            <a:headEnd/>
            <a:tailEnd/>
          </a:ln>
        </p:spPr>
        <p:txBody>
          <a:bodyPr>
            <a:spAutoFit/>
          </a:bodyPr>
          <a:lstStyle/>
          <a:p>
            <a:pPr lvl="2"/>
            <a:r>
              <a:rPr lang="zh-CN" altLang="en-US" sz="4000">
                <a:solidFill>
                  <a:srgbClr val="3333CC"/>
                </a:solidFill>
                <a:ea typeface="楷体_GB2312" pitchFamily="49" charset="-122"/>
              </a:rPr>
              <a:t>二、</a:t>
            </a:r>
            <a:r>
              <a:rPr lang="zh-CN" altLang="en-US" sz="4000" b="1">
                <a:solidFill>
                  <a:srgbClr val="3333CC"/>
                </a:solidFill>
                <a:ea typeface="楷体_GB2312" pitchFamily="49" charset="-122"/>
              </a:rPr>
              <a:t>构造哈希函数的方法</a:t>
            </a:r>
          </a:p>
        </p:txBody>
      </p:sp>
      <p:sp>
        <p:nvSpPr>
          <p:cNvPr id="22531" name="Text Box 3"/>
          <p:cNvSpPr txBox="1">
            <a:spLocks noChangeArrowheads="1"/>
          </p:cNvSpPr>
          <p:nvPr/>
        </p:nvSpPr>
        <p:spPr bwMode="auto">
          <a:xfrm>
            <a:off x="457200" y="1306513"/>
            <a:ext cx="8305800" cy="750887"/>
          </a:xfrm>
          <a:prstGeom prst="rect">
            <a:avLst/>
          </a:prstGeom>
          <a:noFill/>
          <a:ln w="9525">
            <a:noFill/>
            <a:miter lim="800000"/>
            <a:headEnd/>
            <a:tailEnd/>
          </a:ln>
        </p:spPr>
        <p:txBody>
          <a:bodyPr>
            <a:spAutoFit/>
          </a:bodyPr>
          <a:lstStyle/>
          <a:p>
            <a:pPr>
              <a:lnSpc>
                <a:spcPct val="120000"/>
              </a:lnSpc>
            </a:pPr>
            <a:r>
              <a:rPr lang="en-US" altLang="zh-CN" sz="3600">
                <a:solidFill>
                  <a:srgbClr val="000000"/>
                </a:solidFill>
                <a:ea typeface="楷体_GB2312" pitchFamily="49" charset="-122"/>
              </a:rPr>
              <a:t>   </a:t>
            </a:r>
            <a:r>
              <a:rPr lang="zh-CN" altLang="en-US" sz="3600">
                <a:solidFill>
                  <a:srgbClr val="000000"/>
                </a:solidFill>
                <a:ea typeface="楷体_GB2312" pitchFamily="49" charset="-122"/>
              </a:rPr>
              <a:t>对类型为</a:t>
            </a:r>
            <a:r>
              <a:rPr lang="zh-CN" altLang="en-US" sz="3600" b="1">
                <a:solidFill>
                  <a:srgbClr val="FF0000"/>
                </a:solidFill>
                <a:ea typeface="楷体_GB2312" pitchFamily="49" charset="-122"/>
              </a:rPr>
              <a:t>数字</a:t>
            </a:r>
            <a:r>
              <a:rPr lang="zh-CN" altLang="en-US" sz="3600">
                <a:solidFill>
                  <a:srgbClr val="000000"/>
                </a:solidFill>
                <a:ea typeface="楷体_GB2312" pitchFamily="49" charset="-122"/>
              </a:rPr>
              <a:t>的关键字有下列构造方法</a:t>
            </a:r>
            <a:r>
              <a:rPr lang="en-US" altLang="zh-CN" sz="3600">
                <a:solidFill>
                  <a:srgbClr val="000000"/>
                </a:solidFill>
                <a:ea typeface="楷体_GB2312" pitchFamily="49" charset="-122"/>
              </a:rPr>
              <a:t>:</a:t>
            </a:r>
          </a:p>
        </p:txBody>
      </p:sp>
      <p:sp>
        <p:nvSpPr>
          <p:cNvPr id="22532" name="Text Box 4">
            <a:hlinkClick r:id="" action="ppaction://hlinkshowjump?jump=nextslide" highlightClick="1"/>
          </p:cNvPr>
          <p:cNvSpPr txBox="1">
            <a:spLocks noChangeArrowheads="1"/>
          </p:cNvSpPr>
          <p:nvPr/>
        </p:nvSpPr>
        <p:spPr bwMode="auto">
          <a:xfrm>
            <a:off x="2698750" y="2211388"/>
            <a:ext cx="4730750" cy="701675"/>
          </a:xfrm>
          <a:prstGeom prst="rect">
            <a:avLst/>
          </a:prstGeom>
          <a:noFill/>
          <a:ln w="9525">
            <a:noFill/>
            <a:miter lim="800000"/>
            <a:headEnd/>
            <a:tailEnd/>
          </a:ln>
        </p:spPr>
        <p:txBody>
          <a:bodyPr>
            <a:spAutoFit/>
          </a:bodyPr>
          <a:lstStyle/>
          <a:p>
            <a:r>
              <a:rPr lang="en-US" altLang="zh-CN" sz="4000" b="1">
                <a:solidFill>
                  <a:srgbClr val="000000"/>
                </a:solidFill>
                <a:ea typeface="楷体_GB2312" pitchFamily="49" charset="-122"/>
              </a:rPr>
              <a:t>1.</a:t>
            </a:r>
            <a:r>
              <a:rPr lang="en-US" altLang="zh-CN" sz="4000">
                <a:solidFill>
                  <a:srgbClr val="000000"/>
                </a:solidFill>
                <a:ea typeface="楷体_GB2312" pitchFamily="49" charset="-122"/>
              </a:rPr>
              <a:t> </a:t>
            </a:r>
            <a:r>
              <a:rPr lang="zh-CN" altLang="en-US" sz="4000" b="1">
                <a:solidFill>
                  <a:srgbClr val="000000"/>
                </a:solidFill>
                <a:ea typeface="楷体_GB2312" pitchFamily="49" charset="-122"/>
              </a:rPr>
              <a:t>直接定址法</a:t>
            </a:r>
            <a:endParaRPr lang="zh-CN" altLang="en-US">
              <a:solidFill>
                <a:srgbClr val="000000"/>
              </a:solidFill>
            </a:endParaRPr>
          </a:p>
        </p:txBody>
      </p:sp>
      <p:sp>
        <p:nvSpPr>
          <p:cNvPr id="22533" name="Text Box 5">
            <a:hlinkClick r:id="" action="ppaction://noaction" highlightClick="1"/>
          </p:cNvPr>
          <p:cNvSpPr txBox="1">
            <a:spLocks noChangeArrowheads="1"/>
          </p:cNvSpPr>
          <p:nvPr/>
        </p:nvSpPr>
        <p:spPr bwMode="auto">
          <a:xfrm>
            <a:off x="2693988" y="3987800"/>
            <a:ext cx="4256087" cy="701675"/>
          </a:xfrm>
          <a:prstGeom prst="rect">
            <a:avLst/>
          </a:prstGeom>
          <a:noFill/>
          <a:ln w="9525">
            <a:noFill/>
            <a:miter lim="800000"/>
            <a:headEnd/>
            <a:tailEnd/>
          </a:ln>
        </p:spPr>
        <p:txBody>
          <a:bodyPr>
            <a:spAutoFit/>
          </a:bodyPr>
          <a:lstStyle/>
          <a:p>
            <a:r>
              <a:rPr lang="en-US" altLang="zh-CN" sz="4000" b="1">
                <a:solidFill>
                  <a:srgbClr val="000000"/>
                </a:solidFill>
                <a:ea typeface="楷体_GB2312" pitchFamily="49" charset="-122"/>
              </a:rPr>
              <a:t>3. </a:t>
            </a:r>
            <a:r>
              <a:rPr lang="zh-CN" altLang="en-US" sz="4000" b="1">
                <a:solidFill>
                  <a:srgbClr val="000000"/>
                </a:solidFill>
                <a:ea typeface="楷体_GB2312" pitchFamily="49" charset="-122"/>
              </a:rPr>
              <a:t>平方取中法</a:t>
            </a:r>
          </a:p>
        </p:txBody>
      </p:sp>
      <p:sp>
        <p:nvSpPr>
          <p:cNvPr id="22534" name="Text Box 6">
            <a:hlinkClick r:id="" action="ppaction://noaction" highlightClick="1"/>
          </p:cNvPr>
          <p:cNvSpPr txBox="1">
            <a:spLocks noChangeArrowheads="1"/>
          </p:cNvSpPr>
          <p:nvPr/>
        </p:nvSpPr>
        <p:spPr bwMode="auto">
          <a:xfrm>
            <a:off x="2738438" y="5664200"/>
            <a:ext cx="4035425" cy="701675"/>
          </a:xfrm>
          <a:prstGeom prst="rect">
            <a:avLst/>
          </a:prstGeom>
          <a:noFill/>
          <a:ln w="9525">
            <a:noFill/>
            <a:miter lim="800000"/>
            <a:headEnd/>
            <a:tailEnd/>
          </a:ln>
        </p:spPr>
        <p:txBody>
          <a:bodyPr>
            <a:spAutoFit/>
          </a:bodyPr>
          <a:lstStyle/>
          <a:p>
            <a:r>
              <a:rPr lang="en-US" altLang="zh-CN" sz="4000" b="1">
                <a:solidFill>
                  <a:srgbClr val="000000"/>
                </a:solidFill>
                <a:ea typeface="楷体_GB2312" pitchFamily="49" charset="-122"/>
              </a:rPr>
              <a:t>5. </a:t>
            </a:r>
            <a:r>
              <a:rPr lang="zh-CN" altLang="en-US" sz="4000" b="1">
                <a:solidFill>
                  <a:srgbClr val="000000"/>
                </a:solidFill>
                <a:ea typeface="楷体_GB2312" pitchFamily="49" charset="-122"/>
              </a:rPr>
              <a:t>除留余数法</a:t>
            </a:r>
          </a:p>
        </p:txBody>
      </p:sp>
      <p:sp>
        <p:nvSpPr>
          <p:cNvPr id="22535" name="Text Box 7">
            <a:hlinkClick r:id="" action="ppaction://noaction" highlightClick="1"/>
          </p:cNvPr>
          <p:cNvSpPr txBox="1">
            <a:spLocks noChangeArrowheads="1"/>
          </p:cNvSpPr>
          <p:nvPr/>
        </p:nvSpPr>
        <p:spPr bwMode="auto">
          <a:xfrm>
            <a:off x="2709863" y="4808538"/>
            <a:ext cx="3473450" cy="701675"/>
          </a:xfrm>
          <a:prstGeom prst="rect">
            <a:avLst/>
          </a:prstGeom>
          <a:noFill/>
          <a:ln w="9525">
            <a:noFill/>
            <a:miter lim="800000"/>
            <a:headEnd/>
            <a:tailEnd/>
          </a:ln>
        </p:spPr>
        <p:txBody>
          <a:bodyPr>
            <a:spAutoFit/>
          </a:bodyPr>
          <a:lstStyle/>
          <a:p>
            <a:r>
              <a:rPr lang="en-US" altLang="zh-CN" sz="4000" b="1">
                <a:solidFill>
                  <a:srgbClr val="000000"/>
                </a:solidFill>
                <a:ea typeface="楷体_GB2312" pitchFamily="49" charset="-122"/>
              </a:rPr>
              <a:t>4. </a:t>
            </a:r>
            <a:r>
              <a:rPr lang="zh-CN" altLang="en-US" sz="4000" b="1">
                <a:solidFill>
                  <a:srgbClr val="000000"/>
                </a:solidFill>
                <a:ea typeface="楷体_GB2312" pitchFamily="49" charset="-122"/>
              </a:rPr>
              <a:t>折叠法</a:t>
            </a:r>
          </a:p>
        </p:txBody>
      </p:sp>
      <p:sp>
        <p:nvSpPr>
          <p:cNvPr id="22536" name="Text Box 8">
            <a:hlinkClick r:id="" action="ppaction://noaction"/>
          </p:cNvPr>
          <p:cNvSpPr txBox="1">
            <a:spLocks noChangeArrowheads="1"/>
          </p:cNvSpPr>
          <p:nvPr/>
        </p:nvSpPr>
        <p:spPr bwMode="auto">
          <a:xfrm>
            <a:off x="2713038" y="3127375"/>
            <a:ext cx="4357687" cy="701675"/>
          </a:xfrm>
          <a:prstGeom prst="rect">
            <a:avLst/>
          </a:prstGeom>
          <a:noFill/>
          <a:ln w="9525">
            <a:noFill/>
            <a:miter lim="800000"/>
            <a:headEnd/>
            <a:tailEnd/>
          </a:ln>
        </p:spPr>
        <p:txBody>
          <a:bodyPr>
            <a:spAutoFit/>
          </a:bodyPr>
          <a:lstStyle/>
          <a:p>
            <a:r>
              <a:rPr lang="en-US" altLang="zh-CN" sz="4000" b="1">
                <a:solidFill>
                  <a:srgbClr val="000000"/>
                </a:solidFill>
                <a:ea typeface="楷体_GB2312" pitchFamily="49" charset="-122"/>
              </a:rPr>
              <a:t>2. </a:t>
            </a:r>
            <a:r>
              <a:rPr lang="zh-CN" altLang="en-US" sz="4000" b="1">
                <a:solidFill>
                  <a:srgbClr val="000000"/>
                </a:solidFill>
                <a:ea typeface="楷体_GB2312" pitchFamily="49" charset="-122"/>
              </a:rPr>
              <a:t>数字分析法</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49325" y="682625"/>
            <a:ext cx="6127750" cy="1739900"/>
          </a:xfrm>
          <a:prstGeom prst="rect">
            <a:avLst/>
          </a:prstGeom>
          <a:noFill/>
          <a:ln w="9525">
            <a:noFill/>
            <a:miter lim="800000"/>
            <a:headEnd/>
            <a:tailEnd/>
          </a:ln>
        </p:spPr>
        <p:txBody>
          <a:bodyPr wrap="none">
            <a:spAutoFit/>
          </a:bodyPr>
          <a:lstStyle/>
          <a:p>
            <a:r>
              <a:rPr lang="zh-CN" altLang="en-US" sz="3600">
                <a:solidFill>
                  <a:srgbClr val="000000"/>
                </a:solidFill>
                <a:ea typeface="楷体_GB2312" pitchFamily="49" charset="-122"/>
              </a:rPr>
              <a:t>哈希函数为关键字的线性函数</a:t>
            </a:r>
          </a:p>
          <a:p>
            <a:pPr lvl="2"/>
            <a:r>
              <a:rPr lang="zh-CN" altLang="en-US" sz="3600">
                <a:solidFill>
                  <a:srgbClr val="000000"/>
                </a:solidFill>
                <a:ea typeface="楷体_GB2312" pitchFamily="49" charset="-122"/>
              </a:rPr>
              <a:t> </a:t>
            </a:r>
            <a:r>
              <a:rPr lang="en-US" altLang="zh-CN" sz="3600">
                <a:solidFill>
                  <a:srgbClr val="FF0000"/>
                </a:solidFill>
                <a:ea typeface="楷体_GB2312" pitchFamily="49" charset="-122"/>
              </a:rPr>
              <a:t>H(key) = key</a:t>
            </a:r>
            <a:r>
              <a:rPr lang="en-US" altLang="zh-CN" sz="3600">
                <a:solidFill>
                  <a:srgbClr val="000000"/>
                </a:solidFill>
                <a:ea typeface="楷体_GB2312" pitchFamily="49" charset="-122"/>
              </a:rPr>
              <a:t>          </a:t>
            </a:r>
            <a:r>
              <a:rPr lang="zh-CN" altLang="en-US" sz="3600">
                <a:solidFill>
                  <a:srgbClr val="000000"/>
                </a:solidFill>
                <a:ea typeface="楷体_GB2312" pitchFamily="49" charset="-122"/>
              </a:rPr>
              <a:t>或者</a:t>
            </a:r>
          </a:p>
          <a:p>
            <a:pPr lvl="2"/>
            <a:r>
              <a:rPr lang="zh-CN" altLang="en-US" sz="3600">
                <a:solidFill>
                  <a:srgbClr val="000000"/>
                </a:solidFill>
                <a:ea typeface="楷体_GB2312" pitchFamily="49" charset="-122"/>
              </a:rPr>
              <a:t> </a:t>
            </a:r>
            <a:r>
              <a:rPr lang="en-US" altLang="zh-CN" sz="3600">
                <a:solidFill>
                  <a:srgbClr val="FF0000"/>
                </a:solidFill>
                <a:ea typeface="楷体_GB2312" pitchFamily="49" charset="-122"/>
              </a:rPr>
              <a:t>H(key) = a </a:t>
            </a:r>
            <a:r>
              <a:rPr lang="en-US" altLang="zh-CN" sz="3600">
                <a:solidFill>
                  <a:srgbClr val="FF0000"/>
                </a:solidFill>
                <a:ea typeface="楷体_GB2312" pitchFamily="49" charset="-122"/>
                <a:sym typeface="Symbol" pitchFamily="18" charset="2"/>
              </a:rPr>
              <a:t></a:t>
            </a:r>
            <a:r>
              <a:rPr lang="en-US" altLang="zh-CN" sz="3600">
                <a:solidFill>
                  <a:srgbClr val="FF0000"/>
                </a:solidFill>
                <a:ea typeface="楷体_GB2312" pitchFamily="49" charset="-122"/>
              </a:rPr>
              <a:t> key + b</a:t>
            </a:r>
            <a:endParaRPr lang="en-US" altLang="zh-CN" sz="4000">
              <a:solidFill>
                <a:srgbClr val="000000"/>
              </a:solidFill>
            </a:endParaRPr>
          </a:p>
        </p:txBody>
      </p:sp>
      <p:sp>
        <p:nvSpPr>
          <p:cNvPr id="23555" name="Text Box 3"/>
          <p:cNvSpPr txBox="1">
            <a:spLocks noChangeArrowheads="1"/>
          </p:cNvSpPr>
          <p:nvPr/>
        </p:nvSpPr>
        <p:spPr bwMode="auto">
          <a:xfrm>
            <a:off x="812800" y="0"/>
            <a:ext cx="3984625" cy="701675"/>
          </a:xfrm>
          <a:prstGeom prst="rect">
            <a:avLst/>
          </a:prstGeom>
          <a:noFill/>
          <a:ln w="9525">
            <a:noFill/>
            <a:miter lim="800000"/>
            <a:headEnd/>
            <a:tailEnd/>
          </a:ln>
        </p:spPr>
        <p:txBody>
          <a:bodyPr>
            <a:spAutoFit/>
          </a:bodyPr>
          <a:lstStyle/>
          <a:p>
            <a:r>
              <a:rPr lang="en-US" altLang="zh-CN" sz="4000" b="1">
                <a:solidFill>
                  <a:srgbClr val="800000"/>
                </a:solidFill>
                <a:ea typeface="楷体_GB2312" pitchFamily="49" charset="-122"/>
              </a:rPr>
              <a:t>1.</a:t>
            </a:r>
            <a:r>
              <a:rPr lang="en-US" altLang="zh-CN" sz="4000">
                <a:solidFill>
                  <a:srgbClr val="000000"/>
                </a:solidFill>
                <a:ea typeface="楷体_GB2312" pitchFamily="49" charset="-122"/>
              </a:rPr>
              <a:t> </a:t>
            </a:r>
            <a:r>
              <a:rPr lang="zh-CN" altLang="en-US" sz="4000" b="1">
                <a:solidFill>
                  <a:srgbClr val="800000"/>
                </a:solidFill>
                <a:ea typeface="楷体_GB2312" pitchFamily="49" charset="-122"/>
              </a:rPr>
              <a:t>直接定址法</a:t>
            </a:r>
            <a:endParaRPr lang="zh-CN" altLang="en-US">
              <a:solidFill>
                <a:srgbClr val="000000"/>
              </a:solidFill>
            </a:endParaRPr>
          </a:p>
        </p:txBody>
      </p:sp>
      <p:sp>
        <p:nvSpPr>
          <p:cNvPr id="439300" name="Rectangle 4"/>
          <p:cNvSpPr>
            <a:spLocks noChangeArrowheads="1"/>
          </p:cNvSpPr>
          <p:nvPr/>
        </p:nvSpPr>
        <p:spPr bwMode="auto">
          <a:xfrm>
            <a:off x="452438" y="5118100"/>
            <a:ext cx="8394700" cy="1569660"/>
          </a:xfrm>
          <a:prstGeom prst="rect">
            <a:avLst/>
          </a:prstGeom>
          <a:noFill/>
          <a:ln w="9525">
            <a:noFill/>
            <a:miter lim="800000"/>
            <a:headEnd/>
            <a:tailEnd/>
          </a:ln>
        </p:spPr>
        <p:txBody>
          <a:bodyPr>
            <a:spAutoFit/>
          </a:bodyPr>
          <a:lstStyle/>
          <a:p>
            <a:r>
              <a:rPr lang="en-US" altLang="zh-CN" sz="3200" b="1" dirty="0">
                <a:solidFill>
                  <a:srgbClr val="3333CC"/>
                </a:solidFill>
                <a:ea typeface="楷体_GB2312" pitchFamily="49" charset="-122"/>
              </a:rPr>
              <a:t>   </a:t>
            </a:r>
            <a:r>
              <a:rPr lang="zh-CN" altLang="en-US" sz="3200" b="1" dirty="0">
                <a:solidFill>
                  <a:srgbClr val="3333CC"/>
                </a:solidFill>
                <a:ea typeface="楷体_GB2312" pitchFamily="49" charset="-122"/>
              </a:rPr>
              <a:t>此法仅适合于：</a:t>
            </a:r>
          </a:p>
          <a:p>
            <a:r>
              <a:rPr lang="zh-CN" altLang="en-US" sz="3200" b="1" dirty="0">
                <a:solidFill>
                  <a:srgbClr val="000000"/>
                </a:solidFill>
                <a:ea typeface="楷体_GB2312" pitchFamily="49" charset="-122"/>
              </a:rPr>
              <a:t>    关键字分布基本连续的情况，且此时</a:t>
            </a:r>
          </a:p>
          <a:p>
            <a:r>
              <a:rPr lang="zh-CN" altLang="en-US" sz="3200" b="1" dirty="0">
                <a:solidFill>
                  <a:srgbClr val="000000"/>
                </a:solidFill>
                <a:ea typeface="楷体_GB2312" pitchFamily="49" charset="-122"/>
              </a:rPr>
              <a:t>      </a:t>
            </a:r>
            <a:r>
              <a:rPr lang="zh-CN" altLang="en-US" sz="3200" b="1" dirty="0">
                <a:solidFill>
                  <a:srgbClr val="FF0000"/>
                </a:solidFill>
                <a:ea typeface="楷体_GB2312" pitchFamily="49" charset="-122"/>
              </a:rPr>
              <a:t>地址集合的大小 </a:t>
            </a:r>
            <a:r>
              <a:rPr lang="en-US" altLang="zh-CN" sz="3200" b="1" dirty="0">
                <a:solidFill>
                  <a:srgbClr val="FF0000"/>
                </a:solidFill>
                <a:ea typeface="楷体_GB2312" pitchFamily="49" charset="-122"/>
              </a:rPr>
              <a:t>= </a:t>
            </a:r>
            <a:r>
              <a:rPr lang="zh-CN" altLang="en-US" sz="3200" b="1" dirty="0" smtClean="0">
                <a:solidFill>
                  <a:srgbClr val="FF0000"/>
                </a:solidFill>
                <a:ea typeface="楷体_GB2312" pitchFamily="49" charset="-122"/>
              </a:rPr>
              <a:t>关键字</a:t>
            </a:r>
            <a:r>
              <a:rPr lang="zh-CN" altLang="en-US" sz="3200" b="1" dirty="0">
                <a:solidFill>
                  <a:srgbClr val="FF0000"/>
                </a:solidFill>
                <a:ea typeface="楷体_GB2312" pitchFamily="49" charset="-122"/>
              </a:rPr>
              <a:t>集合的大小</a:t>
            </a:r>
          </a:p>
        </p:txBody>
      </p:sp>
      <p:grpSp>
        <p:nvGrpSpPr>
          <p:cNvPr id="2" name="Group 5"/>
          <p:cNvGrpSpPr>
            <a:grpSpLocks/>
          </p:cNvGrpSpPr>
          <p:nvPr/>
        </p:nvGrpSpPr>
        <p:grpSpPr bwMode="auto">
          <a:xfrm>
            <a:off x="749300" y="2595563"/>
            <a:ext cx="8096250" cy="1860550"/>
            <a:chOff x="343" y="1857"/>
            <a:chExt cx="5100" cy="1172"/>
          </a:xfrm>
        </p:grpSpPr>
        <p:sp>
          <p:nvSpPr>
            <p:cNvPr id="23568" name="Rectangle 6"/>
            <p:cNvSpPr>
              <a:spLocks noChangeArrowheads="1"/>
            </p:cNvSpPr>
            <p:nvPr/>
          </p:nvSpPr>
          <p:spPr bwMode="auto">
            <a:xfrm>
              <a:off x="343" y="1857"/>
              <a:ext cx="4720" cy="1172"/>
            </a:xfrm>
            <a:prstGeom prst="rect">
              <a:avLst/>
            </a:prstGeom>
            <a:solidFill>
              <a:srgbClr val="CCFFFF"/>
            </a:solidFill>
            <a:ln w="9525">
              <a:solidFill>
                <a:schemeClr val="tx1"/>
              </a:solidFill>
              <a:miter lim="800000"/>
              <a:headEnd/>
              <a:tailEnd/>
            </a:ln>
          </p:spPr>
          <p:txBody>
            <a:bodyPr wrap="none" anchor="ctr"/>
            <a:lstStyle/>
            <a:p>
              <a:endParaRPr lang="zh-CN" altLang="en-US" b="1">
                <a:solidFill>
                  <a:srgbClr val="000000"/>
                </a:solidFill>
              </a:endParaRPr>
            </a:p>
          </p:txBody>
        </p:sp>
        <p:sp>
          <p:nvSpPr>
            <p:cNvPr id="23569" name="Text Box 7"/>
            <p:cNvSpPr txBox="1">
              <a:spLocks noChangeArrowheads="1"/>
            </p:cNvSpPr>
            <p:nvPr/>
          </p:nvSpPr>
          <p:spPr bwMode="auto">
            <a:xfrm>
              <a:off x="595" y="1914"/>
              <a:ext cx="4357" cy="288"/>
            </a:xfrm>
            <a:prstGeom prst="rect">
              <a:avLst/>
            </a:prstGeom>
            <a:noFill/>
            <a:ln w="9525">
              <a:noFill/>
              <a:miter lim="800000"/>
              <a:headEnd/>
              <a:tailEnd/>
            </a:ln>
          </p:spPr>
          <p:txBody>
            <a:bodyPr>
              <a:spAutoFit/>
            </a:bodyPr>
            <a:lstStyle/>
            <a:p>
              <a:pPr>
                <a:spcBef>
                  <a:spcPct val="50000"/>
                </a:spcBef>
              </a:pPr>
              <a:endParaRPr lang="zh-CN" altLang="zh-CN" b="1">
                <a:solidFill>
                  <a:srgbClr val="000000"/>
                </a:solidFill>
              </a:endParaRPr>
            </a:p>
          </p:txBody>
        </p:sp>
        <p:sp>
          <p:nvSpPr>
            <p:cNvPr id="23570" name="Text Box 8"/>
            <p:cNvSpPr txBox="1">
              <a:spLocks noChangeArrowheads="1"/>
            </p:cNvSpPr>
            <p:nvPr/>
          </p:nvSpPr>
          <p:spPr bwMode="auto">
            <a:xfrm>
              <a:off x="436" y="1895"/>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地址       </a:t>
              </a:r>
              <a:r>
                <a:rPr lang="en-US" altLang="zh-CN" b="1">
                  <a:solidFill>
                    <a:srgbClr val="000000"/>
                  </a:solidFill>
                  <a:ea typeface="楷体_GB2312" pitchFamily="49" charset="-122"/>
                </a:rPr>
                <a:t>01       02         03          …        22           …        </a:t>
              </a:r>
            </a:p>
          </p:txBody>
        </p:sp>
        <p:sp>
          <p:nvSpPr>
            <p:cNvPr id="23571" name="Text Box 9"/>
            <p:cNvSpPr txBox="1">
              <a:spLocks noChangeArrowheads="1"/>
            </p:cNvSpPr>
            <p:nvPr/>
          </p:nvSpPr>
          <p:spPr bwMode="auto">
            <a:xfrm>
              <a:off x="418" y="2276"/>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年份     </a:t>
              </a:r>
              <a:r>
                <a:rPr lang="en-US" altLang="zh-CN" b="1">
                  <a:solidFill>
                    <a:srgbClr val="000000"/>
                  </a:solidFill>
                  <a:ea typeface="楷体_GB2312" pitchFamily="49" charset="-122"/>
                </a:rPr>
                <a:t>1949   1950     1951        …       1972        …        </a:t>
              </a:r>
            </a:p>
          </p:txBody>
        </p:sp>
        <p:sp>
          <p:nvSpPr>
            <p:cNvPr id="23572" name="Text Box 10"/>
            <p:cNvSpPr txBox="1">
              <a:spLocks noChangeArrowheads="1"/>
            </p:cNvSpPr>
            <p:nvPr/>
          </p:nvSpPr>
          <p:spPr bwMode="auto">
            <a:xfrm>
              <a:off x="419" y="2675"/>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人数      </a:t>
              </a:r>
              <a:r>
                <a:rPr lang="en-US" altLang="zh-CN" b="1">
                  <a:solidFill>
                    <a:srgbClr val="000000"/>
                  </a:solidFill>
                  <a:ea typeface="楷体_GB2312" pitchFamily="49" charset="-122"/>
                </a:rPr>
                <a:t>…       …      120000       …     750000       …</a:t>
              </a:r>
            </a:p>
          </p:txBody>
        </p:sp>
        <p:sp>
          <p:nvSpPr>
            <p:cNvPr id="23573" name="Line 11"/>
            <p:cNvSpPr>
              <a:spLocks noChangeShapeType="1"/>
            </p:cNvSpPr>
            <p:nvPr/>
          </p:nvSpPr>
          <p:spPr bwMode="auto">
            <a:xfrm>
              <a:off x="344" y="2221"/>
              <a:ext cx="4729" cy="0"/>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23574" name="Line 12"/>
            <p:cNvSpPr>
              <a:spLocks noChangeShapeType="1"/>
            </p:cNvSpPr>
            <p:nvPr/>
          </p:nvSpPr>
          <p:spPr bwMode="auto">
            <a:xfrm>
              <a:off x="344" y="2639"/>
              <a:ext cx="4729" cy="0"/>
            </a:xfrm>
            <a:prstGeom prst="line">
              <a:avLst/>
            </a:prstGeom>
            <a:noFill/>
            <a:ln w="9525">
              <a:solidFill>
                <a:schemeClr val="tx1"/>
              </a:solidFill>
              <a:round/>
              <a:headEnd/>
              <a:tailEnd/>
            </a:ln>
          </p:spPr>
          <p:txBody>
            <a:bodyPr/>
            <a:lstStyle/>
            <a:p>
              <a:endParaRPr lang="zh-CN" altLang="en-US" b="1">
                <a:solidFill>
                  <a:srgbClr val="000000"/>
                </a:solidFill>
              </a:endParaRPr>
            </a:p>
          </p:txBody>
        </p:sp>
      </p:grpSp>
      <p:sp>
        <p:nvSpPr>
          <p:cNvPr id="439309" name="Text Box 13"/>
          <p:cNvSpPr txBox="1">
            <a:spLocks noChangeArrowheads="1"/>
          </p:cNvSpPr>
          <p:nvPr/>
        </p:nvSpPr>
        <p:spPr bwMode="auto">
          <a:xfrm>
            <a:off x="1770063" y="4570413"/>
            <a:ext cx="5264150" cy="641350"/>
          </a:xfrm>
          <a:prstGeom prst="rect">
            <a:avLst/>
          </a:prstGeom>
          <a:noFill/>
          <a:ln w="9525">
            <a:noFill/>
            <a:miter lim="800000"/>
            <a:headEnd/>
            <a:tailEnd/>
          </a:ln>
        </p:spPr>
        <p:txBody>
          <a:bodyPr>
            <a:spAutoFit/>
          </a:bodyPr>
          <a:lstStyle/>
          <a:p>
            <a:pPr>
              <a:spcBef>
                <a:spcPct val="50000"/>
              </a:spcBef>
            </a:pPr>
            <a:r>
              <a:rPr lang="en-US" altLang="zh-CN" sz="3600" b="1">
                <a:solidFill>
                  <a:srgbClr val="000000"/>
                </a:solidFill>
              </a:rPr>
              <a:t>H ( key )  =  key + ( -1948 )</a:t>
            </a:r>
          </a:p>
        </p:txBody>
      </p:sp>
      <p:sp useBgFill="1">
        <p:nvSpPr>
          <p:cNvPr id="23559" name="Rectangle 14"/>
          <p:cNvSpPr>
            <a:spLocks noChangeArrowheads="1"/>
          </p:cNvSpPr>
          <p:nvPr/>
        </p:nvSpPr>
        <p:spPr bwMode="auto">
          <a:xfrm>
            <a:off x="588963" y="2433638"/>
            <a:ext cx="7935912" cy="722312"/>
          </a:xfrm>
          <a:prstGeom prst="rect">
            <a:avLst/>
          </a:prstGeom>
          <a:ln w="9525">
            <a:noFill/>
            <a:miter lim="800000"/>
            <a:headEnd/>
            <a:tailEnd/>
          </a:ln>
        </p:spPr>
        <p:txBody>
          <a:bodyPr wrap="none" anchor="ctr"/>
          <a:lstStyle/>
          <a:p>
            <a:endParaRPr lang="zh-CN" altLang="en-US" b="1">
              <a:solidFill>
                <a:srgbClr val="000000"/>
              </a:solidFill>
            </a:endParaRPr>
          </a:p>
        </p:txBody>
      </p:sp>
      <p:grpSp>
        <p:nvGrpSpPr>
          <p:cNvPr id="3" name="Group 15"/>
          <p:cNvGrpSpPr>
            <a:grpSpLocks/>
          </p:cNvGrpSpPr>
          <p:nvPr/>
        </p:nvGrpSpPr>
        <p:grpSpPr bwMode="auto">
          <a:xfrm>
            <a:off x="738188" y="2600325"/>
            <a:ext cx="8096250" cy="1860550"/>
            <a:chOff x="343" y="1857"/>
            <a:chExt cx="5100" cy="1172"/>
          </a:xfrm>
        </p:grpSpPr>
        <p:sp>
          <p:nvSpPr>
            <p:cNvPr id="23561" name="Rectangle 16"/>
            <p:cNvSpPr>
              <a:spLocks noChangeArrowheads="1"/>
            </p:cNvSpPr>
            <p:nvPr/>
          </p:nvSpPr>
          <p:spPr bwMode="auto">
            <a:xfrm>
              <a:off x="343" y="1857"/>
              <a:ext cx="4720" cy="1172"/>
            </a:xfrm>
            <a:prstGeom prst="rect">
              <a:avLst/>
            </a:prstGeom>
            <a:solidFill>
              <a:srgbClr val="CCFFFF"/>
            </a:solidFill>
            <a:ln w="9525">
              <a:solidFill>
                <a:schemeClr val="tx1"/>
              </a:solidFill>
              <a:miter lim="800000"/>
              <a:headEnd/>
              <a:tailEnd/>
            </a:ln>
          </p:spPr>
          <p:txBody>
            <a:bodyPr wrap="none" anchor="ctr"/>
            <a:lstStyle/>
            <a:p>
              <a:endParaRPr lang="zh-CN" altLang="en-US" b="1">
                <a:solidFill>
                  <a:srgbClr val="000000"/>
                </a:solidFill>
              </a:endParaRPr>
            </a:p>
          </p:txBody>
        </p:sp>
        <p:sp>
          <p:nvSpPr>
            <p:cNvPr id="23562" name="Text Box 17"/>
            <p:cNvSpPr txBox="1">
              <a:spLocks noChangeArrowheads="1"/>
            </p:cNvSpPr>
            <p:nvPr/>
          </p:nvSpPr>
          <p:spPr bwMode="auto">
            <a:xfrm>
              <a:off x="595" y="1914"/>
              <a:ext cx="4357" cy="288"/>
            </a:xfrm>
            <a:prstGeom prst="rect">
              <a:avLst/>
            </a:prstGeom>
            <a:noFill/>
            <a:ln w="9525">
              <a:noFill/>
              <a:miter lim="800000"/>
              <a:headEnd/>
              <a:tailEnd/>
            </a:ln>
          </p:spPr>
          <p:txBody>
            <a:bodyPr>
              <a:spAutoFit/>
            </a:bodyPr>
            <a:lstStyle/>
            <a:p>
              <a:pPr>
                <a:spcBef>
                  <a:spcPct val="50000"/>
                </a:spcBef>
              </a:pPr>
              <a:endParaRPr lang="zh-CN" altLang="zh-CN" b="1">
                <a:solidFill>
                  <a:srgbClr val="000000"/>
                </a:solidFill>
              </a:endParaRPr>
            </a:p>
          </p:txBody>
        </p:sp>
        <p:sp>
          <p:nvSpPr>
            <p:cNvPr id="23563" name="Text Box 18"/>
            <p:cNvSpPr txBox="1">
              <a:spLocks noChangeArrowheads="1"/>
            </p:cNvSpPr>
            <p:nvPr/>
          </p:nvSpPr>
          <p:spPr bwMode="auto">
            <a:xfrm>
              <a:off x="436" y="1895"/>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地址       </a:t>
              </a:r>
              <a:r>
                <a:rPr lang="en-US" altLang="zh-CN" b="1">
                  <a:solidFill>
                    <a:srgbClr val="000000"/>
                  </a:solidFill>
                  <a:ea typeface="楷体_GB2312" pitchFamily="49" charset="-122"/>
                </a:rPr>
                <a:t>01       02         03          …        22           …        </a:t>
              </a:r>
            </a:p>
          </p:txBody>
        </p:sp>
        <p:sp>
          <p:nvSpPr>
            <p:cNvPr id="23564" name="Text Box 19"/>
            <p:cNvSpPr txBox="1">
              <a:spLocks noChangeArrowheads="1"/>
            </p:cNvSpPr>
            <p:nvPr/>
          </p:nvSpPr>
          <p:spPr bwMode="auto">
            <a:xfrm>
              <a:off x="418" y="2276"/>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年份     </a:t>
              </a:r>
              <a:r>
                <a:rPr lang="en-US" altLang="zh-CN" b="1">
                  <a:solidFill>
                    <a:srgbClr val="000000"/>
                  </a:solidFill>
                  <a:ea typeface="楷体_GB2312" pitchFamily="49" charset="-122"/>
                </a:rPr>
                <a:t>1949   1950     1951        …       1972        …        </a:t>
              </a:r>
            </a:p>
          </p:txBody>
        </p:sp>
        <p:sp>
          <p:nvSpPr>
            <p:cNvPr id="23565" name="Text Box 20"/>
            <p:cNvSpPr txBox="1">
              <a:spLocks noChangeArrowheads="1"/>
            </p:cNvSpPr>
            <p:nvPr/>
          </p:nvSpPr>
          <p:spPr bwMode="auto">
            <a:xfrm>
              <a:off x="419" y="2675"/>
              <a:ext cx="5007"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人数      </a:t>
              </a:r>
              <a:r>
                <a:rPr lang="en-US" altLang="zh-CN" b="1">
                  <a:solidFill>
                    <a:srgbClr val="000000"/>
                  </a:solidFill>
                  <a:ea typeface="楷体_GB2312" pitchFamily="49" charset="-122"/>
                </a:rPr>
                <a:t>…       …      120000       …     750000       …</a:t>
              </a:r>
            </a:p>
          </p:txBody>
        </p:sp>
        <p:sp>
          <p:nvSpPr>
            <p:cNvPr id="23566" name="Line 21"/>
            <p:cNvSpPr>
              <a:spLocks noChangeShapeType="1"/>
            </p:cNvSpPr>
            <p:nvPr/>
          </p:nvSpPr>
          <p:spPr bwMode="auto">
            <a:xfrm>
              <a:off x="344" y="2221"/>
              <a:ext cx="4729" cy="0"/>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23567" name="Line 22"/>
            <p:cNvSpPr>
              <a:spLocks noChangeShapeType="1"/>
            </p:cNvSpPr>
            <p:nvPr/>
          </p:nvSpPr>
          <p:spPr bwMode="auto">
            <a:xfrm>
              <a:off x="344" y="2639"/>
              <a:ext cx="4729" cy="0"/>
            </a:xfrm>
            <a:prstGeom prst="line">
              <a:avLst/>
            </a:prstGeom>
            <a:noFill/>
            <a:ln w="9525">
              <a:solidFill>
                <a:schemeClr val="tx1"/>
              </a:solidFill>
              <a:round/>
              <a:headEnd/>
              <a:tailEnd/>
            </a:ln>
          </p:spPr>
          <p:txBody>
            <a:bodyPr/>
            <a:lstStyle/>
            <a:p>
              <a:endParaRPr lang="zh-CN" altLang="en-US" b="1">
                <a:solidFill>
                  <a:srgbClr val="000000"/>
                </a:solidFill>
              </a:endParaRPr>
            </a:p>
          </p:txBody>
        </p:sp>
      </p:grpSp>
      <p:pic>
        <p:nvPicPr>
          <p:cNvPr id="5" name="图片 4"/>
          <p:cNvPicPr>
            <a:picLocks noChangeAspect="1"/>
          </p:cNvPicPr>
          <p:nvPr/>
        </p:nvPicPr>
        <p:blipFill>
          <a:blip r:embed="rId3"/>
          <a:stretch>
            <a:fillRect/>
          </a:stretch>
        </p:blipFill>
        <p:spPr>
          <a:xfrm>
            <a:off x="1122362" y="1358900"/>
            <a:ext cx="6343650" cy="5038725"/>
          </a:xfrm>
          <a:prstGeom prst="rect">
            <a:avLst/>
          </a:prstGeom>
          <a:ln>
            <a:solidFill>
              <a:srgbClr val="0000FF"/>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9309"/>
                                        </p:tgtEl>
                                        <p:attrNameLst>
                                          <p:attrName>style.visibility</p:attrName>
                                        </p:attrNameLst>
                                      </p:cBhvr>
                                      <p:to>
                                        <p:strVal val="visible"/>
                                      </p:to>
                                    </p:set>
                                    <p:animEffect transition="in" filter="wipe(left)">
                                      <p:cBhvr>
                                        <p:cTn id="12" dur="500"/>
                                        <p:tgtEl>
                                          <p:spTgt spid="439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9300"/>
                                        </p:tgtEl>
                                        <p:attrNameLst>
                                          <p:attrName>style.visibility</p:attrName>
                                        </p:attrNameLst>
                                      </p:cBhvr>
                                      <p:to>
                                        <p:strVal val="visible"/>
                                      </p:to>
                                    </p:set>
                                    <p:animEffect transition="in" filter="wipe(left)">
                                      <p:cBhvr>
                                        <p:cTn id="22" dur="500"/>
                                        <p:tgtEl>
                                          <p:spTgt spid="439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utoUpdateAnimBg="0"/>
      <p:bldP spid="43930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ChangeArrowheads="1"/>
          </p:cNvSpPr>
          <p:nvPr/>
        </p:nvSpPr>
        <p:spPr bwMode="auto">
          <a:xfrm>
            <a:off x="6064250" y="2257425"/>
            <a:ext cx="1033463" cy="3125788"/>
          </a:xfrm>
          <a:prstGeom prst="rect">
            <a:avLst/>
          </a:prstGeom>
          <a:solidFill>
            <a:srgbClr val="FFFF00"/>
          </a:solidFill>
          <a:ln w="9525">
            <a:noFill/>
            <a:miter lim="800000"/>
            <a:headEnd/>
            <a:tailEnd/>
          </a:ln>
        </p:spPr>
        <p:txBody>
          <a:bodyPr wrap="none" anchor="ctr"/>
          <a:lstStyle/>
          <a:p>
            <a:endParaRPr lang="zh-CN" altLang="en-US" b="1">
              <a:solidFill>
                <a:srgbClr val="000000"/>
              </a:solidFill>
            </a:endParaRPr>
          </a:p>
        </p:txBody>
      </p:sp>
      <p:sp>
        <p:nvSpPr>
          <p:cNvPr id="441347" name="Rectangle 3"/>
          <p:cNvSpPr>
            <a:spLocks noChangeArrowheads="1"/>
          </p:cNvSpPr>
          <p:nvPr/>
        </p:nvSpPr>
        <p:spPr bwMode="auto">
          <a:xfrm>
            <a:off x="6569790" y="2253052"/>
            <a:ext cx="1033463" cy="3125787"/>
          </a:xfrm>
          <a:prstGeom prst="rect">
            <a:avLst/>
          </a:prstGeom>
          <a:solidFill>
            <a:schemeClr val="bg1">
              <a:lumMod val="75000"/>
            </a:schemeClr>
          </a:solidFill>
          <a:ln w="9525">
            <a:noFill/>
            <a:miter lim="800000"/>
            <a:headEnd/>
            <a:tailEnd/>
          </a:ln>
        </p:spPr>
        <p:txBody>
          <a:bodyPr wrap="none" anchor="ctr"/>
          <a:lstStyle/>
          <a:p>
            <a:endParaRPr lang="zh-CN" altLang="en-US" b="1">
              <a:solidFill>
                <a:srgbClr val="000000"/>
              </a:solidFill>
            </a:endParaRPr>
          </a:p>
        </p:txBody>
      </p:sp>
      <p:sp>
        <p:nvSpPr>
          <p:cNvPr id="441348" name="Text Box 4"/>
          <p:cNvSpPr txBox="1">
            <a:spLocks noChangeArrowheads="1"/>
          </p:cNvSpPr>
          <p:nvPr/>
        </p:nvSpPr>
        <p:spPr bwMode="auto">
          <a:xfrm>
            <a:off x="327025" y="5105400"/>
            <a:ext cx="8578850" cy="1554163"/>
          </a:xfrm>
          <a:prstGeom prst="rect">
            <a:avLst/>
          </a:prstGeom>
          <a:noFill/>
          <a:ln w="9525">
            <a:noFill/>
            <a:miter lim="800000"/>
            <a:headEnd/>
            <a:tailEnd/>
          </a:ln>
        </p:spPr>
        <p:txBody>
          <a:bodyPr>
            <a:spAutoFit/>
          </a:bodyPr>
          <a:lstStyle/>
          <a:p>
            <a:r>
              <a:rPr lang="zh-CN" altLang="en-US" sz="3200" b="1">
                <a:solidFill>
                  <a:srgbClr val="3333CC"/>
                </a:solidFill>
                <a:ea typeface="楷体_GB2312" pitchFamily="49" charset="-122"/>
              </a:rPr>
              <a:t>此方法仅适合于：</a:t>
            </a:r>
            <a:endParaRPr lang="zh-CN" altLang="en-US" sz="3200" b="1">
              <a:solidFill>
                <a:srgbClr val="A50021"/>
              </a:solidFill>
              <a:ea typeface="楷体_GB2312" pitchFamily="49" charset="-122"/>
            </a:endParaRPr>
          </a:p>
          <a:p>
            <a:r>
              <a:rPr lang="zh-CN" altLang="en-US" sz="3200" b="1">
                <a:solidFill>
                  <a:srgbClr val="A50021"/>
                </a:solidFill>
                <a:ea typeface="楷体_GB2312" pitchFamily="49" charset="-122"/>
              </a:rPr>
              <a:t>    </a:t>
            </a:r>
            <a:r>
              <a:rPr lang="zh-CN" altLang="en-US" sz="3200">
                <a:solidFill>
                  <a:srgbClr val="000000"/>
                </a:solidFill>
                <a:ea typeface="楷体_GB2312" pitchFamily="49" charset="-122"/>
              </a:rPr>
              <a:t>能</a:t>
            </a:r>
            <a:r>
              <a:rPr lang="zh-CN" altLang="en-US" sz="3200" b="1">
                <a:solidFill>
                  <a:srgbClr val="000000"/>
                </a:solidFill>
                <a:ea typeface="楷体_GB2312" pitchFamily="49" charset="-122"/>
              </a:rPr>
              <a:t>预先估计出</a:t>
            </a:r>
            <a:r>
              <a:rPr lang="zh-CN" altLang="en-US" sz="3200">
                <a:solidFill>
                  <a:srgbClr val="000000"/>
                </a:solidFill>
                <a:ea typeface="楷体_GB2312" pitchFamily="49" charset="-122"/>
              </a:rPr>
              <a:t>全体关键字的</a:t>
            </a:r>
            <a:r>
              <a:rPr lang="zh-CN" altLang="en-US" sz="3200" b="1">
                <a:solidFill>
                  <a:srgbClr val="000000"/>
                </a:solidFill>
                <a:ea typeface="楷体_GB2312" pitchFamily="49" charset="-122"/>
              </a:rPr>
              <a:t>每一位上</a:t>
            </a:r>
            <a:r>
              <a:rPr lang="zh-CN" altLang="en-US" sz="3200">
                <a:solidFill>
                  <a:srgbClr val="000000"/>
                </a:solidFill>
                <a:ea typeface="楷体_GB2312" pitchFamily="49" charset="-122"/>
              </a:rPr>
              <a:t>各种</a:t>
            </a:r>
          </a:p>
          <a:p>
            <a:r>
              <a:rPr lang="zh-CN" altLang="en-US" sz="3200">
                <a:solidFill>
                  <a:srgbClr val="000000"/>
                </a:solidFill>
                <a:ea typeface="楷体_GB2312" pitchFamily="49" charset="-122"/>
              </a:rPr>
              <a:t>    </a:t>
            </a:r>
            <a:r>
              <a:rPr lang="zh-CN" altLang="en-US" sz="3200" b="1">
                <a:solidFill>
                  <a:srgbClr val="000000"/>
                </a:solidFill>
                <a:ea typeface="楷体_GB2312" pitchFamily="49" charset="-122"/>
              </a:rPr>
              <a:t>数字出现的频度</a:t>
            </a:r>
            <a:r>
              <a:rPr lang="zh-CN" altLang="en-US" sz="3200">
                <a:solidFill>
                  <a:srgbClr val="000000"/>
                </a:solidFill>
                <a:ea typeface="楷体_GB2312" pitchFamily="49" charset="-122"/>
              </a:rPr>
              <a:t>。</a:t>
            </a:r>
            <a:endParaRPr lang="zh-CN" altLang="en-US" sz="3200">
              <a:solidFill>
                <a:srgbClr val="000000"/>
              </a:solidFill>
            </a:endParaRPr>
          </a:p>
        </p:txBody>
      </p:sp>
      <p:sp>
        <p:nvSpPr>
          <p:cNvPr id="24581" name="Text Box 5"/>
          <p:cNvSpPr txBox="1">
            <a:spLocks noChangeArrowheads="1"/>
          </p:cNvSpPr>
          <p:nvPr/>
        </p:nvSpPr>
        <p:spPr bwMode="auto">
          <a:xfrm>
            <a:off x="747713" y="0"/>
            <a:ext cx="3240087" cy="701675"/>
          </a:xfrm>
          <a:prstGeom prst="rect">
            <a:avLst/>
          </a:prstGeom>
          <a:noFill/>
          <a:ln w="9525">
            <a:noFill/>
            <a:miter lim="800000"/>
            <a:headEnd/>
            <a:tailEnd/>
          </a:ln>
        </p:spPr>
        <p:txBody>
          <a:bodyPr wrap="none">
            <a:spAutoFit/>
          </a:bodyPr>
          <a:lstStyle/>
          <a:p>
            <a:r>
              <a:rPr lang="en-US" altLang="zh-CN" sz="4000" b="1">
                <a:solidFill>
                  <a:srgbClr val="993366"/>
                </a:solidFill>
                <a:ea typeface="楷体_GB2312" pitchFamily="49" charset="-122"/>
              </a:rPr>
              <a:t>2.</a:t>
            </a:r>
            <a:r>
              <a:rPr lang="en-US" altLang="zh-CN" sz="4000">
                <a:solidFill>
                  <a:srgbClr val="993366"/>
                </a:solidFill>
                <a:ea typeface="楷体_GB2312" pitchFamily="49" charset="-122"/>
              </a:rPr>
              <a:t> </a:t>
            </a:r>
            <a:r>
              <a:rPr lang="zh-CN" altLang="en-US" sz="4000" b="1">
                <a:solidFill>
                  <a:srgbClr val="800000"/>
                </a:solidFill>
                <a:latin typeface="楷体_GB2312" pitchFamily="49" charset="-122"/>
                <a:ea typeface="楷体_GB2312" pitchFamily="49" charset="-122"/>
              </a:rPr>
              <a:t>数字分析法</a:t>
            </a:r>
          </a:p>
        </p:txBody>
      </p:sp>
      <p:sp>
        <p:nvSpPr>
          <p:cNvPr id="24582" name="Text Box 6"/>
          <p:cNvSpPr txBox="1">
            <a:spLocks noChangeArrowheads="1"/>
          </p:cNvSpPr>
          <p:nvPr/>
        </p:nvSpPr>
        <p:spPr bwMode="auto">
          <a:xfrm>
            <a:off x="-620713" y="598488"/>
            <a:ext cx="9528176" cy="1569660"/>
          </a:xfrm>
          <a:prstGeom prst="rect">
            <a:avLst/>
          </a:prstGeom>
          <a:noFill/>
          <a:ln w="9525">
            <a:noFill/>
            <a:miter lim="800000"/>
            <a:headEnd/>
            <a:tailEnd/>
          </a:ln>
        </p:spPr>
        <p:txBody>
          <a:bodyPr>
            <a:spAutoFit/>
          </a:bodyPr>
          <a:lstStyle/>
          <a:p>
            <a:pPr lvl="2"/>
            <a:r>
              <a:rPr lang="zh-CN" altLang="en-US" sz="3200" dirty="0" smtClean="0">
                <a:solidFill>
                  <a:srgbClr val="000000"/>
                </a:solidFill>
                <a:ea typeface="楷体_GB2312" pitchFamily="49" charset="-122"/>
              </a:rPr>
              <a:t>    假设</a:t>
            </a:r>
            <a:r>
              <a:rPr lang="zh-CN" altLang="en-US" sz="3200" dirty="0">
                <a:solidFill>
                  <a:srgbClr val="000000"/>
                </a:solidFill>
                <a:ea typeface="楷体_GB2312" pitchFamily="49" charset="-122"/>
              </a:rPr>
              <a:t>关键字集合中的每个关键字都是由 </a:t>
            </a:r>
            <a:r>
              <a:rPr lang="en-US" altLang="zh-CN" sz="3200" dirty="0">
                <a:solidFill>
                  <a:srgbClr val="000000"/>
                </a:solidFill>
                <a:ea typeface="楷体_GB2312" pitchFamily="49" charset="-122"/>
              </a:rPr>
              <a:t>s </a:t>
            </a:r>
            <a:r>
              <a:rPr lang="zh-CN" altLang="en-US" sz="3200" dirty="0">
                <a:solidFill>
                  <a:srgbClr val="000000"/>
                </a:solidFill>
                <a:ea typeface="楷体_GB2312" pitchFamily="49" charset="-122"/>
              </a:rPr>
              <a:t>位数字组成 </a:t>
            </a:r>
            <a:r>
              <a:rPr lang="en-US" altLang="zh-CN" sz="3200" dirty="0">
                <a:solidFill>
                  <a:srgbClr val="000000"/>
                </a:solidFill>
                <a:ea typeface="楷体_GB2312" pitchFamily="49" charset="-122"/>
              </a:rPr>
              <a:t>(u</a:t>
            </a:r>
            <a:r>
              <a:rPr lang="en-US" altLang="zh-CN" sz="3200" baseline="-25000" dirty="0">
                <a:solidFill>
                  <a:srgbClr val="000000"/>
                </a:solidFill>
                <a:ea typeface="楷体_GB2312" pitchFamily="49" charset="-122"/>
              </a:rPr>
              <a:t>1</a:t>
            </a:r>
            <a:r>
              <a:rPr lang="en-US" altLang="zh-CN" sz="3200" dirty="0">
                <a:solidFill>
                  <a:srgbClr val="000000"/>
                </a:solidFill>
                <a:ea typeface="楷体_GB2312" pitchFamily="49" charset="-122"/>
              </a:rPr>
              <a:t>, u</a:t>
            </a:r>
            <a:r>
              <a:rPr lang="en-US" altLang="zh-CN" sz="3200" baseline="-25000" dirty="0">
                <a:solidFill>
                  <a:srgbClr val="000000"/>
                </a:solidFill>
                <a:ea typeface="楷体_GB2312" pitchFamily="49" charset="-122"/>
              </a:rPr>
              <a:t>2</a:t>
            </a:r>
            <a:r>
              <a:rPr lang="en-US" altLang="zh-CN" sz="3200" dirty="0">
                <a:solidFill>
                  <a:srgbClr val="000000"/>
                </a:solidFill>
                <a:ea typeface="楷体_GB2312" pitchFamily="49" charset="-122"/>
              </a:rPr>
              <a:t>, …, u</a:t>
            </a:r>
            <a:r>
              <a:rPr lang="en-US" altLang="zh-CN" sz="3200" baseline="-25000" dirty="0">
                <a:solidFill>
                  <a:srgbClr val="000000"/>
                </a:solidFill>
                <a:ea typeface="楷体_GB2312" pitchFamily="49" charset="-122"/>
              </a:rPr>
              <a:t>s</a:t>
            </a:r>
            <a:r>
              <a:rPr lang="en-US" altLang="zh-CN" sz="3200" dirty="0">
                <a:solidFill>
                  <a:srgbClr val="000000"/>
                </a:solidFill>
                <a:ea typeface="楷体_GB2312" pitchFamily="49" charset="-122"/>
              </a:rPr>
              <a:t>)</a:t>
            </a:r>
            <a:r>
              <a:rPr lang="zh-CN" altLang="en-US" sz="3200" dirty="0">
                <a:solidFill>
                  <a:srgbClr val="000000"/>
                </a:solidFill>
                <a:ea typeface="楷体_GB2312" pitchFamily="49" charset="-122"/>
              </a:rPr>
              <a:t>，分析关键字</a:t>
            </a:r>
            <a:r>
              <a:rPr lang="en-US" altLang="zh-CN" sz="3200" dirty="0">
                <a:solidFill>
                  <a:srgbClr val="000000"/>
                </a:solidFill>
                <a:ea typeface="楷体_GB2312" pitchFamily="49" charset="-122"/>
              </a:rPr>
              <a:t>,</a:t>
            </a:r>
            <a:r>
              <a:rPr lang="zh-CN" altLang="en-US" sz="3200" dirty="0">
                <a:solidFill>
                  <a:srgbClr val="000000"/>
                </a:solidFill>
                <a:ea typeface="楷体_GB2312" pitchFamily="49" charset="-122"/>
              </a:rPr>
              <a:t>并</a:t>
            </a:r>
            <a:r>
              <a:rPr lang="zh-CN" altLang="en-US" sz="3200" dirty="0">
                <a:solidFill>
                  <a:srgbClr val="FF0000"/>
                </a:solidFill>
                <a:ea typeface="楷体_GB2312" pitchFamily="49" charset="-122"/>
              </a:rPr>
              <a:t>从中提取分布均匀的若干位</a:t>
            </a:r>
            <a:r>
              <a:rPr lang="zh-CN" altLang="en-US" sz="3200" dirty="0">
                <a:solidFill>
                  <a:srgbClr val="A50021"/>
                </a:solidFill>
                <a:ea typeface="楷体_GB2312" pitchFamily="49" charset="-122"/>
              </a:rPr>
              <a:t>或</a:t>
            </a:r>
            <a:r>
              <a:rPr lang="zh-CN" altLang="en-US" sz="3200" dirty="0">
                <a:solidFill>
                  <a:srgbClr val="FF0000"/>
                </a:solidFill>
                <a:ea typeface="楷体_GB2312" pitchFamily="49" charset="-122"/>
              </a:rPr>
              <a:t>它们的组合</a:t>
            </a:r>
            <a:r>
              <a:rPr lang="zh-CN" altLang="en-US" sz="3200" dirty="0">
                <a:solidFill>
                  <a:srgbClr val="000000"/>
                </a:solidFill>
                <a:ea typeface="楷体_GB2312" pitchFamily="49" charset="-122"/>
              </a:rPr>
              <a:t>作为地址。</a:t>
            </a:r>
            <a:endParaRPr lang="zh-CN" altLang="en-US" sz="3200" dirty="0">
              <a:solidFill>
                <a:srgbClr val="000000"/>
              </a:solidFill>
            </a:endParaRPr>
          </a:p>
        </p:txBody>
      </p:sp>
      <p:sp>
        <p:nvSpPr>
          <p:cNvPr id="441351" name="Text Box 7"/>
          <p:cNvSpPr txBox="1">
            <a:spLocks noChangeArrowheads="1"/>
          </p:cNvSpPr>
          <p:nvPr/>
        </p:nvSpPr>
        <p:spPr bwMode="auto">
          <a:xfrm>
            <a:off x="603250" y="2609850"/>
            <a:ext cx="2746375" cy="2041525"/>
          </a:xfrm>
          <a:prstGeom prst="rect">
            <a:avLst/>
          </a:prstGeom>
          <a:noFill/>
          <a:ln w="9525">
            <a:noFill/>
            <a:miter lim="800000"/>
            <a:headEnd/>
            <a:tailEnd/>
          </a:ln>
        </p:spPr>
        <p:txBody>
          <a:bodyPr>
            <a:spAutoFit/>
          </a:bodyPr>
          <a:lstStyle/>
          <a:p>
            <a:r>
              <a:rPr lang="zh-CN" altLang="en-US" sz="3200" b="1">
                <a:solidFill>
                  <a:srgbClr val="000000"/>
                </a:solidFill>
                <a:ea typeface="楷体_GB2312" pitchFamily="49" charset="-122"/>
              </a:rPr>
              <a:t>例：</a:t>
            </a:r>
            <a:r>
              <a:rPr lang="zh-CN" altLang="en-US" sz="3200" b="1">
                <a:solidFill>
                  <a:srgbClr val="3333CC"/>
                </a:solidFill>
                <a:ea typeface="楷体_GB2312" pitchFamily="49" charset="-122"/>
              </a:rPr>
              <a:t>哈希表长</a:t>
            </a:r>
            <a:r>
              <a:rPr lang="en-US" altLang="zh-CN" sz="3200" b="1">
                <a:solidFill>
                  <a:srgbClr val="3333CC"/>
                </a:solidFill>
                <a:ea typeface="楷体_GB2312" pitchFamily="49" charset="-122"/>
              </a:rPr>
              <a:t>100</a:t>
            </a:r>
            <a:r>
              <a:rPr lang="zh-CN" altLang="en-US" sz="3200" b="1">
                <a:solidFill>
                  <a:srgbClr val="3333CC"/>
                </a:solidFill>
                <a:ea typeface="楷体_GB2312" pitchFamily="49" charset="-122"/>
              </a:rPr>
              <a:t>，取关键字中的</a:t>
            </a:r>
            <a:r>
              <a:rPr lang="en-US" altLang="zh-CN" sz="3200" b="1">
                <a:solidFill>
                  <a:srgbClr val="3333CC"/>
                </a:solidFill>
                <a:ea typeface="楷体_GB2312" pitchFamily="49" charset="-122"/>
              </a:rPr>
              <a:t>2</a:t>
            </a:r>
            <a:r>
              <a:rPr lang="zh-CN" altLang="en-US" sz="3200" b="1">
                <a:solidFill>
                  <a:srgbClr val="3333CC"/>
                </a:solidFill>
                <a:ea typeface="楷体_GB2312" pitchFamily="49" charset="-122"/>
              </a:rPr>
              <a:t>位数字作为地址。</a:t>
            </a:r>
          </a:p>
        </p:txBody>
      </p:sp>
      <p:grpSp>
        <p:nvGrpSpPr>
          <p:cNvPr id="2" name="Group 8"/>
          <p:cNvGrpSpPr>
            <a:grpSpLocks/>
          </p:cNvGrpSpPr>
          <p:nvPr/>
        </p:nvGrpSpPr>
        <p:grpSpPr bwMode="auto">
          <a:xfrm>
            <a:off x="3319463" y="2022475"/>
            <a:ext cx="5014912" cy="3302000"/>
            <a:chOff x="2768" y="1394"/>
            <a:chExt cx="3159" cy="2080"/>
          </a:xfrm>
        </p:grpSpPr>
        <p:sp>
          <p:nvSpPr>
            <p:cNvPr id="24589" name="Text Box 9"/>
            <p:cNvSpPr txBox="1">
              <a:spLocks noChangeArrowheads="1"/>
            </p:cNvSpPr>
            <p:nvPr/>
          </p:nvSpPr>
          <p:spPr bwMode="auto">
            <a:xfrm>
              <a:off x="2908" y="1709"/>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8    1     3     4     6     5     4     2</a:t>
              </a:r>
            </a:p>
          </p:txBody>
        </p:sp>
        <p:sp>
          <p:nvSpPr>
            <p:cNvPr id="24590" name="Text Box 10"/>
            <p:cNvSpPr txBox="1">
              <a:spLocks noChangeArrowheads="1"/>
            </p:cNvSpPr>
            <p:nvPr/>
          </p:nvSpPr>
          <p:spPr bwMode="auto">
            <a:xfrm>
              <a:off x="2908" y="1885"/>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8    1     3     7     2     6     3     2</a:t>
              </a:r>
            </a:p>
          </p:txBody>
        </p:sp>
        <p:sp>
          <p:nvSpPr>
            <p:cNvPr id="24591" name="Text Box 11"/>
            <p:cNvSpPr txBox="1">
              <a:spLocks noChangeArrowheads="1"/>
            </p:cNvSpPr>
            <p:nvPr/>
          </p:nvSpPr>
          <p:spPr bwMode="auto">
            <a:xfrm>
              <a:off x="2899" y="2070"/>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8    1     3     8     0     9     1     7</a:t>
              </a:r>
            </a:p>
          </p:txBody>
        </p:sp>
        <p:sp>
          <p:nvSpPr>
            <p:cNvPr id="24592" name="Text Box 12"/>
            <p:cNvSpPr txBox="1">
              <a:spLocks noChangeArrowheads="1"/>
            </p:cNvSpPr>
            <p:nvPr/>
          </p:nvSpPr>
          <p:spPr bwMode="auto">
            <a:xfrm>
              <a:off x="2899" y="2258"/>
              <a:ext cx="3019" cy="288"/>
            </a:xfrm>
            <a:prstGeom prst="rect">
              <a:avLst/>
            </a:prstGeom>
            <a:noFill/>
            <a:ln w="9525">
              <a:noFill/>
              <a:miter lim="800000"/>
              <a:headEnd/>
              <a:tailEnd/>
            </a:ln>
          </p:spPr>
          <p:txBody>
            <a:bodyPr>
              <a:spAutoFit/>
            </a:bodyPr>
            <a:lstStyle/>
            <a:p>
              <a:pPr marL="457200" indent="-457200">
                <a:spcBef>
                  <a:spcPct val="50000"/>
                </a:spcBef>
              </a:pPr>
              <a:r>
                <a:rPr lang="en-US" altLang="zh-CN" b="1" dirty="0">
                  <a:solidFill>
                    <a:srgbClr val="000000"/>
                  </a:solidFill>
                </a:rPr>
                <a:t>8    1     3     7     2     4     8     7</a:t>
              </a:r>
            </a:p>
          </p:txBody>
        </p:sp>
        <p:sp>
          <p:nvSpPr>
            <p:cNvPr id="24593" name="Text Box 13"/>
            <p:cNvSpPr txBox="1">
              <a:spLocks noChangeArrowheads="1"/>
            </p:cNvSpPr>
            <p:nvPr/>
          </p:nvSpPr>
          <p:spPr bwMode="auto">
            <a:xfrm>
              <a:off x="2902" y="2451"/>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8    1     4     4     6     5     3     7</a:t>
              </a:r>
            </a:p>
          </p:txBody>
        </p:sp>
        <p:sp>
          <p:nvSpPr>
            <p:cNvPr id="24594" name="Text Box 14"/>
            <p:cNvSpPr txBox="1">
              <a:spLocks noChangeArrowheads="1"/>
            </p:cNvSpPr>
            <p:nvPr/>
          </p:nvSpPr>
          <p:spPr bwMode="auto">
            <a:xfrm>
              <a:off x="2898" y="2620"/>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8    1     3     1     3     7     0     7</a:t>
              </a:r>
            </a:p>
          </p:txBody>
        </p:sp>
        <p:sp>
          <p:nvSpPr>
            <p:cNvPr id="24595" name="Text Box 15"/>
            <p:cNvSpPr txBox="1">
              <a:spLocks noChangeArrowheads="1"/>
            </p:cNvSpPr>
            <p:nvPr/>
          </p:nvSpPr>
          <p:spPr bwMode="auto">
            <a:xfrm>
              <a:off x="2854" y="2823"/>
              <a:ext cx="3019" cy="288"/>
            </a:xfrm>
            <a:prstGeom prst="rect">
              <a:avLst/>
            </a:prstGeom>
            <a:noFill/>
            <a:ln w="9525">
              <a:noFill/>
              <a:miter lim="800000"/>
              <a:headEnd/>
              <a:tailEnd/>
            </a:ln>
          </p:spPr>
          <p:txBody>
            <a:bodyPr>
              <a:spAutoFit/>
            </a:bodyPr>
            <a:lstStyle/>
            <a:p>
              <a:pPr marL="457200" indent="-457200">
                <a:spcBef>
                  <a:spcPct val="50000"/>
                </a:spcBef>
              </a:pPr>
              <a:r>
                <a:rPr lang="en-US" altLang="zh-CN" b="1">
                  <a:solidFill>
                    <a:srgbClr val="000000"/>
                  </a:solidFill>
                </a:rPr>
                <a:t> 8    1     4     3     2     8     7     5</a:t>
              </a:r>
            </a:p>
          </p:txBody>
        </p:sp>
        <p:sp>
          <p:nvSpPr>
            <p:cNvPr id="24596" name="Text Box 16"/>
            <p:cNvSpPr txBox="1">
              <a:spLocks noChangeArrowheads="1"/>
            </p:cNvSpPr>
            <p:nvPr/>
          </p:nvSpPr>
          <p:spPr bwMode="auto">
            <a:xfrm>
              <a:off x="2768" y="3186"/>
              <a:ext cx="2880" cy="288"/>
            </a:xfrm>
            <a:prstGeom prst="rect">
              <a:avLst/>
            </a:prstGeom>
            <a:noFill/>
            <a:ln w="9525">
              <a:noFill/>
              <a:miter lim="800000"/>
              <a:headEnd/>
              <a:tailEnd/>
            </a:ln>
          </p:spPr>
          <p:txBody>
            <a:bodyPr>
              <a:spAutoFit/>
            </a:bodyPr>
            <a:lstStyle/>
            <a:p>
              <a:pPr>
                <a:spcBef>
                  <a:spcPct val="50000"/>
                </a:spcBef>
              </a:pPr>
              <a:r>
                <a:rPr lang="en-US" altLang="zh-CN" b="1">
                  <a:solidFill>
                    <a:srgbClr val="FF3300"/>
                  </a:solidFill>
                </a:rPr>
                <a:t>  </a:t>
              </a:r>
              <a:r>
                <a:rPr lang="en-US" altLang="zh-CN" sz="2000" b="1">
                  <a:solidFill>
                    <a:srgbClr val="FF3300"/>
                  </a:solidFill>
                  <a:latin typeface="宋体" pitchFamily="2" charset="-122"/>
                </a:rPr>
                <a:t>①  ②  ③  ④  ⑤  ⑥  ⑦   ⑧</a:t>
              </a:r>
              <a:r>
                <a:rPr lang="en-US" altLang="zh-CN" b="1">
                  <a:solidFill>
                    <a:srgbClr val="000000"/>
                  </a:solidFill>
                  <a:latin typeface="宋体" pitchFamily="2" charset="-122"/>
                </a:rPr>
                <a:t> </a:t>
              </a:r>
              <a:endParaRPr lang="en-US" altLang="zh-CN" b="1">
                <a:solidFill>
                  <a:srgbClr val="000000"/>
                </a:solidFill>
              </a:endParaRPr>
            </a:p>
          </p:txBody>
        </p:sp>
        <p:sp>
          <p:nvSpPr>
            <p:cNvPr id="24597" name="Text Box 17"/>
            <p:cNvSpPr txBox="1">
              <a:spLocks noChangeArrowheads="1"/>
            </p:cNvSpPr>
            <p:nvPr/>
          </p:nvSpPr>
          <p:spPr bwMode="auto">
            <a:xfrm>
              <a:off x="3837" y="1394"/>
              <a:ext cx="436" cy="288"/>
            </a:xfrm>
            <a:prstGeom prst="rect">
              <a:avLst/>
            </a:prstGeom>
            <a:noFill/>
            <a:ln w="9525">
              <a:noFill/>
              <a:miter lim="800000"/>
              <a:headEnd/>
              <a:tailEnd/>
            </a:ln>
          </p:spPr>
          <p:txBody>
            <a:bodyPr>
              <a:spAutoFit/>
            </a:bodyPr>
            <a:lstStyle/>
            <a:p>
              <a:pPr>
                <a:spcBef>
                  <a:spcPct val="50000"/>
                </a:spcBef>
              </a:pPr>
              <a:r>
                <a:rPr lang="en-US" altLang="zh-CN" b="1" dirty="0">
                  <a:solidFill>
                    <a:srgbClr val="000000"/>
                  </a:solidFill>
                </a:rPr>
                <a:t>…</a:t>
              </a:r>
            </a:p>
          </p:txBody>
        </p:sp>
        <p:sp>
          <p:nvSpPr>
            <p:cNvPr id="24598" name="Text Box 18"/>
            <p:cNvSpPr txBox="1">
              <a:spLocks noChangeArrowheads="1"/>
            </p:cNvSpPr>
            <p:nvPr/>
          </p:nvSpPr>
          <p:spPr bwMode="auto">
            <a:xfrm>
              <a:off x="3883" y="2992"/>
              <a:ext cx="436"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rPr>
                <a:t>…</a:t>
              </a:r>
            </a:p>
          </p:txBody>
        </p:sp>
      </p:grpSp>
      <p:grpSp>
        <p:nvGrpSpPr>
          <p:cNvPr id="3" name="Group 19"/>
          <p:cNvGrpSpPr>
            <a:grpSpLocks/>
          </p:cNvGrpSpPr>
          <p:nvPr/>
        </p:nvGrpSpPr>
        <p:grpSpPr bwMode="auto">
          <a:xfrm>
            <a:off x="7658100" y="2187575"/>
            <a:ext cx="1714500" cy="2546350"/>
            <a:chOff x="4824" y="1378"/>
            <a:chExt cx="1080" cy="1604"/>
          </a:xfrm>
        </p:grpSpPr>
        <p:sp>
          <p:nvSpPr>
            <p:cNvPr id="24587" name="Text Box 20"/>
            <p:cNvSpPr txBox="1">
              <a:spLocks noChangeArrowheads="1"/>
            </p:cNvSpPr>
            <p:nvPr/>
          </p:nvSpPr>
          <p:spPr bwMode="auto">
            <a:xfrm>
              <a:off x="5092" y="1636"/>
              <a:ext cx="390" cy="1346"/>
            </a:xfrm>
            <a:prstGeom prst="rect">
              <a:avLst/>
            </a:prstGeom>
            <a:noFill/>
            <a:ln w="9525">
              <a:noFill/>
              <a:miter lim="800000"/>
              <a:headEnd/>
              <a:tailEnd/>
            </a:ln>
          </p:spPr>
          <p:txBody>
            <a:bodyPr>
              <a:spAutoFit/>
            </a:bodyPr>
            <a:lstStyle/>
            <a:p>
              <a:pPr>
                <a:lnSpc>
                  <a:spcPct val="80000"/>
                </a:lnSpc>
              </a:pPr>
              <a:r>
                <a:rPr lang="en-US" altLang="zh-CN" b="1">
                  <a:solidFill>
                    <a:srgbClr val="FF0000"/>
                  </a:solidFill>
                </a:rPr>
                <a:t>54</a:t>
              </a:r>
            </a:p>
            <a:p>
              <a:pPr>
                <a:lnSpc>
                  <a:spcPct val="80000"/>
                </a:lnSpc>
              </a:pPr>
              <a:r>
                <a:rPr lang="en-US" altLang="zh-CN" b="1">
                  <a:solidFill>
                    <a:srgbClr val="FF0000"/>
                  </a:solidFill>
                </a:rPr>
                <a:t>63</a:t>
              </a:r>
            </a:p>
            <a:p>
              <a:pPr>
                <a:lnSpc>
                  <a:spcPct val="80000"/>
                </a:lnSpc>
              </a:pPr>
              <a:r>
                <a:rPr lang="en-US" altLang="zh-CN" b="1">
                  <a:solidFill>
                    <a:srgbClr val="FF0000"/>
                  </a:solidFill>
                </a:rPr>
                <a:t>91</a:t>
              </a:r>
            </a:p>
            <a:p>
              <a:pPr>
                <a:lnSpc>
                  <a:spcPct val="80000"/>
                </a:lnSpc>
              </a:pPr>
              <a:r>
                <a:rPr lang="en-US" altLang="zh-CN" b="1">
                  <a:solidFill>
                    <a:srgbClr val="FF0000"/>
                  </a:solidFill>
                </a:rPr>
                <a:t>48</a:t>
              </a:r>
            </a:p>
            <a:p>
              <a:pPr>
                <a:lnSpc>
                  <a:spcPct val="80000"/>
                </a:lnSpc>
              </a:pPr>
              <a:r>
                <a:rPr lang="en-US" altLang="zh-CN" b="1">
                  <a:solidFill>
                    <a:srgbClr val="FF0000"/>
                  </a:solidFill>
                </a:rPr>
                <a:t>53</a:t>
              </a:r>
            </a:p>
            <a:p>
              <a:pPr>
                <a:lnSpc>
                  <a:spcPct val="80000"/>
                </a:lnSpc>
              </a:pPr>
              <a:r>
                <a:rPr lang="en-US" altLang="zh-CN" b="1">
                  <a:solidFill>
                    <a:srgbClr val="FF0000"/>
                  </a:solidFill>
                </a:rPr>
                <a:t>70</a:t>
              </a:r>
            </a:p>
            <a:p>
              <a:pPr>
                <a:lnSpc>
                  <a:spcPct val="80000"/>
                </a:lnSpc>
              </a:pPr>
              <a:r>
                <a:rPr lang="en-US" altLang="zh-CN" b="1">
                  <a:solidFill>
                    <a:srgbClr val="FF0000"/>
                  </a:solidFill>
                </a:rPr>
                <a:t>87</a:t>
              </a:r>
            </a:p>
          </p:txBody>
        </p:sp>
        <p:sp>
          <p:nvSpPr>
            <p:cNvPr id="24588" name="Text Box 21"/>
            <p:cNvSpPr txBox="1">
              <a:spLocks noChangeArrowheads="1"/>
            </p:cNvSpPr>
            <p:nvPr/>
          </p:nvSpPr>
          <p:spPr bwMode="auto">
            <a:xfrm>
              <a:off x="4824" y="1378"/>
              <a:ext cx="1080"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楷体_GB2312" pitchFamily="49" charset="-122"/>
                </a:rPr>
                <a:t>存储地址</a:t>
              </a:r>
            </a:p>
          </p:txBody>
        </p:sp>
      </p:grpSp>
      <p:sp>
        <p:nvSpPr>
          <p:cNvPr id="441366" name="AutoShape 22"/>
          <p:cNvSpPr>
            <a:spLocks noChangeArrowheads="1"/>
          </p:cNvSpPr>
          <p:nvPr/>
        </p:nvSpPr>
        <p:spPr bwMode="auto">
          <a:xfrm>
            <a:off x="7673975" y="3348038"/>
            <a:ext cx="392113" cy="309562"/>
          </a:xfrm>
          <a:custGeom>
            <a:avLst/>
            <a:gdLst>
              <a:gd name="T0" fmla="*/ 294085 w 21600"/>
              <a:gd name="T1" fmla="*/ 0 h 21600"/>
              <a:gd name="T2" fmla="*/ 0 w 21600"/>
              <a:gd name="T3" fmla="*/ 154781 h 21600"/>
              <a:gd name="T4" fmla="*/ 294085 w 21600"/>
              <a:gd name="T5" fmla="*/ 309562 h 21600"/>
              <a:gd name="T6" fmla="*/ 392113 w 21600"/>
              <a:gd name="T7" fmla="*/ 15478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351"/>
                                        </p:tgtEl>
                                        <p:attrNameLst>
                                          <p:attrName>style.visibility</p:attrName>
                                        </p:attrNameLst>
                                      </p:cBhvr>
                                      <p:to>
                                        <p:strVal val="visible"/>
                                      </p:to>
                                    </p:set>
                                    <p:animEffect transition="in" filter="wipe(left)">
                                      <p:cBhvr>
                                        <p:cTn id="7" dur="500"/>
                                        <p:tgtEl>
                                          <p:spTgt spid="4413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41346"/>
                                        </p:tgtEl>
                                        <p:attrNameLst>
                                          <p:attrName>style.visibility</p:attrName>
                                        </p:attrNameLst>
                                      </p:cBhvr>
                                      <p:to>
                                        <p:strVal val="visible"/>
                                      </p:to>
                                    </p:set>
                                    <p:animEffect transition="in" filter="wipe(up)">
                                      <p:cBhvr>
                                        <p:cTn id="16" dur="500"/>
                                        <p:tgtEl>
                                          <p:spTgt spid="4413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1366"/>
                                        </p:tgtEl>
                                        <p:attrNameLst>
                                          <p:attrName>style.visibility</p:attrName>
                                        </p:attrNameLst>
                                      </p:cBhvr>
                                      <p:to>
                                        <p:strVal val="visible"/>
                                      </p:to>
                                    </p:set>
                                    <p:animEffect transition="in" filter="wipe(left)">
                                      <p:cBhvr>
                                        <p:cTn id="21" dur="500"/>
                                        <p:tgtEl>
                                          <p:spTgt spid="441366"/>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41347"/>
                                        </p:tgtEl>
                                        <p:attrNameLst>
                                          <p:attrName>style.visibility</p:attrName>
                                        </p:attrNameLst>
                                      </p:cBhvr>
                                      <p:to>
                                        <p:strVal val="visible"/>
                                      </p:to>
                                    </p:set>
                                    <p:animEffect transition="in" filter="wipe(up)">
                                      <p:cBhvr>
                                        <p:cTn id="30" dur="500"/>
                                        <p:tgtEl>
                                          <p:spTgt spid="44134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41348"/>
                                        </p:tgtEl>
                                        <p:attrNameLst>
                                          <p:attrName>style.visibility</p:attrName>
                                        </p:attrNameLst>
                                      </p:cBhvr>
                                      <p:to>
                                        <p:strVal val="visible"/>
                                      </p:to>
                                    </p:set>
                                    <p:anim calcmode="lin" valueType="num">
                                      <p:cBhvr additive="base">
                                        <p:cTn id="35" dur="500" fill="hold"/>
                                        <p:tgtEl>
                                          <p:spTgt spid="441348"/>
                                        </p:tgtEl>
                                        <p:attrNameLst>
                                          <p:attrName>ppt_x</p:attrName>
                                        </p:attrNameLst>
                                      </p:cBhvr>
                                      <p:tavLst>
                                        <p:tav tm="0">
                                          <p:val>
                                            <p:strVal val="#ppt_x"/>
                                          </p:val>
                                        </p:tav>
                                        <p:tav tm="100000">
                                          <p:val>
                                            <p:strVal val="#ppt_x"/>
                                          </p:val>
                                        </p:tav>
                                      </p:tavLst>
                                    </p:anim>
                                    <p:anim calcmode="lin" valueType="num">
                                      <p:cBhvr additive="base">
                                        <p:cTn id="36" dur="500" fill="hold"/>
                                        <p:tgtEl>
                                          <p:spTgt spid="441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animBg="1"/>
      <p:bldP spid="441347" grpId="0" animBg="1"/>
      <p:bldP spid="441348" grpId="0" autoUpdateAnimBg="0"/>
      <p:bldP spid="441351" grpId="0" autoUpdateAnimBg="0"/>
      <p:bldP spid="4413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1011238"/>
            <a:ext cx="8586788" cy="1066800"/>
          </a:xfrm>
          <a:prstGeom prst="rect">
            <a:avLst/>
          </a:prstGeom>
          <a:noFill/>
          <a:ln w="9525">
            <a:noFill/>
            <a:miter lim="800000"/>
            <a:headEnd/>
            <a:tailEnd/>
          </a:ln>
        </p:spPr>
        <p:txBody>
          <a:bodyPr>
            <a:spAutoFit/>
          </a:bodyPr>
          <a:lstStyle/>
          <a:p>
            <a:r>
              <a:rPr lang="zh-CN" altLang="en-US" sz="3200">
                <a:solidFill>
                  <a:srgbClr val="000000"/>
                </a:solidFill>
                <a:ea typeface="楷体_GB2312" pitchFamily="49" charset="-122"/>
              </a:rPr>
              <a:t>以</a:t>
            </a:r>
            <a:r>
              <a:rPr lang="zh-CN" altLang="en-US" sz="3200">
                <a:solidFill>
                  <a:srgbClr val="FF0000"/>
                </a:solidFill>
                <a:ea typeface="楷体_GB2312" pitchFamily="49" charset="-122"/>
              </a:rPr>
              <a:t>关键字的平方值的中间几位</a:t>
            </a:r>
            <a:r>
              <a:rPr lang="zh-CN" altLang="en-US" sz="3200">
                <a:solidFill>
                  <a:srgbClr val="000000"/>
                </a:solidFill>
                <a:ea typeface="楷体_GB2312" pitchFamily="49" charset="-122"/>
              </a:rPr>
              <a:t>作为存储地址</a:t>
            </a:r>
            <a:r>
              <a:rPr lang="en-US" altLang="zh-CN" sz="3200">
                <a:solidFill>
                  <a:srgbClr val="000000"/>
                </a:solidFill>
                <a:ea typeface="楷体_GB2312" pitchFamily="49" charset="-122"/>
              </a:rPr>
              <a:t>.</a:t>
            </a:r>
          </a:p>
          <a:p>
            <a:r>
              <a:rPr lang="zh-CN" altLang="en-US" sz="3200">
                <a:solidFill>
                  <a:srgbClr val="000000"/>
                </a:solidFill>
                <a:ea typeface="楷体_GB2312" pitchFamily="49" charset="-122"/>
              </a:rPr>
              <a:t>求“关键字的平方值” 的目的是“扩大差别”</a:t>
            </a:r>
          </a:p>
        </p:txBody>
      </p:sp>
      <p:sp>
        <p:nvSpPr>
          <p:cNvPr id="25603" name="Text Box 3"/>
          <p:cNvSpPr txBox="1">
            <a:spLocks noChangeArrowheads="1"/>
          </p:cNvSpPr>
          <p:nvPr/>
        </p:nvSpPr>
        <p:spPr bwMode="auto">
          <a:xfrm>
            <a:off x="585788" y="192088"/>
            <a:ext cx="3232150" cy="701675"/>
          </a:xfrm>
          <a:prstGeom prst="rect">
            <a:avLst/>
          </a:prstGeom>
          <a:noFill/>
          <a:ln w="9525">
            <a:noFill/>
            <a:miter lim="800000"/>
            <a:headEnd/>
            <a:tailEnd/>
          </a:ln>
        </p:spPr>
        <p:txBody>
          <a:bodyPr wrap="none">
            <a:spAutoFit/>
          </a:bodyPr>
          <a:lstStyle/>
          <a:p>
            <a:r>
              <a:rPr lang="en-US" altLang="zh-CN" sz="4000" b="1">
                <a:solidFill>
                  <a:srgbClr val="800000"/>
                </a:solidFill>
                <a:ea typeface="楷体_GB2312" pitchFamily="49" charset="-122"/>
              </a:rPr>
              <a:t>3. </a:t>
            </a:r>
            <a:r>
              <a:rPr lang="zh-CN" altLang="en-US" sz="4000" b="1">
                <a:solidFill>
                  <a:srgbClr val="800000"/>
                </a:solidFill>
                <a:ea typeface="楷体_GB2312" pitchFamily="49" charset="-122"/>
              </a:rPr>
              <a:t>平方取中法</a:t>
            </a:r>
          </a:p>
        </p:txBody>
      </p:sp>
      <p:sp>
        <p:nvSpPr>
          <p:cNvPr id="443396" name="Rectangle 4"/>
          <p:cNvSpPr>
            <a:spLocks noChangeArrowheads="1"/>
          </p:cNvSpPr>
          <p:nvPr/>
        </p:nvSpPr>
        <p:spPr bwMode="auto">
          <a:xfrm>
            <a:off x="387350" y="5241925"/>
            <a:ext cx="8382000" cy="1554163"/>
          </a:xfrm>
          <a:prstGeom prst="rect">
            <a:avLst/>
          </a:prstGeom>
          <a:noFill/>
          <a:ln w="9525">
            <a:noFill/>
            <a:miter lim="800000"/>
            <a:headEnd/>
            <a:tailEnd/>
          </a:ln>
        </p:spPr>
        <p:txBody>
          <a:bodyPr>
            <a:spAutoFit/>
          </a:bodyPr>
          <a:lstStyle/>
          <a:p>
            <a:r>
              <a:rPr lang="zh-CN" altLang="en-US" sz="3200" b="1">
                <a:solidFill>
                  <a:srgbClr val="3333CC"/>
                </a:solidFill>
                <a:ea typeface="楷体_GB2312" pitchFamily="49" charset="-122"/>
              </a:rPr>
              <a:t>此方法适合于</a:t>
            </a:r>
            <a:r>
              <a:rPr lang="en-US" altLang="zh-CN" sz="3200" b="1">
                <a:solidFill>
                  <a:srgbClr val="3333CC"/>
                </a:solidFill>
                <a:ea typeface="楷体_GB2312" pitchFamily="49" charset="-122"/>
              </a:rPr>
              <a:t>:</a:t>
            </a:r>
            <a:r>
              <a:rPr lang="en-US" altLang="zh-CN" sz="3200">
                <a:solidFill>
                  <a:srgbClr val="A50021"/>
                </a:solidFill>
                <a:ea typeface="楷体_GB2312" pitchFamily="49" charset="-122"/>
              </a:rPr>
              <a:t> </a:t>
            </a:r>
          </a:p>
          <a:p>
            <a:r>
              <a:rPr lang="en-US" altLang="zh-CN" sz="3200">
                <a:solidFill>
                  <a:srgbClr val="A50021"/>
                </a:solidFill>
                <a:ea typeface="楷体_GB2312" pitchFamily="49" charset="-122"/>
              </a:rPr>
              <a:t>    </a:t>
            </a:r>
            <a:r>
              <a:rPr lang="zh-CN" altLang="en-US" sz="3200">
                <a:solidFill>
                  <a:srgbClr val="000000"/>
                </a:solidFill>
                <a:ea typeface="楷体_GB2312" pitchFamily="49" charset="-122"/>
              </a:rPr>
              <a:t>关键字中的每一位都有某些数字重复出现频</a:t>
            </a:r>
          </a:p>
          <a:p>
            <a:r>
              <a:rPr lang="zh-CN" altLang="en-US" sz="3200">
                <a:solidFill>
                  <a:srgbClr val="000000"/>
                </a:solidFill>
                <a:ea typeface="楷体_GB2312" pitchFamily="49" charset="-122"/>
              </a:rPr>
              <a:t>    度很高的现象。</a:t>
            </a:r>
          </a:p>
        </p:txBody>
      </p:sp>
      <p:grpSp>
        <p:nvGrpSpPr>
          <p:cNvPr id="2" name="Group 0"/>
          <p:cNvGrpSpPr>
            <a:grpSpLocks/>
          </p:cNvGrpSpPr>
          <p:nvPr/>
        </p:nvGrpSpPr>
        <p:grpSpPr bwMode="auto">
          <a:xfrm>
            <a:off x="311150" y="2759075"/>
            <a:ext cx="8450263" cy="2463800"/>
            <a:chOff x="196" y="1738"/>
            <a:chExt cx="5323" cy="1552"/>
          </a:xfrm>
        </p:grpSpPr>
        <p:sp>
          <p:nvSpPr>
            <p:cNvPr id="25606" name="Text Box 6"/>
            <p:cNvSpPr txBox="1">
              <a:spLocks noChangeArrowheads="1"/>
            </p:cNvSpPr>
            <p:nvPr/>
          </p:nvSpPr>
          <p:spPr bwMode="auto">
            <a:xfrm>
              <a:off x="196" y="1738"/>
              <a:ext cx="5323" cy="288"/>
            </a:xfrm>
            <a:prstGeom prst="rect">
              <a:avLst/>
            </a:prstGeom>
            <a:noFill/>
            <a:ln w="9525">
              <a:noFill/>
              <a:miter lim="800000"/>
              <a:headEnd/>
              <a:tailEnd/>
            </a:ln>
          </p:spPr>
          <p:txBody>
            <a:bodyPr>
              <a:spAutoFit/>
            </a:bodyPr>
            <a:lstStyle/>
            <a:p>
              <a:pPr>
                <a:spcBef>
                  <a:spcPct val="50000"/>
                </a:spcBef>
              </a:pPr>
              <a:r>
                <a:rPr lang="zh-CN" altLang="en-US" b="1">
                  <a:solidFill>
                    <a:srgbClr val="000000"/>
                  </a:solidFill>
                  <a:latin typeface="楷体_GB2312" pitchFamily="49" charset="-122"/>
                  <a:ea typeface="楷体_GB2312" pitchFamily="49" charset="-122"/>
                </a:rPr>
                <a:t>关键字</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字母</a:t>
              </a:r>
              <a:r>
                <a:rPr lang="en-US" altLang="zh-CN" sz="2000" b="1">
                  <a:solidFill>
                    <a:srgbClr val="000000"/>
                  </a:solidFill>
                  <a:latin typeface="楷体_GB2312" pitchFamily="49" charset="-122"/>
                  <a:ea typeface="楷体_GB2312" pitchFamily="49" charset="-122"/>
                </a:rPr>
                <a:t>)</a:t>
              </a:r>
              <a:r>
                <a:rPr lang="en-US" altLang="zh-CN" b="1">
                  <a:solidFill>
                    <a:srgbClr val="000000"/>
                  </a:solidFill>
                  <a:latin typeface="楷体_GB2312" pitchFamily="49" charset="-122"/>
                  <a:ea typeface="楷体_GB2312" pitchFamily="49" charset="-122"/>
                </a:rPr>
                <a:t>  </a:t>
              </a:r>
              <a:r>
                <a:rPr lang="zh-CN" altLang="en-US" b="1">
                  <a:solidFill>
                    <a:srgbClr val="000000"/>
                  </a:solidFill>
                  <a:latin typeface="楷体_GB2312" pitchFamily="49" charset="-122"/>
                  <a:ea typeface="楷体_GB2312" pitchFamily="49" charset="-122"/>
                </a:rPr>
                <a:t>关键字</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数字</a:t>
              </a:r>
              <a:r>
                <a:rPr lang="en-US" altLang="zh-CN" sz="2000" b="1">
                  <a:solidFill>
                    <a:srgbClr val="000000"/>
                  </a:solidFill>
                  <a:latin typeface="楷体_GB2312" pitchFamily="49" charset="-122"/>
                  <a:ea typeface="楷体_GB2312" pitchFamily="49" charset="-122"/>
                </a:rPr>
                <a:t>)</a:t>
              </a:r>
              <a:r>
                <a:rPr lang="en-US" altLang="zh-CN" b="1">
                  <a:solidFill>
                    <a:srgbClr val="000000"/>
                  </a:solidFill>
                  <a:latin typeface="楷体_GB2312" pitchFamily="49" charset="-122"/>
                  <a:ea typeface="楷体_GB2312" pitchFamily="49" charset="-122"/>
                </a:rPr>
                <a:t>  </a:t>
              </a:r>
              <a:r>
                <a:rPr lang="zh-CN" altLang="en-US" b="1">
                  <a:solidFill>
                    <a:srgbClr val="000000"/>
                  </a:solidFill>
                  <a:latin typeface="楷体_GB2312" pitchFamily="49" charset="-122"/>
                  <a:ea typeface="楷体_GB2312" pitchFamily="49" charset="-122"/>
                </a:rPr>
                <a:t>（关键字）</a:t>
              </a:r>
              <a:r>
                <a:rPr lang="en-US" altLang="zh-CN" b="1" baseline="30000">
                  <a:solidFill>
                    <a:srgbClr val="000000"/>
                  </a:solidFill>
                  <a:latin typeface="楷体_GB2312" pitchFamily="49" charset="-122"/>
                  <a:ea typeface="楷体_GB2312" pitchFamily="49" charset="-122"/>
                </a:rPr>
                <a:t>2 </a:t>
              </a:r>
              <a:r>
                <a:rPr lang="en-US" altLang="zh-CN" b="1">
                  <a:solidFill>
                    <a:srgbClr val="000000"/>
                  </a:solidFill>
                  <a:latin typeface="楷体_GB2312" pitchFamily="49" charset="-122"/>
                  <a:ea typeface="楷体_GB2312" pitchFamily="49" charset="-122"/>
                </a:rPr>
                <a:t>      </a:t>
              </a:r>
              <a:r>
                <a:rPr lang="zh-CN" altLang="en-US" b="1">
                  <a:solidFill>
                    <a:srgbClr val="000000"/>
                  </a:solidFill>
                  <a:latin typeface="楷体_GB2312" pitchFamily="49" charset="-122"/>
                  <a:ea typeface="楷体_GB2312" pitchFamily="49" charset="-122"/>
                </a:rPr>
                <a:t>哈希表地址</a:t>
              </a:r>
            </a:p>
          </p:txBody>
        </p:sp>
        <p:sp>
          <p:nvSpPr>
            <p:cNvPr id="25607" name="Text Box 8"/>
            <p:cNvSpPr txBox="1">
              <a:spLocks noChangeArrowheads="1"/>
            </p:cNvSpPr>
            <p:nvPr/>
          </p:nvSpPr>
          <p:spPr bwMode="auto">
            <a:xfrm>
              <a:off x="308" y="2008"/>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A                           0100                         0 </a:t>
              </a:r>
              <a:r>
                <a:rPr lang="en-US" altLang="zh-CN" sz="2000" b="1" u="sng">
                  <a:solidFill>
                    <a:srgbClr val="FF3300"/>
                  </a:solidFill>
                  <a:ea typeface="楷体_GB2312" pitchFamily="49" charset="-122"/>
                </a:rPr>
                <a:t>010</a:t>
              </a:r>
              <a:r>
                <a:rPr lang="en-US" altLang="zh-CN" sz="2000" b="1">
                  <a:solidFill>
                    <a:srgbClr val="000000"/>
                  </a:solidFill>
                  <a:ea typeface="楷体_GB2312" pitchFamily="49" charset="-122"/>
                </a:rPr>
                <a:t>000</a:t>
              </a:r>
              <a:r>
                <a:rPr lang="en-US" altLang="zh-CN" sz="2000" b="1" baseline="30000">
                  <a:solidFill>
                    <a:srgbClr val="000000"/>
                  </a:solidFill>
                  <a:ea typeface="楷体_GB2312" pitchFamily="49" charset="-122"/>
                </a:rPr>
                <a:t> </a:t>
              </a:r>
              <a:r>
                <a:rPr lang="en-US" altLang="zh-CN" sz="2000" b="1">
                  <a:solidFill>
                    <a:srgbClr val="000000"/>
                  </a:solidFill>
                  <a:ea typeface="楷体_GB2312" pitchFamily="49" charset="-122"/>
                </a:rPr>
                <a:t>                            010</a:t>
              </a:r>
            </a:p>
          </p:txBody>
        </p:sp>
        <p:sp>
          <p:nvSpPr>
            <p:cNvPr id="25608" name="Text Box 9"/>
            <p:cNvSpPr txBox="1">
              <a:spLocks noChangeArrowheads="1"/>
            </p:cNvSpPr>
            <p:nvPr/>
          </p:nvSpPr>
          <p:spPr bwMode="auto">
            <a:xfrm>
              <a:off x="299" y="2175"/>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I                            1100                         1 </a:t>
              </a:r>
              <a:r>
                <a:rPr lang="en-US" altLang="zh-CN" sz="2000" b="1" u="sng">
                  <a:solidFill>
                    <a:srgbClr val="FF3300"/>
                  </a:solidFill>
                  <a:ea typeface="楷体_GB2312" pitchFamily="49" charset="-122"/>
                </a:rPr>
                <a:t>210</a:t>
              </a:r>
              <a:r>
                <a:rPr lang="en-US" altLang="zh-CN" sz="2000" b="1">
                  <a:solidFill>
                    <a:srgbClr val="000000"/>
                  </a:solidFill>
                  <a:ea typeface="楷体_GB2312" pitchFamily="49" charset="-122"/>
                </a:rPr>
                <a:t>000</a:t>
              </a:r>
              <a:r>
                <a:rPr lang="en-US" altLang="zh-CN" sz="2000" b="1" baseline="30000">
                  <a:solidFill>
                    <a:srgbClr val="000000"/>
                  </a:solidFill>
                  <a:ea typeface="楷体_GB2312" pitchFamily="49" charset="-122"/>
                </a:rPr>
                <a:t> </a:t>
              </a:r>
              <a:r>
                <a:rPr lang="en-US" altLang="zh-CN" sz="2000" b="1">
                  <a:solidFill>
                    <a:srgbClr val="000000"/>
                  </a:solidFill>
                  <a:ea typeface="楷体_GB2312" pitchFamily="49" charset="-122"/>
                </a:rPr>
                <a:t>                             210</a:t>
              </a:r>
            </a:p>
          </p:txBody>
        </p:sp>
        <p:sp>
          <p:nvSpPr>
            <p:cNvPr id="25609" name="Text Box 10"/>
            <p:cNvSpPr txBox="1">
              <a:spLocks noChangeArrowheads="1"/>
            </p:cNvSpPr>
            <p:nvPr/>
          </p:nvSpPr>
          <p:spPr bwMode="auto">
            <a:xfrm>
              <a:off x="290" y="2333"/>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J                            1200                         1 </a:t>
              </a:r>
              <a:r>
                <a:rPr lang="en-US" altLang="zh-CN" sz="2000" b="1" u="sng">
                  <a:solidFill>
                    <a:srgbClr val="FF3300"/>
                  </a:solidFill>
                  <a:ea typeface="楷体_GB2312" pitchFamily="49" charset="-122"/>
                </a:rPr>
                <a:t>440</a:t>
              </a:r>
              <a:r>
                <a:rPr lang="en-US" altLang="zh-CN" sz="2000" b="1">
                  <a:solidFill>
                    <a:srgbClr val="000000"/>
                  </a:solidFill>
                  <a:ea typeface="楷体_GB2312" pitchFamily="49" charset="-122"/>
                </a:rPr>
                <a:t>000</a:t>
              </a:r>
              <a:r>
                <a:rPr lang="en-US" altLang="zh-CN" sz="2000" b="1" baseline="30000">
                  <a:solidFill>
                    <a:srgbClr val="000000"/>
                  </a:solidFill>
                  <a:ea typeface="楷体_GB2312" pitchFamily="49" charset="-122"/>
                </a:rPr>
                <a:t> </a:t>
              </a:r>
              <a:r>
                <a:rPr lang="en-US" altLang="zh-CN" sz="2000" b="1">
                  <a:solidFill>
                    <a:srgbClr val="000000"/>
                  </a:solidFill>
                  <a:ea typeface="楷体_GB2312" pitchFamily="49" charset="-122"/>
                </a:rPr>
                <a:t>                             440</a:t>
              </a:r>
            </a:p>
          </p:txBody>
        </p:sp>
        <p:sp>
          <p:nvSpPr>
            <p:cNvPr id="25610" name="Text Box 11"/>
            <p:cNvSpPr txBox="1">
              <a:spLocks noChangeArrowheads="1"/>
            </p:cNvSpPr>
            <p:nvPr/>
          </p:nvSpPr>
          <p:spPr bwMode="auto">
            <a:xfrm>
              <a:off x="290" y="2500"/>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I1                          1161                         1  </a:t>
              </a:r>
              <a:r>
                <a:rPr lang="en-US" altLang="zh-CN" sz="2000" b="1" u="sng">
                  <a:solidFill>
                    <a:srgbClr val="FF3300"/>
                  </a:solidFill>
                  <a:ea typeface="楷体_GB2312" pitchFamily="49" charset="-122"/>
                </a:rPr>
                <a:t>347</a:t>
              </a:r>
              <a:r>
                <a:rPr lang="en-US" altLang="zh-CN" sz="2000" b="1">
                  <a:solidFill>
                    <a:srgbClr val="000000"/>
                  </a:solidFill>
                  <a:ea typeface="楷体_GB2312" pitchFamily="49" charset="-122"/>
                </a:rPr>
                <a:t>921                             347</a:t>
              </a:r>
            </a:p>
          </p:txBody>
        </p:sp>
        <p:sp>
          <p:nvSpPr>
            <p:cNvPr id="25611" name="Text Box 12"/>
            <p:cNvSpPr txBox="1">
              <a:spLocks noChangeArrowheads="1"/>
            </p:cNvSpPr>
            <p:nvPr/>
          </p:nvSpPr>
          <p:spPr bwMode="auto">
            <a:xfrm>
              <a:off x="291" y="2638"/>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P1                         2061                         4  </a:t>
              </a:r>
              <a:r>
                <a:rPr lang="en-US" altLang="zh-CN" sz="2000" b="1" u="sng">
                  <a:solidFill>
                    <a:srgbClr val="FF3300"/>
                  </a:solidFill>
                  <a:ea typeface="楷体_GB2312" pitchFamily="49" charset="-122"/>
                </a:rPr>
                <a:t>310</a:t>
              </a:r>
              <a:r>
                <a:rPr lang="en-US" altLang="zh-CN" sz="2000" b="1">
                  <a:solidFill>
                    <a:srgbClr val="000000"/>
                  </a:solidFill>
                  <a:ea typeface="楷体_GB2312" pitchFamily="49" charset="-122"/>
                </a:rPr>
                <a:t>542</a:t>
              </a:r>
              <a:r>
                <a:rPr lang="en-US" altLang="zh-CN" sz="2000" b="1" baseline="30000">
                  <a:solidFill>
                    <a:srgbClr val="000000"/>
                  </a:solidFill>
                  <a:ea typeface="楷体_GB2312" pitchFamily="49" charset="-122"/>
                </a:rPr>
                <a:t> </a:t>
              </a:r>
              <a:r>
                <a:rPr lang="en-US" altLang="zh-CN" sz="2000" b="1">
                  <a:solidFill>
                    <a:srgbClr val="000000"/>
                  </a:solidFill>
                  <a:ea typeface="楷体_GB2312" pitchFamily="49" charset="-122"/>
                </a:rPr>
                <a:t>                            314</a:t>
              </a:r>
            </a:p>
          </p:txBody>
        </p:sp>
        <p:sp>
          <p:nvSpPr>
            <p:cNvPr id="25612" name="Text Box 13"/>
            <p:cNvSpPr txBox="1">
              <a:spLocks noChangeArrowheads="1"/>
            </p:cNvSpPr>
            <p:nvPr/>
          </p:nvSpPr>
          <p:spPr bwMode="auto">
            <a:xfrm>
              <a:off x="299" y="2825"/>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Q1                        2161                         4  </a:t>
              </a:r>
              <a:r>
                <a:rPr lang="en-US" altLang="zh-CN" sz="2000" b="1" u="sng">
                  <a:solidFill>
                    <a:srgbClr val="FF3300"/>
                  </a:solidFill>
                  <a:ea typeface="楷体_GB2312" pitchFamily="49" charset="-122"/>
                </a:rPr>
                <a:t>734</a:t>
              </a:r>
              <a:r>
                <a:rPr lang="en-US" altLang="zh-CN" sz="2000" b="1">
                  <a:solidFill>
                    <a:srgbClr val="000000"/>
                  </a:solidFill>
                  <a:ea typeface="楷体_GB2312" pitchFamily="49" charset="-122"/>
                </a:rPr>
                <a:t>741                             734</a:t>
              </a:r>
            </a:p>
          </p:txBody>
        </p:sp>
        <p:sp>
          <p:nvSpPr>
            <p:cNvPr id="25613" name="Text Box 14"/>
            <p:cNvSpPr txBox="1">
              <a:spLocks noChangeArrowheads="1"/>
            </p:cNvSpPr>
            <p:nvPr/>
          </p:nvSpPr>
          <p:spPr bwMode="auto">
            <a:xfrm>
              <a:off x="289" y="3002"/>
              <a:ext cx="5211" cy="288"/>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楷体_GB2312" pitchFamily="49" charset="-122"/>
                  <a:ea typeface="楷体_GB2312" pitchFamily="49" charset="-122"/>
                </a:rPr>
                <a:t> </a:t>
              </a:r>
              <a:r>
                <a:rPr lang="en-US" altLang="zh-CN" sz="2000" b="1">
                  <a:solidFill>
                    <a:srgbClr val="000000"/>
                  </a:solidFill>
                  <a:ea typeface="楷体_GB2312" pitchFamily="49" charset="-122"/>
                </a:rPr>
                <a:t>Q2                        2162                         4  </a:t>
              </a:r>
              <a:r>
                <a:rPr lang="en-US" altLang="zh-CN" sz="2000" b="1" u="sng">
                  <a:solidFill>
                    <a:srgbClr val="FF3300"/>
                  </a:solidFill>
                  <a:ea typeface="楷体_GB2312" pitchFamily="49" charset="-122"/>
                </a:rPr>
                <a:t>745</a:t>
              </a:r>
              <a:r>
                <a:rPr lang="en-US" altLang="zh-CN" sz="2000" b="1">
                  <a:solidFill>
                    <a:srgbClr val="000000"/>
                  </a:solidFill>
                  <a:ea typeface="楷体_GB2312" pitchFamily="49" charset="-122"/>
                </a:rPr>
                <a:t>651</a:t>
              </a:r>
              <a:r>
                <a:rPr lang="en-US" altLang="zh-CN" sz="2000" b="1" baseline="30000">
                  <a:solidFill>
                    <a:srgbClr val="000000"/>
                  </a:solidFill>
                  <a:ea typeface="楷体_GB2312" pitchFamily="49" charset="-122"/>
                </a:rPr>
                <a:t> </a:t>
              </a:r>
              <a:r>
                <a:rPr lang="en-US" altLang="zh-CN" sz="2000" b="1">
                  <a:solidFill>
                    <a:srgbClr val="000000"/>
                  </a:solidFill>
                  <a:ea typeface="楷体_GB2312" pitchFamily="49" charset="-122"/>
                </a:rPr>
                <a:t>                             745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43396"/>
                                        </p:tgtEl>
                                        <p:attrNameLst>
                                          <p:attrName>style.visibility</p:attrName>
                                        </p:attrNameLst>
                                      </p:cBhvr>
                                      <p:to>
                                        <p:strVal val="visible"/>
                                      </p:to>
                                    </p:set>
                                    <p:anim calcmode="lin" valueType="num">
                                      <p:cBhvr additive="base">
                                        <p:cTn id="12" dur="500" fill="hold"/>
                                        <p:tgtEl>
                                          <p:spTgt spid="443396"/>
                                        </p:tgtEl>
                                        <p:attrNameLst>
                                          <p:attrName>ppt_x</p:attrName>
                                        </p:attrNameLst>
                                      </p:cBhvr>
                                      <p:tavLst>
                                        <p:tav tm="0">
                                          <p:val>
                                            <p:strVal val="#ppt_x"/>
                                          </p:val>
                                        </p:tav>
                                        <p:tav tm="100000">
                                          <p:val>
                                            <p:strVal val="#ppt_x"/>
                                          </p:val>
                                        </p:tav>
                                      </p:tavLst>
                                    </p:anim>
                                    <p:anim calcmode="lin" valueType="num">
                                      <p:cBhvr additive="base">
                                        <p:cTn id="13"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17500" y="749300"/>
            <a:ext cx="9220200" cy="1554163"/>
          </a:xfrm>
          <a:prstGeom prst="rect">
            <a:avLst/>
          </a:prstGeom>
          <a:noFill/>
          <a:ln w="9525">
            <a:noFill/>
            <a:miter lim="800000"/>
            <a:headEnd/>
            <a:tailEnd/>
          </a:ln>
        </p:spPr>
        <p:txBody>
          <a:bodyPr>
            <a:spAutoFit/>
          </a:bodyPr>
          <a:lstStyle/>
          <a:p>
            <a:pPr lvl="2"/>
            <a:r>
              <a:rPr lang="zh-CN" altLang="en-US" sz="3200">
                <a:solidFill>
                  <a:srgbClr val="FF0000"/>
                </a:solidFill>
                <a:ea typeface="楷体_GB2312" pitchFamily="49" charset="-122"/>
              </a:rPr>
              <a:t>将关键字分割成若干部分，然后取它们的叠加之和为哈希地址。</a:t>
            </a:r>
            <a:r>
              <a:rPr lang="zh-CN" altLang="en-US" sz="3200">
                <a:solidFill>
                  <a:srgbClr val="000000"/>
                </a:solidFill>
                <a:ea typeface="楷体_GB2312" pitchFamily="49" charset="-122"/>
              </a:rPr>
              <a:t>有两种叠加处理的方法：</a:t>
            </a:r>
            <a:r>
              <a:rPr lang="zh-CN" altLang="en-US" sz="3200" b="1">
                <a:solidFill>
                  <a:srgbClr val="000000"/>
                </a:solidFill>
                <a:ea typeface="楷体_GB2312" pitchFamily="49" charset="-122"/>
              </a:rPr>
              <a:t>移位叠加</a:t>
            </a:r>
            <a:r>
              <a:rPr lang="zh-CN" altLang="en-US" sz="3200">
                <a:solidFill>
                  <a:srgbClr val="000000"/>
                </a:solidFill>
                <a:ea typeface="楷体_GB2312" pitchFamily="49" charset="-122"/>
              </a:rPr>
              <a:t>和</a:t>
            </a:r>
            <a:r>
              <a:rPr lang="zh-CN" altLang="en-US" sz="3200" b="1">
                <a:solidFill>
                  <a:srgbClr val="000000"/>
                </a:solidFill>
                <a:ea typeface="楷体_GB2312" pitchFamily="49" charset="-122"/>
              </a:rPr>
              <a:t>间界叠加</a:t>
            </a:r>
            <a:r>
              <a:rPr lang="zh-CN" altLang="en-US" sz="3200">
                <a:solidFill>
                  <a:srgbClr val="000000"/>
                </a:solidFill>
                <a:ea typeface="楷体_GB2312" pitchFamily="49" charset="-122"/>
              </a:rPr>
              <a:t>。</a:t>
            </a:r>
          </a:p>
        </p:txBody>
      </p:sp>
      <p:sp>
        <p:nvSpPr>
          <p:cNvPr id="26627" name="Text Box 3"/>
          <p:cNvSpPr txBox="1">
            <a:spLocks noChangeArrowheads="1"/>
          </p:cNvSpPr>
          <p:nvPr/>
        </p:nvSpPr>
        <p:spPr bwMode="auto">
          <a:xfrm>
            <a:off x="733425" y="0"/>
            <a:ext cx="2220913" cy="701675"/>
          </a:xfrm>
          <a:prstGeom prst="rect">
            <a:avLst/>
          </a:prstGeom>
          <a:noFill/>
          <a:ln w="9525">
            <a:noFill/>
            <a:miter lim="800000"/>
            <a:headEnd/>
            <a:tailEnd/>
          </a:ln>
        </p:spPr>
        <p:txBody>
          <a:bodyPr wrap="none">
            <a:spAutoFit/>
          </a:bodyPr>
          <a:lstStyle/>
          <a:p>
            <a:r>
              <a:rPr lang="en-US" altLang="zh-CN" sz="4000" b="1">
                <a:solidFill>
                  <a:srgbClr val="A50021"/>
                </a:solidFill>
              </a:rPr>
              <a:t>4. </a:t>
            </a:r>
            <a:r>
              <a:rPr lang="zh-CN" altLang="en-US" sz="4000" b="1">
                <a:solidFill>
                  <a:srgbClr val="800000"/>
                </a:solidFill>
                <a:ea typeface="楷体_GB2312" pitchFamily="49" charset="-122"/>
              </a:rPr>
              <a:t>折叠法</a:t>
            </a:r>
          </a:p>
        </p:txBody>
      </p:sp>
      <p:sp>
        <p:nvSpPr>
          <p:cNvPr id="445444" name="Rectangle 4"/>
          <p:cNvSpPr>
            <a:spLocks noChangeArrowheads="1"/>
          </p:cNvSpPr>
          <p:nvPr/>
        </p:nvSpPr>
        <p:spPr bwMode="auto">
          <a:xfrm>
            <a:off x="365125" y="5494338"/>
            <a:ext cx="8921750" cy="1066800"/>
          </a:xfrm>
          <a:prstGeom prst="rect">
            <a:avLst/>
          </a:prstGeom>
          <a:noFill/>
          <a:ln w="9525">
            <a:noFill/>
            <a:miter lim="800000"/>
            <a:headEnd/>
            <a:tailEnd/>
          </a:ln>
        </p:spPr>
        <p:txBody>
          <a:bodyPr wrap="none">
            <a:spAutoFit/>
          </a:bodyPr>
          <a:lstStyle/>
          <a:p>
            <a:r>
              <a:rPr lang="zh-CN" altLang="en-US" sz="3200" b="1">
                <a:solidFill>
                  <a:srgbClr val="3333CC"/>
                </a:solidFill>
                <a:ea typeface="楷体_GB2312" pitchFamily="49" charset="-122"/>
              </a:rPr>
              <a:t>此方法适合于</a:t>
            </a:r>
            <a:r>
              <a:rPr lang="en-US" altLang="zh-CN" sz="3200" b="1">
                <a:solidFill>
                  <a:srgbClr val="3333CC"/>
                </a:solidFill>
                <a:ea typeface="楷体_GB2312" pitchFamily="49" charset="-122"/>
              </a:rPr>
              <a:t>:</a:t>
            </a:r>
            <a:r>
              <a:rPr lang="en-US" altLang="zh-CN" sz="3200">
                <a:solidFill>
                  <a:srgbClr val="A50021"/>
                </a:solidFill>
                <a:ea typeface="楷体_GB2312" pitchFamily="49" charset="-122"/>
              </a:rPr>
              <a:t> </a:t>
            </a:r>
          </a:p>
          <a:p>
            <a:r>
              <a:rPr lang="en-US" altLang="zh-CN" sz="3200">
                <a:solidFill>
                  <a:srgbClr val="000000"/>
                </a:solidFill>
                <a:ea typeface="楷体_GB2312" pitchFamily="49" charset="-122"/>
              </a:rPr>
              <a:t>  </a:t>
            </a:r>
            <a:r>
              <a:rPr lang="zh-CN" altLang="en-US" sz="3200">
                <a:solidFill>
                  <a:srgbClr val="000000"/>
                </a:solidFill>
                <a:ea typeface="楷体_GB2312" pitchFamily="49" charset="-122"/>
              </a:rPr>
              <a:t>关键字的数字位数特别多，所需地址位数较少。</a:t>
            </a:r>
          </a:p>
        </p:txBody>
      </p:sp>
      <p:sp>
        <p:nvSpPr>
          <p:cNvPr id="445445" name="Text Box 5"/>
          <p:cNvSpPr txBox="1">
            <a:spLocks noChangeArrowheads="1"/>
          </p:cNvSpPr>
          <p:nvPr/>
        </p:nvSpPr>
        <p:spPr bwMode="auto">
          <a:xfrm>
            <a:off x="1225550" y="2387600"/>
            <a:ext cx="682625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ea typeface="楷体_GB2312" pitchFamily="49" charset="-122"/>
              </a:rPr>
              <a:t>国际图书号编码   </a:t>
            </a:r>
            <a:r>
              <a:rPr lang="en-US" altLang="zh-CN" sz="3200" b="1">
                <a:solidFill>
                  <a:srgbClr val="000000"/>
                </a:solidFill>
                <a:ea typeface="楷体_GB2312" pitchFamily="49" charset="-122"/>
              </a:rPr>
              <a:t>0</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442</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20586</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4</a:t>
            </a:r>
          </a:p>
        </p:txBody>
      </p:sp>
      <p:grpSp>
        <p:nvGrpSpPr>
          <p:cNvPr id="2" name="Group 6"/>
          <p:cNvGrpSpPr>
            <a:grpSpLocks/>
          </p:cNvGrpSpPr>
          <p:nvPr/>
        </p:nvGrpSpPr>
        <p:grpSpPr bwMode="auto">
          <a:xfrm>
            <a:off x="1281113" y="3125788"/>
            <a:ext cx="3154362" cy="2259012"/>
            <a:chOff x="798" y="2053"/>
            <a:chExt cx="1987" cy="1423"/>
          </a:xfrm>
        </p:grpSpPr>
        <p:sp>
          <p:nvSpPr>
            <p:cNvPr id="26638" name="Text Box 7"/>
            <p:cNvSpPr txBox="1">
              <a:spLocks noChangeArrowheads="1"/>
            </p:cNvSpPr>
            <p:nvPr/>
          </p:nvSpPr>
          <p:spPr bwMode="auto">
            <a:xfrm>
              <a:off x="1747" y="2053"/>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5864</a:t>
              </a:r>
            </a:p>
          </p:txBody>
        </p:sp>
        <p:sp>
          <p:nvSpPr>
            <p:cNvPr id="26639" name="Text Box 8"/>
            <p:cNvSpPr txBox="1">
              <a:spLocks noChangeArrowheads="1"/>
            </p:cNvSpPr>
            <p:nvPr/>
          </p:nvSpPr>
          <p:spPr bwMode="auto">
            <a:xfrm>
              <a:off x="1728" y="2304"/>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4220</a:t>
              </a:r>
            </a:p>
          </p:txBody>
        </p:sp>
        <p:sp>
          <p:nvSpPr>
            <p:cNvPr id="26640" name="Text Box 9"/>
            <p:cNvSpPr txBox="1">
              <a:spLocks noChangeArrowheads="1"/>
            </p:cNvSpPr>
            <p:nvPr/>
          </p:nvSpPr>
          <p:spPr bwMode="auto">
            <a:xfrm>
              <a:off x="929" y="2564"/>
              <a:ext cx="160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a:t>
              </a:r>
              <a:r>
                <a:rPr lang="zh-CN" altLang="en-US" sz="2800" b="1">
                  <a:solidFill>
                    <a:srgbClr val="000000"/>
                  </a:solidFill>
                </a:rPr>
                <a:t>）            </a:t>
              </a:r>
              <a:r>
                <a:rPr lang="en-US" altLang="zh-CN" sz="2800" b="1">
                  <a:solidFill>
                    <a:srgbClr val="000000"/>
                  </a:solidFill>
                </a:rPr>
                <a:t>04</a:t>
              </a:r>
            </a:p>
          </p:txBody>
        </p:sp>
        <p:sp>
          <p:nvSpPr>
            <p:cNvPr id="26641" name="Line 10"/>
            <p:cNvSpPr>
              <a:spLocks noChangeShapeType="1"/>
            </p:cNvSpPr>
            <p:nvPr/>
          </p:nvSpPr>
          <p:spPr bwMode="auto">
            <a:xfrm>
              <a:off x="798" y="2871"/>
              <a:ext cx="1589" cy="0"/>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26642" name="Text Box 11"/>
            <p:cNvSpPr txBox="1">
              <a:spLocks noChangeArrowheads="1"/>
            </p:cNvSpPr>
            <p:nvPr/>
          </p:nvSpPr>
          <p:spPr bwMode="auto">
            <a:xfrm>
              <a:off x="1606" y="2879"/>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10088</a:t>
              </a:r>
            </a:p>
          </p:txBody>
        </p:sp>
        <p:sp>
          <p:nvSpPr>
            <p:cNvPr id="26643" name="Text Box 12"/>
            <p:cNvSpPr txBox="1">
              <a:spLocks noChangeArrowheads="1"/>
            </p:cNvSpPr>
            <p:nvPr/>
          </p:nvSpPr>
          <p:spPr bwMode="auto">
            <a:xfrm>
              <a:off x="835" y="3149"/>
              <a:ext cx="1950" cy="327"/>
            </a:xfrm>
            <a:prstGeom prst="rect">
              <a:avLst/>
            </a:prstGeom>
            <a:noFill/>
            <a:ln w="9525">
              <a:noFill/>
              <a:miter lim="800000"/>
              <a:headEnd/>
              <a:tailEnd/>
            </a:ln>
          </p:spPr>
          <p:txBody>
            <a:bodyPr>
              <a:spAutoFit/>
            </a:bodyPr>
            <a:lstStyle/>
            <a:p>
              <a:pPr>
                <a:spcBef>
                  <a:spcPct val="50000"/>
                </a:spcBef>
              </a:pPr>
              <a:r>
                <a:rPr lang="en-US" altLang="zh-CN" sz="2800" b="1">
                  <a:solidFill>
                    <a:srgbClr val="FF3300"/>
                  </a:solidFill>
                </a:rPr>
                <a:t>H(key) = 0088</a:t>
              </a:r>
            </a:p>
          </p:txBody>
        </p:sp>
      </p:grpSp>
      <p:grpSp>
        <p:nvGrpSpPr>
          <p:cNvPr id="3" name="Group 13"/>
          <p:cNvGrpSpPr>
            <a:grpSpLocks/>
          </p:cNvGrpSpPr>
          <p:nvPr/>
        </p:nvGrpSpPr>
        <p:grpSpPr bwMode="auto">
          <a:xfrm>
            <a:off x="4762500" y="3111500"/>
            <a:ext cx="3154363" cy="2259013"/>
            <a:chOff x="798" y="2053"/>
            <a:chExt cx="1987" cy="1423"/>
          </a:xfrm>
        </p:grpSpPr>
        <p:sp>
          <p:nvSpPr>
            <p:cNvPr id="26632" name="Text Box 14"/>
            <p:cNvSpPr txBox="1">
              <a:spLocks noChangeArrowheads="1"/>
            </p:cNvSpPr>
            <p:nvPr/>
          </p:nvSpPr>
          <p:spPr bwMode="auto">
            <a:xfrm>
              <a:off x="1747" y="2053"/>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5864</a:t>
              </a:r>
            </a:p>
          </p:txBody>
        </p:sp>
        <p:sp>
          <p:nvSpPr>
            <p:cNvPr id="26633" name="Text Box 15"/>
            <p:cNvSpPr txBox="1">
              <a:spLocks noChangeArrowheads="1"/>
            </p:cNvSpPr>
            <p:nvPr/>
          </p:nvSpPr>
          <p:spPr bwMode="auto">
            <a:xfrm>
              <a:off x="1728" y="2304"/>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0224</a:t>
              </a:r>
            </a:p>
          </p:txBody>
        </p:sp>
        <p:sp>
          <p:nvSpPr>
            <p:cNvPr id="26634" name="Text Box 16"/>
            <p:cNvSpPr txBox="1">
              <a:spLocks noChangeArrowheads="1"/>
            </p:cNvSpPr>
            <p:nvPr/>
          </p:nvSpPr>
          <p:spPr bwMode="auto">
            <a:xfrm>
              <a:off x="929" y="2564"/>
              <a:ext cx="160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a:t>
              </a:r>
              <a:r>
                <a:rPr lang="zh-CN" altLang="en-US" sz="2800" b="1">
                  <a:solidFill>
                    <a:srgbClr val="000000"/>
                  </a:solidFill>
                </a:rPr>
                <a:t>）            </a:t>
              </a:r>
              <a:r>
                <a:rPr lang="en-US" altLang="zh-CN" sz="2800" b="1">
                  <a:solidFill>
                    <a:srgbClr val="000000"/>
                  </a:solidFill>
                </a:rPr>
                <a:t>04</a:t>
              </a:r>
            </a:p>
          </p:txBody>
        </p:sp>
        <p:sp>
          <p:nvSpPr>
            <p:cNvPr id="26635" name="Line 17"/>
            <p:cNvSpPr>
              <a:spLocks noChangeShapeType="1"/>
            </p:cNvSpPr>
            <p:nvPr/>
          </p:nvSpPr>
          <p:spPr bwMode="auto">
            <a:xfrm>
              <a:off x="798" y="2871"/>
              <a:ext cx="1589" cy="0"/>
            </a:xfrm>
            <a:prstGeom prst="line">
              <a:avLst/>
            </a:prstGeom>
            <a:noFill/>
            <a:ln w="9525">
              <a:solidFill>
                <a:schemeClr val="tx1"/>
              </a:solidFill>
              <a:round/>
              <a:headEnd/>
              <a:tailEnd/>
            </a:ln>
          </p:spPr>
          <p:txBody>
            <a:bodyPr/>
            <a:lstStyle/>
            <a:p>
              <a:endParaRPr lang="zh-CN" altLang="en-US" b="1">
                <a:solidFill>
                  <a:srgbClr val="000000"/>
                </a:solidFill>
              </a:endParaRPr>
            </a:p>
          </p:txBody>
        </p:sp>
        <p:sp>
          <p:nvSpPr>
            <p:cNvPr id="26636" name="Text Box 18"/>
            <p:cNvSpPr txBox="1">
              <a:spLocks noChangeArrowheads="1"/>
            </p:cNvSpPr>
            <p:nvPr/>
          </p:nvSpPr>
          <p:spPr bwMode="auto">
            <a:xfrm>
              <a:off x="1606" y="2879"/>
              <a:ext cx="826" cy="327"/>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rPr>
                <a:t>   6092</a:t>
              </a:r>
            </a:p>
          </p:txBody>
        </p:sp>
        <p:sp>
          <p:nvSpPr>
            <p:cNvPr id="26637" name="Text Box 19"/>
            <p:cNvSpPr txBox="1">
              <a:spLocks noChangeArrowheads="1"/>
            </p:cNvSpPr>
            <p:nvPr/>
          </p:nvSpPr>
          <p:spPr bwMode="auto">
            <a:xfrm>
              <a:off x="835" y="3149"/>
              <a:ext cx="1950" cy="327"/>
            </a:xfrm>
            <a:prstGeom prst="rect">
              <a:avLst/>
            </a:prstGeom>
            <a:noFill/>
            <a:ln w="9525">
              <a:noFill/>
              <a:miter lim="800000"/>
              <a:headEnd/>
              <a:tailEnd/>
            </a:ln>
          </p:spPr>
          <p:txBody>
            <a:bodyPr>
              <a:spAutoFit/>
            </a:bodyPr>
            <a:lstStyle/>
            <a:p>
              <a:pPr>
                <a:spcBef>
                  <a:spcPct val="50000"/>
                </a:spcBef>
              </a:pPr>
              <a:r>
                <a:rPr lang="en-US" altLang="zh-CN" sz="2800" b="1">
                  <a:solidFill>
                    <a:srgbClr val="FF3300"/>
                  </a:solidFill>
                </a:rPr>
                <a:t>H(key) =  6092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gtEl>
                                        <p:attrNameLst>
                                          <p:attrName>style.visibility</p:attrName>
                                        </p:attrNameLst>
                                      </p:cBhvr>
                                      <p:to>
                                        <p:strVal val="visible"/>
                                      </p:to>
                                    </p:set>
                                    <p:animEffect transition="in" filter="wipe(left)">
                                      <p:cBhvr>
                                        <p:cTn id="7" dur="500"/>
                                        <p:tgtEl>
                                          <p:spTgt spid="445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45444"/>
                                        </p:tgtEl>
                                        <p:attrNameLst>
                                          <p:attrName>style.visibility</p:attrName>
                                        </p:attrNameLst>
                                      </p:cBhvr>
                                      <p:to>
                                        <p:strVal val="visible"/>
                                      </p:to>
                                    </p:set>
                                    <p:animEffect transition="in" filter="wipe(left)">
                                      <p:cBhvr>
                                        <p:cTn id="24" dur="500"/>
                                        <p:tgtEl>
                                          <p:spTgt spid="44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autoUpdateAnimBg="0"/>
      <p:bldP spid="44544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68338" y="193675"/>
            <a:ext cx="3240087" cy="701675"/>
          </a:xfrm>
          <a:prstGeom prst="rect">
            <a:avLst/>
          </a:prstGeom>
          <a:noFill/>
          <a:ln w="9525">
            <a:noFill/>
            <a:miter lim="800000"/>
            <a:headEnd/>
            <a:tailEnd/>
          </a:ln>
        </p:spPr>
        <p:txBody>
          <a:bodyPr wrap="none">
            <a:spAutoFit/>
          </a:bodyPr>
          <a:lstStyle/>
          <a:p>
            <a:r>
              <a:rPr lang="en-US" altLang="zh-CN" sz="4000" b="1">
                <a:solidFill>
                  <a:srgbClr val="A50021"/>
                </a:solidFill>
              </a:rPr>
              <a:t>5. </a:t>
            </a:r>
            <a:r>
              <a:rPr lang="zh-CN" altLang="en-US" sz="4000" b="1">
                <a:solidFill>
                  <a:srgbClr val="800000"/>
                </a:solidFill>
                <a:ea typeface="楷体_GB2312" pitchFamily="49" charset="-122"/>
              </a:rPr>
              <a:t>除留余数法</a:t>
            </a:r>
          </a:p>
        </p:txBody>
      </p:sp>
      <p:sp>
        <p:nvSpPr>
          <p:cNvPr id="27651" name="Text Box 3"/>
          <p:cNvSpPr txBox="1">
            <a:spLocks noChangeArrowheads="1"/>
          </p:cNvSpPr>
          <p:nvPr/>
        </p:nvSpPr>
        <p:spPr bwMode="auto">
          <a:xfrm>
            <a:off x="704850" y="941388"/>
            <a:ext cx="7893050" cy="1906587"/>
          </a:xfrm>
          <a:prstGeom prst="rect">
            <a:avLst/>
          </a:prstGeom>
          <a:noFill/>
          <a:ln w="9525">
            <a:noFill/>
            <a:miter lim="800000"/>
            <a:headEnd/>
            <a:tailEnd/>
          </a:ln>
        </p:spPr>
        <p:txBody>
          <a:bodyPr>
            <a:spAutoFit/>
          </a:bodyPr>
          <a:lstStyle/>
          <a:p>
            <a:pPr>
              <a:lnSpc>
                <a:spcPct val="110000"/>
              </a:lnSpc>
            </a:pPr>
            <a:r>
              <a:rPr lang="en-US" altLang="zh-CN" sz="3600" b="1">
                <a:solidFill>
                  <a:srgbClr val="006600"/>
                </a:solidFill>
                <a:ea typeface="楷体_GB2312" pitchFamily="49" charset="-122"/>
              </a:rPr>
              <a:t>    </a:t>
            </a:r>
            <a:r>
              <a:rPr lang="zh-CN" altLang="en-US" sz="3600" b="1">
                <a:solidFill>
                  <a:srgbClr val="3333CC"/>
                </a:solidFill>
                <a:ea typeface="楷体_GB2312" pitchFamily="49" charset="-122"/>
              </a:rPr>
              <a:t>设定哈希函数为</a:t>
            </a:r>
            <a:r>
              <a:rPr lang="en-US" altLang="zh-CN" sz="3600" b="1">
                <a:solidFill>
                  <a:srgbClr val="3333CC"/>
                </a:solidFill>
                <a:ea typeface="楷体_GB2312" pitchFamily="49" charset="-122"/>
              </a:rPr>
              <a:t>:</a:t>
            </a:r>
          </a:p>
          <a:p>
            <a:pPr>
              <a:lnSpc>
                <a:spcPct val="110000"/>
              </a:lnSpc>
            </a:pPr>
            <a:r>
              <a:rPr lang="en-US" altLang="zh-CN" sz="3600" b="1">
                <a:solidFill>
                  <a:srgbClr val="3333CC"/>
                </a:solidFill>
                <a:ea typeface="楷体_GB2312" pitchFamily="49" charset="-122"/>
              </a:rPr>
              <a:t>           H(key) = key MOD p    </a:t>
            </a:r>
          </a:p>
          <a:p>
            <a:pPr>
              <a:lnSpc>
                <a:spcPct val="110000"/>
              </a:lnSpc>
            </a:pPr>
            <a:r>
              <a:rPr lang="zh-CN" altLang="en-US" sz="3600" b="1">
                <a:solidFill>
                  <a:srgbClr val="3333CC"/>
                </a:solidFill>
                <a:ea typeface="楷体_GB2312" pitchFamily="49" charset="-122"/>
              </a:rPr>
              <a:t>其中</a:t>
            </a:r>
            <a:r>
              <a:rPr lang="zh-CN" altLang="en-US" sz="3600">
                <a:solidFill>
                  <a:srgbClr val="3333CC"/>
                </a:solidFill>
                <a:ea typeface="楷体_GB2312" pitchFamily="49" charset="-122"/>
              </a:rPr>
              <a:t>，</a:t>
            </a:r>
            <a:r>
              <a:rPr lang="zh-CN" altLang="en-US" sz="3600" b="1">
                <a:solidFill>
                  <a:srgbClr val="3333CC"/>
                </a:solidFill>
                <a:ea typeface="楷体_GB2312" pitchFamily="49" charset="-122"/>
              </a:rPr>
              <a:t>  </a:t>
            </a:r>
            <a:r>
              <a:rPr lang="en-US" altLang="zh-CN" sz="3600" b="1">
                <a:solidFill>
                  <a:srgbClr val="3333CC"/>
                </a:solidFill>
                <a:ea typeface="楷体_GB2312" pitchFamily="49" charset="-122"/>
              </a:rPr>
              <a:t>p≤m</a:t>
            </a:r>
            <a:r>
              <a:rPr lang="en-US" altLang="zh-CN" sz="3600" b="1">
                <a:solidFill>
                  <a:srgbClr val="3333CC"/>
                </a:solidFill>
                <a:latin typeface="楷体_GB2312" pitchFamily="49" charset="-122"/>
                <a:ea typeface="楷体_GB2312" pitchFamily="49" charset="-122"/>
              </a:rPr>
              <a:t> (</a:t>
            </a:r>
            <a:r>
              <a:rPr lang="zh-CN" altLang="en-US" sz="3600" b="1">
                <a:solidFill>
                  <a:srgbClr val="3333CC"/>
                </a:solidFill>
                <a:latin typeface="楷体_GB2312" pitchFamily="49" charset="-122"/>
                <a:ea typeface="楷体_GB2312" pitchFamily="49" charset="-122"/>
              </a:rPr>
              <a:t>表长</a:t>
            </a:r>
            <a:r>
              <a:rPr lang="en-US" altLang="zh-CN" sz="3600" b="1">
                <a:solidFill>
                  <a:srgbClr val="3333CC"/>
                </a:solidFill>
                <a:latin typeface="楷体_GB2312" pitchFamily="49" charset="-122"/>
                <a:ea typeface="楷体_GB2312" pitchFamily="49" charset="-122"/>
              </a:rPr>
              <a:t>)</a:t>
            </a:r>
            <a:r>
              <a:rPr lang="en-US" altLang="zh-CN" sz="3600" b="1">
                <a:solidFill>
                  <a:srgbClr val="006600"/>
                </a:solidFill>
                <a:latin typeface="楷体_GB2312" pitchFamily="49" charset="-122"/>
                <a:ea typeface="楷体_GB2312" pitchFamily="49" charset="-122"/>
              </a:rPr>
              <a:t>  </a:t>
            </a:r>
            <a:r>
              <a:rPr lang="en-US" altLang="zh-CN" sz="3600" b="1">
                <a:solidFill>
                  <a:srgbClr val="000000"/>
                </a:solidFill>
                <a:latin typeface="楷体_GB2312" pitchFamily="49" charset="-122"/>
                <a:ea typeface="楷体_GB2312" pitchFamily="49" charset="-122"/>
              </a:rPr>
              <a:t> </a:t>
            </a:r>
            <a:endParaRPr lang="en-US" altLang="zh-CN" sz="3600">
              <a:solidFill>
                <a:srgbClr val="000000"/>
              </a:solidFill>
              <a:latin typeface="楷体_GB2312" pitchFamily="49" charset="-122"/>
              <a:ea typeface="楷体_GB2312" pitchFamily="49" charset="-122"/>
            </a:endParaRPr>
          </a:p>
        </p:txBody>
      </p:sp>
      <p:sp>
        <p:nvSpPr>
          <p:cNvPr id="447492" name="Text Box 4"/>
          <p:cNvSpPr txBox="1">
            <a:spLocks noChangeArrowheads="1"/>
          </p:cNvSpPr>
          <p:nvPr/>
        </p:nvSpPr>
        <p:spPr bwMode="auto">
          <a:xfrm>
            <a:off x="0" y="3022600"/>
            <a:ext cx="9144000" cy="2306638"/>
          </a:xfrm>
          <a:prstGeom prst="rect">
            <a:avLst/>
          </a:prstGeom>
          <a:noFill/>
          <a:ln w="9525">
            <a:noFill/>
            <a:miter lim="800000"/>
            <a:headEnd/>
            <a:tailEnd/>
          </a:ln>
        </p:spPr>
        <p:txBody>
          <a:bodyPr>
            <a:spAutoFit/>
          </a:bodyPr>
          <a:lstStyle/>
          <a:p>
            <a:pPr>
              <a:lnSpc>
                <a:spcPct val="110000"/>
              </a:lnSpc>
            </a:pPr>
            <a:r>
              <a:rPr lang="en-US" altLang="zh-CN" sz="3200" b="1" dirty="0">
                <a:solidFill>
                  <a:srgbClr val="000000"/>
                </a:solidFill>
                <a:ea typeface="楷体_GB2312" pitchFamily="49" charset="-122"/>
              </a:rPr>
              <a:t>    </a:t>
            </a:r>
            <a:r>
              <a:rPr lang="zh-CN" altLang="en-US" sz="3200" b="1" dirty="0">
                <a:solidFill>
                  <a:srgbClr val="000000"/>
                </a:solidFill>
                <a:ea typeface="楷体_GB2312" pitchFamily="49" charset="-122"/>
              </a:rPr>
              <a:t>例如：表长</a:t>
            </a:r>
            <a:r>
              <a:rPr lang="en-US" altLang="zh-CN" sz="3200" b="1" dirty="0">
                <a:solidFill>
                  <a:srgbClr val="000000"/>
                </a:solidFill>
                <a:ea typeface="楷体_GB2312" pitchFamily="49" charset="-122"/>
              </a:rPr>
              <a:t>m</a:t>
            </a:r>
            <a:r>
              <a:rPr lang="zh-CN"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11</a:t>
            </a:r>
            <a:r>
              <a:rPr lang="zh-CN" altLang="en-US" sz="3200" b="1" dirty="0">
                <a:solidFill>
                  <a:srgbClr val="000000"/>
                </a:solidFill>
                <a:ea typeface="楷体_GB2312" pitchFamily="49" charset="-122"/>
              </a:rPr>
              <a:t>，取</a:t>
            </a:r>
            <a:r>
              <a:rPr lang="en-US" altLang="zh-CN" sz="3200" b="1" dirty="0">
                <a:solidFill>
                  <a:srgbClr val="000000"/>
                </a:solidFill>
                <a:ea typeface="楷体_GB2312" pitchFamily="49" charset="-122"/>
              </a:rPr>
              <a:t>p=11, </a:t>
            </a:r>
            <a:r>
              <a:rPr lang="zh-CN" altLang="en-US" sz="3200" b="1" dirty="0">
                <a:solidFill>
                  <a:srgbClr val="000000"/>
                </a:solidFill>
                <a:ea typeface="楷体_GB2312" pitchFamily="49" charset="-122"/>
              </a:rPr>
              <a:t>则关键字</a:t>
            </a:r>
            <a:r>
              <a:rPr lang="zh-CN" altLang="en-US" sz="3200" b="1" dirty="0">
                <a:solidFill>
                  <a:srgbClr val="006600"/>
                </a:solidFill>
                <a:latin typeface="楷体_GB2312" pitchFamily="49" charset="-122"/>
                <a:ea typeface="楷体_GB2312" pitchFamily="49" charset="-122"/>
              </a:rPr>
              <a:t>集合</a:t>
            </a:r>
          </a:p>
          <a:p>
            <a:pPr>
              <a:lnSpc>
                <a:spcPct val="110000"/>
              </a:lnSpc>
            </a:pPr>
            <a:r>
              <a:rPr lang="zh-CN" altLang="en-US" sz="3200" b="1" dirty="0">
                <a:solidFill>
                  <a:srgbClr val="006600"/>
                </a:solidFill>
                <a:latin typeface="楷体_GB2312" pitchFamily="49" charset="-122"/>
                <a:ea typeface="楷体_GB2312" pitchFamily="49" charset="-122"/>
              </a:rPr>
              <a:t>              </a:t>
            </a:r>
            <a:r>
              <a:rPr lang="en-US" altLang="zh-CN" sz="3200" dirty="0">
                <a:solidFill>
                  <a:srgbClr val="000000"/>
                </a:solidFill>
                <a:ea typeface="楷体_GB2312" pitchFamily="49" charset="-122"/>
              </a:rPr>
              <a:t>{ 19, 01, 24, 17, 54, 68,  11, 82, 37 }</a:t>
            </a:r>
          </a:p>
          <a:p>
            <a:pPr>
              <a:lnSpc>
                <a:spcPct val="110000"/>
              </a:lnSpc>
            </a:pPr>
            <a:r>
              <a:rPr lang="en-US" altLang="zh-CN" sz="3200" dirty="0">
                <a:solidFill>
                  <a:srgbClr val="000000"/>
                </a:solidFill>
                <a:ea typeface="楷体_GB2312" pitchFamily="49" charset="-122"/>
              </a:rPr>
              <a:t>            </a:t>
            </a:r>
            <a:r>
              <a:rPr lang="zh-CN" altLang="en-US" sz="3200" dirty="0">
                <a:solidFill>
                  <a:srgbClr val="000000"/>
                </a:solidFill>
                <a:ea typeface="楷体_GB2312" pitchFamily="49" charset="-122"/>
              </a:rPr>
              <a:t>被映射为：</a:t>
            </a:r>
          </a:p>
          <a:p>
            <a:pPr>
              <a:lnSpc>
                <a:spcPct val="110000"/>
              </a:lnSpc>
            </a:pPr>
            <a:r>
              <a:rPr lang="zh-CN" altLang="en-US" sz="3200" dirty="0">
                <a:solidFill>
                  <a:srgbClr val="000000"/>
                </a:solidFill>
                <a:ea typeface="楷体_GB2312" pitchFamily="49" charset="-122"/>
              </a:rPr>
              <a:t>                                </a:t>
            </a:r>
            <a:r>
              <a:rPr lang="en-US" altLang="zh-CN" sz="3200" b="1" dirty="0">
                <a:solidFill>
                  <a:srgbClr val="3333CC"/>
                </a:solidFill>
                <a:ea typeface="楷体_GB2312" pitchFamily="49" charset="-122"/>
              </a:rPr>
              <a:t>8    1    3    6    10    2   0    5    4</a:t>
            </a:r>
            <a:r>
              <a:rPr lang="en-US" altLang="zh-CN" sz="3600" b="1" dirty="0">
                <a:solidFill>
                  <a:srgbClr val="000000"/>
                </a:solidFill>
                <a:latin typeface="楷体_GB2312" pitchFamily="49" charset="-122"/>
                <a:ea typeface="楷体_GB2312" pitchFamily="49" charset="-122"/>
              </a:rPr>
              <a:t> </a:t>
            </a:r>
          </a:p>
        </p:txBody>
      </p:sp>
      <p:sp>
        <p:nvSpPr>
          <p:cNvPr id="447493" name="Text Box 5"/>
          <p:cNvSpPr txBox="1">
            <a:spLocks noChangeArrowheads="1"/>
          </p:cNvSpPr>
          <p:nvPr/>
        </p:nvSpPr>
        <p:spPr bwMode="auto">
          <a:xfrm>
            <a:off x="1446213" y="5413375"/>
            <a:ext cx="5275262" cy="762000"/>
          </a:xfrm>
          <a:prstGeom prst="rect">
            <a:avLst/>
          </a:prstGeom>
          <a:noFill/>
          <a:ln w="9525">
            <a:noFill/>
            <a:miter lim="800000"/>
            <a:headEnd/>
            <a:tailEnd/>
          </a:ln>
        </p:spPr>
        <p:txBody>
          <a:bodyPr>
            <a:spAutoFit/>
          </a:bodyPr>
          <a:lstStyle/>
          <a:p>
            <a:pPr>
              <a:spcBef>
                <a:spcPct val="50000"/>
              </a:spcBef>
            </a:pPr>
            <a:r>
              <a:rPr lang="zh-CN" altLang="en-US" sz="4400" b="1">
                <a:solidFill>
                  <a:srgbClr val="FF0000"/>
                </a:solidFill>
                <a:latin typeface="楷体_GB2312" pitchFamily="49" charset="-122"/>
                <a:ea typeface="楷体_GB2312" pitchFamily="49" charset="-122"/>
              </a:rPr>
              <a:t>如何取  </a:t>
            </a:r>
            <a:r>
              <a:rPr lang="en-US" altLang="zh-CN" sz="4400" b="1">
                <a:solidFill>
                  <a:srgbClr val="FF0000"/>
                </a:solidFill>
                <a:latin typeface="楷体_GB2312" pitchFamily="49" charset="-122"/>
                <a:ea typeface="楷体_GB2312" pitchFamily="49" charset="-122"/>
              </a:rPr>
              <a:t>p?  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7492">
                                            <p:txEl>
                                              <p:pRg st="0" end="0"/>
                                            </p:txEl>
                                          </p:spTgt>
                                        </p:tgtEl>
                                        <p:attrNameLst>
                                          <p:attrName>style.visibility</p:attrName>
                                        </p:attrNameLst>
                                      </p:cBhvr>
                                      <p:to>
                                        <p:strVal val="visible"/>
                                      </p:to>
                                    </p:set>
                                    <p:animEffect transition="in" filter="wipe(left)">
                                      <p:cBhvr>
                                        <p:cTn id="7" dur="500"/>
                                        <p:tgtEl>
                                          <p:spTgt spid="44749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47492">
                                            <p:txEl>
                                              <p:pRg st="1" end="1"/>
                                            </p:txEl>
                                          </p:spTgt>
                                        </p:tgtEl>
                                        <p:attrNameLst>
                                          <p:attrName>style.visibility</p:attrName>
                                        </p:attrNameLst>
                                      </p:cBhvr>
                                      <p:to>
                                        <p:strVal val="visible"/>
                                      </p:to>
                                    </p:set>
                                    <p:animEffect transition="in" filter="wipe(left)">
                                      <p:cBhvr>
                                        <p:cTn id="10" dur="500"/>
                                        <p:tgtEl>
                                          <p:spTgt spid="44749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47492">
                                            <p:txEl>
                                              <p:pRg st="2" end="2"/>
                                            </p:txEl>
                                          </p:spTgt>
                                        </p:tgtEl>
                                        <p:attrNameLst>
                                          <p:attrName>style.visibility</p:attrName>
                                        </p:attrNameLst>
                                      </p:cBhvr>
                                      <p:to>
                                        <p:strVal val="visible"/>
                                      </p:to>
                                    </p:set>
                                    <p:animEffect transition="in" filter="wipe(left)">
                                      <p:cBhvr>
                                        <p:cTn id="13" dur="500"/>
                                        <p:tgtEl>
                                          <p:spTgt spid="4474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47492">
                                            <p:txEl>
                                              <p:pRg st="3" end="3"/>
                                            </p:txEl>
                                          </p:spTgt>
                                        </p:tgtEl>
                                        <p:attrNameLst>
                                          <p:attrName>style.visibility</p:attrName>
                                        </p:attrNameLst>
                                      </p:cBhvr>
                                      <p:to>
                                        <p:strVal val="visible"/>
                                      </p:to>
                                    </p:set>
                                    <p:animEffect transition="in" filter="wipe(left)">
                                      <p:cBhvr>
                                        <p:cTn id="18" dur="500"/>
                                        <p:tgtEl>
                                          <p:spTgt spid="4474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7493"/>
                                        </p:tgtEl>
                                        <p:attrNameLst>
                                          <p:attrName>style.visibility</p:attrName>
                                        </p:attrNameLst>
                                      </p:cBhvr>
                                      <p:to>
                                        <p:strVal val="visible"/>
                                      </p:to>
                                    </p:set>
                                    <p:animEffect transition="in" filter="wipe(left)">
                                      <p:cBhvr>
                                        <p:cTn id="23" dur="500"/>
                                        <p:tgtEl>
                                          <p:spTgt spid="4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382588"/>
            <a:ext cx="9144000" cy="1770062"/>
          </a:xfrm>
          <a:prstGeom prst="rect">
            <a:avLst/>
          </a:prstGeom>
          <a:noFill/>
          <a:ln w="9525">
            <a:noFill/>
            <a:miter lim="800000"/>
            <a:headEnd/>
            <a:tailEnd/>
          </a:ln>
        </p:spPr>
        <p:txBody>
          <a:bodyPr>
            <a:spAutoFit/>
          </a:bodyPr>
          <a:lstStyle/>
          <a:p>
            <a:pPr>
              <a:lnSpc>
                <a:spcPct val="110000"/>
              </a:lnSpc>
            </a:pPr>
            <a:r>
              <a:rPr lang="zh-CN" altLang="en-US" sz="3200" b="1">
                <a:solidFill>
                  <a:srgbClr val="000000"/>
                </a:solidFill>
                <a:ea typeface="楷体_GB2312" pitchFamily="49" charset="-122"/>
              </a:rPr>
              <a:t>例如：已知关键字</a:t>
            </a:r>
            <a:r>
              <a:rPr lang="zh-CN" altLang="en-US" sz="3200" b="1">
                <a:solidFill>
                  <a:srgbClr val="006600"/>
                </a:solidFill>
                <a:latin typeface="楷体_GB2312" pitchFamily="49" charset="-122"/>
                <a:ea typeface="楷体_GB2312" pitchFamily="49" charset="-122"/>
              </a:rPr>
              <a:t>集合</a:t>
            </a:r>
          </a:p>
          <a:p>
            <a:pPr>
              <a:lnSpc>
                <a:spcPct val="110000"/>
              </a:lnSpc>
            </a:pPr>
            <a:r>
              <a:rPr lang="zh-CN" altLang="en-US" sz="3200" b="1">
                <a:solidFill>
                  <a:srgbClr val="006600"/>
                </a:solidFill>
                <a:latin typeface="楷体_GB2312" pitchFamily="49" charset="-122"/>
                <a:ea typeface="楷体_GB2312" pitchFamily="49" charset="-122"/>
              </a:rPr>
              <a:t>                 </a:t>
            </a:r>
            <a:r>
              <a:rPr lang="en-US" altLang="zh-CN" sz="3200">
                <a:solidFill>
                  <a:srgbClr val="000000"/>
                </a:solidFill>
                <a:ea typeface="楷体_GB2312" pitchFamily="49" charset="-122"/>
              </a:rPr>
              <a:t>{</a:t>
            </a:r>
            <a:r>
              <a:rPr lang="en-US" altLang="zh-CN" sz="3600">
                <a:solidFill>
                  <a:srgbClr val="3333CC"/>
                </a:solidFill>
                <a:ea typeface="楷体_GB2312" pitchFamily="49" charset="-122"/>
              </a:rPr>
              <a:t>12, 39, 18, 24, 33, 21</a:t>
            </a:r>
            <a:r>
              <a:rPr lang="en-US" altLang="zh-CN" sz="3200">
                <a:solidFill>
                  <a:srgbClr val="000000"/>
                </a:solidFill>
                <a:ea typeface="楷体_GB2312" pitchFamily="49" charset="-122"/>
              </a:rPr>
              <a:t>}</a:t>
            </a:r>
          </a:p>
          <a:p>
            <a:pPr>
              <a:lnSpc>
                <a:spcPct val="110000"/>
              </a:lnSpc>
            </a:pPr>
            <a:r>
              <a:rPr lang="en-US" altLang="zh-CN" sz="3200">
                <a:solidFill>
                  <a:srgbClr val="000000"/>
                </a:solidFill>
                <a:ea typeface="楷体_GB2312" pitchFamily="49" charset="-122"/>
              </a:rPr>
              <a:t>            </a:t>
            </a:r>
            <a:endParaRPr lang="en-US" altLang="zh-CN" sz="3600" b="1">
              <a:solidFill>
                <a:srgbClr val="000000"/>
              </a:solidFill>
              <a:latin typeface="楷体_GB2312" pitchFamily="49" charset="-122"/>
              <a:ea typeface="楷体_GB2312" pitchFamily="49" charset="-122"/>
            </a:endParaRPr>
          </a:p>
        </p:txBody>
      </p:sp>
      <p:sp>
        <p:nvSpPr>
          <p:cNvPr id="449539" name="Text Box 3"/>
          <p:cNvSpPr txBox="1">
            <a:spLocks noChangeArrowheads="1"/>
          </p:cNvSpPr>
          <p:nvPr/>
        </p:nvSpPr>
        <p:spPr bwMode="auto">
          <a:xfrm>
            <a:off x="3702050" y="2225675"/>
            <a:ext cx="4646613" cy="628650"/>
          </a:xfrm>
          <a:prstGeom prst="rect">
            <a:avLst/>
          </a:prstGeom>
          <a:noFill/>
          <a:ln w="9525">
            <a:noFill/>
            <a:miter lim="800000"/>
            <a:headEnd/>
            <a:tailEnd/>
          </a:ln>
        </p:spPr>
        <p:txBody>
          <a:bodyPr>
            <a:spAutoFit/>
          </a:bodyPr>
          <a:lstStyle/>
          <a:p>
            <a:pPr>
              <a:lnSpc>
                <a:spcPct val="110000"/>
              </a:lnSpc>
            </a:pPr>
            <a:r>
              <a:rPr lang="en-US" altLang="zh-CN" sz="3200" b="1">
                <a:solidFill>
                  <a:srgbClr val="FF0000"/>
                </a:solidFill>
                <a:ea typeface="楷体_GB2312" pitchFamily="49" charset="-122"/>
              </a:rPr>
              <a:t>1    6     7     2    0     10</a:t>
            </a:r>
            <a:endParaRPr lang="en-US" altLang="zh-CN" sz="3600" b="1">
              <a:solidFill>
                <a:srgbClr val="FF0000"/>
              </a:solidFill>
              <a:latin typeface="楷体_GB2312" pitchFamily="49" charset="-122"/>
              <a:ea typeface="楷体_GB2312" pitchFamily="49" charset="-122"/>
            </a:endParaRPr>
          </a:p>
        </p:txBody>
      </p:sp>
      <p:sp>
        <p:nvSpPr>
          <p:cNvPr id="449540" name="Text Box 4"/>
          <p:cNvSpPr txBox="1">
            <a:spLocks noChangeArrowheads="1"/>
          </p:cNvSpPr>
          <p:nvPr/>
        </p:nvSpPr>
        <p:spPr bwMode="auto">
          <a:xfrm>
            <a:off x="558800" y="2955290"/>
            <a:ext cx="7893050" cy="2123658"/>
          </a:xfrm>
          <a:prstGeom prst="rect">
            <a:avLst/>
          </a:prstGeom>
          <a:noFill/>
          <a:ln w="9525">
            <a:noFill/>
            <a:miter lim="800000"/>
            <a:headEnd/>
            <a:tailEnd/>
          </a:ln>
        </p:spPr>
        <p:txBody>
          <a:bodyPr>
            <a:spAutoFit/>
          </a:bodyPr>
          <a:lstStyle/>
          <a:p>
            <a:pPr algn="ctr"/>
            <a:r>
              <a:rPr lang="en-US" altLang="zh-CN" sz="3200" b="1" dirty="0">
                <a:solidFill>
                  <a:srgbClr val="006600"/>
                </a:solidFill>
                <a:ea typeface="楷体_GB2312" pitchFamily="49" charset="-122"/>
              </a:rPr>
              <a:t>    </a:t>
            </a:r>
            <a:r>
              <a:rPr lang="en-US" altLang="zh-CN" sz="3200" b="1" dirty="0">
                <a:solidFill>
                  <a:srgbClr val="000000"/>
                </a:solidFill>
                <a:ea typeface="楷体_GB2312" pitchFamily="49" charset="-122"/>
              </a:rPr>
              <a:t> </a:t>
            </a:r>
            <a:r>
              <a:rPr lang="en-US" altLang="zh-CN" sz="3200" b="1" dirty="0">
                <a:solidFill>
                  <a:srgbClr val="FF6600"/>
                </a:solidFill>
                <a:ea typeface="楷体_GB2312" pitchFamily="49" charset="-122"/>
              </a:rPr>
              <a:t>      </a:t>
            </a:r>
            <a:r>
              <a:rPr lang="en-US" altLang="zh-CN" sz="3200" b="1" dirty="0">
                <a:solidFill>
                  <a:srgbClr val="3333CC"/>
                </a:solidFill>
                <a:ea typeface="楷体_GB2312" pitchFamily="49" charset="-122"/>
              </a:rPr>
              <a:t>p</a:t>
            </a:r>
            <a:r>
              <a:rPr lang="en-US" altLang="zh-CN" sz="3200" b="1" dirty="0">
                <a:solidFill>
                  <a:srgbClr val="3333CC"/>
                </a:solidFill>
                <a:latin typeface="楷体_GB2312" pitchFamily="49" charset="-122"/>
                <a:ea typeface="楷体_GB2312" pitchFamily="49" charset="-122"/>
              </a:rPr>
              <a:t> </a:t>
            </a:r>
            <a:r>
              <a:rPr lang="zh-CN" altLang="en-US" sz="3200" b="1" dirty="0">
                <a:solidFill>
                  <a:srgbClr val="3333CC"/>
                </a:solidFill>
                <a:latin typeface="楷体_GB2312" pitchFamily="49" charset="-122"/>
                <a:ea typeface="楷体_GB2312" pitchFamily="49" charset="-122"/>
              </a:rPr>
              <a:t>应为不大于 </a:t>
            </a:r>
            <a:r>
              <a:rPr lang="en-US" altLang="zh-CN" sz="3200" b="1" dirty="0">
                <a:solidFill>
                  <a:srgbClr val="3333CC"/>
                </a:solidFill>
                <a:ea typeface="楷体_GB2312" pitchFamily="49" charset="-122"/>
              </a:rPr>
              <a:t>m </a:t>
            </a:r>
            <a:r>
              <a:rPr lang="zh-CN" altLang="en-US" sz="3200" b="1" dirty="0">
                <a:solidFill>
                  <a:srgbClr val="3333CC"/>
                </a:solidFill>
                <a:latin typeface="楷体_GB2312" pitchFamily="49" charset="-122"/>
                <a:ea typeface="楷体_GB2312" pitchFamily="49" charset="-122"/>
              </a:rPr>
              <a:t>的</a:t>
            </a:r>
            <a:r>
              <a:rPr lang="zh-CN" altLang="en-US" sz="3200" b="1" dirty="0" smtClean="0">
                <a:solidFill>
                  <a:srgbClr val="3333CC"/>
                </a:solidFill>
                <a:latin typeface="楷体_GB2312" pitchFamily="49" charset="-122"/>
                <a:ea typeface="楷体_GB2312" pitchFamily="49" charset="-122"/>
              </a:rPr>
              <a:t>素数</a:t>
            </a:r>
          </a:p>
          <a:p>
            <a:pPr lvl="2" algn="ctr"/>
            <a:r>
              <a:rPr lang="zh-CN" altLang="en-US" sz="3200" b="1" dirty="0" smtClean="0">
                <a:solidFill>
                  <a:srgbClr val="3333CC"/>
                </a:solidFill>
                <a:latin typeface="楷体_GB2312" pitchFamily="49" charset="-122"/>
                <a:ea typeface="楷体_GB2312" pitchFamily="49" charset="-122"/>
              </a:rPr>
              <a:t>   或</a:t>
            </a:r>
          </a:p>
          <a:p>
            <a:pPr lvl="2" algn="ctr"/>
            <a:r>
              <a:rPr lang="zh-CN" altLang="en-US" sz="3200" b="1" dirty="0" smtClean="0">
                <a:solidFill>
                  <a:srgbClr val="3333CC"/>
                </a:solidFill>
                <a:latin typeface="楷体_GB2312" pitchFamily="49" charset="-122"/>
                <a:ea typeface="楷体_GB2312" pitchFamily="49" charset="-122"/>
              </a:rPr>
              <a:t>  </a:t>
            </a:r>
            <a:r>
              <a:rPr lang="zh-CN" altLang="en-US" sz="3200" b="1" dirty="0">
                <a:solidFill>
                  <a:srgbClr val="3333CC"/>
                </a:solidFill>
                <a:latin typeface="楷体_GB2312" pitchFamily="49" charset="-122"/>
                <a:ea typeface="楷体_GB2312" pitchFamily="49" charset="-122"/>
              </a:rPr>
              <a:t>不含 </a:t>
            </a:r>
            <a:r>
              <a:rPr lang="en-US" altLang="zh-CN" sz="3200" b="1" dirty="0">
                <a:solidFill>
                  <a:srgbClr val="3333CC"/>
                </a:solidFill>
                <a:ea typeface="楷体_GB2312" pitchFamily="49" charset="-122"/>
              </a:rPr>
              <a:t>20 </a:t>
            </a:r>
            <a:r>
              <a:rPr lang="zh-CN" altLang="en-US" sz="3200" b="1" dirty="0">
                <a:solidFill>
                  <a:srgbClr val="3333CC"/>
                </a:solidFill>
                <a:latin typeface="楷体_GB2312" pitchFamily="49" charset="-122"/>
                <a:ea typeface="楷体_GB2312" pitchFamily="49" charset="-122"/>
              </a:rPr>
              <a:t>以下的质</a:t>
            </a:r>
            <a:r>
              <a:rPr lang="zh-CN" altLang="en-US" sz="3200" b="1" dirty="0" smtClean="0">
                <a:solidFill>
                  <a:srgbClr val="3333CC"/>
                </a:solidFill>
                <a:latin typeface="楷体_GB2312" pitchFamily="49" charset="-122"/>
                <a:ea typeface="楷体_GB2312" pitchFamily="49" charset="-122"/>
              </a:rPr>
              <a:t>因子</a:t>
            </a:r>
            <a:endParaRPr lang="en-US" altLang="zh-CN" sz="3200" b="1" dirty="0" smtClean="0">
              <a:solidFill>
                <a:srgbClr val="3333CC"/>
              </a:solidFill>
              <a:latin typeface="楷体_GB2312" pitchFamily="49" charset="-122"/>
              <a:ea typeface="楷体_GB2312" pitchFamily="49" charset="-122"/>
            </a:endParaRPr>
          </a:p>
          <a:p>
            <a:pPr lvl="2"/>
            <a:r>
              <a:rPr lang="zh-CN" altLang="en-US" sz="3600" b="1" dirty="0" smtClean="0">
                <a:solidFill>
                  <a:srgbClr val="3333CC"/>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rPr>
              <a:t>2</a:t>
            </a:r>
            <a:r>
              <a:rPr lang="zh-CN" altLang="en-US" sz="2800" b="1" dirty="0" smtClean="0">
                <a:solidFill>
                  <a:srgbClr val="000000"/>
                </a:solidFill>
              </a:rPr>
              <a:t>，</a:t>
            </a:r>
            <a:r>
              <a:rPr lang="en-US" altLang="zh-CN" sz="2800" b="1" dirty="0" smtClean="0">
                <a:solidFill>
                  <a:srgbClr val="000000"/>
                </a:solidFill>
              </a:rPr>
              <a:t>3</a:t>
            </a:r>
            <a:r>
              <a:rPr lang="zh-CN" altLang="en-US" sz="2800" b="1" dirty="0" smtClean="0">
                <a:solidFill>
                  <a:srgbClr val="000000"/>
                </a:solidFill>
              </a:rPr>
              <a:t>，</a:t>
            </a:r>
            <a:r>
              <a:rPr lang="en-US" altLang="zh-CN" sz="2800" b="1" dirty="0" smtClean="0">
                <a:solidFill>
                  <a:srgbClr val="000000"/>
                </a:solidFill>
              </a:rPr>
              <a:t>5 </a:t>
            </a:r>
            <a:r>
              <a:rPr lang="zh-CN" altLang="en-US" sz="2800" b="1" dirty="0" smtClean="0">
                <a:solidFill>
                  <a:srgbClr val="000000"/>
                </a:solidFill>
              </a:rPr>
              <a:t>，</a:t>
            </a:r>
            <a:r>
              <a:rPr lang="en-US" altLang="zh-CN" sz="2800" b="1" dirty="0" smtClean="0">
                <a:solidFill>
                  <a:srgbClr val="000000"/>
                </a:solidFill>
              </a:rPr>
              <a:t>7</a:t>
            </a:r>
            <a:r>
              <a:rPr lang="zh-CN" altLang="en-US" sz="2800" b="1" dirty="0" smtClean="0">
                <a:solidFill>
                  <a:srgbClr val="000000"/>
                </a:solidFill>
              </a:rPr>
              <a:t>，</a:t>
            </a:r>
            <a:r>
              <a:rPr lang="en-US" altLang="zh-CN" sz="2800" b="1" dirty="0" smtClean="0">
                <a:solidFill>
                  <a:srgbClr val="000000"/>
                </a:solidFill>
              </a:rPr>
              <a:t>11</a:t>
            </a:r>
            <a:r>
              <a:rPr lang="zh-CN" altLang="en-US" sz="2800" b="1" dirty="0" smtClean="0">
                <a:solidFill>
                  <a:srgbClr val="000000"/>
                </a:solidFill>
              </a:rPr>
              <a:t>，</a:t>
            </a:r>
            <a:r>
              <a:rPr lang="en-US" altLang="zh-CN" sz="2800" b="1" dirty="0" smtClean="0">
                <a:solidFill>
                  <a:srgbClr val="000000"/>
                </a:solidFill>
              </a:rPr>
              <a:t>13</a:t>
            </a:r>
            <a:r>
              <a:rPr lang="zh-CN" altLang="en-US" sz="2800" b="1" dirty="0" smtClean="0">
                <a:solidFill>
                  <a:srgbClr val="000000"/>
                </a:solidFill>
              </a:rPr>
              <a:t>，</a:t>
            </a:r>
            <a:r>
              <a:rPr lang="en-US" altLang="zh-CN" sz="2800" b="1" dirty="0" smtClean="0">
                <a:solidFill>
                  <a:srgbClr val="000000"/>
                </a:solidFill>
              </a:rPr>
              <a:t>17</a:t>
            </a:r>
            <a:r>
              <a:rPr lang="zh-CN" altLang="en-US" sz="2800" b="1" dirty="0" smtClean="0">
                <a:solidFill>
                  <a:srgbClr val="000000"/>
                </a:solidFill>
              </a:rPr>
              <a:t>，</a:t>
            </a:r>
            <a:r>
              <a:rPr lang="en-US" altLang="zh-CN" sz="2800" b="1" dirty="0" smtClean="0">
                <a:solidFill>
                  <a:srgbClr val="000000"/>
                </a:solidFill>
              </a:rPr>
              <a:t>19 </a:t>
            </a:r>
            <a:r>
              <a:rPr lang="zh-CN" altLang="en-US" sz="2800" b="1" dirty="0" smtClean="0">
                <a:solidFill>
                  <a:srgbClr val="000000"/>
                </a:solidFill>
                <a:latin typeface="楷体_GB2312" pitchFamily="49" charset="-122"/>
                <a:ea typeface="楷体_GB2312" pitchFamily="49" charset="-122"/>
              </a:rPr>
              <a:t>）</a:t>
            </a:r>
            <a:endParaRPr lang="zh-CN" altLang="en-US" sz="2800" dirty="0">
              <a:solidFill>
                <a:srgbClr val="000000"/>
              </a:solidFill>
              <a:latin typeface="楷体_GB2312" pitchFamily="49" charset="-122"/>
              <a:ea typeface="楷体_GB2312" pitchFamily="49" charset="-122"/>
            </a:endParaRPr>
          </a:p>
        </p:txBody>
      </p:sp>
      <p:sp>
        <p:nvSpPr>
          <p:cNvPr id="449541" name="Rectangle 5"/>
          <p:cNvSpPr>
            <a:spLocks noChangeArrowheads="1"/>
          </p:cNvSpPr>
          <p:nvPr/>
        </p:nvSpPr>
        <p:spPr bwMode="auto">
          <a:xfrm>
            <a:off x="369888" y="5186363"/>
            <a:ext cx="8393112" cy="1569660"/>
          </a:xfrm>
          <a:prstGeom prst="rect">
            <a:avLst/>
          </a:prstGeom>
          <a:noFill/>
          <a:ln w="9525">
            <a:noFill/>
            <a:miter lim="800000"/>
            <a:headEnd/>
            <a:tailEnd/>
          </a:ln>
        </p:spPr>
        <p:txBody>
          <a:bodyPr wrap="square">
            <a:spAutoFit/>
          </a:bodyPr>
          <a:lstStyle/>
          <a:p>
            <a:r>
              <a:rPr lang="zh-CN" altLang="en-US" sz="3200" dirty="0">
                <a:solidFill>
                  <a:srgbClr val="000000"/>
                </a:solidFill>
                <a:ea typeface="楷体_GB2312" pitchFamily="49" charset="-122"/>
              </a:rPr>
              <a:t>因为，</a:t>
            </a:r>
            <a:r>
              <a:rPr lang="en-US" altLang="zh-CN" sz="3200" dirty="0">
                <a:solidFill>
                  <a:srgbClr val="000000"/>
                </a:solidFill>
                <a:ea typeface="楷体_GB2312" pitchFamily="49" charset="-122"/>
              </a:rPr>
              <a:t>p=9 </a:t>
            </a:r>
            <a:r>
              <a:rPr lang="zh-CN" altLang="en-US" sz="3200" dirty="0">
                <a:solidFill>
                  <a:srgbClr val="000000"/>
                </a:solidFill>
                <a:ea typeface="楷体_GB2312" pitchFamily="49" charset="-122"/>
              </a:rPr>
              <a:t>中含质因子 </a:t>
            </a:r>
            <a:r>
              <a:rPr lang="en-US" altLang="zh-CN" sz="3200" dirty="0">
                <a:solidFill>
                  <a:srgbClr val="000000"/>
                </a:solidFill>
                <a:ea typeface="楷体_GB2312" pitchFamily="49" charset="-122"/>
              </a:rPr>
              <a:t>3,</a:t>
            </a:r>
            <a:r>
              <a:rPr lang="en-US" altLang="zh-CN" sz="3200" dirty="0">
                <a:solidFill>
                  <a:srgbClr val="A50021"/>
                </a:solidFill>
                <a:ea typeface="楷体_GB2312" pitchFamily="49" charset="-122"/>
              </a:rPr>
              <a:t> </a:t>
            </a:r>
            <a:r>
              <a:rPr lang="zh-CN" altLang="en-US" sz="3200" b="1" dirty="0">
                <a:solidFill>
                  <a:srgbClr val="FF0000"/>
                </a:solidFill>
                <a:ea typeface="楷体_GB2312" pitchFamily="49" charset="-122"/>
              </a:rPr>
              <a:t>故所有含质因子 </a:t>
            </a:r>
            <a:r>
              <a:rPr lang="en-US" altLang="zh-CN" sz="3200" b="1" dirty="0">
                <a:solidFill>
                  <a:srgbClr val="FF0000"/>
                </a:solidFill>
                <a:ea typeface="楷体_GB2312" pitchFamily="49" charset="-122"/>
              </a:rPr>
              <a:t>3 </a:t>
            </a:r>
            <a:r>
              <a:rPr lang="zh-CN" altLang="en-US" sz="3200" b="1" dirty="0">
                <a:solidFill>
                  <a:srgbClr val="FF0000"/>
                </a:solidFill>
                <a:ea typeface="楷体_GB2312" pitchFamily="49" charset="-122"/>
              </a:rPr>
              <a:t>的关键字均映射到“</a:t>
            </a:r>
            <a:r>
              <a:rPr lang="en-US" altLang="zh-CN" sz="3200" b="1" dirty="0">
                <a:solidFill>
                  <a:srgbClr val="FF0000"/>
                </a:solidFill>
                <a:ea typeface="楷体_GB2312" pitchFamily="49" charset="-122"/>
              </a:rPr>
              <a:t>3 </a:t>
            </a:r>
            <a:r>
              <a:rPr lang="zh-CN" altLang="en-US" sz="3200" b="1" dirty="0">
                <a:solidFill>
                  <a:srgbClr val="FF0000"/>
                </a:solidFill>
                <a:ea typeface="楷体_GB2312" pitchFamily="49" charset="-122"/>
              </a:rPr>
              <a:t>的倍数”的地址上</a:t>
            </a:r>
            <a:r>
              <a:rPr lang="zh-CN" altLang="en-US" sz="3200" dirty="0">
                <a:solidFill>
                  <a:srgbClr val="A50021"/>
                </a:solidFill>
                <a:ea typeface="楷体_GB2312" pitchFamily="49" charset="-122"/>
              </a:rPr>
              <a:t>，</a:t>
            </a:r>
            <a:r>
              <a:rPr lang="zh-CN" altLang="en-US" sz="3200" dirty="0">
                <a:solidFill>
                  <a:srgbClr val="000000"/>
                </a:solidFill>
                <a:ea typeface="楷体_GB2312" pitchFamily="49" charset="-122"/>
              </a:rPr>
              <a:t>从而增加了“冲突”的可能。</a:t>
            </a:r>
          </a:p>
        </p:txBody>
      </p:sp>
      <p:sp>
        <p:nvSpPr>
          <p:cNvPr id="449542" name="Text Box 6"/>
          <p:cNvSpPr txBox="1">
            <a:spLocks noChangeArrowheads="1"/>
          </p:cNvSpPr>
          <p:nvPr/>
        </p:nvSpPr>
        <p:spPr bwMode="auto">
          <a:xfrm>
            <a:off x="1270000" y="1546225"/>
            <a:ext cx="2255838" cy="628650"/>
          </a:xfrm>
          <a:prstGeom prst="rect">
            <a:avLst/>
          </a:prstGeom>
          <a:noFill/>
          <a:ln w="9525">
            <a:noFill/>
            <a:miter lim="800000"/>
            <a:headEnd/>
            <a:tailEnd/>
          </a:ln>
        </p:spPr>
        <p:txBody>
          <a:bodyPr>
            <a:spAutoFit/>
          </a:bodyPr>
          <a:lstStyle/>
          <a:p>
            <a:pPr>
              <a:lnSpc>
                <a:spcPct val="110000"/>
              </a:lnSpc>
            </a:pPr>
            <a:r>
              <a:rPr lang="zh-CN" altLang="en-US" sz="3200" b="1">
                <a:solidFill>
                  <a:srgbClr val="000000"/>
                </a:solidFill>
                <a:ea typeface="楷体_GB2312" pitchFamily="49" charset="-122"/>
              </a:rPr>
              <a:t>如果取</a:t>
            </a:r>
            <a:r>
              <a:rPr lang="en-US" altLang="zh-CN" sz="3200" b="1">
                <a:solidFill>
                  <a:srgbClr val="000000"/>
                </a:solidFill>
                <a:ea typeface="楷体_GB2312" pitchFamily="49" charset="-122"/>
              </a:rPr>
              <a:t>p=9:       </a:t>
            </a:r>
            <a:endParaRPr lang="en-US" altLang="zh-CN" sz="3600" b="1">
              <a:solidFill>
                <a:srgbClr val="FF0000"/>
              </a:solidFill>
              <a:latin typeface="楷体_GB2312" pitchFamily="49" charset="-122"/>
              <a:ea typeface="楷体_GB2312" pitchFamily="49" charset="-122"/>
            </a:endParaRPr>
          </a:p>
        </p:txBody>
      </p:sp>
      <p:sp>
        <p:nvSpPr>
          <p:cNvPr id="449543" name="Text Box 7"/>
          <p:cNvSpPr txBox="1">
            <a:spLocks noChangeArrowheads="1"/>
          </p:cNvSpPr>
          <p:nvPr/>
        </p:nvSpPr>
        <p:spPr bwMode="auto">
          <a:xfrm>
            <a:off x="3479800" y="1577975"/>
            <a:ext cx="4837113" cy="628650"/>
          </a:xfrm>
          <a:prstGeom prst="rect">
            <a:avLst/>
          </a:prstGeom>
          <a:noFill/>
          <a:ln w="9525">
            <a:noFill/>
            <a:miter lim="800000"/>
            <a:headEnd/>
            <a:tailEnd/>
          </a:ln>
        </p:spPr>
        <p:txBody>
          <a:bodyPr>
            <a:spAutoFit/>
          </a:bodyPr>
          <a:lstStyle/>
          <a:p>
            <a:pPr>
              <a:lnSpc>
                <a:spcPct val="110000"/>
              </a:lnSpc>
            </a:pPr>
            <a:r>
              <a:rPr lang="en-US" altLang="zh-CN" sz="3200" b="1">
                <a:solidFill>
                  <a:srgbClr val="000000"/>
                </a:solidFill>
                <a:ea typeface="楷体_GB2312" pitchFamily="49" charset="-122"/>
              </a:rPr>
              <a:t>   3    3     0     6    6     3</a:t>
            </a:r>
            <a:endParaRPr lang="en-US" altLang="zh-CN" sz="3600" b="1">
              <a:solidFill>
                <a:srgbClr val="FF0000"/>
              </a:solidFill>
              <a:latin typeface="楷体_GB2312" pitchFamily="49" charset="-122"/>
              <a:ea typeface="楷体_GB2312" pitchFamily="49" charset="-122"/>
            </a:endParaRPr>
          </a:p>
        </p:txBody>
      </p:sp>
      <p:sp>
        <p:nvSpPr>
          <p:cNvPr id="449544" name="Text Box 8"/>
          <p:cNvSpPr txBox="1">
            <a:spLocks noChangeArrowheads="1"/>
          </p:cNvSpPr>
          <p:nvPr/>
        </p:nvSpPr>
        <p:spPr bwMode="auto">
          <a:xfrm>
            <a:off x="1196975" y="2238375"/>
            <a:ext cx="2447925" cy="628650"/>
          </a:xfrm>
          <a:prstGeom prst="rect">
            <a:avLst/>
          </a:prstGeom>
          <a:noFill/>
          <a:ln w="9525">
            <a:noFill/>
            <a:miter lim="800000"/>
            <a:headEnd/>
            <a:tailEnd/>
          </a:ln>
        </p:spPr>
        <p:txBody>
          <a:bodyPr>
            <a:spAutoFit/>
          </a:bodyPr>
          <a:lstStyle/>
          <a:p>
            <a:pPr>
              <a:lnSpc>
                <a:spcPct val="110000"/>
              </a:lnSpc>
            </a:pPr>
            <a:r>
              <a:rPr lang="zh-CN" altLang="en-US" sz="3200" b="1">
                <a:solidFill>
                  <a:srgbClr val="FF0000"/>
                </a:solidFill>
                <a:ea typeface="楷体_GB2312" pitchFamily="49" charset="-122"/>
              </a:rPr>
              <a:t>如果取</a:t>
            </a:r>
            <a:r>
              <a:rPr lang="en-US" altLang="zh-CN" sz="3200" b="1">
                <a:solidFill>
                  <a:srgbClr val="FF0000"/>
                </a:solidFill>
                <a:ea typeface="楷体_GB2312" pitchFamily="49" charset="-122"/>
              </a:rPr>
              <a:t>p=11:</a:t>
            </a:r>
            <a:r>
              <a:rPr lang="en-US" altLang="zh-CN" sz="3200" b="1">
                <a:solidFill>
                  <a:srgbClr val="000000"/>
                </a:solidFill>
                <a:ea typeface="楷体_GB2312" pitchFamily="49" charset="-122"/>
              </a:rPr>
              <a:t>       </a:t>
            </a:r>
            <a:endParaRPr lang="en-US" altLang="zh-CN" sz="3600" b="1">
              <a:solidFill>
                <a:srgbClr val="FF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9542"/>
                                        </p:tgtEl>
                                        <p:attrNameLst>
                                          <p:attrName>style.visibility</p:attrName>
                                        </p:attrNameLst>
                                      </p:cBhvr>
                                      <p:to>
                                        <p:strVal val="visible"/>
                                      </p:to>
                                    </p:set>
                                    <p:animEffect transition="in" filter="wipe(left)">
                                      <p:cBhvr>
                                        <p:cTn id="7" dur="500"/>
                                        <p:tgtEl>
                                          <p:spTgt spid="4495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9543"/>
                                        </p:tgtEl>
                                        <p:attrNameLst>
                                          <p:attrName>style.visibility</p:attrName>
                                        </p:attrNameLst>
                                      </p:cBhvr>
                                      <p:to>
                                        <p:strVal val="visible"/>
                                      </p:to>
                                    </p:set>
                                    <p:animEffect transition="in" filter="wipe(left)">
                                      <p:cBhvr>
                                        <p:cTn id="12" dur="500"/>
                                        <p:tgtEl>
                                          <p:spTgt spid="4495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9544"/>
                                        </p:tgtEl>
                                        <p:attrNameLst>
                                          <p:attrName>style.visibility</p:attrName>
                                        </p:attrNameLst>
                                      </p:cBhvr>
                                      <p:to>
                                        <p:strVal val="visible"/>
                                      </p:to>
                                    </p:set>
                                    <p:animEffect transition="in" filter="wipe(left)">
                                      <p:cBhvr>
                                        <p:cTn id="17" dur="500"/>
                                        <p:tgtEl>
                                          <p:spTgt spid="4495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9539"/>
                                        </p:tgtEl>
                                        <p:attrNameLst>
                                          <p:attrName>style.visibility</p:attrName>
                                        </p:attrNameLst>
                                      </p:cBhvr>
                                      <p:to>
                                        <p:strVal val="visible"/>
                                      </p:to>
                                    </p:set>
                                    <p:animEffect transition="in" filter="wipe(left)">
                                      <p:cBhvr>
                                        <p:cTn id="22" dur="500"/>
                                        <p:tgtEl>
                                          <p:spTgt spid="4495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9540"/>
                                        </p:tgtEl>
                                        <p:attrNameLst>
                                          <p:attrName>style.visibility</p:attrName>
                                        </p:attrNameLst>
                                      </p:cBhvr>
                                      <p:to>
                                        <p:strVal val="visible"/>
                                      </p:to>
                                    </p:set>
                                    <p:animEffect transition="in" filter="wipe(left)">
                                      <p:cBhvr>
                                        <p:cTn id="27" dur="500"/>
                                        <p:tgtEl>
                                          <p:spTgt spid="4495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9541"/>
                                        </p:tgtEl>
                                        <p:attrNameLst>
                                          <p:attrName>style.visibility</p:attrName>
                                        </p:attrNameLst>
                                      </p:cBhvr>
                                      <p:to>
                                        <p:strVal val="visible"/>
                                      </p:to>
                                    </p:set>
                                    <p:animEffect transition="in" filter="wipe(left)">
                                      <p:cBhvr>
                                        <p:cTn id="32" dur="500"/>
                                        <p:tgtEl>
                                          <p:spTgt spid="449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utoUpdateAnimBg="0"/>
      <p:bldP spid="449540" grpId="0" autoUpdateAnimBg="0"/>
      <p:bldP spid="449541" grpId="0" autoUpdateAnimBg="0"/>
      <p:bldP spid="449542" grpId="0" autoUpdateAnimBg="0"/>
      <p:bldP spid="449543" grpId="0" autoUpdateAnimBg="0"/>
      <p:bldP spid="44954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98450" y="1008063"/>
            <a:ext cx="8612188" cy="4211637"/>
          </a:xfrm>
          <a:prstGeom prst="rect">
            <a:avLst/>
          </a:prstGeom>
          <a:noFill/>
          <a:ln w="9525">
            <a:noFill/>
            <a:miter lim="800000"/>
            <a:headEnd/>
            <a:tailEnd/>
          </a:ln>
        </p:spPr>
        <p:txBody>
          <a:bodyPr>
            <a:spAutoFit/>
          </a:bodyPr>
          <a:lstStyle/>
          <a:p>
            <a:pPr>
              <a:lnSpc>
                <a:spcPct val="150000"/>
              </a:lnSpc>
            </a:pPr>
            <a:r>
              <a:rPr lang="zh-CN" altLang="en-US" sz="3600" dirty="0">
                <a:solidFill>
                  <a:srgbClr val="000000"/>
                </a:solidFill>
                <a:ea typeface="楷体_GB2312" pitchFamily="49" charset="-122"/>
              </a:rPr>
              <a:t>实际构造哈希表时，</a:t>
            </a:r>
            <a:r>
              <a:rPr lang="zh-CN" altLang="en-US" sz="3600" b="1" dirty="0">
                <a:solidFill>
                  <a:srgbClr val="3333CC"/>
                </a:solidFill>
                <a:ea typeface="楷体_GB2312" pitchFamily="49" charset="-122"/>
              </a:rPr>
              <a:t>采用何种</a:t>
            </a:r>
            <a:r>
              <a:rPr lang="zh-CN" altLang="en-US" sz="3600" dirty="0">
                <a:solidFill>
                  <a:srgbClr val="000000"/>
                </a:solidFill>
                <a:ea typeface="楷体_GB2312" pitchFamily="49" charset="-122"/>
              </a:rPr>
              <a:t>哈希函数取决于建表的关键字集合的情况</a:t>
            </a:r>
            <a:r>
              <a:rPr lang="en-US" altLang="zh-CN" sz="3600" dirty="0">
                <a:solidFill>
                  <a:srgbClr val="000000"/>
                </a:solidFill>
                <a:ea typeface="楷体_GB2312" pitchFamily="49" charset="-122"/>
              </a:rPr>
              <a:t>(</a:t>
            </a:r>
            <a:r>
              <a:rPr lang="zh-CN" altLang="en-US" sz="3600" dirty="0">
                <a:solidFill>
                  <a:srgbClr val="000000"/>
                </a:solidFill>
                <a:ea typeface="楷体_GB2312" pitchFamily="49" charset="-122"/>
              </a:rPr>
              <a:t>包括关键字的范围和形态</a:t>
            </a:r>
            <a:r>
              <a:rPr lang="en-US" altLang="zh-CN" sz="3600" dirty="0">
                <a:solidFill>
                  <a:srgbClr val="000000"/>
                </a:solidFill>
                <a:ea typeface="楷体_GB2312" pitchFamily="49" charset="-122"/>
              </a:rPr>
              <a:t>)</a:t>
            </a:r>
            <a:r>
              <a:rPr lang="zh-CN" altLang="en-US" sz="3600" dirty="0">
                <a:solidFill>
                  <a:srgbClr val="000000"/>
                </a:solidFill>
                <a:ea typeface="楷体_GB2312" pitchFamily="49" charset="-122"/>
              </a:rPr>
              <a:t>，</a:t>
            </a:r>
          </a:p>
          <a:p>
            <a:pPr>
              <a:lnSpc>
                <a:spcPct val="150000"/>
              </a:lnSpc>
            </a:pPr>
            <a:r>
              <a:rPr lang="zh-CN" altLang="en-US" sz="3600" b="1" dirty="0">
                <a:solidFill>
                  <a:srgbClr val="FF3300"/>
                </a:solidFill>
                <a:ea typeface="楷体_GB2312" pitchFamily="49" charset="-122"/>
              </a:rPr>
              <a:t>总的原则是：</a:t>
            </a:r>
            <a:r>
              <a:rPr lang="zh-CN" altLang="en-US" sz="3600" b="1" dirty="0">
                <a:solidFill>
                  <a:srgbClr val="3333CC"/>
                </a:solidFill>
                <a:ea typeface="楷体_GB2312" pitchFamily="49" charset="-122"/>
              </a:rPr>
              <a:t>使映射分布尽可能均匀，使产生冲突的可能性降到尽可能地小。</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hlinkClick r:id="rId3" action="ppaction://hlinksldjump" highlightClick="1"/>
          </p:cNvPr>
          <p:cNvSpPr txBox="1">
            <a:spLocks noChangeArrowheads="1"/>
          </p:cNvSpPr>
          <p:nvPr/>
        </p:nvSpPr>
        <p:spPr bwMode="auto">
          <a:xfrm>
            <a:off x="574852" y="1691746"/>
            <a:ext cx="4455066" cy="646331"/>
          </a:xfrm>
          <a:prstGeom prst="rect">
            <a:avLst/>
          </a:prstGeom>
          <a:noFill/>
          <a:ln w="9525">
            <a:noFill/>
            <a:miter lim="800000"/>
            <a:headEnd/>
            <a:tailEnd/>
          </a:ln>
        </p:spPr>
        <p:txBody>
          <a:bodyPr wrap="none">
            <a:spAutoFit/>
          </a:bodyPr>
          <a:lstStyle/>
          <a:p>
            <a:r>
              <a:rPr lang="en-US" altLang="zh-CN" sz="3600" b="0">
                <a:solidFill>
                  <a:srgbClr val="FF66CC"/>
                </a:solidFill>
                <a:ea typeface="楷体_GB2312" pitchFamily="49" charset="-122"/>
              </a:rPr>
              <a:t> </a:t>
            </a:r>
            <a:r>
              <a:rPr lang="zh-CN" altLang="en-US" sz="3600">
                <a:ea typeface="楷体_GB2312" pitchFamily="49" charset="-122"/>
              </a:rPr>
              <a:t>一、哈希表是什么？</a:t>
            </a:r>
          </a:p>
        </p:txBody>
      </p:sp>
      <p:sp>
        <p:nvSpPr>
          <p:cNvPr id="40963" name="Text Box 3">
            <a:hlinkClick r:id="rId4" action="ppaction://hlinksldjump" highlightClick="1"/>
          </p:cNvPr>
          <p:cNvSpPr txBox="1">
            <a:spLocks noChangeArrowheads="1"/>
          </p:cNvSpPr>
          <p:nvPr/>
        </p:nvSpPr>
        <p:spPr bwMode="auto">
          <a:xfrm>
            <a:off x="193852" y="2548996"/>
            <a:ext cx="6781800" cy="641350"/>
          </a:xfrm>
          <a:prstGeom prst="rect">
            <a:avLst/>
          </a:prstGeom>
          <a:noFill/>
          <a:ln w="9525">
            <a:noFill/>
            <a:miter lim="800000"/>
            <a:headEnd/>
            <a:tailEnd/>
          </a:ln>
        </p:spPr>
        <p:txBody>
          <a:bodyPr>
            <a:spAutoFit/>
          </a:bodyPr>
          <a:lstStyle/>
          <a:p>
            <a:pPr lvl="2"/>
            <a:r>
              <a:rPr lang="zh-CN" altLang="en-US" sz="3600">
                <a:ea typeface="楷体_GB2312" pitchFamily="49" charset="-122"/>
              </a:rPr>
              <a:t>二、哈希函数的构造方法</a:t>
            </a:r>
          </a:p>
        </p:txBody>
      </p:sp>
      <p:sp>
        <p:nvSpPr>
          <p:cNvPr id="40964" name="Text Box 4">
            <a:hlinkClick r:id="" action="ppaction://noaction" highlightClick="1"/>
          </p:cNvPr>
          <p:cNvSpPr txBox="1">
            <a:spLocks noChangeArrowheads="1"/>
          </p:cNvSpPr>
          <p:nvPr/>
        </p:nvSpPr>
        <p:spPr bwMode="auto">
          <a:xfrm>
            <a:off x="574852" y="3368146"/>
            <a:ext cx="7239000" cy="641350"/>
          </a:xfrm>
          <a:prstGeom prst="rect">
            <a:avLst/>
          </a:prstGeom>
          <a:noFill/>
          <a:ln w="9525">
            <a:noFill/>
            <a:miter lim="800000"/>
            <a:headEnd/>
            <a:tailEnd/>
          </a:ln>
        </p:spPr>
        <p:txBody>
          <a:bodyPr>
            <a:spAutoFit/>
          </a:bodyPr>
          <a:lstStyle/>
          <a:p>
            <a:pPr lvl="2"/>
            <a:r>
              <a:rPr lang="zh-CN" altLang="en-US" sz="3600" dirty="0">
                <a:solidFill>
                  <a:srgbClr val="FF0000"/>
                </a:solidFill>
                <a:ea typeface="楷体_GB2312" pitchFamily="49" charset="-122"/>
              </a:rPr>
              <a:t>三、处理冲突的方法</a:t>
            </a:r>
          </a:p>
        </p:txBody>
      </p:sp>
      <p:sp>
        <p:nvSpPr>
          <p:cNvPr id="40965" name="Text Box 5">
            <a:hlinkClick r:id="" action="ppaction://noaction" highlightClick="1"/>
          </p:cNvPr>
          <p:cNvSpPr txBox="1">
            <a:spLocks noChangeArrowheads="1"/>
          </p:cNvSpPr>
          <p:nvPr/>
        </p:nvSpPr>
        <p:spPr bwMode="auto">
          <a:xfrm>
            <a:off x="1489252" y="4172479"/>
            <a:ext cx="8269287" cy="646331"/>
          </a:xfrm>
          <a:prstGeom prst="rect">
            <a:avLst/>
          </a:prstGeom>
          <a:noFill/>
          <a:ln w="9525">
            <a:noFill/>
            <a:miter lim="800000"/>
            <a:headEnd/>
            <a:tailEnd/>
          </a:ln>
        </p:spPr>
        <p:txBody>
          <a:bodyPr>
            <a:spAutoFit/>
          </a:bodyPr>
          <a:lstStyle/>
          <a:p>
            <a:r>
              <a:rPr lang="en-US" altLang="zh-CN" sz="3600" dirty="0">
                <a:ea typeface="楷体_GB2312" pitchFamily="49" charset="-122"/>
              </a:rPr>
              <a:t>   </a:t>
            </a:r>
            <a:r>
              <a:rPr lang="zh-CN" altLang="en-US" sz="3600" dirty="0">
                <a:ea typeface="楷体_GB2312" pitchFamily="49" charset="-122"/>
              </a:rPr>
              <a:t>四、哈希表的查找，插入和删除</a:t>
            </a:r>
          </a:p>
        </p:txBody>
      </p:sp>
      <p:sp>
        <p:nvSpPr>
          <p:cNvPr id="40966" name="Text Box 6"/>
          <p:cNvSpPr txBox="1">
            <a:spLocks noChangeArrowheads="1"/>
          </p:cNvSpPr>
          <p:nvPr/>
        </p:nvSpPr>
        <p:spPr bwMode="auto">
          <a:xfrm>
            <a:off x="2057400" y="381000"/>
            <a:ext cx="4965700" cy="1006475"/>
          </a:xfrm>
          <a:prstGeom prst="rect">
            <a:avLst/>
          </a:prstGeom>
          <a:noFill/>
          <a:ln w="9525">
            <a:noFill/>
            <a:miter lim="800000"/>
            <a:headEnd/>
            <a:tailEnd/>
          </a:ln>
        </p:spPr>
        <p:txBody>
          <a:bodyPr wrap="none">
            <a:spAutoFit/>
          </a:bodyPr>
          <a:lstStyle/>
          <a:p>
            <a:r>
              <a:rPr lang="en-US" altLang="zh-CN" sz="6000">
                <a:solidFill>
                  <a:schemeClr val="accent2"/>
                </a:solidFill>
                <a:ea typeface="楷体_GB2312" pitchFamily="49" charset="-122"/>
              </a:rPr>
              <a:t>9.3    </a:t>
            </a:r>
            <a:r>
              <a:rPr lang="zh-CN" altLang="en-US" sz="6000">
                <a:solidFill>
                  <a:schemeClr val="accent2"/>
                </a:solidFill>
                <a:ea typeface="楷体_GB2312" pitchFamily="49" charset="-122"/>
              </a:rPr>
              <a:t>哈  希  表</a:t>
            </a:r>
            <a:endParaRPr lang="zh-CN" altLang="en-US" sz="4400" b="0">
              <a:solidFill>
                <a:schemeClr val="accent2"/>
              </a:solidFill>
              <a:ea typeface="楷体_GB2312" pitchFamily="49" charset="-122"/>
            </a:endParaRPr>
          </a:p>
        </p:txBody>
      </p:sp>
      <p:sp>
        <p:nvSpPr>
          <p:cNvPr id="7" name="Text Box 5">
            <a:hlinkClick r:id="" action="ppaction://noaction" highlightClick="1"/>
          </p:cNvPr>
          <p:cNvSpPr txBox="1">
            <a:spLocks noChangeArrowheads="1"/>
          </p:cNvSpPr>
          <p:nvPr/>
        </p:nvSpPr>
        <p:spPr bwMode="auto">
          <a:xfrm>
            <a:off x="1850496" y="4918428"/>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五、安全哈希函数</a:t>
            </a:r>
            <a:endParaRPr lang="zh-CN" altLang="en-US" sz="3600" dirty="0">
              <a:ea typeface="楷体_GB2312" pitchFamily="49" charset="-122"/>
            </a:endParaRPr>
          </a:p>
        </p:txBody>
      </p:sp>
      <p:sp>
        <p:nvSpPr>
          <p:cNvPr id="8" name="Text Box 5">
            <a:hlinkClick r:id="" action="ppaction://noaction" highlightClick="1"/>
          </p:cNvPr>
          <p:cNvSpPr txBox="1">
            <a:spLocks noChangeArrowheads="1"/>
          </p:cNvSpPr>
          <p:nvPr/>
        </p:nvSpPr>
        <p:spPr bwMode="auto">
          <a:xfrm>
            <a:off x="2256896" y="5742516"/>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六、动态散列</a:t>
            </a:r>
            <a:endParaRPr lang="zh-CN" altLang="en-US" sz="3600" dirty="0">
              <a:ea typeface="楷体_GB2312" pitchFamily="49" charset="-122"/>
            </a:endParaRPr>
          </a:p>
        </p:txBody>
      </p:sp>
    </p:spTree>
    <p:extLst>
      <p:ext uri="{BB962C8B-B14F-4D97-AF65-F5344CB8AC3E}">
        <p14:creationId xmlns:p14="http://schemas.microsoft.com/office/powerpoint/2010/main" val="37295467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44613" y="3187700"/>
            <a:ext cx="6597650" cy="3451225"/>
            <a:chOff x="528" y="1412"/>
            <a:chExt cx="4752" cy="2668"/>
          </a:xfrm>
        </p:grpSpPr>
        <p:sp>
          <p:nvSpPr>
            <p:cNvPr id="7173" name="Oval 3"/>
            <p:cNvSpPr>
              <a:spLocks noChangeArrowheads="1"/>
            </p:cNvSpPr>
            <p:nvPr/>
          </p:nvSpPr>
          <p:spPr bwMode="auto">
            <a:xfrm>
              <a:off x="2400" y="141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grpSp>
          <p:nvGrpSpPr>
            <p:cNvPr id="3" name="Group 4"/>
            <p:cNvGrpSpPr>
              <a:grpSpLocks/>
            </p:cNvGrpSpPr>
            <p:nvPr/>
          </p:nvGrpSpPr>
          <p:grpSpPr bwMode="auto">
            <a:xfrm>
              <a:off x="528" y="2256"/>
              <a:ext cx="1632" cy="672"/>
              <a:chOff x="528" y="2256"/>
              <a:chExt cx="1632" cy="672"/>
            </a:xfrm>
          </p:grpSpPr>
          <p:sp>
            <p:nvSpPr>
              <p:cNvPr id="7219" name="Oval 5"/>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D</a:t>
                </a:r>
                <a:endParaRPr lang="en-US" altLang="zh-CN" sz="3200">
                  <a:solidFill>
                    <a:srgbClr val="000000"/>
                  </a:solidFill>
                  <a:ea typeface="宋体" charset="-122"/>
                </a:endParaRPr>
              </a:p>
            </p:txBody>
          </p:sp>
          <p:sp>
            <p:nvSpPr>
              <p:cNvPr id="7220" name="Oval 6"/>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7221" name="Oval 7"/>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V</a:t>
                </a:r>
                <a:endParaRPr lang="en-US" altLang="zh-CN" sz="3200">
                  <a:solidFill>
                    <a:srgbClr val="000000"/>
                  </a:solidFill>
                  <a:ea typeface="宋体" charset="-122"/>
                </a:endParaRPr>
              </a:p>
            </p:txBody>
          </p:sp>
          <p:sp>
            <p:nvSpPr>
              <p:cNvPr id="7222" name="Line 8"/>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223" name="Line 9"/>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224" name="Line 10"/>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1"/>
            <p:cNvGrpSpPr>
              <a:grpSpLocks/>
            </p:cNvGrpSpPr>
            <p:nvPr/>
          </p:nvGrpSpPr>
          <p:grpSpPr bwMode="auto">
            <a:xfrm>
              <a:off x="2400" y="2256"/>
              <a:ext cx="1008" cy="672"/>
              <a:chOff x="2400" y="2256"/>
              <a:chExt cx="1008" cy="672"/>
            </a:xfrm>
          </p:grpSpPr>
          <p:sp>
            <p:nvSpPr>
              <p:cNvPr id="7215" name="Oval 12"/>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16" name="Oval 13"/>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R</a:t>
                </a:r>
                <a:endParaRPr lang="en-US" altLang="zh-CN" sz="3200">
                  <a:solidFill>
                    <a:srgbClr val="000000"/>
                  </a:solidFill>
                  <a:ea typeface="宋体" charset="-122"/>
                </a:endParaRPr>
              </a:p>
            </p:txBody>
          </p:sp>
          <p:sp>
            <p:nvSpPr>
              <p:cNvPr id="7217" name="Line 14"/>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218" name="Line 15"/>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5" name="Group 16"/>
            <p:cNvGrpSpPr>
              <a:grpSpLocks/>
            </p:cNvGrpSpPr>
            <p:nvPr/>
          </p:nvGrpSpPr>
          <p:grpSpPr bwMode="auto">
            <a:xfrm>
              <a:off x="528" y="2928"/>
              <a:ext cx="384" cy="576"/>
              <a:chOff x="528" y="2928"/>
              <a:chExt cx="384" cy="576"/>
            </a:xfrm>
          </p:grpSpPr>
          <p:sp>
            <p:nvSpPr>
              <p:cNvPr id="7213" name="Oval 17"/>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a:solidFill>
                    <a:srgbClr val="3333FF"/>
                  </a:solidFill>
                  <a:ea typeface="宋体" charset="-122"/>
                </a:endParaRPr>
              </a:p>
            </p:txBody>
          </p:sp>
          <p:sp>
            <p:nvSpPr>
              <p:cNvPr id="7214" name="Line 18"/>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6" name="Group 19"/>
            <p:cNvGrpSpPr>
              <a:grpSpLocks/>
            </p:cNvGrpSpPr>
            <p:nvPr/>
          </p:nvGrpSpPr>
          <p:grpSpPr bwMode="auto">
            <a:xfrm>
              <a:off x="1152" y="2928"/>
              <a:ext cx="384" cy="576"/>
              <a:chOff x="1152" y="2928"/>
              <a:chExt cx="384" cy="576"/>
            </a:xfrm>
          </p:grpSpPr>
          <p:sp>
            <p:nvSpPr>
              <p:cNvPr id="7211" name="Oval 20"/>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12" name="Line 21"/>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7" name="Group 22"/>
            <p:cNvGrpSpPr>
              <a:grpSpLocks/>
            </p:cNvGrpSpPr>
            <p:nvPr/>
          </p:nvGrpSpPr>
          <p:grpSpPr bwMode="auto">
            <a:xfrm>
              <a:off x="1776" y="2928"/>
              <a:ext cx="384" cy="1152"/>
              <a:chOff x="1776" y="2928"/>
              <a:chExt cx="384" cy="1152"/>
            </a:xfrm>
          </p:grpSpPr>
          <p:sp>
            <p:nvSpPr>
              <p:cNvPr id="7207" name="Oval 23"/>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7208" name="Oval 24"/>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09" name="Line 25"/>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210" name="Line 26"/>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8" name="Group 27"/>
            <p:cNvGrpSpPr>
              <a:grpSpLocks/>
            </p:cNvGrpSpPr>
            <p:nvPr/>
          </p:nvGrpSpPr>
          <p:grpSpPr bwMode="auto">
            <a:xfrm>
              <a:off x="3024" y="2928"/>
              <a:ext cx="384" cy="576"/>
              <a:chOff x="3024" y="2928"/>
              <a:chExt cx="384" cy="576"/>
            </a:xfrm>
          </p:grpSpPr>
          <p:sp>
            <p:nvSpPr>
              <p:cNvPr id="7205" name="Oval 28"/>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06" name="Line 29"/>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9" name="Group 30"/>
            <p:cNvGrpSpPr>
              <a:grpSpLocks/>
            </p:cNvGrpSpPr>
            <p:nvPr/>
          </p:nvGrpSpPr>
          <p:grpSpPr bwMode="auto">
            <a:xfrm>
              <a:off x="4272" y="2928"/>
              <a:ext cx="384" cy="1152"/>
              <a:chOff x="4272" y="2928"/>
              <a:chExt cx="384" cy="1152"/>
            </a:xfrm>
          </p:grpSpPr>
          <p:sp>
            <p:nvSpPr>
              <p:cNvPr id="7201" name="Oval 31"/>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sp>
            <p:nvSpPr>
              <p:cNvPr id="7202" name="Oval 32"/>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03" name="Line 33"/>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204" name="Line 34"/>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0" name="Group 35"/>
            <p:cNvGrpSpPr>
              <a:grpSpLocks/>
            </p:cNvGrpSpPr>
            <p:nvPr/>
          </p:nvGrpSpPr>
          <p:grpSpPr bwMode="auto">
            <a:xfrm>
              <a:off x="4896" y="2928"/>
              <a:ext cx="384" cy="576"/>
              <a:chOff x="4896" y="2928"/>
              <a:chExt cx="384" cy="576"/>
            </a:xfrm>
          </p:grpSpPr>
          <p:sp>
            <p:nvSpPr>
              <p:cNvPr id="7199" name="Oval 36"/>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200" name="Line 37"/>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1" name="Group 38"/>
            <p:cNvGrpSpPr>
              <a:grpSpLocks/>
            </p:cNvGrpSpPr>
            <p:nvPr/>
          </p:nvGrpSpPr>
          <p:grpSpPr bwMode="auto">
            <a:xfrm>
              <a:off x="3360" y="2832"/>
              <a:ext cx="672" cy="1248"/>
              <a:chOff x="3360" y="2832"/>
              <a:chExt cx="672" cy="1248"/>
            </a:xfrm>
          </p:grpSpPr>
          <p:sp>
            <p:nvSpPr>
              <p:cNvPr id="7195" name="Oval 39"/>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7196" name="Oval 40"/>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7197" name="Line 41"/>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198" name="Line 42"/>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2" name="Group 43"/>
            <p:cNvGrpSpPr>
              <a:grpSpLocks/>
            </p:cNvGrpSpPr>
            <p:nvPr/>
          </p:nvGrpSpPr>
          <p:grpSpPr bwMode="auto">
            <a:xfrm>
              <a:off x="4272" y="2256"/>
              <a:ext cx="1008" cy="672"/>
              <a:chOff x="4272" y="2256"/>
              <a:chExt cx="1008" cy="672"/>
            </a:xfrm>
          </p:grpSpPr>
          <p:sp>
            <p:nvSpPr>
              <p:cNvPr id="7191" name="Oval 44"/>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G</a:t>
                </a:r>
                <a:endParaRPr lang="en-US" altLang="zh-CN" sz="3200">
                  <a:solidFill>
                    <a:srgbClr val="000000"/>
                  </a:solidFill>
                  <a:ea typeface="宋体" charset="-122"/>
                </a:endParaRPr>
              </a:p>
            </p:txBody>
          </p:sp>
          <p:sp>
            <p:nvSpPr>
              <p:cNvPr id="7192" name="Oval 45"/>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7193" name="Line 46"/>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194" name="Line 47"/>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3" name="Group 48"/>
            <p:cNvGrpSpPr>
              <a:grpSpLocks/>
            </p:cNvGrpSpPr>
            <p:nvPr/>
          </p:nvGrpSpPr>
          <p:grpSpPr bwMode="auto">
            <a:xfrm>
              <a:off x="1152" y="1680"/>
              <a:ext cx="3504" cy="672"/>
              <a:chOff x="1152" y="1680"/>
              <a:chExt cx="3504" cy="672"/>
            </a:xfrm>
          </p:grpSpPr>
          <p:sp>
            <p:nvSpPr>
              <p:cNvPr id="7185" name="Oval 49"/>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A</a:t>
                </a:r>
                <a:endParaRPr lang="en-US" altLang="zh-CN" sz="3200">
                  <a:solidFill>
                    <a:srgbClr val="000000"/>
                  </a:solidFill>
                  <a:ea typeface="宋体" charset="-122"/>
                </a:endParaRPr>
              </a:p>
            </p:txBody>
          </p:sp>
          <p:sp>
            <p:nvSpPr>
              <p:cNvPr id="7186" name="Oval 50"/>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7187" name="Oval 51"/>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I</a:t>
                </a:r>
                <a:endParaRPr lang="en-US" altLang="zh-CN" sz="3200">
                  <a:solidFill>
                    <a:srgbClr val="000000"/>
                  </a:solidFill>
                  <a:ea typeface="宋体" charset="-122"/>
                </a:endParaRPr>
              </a:p>
            </p:txBody>
          </p:sp>
          <p:sp>
            <p:nvSpPr>
              <p:cNvPr id="7188" name="Line 52"/>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189" name="Line 53"/>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7190" name="Line 54"/>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sp>
        <p:nvSpPr>
          <p:cNvPr id="7171" name="Text Box 55"/>
          <p:cNvSpPr txBox="1">
            <a:spLocks noChangeArrowheads="1"/>
          </p:cNvSpPr>
          <p:nvPr/>
        </p:nvSpPr>
        <p:spPr bwMode="auto">
          <a:xfrm>
            <a:off x="0" y="0"/>
            <a:ext cx="4643438" cy="701675"/>
          </a:xfrm>
          <a:prstGeom prst="rect">
            <a:avLst/>
          </a:prstGeom>
          <a:noFill/>
          <a:ln w="9525" algn="ctr">
            <a:noFill/>
            <a:miter lim="800000"/>
            <a:headEnd/>
            <a:tailEnd/>
          </a:ln>
        </p:spPr>
        <p:txBody>
          <a:bodyPr wrap="none">
            <a:spAutoFit/>
          </a:bodyPr>
          <a:lstStyle/>
          <a:p>
            <a:pPr marL="381000" lvl="2"/>
            <a:r>
              <a:rPr lang="en-US" altLang="zh-CN" sz="4000" b="1">
                <a:solidFill>
                  <a:srgbClr val="6600CC"/>
                </a:solidFill>
                <a:latin typeface="楷体_GB2312" pitchFamily="49" charset="-122"/>
                <a:ea typeface="楷体_GB2312" pitchFamily="49" charset="-122"/>
              </a:rPr>
              <a:t>1.</a:t>
            </a:r>
            <a:r>
              <a:rPr lang="zh-CN" altLang="en-US" sz="4000" b="1">
                <a:solidFill>
                  <a:srgbClr val="6600CC"/>
                </a:solidFill>
                <a:latin typeface="楷体_GB2312" pitchFamily="49" charset="-122"/>
                <a:ea typeface="楷体_GB2312" pitchFamily="49" charset="-122"/>
              </a:rPr>
              <a:t>键树的结构特点</a:t>
            </a:r>
          </a:p>
        </p:txBody>
      </p:sp>
      <p:sp>
        <p:nvSpPr>
          <p:cNvPr id="439352" name="Text Box 56"/>
          <p:cNvSpPr txBox="1">
            <a:spLocks noChangeArrowheads="1"/>
          </p:cNvSpPr>
          <p:nvPr/>
        </p:nvSpPr>
        <p:spPr bwMode="auto">
          <a:xfrm>
            <a:off x="396875" y="957263"/>
            <a:ext cx="8534400" cy="1938337"/>
          </a:xfrm>
          <a:prstGeom prst="rect">
            <a:avLst/>
          </a:prstGeom>
          <a:noFill/>
          <a:ln w="9525">
            <a:noFill/>
            <a:miter lim="800000"/>
            <a:headEnd/>
            <a:tailEnd/>
          </a:ln>
        </p:spPr>
        <p:txBody>
          <a:bodyPr>
            <a:spAutoFit/>
          </a:bodyPr>
          <a:lstStyle/>
          <a:p>
            <a:pPr marL="536575" indent="-536575">
              <a:lnSpc>
                <a:spcPct val="125000"/>
              </a:lnSpc>
            </a:pPr>
            <a:r>
              <a:rPr lang="en-US" altLang="zh-CN" sz="3200" b="1" dirty="0">
                <a:solidFill>
                  <a:srgbClr val="000000"/>
                </a:solidFill>
                <a:ea typeface="楷体_GB2312" pitchFamily="49" charset="-122"/>
              </a:rPr>
              <a:t>1).  </a:t>
            </a:r>
            <a:r>
              <a:rPr lang="zh-CN" altLang="en-US" sz="3200" b="1" dirty="0">
                <a:solidFill>
                  <a:srgbClr val="000000"/>
                </a:solidFill>
                <a:ea typeface="楷体_GB2312" pitchFamily="49" charset="-122"/>
              </a:rPr>
              <a:t>关键字中的各个符号分布在从根结点到叶</a:t>
            </a:r>
            <a:r>
              <a:rPr lang="zh-CN" altLang="en-US" sz="3200" b="1" dirty="0" smtClean="0">
                <a:solidFill>
                  <a:srgbClr val="000000"/>
                </a:solidFill>
                <a:ea typeface="楷体_GB2312" pitchFamily="49" charset="-122"/>
              </a:rPr>
              <a:t>的路径</a:t>
            </a:r>
            <a:r>
              <a:rPr lang="zh-CN" altLang="en-US" sz="3200" b="1" dirty="0">
                <a:solidFill>
                  <a:srgbClr val="000000"/>
                </a:solidFill>
                <a:ea typeface="楷体_GB2312" pitchFamily="49" charset="-122"/>
              </a:rPr>
              <a:t>上；</a:t>
            </a:r>
          </a:p>
          <a:p>
            <a:pPr marL="536575" indent="-536575">
              <a:lnSpc>
                <a:spcPct val="125000"/>
              </a:lnSpc>
            </a:pPr>
            <a:r>
              <a:rPr lang="en-US" altLang="zh-CN" sz="3200" b="1" dirty="0">
                <a:solidFill>
                  <a:srgbClr val="000000"/>
                </a:solidFill>
                <a:ea typeface="楷体_GB2312" pitchFamily="49" charset="-122"/>
              </a:rPr>
              <a:t>2).  </a:t>
            </a:r>
            <a:r>
              <a:rPr lang="zh-CN" altLang="en-US" sz="3200" b="1" dirty="0">
                <a:solidFill>
                  <a:srgbClr val="000000"/>
                </a:solidFill>
                <a:ea typeface="楷体_GB2312" pitchFamily="49" charset="-122"/>
              </a:rPr>
              <a:t>叶结点内的符号“</a:t>
            </a:r>
            <a:r>
              <a:rPr lang="en-US" altLang="zh-CN" sz="3200" b="1" dirty="0">
                <a:solidFill>
                  <a:srgbClr val="000000"/>
                </a:solidFill>
                <a:latin typeface="楷体_GB2312" pitchFamily="49" charset="-122"/>
                <a:ea typeface="楷体_GB2312" pitchFamily="49" charset="-122"/>
              </a:rPr>
              <a:t>$</a:t>
            </a:r>
            <a:r>
              <a:rPr lang="zh-CN" altLang="en-US" sz="3200" b="1" dirty="0">
                <a:solidFill>
                  <a:srgbClr val="000000"/>
                </a:solidFill>
                <a:ea typeface="楷体_GB2312" pitchFamily="49" charset="-122"/>
              </a:rPr>
              <a:t>”为“结束”的标志符；</a:t>
            </a:r>
          </a:p>
        </p:txBody>
      </p:sp>
    </p:spTree>
    <p:extLst>
      <p:ext uri="{BB962C8B-B14F-4D97-AF65-F5344CB8AC3E}">
        <p14:creationId xmlns:p14="http://schemas.microsoft.com/office/powerpoint/2010/main" val="646564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9352"/>
                                        </p:tgtEl>
                                        <p:attrNameLst>
                                          <p:attrName>style.visibility</p:attrName>
                                        </p:attrNameLst>
                                      </p:cBhvr>
                                      <p:to>
                                        <p:strVal val="visible"/>
                                      </p:to>
                                    </p:set>
                                    <p:animEffect transition="in" filter="wipe(left)">
                                      <p:cBhvr>
                                        <p:cTn id="7" dur="500"/>
                                        <p:tgtEl>
                                          <p:spTgt spid="439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5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41288" y="566738"/>
            <a:ext cx="5830888" cy="701675"/>
          </a:xfrm>
          <a:prstGeom prst="rect">
            <a:avLst/>
          </a:prstGeom>
          <a:noFill/>
          <a:ln w="9525">
            <a:noFill/>
            <a:miter lim="800000"/>
            <a:headEnd/>
            <a:tailEnd/>
          </a:ln>
        </p:spPr>
        <p:txBody>
          <a:bodyPr wrap="none">
            <a:spAutoFit/>
          </a:bodyPr>
          <a:lstStyle/>
          <a:p>
            <a:pPr lvl="2"/>
            <a:r>
              <a:rPr lang="zh-CN" altLang="en-US" sz="4000" b="0">
                <a:solidFill>
                  <a:srgbClr val="FF00FF"/>
                </a:solidFill>
                <a:ea typeface="楷体_GB2312" pitchFamily="49" charset="-122"/>
              </a:rPr>
              <a:t>三、</a:t>
            </a:r>
            <a:r>
              <a:rPr lang="zh-CN" altLang="en-US" sz="4000">
                <a:solidFill>
                  <a:srgbClr val="FF00FF"/>
                </a:solidFill>
                <a:ea typeface="楷体_GB2312" pitchFamily="49" charset="-122"/>
              </a:rPr>
              <a:t>处理冲突的方法</a:t>
            </a:r>
            <a:r>
              <a:rPr lang="zh-CN" altLang="en-US" sz="4000" b="0">
                <a:ea typeface="楷体_GB2312" pitchFamily="49" charset="-122"/>
              </a:rPr>
              <a:t> </a:t>
            </a:r>
            <a:endParaRPr lang="zh-CN" altLang="en-US" b="0">
              <a:solidFill>
                <a:srgbClr val="0000FF"/>
              </a:solidFill>
              <a:ea typeface="楷体_GB2312" pitchFamily="49" charset="-122"/>
            </a:endParaRPr>
          </a:p>
        </p:txBody>
      </p:sp>
      <p:sp>
        <p:nvSpPr>
          <p:cNvPr id="31747" name="Text Box 3"/>
          <p:cNvSpPr txBox="1">
            <a:spLocks noChangeArrowheads="1"/>
          </p:cNvSpPr>
          <p:nvPr/>
        </p:nvSpPr>
        <p:spPr bwMode="auto">
          <a:xfrm>
            <a:off x="550863" y="1508125"/>
            <a:ext cx="8274050" cy="1714500"/>
          </a:xfrm>
          <a:prstGeom prst="rect">
            <a:avLst/>
          </a:prstGeom>
          <a:noFill/>
          <a:ln w="9525">
            <a:noFill/>
            <a:miter lim="800000"/>
            <a:headEnd/>
            <a:tailEnd/>
          </a:ln>
        </p:spPr>
        <p:txBody>
          <a:bodyPr>
            <a:spAutoFit/>
          </a:bodyPr>
          <a:lstStyle/>
          <a:p>
            <a:pPr>
              <a:lnSpc>
                <a:spcPct val="140000"/>
              </a:lnSpc>
            </a:pPr>
            <a:r>
              <a:rPr lang="en-US" altLang="zh-CN" sz="4000" b="0" dirty="0">
                <a:ea typeface="楷体_GB2312" pitchFamily="49" charset="-122"/>
              </a:rPr>
              <a:t>“</a:t>
            </a:r>
            <a:r>
              <a:rPr lang="zh-CN" altLang="en-US" sz="4000" dirty="0">
                <a:ea typeface="楷体_GB2312" pitchFamily="49" charset="-122"/>
              </a:rPr>
              <a:t>处理冲突</a:t>
            </a:r>
            <a:r>
              <a:rPr lang="zh-CN" altLang="en-US" sz="4000" b="0" dirty="0">
                <a:ea typeface="楷体_GB2312" pitchFamily="49" charset="-122"/>
              </a:rPr>
              <a:t>” 的实际含义是：</a:t>
            </a:r>
            <a:r>
              <a:rPr lang="zh-CN" altLang="en-US" sz="3600" b="0" dirty="0">
                <a:solidFill>
                  <a:srgbClr val="0000FF"/>
                </a:solidFill>
                <a:ea typeface="楷体_GB2312" pitchFamily="49" charset="-122"/>
              </a:rPr>
              <a:t>为产生冲突的地址</a:t>
            </a:r>
            <a:r>
              <a:rPr lang="zh-CN" altLang="en-US" sz="3600" dirty="0">
                <a:solidFill>
                  <a:srgbClr val="0000FF"/>
                </a:solidFill>
                <a:ea typeface="楷体_GB2312" pitchFamily="49" charset="-122"/>
              </a:rPr>
              <a:t>寻找下一个</a:t>
            </a:r>
            <a:r>
              <a:rPr lang="zh-CN" altLang="en-US" sz="3600" dirty="0">
                <a:solidFill>
                  <a:srgbClr val="FF0000"/>
                </a:solidFill>
                <a:ea typeface="楷体_GB2312" pitchFamily="49" charset="-122"/>
              </a:rPr>
              <a:t>空的</a:t>
            </a:r>
            <a:r>
              <a:rPr lang="zh-CN" altLang="en-US" sz="3600" b="0" dirty="0">
                <a:solidFill>
                  <a:srgbClr val="0000FF"/>
                </a:solidFill>
                <a:ea typeface="楷体_GB2312" pitchFamily="49" charset="-122"/>
              </a:rPr>
              <a:t>哈希</a:t>
            </a:r>
            <a:r>
              <a:rPr lang="zh-CN" altLang="en-US" sz="3600" b="0" dirty="0" smtClean="0">
                <a:solidFill>
                  <a:srgbClr val="0000FF"/>
                </a:solidFill>
                <a:ea typeface="楷体_GB2312" pitchFamily="49" charset="-122"/>
              </a:rPr>
              <a:t>地址。</a:t>
            </a:r>
            <a:endParaRPr lang="zh-CN" altLang="en-US" sz="3600" b="0" dirty="0">
              <a:solidFill>
                <a:srgbClr val="0000FF"/>
              </a:solidFill>
              <a:ea typeface="楷体_GB2312" pitchFamily="49" charset="-122"/>
            </a:endParaRPr>
          </a:p>
        </p:txBody>
      </p:sp>
      <p:sp>
        <p:nvSpPr>
          <p:cNvPr id="760836" name="Rectangle 4">
            <a:hlinkClick r:id="" action="ppaction://hlinkshowjump?jump=nextslide" highlightClick="1"/>
          </p:cNvPr>
          <p:cNvSpPr>
            <a:spLocks noChangeArrowheads="1"/>
          </p:cNvSpPr>
          <p:nvPr/>
        </p:nvSpPr>
        <p:spPr bwMode="auto">
          <a:xfrm>
            <a:off x="2651125" y="3695700"/>
            <a:ext cx="4718050" cy="823913"/>
          </a:xfrm>
          <a:prstGeom prst="rect">
            <a:avLst/>
          </a:prstGeom>
          <a:noFill/>
          <a:ln w="9525">
            <a:noFill/>
            <a:miter lim="800000"/>
            <a:headEnd/>
            <a:tailEnd/>
          </a:ln>
        </p:spPr>
        <p:txBody>
          <a:bodyPr>
            <a:spAutoFit/>
          </a:bodyPr>
          <a:lstStyle/>
          <a:p>
            <a:r>
              <a:rPr lang="en-US" altLang="zh-CN" sz="4800">
                <a:solidFill>
                  <a:srgbClr val="006600"/>
                </a:solidFill>
                <a:ea typeface="隶书" pitchFamily="49" charset="-122"/>
              </a:rPr>
              <a:t>1. </a:t>
            </a:r>
            <a:r>
              <a:rPr lang="zh-CN" altLang="en-US" sz="4800">
                <a:solidFill>
                  <a:srgbClr val="006600"/>
                </a:solidFill>
                <a:latin typeface="隶书" pitchFamily="49" charset="-122"/>
                <a:ea typeface="隶书" pitchFamily="49" charset="-122"/>
              </a:rPr>
              <a:t>开放定址法</a:t>
            </a:r>
            <a:endParaRPr lang="zh-CN" altLang="en-US" sz="4800">
              <a:solidFill>
                <a:srgbClr val="800000"/>
              </a:solidFill>
              <a:ea typeface="楷体_GB2312" pitchFamily="49" charset="-122"/>
            </a:endParaRPr>
          </a:p>
        </p:txBody>
      </p:sp>
      <p:sp>
        <p:nvSpPr>
          <p:cNvPr id="760837" name="Text Box 5">
            <a:hlinkClick r:id="" action="ppaction://noaction" highlightClick="1"/>
          </p:cNvPr>
          <p:cNvSpPr txBox="1">
            <a:spLocks noChangeArrowheads="1"/>
          </p:cNvSpPr>
          <p:nvPr/>
        </p:nvSpPr>
        <p:spPr bwMode="auto">
          <a:xfrm>
            <a:off x="1736725" y="5013325"/>
            <a:ext cx="4567238" cy="823913"/>
          </a:xfrm>
          <a:prstGeom prst="rect">
            <a:avLst/>
          </a:prstGeom>
          <a:noFill/>
          <a:ln w="9525">
            <a:noFill/>
            <a:miter lim="800000"/>
            <a:headEnd/>
            <a:tailEnd/>
          </a:ln>
        </p:spPr>
        <p:txBody>
          <a:bodyPr>
            <a:spAutoFit/>
          </a:bodyPr>
          <a:lstStyle/>
          <a:p>
            <a:pPr lvl="2"/>
            <a:r>
              <a:rPr lang="en-US" altLang="zh-CN" sz="4800">
                <a:solidFill>
                  <a:srgbClr val="006600"/>
                </a:solidFill>
                <a:ea typeface="隶书" pitchFamily="49" charset="-122"/>
              </a:rPr>
              <a:t>2. </a:t>
            </a:r>
            <a:r>
              <a:rPr lang="zh-CN" altLang="en-US" sz="4800">
                <a:solidFill>
                  <a:srgbClr val="006600"/>
                </a:solidFill>
                <a:latin typeface="隶书" pitchFamily="49" charset="-122"/>
                <a:ea typeface="隶书" pitchFamily="49" charset="-122"/>
              </a:rPr>
              <a:t>链地址法</a:t>
            </a:r>
            <a:endParaRPr lang="zh-CN" altLang="en-US" sz="4800" b="0"/>
          </a:p>
        </p:txBody>
      </p:sp>
    </p:spTree>
    <p:extLst>
      <p:ext uri="{BB962C8B-B14F-4D97-AF65-F5344CB8AC3E}">
        <p14:creationId xmlns:p14="http://schemas.microsoft.com/office/powerpoint/2010/main" val="2219069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0836"/>
                                        </p:tgtEl>
                                        <p:attrNameLst>
                                          <p:attrName>style.visibility</p:attrName>
                                        </p:attrNameLst>
                                      </p:cBhvr>
                                      <p:to>
                                        <p:strVal val="visible"/>
                                      </p:to>
                                    </p:set>
                                    <p:animEffect transition="in" filter="wipe(left)">
                                      <p:cBhvr>
                                        <p:cTn id="7" dur="500"/>
                                        <p:tgtEl>
                                          <p:spTgt spid="7608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60837"/>
                                        </p:tgtEl>
                                        <p:attrNameLst>
                                          <p:attrName>style.visibility</p:attrName>
                                        </p:attrNameLst>
                                      </p:cBhvr>
                                      <p:to>
                                        <p:strVal val="visible"/>
                                      </p:to>
                                    </p:set>
                                    <p:animEffect transition="in" filter="wipe(left)">
                                      <p:cBhvr>
                                        <p:cTn id="10" dur="500"/>
                                        <p:tgtEl>
                                          <p:spTgt spid="76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6" grpId="0"/>
      <p:bldP spid="76083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Text Box 2"/>
          <p:cNvSpPr txBox="1">
            <a:spLocks noChangeArrowheads="1"/>
          </p:cNvSpPr>
          <p:nvPr/>
        </p:nvSpPr>
        <p:spPr bwMode="auto">
          <a:xfrm>
            <a:off x="-500063" y="841375"/>
            <a:ext cx="9644063" cy="3046988"/>
          </a:xfrm>
          <a:prstGeom prst="rect">
            <a:avLst/>
          </a:prstGeom>
          <a:noFill/>
          <a:ln w="9525">
            <a:noFill/>
            <a:miter lim="800000"/>
            <a:headEnd/>
            <a:tailEnd/>
          </a:ln>
        </p:spPr>
        <p:txBody>
          <a:bodyPr>
            <a:spAutoFit/>
          </a:bodyPr>
          <a:lstStyle/>
          <a:p>
            <a:pPr lvl="2"/>
            <a:r>
              <a:rPr lang="zh-CN" altLang="en-US" sz="3200" b="0" dirty="0" smtClean="0">
                <a:ea typeface="楷体_GB2312" pitchFamily="49" charset="-122"/>
              </a:rPr>
              <a:t>    为</a:t>
            </a:r>
            <a:r>
              <a:rPr lang="zh-CN" altLang="en-US" sz="3200" b="0" dirty="0">
                <a:ea typeface="楷体_GB2312" pitchFamily="49" charset="-122"/>
              </a:rPr>
              <a:t>产生冲突的地址 </a:t>
            </a:r>
            <a:r>
              <a:rPr lang="en-US" altLang="zh-CN" sz="3200" b="0" dirty="0">
                <a:ea typeface="楷体_GB2312" pitchFamily="49" charset="-122"/>
              </a:rPr>
              <a:t>H(key) </a:t>
            </a:r>
            <a:r>
              <a:rPr lang="zh-CN" altLang="en-US" sz="3200" b="0" dirty="0">
                <a:ea typeface="楷体_GB2312" pitchFamily="49" charset="-122"/>
              </a:rPr>
              <a:t>求下一个哈希地址，如果该地址还冲突，则再给出下一个地址，</a:t>
            </a:r>
          </a:p>
          <a:p>
            <a:pPr lvl="2"/>
            <a:r>
              <a:rPr lang="zh-CN" altLang="en-US" sz="3200" b="0" dirty="0">
                <a:ea typeface="楷体_GB2312" pitchFamily="49" charset="-122"/>
              </a:rPr>
              <a:t>由此得到一个</a:t>
            </a:r>
            <a:r>
              <a:rPr lang="zh-CN" altLang="en-US" sz="3200" dirty="0">
                <a:solidFill>
                  <a:srgbClr val="FF00FF"/>
                </a:solidFill>
                <a:ea typeface="楷体_GB2312" pitchFamily="49" charset="-122"/>
              </a:rPr>
              <a:t>地址序列</a:t>
            </a:r>
            <a:r>
              <a:rPr lang="zh-CN" altLang="en-US" sz="3200" b="0" dirty="0">
                <a:solidFill>
                  <a:srgbClr val="A50021"/>
                </a:solidFill>
                <a:ea typeface="楷体_GB2312" pitchFamily="49" charset="-122"/>
              </a:rPr>
              <a:t>：</a:t>
            </a:r>
          </a:p>
          <a:p>
            <a:pPr lvl="2"/>
            <a:r>
              <a:rPr lang="zh-CN" altLang="en-US" sz="3200" b="0" dirty="0">
                <a:solidFill>
                  <a:srgbClr val="A50021"/>
                </a:solidFill>
                <a:ea typeface="楷体_GB2312" pitchFamily="49" charset="-122"/>
              </a:rPr>
              <a:t>                    </a:t>
            </a:r>
            <a:r>
              <a:rPr lang="en-US" altLang="zh-CN" sz="3200" dirty="0">
                <a:ea typeface="楷体_GB2312" pitchFamily="49" charset="-122"/>
              </a:rPr>
              <a:t>H</a:t>
            </a:r>
            <a:r>
              <a:rPr lang="en-US" altLang="zh-CN" sz="3200" baseline="-25000" dirty="0">
                <a:ea typeface="楷体_GB2312" pitchFamily="49" charset="-122"/>
              </a:rPr>
              <a:t>0</a:t>
            </a:r>
            <a:r>
              <a:rPr lang="en-US" altLang="zh-CN" sz="3200" dirty="0">
                <a:ea typeface="楷体_GB2312" pitchFamily="49" charset="-122"/>
              </a:rPr>
              <a:t>, H</a:t>
            </a:r>
            <a:r>
              <a:rPr lang="en-US" altLang="zh-CN" sz="3200" baseline="-25000" dirty="0">
                <a:ea typeface="楷体_GB2312" pitchFamily="49" charset="-122"/>
              </a:rPr>
              <a:t>1</a:t>
            </a:r>
            <a:r>
              <a:rPr lang="en-US" altLang="zh-CN" sz="3200" dirty="0">
                <a:ea typeface="楷体_GB2312" pitchFamily="49" charset="-122"/>
              </a:rPr>
              <a:t>, H</a:t>
            </a:r>
            <a:r>
              <a:rPr lang="en-US" altLang="zh-CN" sz="3200" baseline="-25000" dirty="0">
                <a:ea typeface="楷体_GB2312" pitchFamily="49" charset="-122"/>
              </a:rPr>
              <a:t>2</a:t>
            </a:r>
            <a:r>
              <a:rPr lang="en-US" altLang="zh-CN" sz="3200" dirty="0">
                <a:ea typeface="楷体_GB2312" pitchFamily="49" charset="-122"/>
              </a:rPr>
              <a:t>, …</a:t>
            </a:r>
            <a:r>
              <a:rPr lang="en-US" altLang="zh-CN" sz="3200" dirty="0">
                <a:latin typeface="楷体_GB2312" pitchFamily="49" charset="-122"/>
                <a:ea typeface="楷体_GB2312" pitchFamily="49" charset="-122"/>
              </a:rPr>
              <a:t>, </a:t>
            </a:r>
            <a:r>
              <a:rPr lang="en-US" altLang="zh-CN" sz="3200" dirty="0">
                <a:ea typeface="楷体_GB2312" pitchFamily="49" charset="-122"/>
              </a:rPr>
              <a:t>H</a:t>
            </a:r>
            <a:r>
              <a:rPr lang="en-US" altLang="zh-CN" sz="3200" baseline="-25000" dirty="0">
                <a:ea typeface="楷体_GB2312" pitchFamily="49" charset="-122"/>
              </a:rPr>
              <a:t>s</a:t>
            </a:r>
            <a:r>
              <a:rPr lang="en-US" altLang="zh-CN" sz="3200" b="0" dirty="0">
                <a:ea typeface="楷体_GB2312" pitchFamily="49" charset="-122"/>
              </a:rPr>
              <a:t>     </a:t>
            </a:r>
            <a:r>
              <a:rPr lang="en-US" altLang="zh-CN" sz="3200" i="1" dirty="0">
                <a:ea typeface="楷体_GB2312" pitchFamily="49" charset="-122"/>
              </a:rPr>
              <a:t>1≤ s≤m-1</a:t>
            </a:r>
            <a:endParaRPr lang="en-US" altLang="zh-CN" sz="3200" b="0" dirty="0">
              <a:ea typeface="楷体_GB2312" pitchFamily="49" charset="-122"/>
            </a:endParaRPr>
          </a:p>
          <a:p>
            <a:pPr lvl="2"/>
            <a:r>
              <a:rPr lang="zh-CN" altLang="en-US" sz="3200" b="0" dirty="0">
                <a:ea typeface="楷体_GB2312" pitchFamily="49" charset="-122"/>
              </a:rPr>
              <a:t>其中：</a:t>
            </a:r>
            <a:r>
              <a:rPr lang="en-US" altLang="zh-CN" sz="3200" dirty="0">
                <a:ea typeface="楷体_GB2312" pitchFamily="49" charset="-122"/>
              </a:rPr>
              <a:t>H</a:t>
            </a:r>
            <a:r>
              <a:rPr lang="en-US" altLang="zh-CN" sz="3200" baseline="-25000" dirty="0">
                <a:ea typeface="楷体_GB2312" pitchFamily="49" charset="-122"/>
              </a:rPr>
              <a:t>0</a:t>
            </a:r>
            <a:r>
              <a:rPr lang="en-US" altLang="zh-CN" sz="3200" dirty="0">
                <a:ea typeface="楷体_GB2312" pitchFamily="49" charset="-122"/>
              </a:rPr>
              <a:t> = H(key)</a:t>
            </a:r>
          </a:p>
          <a:p>
            <a:pPr lvl="2"/>
            <a:r>
              <a:rPr lang="en-US" altLang="zh-CN" sz="3200" dirty="0">
                <a:ea typeface="楷体_GB2312" pitchFamily="49" charset="-122"/>
              </a:rPr>
              <a:t>            H</a:t>
            </a:r>
            <a:r>
              <a:rPr lang="en-US" altLang="zh-CN" sz="3200" baseline="-25000" dirty="0">
                <a:ea typeface="楷体_GB2312" pitchFamily="49" charset="-122"/>
              </a:rPr>
              <a:t>i</a:t>
            </a:r>
            <a:r>
              <a:rPr lang="en-US" altLang="zh-CN" sz="3200" dirty="0">
                <a:ea typeface="楷体_GB2312" pitchFamily="49" charset="-122"/>
              </a:rPr>
              <a:t> = ( H(key) +</a:t>
            </a:r>
            <a:r>
              <a:rPr lang="en-US" altLang="zh-CN" sz="3200" dirty="0">
                <a:solidFill>
                  <a:srgbClr val="A50021"/>
                </a:solidFill>
                <a:ea typeface="楷体_GB2312" pitchFamily="49" charset="-122"/>
              </a:rPr>
              <a:t> </a:t>
            </a:r>
            <a:r>
              <a:rPr lang="en-US" altLang="zh-CN" sz="3200" i="1" dirty="0" err="1">
                <a:solidFill>
                  <a:srgbClr val="FF0000"/>
                </a:solidFill>
                <a:ea typeface="楷体_GB2312" pitchFamily="49" charset="-122"/>
              </a:rPr>
              <a:t>d</a:t>
            </a:r>
            <a:r>
              <a:rPr lang="en-US" altLang="zh-CN" sz="3200" i="1" baseline="-25000" dirty="0" err="1">
                <a:solidFill>
                  <a:srgbClr val="FF0000"/>
                </a:solidFill>
                <a:ea typeface="楷体_GB2312" pitchFamily="49" charset="-122"/>
              </a:rPr>
              <a:t>i</a:t>
            </a:r>
            <a:r>
              <a:rPr lang="en-US" altLang="zh-CN" sz="3200" i="1" dirty="0">
                <a:solidFill>
                  <a:srgbClr val="FF0000"/>
                </a:solidFill>
                <a:ea typeface="楷体_GB2312" pitchFamily="49" charset="-122"/>
              </a:rPr>
              <a:t> </a:t>
            </a:r>
            <a:r>
              <a:rPr lang="en-US" altLang="zh-CN" sz="3200" dirty="0">
                <a:ea typeface="楷体_GB2312" pitchFamily="49" charset="-122"/>
              </a:rPr>
              <a:t>) MOD m</a:t>
            </a:r>
            <a:r>
              <a:rPr lang="en-US" altLang="zh-CN" sz="3200" dirty="0">
                <a:solidFill>
                  <a:srgbClr val="A50021"/>
                </a:solidFill>
                <a:ea typeface="楷体_GB2312" pitchFamily="49" charset="-122"/>
              </a:rPr>
              <a:t>    </a:t>
            </a:r>
            <a:r>
              <a:rPr lang="en-US" altLang="zh-CN" sz="3200" i="1" dirty="0" err="1">
                <a:solidFill>
                  <a:srgbClr val="FF0000"/>
                </a:solidFill>
                <a:ea typeface="楷体_GB2312" pitchFamily="49" charset="-122"/>
              </a:rPr>
              <a:t>i</a:t>
            </a:r>
            <a:r>
              <a:rPr lang="en-US" altLang="zh-CN" sz="3200" i="1" dirty="0">
                <a:solidFill>
                  <a:srgbClr val="FF0000"/>
                </a:solidFill>
                <a:ea typeface="楷体_GB2312" pitchFamily="49" charset="-122"/>
              </a:rPr>
              <a:t>=1, 2, …, s</a:t>
            </a:r>
            <a:endParaRPr lang="en-US" altLang="zh-CN" sz="3200" dirty="0"/>
          </a:p>
        </p:txBody>
      </p:sp>
      <p:sp>
        <p:nvSpPr>
          <p:cNvPr id="32771" name="Text Box 3"/>
          <p:cNvSpPr txBox="1">
            <a:spLocks noChangeArrowheads="1"/>
          </p:cNvSpPr>
          <p:nvPr/>
        </p:nvSpPr>
        <p:spPr bwMode="auto">
          <a:xfrm>
            <a:off x="792163" y="0"/>
            <a:ext cx="3240087" cy="701675"/>
          </a:xfrm>
          <a:prstGeom prst="rect">
            <a:avLst/>
          </a:prstGeom>
          <a:noFill/>
          <a:ln w="9525">
            <a:noFill/>
            <a:miter lim="800000"/>
            <a:headEnd/>
            <a:tailEnd/>
          </a:ln>
        </p:spPr>
        <p:txBody>
          <a:bodyPr wrap="none">
            <a:spAutoFit/>
          </a:bodyPr>
          <a:lstStyle/>
          <a:p>
            <a:r>
              <a:rPr lang="en-US" altLang="zh-CN" sz="4000">
                <a:solidFill>
                  <a:srgbClr val="990000"/>
                </a:solidFill>
              </a:rPr>
              <a:t>1. </a:t>
            </a:r>
            <a:r>
              <a:rPr lang="zh-CN" altLang="en-US" sz="4000">
                <a:solidFill>
                  <a:srgbClr val="800000"/>
                </a:solidFill>
                <a:ea typeface="楷体_GB2312" pitchFamily="49" charset="-122"/>
              </a:rPr>
              <a:t>开放定址法</a:t>
            </a:r>
          </a:p>
        </p:txBody>
      </p:sp>
      <p:sp>
        <p:nvSpPr>
          <p:cNvPr id="762884" name="Rectangle 4"/>
          <p:cNvSpPr>
            <a:spLocks noChangeArrowheads="1"/>
          </p:cNvSpPr>
          <p:nvPr/>
        </p:nvSpPr>
        <p:spPr bwMode="auto">
          <a:xfrm>
            <a:off x="492125" y="3976688"/>
            <a:ext cx="5800725" cy="685800"/>
          </a:xfrm>
          <a:prstGeom prst="rect">
            <a:avLst/>
          </a:prstGeom>
          <a:noFill/>
          <a:ln w="9525">
            <a:noFill/>
            <a:miter lim="800000"/>
            <a:headEnd/>
            <a:tailEnd/>
          </a:ln>
        </p:spPr>
        <p:txBody>
          <a:bodyPr anchor="ctr"/>
          <a:lstStyle/>
          <a:p>
            <a:pPr algn="just"/>
            <a:r>
              <a:rPr lang="zh-CN" altLang="en-US" sz="3200" b="0">
                <a:ea typeface="楷体_GB2312" pitchFamily="49" charset="-122"/>
              </a:rPr>
              <a:t>对增量 </a:t>
            </a:r>
            <a:r>
              <a:rPr lang="en-US" altLang="zh-CN" sz="3200" i="1">
                <a:solidFill>
                  <a:srgbClr val="FF0000"/>
                </a:solidFill>
                <a:ea typeface="楷体_GB2312" pitchFamily="49" charset="-122"/>
              </a:rPr>
              <a:t>d</a:t>
            </a:r>
            <a:r>
              <a:rPr lang="en-US" altLang="zh-CN" sz="3200" i="1" baseline="-25000">
                <a:solidFill>
                  <a:srgbClr val="FF0000"/>
                </a:solidFill>
                <a:ea typeface="楷体_GB2312" pitchFamily="49" charset="-122"/>
              </a:rPr>
              <a:t>i</a:t>
            </a:r>
            <a:r>
              <a:rPr lang="en-US" altLang="zh-CN" sz="3200" b="0" baseline="-25000">
                <a:solidFill>
                  <a:srgbClr val="FF0000"/>
                </a:solidFill>
                <a:ea typeface="楷体_GB2312" pitchFamily="49" charset="-122"/>
              </a:rPr>
              <a:t> </a:t>
            </a:r>
            <a:r>
              <a:rPr lang="en-US" altLang="zh-CN" sz="3200" b="0" baseline="-25000">
                <a:ea typeface="楷体_GB2312" pitchFamily="49" charset="-122"/>
              </a:rPr>
              <a:t> </a:t>
            </a:r>
            <a:r>
              <a:rPr lang="zh-CN" altLang="en-US" sz="3200" b="0">
                <a:ea typeface="楷体_GB2312" pitchFamily="49" charset="-122"/>
              </a:rPr>
              <a:t>有三种取法：</a:t>
            </a:r>
          </a:p>
        </p:txBody>
      </p:sp>
      <p:sp>
        <p:nvSpPr>
          <p:cNvPr id="762885" name="Rectangle 5"/>
          <p:cNvSpPr>
            <a:spLocks noChangeArrowheads="1"/>
          </p:cNvSpPr>
          <p:nvPr/>
        </p:nvSpPr>
        <p:spPr bwMode="auto">
          <a:xfrm>
            <a:off x="736600" y="4470400"/>
            <a:ext cx="5743575" cy="836613"/>
          </a:xfrm>
          <a:prstGeom prst="rect">
            <a:avLst/>
          </a:prstGeom>
          <a:noFill/>
          <a:ln w="9525">
            <a:noFill/>
            <a:miter lim="800000"/>
            <a:headEnd/>
            <a:tailEnd/>
          </a:ln>
        </p:spPr>
        <p:txBody>
          <a:bodyPr/>
          <a:lstStyle/>
          <a:p>
            <a:pPr marL="342900" indent="-342900">
              <a:lnSpc>
                <a:spcPct val="130000"/>
              </a:lnSpc>
              <a:spcBef>
                <a:spcPct val="20000"/>
              </a:spcBef>
            </a:pPr>
            <a:r>
              <a:rPr lang="en-US" altLang="zh-CN" sz="3200" b="0">
                <a:ea typeface="楷体_GB2312" pitchFamily="49" charset="-122"/>
              </a:rPr>
              <a:t>1</a:t>
            </a:r>
            <a:r>
              <a:rPr lang="en-US" altLang="zh-CN" sz="3200" b="0"/>
              <a:t>) </a:t>
            </a:r>
            <a:r>
              <a:rPr lang="zh-CN" altLang="en-US" sz="3200">
                <a:ea typeface="楷体_GB2312" pitchFamily="49" charset="-122"/>
              </a:rPr>
              <a:t>线性探测再散列</a:t>
            </a:r>
            <a:r>
              <a:rPr lang="zh-CN" altLang="en-US" sz="3200">
                <a:solidFill>
                  <a:srgbClr val="A50021"/>
                </a:solidFill>
                <a:ea typeface="楷体_GB2312" pitchFamily="49" charset="-122"/>
              </a:rPr>
              <a:t> </a:t>
            </a:r>
            <a:r>
              <a:rPr lang="zh-CN" altLang="en-US" sz="3200" b="0">
                <a:solidFill>
                  <a:srgbClr val="A50021"/>
                </a:solidFill>
                <a:ea typeface="楷体_GB2312" pitchFamily="49" charset="-122"/>
              </a:rPr>
              <a:t> </a:t>
            </a:r>
            <a:r>
              <a:rPr lang="en-US" altLang="zh-CN" sz="3200" i="1">
                <a:solidFill>
                  <a:srgbClr val="FF0000"/>
                </a:solidFill>
                <a:ea typeface="楷体_GB2312" pitchFamily="49" charset="-122"/>
              </a:rPr>
              <a:t>d</a:t>
            </a:r>
            <a:r>
              <a:rPr lang="en-US" altLang="zh-CN" sz="3200" i="1" baseline="-25000">
                <a:solidFill>
                  <a:srgbClr val="FF0000"/>
                </a:solidFill>
                <a:ea typeface="楷体_GB2312" pitchFamily="49" charset="-122"/>
              </a:rPr>
              <a:t>i</a:t>
            </a:r>
            <a:r>
              <a:rPr lang="en-US" altLang="zh-CN" sz="3200" i="1">
                <a:solidFill>
                  <a:srgbClr val="FF0000"/>
                </a:solidFill>
                <a:ea typeface="楷体_GB2312" pitchFamily="49" charset="-122"/>
              </a:rPr>
              <a:t> = c</a:t>
            </a:r>
            <a:r>
              <a:rPr lang="en-US" altLang="zh-CN" sz="3200" i="1">
                <a:solidFill>
                  <a:srgbClr val="FF0000"/>
                </a:solidFill>
                <a:ea typeface="楷体_GB2312" pitchFamily="49" charset="-122"/>
                <a:sym typeface="Symbol" pitchFamily="18" charset="2"/>
              </a:rPr>
              <a:t>  </a:t>
            </a:r>
            <a:r>
              <a:rPr lang="en-US" altLang="zh-CN" sz="3200" i="1">
                <a:solidFill>
                  <a:srgbClr val="FF0000"/>
                </a:solidFill>
                <a:ea typeface="楷体_GB2312" pitchFamily="49" charset="-122"/>
              </a:rPr>
              <a:t>i</a:t>
            </a:r>
            <a:endParaRPr lang="en-US" altLang="zh-CN" sz="3200" i="1">
              <a:ea typeface="楷体_GB2312" pitchFamily="49" charset="-122"/>
            </a:endParaRPr>
          </a:p>
        </p:txBody>
      </p:sp>
      <p:sp>
        <p:nvSpPr>
          <p:cNvPr id="762886" name="Rectangle 6"/>
          <p:cNvSpPr>
            <a:spLocks noChangeArrowheads="1"/>
          </p:cNvSpPr>
          <p:nvPr/>
        </p:nvSpPr>
        <p:spPr bwMode="auto">
          <a:xfrm>
            <a:off x="730250" y="5140325"/>
            <a:ext cx="8382000" cy="604838"/>
          </a:xfrm>
          <a:prstGeom prst="rect">
            <a:avLst/>
          </a:prstGeom>
          <a:noFill/>
          <a:ln w="9525">
            <a:noFill/>
            <a:miter lim="800000"/>
            <a:headEnd/>
            <a:tailEnd/>
          </a:ln>
        </p:spPr>
        <p:txBody>
          <a:bodyPr/>
          <a:lstStyle/>
          <a:p>
            <a:pPr marL="342900" indent="-342900"/>
            <a:r>
              <a:rPr lang="en-US" altLang="zh-CN" sz="3200" b="0">
                <a:ea typeface="楷体_GB2312" pitchFamily="49" charset="-122"/>
              </a:rPr>
              <a:t>2</a:t>
            </a:r>
            <a:r>
              <a:rPr lang="en-US" altLang="zh-CN" sz="3200" b="0"/>
              <a:t>) </a:t>
            </a:r>
            <a:r>
              <a:rPr lang="zh-CN" altLang="en-US" sz="3200">
                <a:ea typeface="楷体_GB2312" pitchFamily="49" charset="-122"/>
              </a:rPr>
              <a:t>平方探测再散列  </a:t>
            </a:r>
            <a:r>
              <a:rPr lang="zh-CN" altLang="en-US" sz="3200" b="0">
                <a:solidFill>
                  <a:srgbClr val="A50021"/>
                </a:solidFill>
                <a:ea typeface="楷体_GB2312" pitchFamily="49" charset="-122"/>
              </a:rPr>
              <a:t> </a:t>
            </a:r>
            <a:r>
              <a:rPr lang="en-US" altLang="zh-CN" sz="3200" i="1">
                <a:solidFill>
                  <a:srgbClr val="FF0000"/>
                </a:solidFill>
                <a:ea typeface="楷体_GB2312" pitchFamily="49" charset="-122"/>
              </a:rPr>
              <a:t>d</a:t>
            </a:r>
            <a:r>
              <a:rPr lang="en-US" altLang="zh-CN" sz="3200" i="1" baseline="-25000">
                <a:solidFill>
                  <a:srgbClr val="FF0000"/>
                </a:solidFill>
                <a:ea typeface="楷体_GB2312" pitchFamily="49" charset="-122"/>
              </a:rPr>
              <a:t>i</a:t>
            </a:r>
            <a:r>
              <a:rPr lang="en-US" altLang="zh-CN" sz="3200" i="1">
                <a:solidFill>
                  <a:srgbClr val="FF0000"/>
                </a:solidFill>
                <a:ea typeface="楷体_GB2312" pitchFamily="49" charset="-122"/>
              </a:rPr>
              <a:t> = 1</a:t>
            </a:r>
            <a:r>
              <a:rPr lang="en-US" altLang="zh-CN" sz="3200" i="1" baseline="30000">
                <a:solidFill>
                  <a:srgbClr val="FF0000"/>
                </a:solidFill>
                <a:ea typeface="楷体_GB2312" pitchFamily="49" charset="-122"/>
              </a:rPr>
              <a:t>2</a:t>
            </a:r>
            <a:r>
              <a:rPr lang="en-US" altLang="zh-CN" sz="3200" i="1">
                <a:solidFill>
                  <a:srgbClr val="FF0000"/>
                </a:solidFill>
                <a:ea typeface="楷体_GB2312" pitchFamily="49" charset="-122"/>
              </a:rPr>
              <a:t>, -1</a:t>
            </a:r>
            <a:r>
              <a:rPr lang="en-US" altLang="zh-CN" sz="3200" i="1" baseline="30000">
                <a:solidFill>
                  <a:srgbClr val="FF0000"/>
                </a:solidFill>
                <a:ea typeface="楷体_GB2312" pitchFamily="49" charset="-122"/>
              </a:rPr>
              <a:t>2</a:t>
            </a:r>
            <a:r>
              <a:rPr lang="en-US" altLang="zh-CN" sz="3200" i="1">
                <a:solidFill>
                  <a:srgbClr val="FF0000"/>
                </a:solidFill>
                <a:ea typeface="楷体_GB2312" pitchFamily="49" charset="-122"/>
              </a:rPr>
              <a:t>, 2</a:t>
            </a:r>
            <a:r>
              <a:rPr lang="en-US" altLang="zh-CN" sz="3200" i="1" baseline="30000">
                <a:solidFill>
                  <a:srgbClr val="FF0000"/>
                </a:solidFill>
                <a:ea typeface="楷体_GB2312" pitchFamily="49" charset="-122"/>
              </a:rPr>
              <a:t>2</a:t>
            </a:r>
            <a:r>
              <a:rPr lang="en-US" altLang="zh-CN" sz="3200" i="1">
                <a:solidFill>
                  <a:srgbClr val="FF0000"/>
                </a:solidFill>
                <a:ea typeface="楷体_GB2312" pitchFamily="49" charset="-122"/>
              </a:rPr>
              <a:t>, -2</a:t>
            </a:r>
            <a:r>
              <a:rPr lang="en-US" altLang="zh-CN" sz="3200" i="1" baseline="30000">
                <a:solidFill>
                  <a:srgbClr val="FF0000"/>
                </a:solidFill>
                <a:ea typeface="楷体_GB2312" pitchFamily="49" charset="-122"/>
              </a:rPr>
              <a:t>2</a:t>
            </a:r>
            <a:r>
              <a:rPr lang="en-US" altLang="zh-CN" sz="3200" i="1">
                <a:solidFill>
                  <a:srgbClr val="FF0000"/>
                </a:solidFill>
                <a:ea typeface="楷体_GB2312" pitchFamily="49" charset="-122"/>
              </a:rPr>
              <a:t>, …</a:t>
            </a:r>
            <a:r>
              <a:rPr lang="en-US" altLang="zh-CN" sz="3200" i="1">
                <a:solidFill>
                  <a:srgbClr val="FF0000"/>
                </a:solidFill>
                <a:latin typeface="楷体_GB2312" pitchFamily="49" charset="-122"/>
                <a:ea typeface="楷体_GB2312" pitchFamily="49" charset="-122"/>
              </a:rPr>
              <a:t>,</a:t>
            </a:r>
            <a:endParaRPr lang="en-US" altLang="zh-CN" sz="3200" i="1">
              <a:ea typeface="楷体_GB2312" pitchFamily="49" charset="-122"/>
            </a:endParaRPr>
          </a:p>
        </p:txBody>
      </p:sp>
      <p:sp>
        <p:nvSpPr>
          <p:cNvPr id="762887" name="Rectangle 7"/>
          <p:cNvSpPr>
            <a:spLocks noChangeArrowheads="1"/>
          </p:cNvSpPr>
          <p:nvPr/>
        </p:nvSpPr>
        <p:spPr bwMode="auto">
          <a:xfrm>
            <a:off x="762000" y="5668963"/>
            <a:ext cx="8382000" cy="1290637"/>
          </a:xfrm>
          <a:prstGeom prst="rect">
            <a:avLst/>
          </a:prstGeom>
          <a:noFill/>
          <a:ln w="9525">
            <a:noFill/>
            <a:miter lim="800000"/>
            <a:headEnd/>
            <a:tailEnd/>
          </a:ln>
        </p:spPr>
        <p:txBody>
          <a:bodyPr/>
          <a:lstStyle/>
          <a:p>
            <a:pPr marL="342900" indent="-342900">
              <a:lnSpc>
                <a:spcPct val="115000"/>
              </a:lnSpc>
            </a:pPr>
            <a:r>
              <a:rPr lang="en-US" altLang="zh-CN" sz="3200" b="0" dirty="0">
                <a:ea typeface="楷体_GB2312" pitchFamily="49" charset="-122"/>
              </a:rPr>
              <a:t>3</a:t>
            </a:r>
            <a:r>
              <a:rPr lang="en-US" altLang="zh-CN" sz="3200" b="0" dirty="0"/>
              <a:t>) </a:t>
            </a:r>
            <a:r>
              <a:rPr lang="zh-CN" altLang="en-US" sz="3200" dirty="0">
                <a:ea typeface="楷体_GB2312" pitchFamily="49" charset="-122"/>
              </a:rPr>
              <a:t>随机探测再散列  </a:t>
            </a:r>
            <a:r>
              <a:rPr lang="en-US" altLang="zh-CN" sz="3200" i="1" dirty="0" err="1">
                <a:solidFill>
                  <a:srgbClr val="FF0000"/>
                </a:solidFill>
                <a:ea typeface="楷体_GB2312" pitchFamily="49" charset="-122"/>
              </a:rPr>
              <a:t>d</a:t>
            </a:r>
            <a:r>
              <a:rPr lang="en-US" altLang="zh-CN" sz="3200" i="1" baseline="-25000" dirty="0" err="1">
                <a:solidFill>
                  <a:srgbClr val="FF0000"/>
                </a:solidFill>
                <a:ea typeface="楷体_GB2312" pitchFamily="49" charset="-122"/>
              </a:rPr>
              <a:t>i</a:t>
            </a:r>
            <a:r>
              <a:rPr lang="en-US" altLang="zh-CN" sz="3200" i="1" dirty="0">
                <a:solidFill>
                  <a:srgbClr val="FF0000"/>
                </a:solidFill>
                <a:ea typeface="楷体_GB2312" pitchFamily="49" charset="-122"/>
              </a:rPr>
              <a:t> </a:t>
            </a:r>
            <a:r>
              <a:rPr lang="zh-CN" altLang="en-US" sz="3200" b="0" dirty="0">
                <a:solidFill>
                  <a:srgbClr val="FF0000"/>
                </a:solidFill>
                <a:ea typeface="楷体_GB2312" pitchFamily="49" charset="-122"/>
              </a:rPr>
              <a:t>是一组</a:t>
            </a:r>
            <a:r>
              <a:rPr lang="zh-CN" altLang="en-US" sz="3200" dirty="0">
                <a:solidFill>
                  <a:srgbClr val="FF0000"/>
                </a:solidFill>
                <a:ea typeface="楷体_GB2312" pitchFamily="49" charset="-122"/>
              </a:rPr>
              <a:t>伪随机数列</a:t>
            </a:r>
            <a:r>
              <a:rPr lang="zh-CN" altLang="en-US" sz="3200" b="0" dirty="0">
                <a:solidFill>
                  <a:srgbClr val="A50021"/>
                </a:solidFill>
                <a:ea typeface="楷体_GB2312" pitchFamily="49" charset="-122"/>
              </a:rPr>
              <a:t>   </a:t>
            </a:r>
          </a:p>
          <a:p>
            <a:pPr marL="342900" indent="-342900">
              <a:lnSpc>
                <a:spcPct val="115000"/>
              </a:lnSpc>
            </a:pPr>
            <a:r>
              <a:rPr lang="zh-CN" altLang="en-US" sz="3200" b="0" dirty="0">
                <a:solidFill>
                  <a:srgbClr val="A50021"/>
                </a:solidFill>
                <a:ea typeface="楷体_GB2312" pitchFamily="49" charset="-122"/>
              </a:rPr>
              <a:t>             </a:t>
            </a:r>
            <a:r>
              <a:rPr lang="zh-CN" altLang="en-US" sz="3200" b="0" dirty="0">
                <a:ea typeface="楷体_GB2312" pitchFamily="49" charset="-122"/>
              </a:rPr>
              <a:t>或者</a:t>
            </a:r>
            <a:r>
              <a:rPr lang="en-US" altLang="zh-CN" sz="3200" i="1" dirty="0" err="1">
                <a:solidFill>
                  <a:srgbClr val="FF0000"/>
                </a:solidFill>
                <a:ea typeface="楷体_GB2312" pitchFamily="49" charset="-122"/>
              </a:rPr>
              <a:t>d</a:t>
            </a:r>
            <a:r>
              <a:rPr lang="en-US" altLang="zh-CN" sz="3200" i="1" baseline="-25000" dirty="0" err="1">
                <a:solidFill>
                  <a:srgbClr val="FF0000"/>
                </a:solidFill>
                <a:ea typeface="楷体_GB2312" pitchFamily="49" charset="-122"/>
              </a:rPr>
              <a:t>i</a:t>
            </a:r>
            <a:r>
              <a:rPr lang="en-US" altLang="zh-CN" sz="3200" i="1" dirty="0">
                <a:solidFill>
                  <a:srgbClr val="FF0000"/>
                </a:solidFill>
                <a:ea typeface="楷体_GB2312" pitchFamily="49" charset="-122"/>
              </a:rPr>
              <a:t>=</a:t>
            </a:r>
            <a:r>
              <a:rPr lang="en-US" altLang="zh-CN" sz="3200" i="1" dirty="0" err="1">
                <a:solidFill>
                  <a:srgbClr val="FF0000"/>
                </a:solidFill>
                <a:ea typeface="楷体_GB2312" pitchFamily="49" charset="-122"/>
              </a:rPr>
              <a:t>i</a:t>
            </a:r>
            <a:r>
              <a:rPr lang="en-US" altLang="zh-CN" sz="3200" i="1" dirty="0" err="1">
                <a:solidFill>
                  <a:srgbClr val="FF0000"/>
                </a:solidFill>
                <a:ea typeface="楷体_GB2312" pitchFamily="49" charset="-122"/>
                <a:sym typeface="Symbol" pitchFamily="18" charset="2"/>
              </a:rPr>
              <a:t>×H</a:t>
            </a:r>
            <a:r>
              <a:rPr lang="en-US" altLang="zh-CN" sz="3200" i="1" baseline="-25000" dirty="0" err="1">
                <a:solidFill>
                  <a:srgbClr val="FF0000"/>
                </a:solidFill>
                <a:ea typeface="楷体_GB2312" pitchFamily="49" charset="-122"/>
                <a:sym typeface="Symbol" pitchFamily="18" charset="2"/>
              </a:rPr>
              <a:t>h</a:t>
            </a:r>
            <a:r>
              <a:rPr lang="en-US" altLang="zh-CN" sz="3200" i="1" dirty="0">
                <a:solidFill>
                  <a:srgbClr val="FF0000"/>
                </a:solidFill>
                <a:ea typeface="楷体_GB2312" pitchFamily="49" charset="-122"/>
                <a:sym typeface="Symbol" pitchFamily="18" charset="2"/>
              </a:rPr>
              <a:t>(key)   </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又称双散列函数探测</a:t>
            </a:r>
            <a:r>
              <a:rPr lang="en-US" altLang="zh-CN" dirty="0">
                <a:ea typeface="楷体_GB2312" pitchFamily="49" charset="-122"/>
                <a:sym typeface="Symbol" pitchFamily="18" charset="2"/>
              </a:rPr>
              <a:t>)</a:t>
            </a:r>
            <a:endParaRPr lang="en-US" altLang="zh-CN" i="1" dirty="0">
              <a:ea typeface="楷体_GB2312" pitchFamily="49" charset="-122"/>
            </a:endParaRPr>
          </a:p>
        </p:txBody>
      </p:sp>
    </p:spTree>
    <p:extLst>
      <p:ext uri="{BB962C8B-B14F-4D97-AF65-F5344CB8AC3E}">
        <p14:creationId xmlns:p14="http://schemas.microsoft.com/office/powerpoint/2010/main" val="3480146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2882">
                                            <p:txEl>
                                              <p:pRg st="3" end="3"/>
                                            </p:txEl>
                                          </p:spTgt>
                                        </p:tgtEl>
                                        <p:attrNameLst>
                                          <p:attrName>style.visibility</p:attrName>
                                        </p:attrNameLst>
                                      </p:cBhvr>
                                      <p:to>
                                        <p:strVal val="visible"/>
                                      </p:to>
                                    </p:set>
                                    <p:animEffect transition="in" filter="wipe(left)">
                                      <p:cBhvr>
                                        <p:cTn id="7" dur="500"/>
                                        <p:tgtEl>
                                          <p:spTgt spid="76288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2882">
                                            <p:txEl>
                                              <p:pRg st="4" end="4"/>
                                            </p:txEl>
                                          </p:spTgt>
                                        </p:tgtEl>
                                        <p:attrNameLst>
                                          <p:attrName>style.visibility</p:attrName>
                                        </p:attrNameLst>
                                      </p:cBhvr>
                                      <p:to>
                                        <p:strVal val="visible"/>
                                      </p:to>
                                    </p:set>
                                    <p:animEffect transition="in" filter="wipe(left)">
                                      <p:cBhvr>
                                        <p:cTn id="12" dur="500"/>
                                        <p:tgtEl>
                                          <p:spTgt spid="76288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2884"/>
                                        </p:tgtEl>
                                        <p:attrNameLst>
                                          <p:attrName>style.visibility</p:attrName>
                                        </p:attrNameLst>
                                      </p:cBhvr>
                                      <p:to>
                                        <p:strVal val="visible"/>
                                      </p:to>
                                    </p:set>
                                    <p:animEffect transition="in" filter="wipe(left)">
                                      <p:cBhvr>
                                        <p:cTn id="17" dur="500"/>
                                        <p:tgtEl>
                                          <p:spTgt spid="7628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2885"/>
                                        </p:tgtEl>
                                        <p:attrNameLst>
                                          <p:attrName>style.visibility</p:attrName>
                                        </p:attrNameLst>
                                      </p:cBhvr>
                                      <p:to>
                                        <p:strVal val="visible"/>
                                      </p:to>
                                    </p:set>
                                    <p:animEffect transition="in" filter="wipe(left)">
                                      <p:cBhvr>
                                        <p:cTn id="22" dur="500"/>
                                        <p:tgtEl>
                                          <p:spTgt spid="7628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2886"/>
                                        </p:tgtEl>
                                        <p:attrNameLst>
                                          <p:attrName>style.visibility</p:attrName>
                                        </p:attrNameLst>
                                      </p:cBhvr>
                                      <p:to>
                                        <p:strVal val="visible"/>
                                      </p:to>
                                    </p:set>
                                    <p:animEffect transition="in" filter="wipe(left)">
                                      <p:cBhvr>
                                        <p:cTn id="27" dur="500"/>
                                        <p:tgtEl>
                                          <p:spTgt spid="7628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2887"/>
                                        </p:tgtEl>
                                        <p:attrNameLst>
                                          <p:attrName>style.visibility</p:attrName>
                                        </p:attrNameLst>
                                      </p:cBhvr>
                                      <p:to>
                                        <p:strVal val="visible"/>
                                      </p:to>
                                    </p:set>
                                    <p:animEffect transition="in" filter="wipe(left)">
                                      <p:cBhvr>
                                        <p:cTn id="32" dur="500"/>
                                        <p:tgtEl>
                                          <p:spTgt spid="76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4" grpId="0"/>
      <p:bldP spid="762885" grpId="0"/>
      <p:bldP spid="762886" grpId="0"/>
      <p:bldP spid="762887"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363538" y="201613"/>
            <a:ext cx="8559800" cy="685800"/>
          </a:xfrm>
          <a:solidFill>
            <a:srgbClr val="FFFF00"/>
          </a:solidFill>
        </p:spPr>
        <p:txBody>
          <a:bodyPr/>
          <a:lstStyle/>
          <a:p>
            <a:pPr algn="just" eaLnBrk="1" hangingPunct="1"/>
            <a:r>
              <a:rPr lang="en-US" altLang="zh-CN" sz="3600" b="1" smtClean="0">
                <a:solidFill>
                  <a:schemeClr val="tx1"/>
                </a:solidFill>
                <a:ea typeface="楷体_GB2312" pitchFamily="49" charset="-122"/>
              </a:rPr>
              <a:t>H</a:t>
            </a:r>
            <a:r>
              <a:rPr lang="en-US" altLang="zh-CN" sz="3600" b="1" baseline="-25000" smtClean="0">
                <a:solidFill>
                  <a:schemeClr val="tx1"/>
                </a:solidFill>
                <a:ea typeface="楷体_GB2312" pitchFamily="49" charset="-122"/>
              </a:rPr>
              <a:t>i</a:t>
            </a:r>
            <a:r>
              <a:rPr lang="en-US" altLang="zh-CN" sz="3600" b="1" smtClean="0">
                <a:solidFill>
                  <a:schemeClr val="tx1"/>
                </a:solidFill>
                <a:ea typeface="楷体_GB2312" pitchFamily="49" charset="-122"/>
              </a:rPr>
              <a:t> = ( H(key) +</a:t>
            </a:r>
            <a:r>
              <a:rPr lang="en-US" altLang="zh-CN" sz="3600" b="1"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 </a:t>
            </a:r>
            <a:r>
              <a:rPr lang="en-US" altLang="zh-CN" sz="3600" b="1" smtClean="0">
                <a:solidFill>
                  <a:schemeClr val="tx1"/>
                </a:solidFill>
                <a:ea typeface="楷体_GB2312" pitchFamily="49" charset="-122"/>
              </a:rPr>
              <a:t>) MOD m</a:t>
            </a:r>
            <a:r>
              <a:rPr lang="zh-CN" altLang="en-US" sz="3600" b="1" smtClean="0">
                <a:solidFill>
                  <a:schemeClr val="tx1"/>
                </a:solidFill>
                <a:ea typeface="楷体_GB2312" pitchFamily="49" charset="-122"/>
              </a:rPr>
              <a:t>， </a:t>
            </a:r>
            <a:r>
              <a:rPr lang="en-US" altLang="zh-CN" sz="3600" b="1" i="1" smtClean="0">
                <a:solidFill>
                  <a:srgbClr val="FF0000"/>
                </a:solidFill>
                <a:ea typeface="楷体_GB2312" pitchFamily="49" charset="-122"/>
              </a:rPr>
              <a:t>i=1, 2, …, s</a:t>
            </a:r>
          </a:p>
        </p:txBody>
      </p:sp>
      <p:sp>
        <p:nvSpPr>
          <p:cNvPr id="2052" name="Rectangle 3"/>
          <p:cNvSpPr>
            <a:spLocks noGrp="1" noChangeArrowheads="1"/>
          </p:cNvSpPr>
          <p:nvPr>
            <p:ph type="body" idx="4294967295"/>
          </p:nvPr>
        </p:nvSpPr>
        <p:spPr>
          <a:xfrm>
            <a:off x="762000" y="1265238"/>
            <a:ext cx="8382000" cy="1285875"/>
          </a:xfrm>
        </p:spPr>
        <p:txBody>
          <a:bodyPr/>
          <a:lstStyle/>
          <a:p>
            <a:pPr eaLnBrk="1" hangingPunct="1">
              <a:lnSpc>
                <a:spcPct val="130000"/>
              </a:lnSpc>
            </a:pPr>
            <a:r>
              <a:rPr lang="en-US" altLang="zh-CN" smtClean="0">
                <a:ea typeface="楷体_GB2312" pitchFamily="49" charset="-122"/>
              </a:rPr>
              <a:t>1</a:t>
            </a:r>
            <a:r>
              <a:rPr lang="en-US" altLang="zh-CN" smtClean="0"/>
              <a:t>) </a:t>
            </a:r>
            <a:r>
              <a:rPr lang="zh-CN" altLang="en-US" b="1" smtClean="0">
                <a:ea typeface="楷体_GB2312" pitchFamily="49" charset="-122"/>
              </a:rPr>
              <a:t>线性探测再散列</a:t>
            </a:r>
            <a:r>
              <a:rPr lang="zh-CN" altLang="en-US" b="1" smtClean="0">
                <a:solidFill>
                  <a:srgbClr val="A50021"/>
                </a:solidFill>
                <a:ea typeface="楷体_GB2312" pitchFamily="49" charset="-122"/>
              </a:rPr>
              <a:t/>
            </a:r>
            <a:br>
              <a:rPr lang="zh-CN" altLang="en-US" b="1" smtClean="0">
                <a:solidFill>
                  <a:srgbClr val="A50021"/>
                </a:solidFill>
                <a:ea typeface="楷体_GB2312" pitchFamily="49" charset="-122"/>
              </a:rPr>
            </a:br>
            <a:r>
              <a:rPr lang="zh-CN" altLang="en-US" smtClean="0">
                <a:solidFill>
                  <a:srgbClr val="A50021"/>
                </a:solidFill>
                <a:ea typeface="楷体_GB2312" pitchFamily="49" charset="-122"/>
              </a:rPr>
              <a:t>      </a:t>
            </a:r>
            <a:r>
              <a:rPr lang="en-US" altLang="zh-CN" b="1" i="1" smtClean="0">
                <a:solidFill>
                  <a:srgbClr val="FF0000"/>
                </a:solidFill>
                <a:ea typeface="楷体_GB2312" pitchFamily="49" charset="-122"/>
              </a:rPr>
              <a:t>d</a:t>
            </a:r>
            <a:r>
              <a:rPr lang="en-US" altLang="zh-CN" b="1" i="1" baseline="-25000" smtClean="0">
                <a:solidFill>
                  <a:srgbClr val="FF0000"/>
                </a:solidFill>
                <a:ea typeface="楷体_GB2312" pitchFamily="49" charset="-122"/>
              </a:rPr>
              <a:t>i</a:t>
            </a:r>
            <a:r>
              <a:rPr lang="en-US" altLang="zh-CN" b="1" i="1" smtClean="0">
                <a:solidFill>
                  <a:srgbClr val="FF0000"/>
                </a:solidFill>
                <a:ea typeface="楷体_GB2312" pitchFamily="49" charset="-122"/>
              </a:rPr>
              <a:t> = c</a:t>
            </a:r>
            <a:r>
              <a:rPr lang="en-US" altLang="zh-CN" b="1" i="1" smtClean="0">
                <a:solidFill>
                  <a:srgbClr val="FF0000"/>
                </a:solidFill>
                <a:ea typeface="楷体_GB2312" pitchFamily="49" charset="-122"/>
                <a:sym typeface="Symbol" pitchFamily="18" charset="2"/>
              </a:rPr>
              <a:t>  </a:t>
            </a:r>
            <a:r>
              <a:rPr lang="en-US" altLang="zh-CN" b="1" i="1" smtClean="0">
                <a:solidFill>
                  <a:srgbClr val="FF0000"/>
                </a:solidFill>
                <a:ea typeface="楷体_GB2312" pitchFamily="49" charset="-122"/>
              </a:rPr>
              <a:t>i</a:t>
            </a:r>
            <a:r>
              <a:rPr lang="en-US" altLang="zh-CN" smtClean="0">
                <a:solidFill>
                  <a:srgbClr val="A50021"/>
                </a:solidFill>
                <a:ea typeface="楷体_GB2312" pitchFamily="49" charset="-122"/>
              </a:rPr>
              <a:t>   </a:t>
            </a:r>
            <a:r>
              <a:rPr lang="zh-CN" altLang="en-US" smtClean="0">
                <a:ea typeface="楷体_GB2312" pitchFamily="49" charset="-122"/>
              </a:rPr>
              <a:t>最简单的情况  </a:t>
            </a:r>
            <a:r>
              <a:rPr lang="en-US" altLang="zh-CN" b="1" i="1" smtClean="0">
                <a:ea typeface="楷体_GB2312" pitchFamily="49" charset="-122"/>
              </a:rPr>
              <a:t>c=1</a:t>
            </a:r>
          </a:p>
        </p:txBody>
      </p:sp>
      <p:sp>
        <p:nvSpPr>
          <p:cNvPr id="764932" name="Text Box 4"/>
          <p:cNvSpPr txBox="1">
            <a:spLocks noChangeArrowheads="1"/>
          </p:cNvSpPr>
          <p:nvPr/>
        </p:nvSpPr>
        <p:spPr bwMode="auto">
          <a:xfrm>
            <a:off x="806450" y="2636838"/>
            <a:ext cx="6873875" cy="1311275"/>
          </a:xfrm>
          <a:prstGeom prst="rect">
            <a:avLst/>
          </a:prstGeom>
          <a:noFill/>
          <a:ln w="9525">
            <a:noFill/>
            <a:miter lim="800000"/>
            <a:headEnd/>
            <a:tailEnd/>
          </a:ln>
        </p:spPr>
        <p:txBody>
          <a:bodyPr wrap="none">
            <a:spAutoFit/>
          </a:bodyPr>
          <a:lstStyle/>
          <a:p>
            <a:pPr>
              <a:lnSpc>
                <a:spcPct val="125000"/>
              </a:lnSpc>
            </a:pPr>
            <a:r>
              <a:rPr lang="zh-CN" altLang="en-US" sz="3200">
                <a:ea typeface="楷体_GB2312" pitchFamily="49" charset="-122"/>
              </a:rPr>
              <a:t>例如</a:t>
            </a:r>
            <a:r>
              <a:rPr lang="en-US" altLang="zh-CN" sz="3200">
                <a:ea typeface="楷体_GB2312" pitchFamily="49" charset="-122"/>
              </a:rPr>
              <a:t>:</a:t>
            </a:r>
            <a:r>
              <a:rPr lang="en-US" altLang="zh-CN" sz="3200" b="0">
                <a:ea typeface="楷体_GB2312" pitchFamily="49" charset="-122"/>
              </a:rPr>
              <a:t>  </a:t>
            </a:r>
            <a:r>
              <a:rPr lang="zh-CN" altLang="en-US" sz="3200" b="0">
                <a:ea typeface="楷体_GB2312" pitchFamily="49" charset="-122"/>
              </a:rPr>
              <a:t>关键字集合 </a:t>
            </a:r>
          </a:p>
          <a:p>
            <a:pPr>
              <a:lnSpc>
                <a:spcPct val="125000"/>
              </a:lnSpc>
            </a:pPr>
            <a:r>
              <a:rPr lang="zh-CN" altLang="en-US" sz="3200" b="0">
                <a:ea typeface="楷体_GB2312" pitchFamily="49" charset="-122"/>
              </a:rPr>
              <a:t>        </a:t>
            </a:r>
            <a:r>
              <a:rPr lang="en-US" altLang="zh-CN" sz="3200" b="0">
                <a:ea typeface="楷体_GB2312" pitchFamily="49" charset="-122"/>
              </a:rPr>
              <a:t>{ 19, 01, 23, 14, 55, 68, 11, 82, 36 }</a:t>
            </a:r>
          </a:p>
        </p:txBody>
      </p:sp>
      <p:sp>
        <p:nvSpPr>
          <p:cNvPr id="764933" name="Text Box 5"/>
          <p:cNvSpPr txBox="1">
            <a:spLocks noChangeArrowheads="1"/>
          </p:cNvSpPr>
          <p:nvPr/>
        </p:nvSpPr>
        <p:spPr bwMode="auto">
          <a:xfrm>
            <a:off x="620713" y="4021138"/>
            <a:ext cx="8523287" cy="579437"/>
          </a:xfrm>
          <a:prstGeom prst="rect">
            <a:avLst/>
          </a:prstGeom>
          <a:noFill/>
          <a:ln w="9525">
            <a:noFill/>
            <a:miter lim="800000"/>
            <a:headEnd/>
            <a:tailEnd/>
          </a:ln>
        </p:spPr>
        <p:txBody>
          <a:bodyPr wrap="none">
            <a:spAutoFit/>
          </a:bodyPr>
          <a:lstStyle/>
          <a:p>
            <a:r>
              <a:rPr lang="zh-CN" altLang="en-US" sz="3200" dirty="0">
                <a:ea typeface="楷体_GB2312" pitchFamily="49" charset="-122"/>
              </a:rPr>
              <a:t>设定</a:t>
            </a:r>
            <a:r>
              <a:rPr lang="zh-CN" altLang="en-US" sz="3200" b="0" dirty="0">
                <a:ea typeface="楷体_GB2312" pitchFamily="49" charset="-122"/>
              </a:rPr>
              <a:t>哈希函数 </a:t>
            </a:r>
            <a:r>
              <a:rPr lang="en-US" altLang="zh-CN" sz="3200" b="0" dirty="0">
                <a:ea typeface="楷体_GB2312" pitchFamily="49" charset="-122"/>
              </a:rPr>
              <a:t>H(key) = key </a:t>
            </a:r>
            <a:r>
              <a:rPr lang="en-US" altLang="zh-CN" sz="3200" dirty="0">
                <a:ea typeface="楷体_GB2312" pitchFamily="49" charset="-122"/>
              </a:rPr>
              <a:t>MOD</a:t>
            </a:r>
            <a:r>
              <a:rPr lang="en-US" altLang="zh-CN" sz="3200" b="0" dirty="0">
                <a:ea typeface="楷体_GB2312" pitchFamily="49" charset="-122"/>
              </a:rPr>
              <a:t> 11 ( </a:t>
            </a:r>
            <a:r>
              <a:rPr lang="zh-CN" altLang="en-US" sz="3200" b="0" dirty="0">
                <a:ea typeface="楷体_GB2312" pitchFamily="49" charset="-122"/>
              </a:rPr>
              <a:t>表长</a:t>
            </a:r>
            <a:r>
              <a:rPr lang="en-US" altLang="zh-CN" sz="3200" b="0" dirty="0">
                <a:ea typeface="楷体_GB2312" pitchFamily="49" charset="-122"/>
              </a:rPr>
              <a:t>=</a:t>
            </a:r>
            <a:r>
              <a:rPr lang="en-US" altLang="zh-CN" sz="3200" b="0" dirty="0" smtClean="0">
                <a:ea typeface="楷体_GB2312" pitchFamily="49" charset="-122"/>
              </a:rPr>
              <a:t>1</a:t>
            </a:r>
            <a:r>
              <a:rPr lang="en-US" altLang="zh-CN" sz="3200" b="0" dirty="0">
                <a:ea typeface="楷体_GB2312" pitchFamily="49" charset="-122"/>
              </a:rPr>
              <a:t>1</a:t>
            </a:r>
            <a:r>
              <a:rPr lang="en-US" altLang="zh-CN" sz="3200" b="0" dirty="0" smtClean="0">
                <a:ea typeface="楷体_GB2312" pitchFamily="49" charset="-122"/>
              </a:rPr>
              <a:t> </a:t>
            </a:r>
            <a:r>
              <a:rPr lang="en-US" altLang="zh-CN" sz="3200" b="0" dirty="0">
                <a:ea typeface="楷体_GB2312" pitchFamily="49" charset="-122"/>
              </a:rPr>
              <a:t>)</a:t>
            </a:r>
          </a:p>
        </p:txBody>
      </p:sp>
      <p:graphicFrame>
        <p:nvGraphicFramePr>
          <p:cNvPr id="764934" name="Object 6"/>
          <p:cNvGraphicFramePr>
            <a:graphicFrameLocks noChangeAspect="1"/>
          </p:cNvGraphicFramePr>
          <p:nvPr/>
        </p:nvGraphicFramePr>
        <p:xfrm>
          <a:off x="765175" y="4848225"/>
          <a:ext cx="8039100" cy="990600"/>
        </p:xfrm>
        <a:graphic>
          <a:graphicData uri="http://schemas.openxmlformats.org/presentationml/2006/ole">
            <mc:AlternateContent xmlns:mc="http://schemas.openxmlformats.org/markup-compatibility/2006">
              <mc:Choice xmlns:v="urn:schemas-microsoft-com:vml" Requires="v">
                <p:oleObj spid="_x0000_s548899" name="文档" r:id="rId5" imgW="6001560" imgH="749520" progId="Word.Document.8">
                  <p:embed/>
                </p:oleObj>
              </mc:Choice>
              <mc:Fallback>
                <p:oleObj name="文档" r:id="rId5" imgW="60015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175" y="4848225"/>
                        <a:ext cx="8039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4935" name="Text Box 7"/>
          <p:cNvSpPr txBox="1">
            <a:spLocks noChangeArrowheads="1"/>
          </p:cNvSpPr>
          <p:nvPr/>
        </p:nvSpPr>
        <p:spPr bwMode="auto">
          <a:xfrm>
            <a:off x="6632575" y="507682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19</a:t>
            </a:r>
            <a:endParaRPr lang="en-US" altLang="zh-CN" sz="3200" b="0"/>
          </a:p>
        </p:txBody>
      </p:sp>
      <p:sp>
        <p:nvSpPr>
          <p:cNvPr id="764936" name="Text Box 8"/>
          <p:cNvSpPr txBox="1">
            <a:spLocks noChangeArrowheads="1"/>
          </p:cNvSpPr>
          <p:nvPr/>
        </p:nvSpPr>
        <p:spPr bwMode="auto">
          <a:xfrm>
            <a:off x="1527175" y="5076825"/>
            <a:ext cx="590550" cy="579438"/>
          </a:xfrm>
          <a:prstGeom prst="rect">
            <a:avLst/>
          </a:prstGeom>
          <a:noFill/>
          <a:ln w="9525">
            <a:noFill/>
            <a:miter lim="800000"/>
            <a:headEnd/>
            <a:tailEnd/>
          </a:ln>
        </p:spPr>
        <p:txBody>
          <a:bodyPr wrap="none">
            <a:spAutoFit/>
          </a:bodyPr>
          <a:lstStyle/>
          <a:p>
            <a:r>
              <a:rPr lang="en-US" altLang="zh-CN" sz="3200">
                <a:solidFill>
                  <a:srgbClr val="A50021"/>
                </a:solidFill>
              </a:rPr>
              <a:t>01</a:t>
            </a:r>
            <a:endParaRPr lang="en-US" altLang="zh-CN" sz="3200" b="0"/>
          </a:p>
        </p:txBody>
      </p:sp>
      <p:sp>
        <p:nvSpPr>
          <p:cNvPr id="764937" name="Text Box 9"/>
          <p:cNvSpPr txBox="1">
            <a:spLocks noChangeArrowheads="1"/>
          </p:cNvSpPr>
          <p:nvPr/>
        </p:nvSpPr>
        <p:spPr bwMode="auto">
          <a:xfrm>
            <a:off x="2308225" y="5076825"/>
            <a:ext cx="590550" cy="579438"/>
          </a:xfrm>
          <a:prstGeom prst="rect">
            <a:avLst/>
          </a:prstGeom>
          <a:noFill/>
          <a:ln w="9525">
            <a:noFill/>
            <a:miter lim="800000"/>
            <a:headEnd/>
            <a:tailEnd/>
          </a:ln>
        </p:spPr>
        <p:txBody>
          <a:bodyPr wrap="none">
            <a:spAutoFit/>
          </a:bodyPr>
          <a:lstStyle/>
          <a:p>
            <a:r>
              <a:rPr lang="en-US" altLang="zh-CN" sz="3200">
                <a:solidFill>
                  <a:srgbClr val="3333FF"/>
                </a:solidFill>
              </a:rPr>
              <a:t>23</a:t>
            </a:r>
            <a:endParaRPr lang="en-US" altLang="zh-CN" sz="3200" b="0"/>
          </a:p>
        </p:txBody>
      </p:sp>
      <p:sp>
        <p:nvSpPr>
          <p:cNvPr id="764938" name="Text Box 10"/>
          <p:cNvSpPr txBox="1">
            <a:spLocks noChangeArrowheads="1"/>
          </p:cNvSpPr>
          <p:nvPr/>
        </p:nvSpPr>
        <p:spPr bwMode="auto">
          <a:xfrm>
            <a:off x="2994025" y="507682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14</a:t>
            </a:r>
            <a:endParaRPr lang="en-US" altLang="zh-CN" sz="3200" b="0"/>
          </a:p>
        </p:txBody>
      </p:sp>
      <p:sp>
        <p:nvSpPr>
          <p:cNvPr id="764939" name="Text Box 11"/>
          <p:cNvSpPr txBox="1">
            <a:spLocks noChangeArrowheads="1"/>
          </p:cNvSpPr>
          <p:nvPr/>
        </p:nvSpPr>
        <p:spPr bwMode="auto">
          <a:xfrm>
            <a:off x="860425" y="5076825"/>
            <a:ext cx="590550" cy="579438"/>
          </a:xfrm>
          <a:prstGeom prst="rect">
            <a:avLst/>
          </a:prstGeom>
          <a:noFill/>
          <a:ln w="9525">
            <a:noFill/>
            <a:miter lim="800000"/>
            <a:headEnd/>
            <a:tailEnd/>
          </a:ln>
        </p:spPr>
        <p:txBody>
          <a:bodyPr wrap="none">
            <a:spAutoFit/>
          </a:bodyPr>
          <a:lstStyle/>
          <a:p>
            <a:r>
              <a:rPr lang="en-US" altLang="zh-CN" sz="3200">
                <a:solidFill>
                  <a:srgbClr val="A50021"/>
                </a:solidFill>
              </a:rPr>
              <a:t>55</a:t>
            </a:r>
            <a:endParaRPr lang="en-US" altLang="zh-CN" sz="3200" b="0"/>
          </a:p>
        </p:txBody>
      </p:sp>
      <p:sp>
        <p:nvSpPr>
          <p:cNvPr id="764940" name="Text Box 12"/>
          <p:cNvSpPr txBox="1">
            <a:spLocks noChangeArrowheads="1"/>
          </p:cNvSpPr>
          <p:nvPr/>
        </p:nvSpPr>
        <p:spPr bwMode="auto">
          <a:xfrm>
            <a:off x="3736975" y="5076825"/>
            <a:ext cx="590550" cy="579438"/>
          </a:xfrm>
          <a:prstGeom prst="rect">
            <a:avLst/>
          </a:prstGeom>
          <a:noFill/>
          <a:ln w="9525">
            <a:noFill/>
            <a:miter lim="800000"/>
            <a:headEnd/>
            <a:tailEnd/>
          </a:ln>
        </p:spPr>
        <p:txBody>
          <a:bodyPr wrap="none">
            <a:spAutoFit/>
          </a:bodyPr>
          <a:lstStyle/>
          <a:p>
            <a:r>
              <a:rPr lang="en-US" altLang="zh-CN" sz="3200" dirty="0">
                <a:solidFill>
                  <a:srgbClr val="FF00FF"/>
                </a:solidFill>
              </a:rPr>
              <a:t>68</a:t>
            </a:r>
            <a:endParaRPr lang="en-US" altLang="zh-CN" sz="3200" b="0" dirty="0"/>
          </a:p>
        </p:txBody>
      </p:sp>
      <p:sp>
        <p:nvSpPr>
          <p:cNvPr id="764941" name="Text Box 13"/>
          <p:cNvSpPr txBox="1">
            <a:spLocks noChangeArrowheads="1"/>
          </p:cNvSpPr>
          <p:nvPr/>
        </p:nvSpPr>
        <p:spPr bwMode="auto">
          <a:xfrm>
            <a:off x="4441825" y="5076825"/>
            <a:ext cx="590550" cy="579438"/>
          </a:xfrm>
          <a:prstGeom prst="rect">
            <a:avLst/>
          </a:prstGeom>
          <a:noFill/>
          <a:ln w="9525">
            <a:noFill/>
            <a:miter lim="800000"/>
            <a:headEnd/>
            <a:tailEnd/>
          </a:ln>
        </p:spPr>
        <p:txBody>
          <a:bodyPr wrap="none">
            <a:spAutoFit/>
          </a:bodyPr>
          <a:lstStyle/>
          <a:p>
            <a:r>
              <a:rPr lang="en-US" altLang="zh-CN" sz="3200">
                <a:solidFill>
                  <a:srgbClr val="006600"/>
                </a:solidFill>
              </a:rPr>
              <a:t>11</a:t>
            </a:r>
            <a:endParaRPr lang="en-US" altLang="zh-CN" sz="3200" b="0"/>
          </a:p>
        </p:txBody>
      </p:sp>
      <p:sp>
        <p:nvSpPr>
          <p:cNvPr id="764942" name="Text Box 14"/>
          <p:cNvSpPr txBox="1">
            <a:spLocks noChangeArrowheads="1"/>
          </p:cNvSpPr>
          <p:nvPr/>
        </p:nvSpPr>
        <p:spPr bwMode="auto">
          <a:xfrm>
            <a:off x="5127625" y="5076825"/>
            <a:ext cx="590550" cy="579438"/>
          </a:xfrm>
          <a:prstGeom prst="rect">
            <a:avLst/>
          </a:prstGeom>
          <a:noFill/>
          <a:ln w="9525">
            <a:noFill/>
            <a:miter lim="800000"/>
            <a:headEnd/>
            <a:tailEnd/>
          </a:ln>
        </p:spPr>
        <p:txBody>
          <a:bodyPr wrap="none">
            <a:spAutoFit/>
          </a:bodyPr>
          <a:lstStyle/>
          <a:p>
            <a:r>
              <a:rPr lang="en-US" altLang="zh-CN" sz="3200">
                <a:solidFill>
                  <a:srgbClr val="3333FF"/>
                </a:solidFill>
              </a:rPr>
              <a:t>82</a:t>
            </a:r>
            <a:endParaRPr lang="en-US" altLang="zh-CN" sz="3200" b="0"/>
          </a:p>
        </p:txBody>
      </p:sp>
      <p:sp>
        <p:nvSpPr>
          <p:cNvPr id="764943" name="Text Box 15"/>
          <p:cNvSpPr txBox="1">
            <a:spLocks noChangeArrowheads="1"/>
          </p:cNvSpPr>
          <p:nvPr/>
        </p:nvSpPr>
        <p:spPr bwMode="auto">
          <a:xfrm>
            <a:off x="5889625" y="5076825"/>
            <a:ext cx="590550" cy="579438"/>
          </a:xfrm>
          <a:prstGeom prst="rect">
            <a:avLst/>
          </a:prstGeom>
          <a:noFill/>
          <a:ln w="9525">
            <a:noFill/>
            <a:miter lim="800000"/>
            <a:headEnd/>
            <a:tailEnd/>
          </a:ln>
        </p:spPr>
        <p:txBody>
          <a:bodyPr wrap="none">
            <a:spAutoFit/>
          </a:bodyPr>
          <a:lstStyle/>
          <a:p>
            <a:r>
              <a:rPr lang="en-US" altLang="zh-CN" sz="3200">
                <a:solidFill>
                  <a:srgbClr val="FF0000"/>
                </a:solidFill>
              </a:rPr>
              <a:t>36</a:t>
            </a:r>
            <a:endParaRPr lang="en-US" altLang="zh-CN" sz="3200" b="0"/>
          </a:p>
        </p:txBody>
      </p:sp>
      <p:sp>
        <p:nvSpPr>
          <p:cNvPr id="764944" name="Text Box 16"/>
          <p:cNvSpPr txBox="1">
            <a:spLocks noChangeArrowheads="1"/>
          </p:cNvSpPr>
          <p:nvPr/>
        </p:nvSpPr>
        <p:spPr bwMode="auto">
          <a:xfrm>
            <a:off x="936625" y="5600700"/>
            <a:ext cx="6140450" cy="519113"/>
          </a:xfrm>
          <a:prstGeom prst="rect">
            <a:avLst/>
          </a:prstGeom>
          <a:noFill/>
          <a:ln w="9525">
            <a:noFill/>
            <a:miter lim="800000"/>
            <a:headEnd/>
            <a:tailEnd/>
          </a:ln>
        </p:spPr>
        <p:txBody>
          <a:bodyPr wrap="none">
            <a:spAutoFit/>
          </a:bodyPr>
          <a:lstStyle/>
          <a:p>
            <a:r>
              <a:rPr lang="en-US" altLang="zh-CN" sz="2800" b="0" dirty="0">
                <a:solidFill>
                  <a:srgbClr val="A50021"/>
                </a:solidFill>
              </a:rPr>
              <a:t>1      1      2      1      3       6      2      5      1</a:t>
            </a:r>
            <a:endParaRPr lang="en-US" altLang="zh-CN" sz="2800" b="0" dirty="0"/>
          </a:p>
        </p:txBody>
      </p:sp>
      <p:sp>
        <p:nvSpPr>
          <p:cNvPr id="764945" name="Rectangle 17"/>
          <p:cNvSpPr>
            <a:spLocks noChangeArrowheads="1"/>
          </p:cNvSpPr>
          <p:nvPr/>
        </p:nvSpPr>
        <p:spPr bwMode="auto">
          <a:xfrm>
            <a:off x="146050" y="6096000"/>
            <a:ext cx="1606550" cy="519113"/>
          </a:xfrm>
          <a:prstGeom prst="rect">
            <a:avLst/>
          </a:prstGeom>
          <a:noFill/>
          <a:ln w="9525">
            <a:noFill/>
            <a:miter lim="800000"/>
            <a:headEnd/>
            <a:tailEnd/>
          </a:ln>
        </p:spPr>
        <p:txBody>
          <a:bodyPr wrap="none">
            <a:spAutoFit/>
          </a:bodyPr>
          <a:lstStyle/>
          <a:p>
            <a:r>
              <a:rPr lang="zh-CN" altLang="en-US" sz="2800" dirty="0">
                <a:solidFill>
                  <a:srgbClr val="FF0000"/>
                </a:solidFill>
                <a:ea typeface="楷体_GB2312" pitchFamily="49" charset="-122"/>
              </a:rPr>
              <a:t>二次聚集</a:t>
            </a:r>
          </a:p>
        </p:txBody>
      </p:sp>
      <p:sp>
        <p:nvSpPr>
          <p:cNvPr id="764946" name="Rectangle 18"/>
          <p:cNvSpPr>
            <a:spLocks noChangeArrowheads="1"/>
          </p:cNvSpPr>
          <p:nvPr/>
        </p:nvSpPr>
        <p:spPr bwMode="auto">
          <a:xfrm>
            <a:off x="6332538" y="6110288"/>
            <a:ext cx="2673350" cy="519112"/>
          </a:xfrm>
          <a:prstGeom prst="rect">
            <a:avLst/>
          </a:prstGeom>
          <a:noFill/>
          <a:ln w="9525">
            <a:noFill/>
            <a:miter lim="800000"/>
            <a:headEnd/>
            <a:tailEnd/>
          </a:ln>
        </p:spPr>
        <p:txBody>
          <a:bodyPr wrap="none">
            <a:spAutoFit/>
          </a:bodyPr>
          <a:lstStyle/>
          <a:p>
            <a:r>
              <a:rPr lang="zh-CN" altLang="en-US" sz="2800">
                <a:solidFill>
                  <a:srgbClr val="FF0000"/>
                </a:solidFill>
                <a:ea typeface="楷体_GB2312" pitchFamily="49" charset="-122"/>
              </a:rPr>
              <a:t>能否增加表长？</a:t>
            </a:r>
          </a:p>
        </p:txBody>
      </p:sp>
      <p:sp>
        <p:nvSpPr>
          <p:cNvPr id="764947" name="Rectangle 19"/>
          <p:cNvSpPr>
            <a:spLocks noChangeArrowheads="1"/>
          </p:cNvSpPr>
          <p:nvPr/>
        </p:nvSpPr>
        <p:spPr bwMode="auto">
          <a:xfrm>
            <a:off x="4535488" y="6115050"/>
            <a:ext cx="1962150" cy="519113"/>
          </a:xfrm>
          <a:prstGeom prst="rect">
            <a:avLst/>
          </a:prstGeom>
          <a:noFill/>
          <a:ln w="9525">
            <a:noFill/>
            <a:miter lim="800000"/>
            <a:headEnd/>
            <a:tailEnd/>
          </a:ln>
        </p:spPr>
        <p:txBody>
          <a:bodyPr wrap="none">
            <a:spAutoFit/>
          </a:bodyPr>
          <a:lstStyle/>
          <a:p>
            <a:r>
              <a:rPr lang="zh-CN" altLang="en-US" sz="2800">
                <a:solidFill>
                  <a:srgbClr val="FF0000"/>
                </a:solidFill>
                <a:ea typeface="楷体_GB2312" pitchFamily="49" charset="-122"/>
              </a:rPr>
              <a:t>怎样查找？</a:t>
            </a:r>
          </a:p>
        </p:txBody>
      </p:sp>
      <p:sp>
        <p:nvSpPr>
          <p:cNvPr id="20" name="Rectangle 17"/>
          <p:cNvSpPr>
            <a:spLocks noChangeArrowheads="1"/>
          </p:cNvSpPr>
          <p:nvPr/>
        </p:nvSpPr>
        <p:spPr bwMode="auto">
          <a:xfrm>
            <a:off x="1898650" y="6096000"/>
            <a:ext cx="2709396" cy="523220"/>
          </a:xfrm>
          <a:prstGeom prst="rect">
            <a:avLst/>
          </a:prstGeom>
          <a:noFill/>
          <a:ln w="9525">
            <a:noFill/>
            <a:miter lim="800000"/>
            <a:headEnd/>
            <a:tailEnd/>
          </a:ln>
        </p:spPr>
        <p:txBody>
          <a:bodyPr wrap="none">
            <a:spAutoFit/>
          </a:bodyPr>
          <a:lstStyle/>
          <a:p>
            <a:r>
              <a:rPr lang="zh-CN" altLang="en-US" sz="2800" smtClean="0">
                <a:solidFill>
                  <a:srgbClr val="FF0000"/>
                </a:solidFill>
                <a:ea typeface="楷体_GB2312" pitchFamily="49" charset="-122"/>
              </a:rPr>
              <a:t>能否解决冲突？</a:t>
            </a:r>
            <a:endParaRPr lang="zh-CN" altLang="en-US" sz="2800">
              <a:solidFill>
                <a:srgbClr val="FF0000"/>
              </a:solidFill>
              <a:ea typeface="楷体_GB2312" pitchFamily="49" charset="-122"/>
            </a:endParaRPr>
          </a:p>
        </p:txBody>
      </p:sp>
    </p:spTree>
    <p:extLst>
      <p:ext uri="{BB962C8B-B14F-4D97-AF65-F5344CB8AC3E}">
        <p14:creationId xmlns:p14="http://schemas.microsoft.com/office/powerpoint/2010/main" val="725185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wipe(left)">
                                      <p:cBhvr>
                                        <p:cTn id="7" dur="500"/>
                                        <p:tgtEl>
                                          <p:spTgt spid="7649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4933"/>
                                        </p:tgtEl>
                                        <p:attrNameLst>
                                          <p:attrName>style.visibility</p:attrName>
                                        </p:attrNameLst>
                                      </p:cBhvr>
                                      <p:to>
                                        <p:strVal val="visible"/>
                                      </p:to>
                                    </p:set>
                                    <p:animEffect transition="in" filter="wipe(left)">
                                      <p:cBhvr>
                                        <p:cTn id="11" dur="500"/>
                                        <p:tgtEl>
                                          <p:spTgt spid="7649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64934"/>
                                        </p:tgtEl>
                                        <p:attrNameLst>
                                          <p:attrName>style.visibility</p:attrName>
                                        </p:attrNameLst>
                                      </p:cBhvr>
                                      <p:to>
                                        <p:strVal val="visible"/>
                                      </p:to>
                                    </p:set>
                                    <p:animEffect transition="in" filter="wipe(left)">
                                      <p:cBhvr>
                                        <p:cTn id="15" dur="500"/>
                                        <p:tgtEl>
                                          <p:spTgt spid="76493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4944"/>
                                        </p:tgtEl>
                                        <p:attrNameLst>
                                          <p:attrName>style.visibility</p:attrName>
                                        </p:attrNameLst>
                                      </p:cBhvr>
                                      <p:to>
                                        <p:strVal val="visible"/>
                                      </p:to>
                                    </p:set>
                                    <p:animEffect transition="in" filter="wipe(left)">
                                      <p:cBhvr>
                                        <p:cTn id="19" dur="500"/>
                                        <p:tgtEl>
                                          <p:spTgt spid="76494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64935"/>
                                        </p:tgtEl>
                                        <p:attrNameLst>
                                          <p:attrName>style.visibility</p:attrName>
                                        </p:attrNameLst>
                                      </p:cBhvr>
                                      <p:to>
                                        <p:strVal val="visible"/>
                                      </p:to>
                                    </p:set>
                                    <p:animEffect transition="in" filter="wipe(up)">
                                      <p:cBhvr>
                                        <p:cTn id="24" dur="500"/>
                                        <p:tgtEl>
                                          <p:spTgt spid="7649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64936"/>
                                        </p:tgtEl>
                                        <p:attrNameLst>
                                          <p:attrName>style.visibility</p:attrName>
                                        </p:attrNameLst>
                                      </p:cBhvr>
                                      <p:to>
                                        <p:strVal val="visible"/>
                                      </p:to>
                                    </p:set>
                                    <p:animEffect transition="in" filter="wipe(up)">
                                      <p:cBhvr>
                                        <p:cTn id="29" dur="500"/>
                                        <p:tgtEl>
                                          <p:spTgt spid="7649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64937"/>
                                        </p:tgtEl>
                                        <p:attrNameLst>
                                          <p:attrName>style.visibility</p:attrName>
                                        </p:attrNameLst>
                                      </p:cBhvr>
                                      <p:to>
                                        <p:strVal val="visible"/>
                                      </p:to>
                                    </p:set>
                                    <p:animEffect transition="in" filter="wipe(up)">
                                      <p:cBhvr>
                                        <p:cTn id="34" dur="500"/>
                                        <p:tgtEl>
                                          <p:spTgt spid="76493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64938"/>
                                        </p:tgtEl>
                                        <p:attrNameLst>
                                          <p:attrName>style.visibility</p:attrName>
                                        </p:attrNameLst>
                                      </p:cBhvr>
                                      <p:to>
                                        <p:strVal val="visible"/>
                                      </p:to>
                                    </p:set>
                                    <p:animEffect transition="in" filter="wipe(up)">
                                      <p:cBhvr>
                                        <p:cTn id="39" dur="500"/>
                                        <p:tgtEl>
                                          <p:spTgt spid="7649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64939"/>
                                        </p:tgtEl>
                                        <p:attrNameLst>
                                          <p:attrName>style.visibility</p:attrName>
                                        </p:attrNameLst>
                                      </p:cBhvr>
                                      <p:to>
                                        <p:strVal val="visible"/>
                                      </p:to>
                                    </p:set>
                                    <p:animEffect transition="in" filter="wipe(up)">
                                      <p:cBhvr>
                                        <p:cTn id="44" dur="500"/>
                                        <p:tgtEl>
                                          <p:spTgt spid="7649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64940"/>
                                        </p:tgtEl>
                                        <p:attrNameLst>
                                          <p:attrName>style.visibility</p:attrName>
                                        </p:attrNameLst>
                                      </p:cBhvr>
                                      <p:to>
                                        <p:strVal val="visible"/>
                                      </p:to>
                                    </p:set>
                                    <p:animEffect transition="in" filter="wipe(up)">
                                      <p:cBhvr>
                                        <p:cTn id="49" dur="500"/>
                                        <p:tgtEl>
                                          <p:spTgt spid="76494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64945"/>
                                        </p:tgtEl>
                                        <p:attrNameLst>
                                          <p:attrName>style.visibility</p:attrName>
                                        </p:attrNameLst>
                                      </p:cBhvr>
                                      <p:to>
                                        <p:strVal val="visible"/>
                                      </p:to>
                                    </p:set>
                                    <p:anim calcmode="lin" valueType="num">
                                      <p:cBhvr additive="base">
                                        <p:cTn id="54" dur="500" fill="hold"/>
                                        <p:tgtEl>
                                          <p:spTgt spid="764945"/>
                                        </p:tgtEl>
                                        <p:attrNameLst>
                                          <p:attrName>ppt_x</p:attrName>
                                        </p:attrNameLst>
                                      </p:cBhvr>
                                      <p:tavLst>
                                        <p:tav tm="0">
                                          <p:val>
                                            <p:strVal val="#ppt_x"/>
                                          </p:val>
                                        </p:tav>
                                        <p:tav tm="100000">
                                          <p:val>
                                            <p:strVal val="#ppt_x"/>
                                          </p:val>
                                        </p:tav>
                                      </p:tavLst>
                                    </p:anim>
                                    <p:anim calcmode="lin" valueType="num">
                                      <p:cBhvr additive="base">
                                        <p:cTn id="55" dur="500" fill="hold"/>
                                        <p:tgtEl>
                                          <p:spTgt spid="76494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764941"/>
                                        </p:tgtEl>
                                        <p:attrNameLst>
                                          <p:attrName>style.visibility</p:attrName>
                                        </p:attrNameLst>
                                      </p:cBhvr>
                                      <p:to>
                                        <p:strVal val="visible"/>
                                      </p:to>
                                    </p:set>
                                    <p:animEffect transition="in" filter="wipe(up)">
                                      <p:cBhvr>
                                        <p:cTn id="60" dur="500"/>
                                        <p:tgtEl>
                                          <p:spTgt spid="7649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64942"/>
                                        </p:tgtEl>
                                        <p:attrNameLst>
                                          <p:attrName>style.visibility</p:attrName>
                                        </p:attrNameLst>
                                      </p:cBhvr>
                                      <p:to>
                                        <p:strVal val="visible"/>
                                      </p:to>
                                    </p:set>
                                    <p:animEffect transition="in" filter="wipe(up)">
                                      <p:cBhvr>
                                        <p:cTn id="65" dur="500"/>
                                        <p:tgtEl>
                                          <p:spTgt spid="7649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764943"/>
                                        </p:tgtEl>
                                        <p:attrNameLst>
                                          <p:attrName>style.visibility</p:attrName>
                                        </p:attrNameLst>
                                      </p:cBhvr>
                                      <p:to>
                                        <p:strVal val="visible"/>
                                      </p:to>
                                    </p:set>
                                    <p:animEffect transition="in" filter="wipe(up)">
                                      <p:cBhvr>
                                        <p:cTn id="70" dur="500"/>
                                        <p:tgtEl>
                                          <p:spTgt spid="76494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64947"/>
                                        </p:tgtEl>
                                        <p:attrNameLst>
                                          <p:attrName>style.visibility</p:attrName>
                                        </p:attrNameLst>
                                      </p:cBhvr>
                                      <p:to>
                                        <p:strVal val="visible"/>
                                      </p:to>
                                    </p:set>
                                    <p:anim calcmode="lin" valueType="num">
                                      <p:cBhvr additive="base">
                                        <p:cTn id="81" dur="500" fill="hold"/>
                                        <p:tgtEl>
                                          <p:spTgt spid="764947"/>
                                        </p:tgtEl>
                                        <p:attrNameLst>
                                          <p:attrName>ppt_x</p:attrName>
                                        </p:attrNameLst>
                                      </p:cBhvr>
                                      <p:tavLst>
                                        <p:tav tm="0">
                                          <p:val>
                                            <p:strVal val="#ppt_x"/>
                                          </p:val>
                                        </p:tav>
                                        <p:tav tm="100000">
                                          <p:val>
                                            <p:strVal val="#ppt_x"/>
                                          </p:val>
                                        </p:tav>
                                      </p:tavLst>
                                    </p:anim>
                                    <p:anim calcmode="lin" valueType="num">
                                      <p:cBhvr additive="base">
                                        <p:cTn id="82" dur="500" fill="hold"/>
                                        <p:tgtEl>
                                          <p:spTgt spid="76494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64946"/>
                                        </p:tgtEl>
                                        <p:attrNameLst>
                                          <p:attrName>style.visibility</p:attrName>
                                        </p:attrNameLst>
                                      </p:cBhvr>
                                      <p:to>
                                        <p:strVal val="visible"/>
                                      </p:to>
                                    </p:set>
                                    <p:anim calcmode="lin" valueType="num">
                                      <p:cBhvr additive="base">
                                        <p:cTn id="87" dur="500" fill="hold"/>
                                        <p:tgtEl>
                                          <p:spTgt spid="764946"/>
                                        </p:tgtEl>
                                        <p:attrNameLst>
                                          <p:attrName>ppt_x</p:attrName>
                                        </p:attrNameLst>
                                      </p:cBhvr>
                                      <p:tavLst>
                                        <p:tav tm="0">
                                          <p:val>
                                            <p:strVal val="#ppt_x"/>
                                          </p:val>
                                        </p:tav>
                                        <p:tav tm="100000">
                                          <p:val>
                                            <p:strVal val="#ppt_x"/>
                                          </p:val>
                                        </p:tav>
                                      </p:tavLst>
                                    </p:anim>
                                    <p:anim calcmode="lin" valueType="num">
                                      <p:cBhvr additive="base">
                                        <p:cTn id="88" dur="500" fill="hold"/>
                                        <p:tgtEl>
                                          <p:spTgt spid="764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autoUpdateAnimBg="0"/>
      <p:bldP spid="764933" grpId="0" autoUpdateAnimBg="0"/>
      <p:bldP spid="764935" grpId="0" autoUpdateAnimBg="0"/>
      <p:bldP spid="764936" grpId="0" autoUpdateAnimBg="0"/>
      <p:bldP spid="764937" grpId="0" autoUpdateAnimBg="0"/>
      <p:bldP spid="764938" grpId="0" autoUpdateAnimBg="0"/>
      <p:bldP spid="764939" grpId="0" autoUpdateAnimBg="0"/>
      <p:bldP spid="764940" grpId="0" autoUpdateAnimBg="0"/>
      <p:bldP spid="764941" grpId="0" autoUpdateAnimBg="0"/>
      <p:bldP spid="764942" grpId="0" autoUpdateAnimBg="0"/>
      <p:bldP spid="764943" grpId="0" autoUpdateAnimBg="0"/>
      <p:bldP spid="764944" grpId="0" autoUpdateAnimBg="0"/>
      <p:bldP spid="764945" grpId="0"/>
      <p:bldP spid="764946" grpId="0"/>
      <p:bldP spid="764947"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63538" y="201613"/>
            <a:ext cx="8559800" cy="685800"/>
          </a:xfrm>
          <a:solidFill>
            <a:srgbClr val="CCFFFF"/>
          </a:solidFill>
        </p:spPr>
        <p:txBody>
          <a:bodyPr/>
          <a:lstStyle/>
          <a:p>
            <a:pPr algn="just" eaLnBrk="1" hangingPunct="1"/>
            <a:r>
              <a:rPr lang="en-US" altLang="zh-CN" sz="3600" b="1" smtClean="0">
                <a:solidFill>
                  <a:schemeClr val="tx1"/>
                </a:solidFill>
                <a:ea typeface="楷体_GB2312" pitchFamily="49" charset="-122"/>
              </a:rPr>
              <a:t>H</a:t>
            </a:r>
            <a:r>
              <a:rPr lang="en-US" altLang="zh-CN" sz="3600" b="1" baseline="-25000" smtClean="0">
                <a:solidFill>
                  <a:schemeClr val="tx1"/>
                </a:solidFill>
                <a:ea typeface="楷体_GB2312" pitchFamily="49" charset="-122"/>
              </a:rPr>
              <a:t>i</a:t>
            </a:r>
            <a:r>
              <a:rPr lang="en-US" altLang="zh-CN" sz="3600" b="1" smtClean="0">
                <a:solidFill>
                  <a:schemeClr val="tx1"/>
                </a:solidFill>
                <a:ea typeface="楷体_GB2312" pitchFamily="49" charset="-122"/>
              </a:rPr>
              <a:t> = ( H(key) +</a:t>
            </a:r>
            <a:r>
              <a:rPr lang="en-US" altLang="zh-CN" sz="3600" b="1"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 </a:t>
            </a:r>
            <a:r>
              <a:rPr lang="en-US" altLang="zh-CN" sz="3600" b="1" smtClean="0">
                <a:solidFill>
                  <a:schemeClr val="tx1"/>
                </a:solidFill>
                <a:ea typeface="楷体_GB2312" pitchFamily="49" charset="-122"/>
              </a:rPr>
              <a:t>) MOD m</a:t>
            </a:r>
            <a:r>
              <a:rPr lang="zh-CN" altLang="en-US" sz="3600" b="1" smtClean="0">
                <a:solidFill>
                  <a:schemeClr val="tx1"/>
                </a:solidFill>
                <a:ea typeface="楷体_GB2312" pitchFamily="49" charset="-122"/>
              </a:rPr>
              <a:t>， </a:t>
            </a:r>
            <a:r>
              <a:rPr lang="en-US" altLang="zh-CN" sz="3600" b="1" i="1" smtClean="0">
                <a:solidFill>
                  <a:srgbClr val="FF0000"/>
                </a:solidFill>
                <a:ea typeface="楷体_GB2312" pitchFamily="49" charset="-122"/>
              </a:rPr>
              <a:t>i=1, 2, …, s</a:t>
            </a:r>
          </a:p>
        </p:txBody>
      </p:sp>
      <p:sp>
        <p:nvSpPr>
          <p:cNvPr id="3076" name="Text Box 3"/>
          <p:cNvSpPr txBox="1">
            <a:spLocks noChangeArrowheads="1"/>
          </p:cNvSpPr>
          <p:nvPr/>
        </p:nvSpPr>
        <p:spPr bwMode="auto">
          <a:xfrm>
            <a:off x="368300" y="1055688"/>
            <a:ext cx="8520113" cy="579437"/>
          </a:xfrm>
          <a:prstGeom prst="rect">
            <a:avLst/>
          </a:prstGeom>
          <a:noFill/>
          <a:ln w="9525">
            <a:noFill/>
            <a:miter lim="800000"/>
            <a:headEnd/>
            <a:tailEnd/>
          </a:ln>
        </p:spPr>
        <p:txBody>
          <a:bodyPr wrap="none">
            <a:spAutoFit/>
          </a:bodyPr>
          <a:lstStyle/>
          <a:p>
            <a:r>
              <a:rPr lang="zh-CN" altLang="en-US" sz="3200" dirty="0">
                <a:ea typeface="楷体_GB2312" pitchFamily="49" charset="-122"/>
              </a:rPr>
              <a:t>设定</a:t>
            </a:r>
            <a:r>
              <a:rPr lang="zh-CN" altLang="en-US" sz="3200" b="0" dirty="0">
                <a:ea typeface="楷体_GB2312" pitchFamily="49" charset="-122"/>
              </a:rPr>
              <a:t>哈希函数 </a:t>
            </a:r>
            <a:r>
              <a:rPr lang="en-US" altLang="zh-CN" sz="3200" b="0" dirty="0">
                <a:ea typeface="楷体_GB2312" pitchFamily="49" charset="-122"/>
              </a:rPr>
              <a:t>H(key) = key </a:t>
            </a:r>
            <a:r>
              <a:rPr lang="en-US" altLang="zh-CN" sz="3200" dirty="0">
                <a:ea typeface="楷体_GB2312" pitchFamily="49" charset="-122"/>
              </a:rPr>
              <a:t>MOD</a:t>
            </a:r>
            <a:r>
              <a:rPr lang="en-US" altLang="zh-CN" sz="3200" b="0" dirty="0">
                <a:ea typeface="楷体_GB2312" pitchFamily="49" charset="-122"/>
              </a:rPr>
              <a:t> 11 ( </a:t>
            </a:r>
            <a:r>
              <a:rPr lang="zh-CN" altLang="en-US" sz="3200" b="0" dirty="0">
                <a:ea typeface="楷体_GB2312" pitchFamily="49" charset="-122"/>
              </a:rPr>
              <a:t>表长</a:t>
            </a:r>
            <a:r>
              <a:rPr lang="en-US" altLang="zh-CN" sz="3200" b="0" dirty="0">
                <a:ea typeface="楷体_GB2312" pitchFamily="49" charset="-122"/>
              </a:rPr>
              <a:t>=</a:t>
            </a:r>
            <a:r>
              <a:rPr lang="en-US" altLang="zh-CN" sz="3200" b="0" dirty="0" smtClean="0">
                <a:ea typeface="楷体_GB2312" pitchFamily="49" charset="-122"/>
              </a:rPr>
              <a:t>1</a:t>
            </a:r>
            <a:r>
              <a:rPr lang="en-US" altLang="zh-CN" sz="3200" b="0" dirty="0">
                <a:ea typeface="楷体_GB2312" pitchFamily="49" charset="-122"/>
              </a:rPr>
              <a:t>1</a:t>
            </a:r>
            <a:r>
              <a:rPr lang="en-US" altLang="zh-CN" sz="3200" b="0" dirty="0" smtClean="0">
                <a:ea typeface="楷体_GB2312" pitchFamily="49" charset="-122"/>
              </a:rPr>
              <a:t> </a:t>
            </a:r>
            <a:r>
              <a:rPr lang="en-US" altLang="zh-CN" sz="3200" b="0" dirty="0">
                <a:ea typeface="楷体_GB2312" pitchFamily="49" charset="-122"/>
              </a:rPr>
              <a:t>)</a:t>
            </a:r>
          </a:p>
        </p:txBody>
      </p:sp>
      <p:graphicFrame>
        <p:nvGraphicFramePr>
          <p:cNvPr id="3074" name="Object 4"/>
          <p:cNvGraphicFramePr>
            <a:graphicFrameLocks noChangeAspect="1"/>
          </p:cNvGraphicFramePr>
          <p:nvPr/>
        </p:nvGraphicFramePr>
        <p:xfrm>
          <a:off x="531813" y="1649413"/>
          <a:ext cx="8039100" cy="990600"/>
        </p:xfrm>
        <a:graphic>
          <a:graphicData uri="http://schemas.openxmlformats.org/presentationml/2006/ole">
            <mc:AlternateContent xmlns:mc="http://schemas.openxmlformats.org/markup-compatibility/2006">
              <mc:Choice xmlns:v="urn:schemas-microsoft-com:vml" Requires="v">
                <p:oleObj spid="_x0000_s549922" name="文档" r:id="rId5" imgW="6001560" imgH="749520" progId="Word.Document.8">
                  <p:embed/>
                </p:oleObj>
              </mc:Choice>
              <mc:Fallback>
                <p:oleObj name="文档" r:id="rId5" imgW="60015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3" y="1649413"/>
                        <a:ext cx="8039100" cy="990600"/>
                      </a:xfrm>
                      <a:prstGeom prst="rect">
                        <a:avLst/>
                      </a:prstGeom>
                      <a:noFill/>
                      <a:ln>
                        <a:noFill/>
                      </a:ln>
                      <a:effectLst/>
                      <a:extLst/>
                    </p:spPr>
                  </p:pic>
                </p:oleObj>
              </mc:Fallback>
            </mc:AlternateContent>
          </a:graphicData>
        </a:graphic>
      </p:graphicFrame>
      <p:sp>
        <p:nvSpPr>
          <p:cNvPr id="3077" name="Text Box 5"/>
          <p:cNvSpPr txBox="1">
            <a:spLocks noChangeArrowheads="1"/>
          </p:cNvSpPr>
          <p:nvPr/>
        </p:nvSpPr>
        <p:spPr bwMode="auto">
          <a:xfrm>
            <a:off x="6399213" y="1878013"/>
            <a:ext cx="590550" cy="579437"/>
          </a:xfrm>
          <a:prstGeom prst="rect">
            <a:avLst/>
          </a:prstGeom>
          <a:noFill/>
          <a:ln w="9525">
            <a:noFill/>
            <a:miter lim="800000"/>
            <a:headEnd/>
            <a:tailEnd/>
          </a:ln>
        </p:spPr>
        <p:txBody>
          <a:bodyPr wrap="none">
            <a:spAutoFit/>
          </a:bodyPr>
          <a:lstStyle/>
          <a:p>
            <a:r>
              <a:rPr lang="en-US" altLang="zh-CN" sz="3200">
                <a:solidFill>
                  <a:srgbClr val="A50021"/>
                </a:solidFill>
              </a:rPr>
              <a:t>19</a:t>
            </a:r>
            <a:endParaRPr lang="en-US" altLang="zh-CN" sz="3200" b="0"/>
          </a:p>
        </p:txBody>
      </p:sp>
      <p:sp>
        <p:nvSpPr>
          <p:cNvPr id="3078" name="Text Box 6"/>
          <p:cNvSpPr txBox="1">
            <a:spLocks noChangeArrowheads="1"/>
          </p:cNvSpPr>
          <p:nvPr/>
        </p:nvSpPr>
        <p:spPr bwMode="auto">
          <a:xfrm>
            <a:off x="1293813" y="1878013"/>
            <a:ext cx="590550" cy="579437"/>
          </a:xfrm>
          <a:prstGeom prst="rect">
            <a:avLst/>
          </a:prstGeom>
          <a:noFill/>
          <a:ln w="9525">
            <a:noFill/>
            <a:miter lim="800000"/>
            <a:headEnd/>
            <a:tailEnd/>
          </a:ln>
        </p:spPr>
        <p:txBody>
          <a:bodyPr wrap="none">
            <a:spAutoFit/>
          </a:bodyPr>
          <a:lstStyle/>
          <a:p>
            <a:r>
              <a:rPr lang="en-US" altLang="zh-CN" sz="3200">
                <a:solidFill>
                  <a:srgbClr val="A50021"/>
                </a:solidFill>
              </a:rPr>
              <a:t>01</a:t>
            </a:r>
            <a:endParaRPr lang="en-US" altLang="zh-CN" sz="3200" b="0"/>
          </a:p>
        </p:txBody>
      </p:sp>
      <p:sp>
        <p:nvSpPr>
          <p:cNvPr id="3079" name="Text Box 7"/>
          <p:cNvSpPr txBox="1">
            <a:spLocks noChangeArrowheads="1"/>
          </p:cNvSpPr>
          <p:nvPr/>
        </p:nvSpPr>
        <p:spPr bwMode="auto">
          <a:xfrm>
            <a:off x="2074863" y="1878013"/>
            <a:ext cx="590550" cy="579437"/>
          </a:xfrm>
          <a:prstGeom prst="rect">
            <a:avLst/>
          </a:prstGeom>
          <a:noFill/>
          <a:ln w="9525">
            <a:noFill/>
            <a:miter lim="800000"/>
            <a:headEnd/>
            <a:tailEnd/>
          </a:ln>
        </p:spPr>
        <p:txBody>
          <a:bodyPr wrap="none">
            <a:spAutoFit/>
          </a:bodyPr>
          <a:lstStyle/>
          <a:p>
            <a:r>
              <a:rPr lang="en-US" altLang="zh-CN" sz="3200">
                <a:solidFill>
                  <a:srgbClr val="3333FF"/>
                </a:solidFill>
              </a:rPr>
              <a:t>23</a:t>
            </a:r>
            <a:endParaRPr lang="en-US" altLang="zh-CN" sz="3200" b="0"/>
          </a:p>
        </p:txBody>
      </p:sp>
      <p:sp>
        <p:nvSpPr>
          <p:cNvPr id="3080" name="Text Box 8"/>
          <p:cNvSpPr txBox="1">
            <a:spLocks noChangeArrowheads="1"/>
          </p:cNvSpPr>
          <p:nvPr/>
        </p:nvSpPr>
        <p:spPr bwMode="auto">
          <a:xfrm>
            <a:off x="2760663" y="1878013"/>
            <a:ext cx="590550" cy="579437"/>
          </a:xfrm>
          <a:prstGeom prst="rect">
            <a:avLst/>
          </a:prstGeom>
          <a:noFill/>
          <a:ln w="9525">
            <a:noFill/>
            <a:miter lim="800000"/>
            <a:headEnd/>
            <a:tailEnd/>
          </a:ln>
        </p:spPr>
        <p:txBody>
          <a:bodyPr wrap="none">
            <a:spAutoFit/>
          </a:bodyPr>
          <a:lstStyle/>
          <a:p>
            <a:r>
              <a:rPr lang="en-US" altLang="zh-CN" sz="3200">
                <a:solidFill>
                  <a:srgbClr val="A50021"/>
                </a:solidFill>
              </a:rPr>
              <a:t>14</a:t>
            </a:r>
            <a:endParaRPr lang="en-US" altLang="zh-CN" sz="3200" b="0"/>
          </a:p>
        </p:txBody>
      </p:sp>
      <p:sp>
        <p:nvSpPr>
          <p:cNvPr id="3081" name="Text Box 9"/>
          <p:cNvSpPr txBox="1">
            <a:spLocks noChangeArrowheads="1"/>
          </p:cNvSpPr>
          <p:nvPr/>
        </p:nvSpPr>
        <p:spPr bwMode="auto">
          <a:xfrm>
            <a:off x="627063" y="1878013"/>
            <a:ext cx="590550" cy="579437"/>
          </a:xfrm>
          <a:prstGeom prst="rect">
            <a:avLst/>
          </a:prstGeom>
          <a:noFill/>
          <a:ln w="9525">
            <a:noFill/>
            <a:miter lim="800000"/>
            <a:headEnd/>
            <a:tailEnd/>
          </a:ln>
        </p:spPr>
        <p:txBody>
          <a:bodyPr wrap="none">
            <a:spAutoFit/>
          </a:bodyPr>
          <a:lstStyle/>
          <a:p>
            <a:r>
              <a:rPr lang="en-US" altLang="zh-CN" sz="3200">
                <a:solidFill>
                  <a:srgbClr val="A50021"/>
                </a:solidFill>
              </a:rPr>
              <a:t>55</a:t>
            </a:r>
            <a:endParaRPr lang="en-US" altLang="zh-CN" sz="3200" b="0"/>
          </a:p>
        </p:txBody>
      </p:sp>
      <p:sp>
        <p:nvSpPr>
          <p:cNvPr id="3082" name="Text Box 10"/>
          <p:cNvSpPr txBox="1">
            <a:spLocks noChangeArrowheads="1"/>
          </p:cNvSpPr>
          <p:nvPr/>
        </p:nvSpPr>
        <p:spPr bwMode="auto">
          <a:xfrm>
            <a:off x="3503613" y="1878013"/>
            <a:ext cx="590550" cy="579437"/>
          </a:xfrm>
          <a:prstGeom prst="rect">
            <a:avLst/>
          </a:prstGeom>
          <a:noFill/>
          <a:ln w="9525">
            <a:noFill/>
            <a:miter lim="800000"/>
            <a:headEnd/>
            <a:tailEnd/>
          </a:ln>
        </p:spPr>
        <p:txBody>
          <a:bodyPr wrap="none">
            <a:spAutoFit/>
          </a:bodyPr>
          <a:lstStyle/>
          <a:p>
            <a:r>
              <a:rPr lang="en-US" altLang="zh-CN" sz="3200">
                <a:solidFill>
                  <a:srgbClr val="FF00FF"/>
                </a:solidFill>
              </a:rPr>
              <a:t>68</a:t>
            </a:r>
            <a:endParaRPr lang="en-US" altLang="zh-CN" sz="3200" b="0"/>
          </a:p>
        </p:txBody>
      </p:sp>
      <p:sp>
        <p:nvSpPr>
          <p:cNvPr id="3083" name="Text Box 11"/>
          <p:cNvSpPr txBox="1">
            <a:spLocks noChangeArrowheads="1"/>
          </p:cNvSpPr>
          <p:nvPr/>
        </p:nvSpPr>
        <p:spPr bwMode="auto">
          <a:xfrm>
            <a:off x="4208463" y="1878013"/>
            <a:ext cx="590550" cy="579437"/>
          </a:xfrm>
          <a:prstGeom prst="rect">
            <a:avLst/>
          </a:prstGeom>
          <a:noFill/>
          <a:ln w="9525">
            <a:noFill/>
            <a:miter lim="800000"/>
            <a:headEnd/>
            <a:tailEnd/>
          </a:ln>
        </p:spPr>
        <p:txBody>
          <a:bodyPr wrap="none">
            <a:spAutoFit/>
          </a:bodyPr>
          <a:lstStyle/>
          <a:p>
            <a:r>
              <a:rPr lang="en-US" altLang="zh-CN" sz="3200">
                <a:solidFill>
                  <a:srgbClr val="006600"/>
                </a:solidFill>
              </a:rPr>
              <a:t>11</a:t>
            </a:r>
            <a:endParaRPr lang="en-US" altLang="zh-CN" sz="3200" b="0"/>
          </a:p>
        </p:txBody>
      </p:sp>
      <p:sp>
        <p:nvSpPr>
          <p:cNvPr id="3084" name="Text Box 12"/>
          <p:cNvSpPr txBox="1">
            <a:spLocks noChangeArrowheads="1"/>
          </p:cNvSpPr>
          <p:nvPr/>
        </p:nvSpPr>
        <p:spPr bwMode="auto">
          <a:xfrm>
            <a:off x="4894263" y="1878013"/>
            <a:ext cx="590550" cy="579437"/>
          </a:xfrm>
          <a:prstGeom prst="rect">
            <a:avLst/>
          </a:prstGeom>
          <a:noFill/>
          <a:ln w="9525">
            <a:noFill/>
            <a:miter lim="800000"/>
            <a:headEnd/>
            <a:tailEnd/>
          </a:ln>
        </p:spPr>
        <p:txBody>
          <a:bodyPr wrap="none">
            <a:spAutoFit/>
          </a:bodyPr>
          <a:lstStyle/>
          <a:p>
            <a:r>
              <a:rPr lang="en-US" altLang="zh-CN" sz="3200">
                <a:solidFill>
                  <a:srgbClr val="3333FF"/>
                </a:solidFill>
              </a:rPr>
              <a:t>82</a:t>
            </a:r>
            <a:endParaRPr lang="en-US" altLang="zh-CN" sz="3200" b="0"/>
          </a:p>
        </p:txBody>
      </p:sp>
      <p:sp>
        <p:nvSpPr>
          <p:cNvPr id="3085" name="Text Box 13"/>
          <p:cNvSpPr txBox="1">
            <a:spLocks noChangeArrowheads="1"/>
          </p:cNvSpPr>
          <p:nvPr/>
        </p:nvSpPr>
        <p:spPr bwMode="auto">
          <a:xfrm>
            <a:off x="5656263" y="1878013"/>
            <a:ext cx="590550" cy="579437"/>
          </a:xfrm>
          <a:prstGeom prst="rect">
            <a:avLst/>
          </a:prstGeom>
          <a:noFill/>
          <a:ln w="9525">
            <a:noFill/>
            <a:miter lim="800000"/>
            <a:headEnd/>
            <a:tailEnd/>
          </a:ln>
        </p:spPr>
        <p:txBody>
          <a:bodyPr wrap="none">
            <a:spAutoFit/>
          </a:bodyPr>
          <a:lstStyle/>
          <a:p>
            <a:r>
              <a:rPr lang="en-US" altLang="zh-CN" sz="3200">
                <a:solidFill>
                  <a:srgbClr val="FF0000"/>
                </a:solidFill>
              </a:rPr>
              <a:t>36</a:t>
            </a:r>
            <a:endParaRPr lang="en-US" altLang="zh-CN" sz="3200" b="0"/>
          </a:p>
        </p:txBody>
      </p:sp>
      <p:sp>
        <p:nvSpPr>
          <p:cNvPr id="3086" name="Text Box 14"/>
          <p:cNvSpPr txBox="1">
            <a:spLocks noChangeArrowheads="1"/>
          </p:cNvSpPr>
          <p:nvPr/>
        </p:nvSpPr>
        <p:spPr bwMode="auto">
          <a:xfrm>
            <a:off x="703263" y="2401888"/>
            <a:ext cx="6140450" cy="519112"/>
          </a:xfrm>
          <a:prstGeom prst="rect">
            <a:avLst/>
          </a:prstGeom>
          <a:noFill/>
          <a:ln w="9525">
            <a:noFill/>
            <a:miter lim="800000"/>
            <a:headEnd/>
            <a:tailEnd/>
          </a:ln>
        </p:spPr>
        <p:txBody>
          <a:bodyPr wrap="none">
            <a:spAutoFit/>
          </a:bodyPr>
          <a:lstStyle/>
          <a:p>
            <a:r>
              <a:rPr lang="en-US" altLang="zh-CN" sz="2800" b="0">
                <a:solidFill>
                  <a:srgbClr val="A50021"/>
                </a:solidFill>
              </a:rPr>
              <a:t>1      1      2      1      3       6      2      5      1</a:t>
            </a:r>
            <a:endParaRPr lang="en-US" altLang="zh-CN" sz="2800" b="0"/>
          </a:p>
        </p:txBody>
      </p:sp>
      <p:sp>
        <p:nvSpPr>
          <p:cNvPr id="766991" name="Rectangle 15"/>
          <p:cNvSpPr>
            <a:spLocks noChangeArrowheads="1"/>
          </p:cNvSpPr>
          <p:nvPr/>
        </p:nvSpPr>
        <p:spPr bwMode="auto">
          <a:xfrm>
            <a:off x="477838" y="2922588"/>
            <a:ext cx="7340600" cy="579437"/>
          </a:xfrm>
          <a:prstGeom prst="rect">
            <a:avLst/>
          </a:prstGeom>
          <a:noFill/>
          <a:ln w="9525">
            <a:noFill/>
            <a:miter lim="800000"/>
            <a:headEnd/>
            <a:tailEnd/>
          </a:ln>
        </p:spPr>
        <p:txBody>
          <a:bodyPr>
            <a:spAutoFit/>
          </a:bodyPr>
          <a:lstStyle/>
          <a:p>
            <a:r>
              <a:rPr lang="zh-CN" altLang="en-US" sz="3200">
                <a:latin typeface="楷体_GB2312" pitchFamily="49" charset="-122"/>
                <a:ea typeface="楷体_GB2312" pitchFamily="49" charset="-122"/>
              </a:rPr>
              <a:t>查找成功时的平均查找长度</a:t>
            </a:r>
          </a:p>
        </p:txBody>
      </p:sp>
      <p:sp>
        <p:nvSpPr>
          <p:cNvPr id="766992" name="Rectangle 16"/>
          <p:cNvSpPr>
            <a:spLocks noChangeArrowheads="1"/>
          </p:cNvSpPr>
          <p:nvPr/>
        </p:nvSpPr>
        <p:spPr bwMode="auto">
          <a:xfrm>
            <a:off x="1042988" y="3565525"/>
            <a:ext cx="7340600" cy="519113"/>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1+1+2+1+3+6+2+5+1)/9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22/9</a:t>
            </a:r>
          </a:p>
        </p:txBody>
      </p:sp>
      <p:sp>
        <p:nvSpPr>
          <p:cNvPr id="766993" name="Rectangle 17"/>
          <p:cNvSpPr>
            <a:spLocks noChangeArrowheads="1"/>
          </p:cNvSpPr>
          <p:nvPr/>
        </p:nvSpPr>
        <p:spPr bwMode="auto">
          <a:xfrm>
            <a:off x="525463" y="4527550"/>
            <a:ext cx="8380412" cy="579438"/>
          </a:xfrm>
          <a:prstGeom prst="rect">
            <a:avLst/>
          </a:prstGeom>
          <a:noFill/>
          <a:ln w="9525">
            <a:noFill/>
            <a:miter lim="800000"/>
            <a:headEnd/>
            <a:tailEnd/>
          </a:ln>
        </p:spPr>
        <p:txBody>
          <a:bodyPr>
            <a:spAutoFit/>
          </a:bodyPr>
          <a:lstStyle/>
          <a:p>
            <a:r>
              <a:rPr lang="zh-CN" altLang="en-US" sz="3200" b="0">
                <a:latin typeface="楷体_GB2312" pitchFamily="49" charset="-122"/>
                <a:ea typeface="楷体_GB2312" pitchFamily="49" charset="-122"/>
              </a:rPr>
              <a:t>查找不成功时的平均查找长度</a:t>
            </a:r>
            <a:r>
              <a:rPr lang="en-US" altLang="zh-CN" sz="3200" b="0">
                <a:latin typeface="楷体_GB2312" pitchFamily="49" charset="-122"/>
                <a:ea typeface="楷体_GB2312" pitchFamily="49" charset="-122"/>
              </a:rPr>
              <a:t>:</a:t>
            </a:r>
            <a:endParaRPr lang="en-US" altLang="zh-CN" sz="3200" b="0">
              <a:solidFill>
                <a:srgbClr val="3333FF"/>
              </a:solidFill>
              <a:latin typeface="楷体_GB2312" pitchFamily="49" charset="-122"/>
              <a:ea typeface="楷体_GB2312" pitchFamily="49" charset="-122"/>
            </a:endParaRPr>
          </a:p>
        </p:txBody>
      </p:sp>
      <p:sp>
        <p:nvSpPr>
          <p:cNvPr id="766994" name="Rectangle 18"/>
          <p:cNvSpPr>
            <a:spLocks noChangeArrowheads="1"/>
          </p:cNvSpPr>
          <p:nvPr/>
        </p:nvSpPr>
        <p:spPr bwMode="auto">
          <a:xfrm>
            <a:off x="742950" y="5868988"/>
            <a:ext cx="8132763" cy="519112"/>
          </a:xfrm>
          <a:prstGeom prst="rect">
            <a:avLst/>
          </a:prstGeom>
          <a:noFill/>
          <a:ln w="9525">
            <a:noFill/>
            <a:miter lim="800000"/>
            <a:headEnd/>
            <a:tailEnd/>
          </a:ln>
        </p:spPr>
        <p:txBody>
          <a:bodyPr>
            <a:spAutoFit/>
          </a:bodyPr>
          <a:lstStyle/>
          <a:p>
            <a:r>
              <a:rPr lang="en-US" altLang="zh-CN" sz="2800" dirty="0">
                <a:latin typeface="楷体_GB2312" pitchFamily="49" charset="-122"/>
                <a:ea typeface="楷体_GB2312" pitchFamily="49" charset="-122"/>
              </a:rPr>
              <a:t> ASL</a:t>
            </a:r>
            <a:r>
              <a:rPr lang="zh-CN" altLang="en-US" sz="2800" baseline="-25000" dirty="0">
                <a:latin typeface="楷体_GB2312" pitchFamily="49" charset="-122"/>
                <a:ea typeface="楷体_GB2312" pitchFamily="49" charset="-122"/>
              </a:rPr>
              <a:t>不成功</a:t>
            </a:r>
            <a:r>
              <a:rPr lang="en-US" altLang="zh-CN" sz="2800" dirty="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9+8+7+6+5+4+3+2+1+0+0)/</a:t>
            </a:r>
            <a:r>
              <a:rPr lang="en-US" altLang="zh-CN" sz="2800" dirty="0">
                <a:latin typeface="楷体_GB2312" pitchFamily="49" charset="-122"/>
                <a:ea typeface="楷体_GB2312" pitchFamily="49" charset="-122"/>
              </a:rPr>
              <a:t>11</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36/11</a:t>
            </a:r>
          </a:p>
        </p:txBody>
      </p:sp>
      <p:sp>
        <p:nvSpPr>
          <p:cNvPr id="766995" name="Rectangle 19"/>
          <p:cNvSpPr>
            <a:spLocks noChangeArrowheads="1"/>
          </p:cNvSpPr>
          <p:nvPr/>
        </p:nvSpPr>
        <p:spPr bwMode="auto">
          <a:xfrm>
            <a:off x="887413" y="5318125"/>
            <a:ext cx="8256587" cy="457200"/>
          </a:xfrm>
          <a:prstGeom prst="rect">
            <a:avLst/>
          </a:prstGeom>
          <a:noFill/>
          <a:ln w="9525">
            <a:noFill/>
            <a:miter lim="800000"/>
            <a:headEnd/>
            <a:tailEnd/>
          </a:ln>
        </p:spPr>
        <p:txBody>
          <a:bodyPr>
            <a:spAutoFit/>
          </a:bodyPr>
          <a:lstStyle/>
          <a:p>
            <a:r>
              <a:rPr lang="en-US" altLang="zh-CN">
                <a:solidFill>
                  <a:srgbClr val="FF0000"/>
                </a:solidFill>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假定不成功时，产生每一个哈希地址的概率相等。</a:t>
            </a:r>
          </a:p>
        </p:txBody>
      </p:sp>
    </p:spTree>
    <p:extLst>
      <p:ext uri="{BB962C8B-B14F-4D97-AF65-F5344CB8AC3E}">
        <p14:creationId xmlns:p14="http://schemas.microsoft.com/office/powerpoint/2010/main" val="2461037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6991"/>
                                        </p:tgtEl>
                                        <p:attrNameLst>
                                          <p:attrName>style.visibility</p:attrName>
                                        </p:attrNameLst>
                                      </p:cBhvr>
                                      <p:to>
                                        <p:strVal val="visible"/>
                                      </p:to>
                                    </p:set>
                                    <p:animEffect transition="in" filter="wipe(left)">
                                      <p:cBhvr>
                                        <p:cTn id="7" dur="500"/>
                                        <p:tgtEl>
                                          <p:spTgt spid="7669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6992"/>
                                        </p:tgtEl>
                                        <p:attrNameLst>
                                          <p:attrName>style.visibility</p:attrName>
                                        </p:attrNameLst>
                                      </p:cBhvr>
                                      <p:to>
                                        <p:strVal val="visible"/>
                                      </p:to>
                                    </p:set>
                                    <p:animEffect transition="in" filter="wipe(left)">
                                      <p:cBhvr>
                                        <p:cTn id="12" dur="500"/>
                                        <p:tgtEl>
                                          <p:spTgt spid="7669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6993"/>
                                        </p:tgtEl>
                                        <p:attrNameLst>
                                          <p:attrName>style.visibility</p:attrName>
                                        </p:attrNameLst>
                                      </p:cBhvr>
                                      <p:to>
                                        <p:strVal val="visible"/>
                                      </p:to>
                                    </p:set>
                                    <p:animEffect transition="in" filter="wipe(left)">
                                      <p:cBhvr>
                                        <p:cTn id="17" dur="500"/>
                                        <p:tgtEl>
                                          <p:spTgt spid="7669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6995"/>
                                        </p:tgtEl>
                                        <p:attrNameLst>
                                          <p:attrName>style.visibility</p:attrName>
                                        </p:attrNameLst>
                                      </p:cBhvr>
                                      <p:to>
                                        <p:strVal val="visible"/>
                                      </p:to>
                                    </p:set>
                                    <p:animEffect transition="in" filter="wipe(left)">
                                      <p:cBhvr>
                                        <p:cTn id="22" dur="500"/>
                                        <p:tgtEl>
                                          <p:spTgt spid="7669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6994"/>
                                        </p:tgtEl>
                                        <p:attrNameLst>
                                          <p:attrName>style.visibility</p:attrName>
                                        </p:attrNameLst>
                                      </p:cBhvr>
                                      <p:to>
                                        <p:strVal val="visible"/>
                                      </p:to>
                                    </p:set>
                                    <p:animEffect transition="in" filter="wipe(left)">
                                      <p:cBhvr>
                                        <p:cTn id="27" dur="500"/>
                                        <p:tgtEl>
                                          <p:spTgt spid="766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91" grpId="0"/>
      <p:bldP spid="766992" grpId="0"/>
      <p:bldP spid="766993" grpId="0"/>
      <p:bldP spid="766994" grpId="0"/>
      <p:bldP spid="766995"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body" idx="4294967295"/>
          </p:nvPr>
        </p:nvSpPr>
        <p:spPr>
          <a:xfrm>
            <a:off x="361950" y="860425"/>
            <a:ext cx="8382000" cy="1238250"/>
          </a:xfrm>
        </p:spPr>
        <p:txBody>
          <a:bodyPr/>
          <a:lstStyle/>
          <a:p>
            <a:pPr eaLnBrk="1" hangingPunct="1">
              <a:spcBef>
                <a:spcPct val="0"/>
              </a:spcBef>
              <a:buFontTx/>
              <a:buNone/>
            </a:pPr>
            <a:r>
              <a:rPr lang="en-US" altLang="zh-CN" sz="3600" smtClean="0">
                <a:ea typeface="楷体_GB2312" pitchFamily="49" charset="-122"/>
              </a:rPr>
              <a:t>2</a:t>
            </a:r>
            <a:r>
              <a:rPr lang="en-US" altLang="zh-CN" sz="3600" smtClean="0"/>
              <a:t>) </a:t>
            </a:r>
            <a:r>
              <a:rPr lang="zh-CN" altLang="en-US" sz="3600" b="1" smtClean="0">
                <a:ea typeface="楷体_GB2312" pitchFamily="49" charset="-122"/>
              </a:rPr>
              <a:t>平方探测再散列</a:t>
            </a:r>
            <a:br>
              <a:rPr lang="zh-CN" altLang="en-US" sz="3600" b="1" smtClean="0">
                <a:ea typeface="楷体_GB2312" pitchFamily="49" charset="-122"/>
              </a:rPr>
            </a:br>
            <a:r>
              <a:rPr lang="zh-CN" altLang="en-US" sz="3600"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 = 1</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-1</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2</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-2</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a:t>
            </a:r>
            <a:r>
              <a:rPr lang="en-US" altLang="zh-CN" sz="3600" b="1" i="1" smtClean="0">
                <a:solidFill>
                  <a:srgbClr val="FF0000"/>
                </a:solidFill>
                <a:latin typeface="楷体_GB2312" pitchFamily="49" charset="-122"/>
                <a:ea typeface="楷体_GB2312" pitchFamily="49" charset="-122"/>
              </a:rPr>
              <a:t>,</a:t>
            </a:r>
            <a:endParaRPr lang="en-US" altLang="zh-CN" sz="3600" b="1" i="1" smtClean="0">
              <a:ea typeface="楷体_GB2312" pitchFamily="49" charset="-122"/>
            </a:endParaRPr>
          </a:p>
        </p:txBody>
      </p:sp>
      <p:sp>
        <p:nvSpPr>
          <p:cNvPr id="4100" name="Rectangle 3">
            <a:hlinkClick r:id="" action="ppaction://noaction"/>
          </p:cNvPr>
          <p:cNvSpPr>
            <a:spLocks noChangeArrowheads="1"/>
          </p:cNvSpPr>
          <p:nvPr/>
        </p:nvSpPr>
        <p:spPr bwMode="auto">
          <a:xfrm>
            <a:off x="1676400" y="4418013"/>
            <a:ext cx="7467600" cy="762000"/>
          </a:xfrm>
          <a:prstGeom prst="rect">
            <a:avLst/>
          </a:prstGeom>
          <a:noFill/>
          <a:ln w="9525">
            <a:noFill/>
            <a:miter lim="800000"/>
            <a:headEnd/>
            <a:tailEnd/>
          </a:ln>
        </p:spPr>
        <p:txBody>
          <a:bodyPr wrap="none" anchor="ctr"/>
          <a:lstStyle/>
          <a:p>
            <a:endParaRPr lang="zh-CN" altLang="en-US"/>
          </a:p>
        </p:txBody>
      </p:sp>
      <p:graphicFrame>
        <p:nvGraphicFramePr>
          <p:cNvPr id="769028" name="Object 4"/>
          <p:cNvGraphicFramePr>
            <a:graphicFrameLocks noChangeAspect="1"/>
          </p:cNvGraphicFramePr>
          <p:nvPr/>
        </p:nvGraphicFramePr>
        <p:xfrm>
          <a:off x="685800" y="4113213"/>
          <a:ext cx="8077200" cy="1066800"/>
        </p:xfrm>
        <a:graphic>
          <a:graphicData uri="http://schemas.openxmlformats.org/presentationml/2006/ole">
            <mc:AlternateContent xmlns:mc="http://schemas.openxmlformats.org/markup-compatibility/2006">
              <mc:Choice xmlns:v="urn:schemas-microsoft-com:vml" Requires="v">
                <p:oleObj spid="_x0000_s550943" name="文档" r:id="rId5" imgW="6001560" imgH="749520" progId="Word.Document.8">
                  <p:embed/>
                </p:oleObj>
              </mc:Choice>
              <mc:Fallback>
                <p:oleObj name="文档" r:id="rId5" imgW="60015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113213"/>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9029" name="Text Box 5"/>
          <p:cNvSpPr txBox="1">
            <a:spLocks noChangeArrowheads="1"/>
          </p:cNvSpPr>
          <p:nvPr/>
        </p:nvSpPr>
        <p:spPr bwMode="auto">
          <a:xfrm>
            <a:off x="6572250" y="43719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19</a:t>
            </a:r>
            <a:endParaRPr lang="en-US" altLang="zh-CN" sz="3600" b="0"/>
          </a:p>
        </p:txBody>
      </p:sp>
      <p:sp>
        <p:nvSpPr>
          <p:cNvPr id="769030" name="Text Box 6"/>
          <p:cNvSpPr txBox="1">
            <a:spLocks noChangeArrowheads="1"/>
          </p:cNvSpPr>
          <p:nvPr/>
        </p:nvSpPr>
        <p:spPr bwMode="auto">
          <a:xfrm>
            <a:off x="1466850" y="43719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01</a:t>
            </a:r>
            <a:endParaRPr lang="en-US" altLang="zh-CN" sz="3600" b="0"/>
          </a:p>
        </p:txBody>
      </p:sp>
      <p:sp>
        <p:nvSpPr>
          <p:cNvPr id="769031" name="Text Box 7"/>
          <p:cNvSpPr txBox="1">
            <a:spLocks noChangeArrowheads="1"/>
          </p:cNvSpPr>
          <p:nvPr/>
        </p:nvSpPr>
        <p:spPr bwMode="auto">
          <a:xfrm>
            <a:off x="2228850" y="4371975"/>
            <a:ext cx="590550" cy="579438"/>
          </a:xfrm>
          <a:prstGeom prst="rect">
            <a:avLst/>
          </a:prstGeom>
          <a:noFill/>
          <a:ln w="9525">
            <a:noFill/>
            <a:miter lim="800000"/>
            <a:headEnd/>
            <a:tailEnd/>
          </a:ln>
        </p:spPr>
        <p:txBody>
          <a:bodyPr wrap="none">
            <a:spAutoFit/>
          </a:bodyPr>
          <a:lstStyle/>
          <a:p>
            <a:r>
              <a:rPr lang="en-US" altLang="zh-CN" sz="3200">
                <a:solidFill>
                  <a:srgbClr val="3333FF"/>
                </a:solidFill>
              </a:rPr>
              <a:t>23</a:t>
            </a:r>
            <a:endParaRPr lang="en-US" altLang="zh-CN" sz="3600" b="0"/>
          </a:p>
        </p:txBody>
      </p:sp>
      <p:sp>
        <p:nvSpPr>
          <p:cNvPr id="769032" name="Text Box 8"/>
          <p:cNvSpPr txBox="1">
            <a:spLocks noChangeArrowheads="1"/>
          </p:cNvSpPr>
          <p:nvPr/>
        </p:nvSpPr>
        <p:spPr bwMode="auto">
          <a:xfrm>
            <a:off x="2895600" y="43719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14</a:t>
            </a:r>
            <a:endParaRPr lang="en-US" altLang="zh-CN" sz="3600" b="0"/>
          </a:p>
        </p:txBody>
      </p:sp>
      <p:sp>
        <p:nvSpPr>
          <p:cNvPr id="769033" name="Text Box 9"/>
          <p:cNvSpPr txBox="1">
            <a:spLocks noChangeArrowheads="1"/>
          </p:cNvSpPr>
          <p:nvPr/>
        </p:nvSpPr>
        <p:spPr bwMode="auto">
          <a:xfrm>
            <a:off x="5105400" y="4371975"/>
            <a:ext cx="590550" cy="579438"/>
          </a:xfrm>
          <a:prstGeom prst="rect">
            <a:avLst/>
          </a:prstGeom>
          <a:noFill/>
          <a:ln w="9525">
            <a:noFill/>
            <a:miter lim="800000"/>
            <a:headEnd/>
            <a:tailEnd/>
          </a:ln>
        </p:spPr>
        <p:txBody>
          <a:bodyPr wrap="none">
            <a:spAutoFit/>
          </a:bodyPr>
          <a:lstStyle/>
          <a:p>
            <a:r>
              <a:rPr lang="en-US" altLang="zh-CN" sz="3200">
                <a:solidFill>
                  <a:srgbClr val="FF00FF"/>
                </a:solidFill>
              </a:rPr>
              <a:t>68</a:t>
            </a:r>
            <a:endParaRPr lang="en-US" altLang="zh-CN" sz="3600" b="0"/>
          </a:p>
        </p:txBody>
      </p:sp>
      <p:sp>
        <p:nvSpPr>
          <p:cNvPr id="769034" name="Text Box 10"/>
          <p:cNvSpPr txBox="1">
            <a:spLocks noChangeArrowheads="1"/>
          </p:cNvSpPr>
          <p:nvPr/>
        </p:nvSpPr>
        <p:spPr bwMode="auto">
          <a:xfrm>
            <a:off x="762000" y="4341813"/>
            <a:ext cx="590550" cy="579437"/>
          </a:xfrm>
          <a:prstGeom prst="rect">
            <a:avLst/>
          </a:prstGeom>
          <a:noFill/>
          <a:ln w="9525">
            <a:noFill/>
            <a:miter lim="800000"/>
            <a:headEnd/>
            <a:tailEnd/>
          </a:ln>
        </p:spPr>
        <p:txBody>
          <a:bodyPr wrap="none">
            <a:spAutoFit/>
          </a:bodyPr>
          <a:lstStyle/>
          <a:p>
            <a:r>
              <a:rPr lang="en-US" altLang="zh-CN" sz="3200">
                <a:solidFill>
                  <a:srgbClr val="A50021"/>
                </a:solidFill>
              </a:rPr>
              <a:t>55</a:t>
            </a:r>
            <a:endParaRPr lang="en-US" altLang="zh-CN" sz="3600" b="0"/>
          </a:p>
        </p:txBody>
      </p:sp>
      <p:sp>
        <p:nvSpPr>
          <p:cNvPr id="769035" name="Text Box 11"/>
          <p:cNvSpPr txBox="1">
            <a:spLocks noChangeArrowheads="1"/>
          </p:cNvSpPr>
          <p:nvPr/>
        </p:nvSpPr>
        <p:spPr bwMode="auto">
          <a:xfrm>
            <a:off x="8001000" y="4371975"/>
            <a:ext cx="590550" cy="579438"/>
          </a:xfrm>
          <a:prstGeom prst="rect">
            <a:avLst/>
          </a:prstGeom>
          <a:noFill/>
          <a:ln w="9525">
            <a:noFill/>
            <a:miter lim="800000"/>
            <a:headEnd/>
            <a:tailEnd/>
          </a:ln>
        </p:spPr>
        <p:txBody>
          <a:bodyPr wrap="none">
            <a:spAutoFit/>
          </a:bodyPr>
          <a:lstStyle/>
          <a:p>
            <a:r>
              <a:rPr lang="en-US" altLang="zh-CN" sz="3200">
                <a:solidFill>
                  <a:srgbClr val="006600"/>
                </a:solidFill>
              </a:rPr>
              <a:t>11</a:t>
            </a:r>
            <a:endParaRPr lang="en-US" altLang="zh-CN" sz="3600" b="0"/>
          </a:p>
        </p:txBody>
      </p:sp>
      <p:sp>
        <p:nvSpPr>
          <p:cNvPr id="769036" name="Text Box 12"/>
          <p:cNvSpPr txBox="1">
            <a:spLocks noChangeArrowheads="1"/>
          </p:cNvSpPr>
          <p:nvPr/>
        </p:nvSpPr>
        <p:spPr bwMode="auto">
          <a:xfrm>
            <a:off x="4362450" y="43719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82</a:t>
            </a:r>
            <a:endParaRPr lang="en-US" altLang="zh-CN" sz="3600" b="0"/>
          </a:p>
        </p:txBody>
      </p:sp>
      <p:sp>
        <p:nvSpPr>
          <p:cNvPr id="769037" name="Text Box 13"/>
          <p:cNvSpPr txBox="1">
            <a:spLocks noChangeArrowheads="1"/>
          </p:cNvSpPr>
          <p:nvPr/>
        </p:nvSpPr>
        <p:spPr bwMode="auto">
          <a:xfrm>
            <a:off x="3657600" y="4371975"/>
            <a:ext cx="590550" cy="579438"/>
          </a:xfrm>
          <a:prstGeom prst="rect">
            <a:avLst/>
          </a:prstGeom>
          <a:noFill/>
          <a:ln w="9525">
            <a:noFill/>
            <a:miter lim="800000"/>
            <a:headEnd/>
            <a:tailEnd/>
          </a:ln>
        </p:spPr>
        <p:txBody>
          <a:bodyPr wrap="none">
            <a:spAutoFit/>
          </a:bodyPr>
          <a:lstStyle/>
          <a:p>
            <a:r>
              <a:rPr lang="en-US" altLang="zh-CN" sz="3200">
                <a:solidFill>
                  <a:srgbClr val="FF0000"/>
                </a:solidFill>
              </a:rPr>
              <a:t>36</a:t>
            </a:r>
            <a:endParaRPr lang="en-US" altLang="zh-CN" sz="3600" b="0"/>
          </a:p>
        </p:txBody>
      </p:sp>
      <p:sp>
        <p:nvSpPr>
          <p:cNvPr id="769038" name="Text Box 14"/>
          <p:cNvSpPr txBox="1">
            <a:spLocks noChangeArrowheads="1"/>
          </p:cNvSpPr>
          <p:nvPr/>
        </p:nvSpPr>
        <p:spPr bwMode="auto">
          <a:xfrm>
            <a:off x="735013" y="2133600"/>
            <a:ext cx="7011987" cy="1190625"/>
          </a:xfrm>
          <a:prstGeom prst="rect">
            <a:avLst/>
          </a:prstGeom>
          <a:noFill/>
          <a:ln w="9525">
            <a:noFill/>
            <a:miter lim="800000"/>
            <a:headEnd/>
            <a:tailEnd/>
          </a:ln>
        </p:spPr>
        <p:txBody>
          <a:bodyPr wrap="none">
            <a:spAutoFit/>
          </a:bodyPr>
          <a:lstStyle/>
          <a:p>
            <a:r>
              <a:rPr lang="zh-CN" altLang="en-US" sz="3600">
                <a:ea typeface="楷体_GB2312" pitchFamily="49" charset="-122"/>
              </a:rPr>
              <a:t>例如</a:t>
            </a:r>
            <a:r>
              <a:rPr lang="en-US" altLang="zh-CN" sz="3600">
                <a:ea typeface="楷体_GB2312" pitchFamily="49" charset="-122"/>
              </a:rPr>
              <a:t>:</a:t>
            </a:r>
            <a:r>
              <a:rPr lang="en-US" altLang="zh-CN" sz="3600" b="0">
                <a:ea typeface="楷体_GB2312" pitchFamily="49" charset="-122"/>
              </a:rPr>
              <a:t>  </a:t>
            </a:r>
            <a:r>
              <a:rPr lang="zh-CN" altLang="en-US" sz="3600" b="0">
                <a:ea typeface="楷体_GB2312" pitchFamily="49" charset="-122"/>
              </a:rPr>
              <a:t>关键字集合 </a:t>
            </a:r>
          </a:p>
          <a:p>
            <a:r>
              <a:rPr lang="zh-CN" altLang="en-US" sz="3600" b="0">
                <a:ea typeface="楷体_GB2312" pitchFamily="49" charset="-122"/>
              </a:rPr>
              <a:t>        </a:t>
            </a:r>
            <a:r>
              <a:rPr lang="en-US" altLang="zh-CN" sz="3600" b="0">
                <a:ea typeface="楷体_GB2312" pitchFamily="49" charset="-122"/>
              </a:rPr>
              <a:t>{ </a:t>
            </a:r>
            <a:r>
              <a:rPr lang="en-US" altLang="zh-CN" sz="3200" b="0">
                <a:ea typeface="楷体_GB2312" pitchFamily="49" charset="-122"/>
              </a:rPr>
              <a:t>19, 01, 23, 14, 55, 68, 11, 82, 36 }</a:t>
            </a:r>
            <a:endParaRPr lang="en-US" altLang="zh-CN" sz="3600" b="0">
              <a:ea typeface="楷体_GB2312" pitchFamily="49" charset="-122"/>
            </a:endParaRPr>
          </a:p>
        </p:txBody>
      </p:sp>
      <p:sp>
        <p:nvSpPr>
          <p:cNvPr id="769039" name="Text Box 15"/>
          <p:cNvSpPr txBox="1">
            <a:spLocks noChangeArrowheads="1"/>
          </p:cNvSpPr>
          <p:nvPr/>
        </p:nvSpPr>
        <p:spPr bwMode="auto">
          <a:xfrm>
            <a:off x="280988" y="3427413"/>
            <a:ext cx="8523287" cy="579437"/>
          </a:xfrm>
          <a:prstGeom prst="rect">
            <a:avLst/>
          </a:prstGeom>
          <a:noFill/>
          <a:ln w="9525">
            <a:noFill/>
            <a:miter lim="800000"/>
            <a:headEnd/>
            <a:tailEnd/>
          </a:ln>
        </p:spPr>
        <p:txBody>
          <a:bodyPr wrap="none">
            <a:spAutoFit/>
          </a:bodyPr>
          <a:lstStyle/>
          <a:p>
            <a:r>
              <a:rPr lang="zh-CN" altLang="en-US" sz="3200" dirty="0">
                <a:ea typeface="楷体_GB2312" pitchFamily="49" charset="-122"/>
              </a:rPr>
              <a:t>设定</a:t>
            </a:r>
            <a:r>
              <a:rPr lang="zh-CN" altLang="en-US" sz="3200" b="0" dirty="0">
                <a:ea typeface="楷体_GB2312" pitchFamily="49" charset="-122"/>
              </a:rPr>
              <a:t>哈希函数 </a:t>
            </a:r>
            <a:r>
              <a:rPr lang="en-US" altLang="zh-CN" sz="3200" b="0" dirty="0">
                <a:ea typeface="楷体_GB2312" pitchFamily="49" charset="-122"/>
              </a:rPr>
              <a:t>H(key) = key </a:t>
            </a:r>
            <a:r>
              <a:rPr lang="en-US" altLang="zh-CN" sz="3200" dirty="0">
                <a:ea typeface="楷体_GB2312" pitchFamily="49" charset="-122"/>
              </a:rPr>
              <a:t>MOD</a:t>
            </a:r>
            <a:r>
              <a:rPr lang="en-US" altLang="zh-CN" sz="3200" b="0" dirty="0">
                <a:ea typeface="楷体_GB2312" pitchFamily="49" charset="-122"/>
              </a:rPr>
              <a:t> 11 ( </a:t>
            </a:r>
            <a:r>
              <a:rPr lang="zh-CN" altLang="en-US" sz="3200" b="0" dirty="0">
                <a:ea typeface="楷体_GB2312" pitchFamily="49" charset="-122"/>
              </a:rPr>
              <a:t>表长</a:t>
            </a:r>
            <a:r>
              <a:rPr lang="en-US" altLang="zh-CN" sz="3200" b="0" dirty="0">
                <a:ea typeface="楷体_GB2312" pitchFamily="49" charset="-122"/>
              </a:rPr>
              <a:t>=</a:t>
            </a:r>
            <a:r>
              <a:rPr lang="en-US" altLang="zh-CN" sz="3200" b="0" dirty="0" smtClean="0">
                <a:ea typeface="楷体_GB2312" pitchFamily="49" charset="-122"/>
              </a:rPr>
              <a:t>11 </a:t>
            </a:r>
            <a:r>
              <a:rPr lang="en-US" altLang="zh-CN" sz="3200" b="0" dirty="0">
                <a:ea typeface="楷体_GB2312" pitchFamily="49" charset="-122"/>
              </a:rPr>
              <a:t>)</a:t>
            </a:r>
          </a:p>
        </p:txBody>
      </p:sp>
      <p:sp>
        <p:nvSpPr>
          <p:cNvPr id="769040" name="Text Box 16"/>
          <p:cNvSpPr txBox="1">
            <a:spLocks noChangeArrowheads="1"/>
          </p:cNvSpPr>
          <p:nvPr/>
        </p:nvSpPr>
        <p:spPr bwMode="auto">
          <a:xfrm>
            <a:off x="963613" y="5035550"/>
            <a:ext cx="7473950" cy="519113"/>
          </a:xfrm>
          <a:prstGeom prst="rect">
            <a:avLst/>
          </a:prstGeom>
          <a:noFill/>
          <a:ln w="9525">
            <a:noFill/>
            <a:miter lim="800000"/>
            <a:headEnd/>
            <a:tailEnd/>
          </a:ln>
        </p:spPr>
        <p:txBody>
          <a:bodyPr wrap="none">
            <a:spAutoFit/>
          </a:bodyPr>
          <a:lstStyle/>
          <a:p>
            <a:r>
              <a:rPr lang="en-US" altLang="zh-CN" sz="2800" b="0" dirty="0">
                <a:solidFill>
                  <a:srgbClr val="A50021"/>
                </a:solidFill>
              </a:rPr>
              <a:t>1      1      2      1     2      1      4              1               3</a:t>
            </a:r>
            <a:endParaRPr lang="en-US" altLang="zh-CN" sz="2800" b="0" dirty="0"/>
          </a:p>
        </p:txBody>
      </p:sp>
      <p:sp>
        <p:nvSpPr>
          <p:cNvPr id="4113" name="Rectangle 17"/>
          <p:cNvSpPr>
            <a:spLocks noChangeArrowheads="1"/>
          </p:cNvSpPr>
          <p:nvPr/>
        </p:nvSpPr>
        <p:spPr bwMode="auto">
          <a:xfrm>
            <a:off x="393700" y="192088"/>
            <a:ext cx="8559800" cy="685800"/>
          </a:xfrm>
          <a:prstGeom prst="rect">
            <a:avLst/>
          </a:prstGeom>
          <a:solidFill>
            <a:srgbClr val="CCFFFF"/>
          </a:solidFill>
          <a:ln w="9525">
            <a:noFill/>
            <a:miter lim="800000"/>
            <a:headEnd/>
            <a:tailEnd/>
          </a:ln>
        </p:spPr>
        <p:txBody>
          <a:bodyPr anchor="ctr"/>
          <a:lstStyle/>
          <a:p>
            <a:pPr algn="just"/>
            <a:r>
              <a:rPr lang="en-US" altLang="zh-CN" sz="3600">
                <a:ea typeface="楷体_GB2312" pitchFamily="49" charset="-122"/>
              </a:rPr>
              <a:t>H</a:t>
            </a:r>
            <a:r>
              <a:rPr lang="en-US" altLang="zh-CN" sz="3600" baseline="-25000">
                <a:ea typeface="楷体_GB2312" pitchFamily="49" charset="-122"/>
              </a:rPr>
              <a:t>i</a:t>
            </a:r>
            <a:r>
              <a:rPr lang="en-US" altLang="zh-CN" sz="3600">
                <a:ea typeface="楷体_GB2312" pitchFamily="49" charset="-122"/>
              </a:rPr>
              <a:t> = ( H(key) +</a:t>
            </a:r>
            <a:r>
              <a:rPr lang="en-US" altLang="zh-CN" sz="3600">
                <a:solidFill>
                  <a:srgbClr val="A50021"/>
                </a:solidFill>
                <a:ea typeface="楷体_GB2312" pitchFamily="49" charset="-122"/>
              </a:rPr>
              <a:t> </a:t>
            </a:r>
            <a:r>
              <a:rPr lang="en-US" altLang="zh-CN" sz="3600" i="1">
                <a:solidFill>
                  <a:srgbClr val="FF0000"/>
                </a:solidFill>
                <a:ea typeface="楷体_GB2312" pitchFamily="49" charset="-122"/>
              </a:rPr>
              <a:t>d</a:t>
            </a:r>
            <a:r>
              <a:rPr lang="en-US" altLang="zh-CN" sz="3600" i="1" baseline="-25000">
                <a:solidFill>
                  <a:srgbClr val="FF0000"/>
                </a:solidFill>
                <a:ea typeface="楷体_GB2312" pitchFamily="49" charset="-122"/>
              </a:rPr>
              <a:t>i</a:t>
            </a:r>
            <a:r>
              <a:rPr lang="en-US" altLang="zh-CN" sz="3600" i="1">
                <a:solidFill>
                  <a:srgbClr val="FF0000"/>
                </a:solidFill>
                <a:ea typeface="楷体_GB2312" pitchFamily="49" charset="-122"/>
              </a:rPr>
              <a:t> </a:t>
            </a:r>
            <a:r>
              <a:rPr lang="en-US" altLang="zh-CN" sz="3600">
                <a:ea typeface="楷体_GB2312" pitchFamily="49" charset="-122"/>
              </a:rPr>
              <a:t>) MOD m</a:t>
            </a:r>
            <a:r>
              <a:rPr lang="zh-CN" altLang="en-US" sz="3600">
                <a:ea typeface="楷体_GB2312" pitchFamily="49" charset="-122"/>
              </a:rPr>
              <a:t>， </a:t>
            </a:r>
            <a:r>
              <a:rPr lang="en-US" altLang="zh-CN" sz="3600" i="1">
                <a:solidFill>
                  <a:srgbClr val="FF0000"/>
                </a:solidFill>
                <a:ea typeface="楷体_GB2312" pitchFamily="49" charset="-122"/>
              </a:rPr>
              <a:t>i=1, 2, …, s</a:t>
            </a:r>
          </a:p>
        </p:txBody>
      </p:sp>
    </p:spTree>
    <p:extLst>
      <p:ext uri="{BB962C8B-B14F-4D97-AF65-F5344CB8AC3E}">
        <p14:creationId xmlns:p14="http://schemas.microsoft.com/office/powerpoint/2010/main" val="1363133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9038"/>
                                        </p:tgtEl>
                                        <p:attrNameLst>
                                          <p:attrName>style.visibility</p:attrName>
                                        </p:attrNameLst>
                                      </p:cBhvr>
                                      <p:to>
                                        <p:strVal val="visible"/>
                                      </p:to>
                                    </p:set>
                                    <p:animEffect transition="in" filter="wipe(left)">
                                      <p:cBhvr>
                                        <p:cTn id="7" dur="500"/>
                                        <p:tgtEl>
                                          <p:spTgt spid="7690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9039"/>
                                        </p:tgtEl>
                                        <p:attrNameLst>
                                          <p:attrName>style.visibility</p:attrName>
                                        </p:attrNameLst>
                                      </p:cBhvr>
                                      <p:to>
                                        <p:strVal val="visible"/>
                                      </p:to>
                                    </p:set>
                                    <p:animEffect transition="in" filter="wipe(left)">
                                      <p:cBhvr>
                                        <p:cTn id="11" dur="500"/>
                                        <p:tgtEl>
                                          <p:spTgt spid="76903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69028"/>
                                        </p:tgtEl>
                                        <p:attrNameLst>
                                          <p:attrName>style.visibility</p:attrName>
                                        </p:attrNameLst>
                                      </p:cBhvr>
                                      <p:to>
                                        <p:strVal val="visible"/>
                                      </p:to>
                                    </p:set>
                                    <p:animEffect transition="in" filter="wipe(left)">
                                      <p:cBhvr>
                                        <p:cTn id="15" dur="500"/>
                                        <p:tgtEl>
                                          <p:spTgt spid="76902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9040"/>
                                        </p:tgtEl>
                                        <p:attrNameLst>
                                          <p:attrName>style.visibility</p:attrName>
                                        </p:attrNameLst>
                                      </p:cBhvr>
                                      <p:to>
                                        <p:strVal val="visible"/>
                                      </p:to>
                                    </p:set>
                                    <p:animEffect transition="in" filter="wipe(left)">
                                      <p:cBhvr>
                                        <p:cTn id="19" dur="500"/>
                                        <p:tgtEl>
                                          <p:spTgt spid="7690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69029"/>
                                        </p:tgtEl>
                                        <p:attrNameLst>
                                          <p:attrName>style.visibility</p:attrName>
                                        </p:attrNameLst>
                                      </p:cBhvr>
                                      <p:to>
                                        <p:strVal val="visible"/>
                                      </p:to>
                                    </p:set>
                                    <p:animEffect transition="in" filter="wipe(up)">
                                      <p:cBhvr>
                                        <p:cTn id="24" dur="500"/>
                                        <p:tgtEl>
                                          <p:spTgt spid="7690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69030"/>
                                        </p:tgtEl>
                                        <p:attrNameLst>
                                          <p:attrName>style.visibility</p:attrName>
                                        </p:attrNameLst>
                                      </p:cBhvr>
                                      <p:to>
                                        <p:strVal val="visible"/>
                                      </p:to>
                                    </p:set>
                                    <p:animEffect transition="in" filter="wipe(up)">
                                      <p:cBhvr>
                                        <p:cTn id="29" dur="500"/>
                                        <p:tgtEl>
                                          <p:spTgt spid="7690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69031"/>
                                        </p:tgtEl>
                                        <p:attrNameLst>
                                          <p:attrName>style.visibility</p:attrName>
                                        </p:attrNameLst>
                                      </p:cBhvr>
                                      <p:to>
                                        <p:strVal val="visible"/>
                                      </p:to>
                                    </p:set>
                                    <p:animEffect transition="in" filter="wipe(up)">
                                      <p:cBhvr>
                                        <p:cTn id="34" dur="500"/>
                                        <p:tgtEl>
                                          <p:spTgt spid="7690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69032"/>
                                        </p:tgtEl>
                                        <p:attrNameLst>
                                          <p:attrName>style.visibility</p:attrName>
                                        </p:attrNameLst>
                                      </p:cBhvr>
                                      <p:to>
                                        <p:strVal val="visible"/>
                                      </p:to>
                                    </p:set>
                                    <p:animEffect transition="in" filter="wipe(up)">
                                      <p:cBhvr>
                                        <p:cTn id="39" dur="500"/>
                                        <p:tgtEl>
                                          <p:spTgt spid="7690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69034"/>
                                        </p:tgtEl>
                                        <p:attrNameLst>
                                          <p:attrName>style.visibility</p:attrName>
                                        </p:attrNameLst>
                                      </p:cBhvr>
                                      <p:to>
                                        <p:strVal val="visible"/>
                                      </p:to>
                                    </p:set>
                                    <p:animEffect transition="in" filter="wipe(up)">
                                      <p:cBhvr>
                                        <p:cTn id="44" dur="500"/>
                                        <p:tgtEl>
                                          <p:spTgt spid="7690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69033"/>
                                        </p:tgtEl>
                                        <p:attrNameLst>
                                          <p:attrName>style.visibility</p:attrName>
                                        </p:attrNameLst>
                                      </p:cBhvr>
                                      <p:to>
                                        <p:strVal val="visible"/>
                                      </p:to>
                                    </p:set>
                                    <p:animEffect transition="in" filter="wipe(up)">
                                      <p:cBhvr>
                                        <p:cTn id="49" dur="500"/>
                                        <p:tgtEl>
                                          <p:spTgt spid="7690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69035"/>
                                        </p:tgtEl>
                                        <p:attrNameLst>
                                          <p:attrName>style.visibility</p:attrName>
                                        </p:attrNameLst>
                                      </p:cBhvr>
                                      <p:to>
                                        <p:strVal val="visible"/>
                                      </p:to>
                                    </p:set>
                                    <p:animEffect transition="in" filter="wipe(up)">
                                      <p:cBhvr>
                                        <p:cTn id="54" dur="500"/>
                                        <p:tgtEl>
                                          <p:spTgt spid="7690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769036"/>
                                        </p:tgtEl>
                                        <p:attrNameLst>
                                          <p:attrName>style.visibility</p:attrName>
                                        </p:attrNameLst>
                                      </p:cBhvr>
                                      <p:to>
                                        <p:strVal val="visible"/>
                                      </p:to>
                                    </p:set>
                                    <p:animEffect transition="in" filter="wipe(up)">
                                      <p:cBhvr>
                                        <p:cTn id="59" dur="500"/>
                                        <p:tgtEl>
                                          <p:spTgt spid="7690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69037"/>
                                        </p:tgtEl>
                                        <p:attrNameLst>
                                          <p:attrName>style.visibility</p:attrName>
                                        </p:attrNameLst>
                                      </p:cBhvr>
                                      <p:to>
                                        <p:strVal val="visible"/>
                                      </p:to>
                                    </p:set>
                                    <p:animEffect transition="in" filter="wipe(up)">
                                      <p:cBhvr>
                                        <p:cTn id="64" dur="500"/>
                                        <p:tgtEl>
                                          <p:spTgt spid="769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9" grpId="0" autoUpdateAnimBg="0"/>
      <p:bldP spid="769030" grpId="0" autoUpdateAnimBg="0"/>
      <p:bldP spid="769031" grpId="0" autoUpdateAnimBg="0"/>
      <p:bldP spid="769032" grpId="0" autoUpdateAnimBg="0"/>
      <p:bldP spid="769033" grpId="0" autoUpdateAnimBg="0"/>
      <p:bldP spid="769034" grpId="0" autoUpdateAnimBg="0"/>
      <p:bldP spid="769035" grpId="0" autoUpdateAnimBg="0"/>
      <p:bldP spid="769036" grpId="0" autoUpdateAnimBg="0"/>
      <p:bldP spid="769037" grpId="0" autoUpdateAnimBg="0"/>
      <p:bldP spid="769038" grpId="0" autoUpdateAnimBg="0"/>
      <p:bldP spid="769039" grpId="0" autoUpdateAnimBg="0"/>
      <p:bldP spid="76904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hlinkClick r:id="" action="ppaction://noaction"/>
          </p:cNvPr>
          <p:cNvSpPr>
            <a:spLocks noChangeArrowheads="1"/>
          </p:cNvSpPr>
          <p:nvPr/>
        </p:nvSpPr>
        <p:spPr bwMode="auto">
          <a:xfrm>
            <a:off x="1517650" y="1824038"/>
            <a:ext cx="7467600" cy="762000"/>
          </a:xfrm>
          <a:prstGeom prst="rect">
            <a:avLst/>
          </a:prstGeom>
          <a:noFill/>
          <a:ln w="9525">
            <a:noFill/>
            <a:miter lim="800000"/>
            <a:headEnd/>
            <a:tailEnd/>
          </a:ln>
        </p:spPr>
        <p:txBody>
          <a:bodyPr wrap="none" anchor="ctr"/>
          <a:lstStyle/>
          <a:p>
            <a:endParaRPr lang="zh-CN" altLang="en-US"/>
          </a:p>
        </p:txBody>
      </p:sp>
      <p:graphicFrame>
        <p:nvGraphicFramePr>
          <p:cNvPr id="5122" name="Object 3"/>
          <p:cNvGraphicFramePr>
            <a:graphicFrameLocks noChangeAspect="1"/>
          </p:cNvGraphicFramePr>
          <p:nvPr/>
        </p:nvGraphicFramePr>
        <p:xfrm>
          <a:off x="527050" y="1519238"/>
          <a:ext cx="8077200" cy="1066800"/>
        </p:xfrm>
        <a:graphic>
          <a:graphicData uri="http://schemas.openxmlformats.org/presentationml/2006/ole">
            <mc:AlternateContent xmlns:mc="http://schemas.openxmlformats.org/markup-compatibility/2006">
              <mc:Choice xmlns:v="urn:schemas-microsoft-com:vml" Requires="v">
                <p:oleObj spid="_x0000_s551969" name="文档" r:id="rId5" imgW="6001560" imgH="749520" progId="Word.Document.8">
                  <p:embed/>
                </p:oleObj>
              </mc:Choice>
              <mc:Fallback>
                <p:oleObj name="文档" r:id="rId5" imgW="60015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050" y="1519238"/>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p:cNvSpPr txBox="1">
            <a:spLocks noChangeArrowheads="1"/>
          </p:cNvSpPr>
          <p:nvPr/>
        </p:nvSpPr>
        <p:spPr bwMode="auto">
          <a:xfrm>
            <a:off x="6413500" y="1778000"/>
            <a:ext cx="590550" cy="579438"/>
          </a:xfrm>
          <a:prstGeom prst="rect">
            <a:avLst/>
          </a:prstGeom>
          <a:noFill/>
          <a:ln w="9525">
            <a:noFill/>
            <a:miter lim="800000"/>
            <a:headEnd/>
            <a:tailEnd/>
          </a:ln>
        </p:spPr>
        <p:txBody>
          <a:bodyPr wrap="none">
            <a:spAutoFit/>
          </a:bodyPr>
          <a:lstStyle/>
          <a:p>
            <a:r>
              <a:rPr lang="en-US" altLang="zh-CN" sz="3200" dirty="0">
                <a:solidFill>
                  <a:srgbClr val="A50021"/>
                </a:solidFill>
              </a:rPr>
              <a:t>19</a:t>
            </a:r>
            <a:endParaRPr lang="en-US" altLang="zh-CN" sz="3600" b="0" dirty="0"/>
          </a:p>
        </p:txBody>
      </p:sp>
      <p:sp>
        <p:nvSpPr>
          <p:cNvPr id="5125" name="Text Box 5"/>
          <p:cNvSpPr txBox="1">
            <a:spLocks noChangeArrowheads="1"/>
          </p:cNvSpPr>
          <p:nvPr/>
        </p:nvSpPr>
        <p:spPr bwMode="auto">
          <a:xfrm>
            <a:off x="1308100" y="1778000"/>
            <a:ext cx="590550" cy="579438"/>
          </a:xfrm>
          <a:prstGeom prst="rect">
            <a:avLst/>
          </a:prstGeom>
          <a:noFill/>
          <a:ln w="9525">
            <a:noFill/>
            <a:miter lim="800000"/>
            <a:headEnd/>
            <a:tailEnd/>
          </a:ln>
        </p:spPr>
        <p:txBody>
          <a:bodyPr wrap="none">
            <a:spAutoFit/>
          </a:bodyPr>
          <a:lstStyle/>
          <a:p>
            <a:r>
              <a:rPr lang="en-US" altLang="zh-CN" sz="3200" dirty="0">
                <a:solidFill>
                  <a:srgbClr val="A50021"/>
                </a:solidFill>
              </a:rPr>
              <a:t>01</a:t>
            </a:r>
            <a:endParaRPr lang="en-US" altLang="zh-CN" sz="3600" b="0" dirty="0"/>
          </a:p>
        </p:txBody>
      </p:sp>
      <p:sp>
        <p:nvSpPr>
          <p:cNvPr id="5126" name="Text Box 6"/>
          <p:cNvSpPr txBox="1">
            <a:spLocks noChangeArrowheads="1"/>
          </p:cNvSpPr>
          <p:nvPr/>
        </p:nvSpPr>
        <p:spPr bwMode="auto">
          <a:xfrm>
            <a:off x="2070100" y="1778000"/>
            <a:ext cx="590550" cy="579438"/>
          </a:xfrm>
          <a:prstGeom prst="rect">
            <a:avLst/>
          </a:prstGeom>
          <a:noFill/>
          <a:ln w="9525">
            <a:noFill/>
            <a:miter lim="800000"/>
            <a:headEnd/>
            <a:tailEnd/>
          </a:ln>
        </p:spPr>
        <p:txBody>
          <a:bodyPr wrap="none">
            <a:spAutoFit/>
          </a:bodyPr>
          <a:lstStyle/>
          <a:p>
            <a:r>
              <a:rPr lang="en-US" altLang="zh-CN" sz="3200" dirty="0">
                <a:solidFill>
                  <a:srgbClr val="3333FF"/>
                </a:solidFill>
              </a:rPr>
              <a:t>23</a:t>
            </a:r>
            <a:endParaRPr lang="en-US" altLang="zh-CN" sz="3600" b="0" dirty="0"/>
          </a:p>
        </p:txBody>
      </p:sp>
      <p:sp>
        <p:nvSpPr>
          <p:cNvPr id="5127" name="Text Box 7"/>
          <p:cNvSpPr txBox="1">
            <a:spLocks noChangeArrowheads="1"/>
          </p:cNvSpPr>
          <p:nvPr/>
        </p:nvSpPr>
        <p:spPr bwMode="auto">
          <a:xfrm>
            <a:off x="2736850" y="1778000"/>
            <a:ext cx="590550" cy="579438"/>
          </a:xfrm>
          <a:prstGeom prst="rect">
            <a:avLst/>
          </a:prstGeom>
          <a:noFill/>
          <a:ln w="9525">
            <a:noFill/>
            <a:miter lim="800000"/>
            <a:headEnd/>
            <a:tailEnd/>
          </a:ln>
        </p:spPr>
        <p:txBody>
          <a:bodyPr wrap="none">
            <a:spAutoFit/>
          </a:bodyPr>
          <a:lstStyle/>
          <a:p>
            <a:r>
              <a:rPr lang="en-US" altLang="zh-CN" sz="3200" dirty="0">
                <a:solidFill>
                  <a:srgbClr val="A50021"/>
                </a:solidFill>
              </a:rPr>
              <a:t>14</a:t>
            </a:r>
            <a:endParaRPr lang="en-US" altLang="zh-CN" sz="3600" b="0" dirty="0"/>
          </a:p>
        </p:txBody>
      </p:sp>
      <p:sp>
        <p:nvSpPr>
          <p:cNvPr id="5128" name="Text Box 8"/>
          <p:cNvSpPr txBox="1">
            <a:spLocks noChangeArrowheads="1"/>
          </p:cNvSpPr>
          <p:nvPr/>
        </p:nvSpPr>
        <p:spPr bwMode="auto">
          <a:xfrm>
            <a:off x="4946650" y="1778000"/>
            <a:ext cx="590550" cy="579438"/>
          </a:xfrm>
          <a:prstGeom prst="rect">
            <a:avLst/>
          </a:prstGeom>
          <a:noFill/>
          <a:ln w="9525">
            <a:noFill/>
            <a:miter lim="800000"/>
            <a:headEnd/>
            <a:tailEnd/>
          </a:ln>
        </p:spPr>
        <p:txBody>
          <a:bodyPr wrap="none">
            <a:spAutoFit/>
          </a:bodyPr>
          <a:lstStyle/>
          <a:p>
            <a:r>
              <a:rPr lang="en-US" altLang="zh-CN" sz="3200" dirty="0">
                <a:solidFill>
                  <a:srgbClr val="FF00FF"/>
                </a:solidFill>
              </a:rPr>
              <a:t>68</a:t>
            </a:r>
            <a:endParaRPr lang="en-US" altLang="zh-CN" sz="3600" b="0" dirty="0"/>
          </a:p>
        </p:txBody>
      </p:sp>
      <p:sp>
        <p:nvSpPr>
          <p:cNvPr id="5129" name="Text Box 9"/>
          <p:cNvSpPr txBox="1">
            <a:spLocks noChangeArrowheads="1"/>
          </p:cNvSpPr>
          <p:nvPr/>
        </p:nvSpPr>
        <p:spPr bwMode="auto">
          <a:xfrm>
            <a:off x="603250" y="1747838"/>
            <a:ext cx="590550" cy="579437"/>
          </a:xfrm>
          <a:prstGeom prst="rect">
            <a:avLst/>
          </a:prstGeom>
          <a:noFill/>
          <a:ln w="9525">
            <a:noFill/>
            <a:miter lim="800000"/>
            <a:headEnd/>
            <a:tailEnd/>
          </a:ln>
        </p:spPr>
        <p:txBody>
          <a:bodyPr wrap="none">
            <a:spAutoFit/>
          </a:bodyPr>
          <a:lstStyle/>
          <a:p>
            <a:r>
              <a:rPr lang="en-US" altLang="zh-CN" sz="3200" dirty="0">
                <a:solidFill>
                  <a:srgbClr val="A50021"/>
                </a:solidFill>
              </a:rPr>
              <a:t>55</a:t>
            </a:r>
            <a:endParaRPr lang="en-US" altLang="zh-CN" sz="3600" b="0" dirty="0"/>
          </a:p>
        </p:txBody>
      </p:sp>
      <p:sp>
        <p:nvSpPr>
          <p:cNvPr id="5130" name="Text Box 10"/>
          <p:cNvSpPr txBox="1">
            <a:spLocks noChangeArrowheads="1"/>
          </p:cNvSpPr>
          <p:nvPr/>
        </p:nvSpPr>
        <p:spPr bwMode="auto">
          <a:xfrm>
            <a:off x="7842250" y="1778000"/>
            <a:ext cx="590550" cy="579438"/>
          </a:xfrm>
          <a:prstGeom prst="rect">
            <a:avLst/>
          </a:prstGeom>
          <a:noFill/>
          <a:ln w="9525">
            <a:noFill/>
            <a:miter lim="800000"/>
            <a:headEnd/>
            <a:tailEnd/>
          </a:ln>
        </p:spPr>
        <p:txBody>
          <a:bodyPr wrap="none">
            <a:spAutoFit/>
          </a:bodyPr>
          <a:lstStyle/>
          <a:p>
            <a:r>
              <a:rPr lang="en-US" altLang="zh-CN" sz="3200" dirty="0">
                <a:solidFill>
                  <a:srgbClr val="006600"/>
                </a:solidFill>
              </a:rPr>
              <a:t>11</a:t>
            </a:r>
            <a:endParaRPr lang="en-US" altLang="zh-CN" sz="3600" b="0" dirty="0"/>
          </a:p>
        </p:txBody>
      </p:sp>
      <p:sp>
        <p:nvSpPr>
          <p:cNvPr id="5131" name="Text Box 11"/>
          <p:cNvSpPr txBox="1">
            <a:spLocks noChangeArrowheads="1"/>
          </p:cNvSpPr>
          <p:nvPr/>
        </p:nvSpPr>
        <p:spPr bwMode="auto">
          <a:xfrm>
            <a:off x="4203700" y="1778000"/>
            <a:ext cx="590550" cy="579438"/>
          </a:xfrm>
          <a:prstGeom prst="rect">
            <a:avLst/>
          </a:prstGeom>
          <a:noFill/>
          <a:ln w="9525">
            <a:noFill/>
            <a:miter lim="800000"/>
            <a:headEnd/>
            <a:tailEnd/>
          </a:ln>
        </p:spPr>
        <p:txBody>
          <a:bodyPr wrap="none">
            <a:spAutoFit/>
          </a:bodyPr>
          <a:lstStyle/>
          <a:p>
            <a:r>
              <a:rPr lang="en-US" altLang="zh-CN" sz="3200" dirty="0">
                <a:solidFill>
                  <a:srgbClr val="A50021"/>
                </a:solidFill>
              </a:rPr>
              <a:t>82</a:t>
            </a:r>
            <a:endParaRPr lang="en-US" altLang="zh-CN" sz="3600" b="0" dirty="0"/>
          </a:p>
        </p:txBody>
      </p:sp>
      <p:sp>
        <p:nvSpPr>
          <p:cNvPr id="5132" name="Text Box 12"/>
          <p:cNvSpPr txBox="1">
            <a:spLocks noChangeArrowheads="1"/>
          </p:cNvSpPr>
          <p:nvPr/>
        </p:nvSpPr>
        <p:spPr bwMode="auto">
          <a:xfrm>
            <a:off x="3498850" y="1778000"/>
            <a:ext cx="590550" cy="579438"/>
          </a:xfrm>
          <a:prstGeom prst="rect">
            <a:avLst/>
          </a:prstGeom>
          <a:noFill/>
          <a:ln w="9525">
            <a:noFill/>
            <a:miter lim="800000"/>
            <a:headEnd/>
            <a:tailEnd/>
          </a:ln>
        </p:spPr>
        <p:txBody>
          <a:bodyPr wrap="none">
            <a:spAutoFit/>
          </a:bodyPr>
          <a:lstStyle/>
          <a:p>
            <a:r>
              <a:rPr lang="en-US" altLang="zh-CN" sz="3200" dirty="0">
                <a:solidFill>
                  <a:srgbClr val="FF0000"/>
                </a:solidFill>
              </a:rPr>
              <a:t>36</a:t>
            </a:r>
            <a:endParaRPr lang="en-US" altLang="zh-CN" sz="3600" b="0" dirty="0"/>
          </a:p>
        </p:txBody>
      </p:sp>
      <p:sp>
        <p:nvSpPr>
          <p:cNvPr id="5133" name="Text Box 13"/>
          <p:cNvSpPr txBox="1">
            <a:spLocks noChangeArrowheads="1"/>
          </p:cNvSpPr>
          <p:nvPr/>
        </p:nvSpPr>
        <p:spPr bwMode="auto">
          <a:xfrm>
            <a:off x="122238" y="960438"/>
            <a:ext cx="8523287" cy="579437"/>
          </a:xfrm>
          <a:prstGeom prst="rect">
            <a:avLst/>
          </a:prstGeom>
          <a:noFill/>
          <a:ln w="9525">
            <a:noFill/>
            <a:miter lim="800000"/>
            <a:headEnd/>
            <a:tailEnd/>
          </a:ln>
        </p:spPr>
        <p:txBody>
          <a:bodyPr wrap="none">
            <a:spAutoFit/>
          </a:bodyPr>
          <a:lstStyle/>
          <a:p>
            <a:r>
              <a:rPr lang="zh-CN" altLang="en-US" sz="3200">
                <a:ea typeface="楷体_GB2312" pitchFamily="49" charset="-122"/>
              </a:rPr>
              <a:t>设定</a:t>
            </a:r>
            <a:r>
              <a:rPr lang="zh-CN" altLang="en-US" sz="3200" b="0">
                <a:ea typeface="楷体_GB2312" pitchFamily="49" charset="-122"/>
              </a:rPr>
              <a:t>哈希函数 </a:t>
            </a:r>
            <a:r>
              <a:rPr lang="en-US" altLang="zh-CN" sz="3200" b="0">
                <a:ea typeface="楷体_GB2312" pitchFamily="49" charset="-122"/>
              </a:rPr>
              <a:t>H(key) = key </a:t>
            </a:r>
            <a:r>
              <a:rPr lang="en-US" altLang="zh-CN" sz="3200">
                <a:ea typeface="楷体_GB2312" pitchFamily="49" charset="-122"/>
              </a:rPr>
              <a:t>MOD</a:t>
            </a:r>
            <a:r>
              <a:rPr lang="en-US" altLang="zh-CN" sz="3200" b="0">
                <a:ea typeface="楷体_GB2312" pitchFamily="49" charset="-122"/>
              </a:rPr>
              <a:t> 11 ( </a:t>
            </a:r>
            <a:r>
              <a:rPr lang="zh-CN" altLang="en-US" sz="3200" b="0">
                <a:ea typeface="楷体_GB2312" pitchFamily="49" charset="-122"/>
              </a:rPr>
              <a:t>表长</a:t>
            </a:r>
            <a:r>
              <a:rPr lang="en-US" altLang="zh-CN" sz="3200" b="0">
                <a:ea typeface="楷体_GB2312" pitchFamily="49" charset="-122"/>
              </a:rPr>
              <a:t>=11 )</a:t>
            </a:r>
          </a:p>
        </p:txBody>
      </p:sp>
      <p:sp>
        <p:nvSpPr>
          <p:cNvPr id="5134" name="Text Box 14"/>
          <p:cNvSpPr txBox="1">
            <a:spLocks noChangeArrowheads="1"/>
          </p:cNvSpPr>
          <p:nvPr/>
        </p:nvSpPr>
        <p:spPr bwMode="auto">
          <a:xfrm>
            <a:off x="804863" y="2362200"/>
            <a:ext cx="7473950" cy="519113"/>
          </a:xfrm>
          <a:prstGeom prst="rect">
            <a:avLst/>
          </a:prstGeom>
          <a:noFill/>
          <a:ln w="9525">
            <a:noFill/>
            <a:miter lim="800000"/>
            <a:headEnd/>
            <a:tailEnd/>
          </a:ln>
        </p:spPr>
        <p:txBody>
          <a:bodyPr wrap="none">
            <a:spAutoFit/>
          </a:bodyPr>
          <a:lstStyle/>
          <a:p>
            <a:r>
              <a:rPr lang="en-US" altLang="zh-CN" sz="2800" b="0">
                <a:solidFill>
                  <a:srgbClr val="A50021"/>
                </a:solidFill>
              </a:rPr>
              <a:t>1      1      2      1     2      1      4              1               3</a:t>
            </a:r>
            <a:endParaRPr lang="en-US" altLang="zh-CN" sz="2800" b="0"/>
          </a:p>
        </p:txBody>
      </p:sp>
      <p:sp>
        <p:nvSpPr>
          <p:cNvPr id="5135" name="Rectangle 15"/>
          <p:cNvSpPr>
            <a:spLocks noChangeArrowheads="1"/>
          </p:cNvSpPr>
          <p:nvPr/>
        </p:nvSpPr>
        <p:spPr bwMode="auto">
          <a:xfrm>
            <a:off x="393700" y="192088"/>
            <a:ext cx="8559800" cy="685800"/>
          </a:xfrm>
          <a:prstGeom prst="rect">
            <a:avLst/>
          </a:prstGeom>
          <a:solidFill>
            <a:srgbClr val="CCFFFF"/>
          </a:solidFill>
          <a:ln w="9525">
            <a:noFill/>
            <a:miter lim="800000"/>
            <a:headEnd/>
            <a:tailEnd/>
          </a:ln>
        </p:spPr>
        <p:txBody>
          <a:bodyPr anchor="ctr"/>
          <a:lstStyle/>
          <a:p>
            <a:pPr algn="just"/>
            <a:r>
              <a:rPr lang="en-US" altLang="zh-CN" sz="3600">
                <a:ea typeface="楷体_GB2312" pitchFamily="49" charset="-122"/>
              </a:rPr>
              <a:t>H</a:t>
            </a:r>
            <a:r>
              <a:rPr lang="en-US" altLang="zh-CN" sz="3600" baseline="-25000">
                <a:ea typeface="楷体_GB2312" pitchFamily="49" charset="-122"/>
              </a:rPr>
              <a:t>i</a:t>
            </a:r>
            <a:r>
              <a:rPr lang="en-US" altLang="zh-CN" sz="3600">
                <a:ea typeface="楷体_GB2312" pitchFamily="49" charset="-122"/>
              </a:rPr>
              <a:t> = ( H(key) +</a:t>
            </a:r>
            <a:r>
              <a:rPr lang="en-US" altLang="zh-CN" sz="3600">
                <a:solidFill>
                  <a:srgbClr val="A50021"/>
                </a:solidFill>
                <a:ea typeface="楷体_GB2312" pitchFamily="49" charset="-122"/>
              </a:rPr>
              <a:t> </a:t>
            </a:r>
            <a:r>
              <a:rPr lang="en-US" altLang="zh-CN" sz="3600" i="1">
                <a:solidFill>
                  <a:srgbClr val="FF0000"/>
                </a:solidFill>
                <a:ea typeface="楷体_GB2312" pitchFamily="49" charset="-122"/>
              </a:rPr>
              <a:t>d</a:t>
            </a:r>
            <a:r>
              <a:rPr lang="en-US" altLang="zh-CN" sz="3600" i="1" baseline="-25000">
                <a:solidFill>
                  <a:srgbClr val="FF0000"/>
                </a:solidFill>
                <a:ea typeface="楷体_GB2312" pitchFamily="49" charset="-122"/>
              </a:rPr>
              <a:t>i</a:t>
            </a:r>
            <a:r>
              <a:rPr lang="en-US" altLang="zh-CN" sz="3600" i="1">
                <a:solidFill>
                  <a:srgbClr val="FF0000"/>
                </a:solidFill>
                <a:ea typeface="楷体_GB2312" pitchFamily="49" charset="-122"/>
              </a:rPr>
              <a:t> </a:t>
            </a:r>
            <a:r>
              <a:rPr lang="en-US" altLang="zh-CN" sz="3600">
                <a:ea typeface="楷体_GB2312" pitchFamily="49" charset="-122"/>
              </a:rPr>
              <a:t>) MOD m</a:t>
            </a:r>
            <a:r>
              <a:rPr lang="zh-CN" altLang="en-US" sz="3600">
                <a:ea typeface="楷体_GB2312" pitchFamily="49" charset="-122"/>
              </a:rPr>
              <a:t>， </a:t>
            </a:r>
            <a:r>
              <a:rPr lang="en-US" altLang="zh-CN" sz="3600" i="1">
                <a:solidFill>
                  <a:srgbClr val="FF0000"/>
                </a:solidFill>
                <a:ea typeface="楷体_GB2312" pitchFamily="49" charset="-122"/>
              </a:rPr>
              <a:t>i=1, 2, …, s</a:t>
            </a:r>
          </a:p>
        </p:txBody>
      </p:sp>
      <p:sp>
        <p:nvSpPr>
          <p:cNvPr id="771088" name="Rectangle 16"/>
          <p:cNvSpPr>
            <a:spLocks noChangeArrowheads="1"/>
          </p:cNvSpPr>
          <p:nvPr/>
        </p:nvSpPr>
        <p:spPr bwMode="auto">
          <a:xfrm>
            <a:off x="423863" y="2841625"/>
            <a:ext cx="6094412" cy="579438"/>
          </a:xfrm>
          <a:prstGeom prst="rect">
            <a:avLst/>
          </a:prstGeom>
          <a:noFill/>
          <a:ln w="9525">
            <a:noFill/>
            <a:miter lim="800000"/>
            <a:headEnd/>
            <a:tailEnd/>
          </a:ln>
        </p:spPr>
        <p:txBody>
          <a:bodyPr>
            <a:spAutoFit/>
          </a:bodyPr>
          <a:lstStyle/>
          <a:p>
            <a:r>
              <a:rPr lang="zh-CN" altLang="en-US" sz="3200" dirty="0">
                <a:latin typeface="楷体_GB2312" pitchFamily="49" charset="-122"/>
                <a:ea typeface="楷体_GB2312" pitchFamily="49" charset="-122"/>
              </a:rPr>
              <a:t>查找成功时的平均查找长度</a:t>
            </a:r>
            <a:r>
              <a:rPr lang="en-US" altLang="zh-CN" sz="3200" dirty="0">
                <a:latin typeface="楷体_GB2312" pitchFamily="49" charset="-122"/>
                <a:ea typeface="楷体_GB2312" pitchFamily="49" charset="-122"/>
              </a:rPr>
              <a:t>:</a:t>
            </a:r>
          </a:p>
        </p:txBody>
      </p:sp>
      <p:sp>
        <p:nvSpPr>
          <p:cNvPr id="771089" name="Rectangle 17"/>
          <p:cNvSpPr>
            <a:spLocks noChangeArrowheads="1"/>
          </p:cNvSpPr>
          <p:nvPr/>
        </p:nvSpPr>
        <p:spPr bwMode="auto">
          <a:xfrm>
            <a:off x="1122363" y="3343275"/>
            <a:ext cx="7340600" cy="519113"/>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1+1+2+1+2+1+4+1+3)/9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16/9</a:t>
            </a:r>
          </a:p>
        </p:txBody>
      </p:sp>
      <p:sp>
        <p:nvSpPr>
          <p:cNvPr id="771090" name="Rectangle 18"/>
          <p:cNvSpPr>
            <a:spLocks noChangeArrowheads="1"/>
          </p:cNvSpPr>
          <p:nvPr/>
        </p:nvSpPr>
        <p:spPr bwMode="auto">
          <a:xfrm>
            <a:off x="4203700" y="5797917"/>
            <a:ext cx="3028950" cy="579437"/>
          </a:xfrm>
          <a:prstGeom prst="rect">
            <a:avLst/>
          </a:prstGeom>
          <a:noFill/>
          <a:ln w="9525">
            <a:noFill/>
            <a:miter lim="800000"/>
            <a:headEnd/>
            <a:tailEnd/>
          </a:ln>
        </p:spPr>
        <p:txBody>
          <a:bodyPr wrap="none">
            <a:spAutoFit/>
          </a:bodyPr>
          <a:lstStyle/>
          <a:p>
            <a:r>
              <a:rPr lang="zh-CN" altLang="en-US" sz="3200" dirty="0">
                <a:solidFill>
                  <a:srgbClr val="3333FF"/>
                </a:solidFill>
                <a:ea typeface="楷体_GB2312" pitchFamily="49" charset="-122"/>
              </a:rPr>
              <a:t>能否解决冲突？</a:t>
            </a:r>
          </a:p>
        </p:txBody>
      </p:sp>
      <p:sp>
        <p:nvSpPr>
          <p:cNvPr id="19" name="Rectangle 16"/>
          <p:cNvSpPr>
            <a:spLocks noChangeArrowheads="1"/>
          </p:cNvSpPr>
          <p:nvPr/>
        </p:nvSpPr>
        <p:spPr bwMode="auto">
          <a:xfrm>
            <a:off x="565150" y="4434468"/>
            <a:ext cx="6094412" cy="579438"/>
          </a:xfrm>
          <a:prstGeom prst="rect">
            <a:avLst/>
          </a:prstGeom>
          <a:noFill/>
          <a:ln w="9525">
            <a:noFill/>
            <a:miter lim="800000"/>
            <a:headEnd/>
            <a:tailEnd/>
          </a:ln>
        </p:spPr>
        <p:txBody>
          <a:bodyPr>
            <a:spAutoFit/>
          </a:bodyPr>
          <a:lstStyle/>
          <a:p>
            <a:r>
              <a:rPr lang="zh-CN" altLang="en-US" sz="3200" dirty="0" smtClean="0">
                <a:latin typeface="楷体_GB2312" pitchFamily="49" charset="-122"/>
                <a:ea typeface="楷体_GB2312" pitchFamily="49" charset="-122"/>
              </a:rPr>
              <a:t>查找不成功</a:t>
            </a:r>
            <a:r>
              <a:rPr lang="zh-CN" altLang="en-US" sz="3200" dirty="0">
                <a:latin typeface="楷体_GB2312" pitchFamily="49" charset="-122"/>
                <a:ea typeface="楷体_GB2312" pitchFamily="49" charset="-122"/>
              </a:rPr>
              <a:t>时的平均查找长度</a:t>
            </a:r>
            <a:r>
              <a:rPr lang="en-US" altLang="zh-CN" sz="3200" dirty="0">
                <a:latin typeface="楷体_GB2312" pitchFamily="49" charset="-122"/>
                <a:ea typeface="楷体_GB2312" pitchFamily="49" charset="-122"/>
              </a:rPr>
              <a:t>:</a:t>
            </a:r>
          </a:p>
        </p:txBody>
      </p:sp>
      <p:sp>
        <p:nvSpPr>
          <p:cNvPr id="20" name="Rectangle 17"/>
          <p:cNvSpPr>
            <a:spLocks noChangeArrowheads="1"/>
          </p:cNvSpPr>
          <p:nvPr/>
        </p:nvSpPr>
        <p:spPr bwMode="auto">
          <a:xfrm>
            <a:off x="1263650" y="4936118"/>
            <a:ext cx="7340600" cy="519113"/>
          </a:xfrm>
          <a:prstGeom prst="rect">
            <a:avLst/>
          </a:prstGeom>
          <a:noFill/>
          <a:ln w="9525">
            <a:noFill/>
            <a:miter lim="800000"/>
            <a:headEnd/>
            <a:tailEnd/>
          </a:ln>
        </p:spPr>
        <p:txBody>
          <a:bodyPr>
            <a:spAutoFit/>
          </a:bodyPr>
          <a:lstStyle/>
          <a:p>
            <a:r>
              <a:rPr lang="en-US" altLang="zh-CN" sz="2800" dirty="0">
                <a:latin typeface="楷体_GB2312" pitchFamily="49" charset="-122"/>
                <a:ea typeface="楷体_GB2312" pitchFamily="49" charset="-122"/>
              </a:rPr>
              <a:t> ASL</a:t>
            </a:r>
            <a:r>
              <a:rPr lang="zh-CN" altLang="en-US" sz="2800" baseline="-25000" dirty="0">
                <a:latin typeface="楷体_GB2312" pitchFamily="49" charset="-122"/>
                <a:ea typeface="楷体_GB2312" pitchFamily="49" charset="-122"/>
              </a:rPr>
              <a:t>成功</a:t>
            </a:r>
            <a:r>
              <a:rPr lang="en-US" altLang="zh-CN" sz="2800" dirty="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4+8+4+3+7+3+1+0+1+0+2)/</a:t>
            </a:r>
            <a:r>
              <a:rPr lang="en-US" altLang="zh-CN" sz="2800" dirty="0">
                <a:latin typeface="楷体_GB2312" pitchFamily="49" charset="-122"/>
                <a:ea typeface="楷体_GB2312" pitchFamily="49" charset="-122"/>
              </a:rPr>
              <a:t>9</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33/9</a:t>
            </a:r>
            <a:endParaRPr lang="en-US" altLang="zh-CN" sz="2800" dirty="0">
              <a:latin typeface="楷体_GB2312" pitchFamily="49" charset="-122"/>
              <a:ea typeface="楷体_GB2312" pitchFamily="49" charset="-122"/>
            </a:endParaRPr>
          </a:p>
        </p:txBody>
      </p:sp>
    </p:spTree>
    <p:extLst>
      <p:ext uri="{BB962C8B-B14F-4D97-AF65-F5344CB8AC3E}">
        <p14:creationId xmlns:p14="http://schemas.microsoft.com/office/powerpoint/2010/main" val="4208449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1088"/>
                                        </p:tgtEl>
                                        <p:attrNameLst>
                                          <p:attrName>style.visibility</p:attrName>
                                        </p:attrNameLst>
                                      </p:cBhvr>
                                      <p:to>
                                        <p:strVal val="visible"/>
                                      </p:to>
                                    </p:set>
                                    <p:animEffect transition="in" filter="wipe(left)">
                                      <p:cBhvr>
                                        <p:cTn id="7" dur="500"/>
                                        <p:tgtEl>
                                          <p:spTgt spid="7710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1089"/>
                                        </p:tgtEl>
                                        <p:attrNameLst>
                                          <p:attrName>style.visibility</p:attrName>
                                        </p:attrNameLst>
                                      </p:cBhvr>
                                      <p:to>
                                        <p:strVal val="visible"/>
                                      </p:to>
                                    </p:set>
                                    <p:animEffect transition="in" filter="wipe(left)">
                                      <p:cBhvr>
                                        <p:cTn id="12" dur="500"/>
                                        <p:tgtEl>
                                          <p:spTgt spid="7710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71090"/>
                                        </p:tgtEl>
                                        <p:attrNameLst>
                                          <p:attrName>style.visibility</p:attrName>
                                        </p:attrNameLst>
                                      </p:cBhvr>
                                      <p:to>
                                        <p:strVal val="visible"/>
                                      </p:to>
                                    </p:set>
                                    <p:anim calcmode="lin" valueType="num">
                                      <p:cBhvr additive="base">
                                        <p:cTn id="27" dur="500" fill="hold"/>
                                        <p:tgtEl>
                                          <p:spTgt spid="771090"/>
                                        </p:tgtEl>
                                        <p:attrNameLst>
                                          <p:attrName>ppt_x</p:attrName>
                                        </p:attrNameLst>
                                      </p:cBhvr>
                                      <p:tavLst>
                                        <p:tav tm="0">
                                          <p:val>
                                            <p:strVal val="1+#ppt_w/2"/>
                                          </p:val>
                                        </p:tav>
                                        <p:tav tm="100000">
                                          <p:val>
                                            <p:strVal val="#ppt_x"/>
                                          </p:val>
                                        </p:tav>
                                      </p:tavLst>
                                    </p:anim>
                                    <p:anim calcmode="lin" valueType="num">
                                      <p:cBhvr additive="base">
                                        <p:cTn id="28" dur="500" fill="hold"/>
                                        <p:tgtEl>
                                          <p:spTgt spid="7710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8" grpId="0"/>
      <p:bldP spid="771089" grpId="0"/>
      <p:bldP spid="771090" grpId="0"/>
      <p:bldP spid="19"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361950" y="860425"/>
            <a:ext cx="8382000" cy="1238250"/>
          </a:xfrm>
        </p:spPr>
        <p:txBody>
          <a:bodyPr/>
          <a:lstStyle/>
          <a:p>
            <a:pPr eaLnBrk="1" hangingPunct="1">
              <a:spcBef>
                <a:spcPct val="0"/>
              </a:spcBef>
              <a:buFontTx/>
              <a:buNone/>
            </a:pPr>
            <a:r>
              <a:rPr lang="en-US" altLang="zh-CN" sz="3600" smtClean="0">
                <a:ea typeface="楷体_GB2312" pitchFamily="49" charset="-122"/>
              </a:rPr>
              <a:t>2</a:t>
            </a:r>
            <a:r>
              <a:rPr lang="en-US" altLang="zh-CN" sz="3600" smtClean="0"/>
              <a:t>) </a:t>
            </a:r>
            <a:r>
              <a:rPr lang="zh-CN" altLang="en-US" sz="3600" b="1" smtClean="0">
                <a:ea typeface="楷体_GB2312" pitchFamily="49" charset="-122"/>
              </a:rPr>
              <a:t>平方探测再散列</a:t>
            </a:r>
            <a:br>
              <a:rPr lang="zh-CN" altLang="en-US" sz="3600" b="1" smtClean="0">
                <a:ea typeface="楷体_GB2312" pitchFamily="49" charset="-122"/>
              </a:rPr>
            </a:br>
            <a:r>
              <a:rPr lang="zh-CN" altLang="en-US" sz="3600"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 = 1</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-1</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2</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-2</a:t>
            </a:r>
            <a:r>
              <a:rPr lang="en-US" altLang="zh-CN" sz="3600" b="1" i="1" baseline="30000" smtClean="0">
                <a:solidFill>
                  <a:srgbClr val="FF0000"/>
                </a:solidFill>
                <a:ea typeface="楷体_GB2312" pitchFamily="49" charset="-122"/>
              </a:rPr>
              <a:t>2</a:t>
            </a:r>
            <a:r>
              <a:rPr lang="en-US" altLang="zh-CN" sz="3600" b="1" i="1" smtClean="0">
                <a:solidFill>
                  <a:srgbClr val="FF0000"/>
                </a:solidFill>
                <a:ea typeface="楷体_GB2312" pitchFamily="49" charset="-122"/>
              </a:rPr>
              <a:t>, …</a:t>
            </a:r>
            <a:r>
              <a:rPr lang="en-US" altLang="zh-CN" sz="3600" b="1" i="1" smtClean="0">
                <a:solidFill>
                  <a:srgbClr val="FF0000"/>
                </a:solidFill>
                <a:latin typeface="楷体_GB2312" pitchFamily="49" charset="-122"/>
                <a:ea typeface="楷体_GB2312" pitchFamily="49" charset="-122"/>
              </a:rPr>
              <a:t>,</a:t>
            </a:r>
            <a:endParaRPr lang="en-US" altLang="zh-CN" sz="3600" b="1" i="1" smtClean="0">
              <a:ea typeface="楷体_GB2312" pitchFamily="49" charset="-122"/>
            </a:endParaRPr>
          </a:p>
        </p:txBody>
      </p:sp>
      <p:sp>
        <p:nvSpPr>
          <p:cNvPr id="773123" name="Text Box 3"/>
          <p:cNvSpPr txBox="1">
            <a:spLocks noChangeArrowheads="1"/>
          </p:cNvSpPr>
          <p:nvPr/>
        </p:nvSpPr>
        <p:spPr bwMode="auto">
          <a:xfrm>
            <a:off x="2971800" y="4694238"/>
            <a:ext cx="590550" cy="579437"/>
          </a:xfrm>
          <a:prstGeom prst="rect">
            <a:avLst/>
          </a:prstGeom>
          <a:noFill/>
          <a:ln w="9525">
            <a:noFill/>
            <a:miter lim="800000"/>
            <a:headEnd/>
            <a:tailEnd/>
          </a:ln>
        </p:spPr>
        <p:txBody>
          <a:bodyPr wrap="none">
            <a:spAutoFit/>
          </a:bodyPr>
          <a:lstStyle/>
          <a:p>
            <a:r>
              <a:rPr lang="en-US" altLang="zh-CN" sz="3200">
                <a:solidFill>
                  <a:srgbClr val="A50021"/>
                </a:solidFill>
              </a:rPr>
              <a:t>01</a:t>
            </a:r>
            <a:endParaRPr lang="en-US" altLang="zh-CN" sz="3600" b="0"/>
          </a:p>
        </p:txBody>
      </p:sp>
      <p:sp>
        <p:nvSpPr>
          <p:cNvPr id="773124" name="Text Box 4"/>
          <p:cNvSpPr txBox="1">
            <a:spLocks noChangeArrowheads="1"/>
          </p:cNvSpPr>
          <p:nvPr/>
        </p:nvSpPr>
        <p:spPr bwMode="auto">
          <a:xfrm>
            <a:off x="2266950" y="4664075"/>
            <a:ext cx="488950" cy="579438"/>
          </a:xfrm>
          <a:prstGeom prst="rect">
            <a:avLst/>
          </a:prstGeom>
          <a:noFill/>
          <a:ln w="9525">
            <a:noFill/>
            <a:miter lim="800000"/>
            <a:headEnd/>
            <a:tailEnd/>
          </a:ln>
        </p:spPr>
        <p:txBody>
          <a:bodyPr wrap="none">
            <a:spAutoFit/>
          </a:bodyPr>
          <a:lstStyle/>
          <a:p>
            <a:r>
              <a:rPr lang="en-US" altLang="zh-CN" sz="3200">
                <a:solidFill>
                  <a:srgbClr val="A50021"/>
                </a:solidFill>
              </a:rPr>
              <a:t>5 </a:t>
            </a:r>
            <a:endParaRPr lang="en-US" altLang="zh-CN" sz="3600" b="0"/>
          </a:p>
        </p:txBody>
      </p:sp>
      <p:sp>
        <p:nvSpPr>
          <p:cNvPr id="773125" name="Text Box 5"/>
          <p:cNvSpPr txBox="1">
            <a:spLocks noChangeArrowheads="1"/>
          </p:cNvSpPr>
          <p:nvPr/>
        </p:nvSpPr>
        <p:spPr bwMode="auto">
          <a:xfrm>
            <a:off x="5162550" y="4694238"/>
            <a:ext cx="590550" cy="579437"/>
          </a:xfrm>
          <a:prstGeom prst="rect">
            <a:avLst/>
          </a:prstGeom>
          <a:noFill/>
          <a:ln w="9525">
            <a:noFill/>
            <a:miter lim="800000"/>
            <a:headEnd/>
            <a:tailEnd/>
          </a:ln>
        </p:spPr>
        <p:txBody>
          <a:bodyPr wrap="none">
            <a:spAutoFit/>
          </a:bodyPr>
          <a:lstStyle/>
          <a:p>
            <a:r>
              <a:rPr lang="en-US" altLang="zh-CN" sz="3200">
                <a:solidFill>
                  <a:srgbClr val="FF0000"/>
                </a:solidFill>
              </a:rPr>
              <a:t>15</a:t>
            </a:r>
            <a:endParaRPr lang="en-US" altLang="zh-CN" sz="3600" b="0"/>
          </a:p>
        </p:txBody>
      </p:sp>
      <p:sp>
        <p:nvSpPr>
          <p:cNvPr id="33798" name="Text Box 6"/>
          <p:cNvSpPr txBox="1">
            <a:spLocks noChangeArrowheads="1"/>
          </p:cNvSpPr>
          <p:nvPr/>
        </p:nvSpPr>
        <p:spPr bwMode="auto">
          <a:xfrm>
            <a:off x="735013" y="2133600"/>
            <a:ext cx="4167187" cy="1190625"/>
          </a:xfrm>
          <a:prstGeom prst="rect">
            <a:avLst/>
          </a:prstGeom>
          <a:noFill/>
          <a:ln w="9525">
            <a:noFill/>
            <a:miter lim="800000"/>
            <a:headEnd/>
            <a:tailEnd/>
          </a:ln>
        </p:spPr>
        <p:txBody>
          <a:bodyPr wrap="none">
            <a:spAutoFit/>
          </a:bodyPr>
          <a:lstStyle/>
          <a:p>
            <a:r>
              <a:rPr lang="zh-CN" altLang="en-US" sz="3600">
                <a:ea typeface="楷体_GB2312" pitchFamily="49" charset="-122"/>
              </a:rPr>
              <a:t>例如</a:t>
            </a:r>
            <a:r>
              <a:rPr lang="en-US" altLang="zh-CN" sz="3600">
                <a:ea typeface="楷体_GB2312" pitchFamily="49" charset="-122"/>
              </a:rPr>
              <a:t>:</a:t>
            </a:r>
            <a:r>
              <a:rPr lang="en-US" altLang="zh-CN" sz="3600" b="0">
                <a:ea typeface="楷体_GB2312" pitchFamily="49" charset="-122"/>
              </a:rPr>
              <a:t>  </a:t>
            </a:r>
            <a:r>
              <a:rPr lang="zh-CN" altLang="en-US" sz="3600" b="0">
                <a:ea typeface="楷体_GB2312" pitchFamily="49" charset="-122"/>
              </a:rPr>
              <a:t>关键字集合 </a:t>
            </a:r>
          </a:p>
          <a:p>
            <a:r>
              <a:rPr lang="zh-CN" altLang="en-US" sz="3600" b="0">
                <a:ea typeface="楷体_GB2312" pitchFamily="49" charset="-122"/>
              </a:rPr>
              <a:t>        </a:t>
            </a:r>
            <a:r>
              <a:rPr lang="en-US" altLang="zh-CN" sz="3600" b="0">
                <a:ea typeface="楷体_GB2312" pitchFamily="49" charset="-122"/>
              </a:rPr>
              <a:t>{ </a:t>
            </a:r>
            <a:r>
              <a:rPr lang="en-US" altLang="zh-CN" sz="3200" b="0">
                <a:ea typeface="楷体_GB2312" pitchFamily="49" charset="-122"/>
              </a:rPr>
              <a:t>5, 01, 15, 7, 20 }</a:t>
            </a:r>
            <a:endParaRPr lang="en-US" altLang="zh-CN" sz="3600" b="0">
              <a:ea typeface="楷体_GB2312" pitchFamily="49" charset="-122"/>
            </a:endParaRPr>
          </a:p>
        </p:txBody>
      </p:sp>
      <p:sp>
        <p:nvSpPr>
          <p:cNvPr id="33799" name="Text Box 7"/>
          <p:cNvSpPr txBox="1">
            <a:spLocks noChangeArrowheads="1"/>
          </p:cNvSpPr>
          <p:nvPr/>
        </p:nvSpPr>
        <p:spPr bwMode="auto">
          <a:xfrm>
            <a:off x="280988" y="3498850"/>
            <a:ext cx="8116887" cy="579438"/>
          </a:xfrm>
          <a:prstGeom prst="rect">
            <a:avLst/>
          </a:prstGeom>
          <a:noFill/>
          <a:ln w="9525">
            <a:noFill/>
            <a:miter lim="800000"/>
            <a:headEnd/>
            <a:tailEnd/>
          </a:ln>
        </p:spPr>
        <p:txBody>
          <a:bodyPr wrap="none">
            <a:spAutoFit/>
          </a:bodyPr>
          <a:lstStyle/>
          <a:p>
            <a:r>
              <a:rPr lang="zh-CN" altLang="en-US" sz="3200">
                <a:ea typeface="楷体_GB2312" pitchFamily="49" charset="-122"/>
              </a:rPr>
              <a:t>设定</a:t>
            </a:r>
            <a:r>
              <a:rPr lang="zh-CN" altLang="en-US" sz="3200" b="0">
                <a:ea typeface="楷体_GB2312" pitchFamily="49" charset="-122"/>
              </a:rPr>
              <a:t>哈希函数 </a:t>
            </a:r>
            <a:r>
              <a:rPr lang="en-US" altLang="zh-CN" sz="3200" b="0">
                <a:ea typeface="楷体_GB2312" pitchFamily="49" charset="-122"/>
              </a:rPr>
              <a:t>H(key) = key </a:t>
            </a:r>
            <a:r>
              <a:rPr lang="en-US" altLang="zh-CN" sz="3200">
                <a:ea typeface="楷体_GB2312" pitchFamily="49" charset="-122"/>
              </a:rPr>
              <a:t>MOD</a:t>
            </a:r>
            <a:r>
              <a:rPr lang="en-US" altLang="zh-CN" sz="3200" b="0">
                <a:ea typeface="楷体_GB2312" pitchFamily="49" charset="-122"/>
              </a:rPr>
              <a:t> </a:t>
            </a:r>
            <a:r>
              <a:rPr lang="en-US" altLang="zh-CN" sz="3200" b="0">
                <a:solidFill>
                  <a:srgbClr val="FF0000"/>
                </a:solidFill>
                <a:ea typeface="楷体_GB2312" pitchFamily="49" charset="-122"/>
              </a:rPr>
              <a:t>5 </a:t>
            </a:r>
            <a:r>
              <a:rPr lang="en-US" altLang="zh-CN" sz="3200" b="0">
                <a:ea typeface="楷体_GB2312" pitchFamily="49" charset="-122"/>
              </a:rPr>
              <a:t>( </a:t>
            </a:r>
            <a:r>
              <a:rPr lang="zh-CN" altLang="en-US" sz="3200" b="0">
                <a:ea typeface="楷体_GB2312" pitchFamily="49" charset="-122"/>
              </a:rPr>
              <a:t>表长</a:t>
            </a:r>
            <a:r>
              <a:rPr lang="en-US" altLang="zh-CN" sz="3200" b="0">
                <a:ea typeface="楷体_GB2312" pitchFamily="49" charset="-122"/>
              </a:rPr>
              <a:t>=5 )</a:t>
            </a:r>
          </a:p>
        </p:txBody>
      </p:sp>
      <p:sp>
        <p:nvSpPr>
          <p:cNvPr id="33800" name="Rectangle 8"/>
          <p:cNvSpPr>
            <a:spLocks noChangeArrowheads="1"/>
          </p:cNvSpPr>
          <p:nvPr/>
        </p:nvSpPr>
        <p:spPr bwMode="auto">
          <a:xfrm>
            <a:off x="393700" y="192088"/>
            <a:ext cx="8559800" cy="685800"/>
          </a:xfrm>
          <a:prstGeom prst="rect">
            <a:avLst/>
          </a:prstGeom>
          <a:solidFill>
            <a:srgbClr val="CCFFFF"/>
          </a:solidFill>
          <a:ln w="9525">
            <a:noFill/>
            <a:miter lim="800000"/>
            <a:headEnd/>
            <a:tailEnd/>
          </a:ln>
        </p:spPr>
        <p:txBody>
          <a:bodyPr anchor="ctr"/>
          <a:lstStyle/>
          <a:p>
            <a:pPr algn="just"/>
            <a:r>
              <a:rPr lang="en-US" altLang="zh-CN" sz="3600">
                <a:ea typeface="楷体_GB2312" pitchFamily="49" charset="-122"/>
              </a:rPr>
              <a:t>H</a:t>
            </a:r>
            <a:r>
              <a:rPr lang="en-US" altLang="zh-CN" sz="3600" baseline="-25000">
                <a:ea typeface="楷体_GB2312" pitchFamily="49" charset="-122"/>
              </a:rPr>
              <a:t>i</a:t>
            </a:r>
            <a:r>
              <a:rPr lang="en-US" altLang="zh-CN" sz="3600">
                <a:ea typeface="楷体_GB2312" pitchFamily="49" charset="-122"/>
              </a:rPr>
              <a:t> = ( H(key) +</a:t>
            </a:r>
            <a:r>
              <a:rPr lang="en-US" altLang="zh-CN" sz="3600">
                <a:solidFill>
                  <a:srgbClr val="A50021"/>
                </a:solidFill>
                <a:ea typeface="楷体_GB2312" pitchFamily="49" charset="-122"/>
              </a:rPr>
              <a:t> </a:t>
            </a:r>
            <a:r>
              <a:rPr lang="en-US" altLang="zh-CN" sz="3600" i="1">
                <a:solidFill>
                  <a:srgbClr val="FF0000"/>
                </a:solidFill>
                <a:ea typeface="楷体_GB2312" pitchFamily="49" charset="-122"/>
              </a:rPr>
              <a:t>d</a:t>
            </a:r>
            <a:r>
              <a:rPr lang="en-US" altLang="zh-CN" sz="3600" i="1" baseline="-25000">
                <a:solidFill>
                  <a:srgbClr val="FF0000"/>
                </a:solidFill>
                <a:ea typeface="楷体_GB2312" pitchFamily="49" charset="-122"/>
              </a:rPr>
              <a:t>i</a:t>
            </a:r>
            <a:r>
              <a:rPr lang="en-US" altLang="zh-CN" sz="3600" i="1">
                <a:solidFill>
                  <a:srgbClr val="FF0000"/>
                </a:solidFill>
                <a:ea typeface="楷体_GB2312" pitchFamily="49" charset="-122"/>
              </a:rPr>
              <a:t> </a:t>
            </a:r>
            <a:r>
              <a:rPr lang="en-US" altLang="zh-CN" sz="3600">
                <a:ea typeface="楷体_GB2312" pitchFamily="49" charset="-122"/>
              </a:rPr>
              <a:t>) MOD m</a:t>
            </a:r>
            <a:r>
              <a:rPr lang="zh-CN" altLang="en-US" sz="3600">
                <a:ea typeface="楷体_GB2312" pitchFamily="49" charset="-122"/>
              </a:rPr>
              <a:t>， </a:t>
            </a:r>
            <a:r>
              <a:rPr lang="en-US" altLang="zh-CN" sz="3600" i="1">
                <a:solidFill>
                  <a:srgbClr val="FF0000"/>
                </a:solidFill>
                <a:ea typeface="楷体_GB2312" pitchFamily="49" charset="-122"/>
              </a:rPr>
              <a:t>i=1, 2, …, s</a:t>
            </a:r>
          </a:p>
        </p:txBody>
      </p:sp>
      <p:sp>
        <p:nvSpPr>
          <p:cNvPr id="33801" name="Rectangle 9"/>
          <p:cNvSpPr>
            <a:spLocks noChangeArrowheads="1"/>
          </p:cNvSpPr>
          <p:nvPr/>
        </p:nvSpPr>
        <p:spPr bwMode="auto">
          <a:xfrm>
            <a:off x="2286000" y="4435475"/>
            <a:ext cx="107950" cy="258763"/>
          </a:xfrm>
          <a:prstGeom prst="rect">
            <a:avLst/>
          </a:prstGeom>
          <a:noFill/>
          <a:ln w="9525">
            <a:noFill/>
            <a:miter lim="800000"/>
            <a:headEnd/>
            <a:tailEnd/>
          </a:ln>
        </p:spPr>
        <p:txBody>
          <a:bodyPr wrap="none" lIns="0" tIns="0" rIns="0" bIns="0">
            <a:spAutoFit/>
          </a:bodyPr>
          <a:lstStyle/>
          <a:p>
            <a:r>
              <a:rPr lang="en-US" altLang="zh-CN" sz="1700" b="0">
                <a:solidFill>
                  <a:srgbClr val="000000"/>
                </a:solidFill>
              </a:rPr>
              <a:t>  </a:t>
            </a:r>
            <a:endParaRPr lang="en-US" altLang="zh-CN"/>
          </a:p>
        </p:txBody>
      </p:sp>
      <p:sp>
        <p:nvSpPr>
          <p:cNvPr id="33802" name="Rectangle 10"/>
          <p:cNvSpPr>
            <a:spLocks noChangeArrowheads="1"/>
          </p:cNvSpPr>
          <p:nvPr/>
        </p:nvSpPr>
        <p:spPr bwMode="auto">
          <a:xfrm>
            <a:off x="2474913" y="4238625"/>
            <a:ext cx="3048000" cy="365125"/>
          </a:xfrm>
          <a:prstGeom prst="rect">
            <a:avLst/>
          </a:prstGeom>
          <a:noFill/>
          <a:ln w="9525">
            <a:noFill/>
            <a:miter lim="800000"/>
            <a:headEnd/>
            <a:tailEnd/>
          </a:ln>
        </p:spPr>
        <p:txBody>
          <a:bodyPr wrap="none" lIns="0" tIns="0" rIns="0" bIns="0">
            <a:spAutoFit/>
          </a:bodyPr>
          <a:lstStyle/>
          <a:p>
            <a:r>
              <a:rPr lang="en-US" altLang="zh-CN" b="0">
                <a:solidFill>
                  <a:srgbClr val="000000"/>
                </a:solidFill>
              </a:rPr>
              <a:t>0         1       2       3       4</a:t>
            </a:r>
            <a:endParaRPr lang="en-US" altLang="zh-CN"/>
          </a:p>
        </p:txBody>
      </p:sp>
      <p:sp>
        <p:nvSpPr>
          <p:cNvPr id="33803" name="Rectangle 11"/>
          <p:cNvSpPr>
            <a:spLocks noChangeArrowheads="1"/>
          </p:cNvSpPr>
          <p:nvPr/>
        </p:nvSpPr>
        <p:spPr bwMode="auto">
          <a:xfrm>
            <a:off x="2184400" y="4679950"/>
            <a:ext cx="6350" cy="7938"/>
          </a:xfrm>
          <a:prstGeom prst="rect">
            <a:avLst/>
          </a:prstGeom>
          <a:solidFill>
            <a:srgbClr val="000000"/>
          </a:solidFill>
          <a:ln w="9525">
            <a:noFill/>
            <a:miter lim="800000"/>
            <a:headEnd/>
            <a:tailEnd/>
          </a:ln>
        </p:spPr>
        <p:txBody>
          <a:bodyPr/>
          <a:lstStyle/>
          <a:p>
            <a:endParaRPr lang="zh-CN" altLang="en-US"/>
          </a:p>
        </p:txBody>
      </p:sp>
      <p:sp>
        <p:nvSpPr>
          <p:cNvPr id="33804" name="Line 12"/>
          <p:cNvSpPr>
            <a:spLocks noChangeShapeType="1"/>
          </p:cNvSpPr>
          <p:nvPr/>
        </p:nvSpPr>
        <p:spPr bwMode="auto">
          <a:xfrm>
            <a:off x="2184400" y="4679950"/>
            <a:ext cx="6350" cy="1588"/>
          </a:xfrm>
          <a:prstGeom prst="line">
            <a:avLst/>
          </a:prstGeom>
          <a:noFill/>
          <a:ln w="0">
            <a:solidFill>
              <a:srgbClr val="000000"/>
            </a:solidFill>
            <a:round/>
            <a:headEnd/>
            <a:tailEnd/>
          </a:ln>
        </p:spPr>
        <p:txBody>
          <a:bodyPr/>
          <a:lstStyle/>
          <a:p>
            <a:endParaRPr lang="zh-CN" altLang="en-US"/>
          </a:p>
        </p:txBody>
      </p:sp>
      <p:sp>
        <p:nvSpPr>
          <p:cNvPr id="33805" name="Line 13"/>
          <p:cNvSpPr>
            <a:spLocks noChangeShapeType="1"/>
          </p:cNvSpPr>
          <p:nvPr/>
        </p:nvSpPr>
        <p:spPr bwMode="auto">
          <a:xfrm>
            <a:off x="2184400" y="4679950"/>
            <a:ext cx="1588" cy="7938"/>
          </a:xfrm>
          <a:prstGeom prst="line">
            <a:avLst/>
          </a:prstGeom>
          <a:noFill/>
          <a:ln w="0">
            <a:solidFill>
              <a:srgbClr val="000000"/>
            </a:solidFill>
            <a:round/>
            <a:headEnd/>
            <a:tailEnd/>
          </a:ln>
        </p:spPr>
        <p:txBody>
          <a:bodyPr/>
          <a:lstStyle/>
          <a:p>
            <a:endParaRPr lang="zh-CN" altLang="en-US"/>
          </a:p>
        </p:txBody>
      </p:sp>
      <p:sp>
        <p:nvSpPr>
          <p:cNvPr id="33806" name="Rectangle 14"/>
          <p:cNvSpPr>
            <a:spLocks noChangeArrowheads="1"/>
          </p:cNvSpPr>
          <p:nvPr/>
        </p:nvSpPr>
        <p:spPr bwMode="auto">
          <a:xfrm>
            <a:off x="2184400" y="4679950"/>
            <a:ext cx="6350" cy="7938"/>
          </a:xfrm>
          <a:prstGeom prst="rect">
            <a:avLst/>
          </a:prstGeom>
          <a:solidFill>
            <a:srgbClr val="000000"/>
          </a:solidFill>
          <a:ln w="9525">
            <a:noFill/>
            <a:miter lim="800000"/>
            <a:headEnd/>
            <a:tailEnd/>
          </a:ln>
        </p:spPr>
        <p:txBody>
          <a:bodyPr/>
          <a:lstStyle/>
          <a:p>
            <a:endParaRPr lang="zh-CN" altLang="en-US"/>
          </a:p>
        </p:txBody>
      </p:sp>
      <p:sp>
        <p:nvSpPr>
          <p:cNvPr id="33807" name="Line 15"/>
          <p:cNvSpPr>
            <a:spLocks noChangeShapeType="1"/>
          </p:cNvSpPr>
          <p:nvPr/>
        </p:nvSpPr>
        <p:spPr bwMode="auto">
          <a:xfrm>
            <a:off x="2184400" y="4679950"/>
            <a:ext cx="6350" cy="1588"/>
          </a:xfrm>
          <a:prstGeom prst="line">
            <a:avLst/>
          </a:prstGeom>
          <a:noFill/>
          <a:ln w="0">
            <a:solidFill>
              <a:srgbClr val="000000"/>
            </a:solidFill>
            <a:round/>
            <a:headEnd/>
            <a:tailEnd/>
          </a:ln>
        </p:spPr>
        <p:txBody>
          <a:bodyPr/>
          <a:lstStyle/>
          <a:p>
            <a:endParaRPr lang="zh-CN" altLang="en-US"/>
          </a:p>
        </p:txBody>
      </p:sp>
      <p:sp>
        <p:nvSpPr>
          <p:cNvPr id="33808" name="Line 16"/>
          <p:cNvSpPr>
            <a:spLocks noChangeShapeType="1"/>
          </p:cNvSpPr>
          <p:nvPr/>
        </p:nvSpPr>
        <p:spPr bwMode="auto">
          <a:xfrm>
            <a:off x="2184400" y="4679950"/>
            <a:ext cx="1588" cy="7938"/>
          </a:xfrm>
          <a:prstGeom prst="line">
            <a:avLst/>
          </a:prstGeom>
          <a:noFill/>
          <a:ln w="0">
            <a:solidFill>
              <a:srgbClr val="000000"/>
            </a:solidFill>
            <a:round/>
            <a:headEnd/>
            <a:tailEnd/>
          </a:ln>
        </p:spPr>
        <p:txBody>
          <a:bodyPr/>
          <a:lstStyle/>
          <a:p>
            <a:endParaRPr lang="zh-CN" altLang="en-US"/>
          </a:p>
        </p:txBody>
      </p:sp>
      <p:sp>
        <p:nvSpPr>
          <p:cNvPr id="33809" name="Rectangle 17"/>
          <p:cNvSpPr>
            <a:spLocks noChangeArrowheads="1"/>
          </p:cNvSpPr>
          <p:nvPr/>
        </p:nvSpPr>
        <p:spPr bwMode="auto">
          <a:xfrm>
            <a:off x="2190750" y="4679950"/>
            <a:ext cx="725488" cy="7938"/>
          </a:xfrm>
          <a:prstGeom prst="rect">
            <a:avLst/>
          </a:prstGeom>
          <a:solidFill>
            <a:srgbClr val="000000"/>
          </a:solidFill>
          <a:ln w="9525">
            <a:noFill/>
            <a:miter lim="800000"/>
            <a:headEnd/>
            <a:tailEnd/>
          </a:ln>
        </p:spPr>
        <p:txBody>
          <a:bodyPr/>
          <a:lstStyle/>
          <a:p>
            <a:endParaRPr lang="zh-CN" altLang="en-US"/>
          </a:p>
        </p:txBody>
      </p:sp>
      <p:sp>
        <p:nvSpPr>
          <p:cNvPr id="33810" name="Line 18"/>
          <p:cNvSpPr>
            <a:spLocks noChangeShapeType="1"/>
          </p:cNvSpPr>
          <p:nvPr/>
        </p:nvSpPr>
        <p:spPr bwMode="auto">
          <a:xfrm>
            <a:off x="2190750" y="4679950"/>
            <a:ext cx="725488" cy="1588"/>
          </a:xfrm>
          <a:prstGeom prst="line">
            <a:avLst/>
          </a:prstGeom>
          <a:noFill/>
          <a:ln w="0">
            <a:solidFill>
              <a:srgbClr val="000000"/>
            </a:solidFill>
            <a:round/>
            <a:headEnd/>
            <a:tailEnd/>
          </a:ln>
        </p:spPr>
        <p:txBody>
          <a:bodyPr/>
          <a:lstStyle/>
          <a:p>
            <a:endParaRPr lang="zh-CN" altLang="en-US"/>
          </a:p>
        </p:txBody>
      </p:sp>
      <p:sp>
        <p:nvSpPr>
          <p:cNvPr id="33811" name="Rectangle 19"/>
          <p:cNvSpPr>
            <a:spLocks noChangeArrowheads="1"/>
          </p:cNvSpPr>
          <p:nvPr/>
        </p:nvSpPr>
        <p:spPr bwMode="auto">
          <a:xfrm>
            <a:off x="2916238" y="4679950"/>
            <a:ext cx="6350" cy="7938"/>
          </a:xfrm>
          <a:prstGeom prst="rect">
            <a:avLst/>
          </a:prstGeom>
          <a:solidFill>
            <a:srgbClr val="000000"/>
          </a:solidFill>
          <a:ln w="9525">
            <a:noFill/>
            <a:miter lim="800000"/>
            <a:headEnd/>
            <a:tailEnd/>
          </a:ln>
        </p:spPr>
        <p:txBody>
          <a:bodyPr/>
          <a:lstStyle/>
          <a:p>
            <a:endParaRPr lang="zh-CN" altLang="en-US"/>
          </a:p>
        </p:txBody>
      </p:sp>
      <p:sp>
        <p:nvSpPr>
          <p:cNvPr id="33812" name="Line 20"/>
          <p:cNvSpPr>
            <a:spLocks noChangeShapeType="1"/>
          </p:cNvSpPr>
          <p:nvPr/>
        </p:nvSpPr>
        <p:spPr bwMode="auto">
          <a:xfrm>
            <a:off x="2916238" y="4679950"/>
            <a:ext cx="6350" cy="1588"/>
          </a:xfrm>
          <a:prstGeom prst="line">
            <a:avLst/>
          </a:prstGeom>
          <a:noFill/>
          <a:ln w="0">
            <a:solidFill>
              <a:srgbClr val="000000"/>
            </a:solidFill>
            <a:round/>
            <a:headEnd/>
            <a:tailEnd/>
          </a:ln>
        </p:spPr>
        <p:txBody>
          <a:bodyPr/>
          <a:lstStyle/>
          <a:p>
            <a:endParaRPr lang="zh-CN" altLang="en-US"/>
          </a:p>
        </p:txBody>
      </p:sp>
      <p:sp>
        <p:nvSpPr>
          <p:cNvPr id="33813" name="Line 21"/>
          <p:cNvSpPr>
            <a:spLocks noChangeShapeType="1"/>
          </p:cNvSpPr>
          <p:nvPr/>
        </p:nvSpPr>
        <p:spPr bwMode="auto">
          <a:xfrm>
            <a:off x="2916238" y="4679950"/>
            <a:ext cx="1587" cy="7938"/>
          </a:xfrm>
          <a:prstGeom prst="line">
            <a:avLst/>
          </a:prstGeom>
          <a:noFill/>
          <a:ln w="0">
            <a:solidFill>
              <a:srgbClr val="000000"/>
            </a:solidFill>
            <a:round/>
            <a:headEnd/>
            <a:tailEnd/>
          </a:ln>
        </p:spPr>
        <p:txBody>
          <a:bodyPr/>
          <a:lstStyle/>
          <a:p>
            <a:endParaRPr lang="zh-CN" altLang="en-US"/>
          </a:p>
        </p:txBody>
      </p:sp>
      <p:sp>
        <p:nvSpPr>
          <p:cNvPr id="33814" name="Rectangle 22"/>
          <p:cNvSpPr>
            <a:spLocks noChangeArrowheads="1"/>
          </p:cNvSpPr>
          <p:nvPr/>
        </p:nvSpPr>
        <p:spPr bwMode="auto">
          <a:xfrm>
            <a:off x="2922588" y="4679950"/>
            <a:ext cx="717550" cy="7938"/>
          </a:xfrm>
          <a:prstGeom prst="rect">
            <a:avLst/>
          </a:prstGeom>
          <a:solidFill>
            <a:srgbClr val="000000"/>
          </a:solidFill>
          <a:ln w="9525">
            <a:noFill/>
            <a:miter lim="800000"/>
            <a:headEnd/>
            <a:tailEnd/>
          </a:ln>
        </p:spPr>
        <p:txBody>
          <a:bodyPr/>
          <a:lstStyle/>
          <a:p>
            <a:endParaRPr lang="zh-CN" altLang="en-US"/>
          </a:p>
        </p:txBody>
      </p:sp>
      <p:sp>
        <p:nvSpPr>
          <p:cNvPr id="33815" name="Line 23"/>
          <p:cNvSpPr>
            <a:spLocks noChangeShapeType="1"/>
          </p:cNvSpPr>
          <p:nvPr/>
        </p:nvSpPr>
        <p:spPr bwMode="auto">
          <a:xfrm>
            <a:off x="2922588" y="4679950"/>
            <a:ext cx="717550" cy="1588"/>
          </a:xfrm>
          <a:prstGeom prst="line">
            <a:avLst/>
          </a:prstGeom>
          <a:noFill/>
          <a:ln w="0">
            <a:solidFill>
              <a:srgbClr val="000000"/>
            </a:solidFill>
            <a:round/>
            <a:headEnd/>
            <a:tailEnd/>
          </a:ln>
        </p:spPr>
        <p:txBody>
          <a:bodyPr/>
          <a:lstStyle/>
          <a:p>
            <a:endParaRPr lang="zh-CN" altLang="en-US"/>
          </a:p>
        </p:txBody>
      </p:sp>
      <p:sp>
        <p:nvSpPr>
          <p:cNvPr id="33816" name="Rectangle 24"/>
          <p:cNvSpPr>
            <a:spLocks noChangeArrowheads="1"/>
          </p:cNvSpPr>
          <p:nvPr/>
        </p:nvSpPr>
        <p:spPr bwMode="auto">
          <a:xfrm>
            <a:off x="3640138" y="4679950"/>
            <a:ext cx="7937" cy="7938"/>
          </a:xfrm>
          <a:prstGeom prst="rect">
            <a:avLst/>
          </a:prstGeom>
          <a:solidFill>
            <a:srgbClr val="000000"/>
          </a:solidFill>
          <a:ln w="9525">
            <a:noFill/>
            <a:miter lim="800000"/>
            <a:headEnd/>
            <a:tailEnd/>
          </a:ln>
        </p:spPr>
        <p:txBody>
          <a:bodyPr/>
          <a:lstStyle/>
          <a:p>
            <a:endParaRPr lang="zh-CN" altLang="en-US"/>
          </a:p>
        </p:txBody>
      </p:sp>
      <p:sp>
        <p:nvSpPr>
          <p:cNvPr id="33817" name="Line 25"/>
          <p:cNvSpPr>
            <a:spLocks noChangeShapeType="1"/>
          </p:cNvSpPr>
          <p:nvPr/>
        </p:nvSpPr>
        <p:spPr bwMode="auto">
          <a:xfrm>
            <a:off x="3640138" y="4679950"/>
            <a:ext cx="7937" cy="1588"/>
          </a:xfrm>
          <a:prstGeom prst="line">
            <a:avLst/>
          </a:prstGeom>
          <a:noFill/>
          <a:ln w="0">
            <a:solidFill>
              <a:srgbClr val="000000"/>
            </a:solidFill>
            <a:round/>
            <a:headEnd/>
            <a:tailEnd/>
          </a:ln>
        </p:spPr>
        <p:txBody>
          <a:bodyPr/>
          <a:lstStyle/>
          <a:p>
            <a:endParaRPr lang="zh-CN" altLang="en-US"/>
          </a:p>
        </p:txBody>
      </p:sp>
      <p:sp>
        <p:nvSpPr>
          <p:cNvPr id="33818" name="Line 26"/>
          <p:cNvSpPr>
            <a:spLocks noChangeShapeType="1"/>
          </p:cNvSpPr>
          <p:nvPr/>
        </p:nvSpPr>
        <p:spPr bwMode="auto">
          <a:xfrm>
            <a:off x="3640138" y="4679950"/>
            <a:ext cx="1587" cy="7938"/>
          </a:xfrm>
          <a:prstGeom prst="line">
            <a:avLst/>
          </a:prstGeom>
          <a:noFill/>
          <a:ln w="0">
            <a:solidFill>
              <a:srgbClr val="000000"/>
            </a:solidFill>
            <a:round/>
            <a:headEnd/>
            <a:tailEnd/>
          </a:ln>
        </p:spPr>
        <p:txBody>
          <a:bodyPr/>
          <a:lstStyle/>
          <a:p>
            <a:endParaRPr lang="zh-CN" altLang="en-US"/>
          </a:p>
        </p:txBody>
      </p:sp>
      <p:sp>
        <p:nvSpPr>
          <p:cNvPr id="33819" name="Rectangle 27"/>
          <p:cNvSpPr>
            <a:spLocks noChangeArrowheads="1"/>
          </p:cNvSpPr>
          <p:nvPr/>
        </p:nvSpPr>
        <p:spPr bwMode="auto">
          <a:xfrm>
            <a:off x="3648075" y="4679950"/>
            <a:ext cx="717550" cy="7938"/>
          </a:xfrm>
          <a:prstGeom prst="rect">
            <a:avLst/>
          </a:prstGeom>
          <a:solidFill>
            <a:srgbClr val="000000"/>
          </a:solidFill>
          <a:ln w="9525">
            <a:noFill/>
            <a:miter lim="800000"/>
            <a:headEnd/>
            <a:tailEnd/>
          </a:ln>
        </p:spPr>
        <p:txBody>
          <a:bodyPr/>
          <a:lstStyle/>
          <a:p>
            <a:endParaRPr lang="zh-CN" altLang="en-US"/>
          </a:p>
        </p:txBody>
      </p:sp>
      <p:sp>
        <p:nvSpPr>
          <p:cNvPr id="33820" name="Line 28"/>
          <p:cNvSpPr>
            <a:spLocks noChangeShapeType="1"/>
          </p:cNvSpPr>
          <p:nvPr/>
        </p:nvSpPr>
        <p:spPr bwMode="auto">
          <a:xfrm>
            <a:off x="3648075" y="4679950"/>
            <a:ext cx="717550" cy="1588"/>
          </a:xfrm>
          <a:prstGeom prst="line">
            <a:avLst/>
          </a:prstGeom>
          <a:noFill/>
          <a:ln w="0">
            <a:solidFill>
              <a:srgbClr val="000000"/>
            </a:solidFill>
            <a:round/>
            <a:headEnd/>
            <a:tailEnd/>
          </a:ln>
        </p:spPr>
        <p:txBody>
          <a:bodyPr/>
          <a:lstStyle/>
          <a:p>
            <a:endParaRPr lang="zh-CN" altLang="en-US"/>
          </a:p>
        </p:txBody>
      </p:sp>
      <p:sp>
        <p:nvSpPr>
          <p:cNvPr id="33821" name="Rectangle 29"/>
          <p:cNvSpPr>
            <a:spLocks noChangeArrowheads="1"/>
          </p:cNvSpPr>
          <p:nvPr/>
        </p:nvSpPr>
        <p:spPr bwMode="auto">
          <a:xfrm>
            <a:off x="4365625" y="4679950"/>
            <a:ext cx="6350" cy="7938"/>
          </a:xfrm>
          <a:prstGeom prst="rect">
            <a:avLst/>
          </a:prstGeom>
          <a:solidFill>
            <a:srgbClr val="000000"/>
          </a:solidFill>
          <a:ln w="9525">
            <a:noFill/>
            <a:miter lim="800000"/>
            <a:headEnd/>
            <a:tailEnd/>
          </a:ln>
        </p:spPr>
        <p:txBody>
          <a:bodyPr/>
          <a:lstStyle/>
          <a:p>
            <a:endParaRPr lang="zh-CN" altLang="en-US"/>
          </a:p>
        </p:txBody>
      </p:sp>
      <p:sp>
        <p:nvSpPr>
          <p:cNvPr id="33822" name="Line 30"/>
          <p:cNvSpPr>
            <a:spLocks noChangeShapeType="1"/>
          </p:cNvSpPr>
          <p:nvPr/>
        </p:nvSpPr>
        <p:spPr bwMode="auto">
          <a:xfrm>
            <a:off x="4365625" y="4679950"/>
            <a:ext cx="6350" cy="1588"/>
          </a:xfrm>
          <a:prstGeom prst="line">
            <a:avLst/>
          </a:prstGeom>
          <a:noFill/>
          <a:ln w="0">
            <a:solidFill>
              <a:srgbClr val="000000"/>
            </a:solidFill>
            <a:round/>
            <a:headEnd/>
            <a:tailEnd/>
          </a:ln>
        </p:spPr>
        <p:txBody>
          <a:bodyPr/>
          <a:lstStyle/>
          <a:p>
            <a:endParaRPr lang="zh-CN" altLang="en-US"/>
          </a:p>
        </p:txBody>
      </p:sp>
      <p:sp>
        <p:nvSpPr>
          <p:cNvPr id="33823" name="Line 31"/>
          <p:cNvSpPr>
            <a:spLocks noChangeShapeType="1"/>
          </p:cNvSpPr>
          <p:nvPr/>
        </p:nvSpPr>
        <p:spPr bwMode="auto">
          <a:xfrm>
            <a:off x="4365625" y="4679950"/>
            <a:ext cx="1588" cy="7938"/>
          </a:xfrm>
          <a:prstGeom prst="line">
            <a:avLst/>
          </a:prstGeom>
          <a:noFill/>
          <a:ln w="0">
            <a:solidFill>
              <a:srgbClr val="000000"/>
            </a:solidFill>
            <a:round/>
            <a:headEnd/>
            <a:tailEnd/>
          </a:ln>
        </p:spPr>
        <p:txBody>
          <a:bodyPr/>
          <a:lstStyle/>
          <a:p>
            <a:endParaRPr lang="zh-CN" altLang="en-US"/>
          </a:p>
        </p:txBody>
      </p:sp>
      <p:sp>
        <p:nvSpPr>
          <p:cNvPr id="33824" name="Rectangle 32"/>
          <p:cNvSpPr>
            <a:spLocks noChangeArrowheads="1"/>
          </p:cNvSpPr>
          <p:nvPr/>
        </p:nvSpPr>
        <p:spPr bwMode="auto">
          <a:xfrm>
            <a:off x="4371975" y="4679950"/>
            <a:ext cx="719138" cy="7938"/>
          </a:xfrm>
          <a:prstGeom prst="rect">
            <a:avLst/>
          </a:prstGeom>
          <a:solidFill>
            <a:srgbClr val="000000"/>
          </a:solidFill>
          <a:ln w="9525">
            <a:noFill/>
            <a:miter lim="800000"/>
            <a:headEnd/>
            <a:tailEnd/>
          </a:ln>
        </p:spPr>
        <p:txBody>
          <a:bodyPr/>
          <a:lstStyle/>
          <a:p>
            <a:endParaRPr lang="zh-CN" altLang="en-US"/>
          </a:p>
        </p:txBody>
      </p:sp>
      <p:sp>
        <p:nvSpPr>
          <p:cNvPr id="33825" name="Line 33"/>
          <p:cNvSpPr>
            <a:spLocks noChangeShapeType="1"/>
          </p:cNvSpPr>
          <p:nvPr/>
        </p:nvSpPr>
        <p:spPr bwMode="auto">
          <a:xfrm>
            <a:off x="4371975" y="4679950"/>
            <a:ext cx="719138" cy="1588"/>
          </a:xfrm>
          <a:prstGeom prst="line">
            <a:avLst/>
          </a:prstGeom>
          <a:noFill/>
          <a:ln w="0">
            <a:solidFill>
              <a:srgbClr val="000000"/>
            </a:solidFill>
            <a:round/>
            <a:headEnd/>
            <a:tailEnd/>
          </a:ln>
        </p:spPr>
        <p:txBody>
          <a:bodyPr/>
          <a:lstStyle/>
          <a:p>
            <a:endParaRPr lang="zh-CN" altLang="en-US"/>
          </a:p>
        </p:txBody>
      </p:sp>
      <p:sp>
        <p:nvSpPr>
          <p:cNvPr id="33826" name="Rectangle 34"/>
          <p:cNvSpPr>
            <a:spLocks noChangeArrowheads="1"/>
          </p:cNvSpPr>
          <p:nvPr/>
        </p:nvSpPr>
        <p:spPr bwMode="auto">
          <a:xfrm>
            <a:off x="5091113" y="4679950"/>
            <a:ext cx="6350" cy="7938"/>
          </a:xfrm>
          <a:prstGeom prst="rect">
            <a:avLst/>
          </a:prstGeom>
          <a:solidFill>
            <a:srgbClr val="000000"/>
          </a:solidFill>
          <a:ln w="9525">
            <a:noFill/>
            <a:miter lim="800000"/>
            <a:headEnd/>
            <a:tailEnd/>
          </a:ln>
        </p:spPr>
        <p:txBody>
          <a:bodyPr/>
          <a:lstStyle/>
          <a:p>
            <a:endParaRPr lang="zh-CN" altLang="en-US"/>
          </a:p>
        </p:txBody>
      </p:sp>
      <p:sp>
        <p:nvSpPr>
          <p:cNvPr id="33827" name="Line 35"/>
          <p:cNvSpPr>
            <a:spLocks noChangeShapeType="1"/>
          </p:cNvSpPr>
          <p:nvPr/>
        </p:nvSpPr>
        <p:spPr bwMode="auto">
          <a:xfrm>
            <a:off x="5091113" y="4679950"/>
            <a:ext cx="6350" cy="1588"/>
          </a:xfrm>
          <a:prstGeom prst="line">
            <a:avLst/>
          </a:prstGeom>
          <a:noFill/>
          <a:ln w="0">
            <a:solidFill>
              <a:srgbClr val="000000"/>
            </a:solidFill>
            <a:round/>
            <a:headEnd/>
            <a:tailEnd/>
          </a:ln>
        </p:spPr>
        <p:txBody>
          <a:bodyPr/>
          <a:lstStyle/>
          <a:p>
            <a:endParaRPr lang="zh-CN" altLang="en-US"/>
          </a:p>
        </p:txBody>
      </p:sp>
      <p:sp>
        <p:nvSpPr>
          <p:cNvPr id="33828" name="Line 36"/>
          <p:cNvSpPr>
            <a:spLocks noChangeShapeType="1"/>
          </p:cNvSpPr>
          <p:nvPr/>
        </p:nvSpPr>
        <p:spPr bwMode="auto">
          <a:xfrm>
            <a:off x="5091113" y="4679950"/>
            <a:ext cx="1587" cy="7938"/>
          </a:xfrm>
          <a:prstGeom prst="line">
            <a:avLst/>
          </a:prstGeom>
          <a:noFill/>
          <a:ln w="0">
            <a:solidFill>
              <a:srgbClr val="000000"/>
            </a:solidFill>
            <a:round/>
            <a:headEnd/>
            <a:tailEnd/>
          </a:ln>
        </p:spPr>
        <p:txBody>
          <a:bodyPr/>
          <a:lstStyle/>
          <a:p>
            <a:endParaRPr lang="zh-CN" altLang="en-US"/>
          </a:p>
        </p:txBody>
      </p:sp>
      <p:sp>
        <p:nvSpPr>
          <p:cNvPr id="33829" name="Rectangle 37"/>
          <p:cNvSpPr>
            <a:spLocks noChangeArrowheads="1"/>
          </p:cNvSpPr>
          <p:nvPr/>
        </p:nvSpPr>
        <p:spPr bwMode="auto">
          <a:xfrm>
            <a:off x="5097463" y="4679950"/>
            <a:ext cx="725487" cy="7938"/>
          </a:xfrm>
          <a:prstGeom prst="rect">
            <a:avLst/>
          </a:prstGeom>
          <a:solidFill>
            <a:srgbClr val="000000"/>
          </a:solidFill>
          <a:ln w="9525">
            <a:noFill/>
            <a:miter lim="800000"/>
            <a:headEnd/>
            <a:tailEnd/>
          </a:ln>
        </p:spPr>
        <p:txBody>
          <a:bodyPr/>
          <a:lstStyle/>
          <a:p>
            <a:endParaRPr lang="zh-CN" altLang="en-US"/>
          </a:p>
        </p:txBody>
      </p:sp>
      <p:sp>
        <p:nvSpPr>
          <p:cNvPr id="33830" name="Line 38"/>
          <p:cNvSpPr>
            <a:spLocks noChangeShapeType="1"/>
          </p:cNvSpPr>
          <p:nvPr/>
        </p:nvSpPr>
        <p:spPr bwMode="auto">
          <a:xfrm>
            <a:off x="5097463" y="4679950"/>
            <a:ext cx="725487" cy="1588"/>
          </a:xfrm>
          <a:prstGeom prst="line">
            <a:avLst/>
          </a:prstGeom>
          <a:noFill/>
          <a:ln w="0">
            <a:solidFill>
              <a:srgbClr val="000000"/>
            </a:solidFill>
            <a:round/>
            <a:headEnd/>
            <a:tailEnd/>
          </a:ln>
        </p:spPr>
        <p:txBody>
          <a:bodyPr/>
          <a:lstStyle/>
          <a:p>
            <a:endParaRPr lang="zh-CN" altLang="en-US"/>
          </a:p>
        </p:txBody>
      </p:sp>
      <p:sp>
        <p:nvSpPr>
          <p:cNvPr id="33831" name="Rectangle 39"/>
          <p:cNvSpPr>
            <a:spLocks noChangeArrowheads="1"/>
          </p:cNvSpPr>
          <p:nvPr/>
        </p:nvSpPr>
        <p:spPr bwMode="auto">
          <a:xfrm>
            <a:off x="5822950" y="4679950"/>
            <a:ext cx="6350" cy="7938"/>
          </a:xfrm>
          <a:prstGeom prst="rect">
            <a:avLst/>
          </a:prstGeom>
          <a:solidFill>
            <a:srgbClr val="000000"/>
          </a:solidFill>
          <a:ln w="9525">
            <a:noFill/>
            <a:miter lim="800000"/>
            <a:headEnd/>
            <a:tailEnd/>
          </a:ln>
        </p:spPr>
        <p:txBody>
          <a:bodyPr/>
          <a:lstStyle/>
          <a:p>
            <a:endParaRPr lang="zh-CN" altLang="en-US"/>
          </a:p>
        </p:txBody>
      </p:sp>
      <p:sp>
        <p:nvSpPr>
          <p:cNvPr id="33832" name="Line 40"/>
          <p:cNvSpPr>
            <a:spLocks noChangeShapeType="1"/>
          </p:cNvSpPr>
          <p:nvPr/>
        </p:nvSpPr>
        <p:spPr bwMode="auto">
          <a:xfrm>
            <a:off x="5822950" y="4679950"/>
            <a:ext cx="6350" cy="1588"/>
          </a:xfrm>
          <a:prstGeom prst="line">
            <a:avLst/>
          </a:prstGeom>
          <a:noFill/>
          <a:ln w="0">
            <a:solidFill>
              <a:srgbClr val="000000"/>
            </a:solidFill>
            <a:round/>
            <a:headEnd/>
            <a:tailEnd/>
          </a:ln>
        </p:spPr>
        <p:txBody>
          <a:bodyPr/>
          <a:lstStyle/>
          <a:p>
            <a:endParaRPr lang="zh-CN" altLang="en-US"/>
          </a:p>
        </p:txBody>
      </p:sp>
      <p:sp>
        <p:nvSpPr>
          <p:cNvPr id="33833" name="Line 41"/>
          <p:cNvSpPr>
            <a:spLocks noChangeShapeType="1"/>
          </p:cNvSpPr>
          <p:nvPr/>
        </p:nvSpPr>
        <p:spPr bwMode="auto">
          <a:xfrm>
            <a:off x="5822950" y="4679950"/>
            <a:ext cx="1588" cy="7938"/>
          </a:xfrm>
          <a:prstGeom prst="line">
            <a:avLst/>
          </a:prstGeom>
          <a:noFill/>
          <a:ln w="0">
            <a:solidFill>
              <a:srgbClr val="000000"/>
            </a:solidFill>
            <a:round/>
            <a:headEnd/>
            <a:tailEnd/>
          </a:ln>
        </p:spPr>
        <p:txBody>
          <a:bodyPr/>
          <a:lstStyle/>
          <a:p>
            <a:endParaRPr lang="zh-CN" altLang="en-US"/>
          </a:p>
        </p:txBody>
      </p:sp>
      <p:sp>
        <p:nvSpPr>
          <p:cNvPr id="33834" name="Rectangle 42"/>
          <p:cNvSpPr>
            <a:spLocks noChangeArrowheads="1"/>
          </p:cNvSpPr>
          <p:nvPr/>
        </p:nvSpPr>
        <p:spPr bwMode="auto">
          <a:xfrm>
            <a:off x="2184400" y="4687888"/>
            <a:ext cx="6350" cy="584200"/>
          </a:xfrm>
          <a:prstGeom prst="rect">
            <a:avLst/>
          </a:prstGeom>
          <a:solidFill>
            <a:srgbClr val="000000"/>
          </a:solidFill>
          <a:ln w="9525">
            <a:noFill/>
            <a:miter lim="800000"/>
            <a:headEnd/>
            <a:tailEnd/>
          </a:ln>
        </p:spPr>
        <p:txBody>
          <a:bodyPr/>
          <a:lstStyle/>
          <a:p>
            <a:endParaRPr lang="zh-CN" altLang="en-US"/>
          </a:p>
        </p:txBody>
      </p:sp>
      <p:sp>
        <p:nvSpPr>
          <p:cNvPr id="33835" name="Line 43"/>
          <p:cNvSpPr>
            <a:spLocks noChangeShapeType="1"/>
          </p:cNvSpPr>
          <p:nvPr/>
        </p:nvSpPr>
        <p:spPr bwMode="auto">
          <a:xfrm>
            <a:off x="2184400" y="4687888"/>
            <a:ext cx="1588" cy="584200"/>
          </a:xfrm>
          <a:prstGeom prst="line">
            <a:avLst/>
          </a:prstGeom>
          <a:noFill/>
          <a:ln w="0">
            <a:solidFill>
              <a:srgbClr val="000000"/>
            </a:solidFill>
            <a:round/>
            <a:headEnd/>
            <a:tailEnd/>
          </a:ln>
        </p:spPr>
        <p:txBody>
          <a:bodyPr/>
          <a:lstStyle/>
          <a:p>
            <a:endParaRPr lang="zh-CN" altLang="en-US"/>
          </a:p>
        </p:txBody>
      </p:sp>
      <p:sp>
        <p:nvSpPr>
          <p:cNvPr id="33836" name="Rectangle 44"/>
          <p:cNvSpPr>
            <a:spLocks noChangeArrowheads="1"/>
          </p:cNvSpPr>
          <p:nvPr/>
        </p:nvSpPr>
        <p:spPr bwMode="auto">
          <a:xfrm>
            <a:off x="2184400" y="5272088"/>
            <a:ext cx="6350" cy="6350"/>
          </a:xfrm>
          <a:prstGeom prst="rect">
            <a:avLst/>
          </a:prstGeom>
          <a:solidFill>
            <a:srgbClr val="000000"/>
          </a:solidFill>
          <a:ln w="9525">
            <a:noFill/>
            <a:miter lim="800000"/>
            <a:headEnd/>
            <a:tailEnd/>
          </a:ln>
        </p:spPr>
        <p:txBody>
          <a:bodyPr/>
          <a:lstStyle/>
          <a:p>
            <a:endParaRPr lang="zh-CN" altLang="en-US"/>
          </a:p>
        </p:txBody>
      </p:sp>
      <p:sp>
        <p:nvSpPr>
          <p:cNvPr id="33837" name="Line 45"/>
          <p:cNvSpPr>
            <a:spLocks noChangeShapeType="1"/>
          </p:cNvSpPr>
          <p:nvPr/>
        </p:nvSpPr>
        <p:spPr bwMode="auto">
          <a:xfrm>
            <a:off x="2184400" y="5272088"/>
            <a:ext cx="6350" cy="1587"/>
          </a:xfrm>
          <a:prstGeom prst="line">
            <a:avLst/>
          </a:prstGeom>
          <a:noFill/>
          <a:ln w="0">
            <a:solidFill>
              <a:srgbClr val="000000"/>
            </a:solidFill>
            <a:round/>
            <a:headEnd/>
            <a:tailEnd/>
          </a:ln>
        </p:spPr>
        <p:txBody>
          <a:bodyPr/>
          <a:lstStyle/>
          <a:p>
            <a:endParaRPr lang="zh-CN" altLang="en-US"/>
          </a:p>
        </p:txBody>
      </p:sp>
      <p:sp>
        <p:nvSpPr>
          <p:cNvPr id="33838" name="Line 46"/>
          <p:cNvSpPr>
            <a:spLocks noChangeShapeType="1"/>
          </p:cNvSpPr>
          <p:nvPr/>
        </p:nvSpPr>
        <p:spPr bwMode="auto">
          <a:xfrm>
            <a:off x="2184400" y="5272088"/>
            <a:ext cx="1588" cy="6350"/>
          </a:xfrm>
          <a:prstGeom prst="line">
            <a:avLst/>
          </a:prstGeom>
          <a:noFill/>
          <a:ln w="0">
            <a:solidFill>
              <a:srgbClr val="000000"/>
            </a:solidFill>
            <a:round/>
            <a:headEnd/>
            <a:tailEnd/>
          </a:ln>
        </p:spPr>
        <p:txBody>
          <a:bodyPr/>
          <a:lstStyle/>
          <a:p>
            <a:endParaRPr lang="zh-CN" altLang="en-US"/>
          </a:p>
        </p:txBody>
      </p:sp>
      <p:sp>
        <p:nvSpPr>
          <p:cNvPr id="33839" name="Rectangle 47"/>
          <p:cNvSpPr>
            <a:spLocks noChangeArrowheads="1"/>
          </p:cNvSpPr>
          <p:nvPr/>
        </p:nvSpPr>
        <p:spPr bwMode="auto">
          <a:xfrm>
            <a:off x="2184400" y="5272088"/>
            <a:ext cx="6350" cy="6350"/>
          </a:xfrm>
          <a:prstGeom prst="rect">
            <a:avLst/>
          </a:prstGeom>
          <a:solidFill>
            <a:srgbClr val="000000"/>
          </a:solidFill>
          <a:ln w="9525">
            <a:noFill/>
            <a:miter lim="800000"/>
            <a:headEnd/>
            <a:tailEnd/>
          </a:ln>
        </p:spPr>
        <p:txBody>
          <a:bodyPr/>
          <a:lstStyle/>
          <a:p>
            <a:endParaRPr lang="zh-CN" altLang="en-US"/>
          </a:p>
        </p:txBody>
      </p:sp>
      <p:sp>
        <p:nvSpPr>
          <p:cNvPr id="33840" name="Line 48"/>
          <p:cNvSpPr>
            <a:spLocks noChangeShapeType="1"/>
          </p:cNvSpPr>
          <p:nvPr/>
        </p:nvSpPr>
        <p:spPr bwMode="auto">
          <a:xfrm>
            <a:off x="2184400" y="5272088"/>
            <a:ext cx="6350" cy="1587"/>
          </a:xfrm>
          <a:prstGeom prst="line">
            <a:avLst/>
          </a:prstGeom>
          <a:noFill/>
          <a:ln w="0">
            <a:solidFill>
              <a:srgbClr val="000000"/>
            </a:solidFill>
            <a:round/>
            <a:headEnd/>
            <a:tailEnd/>
          </a:ln>
        </p:spPr>
        <p:txBody>
          <a:bodyPr/>
          <a:lstStyle/>
          <a:p>
            <a:endParaRPr lang="zh-CN" altLang="en-US"/>
          </a:p>
        </p:txBody>
      </p:sp>
      <p:sp>
        <p:nvSpPr>
          <p:cNvPr id="33841" name="Line 49"/>
          <p:cNvSpPr>
            <a:spLocks noChangeShapeType="1"/>
          </p:cNvSpPr>
          <p:nvPr/>
        </p:nvSpPr>
        <p:spPr bwMode="auto">
          <a:xfrm>
            <a:off x="2184400" y="5272088"/>
            <a:ext cx="1588" cy="6350"/>
          </a:xfrm>
          <a:prstGeom prst="line">
            <a:avLst/>
          </a:prstGeom>
          <a:noFill/>
          <a:ln w="0">
            <a:solidFill>
              <a:srgbClr val="000000"/>
            </a:solidFill>
            <a:round/>
            <a:headEnd/>
            <a:tailEnd/>
          </a:ln>
        </p:spPr>
        <p:txBody>
          <a:bodyPr/>
          <a:lstStyle/>
          <a:p>
            <a:endParaRPr lang="zh-CN" altLang="en-US"/>
          </a:p>
        </p:txBody>
      </p:sp>
      <p:sp>
        <p:nvSpPr>
          <p:cNvPr id="33842" name="Rectangle 50"/>
          <p:cNvSpPr>
            <a:spLocks noChangeArrowheads="1"/>
          </p:cNvSpPr>
          <p:nvPr/>
        </p:nvSpPr>
        <p:spPr bwMode="auto">
          <a:xfrm>
            <a:off x="2190750" y="5272088"/>
            <a:ext cx="725488" cy="6350"/>
          </a:xfrm>
          <a:prstGeom prst="rect">
            <a:avLst/>
          </a:prstGeom>
          <a:solidFill>
            <a:srgbClr val="000000"/>
          </a:solidFill>
          <a:ln w="9525">
            <a:noFill/>
            <a:miter lim="800000"/>
            <a:headEnd/>
            <a:tailEnd/>
          </a:ln>
        </p:spPr>
        <p:txBody>
          <a:bodyPr/>
          <a:lstStyle/>
          <a:p>
            <a:endParaRPr lang="zh-CN" altLang="en-US"/>
          </a:p>
        </p:txBody>
      </p:sp>
      <p:sp>
        <p:nvSpPr>
          <p:cNvPr id="33843" name="Line 51"/>
          <p:cNvSpPr>
            <a:spLocks noChangeShapeType="1"/>
          </p:cNvSpPr>
          <p:nvPr/>
        </p:nvSpPr>
        <p:spPr bwMode="auto">
          <a:xfrm>
            <a:off x="2190750" y="5272088"/>
            <a:ext cx="725488" cy="1587"/>
          </a:xfrm>
          <a:prstGeom prst="line">
            <a:avLst/>
          </a:prstGeom>
          <a:noFill/>
          <a:ln w="0">
            <a:solidFill>
              <a:srgbClr val="000000"/>
            </a:solidFill>
            <a:round/>
            <a:headEnd/>
            <a:tailEnd/>
          </a:ln>
        </p:spPr>
        <p:txBody>
          <a:bodyPr/>
          <a:lstStyle/>
          <a:p>
            <a:endParaRPr lang="zh-CN" altLang="en-US"/>
          </a:p>
        </p:txBody>
      </p:sp>
      <p:sp>
        <p:nvSpPr>
          <p:cNvPr id="33844" name="Rectangle 52"/>
          <p:cNvSpPr>
            <a:spLocks noChangeArrowheads="1"/>
          </p:cNvSpPr>
          <p:nvPr/>
        </p:nvSpPr>
        <p:spPr bwMode="auto">
          <a:xfrm>
            <a:off x="2916238" y="4687888"/>
            <a:ext cx="6350" cy="584200"/>
          </a:xfrm>
          <a:prstGeom prst="rect">
            <a:avLst/>
          </a:prstGeom>
          <a:solidFill>
            <a:srgbClr val="000000"/>
          </a:solidFill>
          <a:ln w="9525">
            <a:noFill/>
            <a:miter lim="800000"/>
            <a:headEnd/>
            <a:tailEnd/>
          </a:ln>
        </p:spPr>
        <p:txBody>
          <a:bodyPr/>
          <a:lstStyle/>
          <a:p>
            <a:endParaRPr lang="zh-CN" altLang="en-US"/>
          </a:p>
        </p:txBody>
      </p:sp>
      <p:sp>
        <p:nvSpPr>
          <p:cNvPr id="33845" name="Line 53"/>
          <p:cNvSpPr>
            <a:spLocks noChangeShapeType="1"/>
          </p:cNvSpPr>
          <p:nvPr/>
        </p:nvSpPr>
        <p:spPr bwMode="auto">
          <a:xfrm>
            <a:off x="2916238" y="4687888"/>
            <a:ext cx="1587" cy="584200"/>
          </a:xfrm>
          <a:prstGeom prst="line">
            <a:avLst/>
          </a:prstGeom>
          <a:noFill/>
          <a:ln w="0">
            <a:solidFill>
              <a:srgbClr val="000000"/>
            </a:solidFill>
            <a:round/>
            <a:headEnd/>
            <a:tailEnd/>
          </a:ln>
        </p:spPr>
        <p:txBody>
          <a:bodyPr/>
          <a:lstStyle/>
          <a:p>
            <a:endParaRPr lang="zh-CN" altLang="en-US"/>
          </a:p>
        </p:txBody>
      </p:sp>
      <p:sp>
        <p:nvSpPr>
          <p:cNvPr id="33846" name="Rectangle 54"/>
          <p:cNvSpPr>
            <a:spLocks noChangeArrowheads="1"/>
          </p:cNvSpPr>
          <p:nvPr/>
        </p:nvSpPr>
        <p:spPr bwMode="auto">
          <a:xfrm>
            <a:off x="2916238" y="5272088"/>
            <a:ext cx="6350" cy="6350"/>
          </a:xfrm>
          <a:prstGeom prst="rect">
            <a:avLst/>
          </a:prstGeom>
          <a:solidFill>
            <a:srgbClr val="000000"/>
          </a:solidFill>
          <a:ln w="9525">
            <a:noFill/>
            <a:miter lim="800000"/>
            <a:headEnd/>
            <a:tailEnd/>
          </a:ln>
        </p:spPr>
        <p:txBody>
          <a:bodyPr/>
          <a:lstStyle/>
          <a:p>
            <a:endParaRPr lang="zh-CN" altLang="en-US"/>
          </a:p>
        </p:txBody>
      </p:sp>
      <p:sp>
        <p:nvSpPr>
          <p:cNvPr id="33847" name="Line 55"/>
          <p:cNvSpPr>
            <a:spLocks noChangeShapeType="1"/>
          </p:cNvSpPr>
          <p:nvPr/>
        </p:nvSpPr>
        <p:spPr bwMode="auto">
          <a:xfrm>
            <a:off x="2916238" y="5272088"/>
            <a:ext cx="6350" cy="1587"/>
          </a:xfrm>
          <a:prstGeom prst="line">
            <a:avLst/>
          </a:prstGeom>
          <a:noFill/>
          <a:ln w="0">
            <a:solidFill>
              <a:srgbClr val="000000"/>
            </a:solidFill>
            <a:round/>
            <a:headEnd/>
            <a:tailEnd/>
          </a:ln>
        </p:spPr>
        <p:txBody>
          <a:bodyPr/>
          <a:lstStyle/>
          <a:p>
            <a:endParaRPr lang="zh-CN" altLang="en-US"/>
          </a:p>
        </p:txBody>
      </p:sp>
      <p:sp>
        <p:nvSpPr>
          <p:cNvPr id="33848" name="Line 56"/>
          <p:cNvSpPr>
            <a:spLocks noChangeShapeType="1"/>
          </p:cNvSpPr>
          <p:nvPr/>
        </p:nvSpPr>
        <p:spPr bwMode="auto">
          <a:xfrm>
            <a:off x="2916238" y="5272088"/>
            <a:ext cx="1587" cy="6350"/>
          </a:xfrm>
          <a:prstGeom prst="line">
            <a:avLst/>
          </a:prstGeom>
          <a:noFill/>
          <a:ln w="0">
            <a:solidFill>
              <a:srgbClr val="000000"/>
            </a:solidFill>
            <a:round/>
            <a:headEnd/>
            <a:tailEnd/>
          </a:ln>
        </p:spPr>
        <p:txBody>
          <a:bodyPr/>
          <a:lstStyle/>
          <a:p>
            <a:endParaRPr lang="zh-CN" altLang="en-US"/>
          </a:p>
        </p:txBody>
      </p:sp>
      <p:sp>
        <p:nvSpPr>
          <p:cNvPr id="33849" name="Rectangle 57"/>
          <p:cNvSpPr>
            <a:spLocks noChangeArrowheads="1"/>
          </p:cNvSpPr>
          <p:nvPr/>
        </p:nvSpPr>
        <p:spPr bwMode="auto">
          <a:xfrm>
            <a:off x="2922588" y="5272088"/>
            <a:ext cx="717550" cy="6350"/>
          </a:xfrm>
          <a:prstGeom prst="rect">
            <a:avLst/>
          </a:prstGeom>
          <a:solidFill>
            <a:srgbClr val="000000"/>
          </a:solidFill>
          <a:ln w="9525">
            <a:noFill/>
            <a:miter lim="800000"/>
            <a:headEnd/>
            <a:tailEnd/>
          </a:ln>
        </p:spPr>
        <p:txBody>
          <a:bodyPr/>
          <a:lstStyle/>
          <a:p>
            <a:endParaRPr lang="zh-CN" altLang="en-US"/>
          </a:p>
        </p:txBody>
      </p:sp>
      <p:sp>
        <p:nvSpPr>
          <p:cNvPr id="33850" name="Line 58"/>
          <p:cNvSpPr>
            <a:spLocks noChangeShapeType="1"/>
          </p:cNvSpPr>
          <p:nvPr/>
        </p:nvSpPr>
        <p:spPr bwMode="auto">
          <a:xfrm>
            <a:off x="2922588" y="5272088"/>
            <a:ext cx="717550" cy="1587"/>
          </a:xfrm>
          <a:prstGeom prst="line">
            <a:avLst/>
          </a:prstGeom>
          <a:noFill/>
          <a:ln w="0">
            <a:solidFill>
              <a:srgbClr val="000000"/>
            </a:solidFill>
            <a:round/>
            <a:headEnd/>
            <a:tailEnd/>
          </a:ln>
        </p:spPr>
        <p:txBody>
          <a:bodyPr/>
          <a:lstStyle/>
          <a:p>
            <a:endParaRPr lang="zh-CN" altLang="en-US"/>
          </a:p>
        </p:txBody>
      </p:sp>
      <p:sp>
        <p:nvSpPr>
          <p:cNvPr id="33851" name="Rectangle 59"/>
          <p:cNvSpPr>
            <a:spLocks noChangeArrowheads="1"/>
          </p:cNvSpPr>
          <p:nvPr/>
        </p:nvSpPr>
        <p:spPr bwMode="auto">
          <a:xfrm>
            <a:off x="3640138" y="4687888"/>
            <a:ext cx="7937" cy="584200"/>
          </a:xfrm>
          <a:prstGeom prst="rect">
            <a:avLst/>
          </a:prstGeom>
          <a:solidFill>
            <a:srgbClr val="000000"/>
          </a:solidFill>
          <a:ln w="9525">
            <a:noFill/>
            <a:miter lim="800000"/>
            <a:headEnd/>
            <a:tailEnd/>
          </a:ln>
        </p:spPr>
        <p:txBody>
          <a:bodyPr/>
          <a:lstStyle/>
          <a:p>
            <a:endParaRPr lang="zh-CN" altLang="en-US"/>
          </a:p>
        </p:txBody>
      </p:sp>
      <p:sp>
        <p:nvSpPr>
          <p:cNvPr id="33852" name="Line 60"/>
          <p:cNvSpPr>
            <a:spLocks noChangeShapeType="1"/>
          </p:cNvSpPr>
          <p:nvPr/>
        </p:nvSpPr>
        <p:spPr bwMode="auto">
          <a:xfrm>
            <a:off x="3640138" y="4687888"/>
            <a:ext cx="1587" cy="584200"/>
          </a:xfrm>
          <a:prstGeom prst="line">
            <a:avLst/>
          </a:prstGeom>
          <a:noFill/>
          <a:ln w="0">
            <a:solidFill>
              <a:srgbClr val="000000"/>
            </a:solidFill>
            <a:round/>
            <a:headEnd/>
            <a:tailEnd/>
          </a:ln>
        </p:spPr>
        <p:txBody>
          <a:bodyPr/>
          <a:lstStyle/>
          <a:p>
            <a:endParaRPr lang="zh-CN" altLang="en-US"/>
          </a:p>
        </p:txBody>
      </p:sp>
      <p:sp>
        <p:nvSpPr>
          <p:cNvPr id="33853" name="Rectangle 61"/>
          <p:cNvSpPr>
            <a:spLocks noChangeArrowheads="1"/>
          </p:cNvSpPr>
          <p:nvPr/>
        </p:nvSpPr>
        <p:spPr bwMode="auto">
          <a:xfrm>
            <a:off x="3640138" y="5272088"/>
            <a:ext cx="7937" cy="6350"/>
          </a:xfrm>
          <a:prstGeom prst="rect">
            <a:avLst/>
          </a:prstGeom>
          <a:solidFill>
            <a:srgbClr val="000000"/>
          </a:solidFill>
          <a:ln w="9525">
            <a:noFill/>
            <a:miter lim="800000"/>
            <a:headEnd/>
            <a:tailEnd/>
          </a:ln>
        </p:spPr>
        <p:txBody>
          <a:bodyPr/>
          <a:lstStyle/>
          <a:p>
            <a:endParaRPr lang="zh-CN" altLang="en-US"/>
          </a:p>
        </p:txBody>
      </p:sp>
      <p:sp>
        <p:nvSpPr>
          <p:cNvPr id="33854" name="Line 62"/>
          <p:cNvSpPr>
            <a:spLocks noChangeShapeType="1"/>
          </p:cNvSpPr>
          <p:nvPr/>
        </p:nvSpPr>
        <p:spPr bwMode="auto">
          <a:xfrm>
            <a:off x="3640138" y="5272088"/>
            <a:ext cx="7937" cy="1587"/>
          </a:xfrm>
          <a:prstGeom prst="line">
            <a:avLst/>
          </a:prstGeom>
          <a:noFill/>
          <a:ln w="0">
            <a:solidFill>
              <a:srgbClr val="000000"/>
            </a:solidFill>
            <a:round/>
            <a:headEnd/>
            <a:tailEnd/>
          </a:ln>
        </p:spPr>
        <p:txBody>
          <a:bodyPr/>
          <a:lstStyle/>
          <a:p>
            <a:endParaRPr lang="zh-CN" altLang="en-US"/>
          </a:p>
        </p:txBody>
      </p:sp>
      <p:sp>
        <p:nvSpPr>
          <p:cNvPr id="33855" name="Line 63"/>
          <p:cNvSpPr>
            <a:spLocks noChangeShapeType="1"/>
          </p:cNvSpPr>
          <p:nvPr/>
        </p:nvSpPr>
        <p:spPr bwMode="auto">
          <a:xfrm>
            <a:off x="3640138" y="5272088"/>
            <a:ext cx="1587" cy="6350"/>
          </a:xfrm>
          <a:prstGeom prst="line">
            <a:avLst/>
          </a:prstGeom>
          <a:noFill/>
          <a:ln w="0">
            <a:solidFill>
              <a:srgbClr val="000000"/>
            </a:solidFill>
            <a:round/>
            <a:headEnd/>
            <a:tailEnd/>
          </a:ln>
        </p:spPr>
        <p:txBody>
          <a:bodyPr/>
          <a:lstStyle/>
          <a:p>
            <a:endParaRPr lang="zh-CN" altLang="en-US"/>
          </a:p>
        </p:txBody>
      </p:sp>
      <p:sp>
        <p:nvSpPr>
          <p:cNvPr id="33856" name="Rectangle 64"/>
          <p:cNvSpPr>
            <a:spLocks noChangeArrowheads="1"/>
          </p:cNvSpPr>
          <p:nvPr/>
        </p:nvSpPr>
        <p:spPr bwMode="auto">
          <a:xfrm>
            <a:off x="3648075" y="5272088"/>
            <a:ext cx="717550" cy="6350"/>
          </a:xfrm>
          <a:prstGeom prst="rect">
            <a:avLst/>
          </a:prstGeom>
          <a:solidFill>
            <a:srgbClr val="000000"/>
          </a:solidFill>
          <a:ln w="9525">
            <a:noFill/>
            <a:miter lim="800000"/>
            <a:headEnd/>
            <a:tailEnd/>
          </a:ln>
        </p:spPr>
        <p:txBody>
          <a:bodyPr/>
          <a:lstStyle/>
          <a:p>
            <a:endParaRPr lang="zh-CN" altLang="en-US"/>
          </a:p>
        </p:txBody>
      </p:sp>
      <p:sp>
        <p:nvSpPr>
          <p:cNvPr id="33857" name="Line 65"/>
          <p:cNvSpPr>
            <a:spLocks noChangeShapeType="1"/>
          </p:cNvSpPr>
          <p:nvPr/>
        </p:nvSpPr>
        <p:spPr bwMode="auto">
          <a:xfrm>
            <a:off x="3648075" y="5272088"/>
            <a:ext cx="717550" cy="1587"/>
          </a:xfrm>
          <a:prstGeom prst="line">
            <a:avLst/>
          </a:prstGeom>
          <a:noFill/>
          <a:ln w="0">
            <a:solidFill>
              <a:srgbClr val="000000"/>
            </a:solidFill>
            <a:round/>
            <a:headEnd/>
            <a:tailEnd/>
          </a:ln>
        </p:spPr>
        <p:txBody>
          <a:bodyPr/>
          <a:lstStyle/>
          <a:p>
            <a:endParaRPr lang="zh-CN" altLang="en-US"/>
          </a:p>
        </p:txBody>
      </p:sp>
      <p:sp>
        <p:nvSpPr>
          <p:cNvPr id="33858" name="Rectangle 66"/>
          <p:cNvSpPr>
            <a:spLocks noChangeArrowheads="1"/>
          </p:cNvSpPr>
          <p:nvPr/>
        </p:nvSpPr>
        <p:spPr bwMode="auto">
          <a:xfrm>
            <a:off x="4365625" y="4687888"/>
            <a:ext cx="6350" cy="584200"/>
          </a:xfrm>
          <a:prstGeom prst="rect">
            <a:avLst/>
          </a:prstGeom>
          <a:solidFill>
            <a:srgbClr val="000000"/>
          </a:solidFill>
          <a:ln w="9525">
            <a:noFill/>
            <a:miter lim="800000"/>
            <a:headEnd/>
            <a:tailEnd/>
          </a:ln>
        </p:spPr>
        <p:txBody>
          <a:bodyPr/>
          <a:lstStyle/>
          <a:p>
            <a:endParaRPr lang="zh-CN" altLang="en-US"/>
          </a:p>
        </p:txBody>
      </p:sp>
      <p:sp>
        <p:nvSpPr>
          <p:cNvPr id="33859" name="Line 67"/>
          <p:cNvSpPr>
            <a:spLocks noChangeShapeType="1"/>
          </p:cNvSpPr>
          <p:nvPr/>
        </p:nvSpPr>
        <p:spPr bwMode="auto">
          <a:xfrm>
            <a:off x="4365625" y="4687888"/>
            <a:ext cx="1588" cy="584200"/>
          </a:xfrm>
          <a:prstGeom prst="line">
            <a:avLst/>
          </a:prstGeom>
          <a:noFill/>
          <a:ln w="0">
            <a:solidFill>
              <a:srgbClr val="000000"/>
            </a:solidFill>
            <a:round/>
            <a:headEnd/>
            <a:tailEnd/>
          </a:ln>
        </p:spPr>
        <p:txBody>
          <a:bodyPr/>
          <a:lstStyle/>
          <a:p>
            <a:endParaRPr lang="zh-CN" altLang="en-US"/>
          </a:p>
        </p:txBody>
      </p:sp>
      <p:sp>
        <p:nvSpPr>
          <p:cNvPr id="33860" name="Rectangle 68"/>
          <p:cNvSpPr>
            <a:spLocks noChangeArrowheads="1"/>
          </p:cNvSpPr>
          <p:nvPr/>
        </p:nvSpPr>
        <p:spPr bwMode="auto">
          <a:xfrm>
            <a:off x="4365625" y="5272088"/>
            <a:ext cx="6350" cy="6350"/>
          </a:xfrm>
          <a:prstGeom prst="rect">
            <a:avLst/>
          </a:prstGeom>
          <a:solidFill>
            <a:srgbClr val="000000"/>
          </a:solidFill>
          <a:ln w="9525">
            <a:noFill/>
            <a:miter lim="800000"/>
            <a:headEnd/>
            <a:tailEnd/>
          </a:ln>
        </p:spPr>
        <p:txBody>
          <a:bodyPr/>
          <a:lstStyle/>
          <a:p>
            <a:endParaRPr lang="zh-CN" altLang="en-US"/>
          </a:p>
        </p:txBody>
      </p:sp>
      <p:sp>
        <p:nvSpPr>
          <p:cNvPr id="33861" name="Line 69"/>
          <p:cNvSpPr>
            <a:spLocks noChangeShapeType="1"/>
          </p:cNvSpPr>
          <p:nvPr/>
        </p:nvSpPr>
        <p:spPr bwMode="auto">
          <a:xfrm>
            <a:off x="4365625" y="5272088"/>
            <a:ext cx="6350" cy="1587"/>
          </a:xfrm>
          <a:prstGeom prst="line">
            <a:avLst/>
          </a:prstGeom>
          <a:noFill/>
          <a:ln w="0">
            <a:solidFill>
              <a:srgbClr val="000000"/>
            </a:solidFill>
            <a:round/>
            <a:headEnd/>
            <a:tailEnd/>
          </a:ln>
        </p:spPr>
        <p:txBody>
          <a:bodyPr/>
          <a:lstStyle/>
          <a:p>
            <a:endParaRPr lang="zh-CN" altLang="en-US"/>
          </a:p>
        </p:txBody>
      </p:sp>
      <p:sp>
        <p:nvSpPr>
          <p:cNvPr id="33862" name="Line 70"/>
          <p:cNvSpPr>
            <a:spLocks noChangeShapeType="1"/>
          </p:cNvSpPr>
          <p:nvPr/>
        </p:nvSpPr>
        <p:spPr bwMode="auto">
          <a:xfrm>
            <a:off x="4365625" y="5272088"/>
            <a:ext cx="1588" cy="6350"/>
          </a:xfrm>
          <a:prstGeom prst="line">
            <a:avLst/>
          </a:prstGeom>
          <a:noFill/>
          <a:ln w="0">
            <a:solidFill>
              <a:srgbClr val="000000"/>
            </a:solidFill>
            <a:round/>
            <a:headEnd/>
            <a:tailEnd/>
          </a:ln>
        </p:spPr>
        <p:txBody>
          <a:bodyPr/>
          <a:lstStyle/>
          <a:p>
            <a:endParaRPr lang="zh-CN" altLang="en-US"/>
          </a:p>
        </p:txBody>
      </p:sp>
      <p:sp>
        <p:nvSpPr>
          <p:cNvPr id="33863" name="Rectangle 71"/>
          <p:cNvSpPr>
            <a:spLocks noChangeArrowheads="1"/>
          </p:cNvSpPr>
          <p:nvPr/>
        </p:nvSpPr>
        <p:spPr bwMode="auto">
          <a:xfrm>
            <a:off x="4371975" y="5272088"/>
            <a:ext cx="719138" cy="6350"/>
          </a:xfrm>
          <a:prstGeom prst="rect">
            <a:avLst/>
          </a:prstGeom>
          <a:solidFill>
            <a:srgbClr val="000000"/>
          </a:solidFill>
          <a:ln w="9525">
            <a:noFill/>
            <a:miter lim="800000"/>
            <a:headEnd/>
            <a:tailEnd/>
          </a:ln>
        </p:spPr>
        <p:txBody>
          <a:bodyPr/>
          <a:lstStyle/>
          <a:p>
            <a:endParaRPr lang="zh-CN" altLang="en-US"/>
          </a:p>
        </p:txBody>
      </p:sp>
      <p:sp>
        <p:nvSpPr>
          <p:cNvPr id="33864" name="Line 72"/>
          <p:cNvSpPr>
            <a:spLocks noChangeShapeType="1"/>
          </p:cNvSpPr>
          <p:nvPr/>
        </p:nvSpPr>
        <p:spPr bwMode="auto">
          <a:xfrm>
            <a:off x="4371975" y="5272088"/>
            <a:ext cx="719138" cy="1587"/>
          </a:xfrm>
          <a:prstGeom prst="line">
            <a:avLst/>
          </a:prstGeom>
          <a:noFill/>
          <a:ln w="0">
            <a:solidFill>
              <a:srgbClr val="000000"/>
            </a:solidFill>
            <a:round/>
            <a:headEnd/>
            <a:tailEnd/>
          </a:ln>
        </p:spPr>
        <p:txBody>
          <a:bodyPr/>
          <a:lstStyle/>
          <a:p>
            <a:endParaRPr lang="zh-CN" altLang="en-US"/>
          </a:p>
        </p:txBody>
      </p:sp>
      <p:sp>
        <p:nvSpPr>
          <p:cNvPr id="33865" name="Rectangle 73"/>
          <p:cNvSpPr>
            <a:spLocks noChangeArrowheads="1"/>
          </p:cNvSpPr>
          <p:nvPr/>
        </p:nvSpPr>
        <p:spPr bwMode="auto">
          <a:xfrm>
            <a:off x="5091113" y="4687888"/>
            <a:ext cx="6350" cy="584200"/>
          </a:xfrm>
          <a:prstGeom prst="rect">
            <a:avLst/>
          </a:prstGeom>
          <a:solidFill>
            <a:srgbClr val="000000"/>
          </a:solidFill>
          <a:ln w="9525">
            <a:noFill/>
            <a:miter lim="800000"/>
            <a:headEnd/>
            <a:tailEnd/>
          </a:ln>
        </p:spPr>
        <p:txBody>
          <a:bodyPr/>
          <a:lstStyle/>
          <a:p>
            <a:endParaRPr lang="zh-CN" altLang="en-US"/>
          </a:p>
        </p:txBody>
      </p:sp>
      <p:sp>
        <p:nvSpPr>
          <p:cNvPr id="33866" name="Line 74"/>
          <p:cNvSpPr>
            <a:spLocks noChangeShapeType="1"/>
          </p:cNvSpPr>
          <p:nvPr/>
        </p:nvSpPr>
        <p:spPr bwMode="auto">
          <a:xfrm>
            <a:off x="5091113" y="4687888"/>
            <a:ext cx="1587" cy="584200"/>
          </a:xfrm>
          <a:prstGeom prst="line">
            <a:avLst/>
          </a:prstGeom>
          <a:noFill/>
          <a:ln w="0">
            <a:solidFill>
              <a:srgbClr val="000000"/>
            </a:solidFill>
            <a:round/>
            <a:headEnd/>
            <a:tailEnd/>
          </a:ln>
        </p:spPr>
        <p:txBody>
          <a:bodyPr/>
          <a:lstStyle/>
          <a:p>
            <a:endParaRPr lang="zh-CN" altLang="en-US"/>
          </a:p>
        </p:txBody>
      </p:sp>
      <p:sp>
        <p:nvSpPr>
          <p:cNvPr id="33867" name="Rectangle 75"/>
          <p:cNvSpPr>
            <a:spLocks noChangeArrowheads="1"/>
          </p:cNvSpPr>
          <p:nvPr/>
        </p:nvSpPr>
        <p:spPr bwMode="auto">
          <a:xfrm>
            <a:off x="5091113" y="5272088"/>
            <a:ext cx="6350" cy="6350"/>
          </a:xfrm>
          <a:prstGeom prst="rect">
            <a:avLst/>
          </a:prstGeom>
          <a:solidFill>
            <a:srgbClr val="000000"/>
          </a:solidFill>
          <a:ln w="9525">
            <a:noFill/>
            <a:miter lim="800000"/>
            <a:headEnd/>
            <a:tailEnd/>
          </a:ln>
        </p:spPr>
        <p:txBody>
          <a:bodyPr/>
          <a:lstStyle/>
          <a:p>
            <a:endParaRPr lang="zh-CN" altLang="en-US"/>
          </a:p>
        </p:txBody>
      </p:sp>
      <p:sp>
        <p:nvSpPr>
          <p:cNvPr id="33868" name="Line 76"/>
          <p:cNvSpPr>
            <a:spLocks noChangeShapeType="1"/>
          </p:cNvSpPr>
          <p:nvPr/>
        </p:nvSpPr>
        <p:spPr bwMode="auto">
          <a:xfrm>
            <a:off x="5091113" y="5272088"/>
            <a:ext cx="6350" cy="1587"/>
          </a:xfrm>
          <a:prstGeom prst="line">
            <a:avLst/>
          </a:prstGeom>
          <a:noFill/>
          <a:ln w="0">
            <a:solidFill>
              <a:srgbClr val="000000"/>
            </a:solidFill>
            <a:round/>
            <a:headEnd/>
            <a:tailEnd/>
          </a:ln>
        </p:spPr>
        <p:txBody>
          <a:bodyPr/>
          <a:lstStyle/>
          <a:p>
            <a:endParaRPr lang="zh-CN" altLang="en-US"/>
          </a:p>
        </p:txBody>
      </p:sp>
      <p:sp>
        <p:nvSpPr>
          <p:cNvPr id="33869" name="Line 77"/>
          <p:cNvSpPr>
            <a:spLocks noChangeShapeType="1"/>
          </p:cNvSpPr>
          <p:nvPr/>
        </p:nvSpPr>
        <p:spPr bwMode="auto">
          <a:xfrm>
            <a:off x="5091113" y="5272088"/>
            <a:ext cx="1587" cy="6350"/>
          </a:xfrm>
          <a:prstGeom prst="line">
            <a:avLst/>
          </a:prstGeom>
          <a:noFill/>
          <a:ln w="0">
            <a:solidFill>
              <a:srgbClr val="000000"/>
            </a:solidFill>
            <a:round/>
            <a:headEnd/>
            <a:tailEnd/>
          </a:ln>
        </p:spPr>
        <p:txBody>
          <a:bodyPr/>
          <a:lstStyle/>
          <a:p>
            <a:endParaRPr lang="zh-CN" altLang="en-US"/>
          </a:p>
        </p:txBody>
      </p:sp>
      <p:sp>
        <p:nvSpPr>
          <p:cNvPr id="33870" name="Rectangle 78"/>
          <p:cNvSpPr>
            <a:spLocks noChangeArrowheads="1"/>
          </p:cNvSpPr>
          <p:nvPr/>
        </p:nvSpPr>
        <p:spPr bwMode="auto">
          <a:xfrm>
            <a:off x="5097463" y="5272088"/>
            <a:ext cx="725487" cy="6350"/>
          </a:xfrm>
          <a:prstGeom prst="rect">
            <a:avLst/>
          </a:prstGeom>
          <a:solidFill>
            <a:srgbClr val="000000"/>
          </a:solidFill>
          <a:ln w="9525">
            <a:noFill/>
            <a:miter lim="800000"/>
            <a:headEnd/>
            <a:tailEnd/>
          </a:ln>
        </p:spPr>
        <p:txBody>
          <a:bodyPr/>
          <a:lstStyle/>
          <a:p>
            <a:endParaRPr lang="zh-CN" altLang="en-US"/>
          </a:p>
        </p:txBody>
      </p:sp>
      <p:sp>
        <p:nvSpPr>
          <p:cNvPr id="33871" name="Line 79"/>
          <p:cNvSpPr>
            <a:spLocks noChangeShapeType="1"/>
          </p:cNvSpPr>
          <p:nvPr/>
        </p:nvSpPr>
        <p:spPr bwMode="auto">
          <a:xfrm>
            <a:off x="5097463" y="5272088"/>
            <a:ext cx="725487" cy="1587"/>
          </a:xfrm>
          <a:prstGeom prst="line">
            <a:avLst/>
          </a:prstGeom>
          <a:noFill/>
          <a:ln w="0">
            <a:solidFill>
              <a:srgbClr val="000000"/>
            </a:solidFill>
            <a:round/>
            <a:headEnd/>
            <a:tailEnd/>
          </a:ln>
        </p:spPr>
        <p:txBody>
          <a:bodyPr/>
          <a:lstStyle/>
          <a:p>
            <a:endParaRPr lang="zh-CN" altLang="en-US"/>
          </a:p>
        </p:txBody>
      </p:sp>
      <p:sp>
        <p:nvSpPr>
          <p:cNvPr id="33872" name="Rectangle 80"/>
          <p:cNvSpPr>
            <a:spLocks noChangeArrowheads="1"/>
          </p:cNvSpPr>
          <p:nvPr/>
        </p:nvSpPr>
        <p:spPr bwMode="auto">
          <a:xfrm>
            <a:off x="5822950" y="4687888"/>
            <a:ext cx="6350" cy="584200"/>
          </a:xfrm>
          <a:prstGeom prst="rect">
            <a:avLst/>
          </a:prstGeom>
          <a:solidFill>
            <a:srgbClr val="000000"/>
          </a:solidFill>
          <a:ln w="9525">
            <a:noFill/>
            <a:miter lim="800000"/>
            <a:headEnd/>
            <a:tailEnd/>
          </a:ln>
        </p:spPr>
        <p:txBody>
          <a:bodyPr/>
          <a:lstStyle/>
          <a:p>
            <a:endParaRPr lang="zh-CN" altLang="en-US"/>
          </a:p>
        </p:txBody>
      </p:sp>
      <p:sp>
        <p:nvSpPr>
          <p:cNvPr id="33873" name="Line 81"/>
          <p:cNvSpPr>
            <a:spLocks noChangeShapeType="1"/>
          </p:cNvSpPr>
          <p:nvPr/>
        </p:nvSpPr>
        <p:spPr bwMode="auto">
          <a:xfrm>
            <a:off x="5822950" y="4687888"/>
            <a:ext cx="1588" cy="584200"/>
          </a:xfrm>
          <a:prstGeom prst="line">
            <a:avLst/>
          </a:prstGeom>
          <a:noFill/>
          <a:ln w="0">
            <a:solidFill>
              <a:srgbClr val="000000"/>
            </a:solidFill>
            <a:round/>
            <a:headEnd/>
            <a:tailEnd/>
          </a:ln>
        </p:spPr>
        <p:txBody>
          <a:bodyPr/>
          <a:lstStyle/>
          <a:p>
            <a:endParaRPr lang="zh-CN" altLang="en-US"/>
          </a:p>
        </p:txBody>
      </p:sp>
      <p:sp>
        <p:nvSpPr>
          <p:cNvPr id="773202" name="Text Box 82"/>
          <p:cNvSpPr txBox="1">
            <a:spLocks noChangeArrowheads="1"/>
          </p:cNvSpPr>
          <p:nvPr/>
        </p:nvSpPr>
        <p:spPr bwMode="auto">
          <a:xfrm>
            <a:off x="3732213" y="4641850"/>
            <a:ext cx="387350" cy="579438"/>
          </a:xfrm>
          <a:prstGeom prst="rect">
            <a:avLst/>
          </a:prstGeom>
          <a:noFill/>
          <a:ln w="9525">
            <a:noFill/>
            <a:miter lim="800000"/>
            <a:headEnd/>
            <a:tailEnd/>
          </a:ln>
        </p:spPr>
        <p:txBody>
          <a:bodyPr wrap="none">
            <a:spAutoFit/>
          </a:bodyPr>
          <a:lstStyle/>
          <a:p>
            <a:r>
              <a:rPr lang="en-US" altLang="zh-CN" sz="3200">
                <a:solidFill>
                  <a:srgbClr val="3333FF"/>
                </a:solidFill>
              </a:rPr>
              <a:t>7</a:t>
            </a:r>
            <a:endParaRPr lang="en-US" altLang="zh-CN" sz="3600" b="0"/>
          </a:p>
        </p:txBody>
      </p:sp>
      <p:sp>
        <p:nvSpPr>
          <p:cNvPr id="773203" name="Rectangle 83"/>
          <p:cNvSpPr>
            <a:spLocks noChangeArrowheads="1"/>
          </p:cNvSpPr>
          <p:nvPr/>
        </p:nvSpPr>
        <p:spPr bwMode="auto">
          <a:xfrm>
            <a:off x="457200" y="5586413"/>
            <a:ext cx="8686800" cy="946150"/>
          </a:xfrm>
          <a:prstGeom prst="rect">
            <a:avLst/>
          </a:prstGeom>
          <a:solidFill>
            <a:srgbClr val="FFFFCC"/>
          </a:solidFill>
          <a:ln w="9525">
            <a:noFill/>
            <a:miter lim="800000"/>
            <a:headEnd/>
            <a:tailEnd/>
          </a:ln>
          <a:effectLst/>
        </p:spPr>
        <p:txBody>
          <a:bodyPr>
            <a:spAutoFit/>
          </a:bodyPr>
          <a:lstStyle/>
          <a:p>
            <a:pPr>
              <a:defRPr/>
            </a:pPr>
            <a:r>
              <a:rPr lang="zh-CN" altLang="en-US" sz="2800" dirty="0">
                <a:solidFill>
                  <a:srgbClr val="006600"/>
                </a:solidFill>
                <a:ea typeface="楷体_GB2312" pitchFamily="49" charset="-122"/>
              </a:rPr>
              <a:t>表长应是一个值为 </a:t>
            </a:r>
            <a:r>
              <a:rPr lang="en-US" altLang="zh-CN" sz="2800" dirty="0">
                <a:solidFill>
                  <a:schemeClr val="accent2"/>
                </a:solidFill>
                <a:ea typeface="楷体_GB2312" pitchFamily="49" charset="-122"/>
              </a:rPr>
              <a:t>4</a:t>
            </a:r>
            <a:r>
              <a:rPr lang="en-US" altLang="zh-CN" sz="2800" i="1" dirty="0">
                <a:solidFill>
                  <a:schemeClr val="accent2"/>
                </a:solidFill>
                <a:ea typeface="楷体_GB2312" pitchFamily="49" charset="-122"/>
              </a:rPr>
              <a:t>k</a:t>
            </a:r>
            <a:r>
              <a:rPr lang="en-US" altLang="zh-CN" sz="2800" dirty="0">
                <a:solidFill>
                  <a:schemeClr val="accent2"/>
                </a:solidFill>
                <a:ea typeface="楷体_GB2312" pitchFamily="49" charset="-122"/>
              </a:rPr>
              <a:t>+3</a:t>
            </a:r>
            <a:r>
              <a:rPr lang="en-US" altLang="zh-CN" sz="2800" dirty="0">
                <a:solidFill>
                  <a:srgbClr val="006600"/>
                </a:solidFill>
                <a:ea typeface="楷体_GB2312" pitchFamily="49" charset="-122"/>
              </a:rPr>
              <a:t> </a:t>
            </a:r>
            <a:r>
              <a:rPr lang="zh-CN" altLang="en-US" sz="2800" dirty="0">
                <a:solidFill>
                  <a:srgbClr val="006600"/>
                </a:solidFill>
                <a:ea typeface="楷体_GB2312" pitchFamily="49" charset="-122"/>
              </a:rPr>
              <a:t>的质数，其中 </a:t>
            </a:r>
            <a:r>
              <a:rPr lang="en-US" altLang="zh-CN" sz="2800" i="1" dirty="0">
                <a:solidFill>
                  <a:srgbClr val="006600"/>
                </a:solidFill>
                <a:ea typeface="楷体_GB2312" pitchFamily="49" charset="-122"/>
              </a:rPr>
              <a:t>k </a:t>
            </a:r>
            <a:r>
              <a:rPr lang="zh-CN" altLang="en-US" sz="2800" dirty="0">
                <a:solidFill>
                  <a:srgbClr val="006600"/>
                </a:solidFill>
                <a:ea typeface="楷体_GB2312" pitchFamily="49" charset="-122"/>
              </a:rPr>
              <a:t>是一个整数。</a:t>
            </a:r>
            <a:r>
              <a:rPr lang="zh-CN" altLang="en-US" sz="2800" dirty="0">
                <a:ea typeface="楷体_GB2312" pitchFamily="49" charset="-122"/>
              </a:rPr>
              <a:t>如 </a:t>
            </a:r>
            <a:r>
              <a:rPr lang="en-US" altLang="zh-CN" sz="2800" dirty="0">
                <a:ea typeface="楷体_GB2312" pitchFamily="49" charset="-122"/>
              </a:rPr>
              <a:t>3, 7, 11, 19, 23, 31, 43, 59, 127, 251, 503, …</a:t>
            </a:r>
          </a:p>
        </p:txBody>
      </p:sp>
      <p:sp>
        <p:nvSpPr>
          <p:cNvPr id="773204" name="Rectangle 84"/>
          <p:cNvSpPr>
            <a:spLocks noChangeArrowheads="1"/>
          </p:cNvSpPr>
          <p:nvPr/>
        </p:nvSpPr>
        <p:spPr bwMode="auto">
          <a:xfrm>
            <a:off x="5800725" y="1893888"/>
            <a:ext cx="3040063" cy="579437"/>
          </a:xfrm>
          <a:prstGeom prst="rect">
            <a:avLst/>
          </a:prstGeom>
          <a:noFill/>
          <a:ln w="9525" algn="ctr">
            <a:noFill/>
            <a:miter lim="800000"/>
            <a:headEnd/>
            <a:tailEnd/>
          </a:ln>
        </p:spPr>
        <p:txBody>
          <a:bodyPr wrap="none">
            <a:spAutoFit/>
          </a:bodyPr>
          <a:lstStyle/>
          <a:p>
            <a:r>
              <a:rPr lang="zh-CN" altLang="en-US" sz="3200">
                <a:solidFill>
                  <a:srgbClr val="3333FF"/>
                </a:solidFill>
                <a:ea typeface="楷体_GB2312" pitchFamily="49" charset="-122"/>
              </a:rPr>
              <a:t>能否增加表长？</a:t>
            </a:r>
          </a:p>
        </p:txBody>
      </p:sp>
    </p:spTree>
    <p:extLst>
      <p:ext uri="{BB962C8B-B14F-4D97-AF65-F5344CB8AC3E}">
        <p14:creationId xmlns:p14="http://schemas.microsoft.com/office/powerpoint/2010/main" val="2009555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73124"/>
                                        </p:tgtEl>
                                        <p:attrNameLst>
                                          <p:attrName>style.visibility</p:attrName>
                                        </p:attrNameLst>
                                      </p:cBhvr>
                                      <p:to>
                                        <p:strVal val="visible"/>
                                      </p:to>
                                    </p:set>
                                    <p:animEffect transition="in" filter="wipe(up)">
                                      <p:cBhvr>
                                        <p:cTn id="7" dur="500"/>
                                        <p:tgtEl>
                                          <p:spTgt spid="773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73123"/>
                                        </p:tgtEl>
                                        <p:attrNameLst>
                                          <p:attrName>style.visibility</p:attrName>
                                        </p:attrNameLst>
                                      </p:cBhvr>
                                      <p:to>
                                        <p:strVal val="visible"/>
                                      </p:to>
                                    </p:set>
                                    <p:animEffect transition="in" filter="wipe(up)">
                                      <p:cBhvr>
                                        <p:cTn id="12" dur="500"/>
                                        <p:tgtEl>
                                          <p:spTgt spid="773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3125"/>
                                        </p:tgtEl>
                                        <p:attrNameLst>
                                          <p:attrName>style.visibility</p:attrName>
                                        </p:attrNameLst>
                                      </p:cBhvr>
                                      <p:to>
                                        <p:strVal val="visible"/>
                                      </p:to>
                                    </p:set>
                                    <p:animEffect transition="in" filter="wipe(up)">
                                      <p:cBhvr>
                                        <p:cTn id="17" dur="500"/>
                                        <p:tgtEl>
                                          <p:spTgt spid="7731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3202"/>
                                        </p:tgtEl>
                                        <p:attrNameLst>
                                          <p:attrName>style.visibility</p:attrName>
                                        </p:attrNameLst>
                                      </p:cBhvr>
                                      <p:to>
                                        <p:strVal val="visible"/>
                                      </p:to>
                                    </p:set>
                                    <p:animEffect transition="in" filter="wipe(up)">
                                      <p:cBhvr>
                                        <p:cTn id="22" dur="500"/>
                                        <p:tgtEl>
                                          <p:spTgt spid="7732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3203"/>
                                        </p:tgtEl>
                                        <p:attrNameLst>
                                          <p:attrName>style.visibility</p:attrName>
                                        </p:attrNameLst>
                                      </p:cBhvr>
                                      <p:to>
                                        <p:strVal val="visible"/>
                                      </p:to>
                                    </p:set>
                                    <p:animEffect transition="in" filter="wipe(left)">
                                      <p:cBhvr>
                                        <p:cTn id="27" dur="500"/>
                                        <p:tgtEl>
                                          <p:spTgt spid="77320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773204"/>
                                        </p:tgtEl>
                                        <p:attrNameLst>
                                          <p:attrName>style.visibility</p:attrName>
                                        </p:attrNameLst>
                                      </p:cBhvr>
                                      <p:to>
                                        <p:strVal val="visible"/>
                                      </p:to>
                                    </p:set>
                                    <p:anim calcmode="lin" valueType="num">
                                      <p:cBhvr additive="base">
                                        <p:cTn id="32" dur="500" fill="hold"/>
                                        <p:tgtEl>
                                          <p:spTgt spid="773204"/>
                                        </p:tgtEl>
                                        <p:attrNameLst>
                                          <p:attrName>ppt_x</p:attrName>
                                        </p:attrNameLst>
                                      </p:cBhvr>
                                      <p:tavLst>
                                        <p:tav tm="0">
                                          <p:val>
                                            <p:strVal val="1+#ppt_w/2"/>
                                          </p:val>
                                        </p:tav>
                                        <p:tav tm="100000">
                                          <p:val>
                                            <p:strVal val="#ppt_x"/>
                                          </p:val>
                                        </p:tav>
                                      </p:tavLst>
                                    </p:anim>
                                    <p:anim calcmode="lin" valueType="num">
                                      <p:cBhvr additive="base">
                                        <p:cTn id="33" dur="500" fill="hold"/>
                                        <p:tgtEl>
                                          <p:spTgt spid="773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autoUpdateAnimBg="0"/>
      <p:bldP spid="773124" grpId="0" autoUpdateAnimBg="0"/>
      <p:bldP spid="773125" grpId="0" autoUpdateAnimBg="0"/>
      <p:bldP spid="773202" grpId="0" autoUpdateAnimBg="0"/>
      <p:bldP spid="773203" grpId="0" animBg="1"/>
      <p:bldP spid="773204"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body" idx="4294967295"/>
          </p:nvPr>
        </p:nvSpPr>
        <p:spPr>
          <a:xfrm>
            <a:off x="423863" y="796925"/>
            <a:ext cx="8382000" cy="2124075"/>
          </a:xfrm>
        </p:spPr>
        <p:txBody>
          <a:bodyPr/>
          <a:lstStyle/>
          <a:p>
            <a:pPr eaLnBrk="1" hangingPunct="1">
              <a:lnSpc>
                <a:spcPct val="115000"/>
              </a:lnSpc>
              <a:spcBef>
                <a:spcPct val="0"/>
              </a:spcBef>
              <a:buFontTx/>
              <a:buNone/>
            </a:pPr>
            <a:r>
              <a:rPr lang="en-US" altLang="zh-CN" sz="3600" smtClean="0">
                <a:ea typeface="楷体_GB2312" pitchFamily="49" charset="-122"/>
              </a:rPr>
              <a:t>3</a:t>
            </a:r>
            <a:r>
              <a:rPr lang="en-US" altLang="zh-CN" sz="3600" smtClean="0"/>
              <a:t>) </a:t>
            </a:r>
            <a:r>
              <a:rPr lang="zh-CN" altLang="en-US" sz="3600" b="1" smtClean="0">
                <a:ea typeface="楷体_GB2312" pitchFamily="49" charset="-122"/>
              </a:rPr>
              <a:t>随机探测再散列</a:t>
            </a:r>
            <a:br>
              <a:rPr lang="zh-CN" altLang="en-US" sz="3600" b="1" smtClean="0">
                <a:ea typeface="楷体_GB2312" pitchFamily="49" charset="-122"/>
              </a:rPr>
            </a:br>
            <a:r>
              <a:rPr lang="zh-CN" altLang="en-US" sz="3600"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 </a:t>
            </a:r>
            <a:r>
              <a:rPr lang="zh-CN" altLang="en-US" sz="3600" smtClean="0">
                <a:solidFill>
                  <a:srgbClr val="FF0000"/>
                </a:solidFill>
                <a:ea typeface="楷体_GB2312" pitchFamily="49" charset="-122"/>
              </a:rPr>
              <a:t>是一组</a:t>
            </a:r>
            <a:r>
              <a:rPr lang="zh-CN" altLang="en-US" sz="3600" b="1" smtClean="0">
                <a:solidFill>
                  <a:srgbClr val="FF0000"/>
                </a:solidFill>
                <a:ea typeface="楷体_GB2312" pitchFamily="49" charset="-122"/>
              </a:rPr>
              <a:t>伪随机数列</a:t>
            </a:r>
            <a:r>
              <a:rPr lang="zh-CN" altLang="en-US" sz="3600" smtClean="0">
                <a:solidFill>
                  <a:srgbClr val="A50021"/>
                </a:solidFill>
                <a:ea typeface="楷体_GB2312" pitchFamily="49" charset="-122"/>
              </a:rPr>
              <a:t>   </a:t>
            </a:r>
            <a:r>
              <a:rPr lang="zh-CN" altLang="en-US" sz="3600" smtClean="0">
                <a:ea typeface="楷体_GB2312" pitchFamily="49" charset="-122"/>
              </a:rPr>
              <a:t>或者</a:t>
            </a:r>
          </a:p>
          <a:p>
            <a:pPr algn="just" eaLnBrk="1" hangingPunct="1">
              <a:lnSpc>
                <a:spcPct val="115000"/>
              </a:lnSpc>
              <a:spcBef>
                <a:spcPct val="0"/>
              </a:spcBef>
              <a:buFontTx/>
              <a:buNone/>
            </a:pPr>
            <a:r>
              <a:rPr lang="zh-CN" altLang="en-US" sz="3600" smtClean="0">
                <a:solidFill>
                  <a:srgbClr val="A50021"/>
                </a:solidFill>
                <a:ea typeface="楷体_GB2312" pitchFamily="49" charset="-122"/>
              </a:rPr>
              <a:t>        </a:t>
            </a:r>
            <a:r>
              <a:rPr lang="en-US" altLang="zh-CN" sz="3600" b="1" i="1" smtClean="0">
                <a:solidFill>
                  <a:srgbClr val="FF0000"/>
                </a:solidFill>
                <a:ea typeface="楷体_GB2312" pitchFamily="49" charset="-122"/>
              </a:rPr>
              <a:t>d</a:t>
            </a:r>
            <a:r>
              <a:rPr lang="en-US" altLang="zh-CN" sz="3600" b="1" i="1" baseline="-25000" smtClean="0">
                <a:solidFill>
                  <a:srgbClr val="FF0000"/>
                </a:solidFill>
                <a:ea typeface="楷体_GB2312" pitchFamily="49" charset="-122"/>
              </a:rPr>
              <a:t>i</a:t>
            </a:r>
            <a:r>
              <a:rPr lang="en-US" altLang="zh-CN" sz="3600" b="1" i="1" smtClean="0">
                <a:solidFill>
                  <a:srgbClr val="FF0000"/>
                </a:solidFill>
                <a:ea typeface="楷体_GB2312" pitchFamily="49" charset="-122"/>
              </a:rPr>
              <a:t>=i</a:t>
            </a:r>
            <a:r>
              <a:rPr lang="en-US" altLang="zh-CN" sz="3600" b="1" i="1" smtClean="0">
                <a:solidFill>
                  <a:srgbClr val="FF0000"/>
                </a:solidFill>
                <a:ea typeface="楷体_GB2312" pitchFamily="49" charset="-122"/>
                <a:sym typeface="Symbol" pitchFamily="18" charset="2"/>
              </a:rPr>
              <a:t>×H</a:t>
            </a:r>
            <a:r>
              <a:rPr lang="en-US" altLang="zh-CN" sz="3600" b="1" i="1" baseline="-25000" smtClean="0">
                <a:solidFill>
                  <a:srgbClr val="FF0000"/>
                </a:solidFill>
                <a:ea typeface="楷体_GB2312" pitchFamily="49" charset="-122"/>
                <a:sym typeface="Symbol" pitchFamily="18" charset="2"/>
              </a:rPr>
              <a:t>h</a:t>
            </a:r>
            <a:r>
              <a:rPr lang="en-US" altLang="zh-CN" sz="3600" b="1" i="1" smtClean="0">
                <a:solidFill>
                  <a:srgbClr val="FF0000"/>
                </a:solidFill>
                <a:ea typeface="楷体_GB2312" pitchFamily="49" charset="-122"/>
                <a:sym typeface="Symbol" pitchFamily="18" charset="2"/>
              </a:rPr>
              <a:t>(key) </a:t>
            </a:r>
            <a:r>
              <a:rPr lang="en-US" altLang="zh-CN" sz="3600" b="1" smtClean="0">
                <a:ea typeface="楷体_GB2312" pitchFamily="49" charset="-122"/>
                <a:sym typeface="Symbol" pitchFamily="18" charset="2"/>
              </a:rPr>
              <a:t>(</a:t>
            </a:r>
            <a:r>
              <a:rPr lang="zh-CN" altLang="en-US" sz="3600" b="1" smtClean="0">
                <a:ea typeface="楷体_GB2312" pitchFamily="49" charset="-122"/>
                <a:sym typeface="Symbol" pitchFamily="18" charset="2"/>
              </a:rPr>
              <a:t>又称双散列函数探测</a:t>
            </a:r>
            <a:r>
              <a:rPr lang="en-US" altLang="zh-CN" sz="3600" b="1" smtClean="0">
                <a:ea typeface="楷体_GB2312" pitchFamily="49" charset="-122"/>
                <a:sym typeface="Symbol" pitchFamily="18" charset="2"/>
              </a:rPr>
              <a:t>)</a:t>
            </a:r>
            <a:endParaRPr lang="en-US" altLang="zh-CN" sz="3600" b="1" i="1" smtClean="0">
              <a:ea typeface="楷体_GB2312" pitchFamily="49" charset="-122"/>
            </a:endParaRPr>
          </a:p>
        </p:txBody>
      </p:sp>
      <p:sp>
        <p:nvSpPr>
          <p:cNvPr id="775171" name="Text Box 3"/>
          <p:cNvSpPr txBox="1">
            <a:spLocks noChangeArrowheads="1"/>
          </p:cNvSpPr>
          <p:nvPr/>
        </p:nvSpPr>
        <p:spPr bwMode="auto">
          <a:xfrm>
            <a:off x="809625" y="2738438"/>
            <a:ext cx="7011988" cy="1301750"/>
          </a:xfrm>
          <a:prstGeom prst="rect">
            <a:avLst/>
          </a:prstGeom>
          <a:noFill/>
          <a:ln w="9525">
            <a:noFill/>
            <a:miter lim="800000"/>
            <a:headEnd/>
            <a:tailEnd/>
          </a:ln>
        </p:spPr>
        <p:txBody>
          <a:bodyPr wrap="none">
            <a:spAutoFit/>
          </a:bodyPr>
          <a:lstStyle/>
          <a:p>
            <a:pPr>
              <a:lnSpc>
                <a:spcPct val="110000"/>
              </a:lnSpc>
            </a:pPr>
            <a:r>
              <a:rPr lang="zh-CN" altLang="en-US" sz="3600">
                <a:ea typeface="楷体_GB2312" pitchFamily="49" charset="-122"/>
              </a:rPr>
              <a:t>例如</a:t>
            </a:r>
            <a:r>
              <a:rPr lang="en-US" altLang="zh-CN" sz="3600">
                <a:ea typeface="楷体_GB2312" pitchFamily="49" charset="-122"/>
              </a:rPr>
              <a:t>:</a:t>
            </a:r>
            <a:r>
              <a:rPr lang="en-US" altLang="zh-CN" sz="3600" b="0">
                <a:ea typeface="楷体_GB2312" pitchFamily="49" charset="-122"/>
              </a:rPr>
              <a:t>  </a:t>
            </a:r>
            <a:r>
              <a:rPr lang="zh-CN" altLang="en-US" sz="3600" b="0">
                <a:ea typeface="楷体_GB2312" pitchFamily="49" charset="-122"/>
              </a:rPr>
              <a:t>关键字集合 </a:t>
            </a:r>
          </a:p>
          <a:p>
            <a:pPr>
              <a:lnSpc>
                <a:spcPct val="110000"/>
              </a:lnSpc>
            </a:pPr>
            <a:r>
              <a:rPr lang="zh-CN" altLang="en-US" sz="3600" b="0">
                <a:ea typeface="楷体_GB2312" pitchFamily="49" charset="-122"/>
              </a:rPr>
              <a:t>        </a:t>
            </a:r>
            <a:r>
              <a:rPr lang="en-US" altLang="zh-CN" sz="3600" b="0">
                <a:ea typeface="楷体_GB2312" pitchFamily="49" charset="-122"/>
              </a:rPr>
              <a:t>{ </a:t>
            </a:r>
            <a:r>
              <a:rPr lang="en-US" altLang="zh-CN" sz="3200" b="0">
                <a:ea typeface="楷体_GB2312" pitchFamily="49" charset="-122"/>
              </a:rPr>
              <a:t>19, 01, 23, 14, 55, 68, 11, 82, 36 }</a:t>
            </a:r>
            <a:endParaRPr lang="en-US" altLang="zh-CN" sz="3600" b="0">
              <a:ea typeface="楷体_GB2312" pitchFamily="49" charset="-122"/>
            </a:endParaRPr>
          </a:p>
        </p:txBody>
      </p:sp>
      <p:sp>
        <p:nvSpPr>
          <p:cNvPr id="775172" name="Text Box 4"/>
          <p:cNvSpPr txBox="1">
            <a:spLocks noChangeArrowheads="1"/>
          </p:cNvSpPr>
          <p:nvPr/>
        </p:nvSpPr>
        <p:spPr bwMode="auto">
          <a:xfrm>
            <a:off x="295275" y="4092575"/>
            <a:ext cx="8523288" cy="579438"/>
          </a:xfrm>
          <a:prstGeom prst="rect">
            <a:avLst/>
          </a:prstGeom>
          <a:noFill/>
          <a:ln w="9525">
            <a:noFill/>
            <a:miter lim="800000"/>
            <a:headEnd/>
            <a:tailEnd/>
          </a:ln>
        </p:spPr>
        <p:txBody>
          <a:bodyPr wrap="none">
            <a:spAutoFit/>
          </a:bodyPr>
          <a:lstStyle/>
          <a:p>
            <a:r>
              <a:rPr lang="zh-CN" altLang="en-US" sz="3200">
                <a:ea typeface="楷体_GB2312" pitchFamily="49" charset="-122"/>
              </a:rPr>
              <a:t>设定</a:t>
            </a:r>
            <a:r>
              <a:rPr lang="zh-CN" altLang="en-US" sz="3200" b="0">
                <a:ea typeface="楷体_GB2312" pitchFamily="49" charset="-122"/>
              </a:rPr>
              <a:t>哈希函数 </a:t>
            </a:r>
            <a:r>
              <a:rPr lang="en-US" altLang="zh-CN" sz="3200" b="0">
                <a:ea typeface="楷体_GB2312" pitchFamily="49" charset="-122"/>
              </a:rPr>
              <a:t>H(key) = key </a:t>
            </a:r>
            <a:r>
              <a:rPr lang="en-US" altLang="zh-CN" sz="3200">
                <a:ea typeface="楷体_GB2312" pitchFamily="49" charset="-122"/>
              </a:rPr>
              <a:t>MOD</a:t>
            </a:r>
            <a:r>
              <a:rPr lang="en-US" altLang="zh-CN" sz="3200" b="0">
                <a:ea typeface="楷体_GB2312" pitchFamily="49" charset="-122"/>
              </a:rPr>
              <a:t> </a:t>
            </a:r>
            <a:r>
              <a:rPr lang="en-US" altLang="zh-CN" sz="3200">
                <a:solidFill>
                  <a:srgbClr val="FF0000"/>
                </a:solidFill>
                <a:ea typeface="楷体_GB2312" pitchFamily="49" charset="-122"/>
              </a:rPr>
              <a:t>11</a:t>
            </a:r>
            <a:r>
              <a:rPr lang="en-US" altLang="zh-CN" sz="3200" b="0">
                <a:ea typeface="楷体_GB2312" pitchFamily="49" charset="-122"/>
              </a:rPr>
              <a:t> ( </a:t>
            </a:r>
            <a:r>
              <a:rPr lang="zh-CN" altLang="en-US" sz="3200" b="0">
                <a:ea typeface="楷体_GB2312" pitchFamily="49" charset="-122"/>
              </a:rPr>
              <a:t>表长</a:t>
            </a:r>
            <a:r>
              <a:rPr lang="en-US" altLang="zh-CN" sz="3200" b="0">
                <a:ea typeface="楷体_GB2312" pitchFamily="49" charset="-122"/>
              </a:rPr>
              <a:t>=11 )</a:t>
            </a:r>
          </a:p>
        </p:txBody>
      </p:sp>
      <p:sp>
        <p:nvSpPr>
          <p:cNvPr id="775173" name="Text Box 5"/>
          <p:cNvSpPr txBox="1">
            <a:spLocks noChangeArrowheads="1"/>
          </p:cNvSpPr>
          <p:nvPr/>
        </p:nvSpPr>
        <p:spPr bwMode="auto">
          <a:xfrm>
            <a:off x="503238" y="4746625"/>
            <a:ext cx="7186612" cy="641350"/>
          </a:xfrm>
          <a:prstGeom prst="rect">
            <a:avLst/>
          </a:prstGeom>
          <a:noFill/>
          <a:ln w="9525">
            <a:noFill/>
            <a:miter lim="800000"/>
            <a:headEnd/>
            <a:tailEnd/>
          </a:ln>
        </p:spPr>
        <p:txBody>
          <a:bodyPr wrap="none">
            <a:spAutoFit/>
          </a:bodyPr>
          <a:lstStyle/>
          <a:p>
            <a:r>
              <a:rPr lang="en-US" altLang="zh-CN" sz="3600" b="0">
                <a:solidFill>
                  <a:srgbClr val="A50021"/>
                </a:solidFill>
                <a:ea typeface="隶书" pitchFamily="49" charset="-122"/>
              </a:rPr>
              <a:t>      </a:t>
            </a:r>
            <a:r>
              <a:rPr lang="zh-CN" altLang="en-US" sz="3600" b="0">
                <a:solidFill>
                  <a:schemeClr val="accent2"/>
                </a:solidFill>
                <a:ea typeface="隶书" pitchFamily="49" charset="-122"/>
              </a:rPr>
              <a:t>设  </a:t>
            </a:r>
            <a:r>
              <a:rPr lang="en-US" altLang="zh-CN" sz="3600">
                <a:solidFill>
                  <a:schemeClr val="accent2"/>
                </a:solidFill>
                <a:ea typeface="隶书" pitchFamily="49" charset="-122"/>
              </a:rPr>
              <a:t>H</a:t>
            </a:r>
            <a:r>
              <a:rPr lang="en-US" altLang="zh-CN" sz="3600" baseline="-25000">
                <a:solidFill>
                  <a:schemeClr val="accent2"/>
                </a:solidFill>
                <a:ea typeface="隶书" pitchFamily="49" charset="-122"/>
              </a:rPr>
              <a:t>h</a:t>
            </a:r>
            <a:r>
              <a:rPr lang="en-US" altLang="zh-CN" sz="3600">
                <a:solidFill>
                  <a:schemeClr val="accent2"/>
                </a:solidFill>
                <a:ea typeface="隶书" pitchFamily="49" charset="-122"/>
              </a:rPr>
              <a:t>(key) = (3 key) MOD </a:t>
            </a:r>
            <a:r>
              <a:rPr lang="en-US" altLang="zh-CN" sz="3600">
                <a:solidFill>
                  <a:srgbClr val="FF0000"/>
                </a:solidFill>
                <a:ea typeface="隶书" pitchFamily="49" charset="-122"/>
              </a:rPr>
              <a:t>10</a:t>
            </a:r>
            <a:r>
              <a:rPr lang="en-US" altLang="zh-CN" sz="3600">
                <a:solidFill>
                  <a:schemeClr val="accent2"/>
                </a:solidFill>
                <a:ea typeface="隶书" pitchFamily="49" charset="-122"/>
              </a:rPr>
              <a:t>+1</a:t>
            </a:r>
            <a:endParaRPr lang="en-US" altLang="zh-CN" sz="3600" b="0">
              <a:solidFill>
                <a:schemeClr val="accent2"/>
              </a:solidFill>
              <a:ea typeface="隶书" pitchFamily="49" charset="-122"/>
            </a:endParaRPr>
          </a:p>
        </p:txBody>
      </p:sp>
      <p:graphicFrame>
        <p:nvGraphicFramePr>
          <p:cNvPr id="775174" name="Object 6"/>
          <p:cNvGraphicFramePr>
            <a:graphicFrameLocks noChangeAspect="1"/>
          </p:cNvGraphicFramePr>
          <p:nvPr/>
        </p:nvGraphicFramePr>
        <p:xfrm>
          <a:off x="609600" y="5446713"/>
          <a:ext cx="7905750" cy="914400"/>
        </p:xfrm>
        <a:graphic>
          <a:graphicData uri="http://schemas.openxmlformats.org/presentationml/2006/ole">
            <mc:AlternateContent xmlns:mc="http://schemas.openxmlformats.org/markup-compatibility/2006">
              <mc:Choice xmlns:v="urn:schemas-microsoft-com:vml" Requires="v">
                <p:oleObj spid="_x0000_s552991" name="文档" r:id="rId5" imgW="5942160" imgH="749520" progId="Word.Document.8">
                  <p:embed/>
                </p:oleObj>
              </mc:Choice>
              <mc:Fallback>
                <p:oleObj name="文档" r:id="rId5" imgW="59421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446713"/>
                        <a:ext cx="7905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5175" name="Text Box 7"/>
          <p:cNvSpPr txBox="1">
            <a:spLocks noChangeArrowheads="1"/>
          </p:cNvSpPr>
          <p:nvPr/>
        </p:nvSpPr>
        <p:spPr bwMode="auto">
          <a:xfrm>
            <a:off x="6381750" y="56292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19</a:t>
            </a:r>
            <a:endParaRPr lang="en-US" altLang="zh-CN" sz="3600" b="0"/>
          </a:p>
        </p:txBody>
      </p:sp>
      <p:sp>
        <p:nvSpPr>
          <p:cNvPr id="775176" name="Text Box 8"/>
          <p:cNvSpPr txBox="1">
            <a:spLocks noChangeArrowheads="1"/>
          </p:cNvSpPr>
          <p:nvPr/>
        </p:nvSpPr>
        <p:spPr bwMode="auto">
          <a:xfrm>
            <a:off x="1371600" y="56292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01</a:t>
            </a:r>
            <a:endParaRPr lang="en-US" altLang="zh-CN" sz="3600" b="0"/>
          </a:p>
        </p:txBody>
      </p:sp>
      <p:sp>
        <p:nvSpPr>
          <p:cNvPr id="775177" name="Text Box 9"/>
          <p:cNvSpPr txBox="1">
            <a:spLocks noChangeArrowheads="1"/>
          </p:cNvSpPr>
          <p:nvPr/>
        </p:nvSpPr>
        <p:spPr bwMode="auto">
          <a:xfrm>
            <a:off x="666750" y="5629275"/>
            <a:ext cx="590550" cy="579438"/>
          </a:xfrm>
          <a:prstGeom prst="rect">
            <a:avLst/>
          </a:prstGeom>
          <a:noFill/>
          <a:ln w="9525">
            <a:noFill/>
            <a:miter lim="800000"/>
            <a:headEnd/>
            <a:tailEnd/>
          </a:ln>
        </p:spPr>
        <p:txBody>
          <a:bodyPr wrap="none">
            <a:spAutoFit/>
          </a:bodyPr>
          <a:lstStyle/>
          <a:p>
            <a:r>
              <a:rPr lang="en-US" altLang="zh-CN" sz="3200">
                <a:solidFill>
                  <a:srgbClr val="3333FF"/>
                </a:solidFill>
              </a:rPr>
              <a:t>23</a:t>
            </a:r>
            <a:endParaRPr lang="en-US" altLang="zh-CN" sz="3600" b="0"/>
          </a:p>
        </p:txBody>
      </p:sp>
      <p:sp>
        <p:nvSpPr>
          <p:cNvPr id="775178" name="Text Box 10"/>
          <p:cNvSpPr txBox="1">
            <a:spLocks noChangeArrowheads="1"/>
          </p:cNvSpPr>
          <p:nvPr/>
        </p:nvSpPr>
        <p:spPr bwMode="auto">
          <a:xfrm>
            <a:off x="2800350" y="56292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14</a:t>
            </a:r>
            <a:endParaRPr lang="en-US" altLang="zh-CN" sz="3600" b="0"/>
          </a:p>
        </p:txBody>
      </p:sp>
      <p:sp>
        <p:nvSpPr>
          <p:cNvPr id="775179" name="Text Box 11"/>
          <p:cNvSpPr txBox="1">
            <a:spLocks noChangeArrowheads="1"/>
          </p:cNvSpPr>
          <p:nvPr/>
        </p:nvSpPr>
        <p:spPr bwMode="auto">
          <a:xfrm>
            <a:off x="4953000" y="5629275"/>
            <a:ext cx="590550" cy="579438"/>
          </a:xfrm>
          <a:prstGeom prst="rect">
            <a:avLst/>
          </a:prstGeom>
          <a:noFill/>
          <a:ln w="9525">
            <a:noFill/>
            <a:miter lim="800000"/>
            <a:headEnd/>
            <a:tailEnd/>
          </a:ln>
        </p:spPr>
        <p:txBody>
          <a:bodyPr wrap="none">
            <a:spAutoFit/>
          </a:bodyPr>
          <a:lstStyle/>
          <a:p>
            <a:r>
              <a:rPr lang="en-US" altLang="zh-CN" sz="3200">
                <a:solidFill>
                  <a:srgbClr val="3333FF"/>
                </a:solidFill>
              </a:rPr>
              <a:t>55</a:t>
            </a:r>
            <a:endParaRPr lang="en-US" altLang="zh-CN" sz="3600" b="0"/>
          </a:p>
        </p:txBody>
      </p:sp>
      <p:sp>
        <p:nvSpPr>
          <p:cNvPr id="775180" name="Text Box 12"/>
          <p:cNvSpPr txBox="1">
            <a:spLocks noChangeArrowheads="1"/>
          </p:cNvSpPr>
          <p:nvPr/>
        </p:nvSpPr>
        <p:spPr bwMode="auto">
          <a:xfrm>
            <a:off x="2057400" y="56292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68</a:t>
            </a:r>
            <a:endParaRPr lang="en-US" altLang="zh-CN" sz="3600" b="0"/>
          </a:p>
        </p:txBody>
      </p:sp>
      <p:sp>
        <p:nvSpPr>
          <p:cNvPr id="775181" name="Text Box 13"/>
          <p:cNvSpPr txBox="1">
            <a:spLocks noChangeArrowheads="1"/>
          </p:cNvSpPr>
          <p:nvPr/>
        </p:nvSpPr>
        <p:spPr bwMode="auto">
          <a:xfrm>
            <a:off x="3505200" y="5629275"/>
            <a:ext cx="590550" cy="579438"/>
          </a:xfrm>
          <a:prstGeom prst="rect">
            <a:avLst/>
          </a:prstGeom>
          <a:noFill/>
          <a:ln w="9525">
            <a:noFill/>
            <a:miter lim="800000"/>
            <a:headEnd/>
            <a:tailEnd/>
          </a:ln>
        </p:spPr>
        <p:txBody>
          <a:bodyPr wrap="none">
            <a:spAutoFit/>
          </a:bodyPr>
          <a:lstStyle/>
          <a:p>
            <a:r>
              <a:rPr lang="en-US" altLang="zh-CN" sz="3200">
                <a:solidFill>
                  <a:srgbClr val="3333FF"/>
                </a:solidFill>
              </a:rPr>
              <a:t>11</a:t>
            </a:r>
            <a:endParaRPr lang="en-US" altLang="zh-CN" sz="3600" b="0"/>
          </a:p>
        </p:txBody>
      </p:sp>
      <p:sp>
        <p:nvSpPr>
          <p:cNvPr id="775182" name="Text Box 14"/>
          <p:cNvSpPr txBox="1">
            <a:spLocks noChangeArrowheads="1"/>
          </p:cNvSpPr>
          <p:nvPr/>
        </p:nvSpPr>
        <p:spPr bwMode="auto">
          <a:xfrm>
            <a:off x="4267200" y="5629275"/>
            <a:ext cx="590550" cy="579438"/>
          </a:xfrm>
          <a:prstGeom prst="rect">
            <a:avLst/>
          </a:prstGeom>
          <a:noFill/>
          <a:ln w="9525">
            <a:noFill/>
            <a:miter lim="800000"/>
            <a:headEnd/>
            <a:tailEnd/>
          </a:ln>
        </p:spPr>
        <p:txBody>
          <a:bodyPr wrap="none">
            <a:spAutoFit/>
          </a:bodyPr>
          <a:lstStyle/>
          <a:p>
            <a:r>
              <a:rPr lang="en-US" altLang="zh-CN" sz="3200">
                <a:solidFill>
                  <a:srgbClr val="A50021"/>
                </a:solidFill>
              </a:rPr>
              <a:t>82</a:t>
            </a:r>
            <a:endParaRPr lang="en-US" altLang="zh-CN" sz="3600" b="0"/>
          </a:p>
        </p:txBody>
      </p:sp>
      <p:sp>
        <p:nvSpPr>
          <p:cNvPr id="775183" name="Text Box 15"/>
          <p:cNvSpPr txBox="1">
            <a:spLocks noChangeArrowheads="1"/>
          </p:cNvSpPr>
          <p:nvPr/>
        </p:nvSpPr>
        <p:spPr bwMode="auto">
          <a:xfrm>
            <a:off x="7848600" y="5629275"/>
            <a:ext cx="590550" cy="579438"/>
          </a:xfrm>
          <a:prstGeom prst="rect">
            <a:avLst/>
          </a:prstGeom>
          <a:noFill/>
          <a:ln w="9525">
            <a:noFill/>
            <a:miter lim="800000"/>
            <a:headEnd/>
            <a:tailEnd/>
          </a:ln>
        </p:spPr>
        <p:txBody>
          <a:bodyPr wrap="none">
            <a:spAutoFit/>
          </a:bodyPr>
          <a:lstStyle/>
          <a:p>
            <a:r>
              <a:rPr lang="en-US" altLang="zh-CN" sz="3200">
                <a:solidFill>
                  <a:srgbClr val="FF00FF"/>
                </a:solidFill>
              </a:rPr>
              <a:t>36</a:t>
            </a:r>
            <a:endParaRPr lang="en-US" altLang="zh-CN" sz="3600" b="0"/>
          </a:p>
        </p:txBody>
      </p:sp>
      <p:sp>
        <p:nvSpPr>
          <p:cNvPr id="775184" name="Text Box 16"/>
          <p:cNvSpPr txBox="1">
            <a:spLocks noChangeArrowheads="1"/>
          </p:cNvSpPr>
          <p:nvPr/>
        </p:nvSpPr>
        <p:spPr bwMode="auto">
          <a:xfrm>
            <a:off x="819150" y="6146800"/>
            <a:ext cx="7562850" cy="519113"/>
          </a:xfrm>
          <a:prstGeom prst="rect">
            <a:avLst/>
          </a:prstGeom>
          <a:noFill/>
          <a:ln w="9525">
            <a:noFill/>
            <a:miter lim="800000"/>
            <a:headEnd/>
            <a:tailEnd/>
          </a:ln>
        </p:spPr>
        <p:txBody>
          <a:bodyPr wrap="none">
            <a:spAutoFit/>
          </a:bodyPr>
          <a:lstStyle/>
          <a:p>
            <a:r>
              <a:rPr lang="en-US" altLang="zh-CN" sz="2800" b="0" dirty="0">
                <a:solidFill>
                  <a:srgbClr val="A50021"/>
                </a:solidFill>
              </a:rPr>
              <a:t>2      1      1      1      2      1      2              1               3</a:t>
            </a:r>
            <a:endParaRPr lang="en-US" altLang="zh-CN" sz="2800" b="0" dirty="0"/>
          </a:p>
        </p:txBody>
      </p:sp>
      <p:sp>
        <p:nvSpPr>
          <p:cNvPr id="6161" name="Rectangle 17"/>
          <p:cNvSpPr>
            <a:spLocks noChangeArrowheads="1"/>
          </p:cNvSpPr>
          <p:nvPr/>
        </p:nvSpPr>
        <p:spPr bwMode="auto">
          <a:xfrm>
            <a:off x="393700" y="192088"/>
            <a:ext cx="8559800" cy="685800"/>
          </a:xfrm>
          <a:prstGeom prst="rect">
            <a:avLst/>
          </a:prstGeom>
          <a:solidFill>
            <a:srgbClr val="CCFFFF"/>
          </a:solidFill>
          <a:ln w="9525">
            <a:noFill/>
            <a:miter lim="800000"/>
            <a:headEnd/>
            <a:tailEnd/>
          </a:ln>
        </p:spPr>
        <p:txBody>
          <a:bodyPr anchor="ctr"/>
          <a:lstStyle/>
          <a:p>
            <a:pPr algn="just"/>
            <a:r>
              <a:rPr lang="en-US" altLang="zh-CN" sz="3600">
                <a:ea typeface="楷体_GB2312" pitchFamily="49" charset="-122"/>
              </a:rPr>
              <a:t>H</a:t>
            </a:r>
            <a:r>
              <a:rPr lang="en-US" altLang="zh-CN" sz="3600" baseline="-25000">
                <a:ea typeface="楷体_GB2312" pitchFamily="49" charset="-122"/>
              </a:rPr>
              <a:t>i</a:t>
            </a:r>
            <a:r>
              <a:rPr lang="en-US" altLang="zh-CN" sz="3600">
                <a:ea typeface="楷体_GB2312" pitchFamily="49" charset="-122"/>
              </a:rPr>
              <a:t> = ( H(key) +</a:t>
            </a:r>
            <a:r>
              <a:rPr lang="en-US" altLang="zh-CN" sz="3600">
                <a:solidFill>
                  <a:srgbClr val="A50021"/>
                </a:solidFill>
                <a:ea typeface="楷体_GB2312" pitchFamily="49" charset="-122"/>
              </a:rPr>
              <a:t> </a:t>
            </a:r>
            <a:r>
              <a:rPr lang="en-US" altLang="zh-CN" sz="3600" i="1">
                <a:solidFill>
                  <a:srgbClr val="FF0000"/>
                </a:solidFill>
                <a:ea typeface="楷体_GB2312" pitchFamily="49" charset="-122"/>
              </a:rPr>
              <a:t>d</a:t>
            </a:r>
            <a:r>
              <a:rPr lang="en-US" altLang="zh-CN" sz="3600" i="1" baseline="-25000">
                <a:solidFill>
                  <a:srgbClr val="FF0000"/>
                </a:solidFill>
                <a:ea typeface="楷体_GB2312" pitchFamily="49" charset="-122"/>
              </a:rPr>
              <a:t>i</a:t>
            </a:r>
            <a:r>
              <a:rPr lang="en-US" altLang="zh-CN" sz="3600" i="1">
                <a:solidFill>
                  <a:srgbClr val="FF0000"/>
                </a:solidFill>
                <a:ea typeface="楷体_GB2312" pitchFamily="49" charset="-122"/>
              </a:rPr>
              <a:t> </a:t>
            </a:r>
            <a:r>
              <a:rPr lang="en-US" altLang="zh-CN" sz="3600">
                <a:ea typeface="楷体_GB2312" pitchFamily="49" charset="-122"/>
              </a:rPr>
              <a:t>) MOD m</a:t>
            </a:r>
            <a:r>
              <a:rPr lang="zh-CN" altLang="en-US" sz="3600">
                <a:ea typeface="楷体_GB2312" pitchFamily="49" charset="-122"/>
              </a:rPr>
              <a:t>， </a:t>
            </a:r>
            <a:r>
              <a:rPr lang="en-US" altLang="zh-CN" sz="3600" i="1">
                <a:solidFill>
                  <a:srgbClr val="FF0000"/>
                </a:solidFill>
                <a:ea typeface="楷体_GB2312" pitchFamily="49" charset="-122"/>
              </a:rPr>
              <a:t>i=1, 2, …, s</a:t>
            </a:r>
          </a:p>
        </p:txBody>
      </p:sp>
    </p:spTree>
    <p:extLst>
      <p:ext uri="{BB962C8B-B14F-4D97-AF65-F5344CB8AC3E}">
        <p14:creationId xmlns:p14="http://schemas.microsoft.com/office/powerpoint/2010/main" val="1767836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5171"/>
                                        </p:tgtEl>
                                        <p:attrNameLst>
                                          <p:attrName>style.visibility</p:attrName>
                                        </p:attrNameLst>
                                      </p:cBhvr>
                                      <p:to>
                                        <p:strVal val="visible"/>
                                      </p:to>
                                    </p:set>
                                    <p:animEffect transition="in" filter="wipe(left)">
                                      <p:cBhvr>
                                        <p:cTn id="7" dur="500"/>
                                        <p:tgtEl>
                                          <p:spTgt spid="7751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5172"/>
                                        </p:tgtEl>
                                        <p:attrNameLst>
                                          <p:attrName>style.visibility</p:attrName>
                                        </p:attrNameLst>
                                      </p:cBhvr>
                                      <p:to>
                                        <p:strVal val="visible"/>
                                      </p:to>
                                    </p:set>
                                    <p:animEffect transition="in" filter="wipe(left)">
                                      <p:cBhvr>
                                        <p:cTn id="11" dur="500"/>
                                        <p:tgtEl>
                                          <p:spTgt spid="77517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75173"/>
                                        </p:tgtEl>
                                        <p:attrNameLst>
                                          <p:attrName>style.visibility</p:attrName>
                                        </p:attrNameLst>
                                      </p:cBhvr>
                                      <p:to>
                                        <p:strVal val="visible"/>
                                      </p:to>
                                    </p:set>
                                    <p:animEffect transition="in" filter="wipe(left)">
                                      <p:cBhvr>
                                        <p:cTn id="15" dur="500"/>
                                        <p:tgtEl>
                                          <p:spTgt spid="77517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75174"/>
                                        </p:tgtEl>
                                        <p:attrNameLst>
                                          <p:attrName>style.visibility</p:attrName>
                                        </p:attrNameLst>
                                      </p:cBhvr>
                                      <p:to>
                                        <p:strVal val="visible"/>
                                      </p:to>
                                    </p:set>
                                    <p:animEffect transition="in" filter="wipe(left)">
                                      <p:cBhvr>
                                        <p:cTn id="19" dur="500"/>
                                        <p:tgtEl>
                                          <p:spTgt spid="77517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75184"/>
                                        </p:tgtEl>
                                        <p:attrNameLst>
                                          <p:attrName>style.visibility</p:attrName>
                                        </p:attrNameLst>
                                      </p:cBhvr>
                                      <p:to>
                                        <p:strVal val="visible"/>
                                      </p:to>
                                    </p:set>
                                    <p:animEffect transition="in" filter="wipe(left)">
                                      <p:cBhvr>
                                        <p:cTn id="23" dur="500"/>
                                        <p:tgtEl>
                                          <p:spTgt spid="77518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75175"/>
                                        </p:tgtEl>
                                        <p:attrNameLst>
                                          <p:attrName>style.visibility</p:attrName>
                                        </p:attrNameLst>
                                      </p:cBhvr>
                                      <p:to>
                                        <p:strVal val="visible"/>
                                      </p:to>
                                    </p:set>
                                    <p:animEffect transition="in" filter="wipe(up)">
                                      <p:cBhvr>
                                        <p:cTn id="28" dur="500"/>
                                        <p:tgtEl>
                                          <p:spTgt spid="77517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75176"/>
                                        </p:tgtEl>
                                        <p:attrNameLst>
                                          <p:attrName>style.visibility</p:attrName>
                                        </p:attrNameLst>
                                      </p:cBhvr>
                                      <p:to>
                                        <p:strVal val="visible"/>
                                      </p:to>
                                    </p:set>
                                    <p:animEffect transition="in" filter="wipe(up)">
                                      <p:cBhvr>
                                        <p:cTn id="33" dur="500"/>
                                        <p:tgtEl>
                                          <p:spTgt spid="77517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75177"/>
                                        </p:tgtEl>
                                        <p:attrNameLst>
                                          <p:attrName>style.visibility</p:attrName>
                                        </p:attrNameLst>
                                      </p:cBhvr>
                                      <p:to>
                                        <p:strVal val="visible"/>
                                      </p:to>
                                    </p:set>
                                    <p:animEffect transition="in" filter="wipe(up)">
                                      <p:cBhvr>
                                        <p:cTn id="38" dur="500"/>
                                        <p:tgtEl>
                                          <p:spTgt spid="77517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75178"/>
                                        </p:tgtEl>
                                        <p:attrNameLst>
                                          <p:attrName>style.visibility</p:attrName>
                                        </p:attrNameLst>
                                      </p:cBhvr>
                                      <p:to>
                                        <p:strVal val="visible"/>
                                      </p:to>
                                    </p:set>
                                    <p:animEffect transition="in" filter="wipe(up)">
                                      <p:cBhvr>
                                        <p:cTn id="43" dur="500"/>
                                        <p:tgtEl>
                                          <p:spTgt spid="77517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75179"/>
                                        </p:tgtEl>
                                        <p:attrNameLst>
                                          <p:attrName>style.visibility</p:attrName>
                                        </p:attrNameLst>
                                      </p:cBhvr>
                                      <p:to>
                                        <p:strVal val="visible"/>
                                      </p:to>
                                    </p:set>
                                    <p:animEffect transition="in" filter="wipe(up)">
                                      <p:cBhvr>
                                        <p:cTn id="48" dur="500"/>
                                        <p:tgtEl>
                                          <p:spTgt spid="77517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75180"/>
                                        </p:tgtEl>
                                        <p:attrNameLst>
                                          <p:attrName>style.visibility</p:attrName>
                                        </p:attrNameLst>
                                      </p:cBhvr>
                                      <p:to>
                                        <p:strVal val="visible"/>
                                      </p:to>
                                    </p:set>
                                    <p:animEffect transition="in" filter="wipe(up)">
                                      <p:cBhvr>
                                        <p:cTn id="53" dur="500"/>
                                        <p:tgtEl>
                                          <p:spTgt spid="7751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75181"/>
                                        </p:tgtEl>
                                        <p:attrNameLst>
                                          <p:attrName>style.visibility</p:attrName>
                                        </p:attrNameLst>
                                      </p:cBhvr>
                                      <p:to>
                                        <p:strVal val="visible"/>
                                      </p:to>
                                    </p:set>
                                    <p:animEffect transition="in" filter="wipe(up)">
                                      <p:cBhvr>
                                        <p:cTn id="58" dur="500"/>
                                        <p:tgtEl>
                                          <p:spTgt spid="77518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75182"/>
                                        </p:tgtEl>
                                        <p:attrNameLst>
                                          <p:attrName>style.visibility</p:attrName>
                                        </p:attrNameLst>
                                      </p:cBhvr>
                                      <p:to>
                                        <p:strVal val="visible"/>
                                      </p:to>
                                    </p:set>
                                    <p:animEffect transition="in" filter="wipe(up)">
                                      <p:cBhvr>
                                        <p:cTn id="63" dur="500"/>
                                        <p:tgtEl>
                                          <p:spTgt spid="77518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775183"/>
                                        </p:tgtEl>
                                        <p:attrNameLst>
                                          <p:attrName>style.visibility</p:attrName>
                                        </p:attrNameLst>
                                      </p:cBhvr>
                                      <p:to>
                                        <p:strVal val="visible"/>
                                      </p:to>
                                    </p:set>
                                    <p:animEffect transition="in" filter="wipe(up)">
                                      <p:cBhvr>
                                        <p:cTn id="68" dur="500"/>
                                        <p:tgtEl>
                                          <p:spTgt spid="77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autoUpdateAnimBg="0"/>
      <p:bldP spid="775172" grpId="0" autoUpdateAnimBg="0"/>
      <p:bldP spid="775173" grpId="0" autoUpdateAnimBg="0"/>
      <p:bldP spid="775175" grpId="0" autoUpdateAnimBg="0"/>
      <p:bldP spid="775176" grpId="0" autoUpdateAnimBg="0"/>
      <p:bldP spid="775177" grpId="0" autoUpdateAnimBg="0"/>
      <p:bldP spid="775178" grpId="0" autoUpdateAnimBg="0"/>
      <p:bldP spid="775179" grpId="0" autoUpdateAnimBg="0"/>
      <p:bldP spid="775180" grpId="0" autoUpdateAnimBg="0"/>
      <p:bldP spid="775181" grpId="0" autoUpdateAnimBg="0"/>
      <p:bldP spid="775182" grpId="0" autoUpdateAnimBg="0"/>
      <p:bldP spid="775183" grpId="0" autoUpdateAnimBg="0"/>
      <p:bldP spid="77518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1288" y="566738"/>
            <a:ext cx="5830888" cy="701675"/>
          </a:xfrm>
          <a:prstGeom prst="rect">
            <a:avLst/>
          </a:prstGeom>
          <a:noFill/>
          <a:ln w="9525">
            <a:noFill/>
            <a:miter lim="800000"/>
            <a:headEnd/>
            <a:tailEnd/>
          </a:ln>
        </p:spPr>
        <p:txBody>
          <a:bodyPr wrap="none">
            <a:spAutoFit/>
          </a:bodyPr>
          <a:lstStyle/>
          <a:p>
            <a:pPr lvl="2"/>
            <a:r>
              <a:rPr lang="zh-CN" altLang="en-US" sz="4000" b="0">
                <a:solidFill>
                  <a:srgbClr val="FF00FF"/>
                </a:solidFill>
                <a:ea typeface="楷体_GB2312" pitchFamily="49" charset="-122"/>
              </a:rPr>
              <a:t>三、</a:t>
            </a:r>
            <a:r>
              <a:rPr lang="zh-CN" altLang="en-US" sz="4000">
                <a:solidFill>
                  <a:srgbClr val="FF00FF"/>
                </a:solidFill>
                <a:ea typeface="楷体_GB2312" pitchFamily="49" charset="-122"/>
              </a:rPr>
              <a:t>处理冲突的方法</a:t>
            </a:r>
            <a:r>
              <a:rPr lang="zh-CN" altLang="en-US" sz="4000" b="0">
                <a:ea typeface="楷体_GB2312" pitchFamily="49" charset="-122"/>
              </a:rPr>
              <a:t> </a:t>
            </a:r>
            <a:endParaRPr lang="zh-CN" altLang="en-US" b="0">
              <a:solidFill>
                <a:srgbClr val="0000FF"/>
              </a:solidFill>
              <a:ea typeface="楷体_GB2312" pitchFamily="49" charset="-122"/>
            </a:endParaRPr>
          </a:p>
        </p:txBody>
      </p:sp>
      <p:sp>
        <p:nvSpPr>
          <p:cNvPr id="34819" name="Text Box 3"/>
          <p:cNvSpPr txBox="1">
            <a:spLocks noChangeArrowheads="1"/>
          </p:cNvSpPr>
          <p:nvPr/>
        </p:nvSpPr>
        <p:spPr bwMode="auto">
          <a:xfrm>
            <a:off x="550863" y="1508125"/>
            <a:ext cx="8274050" cy="1714500"/>
          </a:xfrm>
          <a:prstGeom prst="rect">
            <a:avLst/>
          </a:prstGeom>
          <a:noFill/>
          <a:ln w="9525">
            <a:noFill/>
            <a:miter lim="800000"/>
            <a:headEnd/>
            <a:tailEnd/>
          </a:ln>
        </p:spPr>
        <p:txBody>
          <a:bodyPr>
            <a:spAutoFit/>
          </a:bodyPr>
          <a:lstStyle/>
          <a:p>
            <a:pPr>
              <a:lnSpc>
                <a:spcPct val="140000"/>
              </a:lnSpc>
            </a:pPr>
            <a:r>
              <a:rPr lang="en-US" altLang="zh-CN" sz="4000" b="0">
                <a:ea typeface="楷体_GB2312" pitchFamily="49" charset="-122"/>
              </a:rPr>
              <a:t>“</a:t>
            </a:r>
            <a:r>
              <a:rPr lang="zh-CN" altLang="en-US" sz="4000">
                <a:ea typeface="楷体_GB2312" pitchFamily="49" charset="-122"/>
              </a:rPr>
              <a:t>处理冲突</a:t>
            </a:r>
            <a:r>
              <a:rPr lang="zh-CN" altLang="en-US" sz="4000" b="0">
                <a:ea typeface="楷体_GB2312" pitchFamily="49" charset="-122"/>
              </a:rPr>
              <a:t>” 的实际含义是：</a:t>
            </a:r>
            <a:r>
              <a:rPr lang="zh-CN" altLang="en-US" sz="3600" b="0">
                <a:solidFill>
                  <a:srgbClr val="0000FF"/>
                </a:solidFill>
                <a:ea typeface="楷体_GB2312" pitchFamily="49" charset="-122"/>
              </a:rPr>
              <a:t>为产生冲突的地址</a:t>
            </a:r>
            <a:r>
              <a:rPr lang="zh-CN" altLang="en-US" sz="3600">
                <a:solidFill>
                  <a:srgbClr val="0000FF"/>
                </a:solidFill>
                <a:ea typeface="楷体_GB2312" pitchFamily="49" charset="-122"/>
              </a:rPr>
              <a:t>寻找下一个</a:t>
            </a:r>
            <a:r>
              <a:rPr lang="zh-CN" altLang="en-US" sz="3600">
                <a:solidFill>
                  <a:srgbClr val="FF0000"/>
                </a:solidFill>
                <a:ea typeface="楷体_GB2312" pitchFamily="49" charset="-122"/>
              </a:rPr>
              <a:t>空的</a:t>
            </a:r>
            <a:r>
              <a:rPr lang="zh-CN" altLang="en-US" sz="3600" b="0">
                <a:solidFill>
                  <a:srgbClr val="0000FF"/>
                </a:solidFill>
                <a:ea typeface="楷体_GB2312" pitchFamily="49" charset="-122"/>
              </a:rPr>
              <a:t>哈希地址</a:t>
            </a:r>
          </a:p>
        </p:txBody>
      </p:sp>
      <p:sp>
        <p:nvSpPr>
          <p:cNvPr id="34820" name="Rectangle 4">
            <a:hlinkClick r:id="" action="ppaction://hlinkshowjump?jump=nextslide" highlightClick="1"/>
          </p:cNvPr>
          <p:cNvSpPr>
            <a:spLocks noChangeArrowheads="1"/>
          </p:cNvSpPr>
          <p:nvPr/>
        </p:nvSpPr>
        <p:spPr bwMode="auto">
          <a:xfrm>
            <a:off x="2651125" y="3695700"/>
            <a:ext cx="4718050" cy="823913"/>
          </a:xfrm>
          <a:prstGeom prst="rect">
            <a:avLst/>
          </a:prstGeom>
          <a:noFill/>
          <a:ln w="9525">
            <a:noFill/>
            <a:miter lim="800000"/>
            <a:headEnd/>
            <a:tailEnd/>
          </a:ln>
        </p:spPr>
        <p:txBody>
          <a:bodyPr>
            <a:spAutoFit/>
          </a:bodyPr>
          <a:lstStyle/>
          <a:p>
            <a:r>
              <a:rPr lang="en-US" altLang="zh-CN" sz="4800">
                <a:solidFill>
                  <a:srgbClr val="006600"/>
                </a:solidFill>
                <a:ea typeface="隶书" pitchFamily="49" charset="-122"/>
              </a:rPr>
              <a:t>1. </a:t>
            </a:r>
            <a:r>
              <a:rPr lang="zh-CN" altLang="en-US" sz="4800">
                <a:solidFill>
                  <a:srgbClr val="006600"/>
                </a:solidFill>
                <a:latin typeface="隶书" pitchFamily="49" charset="-122"/>
                <a:ea typeface="隶书" pitchFamily="49" charset="-122"/>
              </a:rPr>
              <a:t>开放定址法</a:t>
            </a:r>
            <a:endParaRPr lang="zh-CN" altLang="en-US" sz="4800">
              <a:solidFill>
                <a:srgbClr val="800000"/>
              </a:solidFill>
              <a:ea typeface="楷体_GB2312" pitchFamily="49" charset="-122"/>
            </a:endParaRPr>
          </a:p>
        </p:txBody>
      </p:sp>
      <p:sp>
        <p:nvSpPr>
          <p:cNvPr id="34821" name="Text Box 5">
            <a:hlinkClick r:id="" action="ppaction://noaction" highlightClick="1"/>
          </p:cNvPr>
          <p:cNvSpPr txBox="1">
            <a:spLocks noChangeArrowheads="1"/>
          </p:cNvSpPr>
          <p:nvPr/>
        </p:nvSpPr>
        <p:spPr bwMode="auto">
          <a:xfrm>
            <a:off x="1736725" y="5013325"/>
            <a:ext cx="4567238" cy="823913"/>
          </a:xfrm>
          <a:prstGeom prst="rect">
            <a:avLst/>
          </a:prstGeom>
          <a:noFill/>
          <a:ln w="9525">
            <a:noFill/>
            <a:miter lim="800000"/>
            <a:headEnd/>
            <a:tailEnd/>
          </a:ln>
        </p:spPr>
        <p:txBody>
          <a:bodyPr>
            <a:spAutoFit/>
          </a:bodyPr>
          <a:lstStyle/>
          <a:p>
            <a:pPr lvl="2"/>
            <a:r>
              <a:rPr lang="en-US" altLang="zh-CN" sz="4800">
                <a:solidFill>
                  <a:srgbClr val="006600"/>
                </a:solidFill>
                <a:ea typeface="隶书" pitchFamily="49" charset="-122"/>
              </a:rPr>
              <a:t>2. </a:t>
            </a:r>
            <a:r>
              <a:rPr lang="zh-CN" altLang="en-US" sz="4800">
                <a:solidFill>
                  <a:srgbClr val="006600"/>
                </a:solidFill>
                <a:latin typeface="隶书" pitchFamily="49" charset="-122"/>
                <a:ea typeface="隶书" pitchFamily="49" charset="-122"/>
              </a:rPr>
              <a:t>链地址法</a:t>
            </a:r>
            <a:endParaRPr lang="zh-CN" altLang="en-US" sz="4800" b="0"/>
          </a:p>
        </p:txBody>
      </p:sp>
    </p:spTree>
    <p:extLst>
      <p:ext uri="{BB962C8B-B14F-4D97-AF65-F5344CB8AC3E}">
        <p14:creationId xmlns:p14="http://schemas.microsoft.com/office/powerpoint/2010/main" val="393169263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Text Box 2"/>
          <p:cNvSpPr txBox="1">
            <a:spLocks noChangeArrowheads="1"/>
          </p:cNvSpPr>
          <p:nvPr/>
        </p:nvSpPr>
        <p:spPr bwMode="auto">
          <a:xfrm>
            <a:off x="3489325" y="0"/>
            <a:ext cx="5302250" cy="1260475"/>
          </a:xfrm>
          <a:prstGeom prst="rect">
            <a:avLst/>
          </a:prstGeom>
          <a:noFill/>
          <a:ln w="9525">
            <a:noFill/>
            <a:miter lim="800000"/>
            <a:headEnd/>
            <a:tailEnd/>
          </a:ln>
        </p:spPr>
        <p:txBody>
          <a:bodyPr>
            <a:spAutoFit/>
          </a:bodyPr>
          <a:lstStyle/>
          <a:p>
            <a:pPr marL="381000" lvl="2">
              <a:lnSpc>
                <a:spcPct val="120000"/>
              </a:lnSpc>
            </a:pPr>
            <a:r>
              <a:rPr lang="zh-CN" altLang="en-US" sz="3200" b="0">
                <a:solidFill>
                  <a:schemeClr val="accent2"/>
                </a:solidFill>
                <a:ea typeface="楷体_GB2312" pitchFamily="49" charset="-122"/>
              </a:rPr>
              <a:t>将所有哈希地址相同的记录都链接在同一链表中。</a:t>
            </a:r>
            <a:r>
              <a:rPr lang="zh-CN" altLang="en-US" sz="3200" b="0">
                <a:ea typeface="楷体_GB2312" pitchFamily="49" charset="-122"/>
              </a:rPr>
              <a:t>       </a:t>
            </a:r>
          </a:p>
        </p:txBody>
      </p:sp>
      <p:sp>
        <p:nvSpPr>
          <p:cNvPr id="779267" name="Text Box 3"/>
          <p:cNvSpPr txBox="1">
            <a:spLocks noChangeArrowheads="1"/>
          </p:cNvSpPr>
          <p:nvPr/>
        </p:nvSpPr>
        <p:spPr bwMode="auto">
          <a:xfrm>
            <a:off x="-457200" y="304800"/>
            <a:ext cx="3733800" cy="701675"/>
          </a:xfrm>
          <a:prstGeom prst="rect">
            <a:avLst/>
          </a:prstGeom>
          <a:noFill/>
          <a:ln w="9525">
            <a:noFill/>
            <a:miter lim="800000"/>
            <a:headEnd/>
            <a:tailEnd/>
          </a:ln>
        </p:spPr>
        <p:txBody>
          <a:bodyPr>
            <a:spAutoFit/>
          </a:bodyPr>
          <a:lstStyle/>
          <a:p>
            <a:pPr lvl="2"/>
            <a:r>
              <a:rPr lang="en-US" altLang="zh-CN" sz="4000">
                <a:solidFill>
                  <a:srgbClr val="990000"/>
                </a:solidFill>
              </a:rPr>
              <a:t>2. </a:t>
            </a:r>
            <a:r>
              <a:rPr lang="zh-CN" altLang="en-US" sz="4000">
                <a:solidFill>
                  <a:srgbClr val="990000"/>
                </a:solidFill>
                <a:ea typeface="楷体_GB2312" pitchFamily="49" charset="-122"/>
              </a:rPr>
              <a:t>链地址法</a:t>
            </a:r>
            <a:endParaRPr lang="zh-CN" altLang="en-US" b="0"/>
          </a:p>
        </p:txBody>
      </p:sp>
      <p:grpSp>
        <p:nvGrpSpPr>
          <p:cNvPr id="2" name="Group 4"/>
          <p:cNvGrpSpPr>
            <a:grpSpLocks/>
          </p:cNvGrpSpPr>
          <p:nvPr/>
        </p:nvGrpSpPr>
        <p:grpSpPr bwMode="auto">
          <a:xfrm>
            <a:off x="520700" y="2108200"/>
            <a:ext cx="914400" cy="4572000"/>
            <a:chOff x="672" y="1200"/>
            <a:chExt cx="576" cy="2880"/>
          </a:xfrm>
        </p:grpSpPr>
        <p:sp>
          <p:nvSpPr>
            <p:cNvPr id="35892" name="Rectangle 5"/>
            <p:cNvSpPr>
              <a:spLocks noChangeArrowheads="1"/>
            </p:cNvSpPr>
            <p:nvPr/>
          </p:nvSpPr>
          <p:spPr bwMode="auto">
            <a:xfrm>
              <a:off x="960" y="1200"/>
              <a:ext cx="288" cy="2880"/>
            </a:xfrm>
            <a:prstGeom prst="rect">
              <a:avLst/>
            </a:prstGeom>
            <a:noFill/>
            <a:ln w="9525">
              <a:solidFill>
                <a:schemeClr val="accent2"/>
              </a:solidFill>
              <a:miter lim="800000"/>
              <a:headEnd/>
              <a:tailEnd/>
            </a:ln>
          </p:spPr>
          <p:txBody>
            <a:bodyPr wrap="none" anchor="ctr"/>
            <a:lstStyle/>
            <a:p>
              <a:endParaRPr lang="zh-CN" altLang="en-US"/>
            </a:p>
          </p:txBody>
        </p:sp>
        <p:sp>
          <p:nvSpPr>
            <p:cNvPr id="35893" name="Line 6"/>
            <p:cNvSpPr>
              <a:spLocks noChangeShapeType="1"/>
            </p:cNvSpPr>
            <p:nvPr/>
          </p:nvSpPr>
          <p:spPr bwMode="auto">
            <a:xfrm>
              <a:off x="960" y="1632"/>
              <a:ext cx="288" cy="0"/>
            </a:xfrm>
            <a:prstGeom prst="line">
              <a:avLst/>
            </a:prstGeom>
            <a:noFill/>
            <a:ln w="9525">
              <a:solidFill>
                <a:schemeClr val="accent2"/>
              </a:solidFill>
              <a:round/>
              <a:headEnd/>
              <a:tailEnd/>
            </a:ln>
          </p:spPr>
          <p:txBody>
            <a:bodyPr wrap="none" anchor="ctr"/>
            <a:lstStyle/>
            <a:p>
              <a:endParaRPr lang="zh-CN" altLang="en-US"/>
            </a:p>
          </p:txBody>
        </p:sp>
        <p:sp>
          <p:nvSpPr>
            <p:cNvPr id="35894" name="Line 7"/>
            <p:cNvSpPr>
              <a:spLocks noChangeShapeType="1"/>
            </p:cNvSpPr>
            <p:nvPr/>
          </p:nvSpPr>
          <p:spPr bwMode="auto">
            <a:xfrm>
              <a:off x="960" y="2016"/>
              <a:ext cx="288" cy="0"/>
            </a:xfrm>
            <a:prstGeom prst="line">
              <a:avLst/>
            </a:prstGeom>
            <a:noFill/>
            <a:ln w="9525">
              <a:solidFill>
                <a:schemeClr val="accent2"/>
              </a:solidFill>
              <a:round/>
              <a:headEnd/>
              <a:tailEnd/>
            </a:ln>
          </p:spPr>
          <p:txBody>
            <a:bodyPr wrap="none" anchor="ctr"/>
            <a:lstStyle/>
            <a:p>
              <a:endParaRPr lang="zh-CN" altLang="en-US"/>
            </a:p>
          </p:txBody>
        </p:sp>
        <p:sp>
          <p:nvSpPr>
            <p:cNvPr id="35895" name="Line 8"/>
            <p:cNvSpPr>
              <a:spLocks noChangeShapeType="1"/>
            </p:cNvSpPr>
            <p:nvPr/>
          </p:nvSpPr>
          <p:spPr bwMode="auto">
            <a:xfrm>
              <a:off x="960" y="2400"/>
              <a:ext cx="288" cy="0"/>
            </a:xfrm>
            <a:prstGeom prst="line">
              <a:avLst/>
            </a:prstGeom>
            <a:noFill/>
            <a:ln w="9525">
              <a:solidFill>
                <a:schemeClr val="accent2"/>
              </a:solidFill>
              <a:round/>
              <a:headEnd/>
              <a:tailEnd/>
            </a:ln>
          </p:spPr>
          <p:txBody>
            <a:bodyPr wrap="none" anchor="ctr"/>
            <a:lstStyle/>
            <a:p>
              <a:endParaRPr lang="zh-CN" altLang="en-US"/>
            </a:p>
          </p:txBody>
        </p:sp>
        <p:sp>
          <p:nvSpPr>
            <p:cNvPr id="35896" name="Line 9"/>
            <p:cNvSpPr>
              <a:spLocks noChangeShapeType="1"/>
            </p:cNvSpPr>
            <p:nvPr/>
          </p:nvSpPr>
          <p:spPr bwMode="auto">
            <a:xfrm>
              <a:off x="960" y="2784"/>
              <a:ext cx="288" cy="0"/>
            </a:xfrm>
            <a:prstGeom prst="line">
              <a:avLst/>
            </a:prstGeom>
            <a:noFill/>
            <a:ln w="9525">
              <a:solidFill>
                <a:schemeClr val="accent2"/>
              </a:solidFill>
              <a:round/>
              <a:headEnd/>
              <a:tailEnd/>
            </a:ln>
          </p:spPr>
          <p:txBody>
            <a:bodyPr wrap="none" anchor="ctr"/>
            <a:lstStyle/>
            <a:p>
              <a:endParaRPr lang="zh-CN" altLang="en-US"/>
            </a:p>
          </p:txBody>
        </p:sp>
        <p:sp>
          <p:nvSpPr>
            <p:cNvPr id="35897" name="Line 10"/>
            <p:cNvSpPr>
              <a:spLocks noChangeShapeType="1"/>
            </p:cNvSpPr>
            <p:nvPr/>
          </p:nvSpPr>
          <p:spPr bwMode="auto">
            <a:xfrm>
              <a:off x="960" y="3216"/>
              <a:ext cx="288" cy="0"/>
            </a:xfrm>
            <a:prstGeom prst="line">
              <a:avLst/>
            </a:prstGeom>
            <a:noFill/>
            <a:ln w="9525">
              <a:solidFill>
                <a:schemeClr val="accent2"/>
              </a:solidFill>
              <a:round/>
              <a:headEnd/>
              <a:tailEnd/>
            </a:ln>
          </p:spPr>
          <p:txBody>
            <a:bodyPr wrap="none" anchor="ctr"/>
            <a:lstStyle/>
            <a:p>
              <a:endParaRPr lang="zh-CN" altLang="en-US"/>
            </a:p>
          </p:txBody>
        </p:sp>
        <p:sp>
          <p:nvSpPr>
            <p:cNvPr id="35898" name="Line 11"/>
            <p:cNvSpPr>
              <a:spLocks noChangeShapeType="1"/>
            </p:cNvSpPr>
            <p:nvPr/>
          </p:nvSpPr>
          <p:spPr bwMode="auto">
            <a:xfrm>
              <a:off x="960" y="3648"/>
              <a:ext cx="288" cy="0"/>
            </a:xfrm>
            <a:prstGeom prst="line">
              <a:avLst/>
            </a:prstGeom>
            <a:noFill/>
            <a:ln w="9525">
              <a:solidFill>
                <a:schemeClr val="accent2"/>
              </a:solidFill>
              <a:round/>
              <a:headEnd/>
              <a:tailEnd/>
            </a:ln>
          </p:spPr>
          <p:txBody>
            <a:bodyPr wrap="none" anchor="ctr"/>
            <a:lstStyle/>
            <a:p>
              <a:endParaRPr lang="zh-CN" altLang="en-US"/>
            </a:p>
          </p:txBody>
        </p:sp>
        <p:sp>
          <p:nvSpPr>
            <p:cNvPr id="35899" name="Text Box 12"/>
            <p:cNvSpPr txBox="1">
              <a:spLocks noChangeArrowheads="1"/>
            </p:cNvSpPr>
            <p:nvPr/>
          </p:nvSpPr>
          <p:spPr bwMode="auto">
            <a:xfrm>
              <a:off x="672" y="1233"/>
              <a:ext cx="336" cy="2751"/>
            </a:xfrm>
            <a:prstGeom prst="rect">
              <a:avLst/>
            </a:prstGeom>
            <a:noFill/>
            <a:ln w="9525">
              <a:noFill/>
              <a:miter lim="800000"/>
              <a:headEnd/>
              <a:tailEnd/>
            </a:ln>
          </p:spPr>
          <p:txBody>
            <a:bodyPr>
              <a:spAutoFit/>
            </a:bodyPr>
            <a:lstStyle/>
            <a:p>
              <a:pPr>
                <a:spcBef>
                  <a:spcPct val="50000"/>
                </a:spcBef>
              </a:pPr>
              <a:r>
                <a:rPr lang="en-US" altLang="zh-CN" sz="2800" b="0">
                  <a:solidFill>
                    <a:srgbClr val="6600CC"/>
                  </a:solidFill>
                </a:rPr>
                <a:t>0</a:t>
              </a:r>
            </a:p>
            <a:p>
              <a:pPr>
                <a:spcBef>
                  <a:spcPct val="50000"/>
                </a:spcBef>
              </a:pPr>
              <a:r>
                <a:rPr lang="en-US" altLang="zh-CN" sz="2800" b="0">
                  <a:solidFill>
                    <a:srgbClr val="6600CC"/>
                  </a:solidFill>
                </a:rPr>
                <a:t>1</a:t>
              </a:r>
            </a:p>
            <a:p>
              <a:pPr>
                <a:spcBef>
                  <a:spcPct val="50000"/>
                </a:spcBef>
              </a:pPr>
              <a:r>
                <a:rPr lang="en-US" altLang="zh-CN" sz="2800" b="0">
                  <a:solidFill>
                    <a:srgbClr val="6600CC"/>
                  </a:solidFill>
                </a:rPr>
                <a:t>2</a:t>
              </a:r>
            </a:p>
            <a:p>
              <a:pPr>
                <a:spcBef>
                  <a:spcPct val="50000"/>
                </a:spcBef>
              </a:pPr>
              <a:r>
                <a:rPr lang="en-US" altLang="zh-CN" sz="2800" b="0">
                  <a:solidFill>
                    <a:srgbClr val="6600CC"/>
                  </a:solidFill>
                </a:rPr>
                <a:t>3</a:t>
              </a:r>
            </a:p>
            <a:p>
              <a:pPr>
                <a:spcBef>
                  <a:spcPct val="50000"/>
                </a:spcBef>
              </a:pPr>
              <a:r>
                <a:rPr lang="en-US" altLang="zh-CN" sz="2800" b="0">
                  <a:solidFill>
                    <a:srgbClr val="6600CC"/>
                  </a:solidFill>
                </a:rPr>
                <a:t>4</a:t>
              </a:r>
            </a:p>
            <a:p>
              <a:pPr>
                <a:spcBef>
                  <a:spcPct val="50000"/>
                </a:spcBef>
              </a:pPr>
              <a:r>
                <a:rPr lang="en-US" altLang="zh-CN" sz="2800" b="0">
                  <a:solidFill>
                    <a:srgbClr val="6600CC"/>
                  </a:solidFill>
                </a:rPr>
                <a:t>5</a:t>
              </a:r>
            </a:p>
            <a:p>
              <a:pPr>
                <a:spcBef>
                  <a:spcPct val="50000"/>
                </a:spcBef>
              </a:pPr>
              <a:r>
                <a:rPr lang="en-US" altLang="zh-CN" sz="2800" b="0">
                  <a:solidFill>
                    <a:srgbClr val="6600CC"/>
                  </a:solidFill>
                </a:rPr>
                <a:t>6</a:t>
              </a:r>
              <a:endParaRPr lang="en-US" altLang="zh-CN" sz="2800" b="0"/>
            </a:p>
          </p:txBody>
        </p:sp>
      </p:grpSp>
      <p:grpSp>
        <p:nvGrpSpPr>
          <p:cNvPr id="3" name="Group 13"/>
          <p:cNvGrpSpPr>
            <a:grpSpLocks/>
          </p:cNvGrpSpPr>
          <p:nvPr/>
        </p:nvGrpSpPr>
        <p:grpSpPr bwMode="auto">
          <a:xfrm>
            <a:off x="1282700" y="4637088"/>
            <a:ext cx="1676400" cy="519112"/>
            <a:chOff x="1152" y="2793"/>
            <a:chExt cx="1056" cy="327"/>
          </a:xfrm>
        </p:grpSpPr>
        <p:sp>
          <p:nvSpPr>
            <p:cNvPr id="35887" name="Text Box 14"/>
            <p:cNvSpPr txBox="1">
              <a:spLocks noChangeArrowheads="1"/>
            </p:cNvSpPr>
            <p:nvPr/>
          </p:nvSpPr>
          <p:spPr bwMode="auto">
            <a:xfrm>
              <a:off x="1957" y="2793"/>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88" name="Rectangle 15"/>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endParaRPr lang="zh-CN" altLang="en-US"/>
            </a:p>
          </p:txBody>
        </p:sp>
        <p:sp>
          <p:nvSpPr>
            <p:cNvPr id="35889" name="Line 16"/>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endParaRPr lang="zh-CN" altLang="en-US"/>
            </a:p>
          </p:txBody>
        </p:sp>
        <p:sp>
          <p:nvSpPr>
            <p:cNvPr id="35890" name="Line 17"/>
            <p:cNvSpPr>
              <a:spLocks noChangeShapeType="1"/>
            </p:cNvSpPr>
            <p:nvPr/>
          </p:nvSpPr>
          <p:spPr bwMode="auto">
            <a:xfrm>
              <a:off x="1152" y="2976"/>
              <a:ext cx="480"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91" name="Text Box 18"/>
            <p:cNvSpPr txBox="1">
              <a:spLocks noChangeArrowheads="1"/>
            </p:cNvSpPr>
            <p:nvPr/>
          </p:nvSpPr>
          <p:spPr bwMode="auto">
            <a:xfrm>
              <a:off x="1660" y="2832"/>
              <a:ext cx="308" cy="288"/>
            </a:xfrm>
            <a:prstGeom prst="rect">
              <a:avLst/>
            </a:prstGeom>
            <a:noFill/>
            <a:ln w="9525">
              <a:noFill/>
              <a:miter lim="800000"/>
              <a:headEnd/>
              <a:tailEnd/>
            </a:ln>
          </p:spPr>
          <p:txBody>
            <a:bodyPr wrap="none">
              <a:spAutoFit/>
            </a:bodyPr>
            <a:lstStyle/>
            <a:p>
              <a:r>
                <a:rPr lang="en-US" altLang="zh-CN">
                  <a:solidFill>
                    <a:schemeClr val="accent2"/>
                  </a:solidFill>
                </a:rPr>
                <a:t>11</a:t>
              </a:r>
              <a:endParaRPr lang="en-US" altLang="zh-CN" b="0"/>
            </a:p>
          </p:txBody>
        </p:sp>
      </p:grpSp>
      <p:grpSp>
        <p:nvGrpSpPr>
          <p:cNvPr id="4" name="Group 19"/>
          <p:cNvGrpSpPr>
            <a:grpSpLocks/>
          </p:cNvGrpSpPr>
          <p:nvPr/>
        </p:nvGrpSpPr>
        <p:grpSpPr bwMode="auto">
          <a:xfrm>
            <a:off x="1282700" y="5384800"/>
            <a:ext cx="4724400" cy="574675"/>
            <a:chOff x="1152" y="3264"/>
            <a:chExt cx="2976" cy="362"/>
          </a:xfrm>
        </p:grpSpPr>
        <p:sp>
          <p:nvSpPr>
            <p:cNvPr id="35876" name="Text Box 20"/>
            <p:cNvSpPr txBox="1">
              <a:spLocks noChangeArrowheads="1"/>
            </p:cNvSpPr>
            <p:nvPr/>
          </p:nvSpPr>
          <p:spPr bwMode="auto">
            <a:xfrm>
              <a:off x="3877" y="3264"/>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77" name="Rectangle 21"/>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r>
                <a:rPr lang="en-US" altLang="zh-CN">
                  <a:solidFill>
                    <a:schemeClr val="accent2"/>
                  </a:solidFill>
                </a:rPr>
                <a:t>19</a:t>
              </a:r>
              <a:endParaRPr lang="en-US" altLang="zh-CN" b="0"/>
            </a:p>
          </p:txBody>
        </p:sp>
        <p:sp>
          <p:nvSpPr>
            <p:cNvPr id="35878" name="Line 22"/>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endParaRPr lang="zh-CN" altLang="en-US"/>
            </a:p>
          </p:txBody>
        </p:sp>
        <p:sp>
          <p:nvSpPr>
            <p:cNvPr id="35879" name="Rectangle 23"/>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endParaRPr lang="zh-CN" altLang="en-US"/>
            </a:p>
          </p:txBody>
        </p:sp>
        <p:sp>
          <p:nvSpPr>
            <p:cNvPr id="35880" name="Line 24"/>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endParaRPr lang="zh-CN" altLang="en-US"/>
            </a:p>
          </p:txBody>
        </p:sp>
        <p:sp>
          <p:nvSpPr>
            <p:cNvPr id="35881" name="Rectangle 25"/>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r>
                <a:rPr lang="en-US" altLang="zh-CN">
                  <a:solidFill>
                    <a:schemeClr val="accent2"/>
                  </a:solidFill>
                </a:rPr>
                <a:t>82</a:t>
              </a:r>
              <a:endParaRPr lang="en-US" altLang="zh-CN" b="0"/>
            </a:p>
          </p:txBody>
        </p:sp>
        <p:sp>
          <p:nvSpPr>
            <p:cNvPr id="35882" name="Line 26"/>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endParaRPr lang="zh-CN" altLang="en-US"/>
            </a:p>
          </p:txBody>
        </p:sp>
        <p:sp>
          <p:nvSpPr>
            <p:cNvPr id="35883" name="Line 27"/>
            <p:cNvSpPr>
              <a:spLocks noChangeShapeType="1"/>
            </p:cNvSpPr>
            <p:nvPr/>
          </p:nvSpPr>
          <p:spPr bwMode="auto">
            <a:xfrm>
              <a:off x="1152" y="3456"/>
              <a:ext cx="480"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84" name="Line 28"/>
            <p:cNvSpPr>
              <a:spLocks noChangeShapeType="1"/>
            </p:cNvSpPr>
            <p:nvPr/>
          </p:nvSpPr>
          <p:spPr bwMode="auto">
            <a:xfrm>
              <a:off x="2064" y="3456"/>
              <a:ext cx="528"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85" name="Line 29"/>
            <p:cNvSpPr>
              <a:spLocks noChangeShapeType="1"/>
            </p:cNvSpPr>
            <p:nvPr/>
          </p:nvSpPr>
          <p:spPr bwMode="auto">
            <a:xfrm>
              <a:off x="3024" y="3456"/>
              <a:ext cx="528"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86" name="Text Box 30"/>
            <p:cNvSpPr txBox="1">
              <a:spLocks noChangeArrowheads="1"/>
            </p:cNvSpPr>
            <p:nvPr/>
          </p:nvSpPr>
          <p:spPr bwMode="auto">
            <a:xfrm>
              <a:off x="2620" y="3338"/>
              <a:ext cx="308" cy="288"/>
            </a:xfrm>
            <a:prstGeom prst="rect">
              <a:avLst/>
            </a:prstGeom>
            <a:noFill/>
            <a:ln w="9525">
              <a:noFill/>
              <a:miter lim="800000"/>
              <a:headEnd/>
              <a:tailEnd/>
            </a:ln>
          </p:spPr>
          <p:txBody>
            <a:bodyPr wrap="none">
              <a:spAutoFit/>
            </a:bodyPr>
            <a:lstStyle/>
            <a:p>
              <a:r>
                <a:rPr lang="en-US" altLang="zh-CN">
                  <a:solidFill>
                    <a:schemeClr val="accent2"/>
                  </a:solidFill>
                </a:rPr>
                <a:t>68</a:t>
              </a:r>
              <a:endParaRPr lang="en-US" altLang="zh-CN" b="0"/>
            </a:p>
          </p:txBody>
        </p:sp>
      </p:grpSp>
      <p:grpSp>
        <p:nvGrpSpPr>
          <p:cNvPr id="5" name="Group 31"/>
          <p:cNvGrpSpPr>
            <a:grpSpLocks/>
          </p:cNvGrpSpPr>
          <p:nvPr/>
        </p:nvGrpSpPr>
        <p:grpSpPr bwMode="auto">
          <a:xfrm>
            <a:off x="1282700" y="6084888"/>
            <a:ext cx="1617663" cy="519112"/>
            <a:chOff x="1152" y="3705"/>
            <a:chExt cx="1019" cy="327"/>
          </a:xfrm>
        </p:grpSpPr>
        <p:sp>
          <p:nvSpPr>
            <p:cNvPr id="35871" name="Rectangle 32"/>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endParaRPr lang="zh-CN" altLang="en-US"/>
            </a:p>
          </p:txBody>
        </p:sp>
        <p:sp>
          <p:nvSpPr>
            <p:cNvPr id="35872" name="Text Box 33"/>
            <p:cNvSpPr txBox="1">
              <a:spLocks noChangeArrowheads="1"/>
            </p:cNvSpPr>
            <p:nvPr/>
          </p:nvSpPr>
          <p:spPr bwMode="auto">
            <a:xfrm>
              <a:off x="1920" y="3705"/>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73" name="Line 34"/>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endParaRPr lang="zh-CN" altLang="en-US"/>
            </a:p>
          </p:txBody>
        </p:sp>
        <p:sp>
          <p:nvSpPr>
            <p:cNvPr id="35874" name="Line 35"/>
            <p:cNvSpPr>
              <a:spLocks noChangeShapeType="1"/>
            </p:cNvSpPr>
            <p:nvPr/>
          </p:nvSpPr>
          <p:spPr bwMode="auto">
            <a:xfrm>
              <a:off x="1152" y="3840"/>
              <a:ext cx="480"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75" name="Text Box 36"/>
            <p:cNvSpPr txBox="1">
              <a:spLocks noChangeArrowheads="1"/>
            </p:cNvSpPr>
            <p:nvPr/>
          </p:nvSpPr>
          <p:spPr bwMode="auto">
            <a:xfrm>
              <a:off x="1660" y="3744"/>
              <a:ext cx="308" cy="288"/>
            </a:xfrm>
            <a:prstGeom prst="rect">
              <a:avLst/>
            </a:prstGeom>
            <a:noFill/>
            <a:ln w="9525">
              <a:noFill/>
              <a:miter lim="800000"/>
              <a:headEnd/>
              <a:tailEnd/>
            </a:ln>
          </p:spPr>
          <p:txBody>
            <a:bodyPr wrap="none">
              <a:spAutoFit/>
            </a:bodyPr>
            <a:lstStyle/>
            <a:p>
              <a:r>
                <a:rPr lang="en-US" altLang="zh-CN">
                  <a:solidFill>
                    <a:schemeClr val="accent2"/>
                  </a:solidFill>
                </a:rPr>
                <a:t>55</a:t>
              </a:r>
              <a:endParaRPr lang="en-US" altLang="zh-CN" b="0"/>
            </a:p>
          </p:txBody>
        </p:sp>
      </p:grpSp>
      <p:grpSp>
        <p:nvGrpSpPr>
          <p:cNvPr id="6" name="Group 37"/>
          <p:cNvGrpSpPr>
            <a:grpSpLocks/>
          </p:cNvGrpSpPr>
          <p:nvPr/>
        </p:nvGrpSpPr>
        <p:grpSpPr bwMode="auto">
          <a:xfrm>
            <a:off x="1282700" y="2108200"/>
            <a:ext cx="1676400" cy="533400"/>
            <a:chOff x="1152" y="1200"/>
            <a:chExt cx="1056" cy="336"/>
          </a:xfrm>
        </p:grpSpPr>
        <p:sp>
          <p:nvSpPr>
            <p:cNvPr id="35867" name="Text Box 38"/>
            <p:cNvSpPr txBox="1">
              <a:spLocks noChangeArrowheads="1"/>
            </p:cNvSpPr>
            <p:nvPr/>
          </p:nvSpPr>
          <p:spPr bwMode="auto">
            <a:xfrm>
              <a:off x="1957" y="1200"/>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68" name="Line 39"/>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endParaRPr lang="zh-CN" altLang="en-US"/>
            </a:p>
          </p:txBody>
        </p:sp>
        <p:sp>
          <p:nvSpPr>
            <p:cNvPr id="35869" name="Rectangle 40"/>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r>
                <a:rPr lang="en-US" altLang="zh-CN">
                  <a:solidFill>
                    <a:schemeClr val="accent2"/>
                  </a:solidFill>
                </a:rPr>
                <a:t>14</a:t>
              </a:r>
              <a:endParaRPr lang="en-US" altLang="zh-CN" b="0"/>
            </a:p>
          </p:txBody>
        </p:sp>
        <p:sp>
          <p:nvSpPr>
            <p:cNvPr id="35870" name="Line 41"/>
            <p:cNvSpPr>
              <a:spLocks noChangeShapeType="1"/>
            </p:cNvSpPr>
            <p:nvPr/>
          </p:nvSpPr>
          <p:spPr bwMode="auto">
            <a:xfrm>
              <a:off x="1152" y="1440"/>
              <a:ext cx="480" cy="0"/>
            </a:xfrm>
            <a:prstGeom prst="line">
              <a:avLst/>
            </a:prstGeom>
            <a:noFill/>
            <a:ln w="19050">
              <a:solidFill>
                <a:schemeClr val="accent2"/>
              </a:solidFill>
              <a:round/>
              <a:headEnd/>
              <a:tailEnd type="triangle" w="med" len="med"/>
            </a:ln>
          </p:spPr>
          <p:txBody>
            <a:bodyPr wrap="none" anchor="ctr"/>
            <a:lstStyle/>
            <a:p>
              <a:endParaRPr lang="zh-CN" altLang="en-US"/>
            </a:p>
          </p:txBody>
        </p:sp>
      </p:grpSp>
      <p:grpSp>
        <p:nvGrpSpPr>
          <p:cNvPr id="7" name="Group 42"/>
          <p:cNvGrpSpPr>
            <a:grpSpLocks/>
          </p:cNvGrpSpPr>
          <p:nvPr/>
        </p:nvGrpSpPr>
        <p:grpSpPr bwMode="auto">
          <a:xfrm>
            <a:off x="1300163" y="2794000"/>
            <a:ext cx="3182937" cy="533400"/>
            <a:chOff x="1163" y="1632"/>
            <a:chExt cx="2005" cy="336"/>
          </a:xfrm>
        </p:grpSpPr>
        <p:sp>
          <p:nvSpPr>
            <p:cNvPr id="35860" name="Rectangle 43"/>
            <p:cNvSpPr>
              <a:spLocks noChangeArrowheads="1"/>
            </p:cNvSpPr>
            <p:nvPr/>
          </p:nvSpPr>
          <p:spPr bwMode="auto">
            <a:xfrm>
              <a:off x="2603" y="1671"/>
              <a:ext cx="528" cy="288"/>
            </a:xfrm>
            <a:prstGeom prst="rect">
              <a:avLst/>
            </a:prstGeom>
            <a:noFill/>
            <a:ln w="9525">
              <a:solidFill>
                <a:schemeClr val="tx1"/>
              </a:solidFill>
              <a:miter lim="800000"/>
              <a:headEnd/>
              <a:tailEnd/>
            </a:ln>
          </p:spPr>
          <p:txBody>
            <a:bodyPr wrap="none" anchor="ctr"/>
            <a:lstStyle/>
            <a:p>
              <a:r>
                <a:rPr lang="en-US" altLang="zh-CN">
                  <a:solidFill>
                    <a:schemeClr val="accent2"/>
                  </a:solidFill>
                </a:rPr>
                <a:t>36</a:t>
              </a:r>
              <a:endParaRPr lang="en-US" altLang="zh-CN" b="0"/>
            </a:p>
          </p:txBody>
        </p:sp>
        <p:sp>
          <p:nvSpPr>
            <p:cNvPr id="35861" name="Text Box 44"/>
            <p:cNvSpPr txBox="1">
              <a:spLocks noChangeArrowheads="1"/>
            </p:cNvSpPr>
            <p:nvPr/>
          </p:nvSpPr>
          <p:spPr bwMode="auto">
            <a:xfrm>
              <a:off x="2917" y="1632"/>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62" name="Line 45"/>
            <p:cNvSpPr>
              <a:spLocks noChangeShapeType="1"/>
            </p:cNvSpPr>
            <p:nvPr/>
          </p:nvSpPr>
          <p:spPr bwMode="auto">
            <a:xfrm>
              <a:off x="1979" y="1671"/>
              <a:ext cx="0" cy="288"/>
            </a:xfrm>
            <a:prstGeom prst="line">
              <a:avLst/>
            </a:prstGeom>
            <a:noFill/>
            <a:ln w="9525">
              <a:solidFill>
                <a:schemeClr val="tx1"/>
              </a:solidFill>
              <a:round/>
              <a:headEnd/>
              <a:tailEnd/>
            </a:ln>
          </p:spPr>
          <p:txBody>
            <a:bodyPr wrap="none" anchor="ctr"/>
            <a:lstStyle/>
            <a:p>
              <a:endParaRPr lang="zh-CN" altLang="en-US"/>
            </a:p>
          </p:txBody>
        </p:sp>
        <p:sp>
          <p:nvSpPr>
            <p:cNvPr id="35863" name="Line 46"/>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endParaRPr lang="zh-CN" altLang="en-US"/>
            </a:p>
          </p:txBody>
        </p:sp>
        <p:sp>
          <p:nvSpPr>
            <p:cNvPr id="35864" name="Rectangle 47"/>
            <p:cNvSpPr>
              <a:spLocks noChangeArrowheads="1"/>
            </p:cNvSpPr>
            <p:nvPr/>
          </p:nvSpPr>
          <p:spPr bwMode="auto">
            <a:xfrm>
              <a:off x="1643" y="1671"/>
              <a:ext cx="528" cy="288"/>
            </a:xfrm>
            <a:prstGeom prst="rect">
              <a:avLst/>
            </a:prstGeom>
            <a:noFill/>
            <a:ln w="9525">
              <a:solidFill>
                <a:schemeClr val="tx1"/>
              </a:solidFill>
              <a:miter lim="800000"/>
              <a:headEnd/>
              <a:tailEnd/>
            </a:ln>
          </p:spPr>
          <p:txBody>
            <a:bodyPr wrap="none" anchor="ctr"/>
            <a:lstStyle/>
            <a:p>
              <a:r>
                <a:rPr lang="en-US" altLang="zh-CN">
                  <a:solidFill>
                    <a:schemeClr val="accent2"/>
                  </a:solidFill>
                </a:rPr>
                <a:t>01</a:t>
              </a:r>
              <a:endParaRPr lang="en-US" altLang="zh-CN" b="0"/>
            </a:p>
          </p:txBody>
        </p:sp>
        <p:sp>
          <p:nvSpPr>
            <p:cNvPr id="35865" name="Line 48"/>
            <p:cNvSpPr>
              <a:spLocks noChangeShapeType="1"/>
            </p:cNvSpPr>
            <p:nvPr/>
          </p:nvSpPr>
          <p:spPr bwMode="auto">
            <a:xfrm>
              <a:off x="1163" y="1815"/>
              <a:ext cx="480"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35866" name="Line 49"/>
            <p:cNvSpPr>
              <a:spLocks noChangeShapeType="1"/>
            </p:cNvSpPr>
            <p:nvPr/>
          </p:nvSpPr>
          <p:spPr bwMode="auto">
            <a:xfrm>
              <a:off x="2075" y="1815"/>
              <a:ext cx="528" cy="0"/>
            </a:xfrm>
            <a:prstGeom prst="line">
              <a:avLst/>
            </a:prstGeom>
            <a:noFill/>
            <a:ln w="19050">
              <a:solidFill>
                <a:schemeClr val="accent2"/>
              </a:solidFill>
              <a:round/>
              <a:headEnd/>
              <a:tailEnd type="triangle" w="med" len="med"/>
            </a:ln>
          </p:spPr>
          <p:txBody>
            <a:bodyPr wrap="none" anchor="ctr"/>
            <a:lstStyle/>
            <a:p>
              <a:endParaRPr lang="zh-CN" altLang="en-US"/>
            </a:p>
          </p:txBody>
        </p:sp>
      </p:grpSp>
      <p:grpSp>
        <p:nvGrpSpPr>
          <p:cNvPr id="8" name="Group 50"/>
          <p:cNvGrpSpPr>
            <a:grpSpLocks/>
          </p:cNvGrpSpPr>
          <p:nvPr/>
        </p:nvGrpSpPr>
        <p:grpSpPr bwMode="auto">
          <a:xfrm>
            <a:off x="1282700" y="3417888"/>
            <a:ext cx="1676400" cy="560387"/>
            <a:chOff x="1152" y="2025"/>
            <a:chExt cx="1056" cy="353"/>
          </a:xfrm>
        </p:grpSpPr>
        <p:sp>
          <p:nvSpPr>
            <p:cNvPr id="35855" name="Text Box 51"/>
            <p:cNvSpPr txBox="1">
              <a:spLocks noChangeArrowheads="1"/>
            </p:cNvSpPr>
            <p:nvPr/>
          </p:nvSpPr>
          <p:spPr bwMode="auto">
            <a:xfrm>
              <a:off x="1957" y="2025"/>
              <a:ext cx="251" cy="327"/>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5856" name="Line 52"/>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endParaRPr lang="zh-CN" altLang="en-US"/>
            </a:p>
          </p:txBody>
        </p:sp>
        <p:sp>
          <p:nvSpPr>
            <p:cNvPr id="35857" name="Text Box 53"/>
            <p:cNvSpPr txBox="1">
              <a:spLocks noChangeArrowheads="1"/>
            </p:cNvSpPr>
            <p:nvPr/>
          </p:nvSpPr>
          <p:spPr bwMode="auto">
            <a:xfrm>
              <a:off x="1660" y="2090"/>
              <a:ext cx="308" cy="288"/>
            </a:xfrm>
            <a:prstGeom prst="rect">
              <a:avLst/>
            </a:prstGeom>
            <a:noFill/>
            <a:ln w="9525">
              <a:noFill/>
              <a:miter lim="800000"/>
              <a:headEnd/>
              <a:tailEnd/>
            </a:ln>
          </p:spPr>
          <p:txBody>
            <a:bodyPr wrap="none">
              <a:spAutoFit/>
            </a:bodyPr>
            <a:lstStyle/>
            <a:p>
              <a:r>
                <a:rPr lang="en-US" altLang="zh-CN">
                  <a:solidFill>
                    <a:schemeClr val="accent2"/>
                  </a:solidFill>
                </a:rPr>
                <a:t>23</a:t>
              </a:r>
              <a:endParaRPr lang="en-US" altLang="zh-CN" b="0"/>
            </a:p>
          </p:txBody>
        </p:sp>
        <p:sp>
          <p:nvSpPr>
            <p:cNvPr id="35858" name="Rectangle 54"/>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endParaRPr lang="zh-CN" altLang="en-US"/>
            </a:p>
          </p:txBody>
        </p:sp>
        <p:sp>
          <p:nvSpPr>
            <p:cNvPr id="35859" name="Line 55"/>
            <p:cNvSpPr>
              <a:spLocks noChangeShapeType="1"/>
            </p:cNvSpPr>
            <p:nvPr/>
          </p:nvSpPr>
          <p:spPr bwMode="auto">
            <a:xfrm>
              <a:off x="1152" y="2208"/>
              <a:ext cx="480" cy="0"/>
            </a:xfrm>
            <a:prstGeom prst="line">
              <a:avLst/>
            </a:prstGeom>
            <a:noFill/>
            <a:ln w="19050">
              <a:solidFill>
                <a:schemeClr val="accent2"/>
              </a:solidFill>
              <a:round/>
              <a:headEnd/>
              <a:tailEnd type="triangle" w="med" len="med"/>
            </a:ln>
          </p:spPr>
          <p:txBody>
            <a:bodyPr wrap="none" anchor="ctr"/>
            <a:lstStyle/>
            <a:p>
              <a:endParaRPr lang="zh-CN" altLang="en-US"/>
            </a:p>
          </p:txBody>
        </p:sp>
      </p:grpSp>
      <p:sp>
        <p:nvSpPr>
          <p:cNvPr id="779320" name="Text Box 56"/>
          <p:cNvSpPr txBox="1">
            <a:spLocks noChangeArrowheads="1"/>
          </p:cNvSpPr>
          <p:nvPr/>
        </p:nvSpPr>
        <p:spPr bwMode="auto">
          <a:xfrm>
            <a:off x="1036638" y="4027488"/>
            <a:ext cx="398462" cy="519112"/>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779321" name="Text Box 57"/>
          <p:cNvSpPr txBox="1">
            <a:spLocks noChangeArrowheads="1"/>
          </p:cNvSpPr>
          <p:nvPr/>
        </p:nvSpPr>
        <p:spPr bwMode="auto">
          <a:xfrm>
            <a:off x="3605213" y="3686175"/>
            <a:ext cx="5538787" cy="519113"/>
          </a:xfrm>
          <a:prstGeom prst="rect">
            <a:avLst/>
          </a:prstGeom>
          <a:noFill/>
          <a:ln w="9525">
            <a:noFill/>
            <a:miter lim="800000"/>
            <a:headEnd/>
            <a:tailEnd/>
          </a:ln>
        </p:spPr>
        <p:txBody>
          <a:bodyPr>
            <a:spAutoFit/>
          </a:bodyPr>
          <a:lstStyle/>
          <a:p>
            <a:r>
              <a:rPr lang="en-US" altLang="zh-CN" sz="2800">
                <a:solidFill>
                  <a:srgbClr val="A50021"/>
                </a:solidFill>
              </a:rPr>
              <a:t>ASL</a:t>
            </a:r>
            <a:r>
              <a:rPr lang="zh-CN" altLang="en-US" sz="2800" baseline="-25000">
                <a:solidFill>
                  <a:srgbClr val="A50021"/>
                </a:solidFill>
                <a:ea typeface="楷体_GB2312" pitchFamily="49" charset="-122"/>
              </a:rPr>
              <a:t>成功</a:t>
            </a:r>
            <a:r>
              <a:rPr lang="en-US" altLang="zh-CN" sz="2800">
                <a:solidFill>
                  <a:srgbClr val="A50021"/>
                </a:solidFill>
              </a:rPr>
              <a:t>=(6×1+2×2+3) / 9=13 / 9</a:t>
            </a:r>
            <a:endParaRPr lang="en-US" altLang="zh-CN" sz="2800"/>
          </a:p>
        </p:txBody>
      </p:sp>
      <p:sp>
        <p:nvSpPr>
          <p:cNvPr id="779322" name="Text Box 58"/>
          <p:cNvSpPr txBox="1">
            <a:spLocks noChangeArrowheads="1"/>
          </p:cNvSpPr>
          <p:nvPr/>
        </p:nvSpPr>
        <p:spPr bwMode="auto">
          <a:xfrm>
            <a:off x="214313" y="1449388"/>
            <a:ext cx="8929687" cy="1285875"/>
          </a:xfrm>
          <a:prstGeom prst="rect">
            <a:avLst/>
          </a:prstGeom>
          <a:noFill/>
          <a:ln w="9525">
            <a:noFill/>
            <a:miter lim="800000"/>
            <a:headEnd/>
            <a:tailEnd/>
          </a:ln>
        </p:spPr>
        <p:txBody>
          <a:bodyPr>
            <a:spAutoFit/>
          </a:bodyPr>
          <a:lstStyle/>
          <a:p>
            <a:pPr>
              <a:spcBef>
                <a:spcPct val="45000"/>
              </a:spcBef>
            </a:pPr>
            <a:r>
              <a:rPr lang="zh-CN" altLang="en-US" sz="3200" b="0">
                <a:ea typeface="隶书" pitchFamily="49" charset="-122"/>
              </a:rPr>
              <a:t>例如</a:t>
            </a:r>
            <a:r>
              <a:rPr lang="en-US" altLang="zh-CN" sz="3200" b="0">
                <a:ea typeface="隶书" pitchFamily="49" charset="-122"/>
              </a:rPr>
              <a:t>: </a:t>
            </a:r>
            <a:r>
              <a:rPr lang="zh-CN" altLang="en-US" sz="3200" b="0">
                <a:ea typeface="隶书" pitchFamily="49" charset="-122"/>
              </a:rPr>
              <a:t>关键字集合， </a:t>
            </a:r>
            <a:r>
              <a:rPr lang="en-US" altLang="zh-CN" sz="2800" b="0">
                <a:ea typeface="楷体_GB2312" pitchFamily="49" charset="-122"/>
              </a:rPr>
              <a:t>{ 19, 01, 23, 14, 55, 68, 11, 82, 36 }                    </a:t>
            </a:r>
          </a:p>
          <a:p>
            <a:pPr>
              <a:spcBef>
                <a:spcPct val="45000"/>
              </a:spcBef>
            </a:pPr>
            <a:r>
              <a:rPr lang="en-US" altLang="zh-CN" sz="2800" b="0">
                <a:ea typeface="楷体_GB2312" pitchFamily="49" charset="-122"/>
              </a:rPr>
              <a:t>                                     </a:t>
            </a:r>
            <a:r>
              <a:rPr lang="zh-CN" altLang="en-US" sz="3200" b="0">
                <a:ea typeface="隶书" pitchFamily="49" charset="-122"/>
              </a:rPr>
              <a:t>哈希函数为 </a:t>
            </a:r>
            <a:r>
              <a:rPr lang="en-US" altLang="zh-CN" sz="3200" b="0">
                <a:ea typeface="隶书" pitchFamily="49" charset="-122"/>
              </a:rPr>
              <a:t>H(key)=key MOD </a:t>
            </a:r>
            <a:r>
              <a:rPr lang="en-US" altLang="zh-CN" sz="3200">
                <a:solidFill>
                  <a:srgbClr val="FF3300"/>
                </a:solidFill>
                <a:ea typeface="隶书" pitchFamily="49" charset="-122"/>
              </a:rPr>
              <a:t>7</a:t>
            </a:r>
          </a:p>
        </p:txBody>
      </p:sp>
      <p:sp>
        <p:nvSpPr>
          <p:cNvPr id="779323" name="Text Box 59"/>
          <p:cNvSpPr txBox="1">
            <a:spLocks noChangeArrowheads="1"/>
          </p:cNvSpPr>
          <p:nvPr/>
        </p:nvSpPr>
        <p:spPr bwMode="auto">
          <a:xfrm>
            <a:off x="3619500" y="4349750"/>
            <a:ext cx="4803775" cy="519113"/>
          </a:xfrm>
          <a:prstGeom prst="rect">
            <a:avLst/>
          </a:prstGeom>
          <a:noFill/>
          <a:ln w="9525">
            <a:noFill/>
            <a:miter lim="800000"/>
            <a:headEnd/>
            <a:tailEnd/>
          </a:ln>
        </p:spPr>
        <p:txBody>
          <a:bodyPr wrap="none">
            <a:spAutoFit/>
          </a:bodyPr>
          <a:lstStyle/>
          <a:p>
            <a:r>
              <a:rPr lang="en-US" altLang="zh-CN" sz="2800">
                <a:solidFill>
                  <a:srgbClr val="A50021"/>
                </a:solidFill>
              </a:rPr>
              <a:t>ASL</a:t>
            </a:r>
            <a:r>
              <a:rPr lang="zh-CN" altLang="en-US" sz="2800" baseline="-25000">
                <a:solidFill>
                  <a:srgbClr val="A50021"/>
                </a:solidFill>
                <a:ea typeface="楷体_GB2312" pitchFamily="49" charset="-122"/>
              </a:rPr>
              <a:t>不成功</a:t>
            </a:r>
            <a:r>
              <a:rPr lang="en-US" altLang="zh-CN" sz="2800">
                <a:solidFill>
                  <a:srgbClr val="A50021"/>
                </a:solidFill>
              </a:rPr>
              <a:t>=(1×4+2+3) / 7=9 / 7</a:t>
            </a:r>
          </a:p>
        </p:txBody>
      </p:sp>
      <p:sp>
        <p:nvSpPr>
          <p:cNvPr id="60" name="矩形 59"/>
          <p:cNvSpPr/>
          <p:nvPr/>
        </p:nvSpPr>
        <p:spPr>
          <a:xfrm>
            <a:off x="5066983" y="6080780"/>
            <a:ext cx="2348720" cy="523220"/>
          </a:xfrm>
          <a:prstGeom prst="rect">
            <a:avLst/>
          </a:prstGeom>
        </p:spPr>
        <p:txBody>
          <a:bodyPr wrap="none">
            <a:spAutoFit/>
          </a:bodyPr>
          <a:lstStyle/>
          <a:p>
            <a:r>
              <a:rPr lang="zh-CN" altLang="en-US" sz="2800" dirty="0" smtClean="0">
                <a:solidFill>
                  <a:srgbClr val="FF0000"/>
                </a:solidFill>
                <a:latin typeface="仿宋" pitchFamily="49" charset="-122"/>
                <a:ea typeface="仿宋" pitchFamily="49" charset="-122"/>
              </a:rPr>
              <a:t>容量限制吗？</a:t>
            </a:r>
            <a:endParaRPr lang="zh-CN" altLang="en-US" sz="2800" dirty="0">
              <a:solidFill>
                <a:srgbClr val="FF0000"/>
              </a:solidFill>
              <a:latin typeface="仿宋" pitchFamily="49" charset="-122"/>
              <a:ea typeface="仿宋" pitchFamily="49" charset="-122"/>
            </a:endParaRPr>
          </a:p>
        </p:txBody>
      </p:sp>
    </p:spTree>
    <p:extLst>
      <p:ext uri="{BB962C8B-B14F-4D97-AF65-F5344CB8AC3E}">
        <p14:creationId xmlns:p14="http://schemas.microsoft.com/office/powerpoint/2010/main" val="1092102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779267"/>
                                        </p:tgtEl>
                                        <p:attrNameLst>
                                          <p:attrName>style.visibility</p:attrName>
                                        </p:attrNameLst>
                                      </p:cBhvr>
                                      <p:to>
                                        <p:strVal val="visible"/>
                                      </p:to>
                                    </p:set>
                                    <p:animEffect transition="in" filter="randombar(vertical)">
                                      <p:cBhvr>
                                        <p:cTn id="7" dur="500"/>
                                        <p:tgtEl>
                                          <p:spTgt spid="77926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79266"/>
                                        </p:tgtEl>
                                        <p:attrNameLst>
                                          <p:attrName>style.visibility</p:attrName>
                                        </p:attrNameLst>
                                      </p:cBhvr>
                                      <p:to>
                                        <p:strVal val="visible"/>
                                      </p:to>
                                    </p:set>
                                    <p:animEffect transition="in" filter="strips(upRight)">
                                      <p:cBhvr>
                                        <p:cTn id="12" dur="500"/>
                                        <p:tgtEl>
                                          <p:spTgt spid="7792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9322"/>
                                        </p:tgtEl>
                                        <p:attrNameLst>
                                          <p:attrName>style.visibility</p:attrName>
                                        </p:attrNameLst>
                                      </p:cBhvr>
                                      <p:to>
                                        <p:strVal val="visible"/>
                                      </p:to>
                                    </p:set>
                                    <p:animEffect transition="in" filter="wipe(left)">
                                      <p:cBhvr>
                                        <p:cTn id="17" dur="500"/>
                                        <p:tgtEl>
                                          <p:spTgt spid="7793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793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79321"/>
                                        </p:tgtEl>
                                        <p:attrNameLst>
                                          <p:attrName>style.visibility</p:attrName>
                                        </p:attrNameLst>
                                      </p:cBhvr>
                                      <p:to>
                                        <p:strVal val="visible"/>
                                      </p:to>
                                    </p:set>
                                    <p:animEffect transition="in" filter="wipe(left)">
                                      <p:cBhvr>
                                        <p:cTn id="61" dur="500"/>
                                        <p:tgtEl>
                                          <p:spTgt spid="7793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79323"/>
                                        </p:tgtEl>
                                        <p:attrNameLst>
                                          <p:attrName>style.visibility</p:attrName>
                                        </p:attrNameLst>
                                      </p:cBhvr>
                                      <p:to>
                                        <p:strVal val="visible"/>
                                      </p:to>
                                    </p:set>
                                    <p:animEffect transition="in" filter="wipe(left)">
                                      <p:cBhvr>
                                        <p:cTn id="66" dur="500"/>
                                        <p:tgtEl>
                                          <p:spTgt spid="7793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autoUpdateAnimBg="0"/>
      <p:bldP spid="779267" grpId="0" autoUpdateAnimBg="0"/>
      <p:bldP spid="779320" grpId="0" autoUpdateAnimBg="0"/>
      <p:bldP spid="779321" grpId="0" autoUpdateAnimBg="0"/>
      <p:bldP spid="779322" grpId="0" autoUpdateAnimBg="0"/>
      <p:bldP spid="779323" grpId="0" autoUpdateAnimBg="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44613" y="3187700"/>
            <a:ext cx="6597650" cy="3451225"/>
            <a:chOff x="528" y="1412"/>
            <a:chExt cx="4752" cy="2668"/>
          </a:xfrm>
        </p:grpSpPr>
        <p:sp>
          <p:nvSpPr>
            <p:cNvPr id="8197" name="Oval 3"/>
            <p:cNvSpPr>
              <a:spLocks noChangeArrowheads="1"/>
            </p:cNvSpPr>
            <p:nvPr/>
          </p:nvSpPr>
          <p:spPr bwMode="auto">
            <a:xfrm>
              <a:off x="2400" y="141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grpSp>
          <p:nvGrpSpPr>
            <p:cNvPr id="3" name="Group 4"/>
            <p:cNvGrpSpPr>
              <a:grpSpLocks/>
            </p:cNvGrpSpPr>
            <p:nvPr/>
          </p:nvGrpSpPr>
          <p:grpSpPr bwMode="auto">
            <a:xfrm>
              <a:off x="528" y="2256"/>
              <a:ext cx="1632" cy="672"/>
              <a:chOff x="528" y="2256"/>
              <a:chExt cx="1632" cy="672"/>
            </a:xfrm>
          </p:grpSpPr>
          <p:sp>
            <p:nvSpPr>
              <p:cNvPr id="8243" name="Oval 5"/>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D</a:t>
                </a:r>
                <a:endParaRPr lang="en-US" altLang="zh-CN" sz="3200">
                  <a:solidFill>
                    <a:srgbClr val="000000"/>
                  </a:solidFill>
                  <a:ea typeface="宋体" charset="-122"/>
                </a:endParaRPr>
              </a:p>
            </p:txBody>
          </p:sp>
          <p:sp>
            <p:nvSpPr>
              <p:cNvPr id="8244" name="Oval 6"/>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8245" name="Oval 7"/>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V</a:t>
                </a:r>
                <a:endParaRPr lang="en-US" altLang="zh-CN" sz="3200">
                  <a:solidFill>
                    <a:srgbClr val="000000"/>
                  </a:solidFill>
                  <a:ea typeface="宋体" charset="-122"/>
                </a:endParaRPr>
              </a:p>
            </p:txBody>
          </p:sp>
          <p:sp>
            <p:nvSpPr>
              <p:cNvPr id="8246" name="Line 8"/>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47" name="Line 9"/>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48" name="Line 10"/>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1"/>
            <p:cNvGrpSpPr>
              <a:grpSpLocks/>
            </p:cNvGrpSpPr>
            <p:nvPr/>
          </p:nvGrpSpPr>
          <p:grpSpPr bwMode="auto">
            <a:xfrm>
              <a:off x="2400" y="2256"/>
              <a:ext cx="1008" cy="672"/>
              <a:chOff x="2400" y="2256"/>
              <a:chExt cx="1008" cy="672"/>
            </a:xfrm>
          </p:grpSpPr>
          <p:sp>
            <p:nvSpPr>
              <p:cNvPr id="8239" name="Oval 12"/>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40" name="Oval 13"/>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R</a:t>
                </a:r>
                <a:endParaRPr lang="en-US" altLang="zh-CN" sz="3200">
                  <a:solidFill>
                    <a:srgbClr val="000000"/>
                  </a:solidFill>
                  <a:ea typeface="宋体" charset="-122"/>
                </a:endParaRPr>
              </a:p>
            </p:txBody>
          </p:sp>
          <p:sp>
            <p:nvSpPr>
              <p:cNvPr id="8241" name="Line 14"/>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42" name="Line 15"/>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5" name="Group 16"/>
            <p:cNvGrpSpPr>
              <a:grpSpLocks/>
            </p:cNvGrpSpPr>
            <p:nvPr/>
          </p:nvGrpSpPr>
          <p:grpSpPr bwMode="auto">
            <a:xfrm>
              <a:off x="528" y="2928"/>
              <a:ext cx="384" cy="576"/>
              <a:chOff x="528" y="2928"/>
              <a:chExt cx="384" cy="576"/>
            </a:xfrm>
          </p:grpSpPr>
          <p:sp>
            <p:nvSpPr>
              <p:cNvPr id="8237" name="Oval 17"/>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a:solidFill>
                    <a:srgbClr val="3333FF"/>
                  </a:solidFill>
                  <a:ea typeface="宋体" charset="-122"/>
                </a:endParaRPr>
              </a:p>
            </p:txBody>
          </p:sp>
          <p:sp>
            <p:nvSpPr>
              <p:cNvPr id="8238" name="Line 18"/>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6" name="Group 19"/>
            <p:cNvGrpSpPr>
              <a:grpSpLocks/>
            </p:cNvGrpSpPr>
            <p:nvPr/>
          </p:nvGrpSpPr>
          <p:grpSpPr bwMode="auto">
            <a:xfrm>
              <a:off x="1152" y="2928"/>
              <a:ext cx="384" cy="576"/>
              <a:chOff x="1152" y="2928"/>
              <a:chExt cx="384" cy="576"/>
            </a:xfrm>
          </p:grpSpPr>
          <p:sp>
            <p:nvSpPr>
              <p:cNvPr id="8235" name="Oval 20"/>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36" name="Line 21"/>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7" name="Group 22"/>
            <p:cNvGrpSpPr>
              <a:grpSpLocks/>
            </p:cNvGrpSpPr>
            <p:nvPr/>
          </p:nvGrpSpPr>
          <p:grpSpPr bwMode="auto">
            <a:xfrm>
              <a:off x="1776" y="2928"/>
              <a:ext cx="384" cy="1152"/>
              <a:chOff x="1776" y="2928"/>
              <a:chExt cx="384" cy="1152"/>
            </a:xfrm>
          </p:grpSpPr>
          <p:sp>
            <p:nvSpPr>
              <p:cNvPr id="8231" name="Oval 23"/>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8232" name="Oval 24"/>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33" name="Line 25"/>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34" name="Line 26"/>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8" name="Group 27"/>
            <p:cNvGrpSpPr>
              <a:grpSpLocks/>
            </p:cNvGrpSpPr>
            <p:nvPr/>
          </p:nvGrpSpPr>
          <p:grpSpPr bwMode="auto">
            <a:xfrm>
              <a:off x="3024" y="2928"/>
              <a:ext cx="384" cy="576"/>
              <a:chOff x="3024" y="2928"/>
              <a:chExt cx="384" cy="576"/>
            </a:xfrm>
          </p:grpSpPr>
          <p:sp>
            <p:nvSpPr>
              <p:cNvPr id="8229" name="Oval 28"/>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30" name="Line 29"/>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9" name="Group 30"/>
            <p:cNvGrpSpPr>
              <a:grpSpLocks/>
            </p:cNvGrpSpPr>
            <p:nvPr/>
          </p:nvGrpSpPr>
          <p:grpSpPr bwMode="auto">
            <a:xfrm>
              <a:off x="4272" y="2928"/>
              <a:ext cx="384" cy="1152"/>
              <a:chOff x="4272" y="2928"/>
              <a:chExt cx="384" cy="1152"/>
            </a:xfrm>
          </p:grpSpPr>
          <p:sp>
            <p:nvSpPr>
              <p:cNvPr id="8225" name="Oval 31"/>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sp>
            <p:nvSpPr>
              <p:cNvPr id="8226" name="Oval 32"/>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27" name="Line 33"/>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28" name="Line 34"/>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0" name="Group 35"/>
            <p:cNvGrpSpPr>
              <a:grpSpLocks/>
            </p:cNvGrpSpPr>
            <p:nvPr/>
          </p:nvGrpSpPr>
          <p:grpSpPr bwMode="auto">
            <a:xfrm>
              <a:off x="4896" y="2928"/>
              <a:ext cx="384" cy="576"/>
              <a:chOff x="4896" y="2928"/>
              <a:chExt cx="384" cy="576"/>
            </a:xfrm>
          </p:grpSpPr>
          <p:sp>
            <p:nvSpPr>
              <p:cNvPr id="8223" name="Oval 36"/>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24" name="Line 37"/>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1" name="Group 38"/>
            <p:cNvGrpSpPr>
              <a:grpSpLocks/>
            </p:cNvGrpSpPr>
            <p:nvPr/>
          </p:nvGrpSpPr>
          <p:grpSpPr bwMode="auto">
            <a:xfrm>
              <a:off x="3360" y="2832"/>
              <a:ext cx="672" cy="1248"/>
              <a:chOff x="3360" y="2832"/>
              <a:chExt cx="672" cy="1248"/>
            </a:xfrm>
          </p:grpSpPr>
          <p:sp>
            <p:nvSpPr>
              <p:cNvPr id="8219" name="Oval 39"/>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8220" name="Oval 40"/>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8221" name="Line 41"/>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22" name="Line 42"/>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2" name="Group 43"/>
            <p:cNvGrpSpPr>
              <a:grpSpLocks/>
            </p:cNvGrpSpPr>
            <p:nvPr/>
          </p:nvGrpSpPr>
          <p:grpSpPr bwMode="auto">
            <a:xfrm>
              <a:off x="4272" y="2256"/>
              <a:ext cx="1008" cy="672"/>
              <a:chOff x="4272" y="2256"/>
              <a:chExt cx="1008" cy="672"/>
            </a:xfrm>
          </p:grpSpPr>
          <p:sp>
            <p:nvSpPr>
              <p:cNvPr id="8215" name="Oval 44"/>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G</a:t>
                </a:r>
                <a:endParaRPr lang="en-US" altLang="zh-CN" sz="3200">
                  <a:solidFill>
                    <a:srgbClr val="000000"/>
                  </a:solidFill>
                  <a:ea typeface="宋体" charset="-122"/>
                </a:endParaRPr>
              </a:p>
            </p:txBody>
          </p:sp>
          <p:sp>
            <p:nvSpPr>
              <p:cNvPr id="8216" name="Oval 45"/>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8217" name="Line 46"/>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18" name="Line 47"/>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3" name="Group 48"/>
            <p:cNvGrpSpPr>
              <a:grpSpLocks/>
            </p:cNvGrpSpPr>
            <p:nvPr/>
          </p:nvGrpSpPr>
          <p:grpSpPr bwMode="auto">
            <a:xfrm>
              <a:off x="1152" y="1680"/>
              <a:ext cx="3504" cy="672"/>
              <a:chOff x="1152" y="1680"/>
              <a:chExt cx="3504" cy="672"/>
            </a:xfrm>
          </p:grpSpPr>
          <p:sp>
            <p:nvSpPr>
              <p:cNvPr id="8209" name="Oval 49"/>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A</a:t>
                </a:r>
                <a:endParaRPr lang="en-US" altLang="zh-CN" sz="3200">
                  <a:solidFill>
                    <a:srgbClr val="000000"/>
                  </a:solidFill>
                  <a:ea typeface="宋体" charset="-122"/>
                </a:endParaRPr>
              </a:p>
            </p:txBody>
          </p:sp>
          <p:sp>
            <p:nvSpPr>
              <p:cNvPr id="8210" name="Oval 50"/>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8211" name="Oval 51"/>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I</a:t>
                </a:r>
                <a:endParaRPr lang="en-US" altLang="zh-CN" sz="3200">
                  <a:solidFill>
                    <a:srgbClr val="000000"/>
                  </a:solidFill>
                  <a:ea typeface="宋体" charset="-122"/>
                </a:endParaRPr>
              </a:p>
            </p:txBody>
          </p:sp>
          <p:sp>
            <p:nvSpPr>
              <p:cNvPr id="8212" name="Line 52"/>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13" name="Line 53"/>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8214" name="Line 54"/>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sp>
        <p:nvSpPr>
          <p:cNvPr id="8195" name="Text Box 55"/>
          <p:cNvSpPr txBox="1">
            <a:spLocks noChangeArrowheads="1"/>
          </p:cNvSpPr>
          <p:nvPr/>
        </p:nvSpPr>
        <p:spPr bwMode="auto">
          <a:xfrm>
            <a:off x="0" y="0"/>
            <a:ext cx="4643438" cy="701675"/>
          </a:xfrm>
          <a:prstGeom prst="rect">
            <a:avLst/>
          </a:prstGeom>
          <a:noFill/>
          <a:ln w="9525" algn="ctr">
            <a:noFill/>
            <a:miter lim="800000"/>
            <a:headEnd/>
            <a:tailEnd/>
          </a:ln>
        </p:spPr>
        <p:txBody>
          <a:bodyPr wrap="none">
            <a:spAutoFit/>
          </a:bodyPr>
          <a:lstStyle/>
          <a:p>
            <a:pPr marL="381000" lvl="2"/>
            <a:r>
              <a:rPr lang="en-US" altLang="zh-CN" sz="4000" b="1">
                <a:solidFill>
                  <a:srgbClr val="6600CC"/>
                </a:solidFill>
                <a:latin typeface="楷体_GB2312" pitchFamily="49" charset="-122"/>
                <a:ea typeface="楷体_GB2312" pitchFamily="49" charset="-122"/>
              </a:rPr>
              <a:t>1.</a:t>
            </a:r>
            <a:r>
              <a:rPr lang="zh-CN" altLang="en-US" sz="4000" b="1">
                <a:solidFill>
                  <a:srgbClr val="6600CC"/>
                </a:solidFill>
                <a:latin typeface="楷体_GB2312" pitchFamily="49" charset="-122"/>
                <a:ea typeface="楷体_GB2312" pitchFamily="49" charset="-122"/>
              </a:rPr>
              <a:t>键树的结构特点</a:t>
            </a:r>
          </a:p>
        </p:txBody>
      </p:sp>
      <p:sp>
        <p:nvSpPr>
          <p:cNvPr id="441400" name="Text Box 56"/>
          <p:cNvSpPr txBox="1">
            <a:spLocks noChangeArrowheads="1"/>
          </p:cNvSpPr>
          <p:nvPr/>
        </p:nvSpPr>
        <p:spPr bwMode="auto">
          <a:xfrm>
            <a:off x="323850" y="947738"/>
            <a:ext cx="8172450" cy="1920875"/>
          </a:xfrm>
          <a:prstGeom prst="rect">
            <a:avLst/>
          </a:prstGeom>
          <a:noFill/>
          <a:ln w="9525">
            <a:noFill/>
            <a:miter lim="800000"/>
            <a:headEnd/>
            <a:tailEnd/>
          </a:ln>
        </p:spPr>
        <p:txBody>
          <a:bodyPr>
            <a:spAutoFit/>
          </a:bodyPr>
          <a:lstStyle/>
          <a:p>
            <a:pPr marL="536575" indent="-536575">
              <a:lnSpc>
                <a:spcPct val="125000"/>
              </a:lnSpc>
            </a:pPr>
            <a:r>
              <a:rPr lang="en-US" altLang="zh-CN" sz="3200" b="1" dirty="0">
                <a:solidFill>
                  <a:srgbClr val="000000"/>
                </a:solidFill>
                <a:latin typeface="楷体_GB2312" pitchFamily="49" charset="-122"/>
                <a:ea typeface="楷体_GB2312" pitchFamily="49" charset="-122"/>
              </a:rPr>
              <a:t>3</a:t>
            </a:r>
            <a:r>
              <a:rPr lang="en-US" altLang="zh-CN" sz="3200" b="1" dirty="0" smtClean="0">
                <a:solidFill>
                  <a:srgbClr val="000000"/>
                </a:solidFill>
                <a:latin typeface="楷体_GB2312" pitchFamily="49" charset="-122"/>
                <a:ea typeface="楷体_GB2312" pitchFamily="49" charset="-122"/>
              </a:rPr>
              <a:t>).</a:t>
            </a:r>
            <a:r>
              <a:rPr lang="zh-CN" altLang="en-US" sz="3200" b="1" dirty="0" smtClean="0">
                <a:solidFill>
                  <a:srgbClr val="000000"/>
                </a:solidFill>
                <a:latin typeface="楷体_GB2312" pitchFamily="49" charset="-122"/>
                <a:ea typeface="楷体_GB2312" pitchFamily="49" charset="-122"/>
              </a:rPr>
              <a:t>键</a:t>
            </a:r>
            <a:r>
              <a:rPr lang="zh-CN" altLang="en-US" sz="3200" b="1" dirty="0">
                <a:solidFill>
                  <a:srgbClr val="000000"/>
                </a:solidFill>
                <a:latin typeface="楷体_GB2312" pitchFamily="49" charset="-122"/>
                <a:ea typeface="楷体_GB2312" pitchFamily="49" charset="-122"/>
              </a:rPr>
              <a:t>树被约定为是一棵</a:t>
            </a:r>
            <a:r>
              <a:rPr lang="zh-CN" altLang="en-US" sz="3200" b="1" dirty="0">
                <a:solidFill>
                  <a:srgbClr val="FF0000"/>
                </a:solidFill>
                <a:latin typeface="楷体_GB2312" pitchFamily="49" charset="-122"/>
                <a:ea typeface="楷体_GB2312" pitchFamily="49" charset="-122"/>
              </a:rPr>
              <a:t>有序树</a:t>
            </a:r>
            <a:r>
              <a:rPr lang="zh-CN" altLang="en-US" sz="3200" b="1" dirty="0">
                <a:solidFill>
                  <a:srgbClr val="000000"/>
                </a:solidFill>
                <a:latin typeface="楷体_GB2312" pitchFamily="49" charset="-122"/>
                <a:ea typeface="楷体_GB2312" pitchFamily="49" charset="-122"/>
              </a:rPr>
              <a:t>，即同一层中兄弟结点之间依所含符号自左至右有序，并约定结束符</a:t>
            </a:r>
            <a:r>
              <a:rPr lang="zh-CN" altLang="en-US" sz="3200" b="1" dirty="0">
                <a:solidFill>
                  <a:srgbClr val="000000"/>
                </a:solidFill>
                <a:ea typeface="楷体_GB2312" pitchFamily="49" charset="-122"/>
              </a:rPr>
              <a:t>‘</a:t>
            </a:r>
            <a:r>
              <a:rPr lang="en-US" altLang="zh-CN" sz="3200" b="1" dirty="0">
                <a:solidFill>
                  <a:srgbClr val="000000"/>
                </a:solidFill>
                <a:latin typeface="楷体_GB2312" pitchFamily="49" charset="-122"/>
                <a:ea typeface="楷体_GB2312" pitchFamily="49" charset="-122"/>
              </a:rPr>
              <a:t>$</a:t>
            </a:r>
            <a:r>
              <a:rPr lang="en-US" altLang="zh-CN" sz="3200" b="1" dirty="0">
                <a:solidFill>
                  <a:srgbClr val="000000"/>
                </a:solidFill>
                <a:ea typeface="楷体_GB2312" pitchFamily="49" charset="-122"/>
              </a:rPr>
              <a:t>’</a:t>
            </a:r>
            <a:r>
              <a:rPr lang="zh-CN" altLang="en-US" sz="3200" b="1" dirty="0">
                <a:solidFill>
                  <a:srgbClr val="000000"/>
                </a:solidFill>
                <a:latin typeface="楷体_GB2312" pitchFamily="49" charset="-122"/>
                <a:ea typeface="楷体_GB2312" pitchFamily="49" charset="-122"/>
              </a:rPr>
              <a:t>小于任何其它符号。</a:t>
            </a:r>
          </a:p>
        </p:txBody>
      </p:sp>
    </p:spTree>
    <p:extLst>
      <p:ext uri="{BB962C8B-B14F-4D97-AF65-F5344CB8AC3E}">
        <p14:creationId xmlns:p14="http://schemas.microsoft.com/office/powerpoint/2010/main" val="853190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400"/>
                                        </p:tgtEl>
                                        <p:attrNameLst>
                                          <p:attrName>style.visibility</p:attrName>
                                        </p:attrNameLst>
                                      </p:cBhvr>
                                      <p:to>
                                        <p:strVal val="visible"/>
                                      </p:to>
                                    </p:set>
                                    <p:animEffect transition="in" filter="wipe(left)">
                                      <p:cBhvr>
                                        <p:cTn id="7" dur="500"/>
                                        <p:tgtEl>
                                          <p:spTgt spid="441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0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23863" y="1735138"/>
            <a:ext cx="6094412" cy="579437"/>
          </a:xfrm>
          <a:prstGeom prst="rect">
            <a:avLst/>
          </a:prstGeom>
          <a:noFill/>
          <a:ln w="9525">
            <a:noFill/>
            <a:miter lim="800000"/>
            <a:headEnd/>
            <a:tailEnd/>
          </a:ln>
        </p:spPr>
        <p:txBody>
          <a:bodyPr>
            <a:spAutoFit/>
          </a:bodyPr>
          <a:lstStyle/>
          <a:p>
            <a:r>
              <a:rPr lang="zh-CN" altLang="en-US" sz="3200">
                <a:latin typeface="楷体_GB2312" pitchFamily="49" charset="-122"/>
                <a:ea typeface="楷体_GB2312" pitchFamily="49" charset="-122"/>
              </a:rPr>
              <a:t>查找成功时的平均查找长度</a:t>
            </a:r>
            <a:r>
              <a:rPr lang="en-US" altLang="zh-CN" sz="3200">
                <a:latin typeface="楷体_GB2312" pitchFamily="49" charset="-122"/>
                <a:ea typeface="楷体_GB2312" pitchFamily="49" charset="-122"/>
              </a:rPr>
              <a:t>:</a:t>
            </a:r>
          </a:p>
        </p:txBody>
      </p:sp>
      <p:sp>
        <p:nvSpPr>
          <p:cNvPr id="781315" name="Rectangle 3"/>
          <p:cNvSpPr>
            <a:spLocks noChangeArrowheads="1"/>
          </p:cNvSpPr>
          <p:nvPr/>
        </p:nvSpPr>
        <p:spPr bwMode="auto">
          <a:xfrm>
            <a:off x="1741488" y="3398838"/>
            <a:ext cx="7340600" cy="519112"/>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1+1+2+1+2+1+4+1+3)/9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16/9</a:t>
            </a:r>
          </a:p>
        </p:txBody>
      </p:sp>
      <p:sp>
        <p:nvSpPr>
          <p:cNvPr id="781316" name="Rectangle 4"/>
          <p:cNvSpPr>
            <a:spLocks noChangeArrowheads="1"/>
          </p:cNvSpPr>
          <p:nvPr/>
        </p:nvSpPr>
        <p:spPr bwMode="auto">
          <a:xfrm>
            <a:off x="1770063" y="2620963"/>
            <a:ext cx="7340600" cy="519112"/>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1+1+2+1+3+6+2+5+1)/9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22/9</a:t>
            </a:r>
          </a:p>
        </p:txBody>
      </p:sp>
      <p:sp>
        <p:nvSpPr>
          <p:cNvPr id="781317" name="Rectangle 5"/>
          <p:cNvSpPr>
            <a:spLocks noChangeArrowheads="1"/>
          </p:cNvSpPr>
          <p:nvPr/>
        </p:nvSpPr>
        <p:spPr bwMode="auto">
          <a:xfrm>
            <a:off x="1803400" y="4206875"/>
            <a:ext cx="7340600" cy="519113"/>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2+1+1+1+2+1+2+1+3)/9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14/9</a:t>
            </a:r>
          </a:p>
        </p:txBody>
      </p:sp>
      <p:sp>
        <p:nvSpPr>
          <p:cNvPr id="36870" name="Text Box 6"/>
          <p:cNvSpPr txBox="1">
            <a:spLocks noChangeArrowheads="1"/>
          </p:cNvSpPr>
          <p:nvPr/>
        </p:nvSpPr>
        <p:spPr bwMode="auto">
          <a:xfrm>
            <a:off x="457200" y="2700338"/>
            <a:ext cx="18288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ea typeface="楷体_GB2312" pitchFamily="49" charset="-122"/>
              </a:rPr>
              <a:t>线性探测</a:t>
            </a:r>
            <a:r>
              <a:rPr lang="en-US" altLang="zh-CN">
                <a:solidFill>
                  <a:srgbClr val="FF0000"/>
                </a:solidFill>
                <a:ea typeface="楷体_GB2312" pitchFamily="49" charset="-122"/>
              </a:rPr>
              <a:t>:</a:t>
            </a:r>
          </a:p>
        </p:txBody>
      </p:sp>
      <p:sp>
        <p:nvSpPr>
          <p:cNvPr id="36871" name="Text Box 7"/>
          <p:cNvSpPr txBox="1">
            <a:spLocks noChangeArrowheads="1"/>
          </p:cNvSpPr>
          <p:nvPr/>
        </p:nvSpPr>
        <p:spPr bwMode="auto">
          <a:xfrm>
            <a:off x="441325" y="3478213"/>
            <a:ext cx="18288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ea typeface="楷体_GB2312" pitchFamily="49" charset="-122"/>
              </a:rPr>
              <a:t>平方探测</a:t>
            </a:r>
            <a:r>
              <a:rPr lang="en-US" altLang="zh-CN">
                <a:solidFill>
                  <a:srgbClr val="FF0000"/>
                </a:solidFill>
                <a:ea typeface="楷体_GB2312" pitchFamily="49" charset="-122"/>
              </a:rPr>
              <a:t>:</a:t>
            </a:r>
          </a:p>
        </p:txBody>
      </p:sp>
      <p:sp>
        <p:nvSpPr>
          <p:cNvPr id="36872" name="Text Box 8"/>
          <p:cNvSpPr txBox="1">
            <a:spLocks noChangeArrowheads="1"/>
          </p:cNvSpPr>
          <p:nvPr/>
        </p:nvSpPr>
        <p:spPr bwMode="auto">
          <a:xfrm>
            <a:off x="457200" y="4286250"/>
            <a:ext cx="18288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ea typeface="楷体_GB2312" pitchFamily="49" charset="-122"/>
              </a:rPr>
              <a:t>随机探测</a:t>
            </a:r>
            <a:r>
              <a:rPr lang="en-US" altLang="zh-CN">
                <a:solidFill>
                  <a:srgbClr val="FF0000"/>
                </a:solidFill>
                <a:ea typeface="楷体_GB2312" pitchFamily="49" charset="-122"/>
              </a:rPr>
              <a:t>:</a:t>
            </a:r>
          </a:p>
        </p:txBody>
      </p:sp>
      <p:sp>
        <p:nvSpPr>
          <p:cNvPr id="36873" name="Text Box 9"/>
          <p:cNvSpPr txBox="1">
            <a:spLocks noChangeArrowheads="1"/>
          </p:cNvSpPr>
          <p:nvPr/>
        </p:nvSpPr>
        <p:spPr bwMode="auto">
          <a:xfrm>
            <a:off x="157163" y="5740400"/>
            <a:ext cx="21336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ea typeface="楷体_GB2312" pitchFamily="49" charset="-122"/>
              </a:rPr>
              <a:t>二叉平衡树：</a:t>
            </a:r>
          </a:p>
        </p:txBody>
      </p:sp>
      <p:sp>
        <p:nvSpPr>
          <p:cNvPr id="781322" name="Rectangle 10"/>
          <p:cNvSpPr>
            <a:spLocks noChangeArrowheads="1"/>
          </p:cNvSpPr>
          <p:nvPr/>
        </p:nvSpPr>
        <p:spPr bwMode="auto">
          <a:xfrm>
            <a:off x="1782763" y="5708650"/>
            <a:ext cx="7340600" cy="519113"/>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4+4+3+3+3+3+2+2+1)/9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25/9</a:t>
            </a:r>
          </a:p>
        </p:txBody>
      </p:sp>
      <p:sp>
        <p:nvSpPr>
          <p:cNvPr id="36875" name="Text Box 11"/>
          <p:cNvSpPr txBox="1">
            <a:spLocks noChangeArrowheads="1"/>
          </p:cNvSpPr>
          <p:nvPr/>
        </p:nvSpPr>
        <p:spPr bwMode="auto">
          <a:xfrm>
            <a:off x="920750" y="412750"/>
            <a:ext cx="7011988" cy="1190625"/>
          </a:xfrm>
          <a:prstGeom prst="rect">
            <a:avLst/>
          </a:prstGeom>
          <a:noFill/>
          <a:ln w="9525">
            <a:noFill/>
            <a:miter lim="800000"/>
            <a:headEnd/>
            <a:tailEnd/>
          </a:ln>
        </p:spPr>
        <p:txBody>
          <a:bodyPr wrap="none">
            <a:spAutoFit/>
          </a:bodyPr>
          <a:lstStyle/>
          <a:p>
            <a:r>
              <a:rPr lang="zh-CN" altLang="en-US" sz="3600" b="0">
                <a:ea typeface="楷体_GB2312" pitchFamily="49" charset="-122"/>
              </a:rPr>
              <a:t>关键字集合 </a:t>
            </a:r>
          </a:p>
          <a:p>
            <a:r>
              <a:rPr lang="zh-CN" altLang="en-US" sz="3600" b="0">
                <a:ea typeface="楷体_GB2312" pitchFamily="49" charset="-122"/>
              </a:rPr>
              <a:t>        </a:t>
            </a:r>
            <a:r>
              <a:rPr lang="en-US" altLang="zh-CN" sz="3600" b="0">
                <a:ea typeface="楷体_GB2312" pitchFamily="49" charset="-122"/>
              </a:rPr>
              <a:t>{ </a:t>
            </a:r>
            <a:r>
              <a:rPr lang="en-US" altLang="zh-CN" sz="3200" b="0">
                <a:ea typeface="楷体_GB2312" pitchFamily="49" charset="-122"/>
              </a:rPr>
              <a:t>19, 01, 23, 14, 55, 68, 11, 82, 36 }</a:t>
            </a:r>
            <a:endParaRPr lang="en-US" altLang="zh-CN" sz="3600" b="0">
              <a:ea typeface="楷体_GB2312" pitchFamily="49" charset="-122"/>
            </a:endParaRPr>
          </a:p>
        </p:txBody>
      </p:sp>
      <p:sp>
        <p:nvSpPr>
          <p:cNvPr id="781324" name="Rectangle 12"/>
          <p:cNvSpPr>
            <a:spLocks noChangeArrowheads="1"/>
          </p:cNvSpPr>
          <p:nvPr/>
        </p:nvSpPr>
        <p:spPr bwMode="auto">
          <a:xfrm>
            <a:off x="1803400" y="4953000"/>
            <a:ext cx="7340600" cy="519113"/>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ASL</a:t>
            </a:r>
            <a:r>
              <a:rPr lang="zh-CN" altLang="en-US" sz="2800" baseline="-25000">
                <a:latin typeface="楷体_GB2312" pitchFamily="49" charset="-122"/>
                <a:ea typeface="楷体_GB2312" pitchFamily="49" charset="-122"/>
              </a:rPr>
              <a:t>成功</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1+1+1+1+1+1+2+2+3)/9</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13/9</a:t>
            </a:r>
          </a:p>
        </p:txBody>
      </p:sp>
      <p:sp>
        <p:nvSpPr>
          <p:cNvPr id="36877" name="Text Box 13"/>
          <p:cNvSpPr txBox="1">
            <a:spLocks noChangeArrowheads="1"/>
          </p:cNvSpPr>
          <p:nvPr/>
        </p:nvSpPr>
        <p:spPr bwMode="auto">
          <a:xfrm>
            <a:off x="457200" y="5032375"/>
            <a:ext cx="18288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ea typeface="楷体_GB2312" pitchFamily="49" charset="-122"/>
              </a:rPr>
              <a:t>链地址法</a:t>
            </a:r>
            <a:r>
              <a:rPr lang="en-US" altLang="zh-CN">
                <a:solidFill>
                  <a:srgbClr val="FF0000"/>
                </a:solidFill>
                <a:ea typeface="楷体_GB2312" pitchFamily="49" charset="-122"/>
              </a:rPr>
              <a:t>:</a:t>
            </a:r>
          </a:p>
        </p:txBody>
      </p:sp>
    </p:spTree>
    <p:extLst>
      <p:ext uri="{BB962C8B-B14F-4D97-AF65-F5344CB8AC3E}">
        <p14:creationId xmlns:p14="http://schemas.microsoft.com/office/powerpoint/2010/main" val="267518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16"/>
                                        </p:tgtEl>
                                        <p:attrNameLst>
                                          <p:attrName>style.visibility</p:attrName>
                                        </p:attrNameLst>
                                      </p:cBhvr>
                                      <p:to>
                                        <p:strVal val="visible"/>
                                      </p:to>
                                    </p:set>
                                    <p:animEffect transition="in" filter="wipe(left)">
                                      <p:cBhvr>
                                        <p:cTn id="7" dur="500"/>
                                        <p:tgtEl>
                                          <p:spTgt spid="781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1315"/>
                                        </p:tgtEl>
                                        <p:attrNameLst>
                                          <p:attrName>style.visibility</p:attrName>
                                        </p:attrNameLst>
                                      </p:cBhvr>
                                      <p:to>
                                        <p:strVal val="visible"/>
                                      </p:to>
                                    </p:set>
                                    <p:animEffect transition="in" filter="wipe(left)">
                                      <p:cBhvr>
                                        <p:cTn id="12" dur="500"/>
                                        <p:tgtEl>
                                          <p:spTgt spid="7813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1317"/>
                                        </p:tgtEl>
                                        <p:attrNameLst>
                                          <p:attrName>style.visibility</p:attrName>
                                        </p:attrNameLst>
                                      </p:cBhvr>
                                      <p:to>
                                        <p:strVal val="visible"/>
                                      </p:to>
                                    </p:set>
                                    <p:animEffect transition="in" filter="wipe(left)">
                                      <p:cBhvr>
                                        <p:cTn id="17" dur="500"/>
                                        <p:tgtEl>
                                          <p:spTgt spid="781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1324"/>
                                        </p:tgtEl>
                                        <p:attrNameLst>
                                          <p:attrName>style.visibility</p:attrName>
                                        </p:attrNameLst>
                                      </p:cBhvr>
                                      <p:to>
                                        <p:strVal val="visible"/>
                                      </p:to>
                                    </p:set>
                                    <p:animEffect transition="in" filter="wipe(left)">
                                      <p:cBhvr>
                                        <p:cTn id="22" dur="500"/>
                                        <p:tgtEl>
                                          <p:spTgt spid="781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1322"/>
                                        </p:tgtEl>
                                        <p:attrNameLst>
                                          <p:attrName>style.visibility</p:attrName>
                                        </p:attrNameLst>
                                      </p:cBhvr>
                                      <p:to>
                                        <p:strVal val="visible"/>
                                      </p:to>
                                    </p:set>
                                    <p:animEffect transition="in" filter="wipe(left)">
                                      <p:cBhvr>
                                        <p:cTn id="27" dur="500"/>
                                        <p:tgtEl>
                                          <p:spTgt spid="78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p:bldP spid="781316" grpId="0"/>
      <p:bldP spid="781317" grpId="0"/>
      <p:bldP spid="781322" grpId="0"/>
      <p:bldP spid="7813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body" idx="1"/>
          </p:nvPr>
        </p:nvSpPr>
        <p:spPr>
          <a:xfrm>
            <a:off x="304800" y="0"/>
            <a:ext cx="8839200" cy="4291013"/>
          </a:xfrm>
        </p:spPr>
        <p:txBody>
          <a:bodyPr/>
          <a:lstStyle/>
          <a:p>
            <a:pPr marL="898525" indent="-898525" eaLnBrk="1" hangingPunct="1">
              <a:lnSpc>
                <a:spcPct val="105000"/>
              </a:lnSpc>
              <a:spcBef>
                <a:spcPct val="0"/>
              </a:spcBef>
              <a:buClr>
                <a:srgbClr val="FF7C80"/>
              </a:buClr>
              <a:buSzPct val="50000"/>
              <a:buFont typeface="Wingdings" pitchFamily="2" charset="2"/>
              <a:buNone/>
            </a:pPr>
            <a:r>
              <a:rPr lang="zh-CN" altLang="en-US" sz="3600" b="1" smtClean="0">
                <a:solidFill>
                  <a:srgbClr val="3333FF"/>
                </a:solidFill>
                <a:ea typeface="楷体_GB2312" pitchFamily="49" charset="-122"/>
              </a:rPr>
              <a:t>例：</a:t>
            </a:r>
            <a:r>
              <a:rPr lang="zh-CN" altLang="en-US" sz="2400" b="1" smtClean="0">
                <a:ea typeface="楷体_GB2312" pitchFamily="49" charset="-122"/>
              </a:rPr>
              <a:t>在地址空间为</a:t>
            </a:r>
            <a:r>
              <a:rPr lang="en-US" altLang="zh-CN" sz="2400" b="1" smtClean="0">
                <a:ea typeface="楷体_GB2312" pitchFamily="49" charset="-122"/>
              </a:rPr>
              <a:t>0</a:t>
            </a:r>
            <a:r>
              <a:rPr lang="zh-CN" altLang="en-US" sz="2400" b="1" smtClean="0">
                <a:ea typeface="楷体_GB2312" pitchFamily="49" charset="-122"/>
              </a:rPr>
              <a:t>－</a:t>
            </a:r>
            <a:r>
              <a:rPr lang="en-US" altLang="zh-CN" sz="2400" b="1" smtClean="0">
                <a:ea typeface="楷体_GB2312" pitchFamily="49" charset="-122"/>
              </a:rPr>
              <a:t>16</a:t>
            </a:r>
            <a:r>
              <a:rPr lang="zh-CN" altLang="en-US" sz="2400" b="1" smtClean="0">
                <a:ea typeface="楷体_GB2312" pitchFamily="49" charset="-122"/>
              </a:rPr>
              <a:t>的散列区中，对以下关键字序列构造两个哈希表</a:t>
            </a:r>
            <a:r>
              <a:rPr lang="en-US" altLang="zh-CN" sz="2400" b="1" smtClean="0">
                <a:ea typeface="楷体_GB2312" pitchFamily="49" charset="-122"/>
              </a:rPr>
              <a:t>:</a:t>
            </a:r>
          </a:p>
          <a:p>
            <a:pPr marL="898525" indent="-898525" eaLnBrk="1" hangingPunct="1">
              <a:lnSpc>
                <a:spcPct val="105000"/>
              </a:lnSpc>
              <a:spcBef>
                <a:spcPct val="0"/>
              </a:spcBef>
              <a:buClr>
                <a:srgbClr val="FF7C80"/>
              </a:buClr>
              <a:buSzPct val="50000"/>
              <a:buFont typeface="Wingdings" pitchFamily="2" charset="2"/>
              <a:buNone/>
            </a:pPr>
            <a:r>
              <a:rPr lang="en-US" altLang="zh-CN" sz="2400" b="1" smtClean="0">
                <a:ea typeface="楷体_GB2312" pitchFamily="49" charset="-122"/>
              </a:rPr>
              <a:t>             { Jan,Feb,Mar,Apr,May,June,July,Aug,Sep,Oct,Nov,Dec}</a:t>
            </a:r>
          </a:p>
          <a:p>
            <a:pPr marL="898525" indent="-898525" eaLnBrk="1" hangingPunct="1">
              <a:lnSpc>
                <a:spcPct val="105000"/>
              </a:lnSpc>
              <a:spcBef>
                <a:spcPct val="0"/>
              </a:spcBef>
              <a:buClr>
                <a:srgbClr val="FF7C80"/>
              </a:buClr>
              <a:buSzPct val="50000"/>
              <a:buFont typeface="Wingdings" pitchFamily="2" charset="2"/>
              <a:buNone/>
            </a:pPr>
            <a:r>
              <a:rPr lang="en-US" altLang="zh-CN" sz="2400" b="1" smtClean="0">
                <a:ea typeface="楷体_GB2312" pitchFamily="49" charset="-122"/>
              </a:rPr>
              <a:t>	          </a:t>
            </a:r>
            <a:r>
              <a:rPr lang="zh-CN" altLang="en-US" sz="2400" b="1" smtClean="0">
                <a:ea typeface="楷体_GB2312" pitchFamily="49" charset="-122"/>
              </a:rPr>
              <a:t>（</a:t>
            </a:r>
            <a:r>
              <a:rPr lang="en-US" altLang="zh-CN" sz="2400" b="1" smtClean="0">
                <a:ea typeface="楷体_GB2312" pitchFamily="49" charset="-122"/>
              </a:rPr>
              <a:t>1</a:t>
            </a:r>
            <a:r>
              <a:rPr lang="zh-CN" altLang="en-US" sz="2400" b="1" smtClean="0">
                <a:ea typeface="楷体_GB2312" pitchFamily="49" charset="-122"/>
              </a:rPr>
              <a:t>）用线性探测开放定址法处理冲突；</a:t>
            </a:r>
          </a:p>
          <a:p>
            <a:pPr marL="898525" indent="-898525" eaLnBrk="1" hangingPunct="1">
              <a:lnSpc>
                <a:spcPct val="105000"/>
              </a:lnSpc>
              <a:spcBef>
                <a:spcPct val="0"/>
              </a:spcBef>
              <a:buClr>
                <a:srgbClr val="FF7C80"/>
              </a:buClr>
              <a:buSzPct val="50000"/>
              <a:buFont typeface="Wingdings" pitchFamily="2" charset="2"/>
              <a:buNone/>
            </a:pPr>
            <a:r>
              <a:rPr lang="zh-CN" altLang="en-US" sz="2400" b="1" smtClean="0">
                <a:ea typeface="楷体_GB2312" pitchFamily="49" charset="-122"/>
              </a:rPr>
              <a:t>	          （</a:t>
            </a:r>
            <a:r>
              <a:rPr lang="en-US" altLang="zh-CN" sz="2400" b="1" smtClean="0">
                <a:ea typeface="楷体_GB2312" pitchFamily="49" charset="-122"/>
              </a:rPr>
              <a:t>2</a:t>
            </a:r>
            <a:r>
              <a:rPr lang="zh-CN" altLang="en-US" sz="2400" b="1" smtClean="0">
                <a:ea typeface="楷体_GB2312" pitchFamily="49" charset="-122"/>
              </a:rPr>
              <a:t>）用链地址法处理冲突；</a:t>
            </a:r>
          </a:p>
          <a:p>
            <a:pPr marL="898525" indent="-898525" eaLnBrk="1" hangingPunct="1">
              <a:lnSpc>
                <a:spcPct val="105000"/>
              </a:lnSpc>
              <a:spcBef>
                <a:spcPct val="0"/>
              </a:spcBef>
              <a:buClr>
                <a:srgbClr val="FF7C80"/>
              </a:buClr>
              <a:buSzPct val="50000"/>
              <a:buFont typeface="Wingdings" pitchFamily="2" charset="2"/>
              <a:buNone/>
            </a:pPr>
            <a:r>
              <a:rPr lang="zh-CN" altLang="en-US" sz="2400" b="1" smtClean="0">
                <a:ea typeface="楷体_GB2312" pitchFamily="49" charset="-122"/>
              </a:rPr>
              <a:t>            并分别求这两个哈希表在等概率情况下查找成功和查找不成功的平均查找长度。</a:t>
            </a:r>
          </a:p>
          <a:p>
            <a:pPr marL="898525" indent="-898525" eaLnBrk="1" hangingPunct="1">
              <a:lnSpc>
                <a:spcPct val="105000"/>
              </a:lnSpc>
              <a:spcBef>
                <a:spcPct val="40000"/>
              </a:spcBef>
              <a:buClr>
                <a:srgbClr val="FF7C80"/>
              </a:buClr>
              <a:buSzPct val="50000"/>
              <a:buFont typeface="Wingdings" pitchFamily="2" charset="2"/>
              <a:buNone/>
            </a:pPr>
            <a:r>
              <a:rPr lang="zh-CN" altLang="en-US" sz="2400" b="1" smtClean="0">
                <a:ea typeface="楷体_GB2312" pitchFamily="49" charset="-122"/>
              </a:rPr>
              <a:t>            </a:t>
            </a:r>
            <a:r>
              <a:rPr lang="zh-CN" altLang="en-US" sz="2400" b="1" smtClean="0">
                <a:solidFill>
                  <a:srgbClr val="3333FF"/>
                </a:solidFill>
                <a:ea typeface="楷体_GB2312" pitchFamily="49" charset="-122"/>
              </a:rPr>
              <a:t>设哈希函数为</a:t>
            </a:r>
            <a:r>
              <a:rPr lang="en-US" altLang="zh-CN" sz="2400" b="1" smtClean="0">
                <a:solidFill>
                  <a:srgbClr val="3333FF"/>
                </a:solidFill>
                <a:ea typeface="楷体_GB2312" pitchFamily="49" charset="-122"/>
              </a:rPr>
              <a:t>H(x)= </a:t>
            </a:r>
            <a:r>
              <a:rPr lang="en-US" altLang="zh-CN" sz="2400" b="1" smtClean="0">
                <a:solidFill>
                  <a:srgbClr val="3333FF"/>
                </a:solidFill>
                <a:ea typeface="楷体_GB2312" pitchFamily="49" charset="-122"/>
                <a:sym typeface="Symbol" pitchFamily="18" charset="2"/>
              </a:rPr>
              <a:t></a:t>
            </a:r>
            <a:r>
              <a:rPr lang="en-US" altLang="zh-CN" sz="2400" b="1" smtClean="0">
                <a:solidFill>
                  <a:srgbClr val="3333FF"/>
                </a:solidFill>
                <a:ea typeface="楷体_GB2312" pitchFamily="49" charset="-122"/>
              </a:rPr>
              <a:t>i / 2</a:t>
            </a:r>
            <a:r>
              <a:rPr lang="en-US" altLang="zh-CN" sz="2400" b="1" smtClean="0">
                <a:solidFill>
                  <a:srgbClr val="3333FF"/>
                </a:solidFill>
                <a:ea typeface="楷体_GB2312" pitchFamily="49" charset="-122"/>
                <a:sym typeface="Symbol" pitchFamily="18" charset="2"/>
              </a:rPr>
              <a:t></a:t>
            </a:r>
            <a:r>
              <a:rPr lang="en-US" altLang="zh-CN" sz="2400" b="1" smtClean="0">
                <a:solidFill>
                  <a:srgbClr val="3333FF"/>
                </a:solidFill>
                <a:ea typeface="楷体_GB2312" pitchFamily="49" charset="-122"/>
              </a:rPr>
              <a:t> ,</a:t>
            </a:r>
            <a:r>
              <a:rPr lang="zh-CN" altLang="en-US" sz="2400" b="1" smtClean="0">
                <a:solidFill>
                  <a:srgbClr val="3333FF"/>
                </a:solidFill>
                <a:ea typeface="楷体_GB2312" pitchFamily="49" charset="-122"/>
              </a:rPr>
              <a:t>其中 </a:t>
            </a:r>
            <a:r>
              <a:rPr lang="en-US" altLang="zh-CN" sz="2400" b="1" smtClean="0">
                <a:solidFill>
                  <a:srgbClr val="3333FF"/>
                </a:solidFill>
                <a:ea typeface="楷体_GB2312" pitchFamily="49" charset="-122"/>
              </a:rPr>
              <a:t>i </a:t>
            </a:r>
            <a:r>
              <a:rPr lang="zh-CN" altLang="en-US" sz="2400" b="1" smtClean="0">
                <a:solidFill>
                  <a:srgbClr val="3333FF"/>
                </a:solidFill>
                <a:ea typeface="楷体_GB2312" pitchFamily="49" charset="-122"/>
              </a:rPr>
              <a:t>为关键字中第一个字母在字母表中的序号。</a:t>
            </a:r>
          </a:p>
        </p:txBody>
      </p:sp>
      <p:grpSp>
        <p:nvGrpSpPr>
          <p:cNvPr id="2" name="Group 3"/>
          <p:cNvGrpSpPr>
            <a:grpSpLocks/>
          </p:cNvGrpSpPr>
          <p:nvPr/>
        </p:nvGrpSpPr>
        <p:grpSpPr bwMode="auto">
          <a:xfrm>
            <a:off x="222250" y="4164013"/>
            <a:ext cx="9144000" cy="1262062"/>
            <a:chOff x="140" y="2335"/>
            <a:chExt cx="5760" cy="795"/>
          </a:xfrm>
        </p:grpSpPr>
        <p:sp>
          <p:nvSpPr>
            <p:cNvPr id="37894" name="Text Box 4"/>
            <p:cNvSpPr txBox="1">
              <a:spLocks noChangeArrowheads="1"/>
            </p:cNvSpPr>
            <p:nvPr/>
          </p:nvSpPr>
          <p:spPr bwMode="auto">
            <a:xfrm>
              <a:off x="140" y="2880"/>
              <a:ext cx="5760" cy="250"/>
            </a:xfrm>
            <a:prstGeom prst="rect">
              <a:avLst/>
            </a:prstGeom>
            <a:noFill/>
            <a:ln w="9525">
              <a:noFill/>
              <a:miter lim="800000"/>
              <a:headEnd/>
              <a:tailEnd/>
            </a:ln>
          </p:spPr>
          <p:txBody>
            <a:bodyPr>
              <a:spAutoFit/>
            </a:bodyPr>
            <a:lstStyle/>
            <a:p>
              <a:pPr>
                <a:spcBef>
                  <a:spcPct val="50000"/>
                </a:spcBef>
              </a:pPr>
              <a:r>
                <a:rPr lang="en-US" altLang="zh-CN" sz="2000"/>
                <a:t>    1     2     1     1             1      1     2      4     5     2      5       6</a:t>
              </a:r>
            </a:p>
          </p:txBody>
        </p:sp>
        <p:grpSp>
          <p:nvGrpSpPr>
            <p:cNvPr id="37895" name="Group 5"/>
            <p:cNvGrpSpPr>
              <a:grpSpLocks/>
            </p:cNvGrpSpPr>
            <p:nvPr/>
          </p:nvGrpSpPr>
          <p:grpSpPr bwMode="auto">
            <a:xfrm>
              <a:off x="212" y="2335"/>
              <a:ext cx="5688" cy="601"/>
              <a:chOff x="212" y="2335"/>
              <a:chExt cx="5688" cy="601"/>
            </a:xfrm>
          </p:grpSpPr>
          <p:sp>
            <p:nvSpPr>
              <p:cNvPr id="37896" name="Text Box 6"/>
              <p:cNvSpPr txBox="1">
                <a:spLocks noChangeArrowheads="1"/>
              </p:cNvSpPr>
              <p:nvPr/>
            </p:nvSpPr>
            <p:spPr bwMode="auto">
              <a:xfrm>
                <a:off x="525" y="263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Aug</a:t>
                </a:r>
              </a:p>
            </p:txBody>
          </p:sp>
          <p:sp>
            <p:nvSpPr>
              <p:cNvPr id="37897" name="Text Box 7"/>
              <p:cNvSpPr txBox="1">
                <a:spLocks noChangeArrowheads="1"/>
              </p:cNvSpPr>
              <p:nvPr/>
            </p:nvSpPr>
            <p:spPr bwMode="auto">
              <a:xfrm>
                <a:off x="473" y="2648"/>
                <a:ext cx="5124" cy="288"/>
              </a:xfrm>
              <a:prstGeom prst="rect">
                <a:avLst/>
              </a:prstGeom>
              <a:noFill/>
              <a:ln w="9525">
                <a:noFill/>
                <a:miter lim="800000"/>
                <a:headEnd/>
                <a:tailEnd/>
              </a:ln>
            </p:spPr>
            <p:txBody>
              <a:bodyPr>
                <a:spAutoFit/>
              </a:bodyPr>
              <a:lstStyle/>
              <a:p>
                <a:pPr>
                  <a:spcBef>
                    <a:spcPct val="50000"/>
                  </a:spcBef>
                </a:pPr>
                <a:endParaRPr lang="zh-CN" altLang="zh-CN"/>
              </a:p>
            </p:txBody>
          </p:sp>
          <p:sp>
            <p:nvSpPr>
              <p:cNvPr id="37898" name="Rectangle 8"/>
              <p:cNvSpPr>
                <a:spLocks noChangeArrowheads="1"/>
              </p:cNvSpPr>
              <p:nvPr/>
            </p:nvSpPr>
            <p:spPr bwMode="auto">
              <a:xfrm>
                <a:off x="212" y="2607"/>
                <a:ext cx="5234" cy="303"/>
              </a:xfrm>
              <a:prstGeom prst="rect">
                <a:avLst/>
              </a:prstGeom>
              <a:noFill/>
              <a:ln w="9525">
                <a:solidFill>
                  <a:schemeClr val="tx1"/>
                </a:solidFill>
                <a:miter lim="800000"/>
                <a:headEnd/>
                <a:tailEnd/>
              </a:ln>
            </p:spPr>
            <p:txBody>
              <a:bodyPr wrap="none" anchor="ctr"/>
              <a:lstStyle/>
              <a:p>
                <a:endParaRPr lang="zh-CN" altLang="en-US"/>
              </a:p>
            </p:txBody>
          </p:sp>
          <p:sp>
            <p:nvSpPr>
              <p:cNvPr id="37899" name="Text Box 9"/>
              <p:cNvSpPr txBox="1">
                <a:spLocks noChangeArrowheads="1"/>
              </p:cNvSpPr>
              <p:nvPr/>
            </p:nvSpPr>
            <p:spPr bwMode="auto">
              <a:xfrm>
                <a:off x="293" y="2335"/>
                <a:ext cx="5607" cy="288"/>
              </a:xfrm>
              <a:prstGeom prst="rect">
                <a:avLst/>
              </a:prstGeom>
              <a:noFill/>
              <a:ln w="9525">
                <a:noFill/>
                <a:miter lim="800000"/>
                <a:headEnd/>
                <a:tailEnd/>
              </a:ln>
            </p:spPr>
            <p:txBody>
              <a:bodyPr>
                <a:spAutoFit/>
              </a:bodyPr>
              <a:lstStyle/>
              <a:p>
                <a:pPr>
                  <a:spcBef>
                    <a:spcPct val="50000"/>
                  </a:spcBef>
                </a:pPr>
                <a:r>
                  <a:rPr lang="en-US" altLang="zh-CN"/>
                  <a:t>0    1    2    3    4    5    6    7    8     9   10   11  12    13   14  15  16</a:t>
                </a:r>
              </a:p>
            </p:txBody>
          </p:sp>
          <p:sp>
            <p:nvSpPr>
              <p:cNvPr id="37900" name="Text Box 10"/>
              <p:cNvSpPr txBox="1">
                <a:spLocks noChangeArrowheads="1"/>
              </p:cNvSpPr>
              <p:nvPr/>
            </p:nvSpPr>
            <p:spPr bwMode="auto">
              <a:xfrm>
                <a:off x="1657" y="262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Jan</a:t>
                </a:r>
              </a:p>
            </p:txBody>
          </p:sp>
          <p:sp>
            <p:nvSpPr>
              <p:cNvPr id="37901" name="Text Box 11"/>
              <p:cNvSpPr txBox="1">
                <a:spLocks noChangeArrowheads="1"/>
              </p:cNvSpPr>
              <p:nvPr/>
            </p:nvSpPr>
            <p:spPr bwMode="auto">
              <a:xfrm>
                <a:off x="1111" y="264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Feb</a:t>
                </a:r>
              </a:p>
            </p:txBody>
          </p:sp>
          <p:sp>
            <p:nvSpPr>
              <p:cNvPr id="37902" name="Text Box 12"/>
              <p:cNvSpPr txBox="1">
                <a:spLocks noChangeArrowheads="1"/>
              </p:cNvSpPr>
              <p:nvPr/>
            </p:nvSpPr>
            <p:spPr bwMode="auto">
              <a:xfrm>
                <a:off x="1940" y="262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Mar</a:t>
                </a:r>
              </a:p>
            </p:txBody>
          </p:sp>
          <p:sp>
            <p:nvSpPr>
              <p:cNvPr id="37903" name="Text Box 13"/>
              <p:cNvSpPr txBox="1">
                <a:spLocks noChangeArrowheads="1"/>
              </p:cNvSpPr>
              <p:nvPr/>
            </p:nvSpPr>
            <p:spPr bwMode="auto">
              <a:xfrm>
                <a:off x="222" y="263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Apr</a:t>
                </a:r>
              </a:p>
            </p:txBody>
          </p:sp>
          <p:sp>
            <p:nvSpPr>
              <p:cNvPr id="37904" name="Text Box 14"/>
              <p:cNvSpPr txBox="1">
                <a:spLocks noChangeArrowheads="1"/>
              </p:cNvSpPr>
              <p:nvPr/>
            </p:nvSpPr>
            <p:spPr bwMode="auto">
              <a:xfrm>
                <a:off x="2263" y="2626"/>
                <a:ext cx="496"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May</a:t>
                </a:r>
              </a:p>
            </p:txBody>
          </p:sp>
          <p:sp>
            <p:nvSpPr>
              <p:cNvPr id="37905" name="Text Box 15"/>
              <p:cNvSpPr txBox="1">
                <a:spLocks noChangeArrowheads="1"/>
              </p:cNvSpPr>
              <p:nvPr/>
            </p:nvSpPr>
            <p:spPr bwMode="auto">
              <a:xfrm>
                <a:off x="2547" y="262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June</a:t>
                </a:r>
              </a:p>
            </p:txBody>
          </p:sp>
          <p:sp>
            <p:nvSpPr>
              <p:cNvPr id="37906" name="Text Box 16"/>
              <p:cNvSpPr txBox="1">
                <a:spLocks noChangeArrowheads="1"/>
              </p:cNvSpPr>
              <p:nvPr/>
            </p:nvSpPr>
            <p:spPr bwMode="auto">
              <a:xfrm>
                <a:off x="2870" y="262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July</a:t>
                </a:r>
              </a:p>
            </p:txBody>
          </p:sp>
          <p:sp>
            <p:nvSpPr>
              <p:cNvPr id="37907" name="Text Box 17"/>
              <p:cNvSpPr txBox="1">
                <a:spLocks noChangeArrowheads="1"/>
              </p:cNvSpPr>
              <p:nvPr/>
            </p:nvSpPr>
            <p:spPr bwMode="auto">
              <a:xfrm>
                <a:off x="3194" y="263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Sep</a:t>
                </a:r>
              </a:p>
            </p:txBody>
          </p:sp>
          <p:sp>
            <p:nvSpPr>
              <p:cNvPr id="37908" name="Text Box 18"/>
              <p:cNvSpPr txBox="1">
                <a:spLocks noChangeArrowheads="1"/>
              </p:cNvSpPr>
              <p:nvPr/>
            </p:nvSpPr>
            <p:spPr bwMode="auto">
              <a:xfrm>
                <a:off x="3507" y="2635"/>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Oct</a:t>
                </a:r>
              </a:p>
            </p:txBody>
          </p:sp>
          <p:sp>
            <p:nvSpPr>
              <p:cNvPr id="37909" name="Text Box 19"/>
              <p:cNvSpPr txBox="1">
                <a:spLocks noChangeArrowheads="1"/>
              </p:cNvSpPr>
              <p:nvPr/>
            </p:nvSpPr>
            <p:spPr bwMode="auto">
              <a:xfrm>
                <a:off x="3821" y="2636"/>
                <a:ext cx="496"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Nov</a:t>
                </a:r>
              </a:p>
            </p:txBody>
          </p:sp>
          <p:sp>
            <p:nvSpPr>
              <p:cNvPr id="37910" name="Text Box 20"/>
              <p:cNvSpPr txBox="1">
                <a:spLocks noChangeArrowheads="1"/>
              </p:cNvSpPr>
              <p:nvPr/>
            </p:nvSpPr>
            <p:spPr bwMode="auto">
              <a:xfrm>
                <a:off x="828" y="2646"/>
                <a:ext cx="425" cy="231"/>
              </a:xfrm>
              <a:prstGeom prst="rect">
                <a:avLst/>
              </a:prstGeom>
              <a:noFill/>
              <a:ln w="9525">
                <a:noFill/>
                <a:miter lim="800000"/>
                <a:headEnd/>
                <a:tailEnd/>
              </a:ln>
            </p:spPr>
            <p:txBody>
              <a:bodyPr>
                <a:spAutoFit/>
              </a:bodyPr>
              <a:lstStyle/>
              <a:p>
                <a:pPr>
                  <a:spcBef>
                    <a:spcPct val="50000"/>
                  </a:spcBef>
                </a:pPr>
                <a:r>
                  <a:rPr lang="en-US" altLang="zh-CN" sz="1800">
                    <a:solidFill>
                      <a:srgbClr val="3333FF"/>
                    </a:solidFill>
                  </a:rPr>
                  <a:t>Dec</a:t>
                </a:r>
              </a:p>
            </p:txBody>
          </p:sp>
          <p:sp>
            <p:nvSpPr>
              <p:cNvPr id="37911" name="Line 21"/>
              <p:cNvSpPr>
                <a:spLocks noChangeShapeType="1"/>
              </p:cNvSpPr>
              <p:nvPr/>
            </p:nvSpPr>
            <p:spPr bwMode="auto">
              <a:xfrm>
                <a:off x="564" y="2587"/>
                <a:ext cx="0" cy="293"/>
              </a:xfrm>
              <a:prstGeom prst="line">
                <a:avLst/>
              </a:prstGeom>
              <a:noFill/>
              <a:ln w="9525">
                <a:solidFill>
                  <a:schemeClr val="tx1"/>
                </a:solidFill>
                <a:round/>
                <a:headEnd/>
                <a:tailEnd/>
              </a:ln>
            </p:spPr>
            <p:txBody>
              <a:bodyPr/>
              <a:lstStyle/>
              <a:p>
                <a:endParaRPr lang="zh-CN" altLang="en-US"/>
              </a:p>
            </p:txBody>
          </p:sp>
          <p:sp>
            <p:nvSpPr>
              <p:cNvPr id="37912" name="Line 22"/>
              <p:cNvSpPr>
                <a:spLocks noChangeShapeType="1"/>
              </p:cNvSpPr>
              <p:nvPr/>
            </p:nvSpPr>
            <p:spPr bwMode="auto">
              <a:xfrm>
                <a:off x="867" y="2608"/>
                <a:ext cx="0" cy="293"/>
              </a:xfrm>
              <a:prstGeom prst="line">
                <a:avLst/>
              </a:prstGeom>
              <a:noFill/>
              <a:ln w="9525">
                <a:solidFill>
                  <a:schemeClr val="tx1"/>
                </a:solidFill>
                <a:round/>
                <a:headEnd/>
                <a:tailEnd/>
              </a:ln>
            </p:spPr>
            <p:txBody>
              <a:bodyPr/>
              <a:lstStyle/>
              <a:p>
                <a:endParaRPr lang="zh-CN" altLang="en-US"/>
              </a:p>
            </p:txBody>
          </p:sp>
          <p:sp>
            <p:nvSpPr>
              <p:cNvPr id="37913" name="Line 23"/>
              <p:cNvSpPr>
                <a:spLocks noChangeShapeType="1"/>
              </p:cNvSpPr>
              <p:nvPr/>
            </p:nvSpPr>
            <p:spPr bwMode="auto">
              <a:xfrm>
                <a:off x="1150" y="2608"/>
                <a:ext cx="0" cy="293"/>
              </a:xfrm>
              <a:prstGeom prst="line">
                <a:avLst/>
              </a:prstGeom>
              <a:noFill/>
              <a:ln w="9525">
                <a:solidFill>
                  <a:schemeClr val="tx1"/>
                </a:solidFill>
                <a:round/>
                <a:headEnd/>
                <a:tailEnd/>
              </a:ln>
            </p:spPr>
            <p:txBody>
              <a:bodyPr/>
              <a:lstStyle/>
              <a:p>
                <a:endParaRPr lang="zh-CN" altLang="en-US"/>
              </a:p>
            </p:txBody>
          </p:sp>
          <p:sp>
            <p:nvSpPr>
              <p:cNvPr id="37914" name="Line 24"/>
              <p:cNvSpPr>
                <a:spLocks noChangeShapeType="1"/>
              </p:cNvSpPr>
              <p:nvPr/>
            </p:nvSpPr>
            <p:spPr bwMode="auto">
              <a:xfrm>
                <a:off x="1423" y="2608"/>
                <a:ext cx="0" cy="293"/>
              </a:xfrm>
              <a:prstGeom prst="line">
                <a:avLst/>
              </a:prstGeom>
              <a:noFill/>
              <a:ln w="9525">
                <a:solidFill>
                  <a:schemeClr val="tx1"/>
                </a:solidFill>
                <a:round/>
                <a:headEnd/>
                <a:tailEnd/>
              </a:ln>
            </p:spPr>
            <p:txBody>
              <a:bodyPr/>
              <a:lstStyle/>
              <a:p>
                <a:endParaRPr lang="zh-CN" altLang="en-US"/>
              </a:p>
            </p:txBody>
          </p:sp>
          <p:sp>
            <p:nvSpPr>
              <p:cNvPr id="37915" name="Line 25"/>
              <p:cNvSpPr>
                <a:spLocks noChangeShapeType="1"/>
              </p:cNvSpPr>
              <p:nvPr/>
            </p:nvSpPr>
            <p:spPr bwMode="auto">
              <a:xfrm>
                <a:off x="1706" y="2608"/>
                <a:ext cx="0" cy="293"/>
              </a:xfrm>
              <a:prstGeom prst="line">
                <a:avLst/>
              </a:prstGeom>
              <a:noFill/>
              <a:ln w="9525">
                <a:solidFill>
                  <a:schemeClr val="tx1"/>
                </a:solidFill>
                <a:round/>
                <a:headEnd/>
                <a:tailEnd/>
              </a:ln>
            </p:spPr>
            <p:txBody>
              <a:bodyPr/>
              <a:lstStyle/>
              <a:p>
                <a:endParaRPr lang="zh-CN" altLang="en-US"/>
              </a:p>
            </p:txBody>
          </p:sp>
          <p:sp>
            <p:nvSpPr>
              <p:cNvPr id="37916" name="Line 26"/>
              <p:cNvSpPr>
                <a:spLocks noChangeShapeType="1"/>
              </p:cNvSpPr>
              <p:nvPr/>
            </p:nvSpPr>
            <p:spPr bwMode="auto">
              <a:xfrm>
                <a:off x="1969" y="2608"/>
                <a:ext cx="0" cy="293"/>
              </a:xfrm>
              <a:prstGeom prst="line">
                <a:avLst/>
              </a:prstGeom>
              <a:noFill/>
              <a:ln w="9525">
                <a:solidFill>
                  <a:schemeClr val="tx1"/>
                </a:solidFill>
                <a:round/>
                <a:headEnd/>
                <a:tailEnd/>
              </a:ln>
            </p:spPr>
            <p:txBody>
              <a:bodyPr/>
              <a:lstStyle/>
              <a:p>
                <a:endParaRPr lang="zh-CN" altLang="en-US"/>
              </a:p>
            </p:txBody>
          </p:sp>
          <p:sp>
            <p:nvSpPr>
              <p:cNvPr id="37917" name="Line 27"/>
              <p:cNvSpPr>
                <a:spLocks noChangeShapeType="1"/>
              </p:cNvSpPr>
              <p:nvPr/>
            </p:nvSpPr>
            <p:spPr bwMode="auto">
              <a:xfrm>
                <a:off x="2282" y="2608"/>
                <a:ext cx="0" cy="293"/>
              </a:xfrm>
              <a:prstGeom prst="line">
                <a:avLst/>
              </a:prstGeom>
              <a:noFill/>
              <a:ln w="9525">
                <a:solidFill>
                  <a:schemeClr val="tx1"/>
                </a:solidFill>
                <a:round/>
                <a:headEnd/>
                <a:tailEnd/>
              </a:ln>
            </p:spPr>
            <p:txBody>
              <a:bodyPr/>
              <a:lstStyle/>
              <a:p>
                <a:endParaRPr lang="zh-CN" altLang="en-US"/>
              </a:p>
            </p:txBody>
          </p:sp>
          <p:sp>
            <p:nvSpPr>
              <p:cNvPr id="37918" name="Line 28"/>
              <p:cNvSpPr>
                <a:spLocks noChangeShapeType="1"/>
              </p:cNvSpPr>
              <p:nvPr/>
            </p:nvSpPr>
            <p:spPr bwMode="auto">
              <a:xfrm>
                <a:off x="2606" y="2608"/>
                <a:ext cx="0" cy="293"/>
              </a:xfrm>
              <a:prstGeom prst="line">
                <a:avLst/>
              </a:prstGeom>
              <a:noFill/>
              <a:ln w="9525">
                <a:solidFill>
                  <a:schemeClr val="tx1"/>
                </a:solidFill>
                <a:round/>
                <a:headEnd/>
                <a:tailEnd/>
              </a:ln>
            </p:spPr>
            <p:txBody>
              <a:bodyPr/>
              <a:lstStyle/>
              <a:p>
                <a:endParaRPr lang="zh-CN" altLang="en-US"/>
              </a:p>
            </p:txBody>
          </p:sp>
          <p:sp>
            <p:nvSpPr>
              <p:cNvPr id="37919" name="Line 29"/>
              <p:cNvSpPr>
                <a:spLocks noChangeShapeType="1"/>
              </p:cNvSpPr>
              <p:nvPr/>
            </p:nvSpPr>
            <p:spPr bwMode="auto">
              <a:xfrm>
                <a:off x="2949" y="2618"/>
                <a:ext cx="0" cy="293"/>
              </a:xfrm>
              <a:prstGeom prst="line">
                <a:avLst/>
              </a:prstGeom>
              <a:noFill/>
              <a:ln w="9525">
                <a:solidFill>
                  <a:schemeClr val="tx1"/>
                </a:solidFill>
                <a:round/>
                <a:headEnd/>
                <a:tailEnd/>
              </a:ln>
            </p:spPr>
            <p:txBody>
              <a:bodyPr/>
              <a:lstStyle/>
              <a:p>
                <a:endParaRPr lang="zh-CN" altLang="en-US"/>
              </a:p>
            </p:txBody>
          </p:sp>
          <p:sp>
            <p:nvSpPr>
              <p:cNvPr id="37920" name="Line 30"/>
              <p:cNvSpPr>
                <a:spLocks noChangeShapeType="1"/>
              </p:cNvSpPr>
              <p:nvPr/>
            </p:nvSpPr>
            <p:spPr bwMode="auto">
              <a:xfrm>
                <a:off x="3242" y="2608"/>
                <a:ext cx="0" cy="293"/>
              </a:xfrm>
              <a:prstGeom prst="line">
                <a:avLst/>
              </a:prstGeom>
              <a:noFill/>
              <a:ln w="9525">
                <a:solidFill>
                  <a:schemeClr val="tx1"/>
                </a:solidFill>
                <a:round/>
                <a:headEnd/>
                <a:tailEnd/>
              </a:ln>
            </p:spPr>
            <p:txBody>
              <a:bodyPr/>
              <a:lstStyle/>
              <a:p>
                <a:endParaRPr lang="zh-CN" altLang="en-US"/>
              </a:p>
            </p:txBody>
          </p:sp>
          <p:sp>
            <p:nvSpPr>
              <p:cNvPr id="37921" name="Line 31"/>
              <p:cNvSpPr>
                <a:spLocks noChangeShapeType="1"/>
              </p:cNvSpPr>
              <p:nvPr/>
            </p:nvSpPr>
            <p:spPr bwMode="auto">
              <a:xfrm>
                <a:off x="3535" y="2618"/>
                <a:ext cx="0" cy="293"/>
              </a:xfrm>
              <a:prstGeom prst="line">
                <a:avLst/>
              </a:prstGeom>
              <a:noFill/>
              <a:ln w="9525">
                <a:solidFill>
                  <a:schemeClr val="tx1"/>
                </a:solidFill>
                <a:round/>
                <a:headEnd/>
                <a:tailEnd/>
              </a:ln>
            </p:spPr>
            <p:txBody>
              <a:bodyPr/>
              <a:lstStyle/>
              <a:p>
                <a:endParaRPr lang="zh-CN" altLang="en-US"/>
              </a:p>
            </p:txBody>
          </p:sp>
          <p:sp>
            <p:nvSpPr>
              <p:cNvPr id="37922" name="Line 32"/>
              <p:cNvSpPr>
                <a:spLocks noChangeShapeType="1"/>
              </p:cNvSpPr>
              <p:nvPr/>
            </p:nvSpPr>
            <p:spPr bwMode="auto">
              <a:xfrm>
                <a:off x="3818" y="2608"/>
                <a:ext cx="0" cy="293"/>
              </a:xfrm>
              <a:prstGeom prst="line">
                <a:avLst/>
              </a:prstGeom>
              <a:noFill/>
              <a:ln w="9525">
                <a:solidFill>
                  <a:schemeClr val="tx1"/>
                </a:solidFill>
                <a:round/>
                <a:headEnd/>
                <a:tailEnd/>
              </a:ln>
            </p:spPr>
            <p:txBody>
              <a:bodyPr/>
              <a:lstStyle/>
              <a:p>
                <a:endParaRPr lang="zh-CN" altLang="en-US"/>
              </a:p>
            </p:txBody>
          </p:sp>
          <p:sp>
            <p:nvSpPr>
              <p:cNvPr id="37923" name="Line 33"/>
              <p:cNvSpPr>
                <a:spLocks noChangeShapeType="1"/>
              </p:cNvSpPr>
              <p:nvPr/>
            </p:nvSpPr>
            <p:spPr bwMode="auto">
              <a:xfrm>
                <a:off x="4162" y="2608"/>
                <a:ext cx="0" cy="293"/>
              </a:xfrm>
              <a:prstGeom prst="line">
                <a:avLst/>
              </a:prstGeom>
              <a:noFill/>
              <a:ln w="9525">
                <a:solidFill>
                  <a:schemeClr val="tx1"/>
                </a:solidFill>
                <a:round/>
                <a:headEnd/>
                <a:tailEnd/>
              </a:ln>
            </p:spPr>
            <p:txBody>
              <a:bodyPr/>
              <a:lstStyle/>
              <a:p>
                <a:endParaRPr lang="zh-CN" altLang="en-US"/>
              </a:p>
            </p:txBody>
          </p:sp>
          <p:sp>
            <p:nvSpPr>
              <p:cNvPr id="37924" name="Line 34"/>
              <p:cNvSpPr>
                <a:spLocks noChangeShapeType="1"/>
              </p:cNvSpPr>
              <p:nvPr/>
            </p:nvSpPr>
            <p:spPr bwMode="auto">
              <a:xfrm>
                <a:off x="4455" y="2608"/>
                <a:ext cx="0" cy="293"/>
              </a:xfrm>
              <a:prstGeom prst="line">
                <a:avLst/>
              </a:prstGeom>
              <a:noFill/>
              <a:ln w="9525">
                <a:solidFill>
                  <a:schemeClr val="tx1"/>
                </a:solidFill>
                <a:round/>
                <a:headEnd/>
                <a:tailEnd/>
              </a:ln>
            </p:spPr>
            <p:txBody>
              <a:bodyPr/>
              <a:lstStyle/>
              <a:p>
                <a:endParaRPr lang="zh-CN" altLang="en-US"/>
              </a:p>
            </p:txBody>
          </p:sp>
          <p:sp>
            <p:nvSpPr>
              <p:cNvPr id="37925" name="Line 35"/>
              <p:cNvSpPr>
                <a:spLocks noChangeShapeType="1"/>
              </p:cNvSpPr>
              <p:nvPr/>
            </p:nvSpPr>
            <p:spPr bwMode="auto">
              <a:xfrm>
                <a:off x="4778" y="2608"/>
                <a:ext cx="0" cy="293"/>
              </a:xfrm>
              <a:prstGeom prst="line">
                <a:avLst/>
              </a:prstGeom>
              <a:noFill/>
              <a:ln w="9525">
                <a:solidFill>
                  <a:schemeClr val="tx1"/>
                </a:solidFill>
                <a:round/>
                <a:headEnd/>
                <a:tailEnd/>
              </a:ln>
            </p:spPr>
            <p:txBody>
              <a:bodyPr/>
              <a:lstStyle/>
              <a:p>
                <a:endParaRPr lang="zh-CN" altLang="en-US"/>
              </a:p>
            </p:txBody>
          </p:sp>
          <p:sp>
            <p:nvSpPr>
              <p:cNvPr id="37926" name="Line 36"/>
              <p:cNvSpPr>
                <a:spLocks noChangeShapeType="1"/>
              </p:cNvSpPr>
              <p:nvPr/>
            </p:nvSpPr>
            <p:spPr bwMode="auto">
              <a:xfrm>
                <a:off x="5112" y="2608"/>
                <a:ext cx="0" cy="293"/>
              </a:xfrm>
              <a:prstGeom prst="line">
                <a:avLst/>
              </a:prstGeom>
              <a:noFill/>
              <a:ln w="9525">
                <a:solidFill>
                  <a:schemeClr val="tx1"/>
                </a:solidFill>
                <a:round/>
                <a:headEnd/>
                <a:tailEnd/>
              </a:ln>
            </p:spPr>
            <p:txBody>
              <a:bodyPr/>
              <a:lstStyle/>
              <a:p>
                <a:endParaRPr lang="zh-CN" altLang="en-US"/>
              </a:p>
            </p:txBody>
          </p:sp>
        </p:grpSp>
      </p:grpSp>
      <p:sp>
        <p:nvSpPr>
          <p:cNvPr id="783397" name="Text Box 37"/>
          <p:cNvSpPr txBox="1">
            <a:spLocks noChangeArrowheads="1"/>
          </p:cNvSpPr>
          <p:nvPr/>
        </p:nvSpPr>
        <p:spPr bwMode="auto">
          <a:xfrm>
            <a:off x="1025525" y="5575300"/>
            <a:ext cx="2952750" cy="457200"/>
          </a:xfrm>
          <a:prstGeom prst="rect">
            <a:avLst/>
          </a:prstGeom>
          <a:noFill/>
          <a:ln w="9525">
            <a:noFill/>
            <a:miter lim="800000"/>
            <a:headEnd/>
            <a:tailEnd/>
          </a:ln>
        </p:spPr>
        <p:txBody>
          <a:bodyPr>
            <a:spAutoFit/>
          </a:bodyPr>
          <a:lstStyle/>
          <a:p>
            <a:pPr>
              <a:spcBef>
                <a:spcPct val="50000"/>
              </a:spcBef>
            </a:pPr>
            <a:r>
              <a:rPr lang="en-US" altLang="zh-CN"/>
              <a:t>ASL</a:t>
            </a:r>
            <a:r>
              <a:rPr lang="zh-CN" altLang="en-US" baseline="-25000">
                <a:ea typeface="楷体_GB2312" pitchFamily="49" charset="-122"/>
              </a:rPr>
              <a:t>成功</a:t>
            </a:r>
            <a:r>
              <a:rPr lang="zh-CN" altLang="en-US"/>
              <a:t>＝</a:t>
            </a:r>
            <a:r>
              <a:rPr lang="en-US" altLang="zh-CN"/>
              <a:t>31/12</a:t>
            </a:r>
          </a:p>
        </p:txBody>
      </p:sp>
      <p:sp>
        <p:nvSpPr>
          <p:cNvPr id="783398" name="Text Box 38"/>
          <p:cNvSpPr txBox="1">
            <a:spLocks noChangeArrowheads="1"/>
          </p:cNvSpPr>
          <p:nvPr/>
        </p:nvSpPr>
        <p:spPr bwMode="auto">
          <a:xfrm>
            <a:off x="4170363" y="5559425"/>
            <a:ext cx="3273425" cy="457200"/>
          </a:xfrm>
          <a:prstGeom prst="rect">
            <a:avLst/>
          </a:prstGeom>
          <a:noFill/>
          <a:ln w="9525">
            <a:noFill/>
            <a:miter lim="800000"/>
            <a:headEnd/>
            <a:tailEnd/>
          </a:ln>
        </p:spPr>
        <p:txBody>
          <a:bodyPr>
            <a:spAutoFit/>
          </a:bodyPr>
          <a:lstStyle/>
          <a:p>
            <a:pPr>
              <a:spcBef>
                <a:spcPct val="50000"/>
              </a:spcBef>
            </a:pPr>
            <a:r>
              <a:rPr lang="en-US" altLang="zh-CN"/>
              <a:t>ASL</a:t>
            </a:r>
            <a:r>
              <a:rPr lang="zh-CN" altLang="en-US" baseline="-25000">
                <a:ea typeface="楷体_GB2312" pitchFamily="49" charset="-122"/>
              </a:rPr>
              <a:t>不成功</a:t>
            </a:r>
            <a:r>
              <a:rPr lang="zh-CN" altLang="en-US"/>
              <a:t>＝</a:t>
            </a:r>
            <a:r>
              <a:rPr lang="en-US" altLang="zh-CN"/>
              <a:t>46/14</a:t>
            </a:r>
          </a:p>
        </p:txBody>
      </p:sp>
      <p:sp>
        <p:nvSpPr>
          <p:cNvPr id="39" name="矩形 38"/>
          <p:cNvSpPr/>
          <p:nvPr/>
        </p:nvSpPr>
        <p:spPr bwMode="auto">
          <a:xfrm>
            <a:off x="5760720" y="5486400"/>
            <a:ext cx="1143000" cy="71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矩形 39"/>
          <p:cNvSpPr/>
          <p:nvPr/>
        </p:nvSpPr>
        <p:spPr bwMode="auto">
          <a:xfrm>
            <a:off x="2413000" y="5461000"/>
            <a:ext cx="1143000" cy="71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68703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3362">
                                            <p:txEl>
                                              <p:pRg st="5" end="5"/>
                                            </p:txEl>
                                          </p:spTgt>
                                        </p:tgtEl>
                                        <p:attrNameLst>
                                          <p:attrName>style.visibility</p:attrName>
                                        </p:attrNameLst>
                                      </p:cBhvr>
                                      <p:to>
                                        <p:strVal val="visible"/>
                                      </p:to>
                                    </p:set>
                                    <p:animEffect transition="in" filter="wipe(left)">
                                      <p:cBhvr>
                                        <p:cTn id="7" dur="500"/>
                                        <p:tgtEl>
                                          <p:spTgt spid="78336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3397"/>
                                        </p:tgtEl>
                                        <p:attrNameLst>
                                          <p:attrName>style.visibility</p:attrName>
                                        </p:attrNameLst>
                                      </p:cBhvr>
                                      <p:to>
                                        <p:strVal val="visible"/>
                                      </p:to>
                                    </p:set>
                                    <p:animEffect transition="in" filter="wipe(left)">
                                      <p:cBhvr>
                                        <p:cTn id="17" dur="500"/>
                                        <p:tgtEl>
                                          <p:spTgt spid="78339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83398"/>
                                        </p:tgtEl>
                                        <p:attrNameLst>
                                          <p:attrName>style.visibility</p:attrName>
                                        </p:attrNameLst>
                                      </p:cBhvr>
                                      <p:to>
                                        <p:strVal val="visible"/>
                                      </p:to>
                                    </p:set>
                                    <p:animEffect transition="in" filter="wipe(left)">
                                      <p:cBhvr>
                                        <p:cTn id="21" dur="500"/>
                                        <p:tgtEl>
                                          <p:spTgt spid="7833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7" grpId="0"/>
      <p:bldP spid="783398" grpId="0"/>
      <p:bldP spid="39" grpId="0" animBg="1"/>
      <p:bldP spid="4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61925" y="2466975"/>
            <a:ext cx="611188"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Aug</a:t>
            </a:r>
          </a:p>
        </p:txBody>
      </p:sp>
      <p:sp>
        <p:nvSpPr>
          <p:cNvPr id="38915" name="Text Box 3"/>
          <p:cNvSpPr txBox="1">
            <a:spLocks noChangeArrowheads="1"/>
          </p:cNvSpPr>
          <p:nvPr/>
        </p:nvSpPr>
        <p:spPr bwMode="auto">
          <a:xfrm>
            <a:off x="528638" y="850900"/>
            <a:ext cx="813435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38916" name="Rectangle 4"/>
          <p:cNvSpPr>
            <a:spLocks noChangeArrowheads="1"/>
          </p:cNvSpPr>
          <p:nvPr/>
        </p:nvSpPr>
        <p:spPr bwMode="auto">
          <a:xfrm>
            <a:off x="114300" y="785813"/>
            <a:ext cx="8724900" cy="481012"/>
          </a:xfrm>
          <a:prstGeom prst="rect">
            <a:avLst/>
          </a:prstGeom>
          <a:noFill/>
          <a:ln w="9525">
            <a:solidFill>
              <a:schemeClr val="tx1"/>
            </a:solidFill>
            <a:miter lim="800000"/>
            <a:headEnd/>
            <a:tailEnd/>
          </a:ln>
        </p:spPr>
        <p:txBody>
          <a:bodyPr wrap="none" anchor="ctr"/>
          <a:lstStyle/>
          <a:p>
            <a:endParaRPr lang="zh-CN" altLang="en-US"/>
          </a:p>
        </p:txBody>
      </p:sp>
      <p:sp>
        <p:nvSpPr>
          <p:cNvPr id="38917" name="Text Box 5"/>
          <p:cNvSpPr txBox="1">
            <a:spLocks noChangeArrowheads="1"/>
          </p:cNvSpPr>
          <p:nvPr/>
        </p:nvSpPr>
        <p:spPr bwMode="auto">
          <a:xfrm>
            <a:off x="242888" y="354013"/>
            <a:ext cx="8901112" cy="457200"/>
          </a:xfrm>
          <a:prstGeom prst="rect">
            <a:avLst/>
          </a:prstGeom>
          <a:noFill/>
          <a:ln w="9525">
            <a:noFill/>
            <a:miter lim="800000"/>
            <a:headEnd/>
            <a:tailEnd/>
          </a:ln>
        </p:spPr>
        <p:txBody>
          <a:bodyPr>
            <a:spAutoFit/>
          </a:bodyPr>
          <a:lstStyle/>
          <a:p>
            <a:pPr>
              <a:spcBef>
                <a:spcPct val="50000"/>
              </a:spcBef>
            </a:pPr>
            <a:r>
              <a:rPr lang="en-US" altLang="zh-CN"/>
              <a:t>0      1      2      3      4      5      6        7       8      9     10    11    12    13  </a:t>
            </a:r>
          </a:p>
        </p:txBody>
      </p:sp>
      <p:sp>
        <p:nvSpPr>
          <p:cNvPr id="38918" name="Text Box 6"/>
          <p:cNvSpPr txBox="1">
            <a:spLocks noChangeArrowheads="1"/>
          </p:cNvSpPr>
          <p:nvPr/>
        </p:nvSpPr>
        <p:spPr bwMode="auto">
          <a:xfrm>
            <a:off x="3000375" y="1698625"/>
            <a:ext cx="674688"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 Jan</a:t>
            </a:r>
          </a:p>
        </p:txBody>
      </p:sp>
      <p:sp>
        <p:nvSpPr>
          <p:cNvPr id="38919" name="Text Box 7"/>
          <p:cNvSpPr txBox="1">
            <a:spLocks noChangeArrowheads="1"/>
          </p:cNvSpPr>
          <p:nvPr/>
        </p:nvSpPr>
        <p:spPr bwMode="auto">
          <a:xfrm>
            <a:off x="1911350" y="1681163"/>
            <a:ext cx="595313"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Feb</a:t>
            </a:r>
          </a:p>
        </p:txBody>
      </p:sp>
      <p:sp>
        <p:nvSpPr>
          <p:cNvPr id="38920" name="Text Box 8"/>
          <p:cNvSpPr txBox="1">
            <a:spLocks noChangeArrowheads="1"/>
          </p:cNvSpPr>
          <p:nvPr/>
        </p:nvSpPr>
        <p:spPr bwMode="auto">
          <a:xfrm>
            <a:off x="3802063" y="1698625"/>
            <a:ext cx="676275"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Mar</a:t>
            </a:r>
          </a:p>
        </p:txBody>
      </p:sp>
      <p:sp>
        <p:nvSpPr>
          <p:cNvPr id="38921" name="Text Box 9"/>
          <p:cNvSpPr txBox="1">
            <a:spLocks noChangeArrowheads="1"/>
          </p:cNvSpPr>
          <p:nvPr/>
        </p:nvSpPr>
        <p:spPr bwMode="auto">
          <a:xfrm>
            <a:off x="195263" y="1682750"/>
            <a:ext cx="593725"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Apr</a:t>
            </a:r>
          </a:p>
        </p:txBody>
      </p:sp>
      <p:sp>
        <p:nvSpPr>
          <p:cNvPr id="38922" name="Text Box 10"/>
          <p:cNvSpPr txBox="1">
            <a:spLocks noChangeArrowheads="1"/>
          </p:cNvSpPr>
          <p:nvPr/>
        </p:nvSpPr>
        <p:spPr bwMode="auto">
          <a:xfrm>
            <a:off x="3848100" y="2449513"/>
            <a:ext cx="658813"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May</a:t>
            </a:r>
          </a:p>
        </p:txBody>
      </p:sp>
      <p:sp>
        <p:nvSpPr>
          <p:cNvPr id="38923" name="Text Box 11"/>
          <p:cNvSpPr txBox="1">
            <a:spLocks noChangeArrowheads="1"/>
          </p:cNvSpPr>
          <p:nvPr/>
        </p:nvSpPr>
        <p:spPr bwMode="auto">
          <a:xfrm>
            <a:off x="3019425" y="2465388"/>
            <a:ext cx="674688"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June</a:t>
            </a:r>
          </a:p>
        </p:txBody>
      </p:sp>
      <p:sp>
        <p:nvSpPr>
          <p:cNvPr id="38924" name="Text Box 12"/>
          <p:cNvSpPr txBox="1">
            <a:spLocks noChangeArrowheads="1"/>
          </p:cNvSpPr>
          <p:nvPr/>
        </p:nvSpPr>
        <p:spPr bwMode="auto">
          <a:xfrm>
            <a:off x="3017838" y="3232150"/>
            <a:ext cx="674687"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July</a:t>
            </a:r>
          </a:p>
        </p:txBody>
      </p:sp>
      <p:sp>
        <p:nvSpPr>
          <p:cNvPr id="38925" name="Text Box 13"/>
          <p:cNvSpPr txBox="1">
            <a:spLocks noChangeArrowheads="1"/>
          </p:cNvSpPr>
          <p:nvPr/>
        </p:nvSpPr>
        <p:spPr bwMode="auto">
          <a:xfrm>
            <a:off x="5780088" y="1697038"/>
            <a:ext cx="579437"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Sep</a:t>
            </a:r>
          </a:p>
        </p:txBody>
      </p:sp>
      <p:sp>
        <p:nvSpPr>
          <p:cNvPr id="38926" name="Text Box 14"/>
          <p:cNvSpPr txBox="1">
            <a:spLocks noChangeArrowheads="1"/>
          </p:cNvSpPr>
          <p:nvPr/>
        </p:nvSpPr>
        <p:spPr bwMode="auto">
          <a:xfrm>
            <a:off x="4589463" y="2462213"/>
            <a:ext cx="676275"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Oct</a:t>
            </a:r>
          </a:p>
        </p:txBody>
      </p:sp>
      <p:sp>
        <p:nvSpPr>
          <p:cNvPr id="38927" name="Text Box 15"/>
          <p:cNvSpPr txBox="1">
            <a:spLocks noChangeArrowheads="1"/>
          </p:cNvSpPr>
          <p:nvPr/>
        </p:nvSpPr>
        <p:spPr bwMode="auto">
          <a:xfrm>
            <a:off x="4559300" y="1700213"/>
            <a:ext cx="642938" cy="376237"/>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Nov</a:t>
            </a:r>
          </a:p>
        </p:txBody>
      </p:sp>
      <p:sp>
        <p:nvSpPr>
          <p:cNvPr id="38928" name="Text Box 16"/>
          <p:cNvSpPr txBox="1">
            <a:spLocks noChangeArrowheads="1"/>
          </p:cNvSpPr>
          <p:nvPr/>
        </p:nvSpPr>
        <p:spPr bwMode="auto">
          <a:xfrm>
            <a:off x="1250950" y="1682750"/>
            <a:ext cx="561975" cy="376238"/>
          </a:xfrm>
          <a:prstGeom prst="rect">
            <a:avLst/>
          </a:prstGeom>
          <a:noFill/>
          <a:ln w="9525">
            <a:solidFill>
              <a:schemeClr val="tx1"/>
            </a:solidFill>
            <a:miter lim="800000"/>
            <a:headEnd/>
            <a:tailEnd/>
          </a:ln>
        </p:spPr>
        <p:txBody>
          <a:bodyPr>
            <a:spAutoFit/>
          </a:bodyPr>
          <a:lstStyle/>
          <a:p>
            <a:pPr>
              <a:spcBef>
                <a:spcPct val="50000"/>
              </a:spcBef>
            </a:pPr>
            <a:r>
              <a:rPr lang="en-US" altLang="zh-CN" sz="1800">
                <a:solidFill>
                  <a:srgbClr val="3333FF"/>
                </a:solidFill>
              </a:rPr>
              <a:t>Dec</a:t>
            </a:r>
          </a:p>
        </p:txBody>
      </p:sp>
      <p:sp>
        <p:nvSpPr>
          <p:cNvPr id="38929" name="Line 17"/>
          <p:cNvSpPr>
            <a:spLocks noChangeShapeType="1"/>
          </p:cNvSpPr>
          <p:nvPr/>
        </p:nvSpPr>
        <p:spPr bwMode="auto">
          <a:xfrm>
            <a:off x="673100" y="754063"/>
            <a:ext cx="0" cy="465137"/>
          </a:xfrm>
          <a:prstGeom prst="line">
            <a:avLst/>
          </a:prstGeom>
          <a:noFill/>
          <a:ln w="9525">
            <a:solidFill>
              <a:schemeClr val="tx1"/>
            </a:solidFill>
            <a:round/>
            <a:headEnd/>
            <a:tailEnd/>
          </a:ln>
        </p:spPr>
        <p:txBody>
          <a:bodyPr/>
          <a:lstStyle/>
          <a:p>
            <a:endParaRPr lang="zh-CN" altLang="en-US"/>
          </a:p>
        </p:txBody>
      </p:sp>
      <p:sp>
        <p:nvSpPr>
          <p:cNvPr id="38930" name="Line 18"/>
          <p:cNvSpPr>
            <a:spLocks noChangeShapeType="1"/>
          </p:cNvSpPr>
          <p:nvPr/>
        </p:nvSpPr>
        <p:spPr bwMode="auto">
          <a:xfrm>
            <a:off x="1249363" y="771525"/>
            <a:ext cx="0" cy="465138"/>
          </a:xfrm>
          <a:prstGeom prst="line">
            <a:avLst/>
          </a:prstGeom>
          <a:noFill/>
          <a:ln w="9525">
            <a:solidFill>
              <a:schemeClr val="tx1"/>
            </a:solidFill>
            <a:round/>
            <a:headEnd/>
            <a:tailEnd/>
          </a:ln>
        </p:spPr>
        <p:txBody>
          <a:bodyPr/>
          <a:lstStyle/>
          <a:p>
            <a:endParaRPr lang="zh-CN" altLang="en-US"/>
          </a:p>
        </p:txBody>
      </p:sp>
      <p:sp>
        <p:nvSpPr>
          <p:cNvPr id="38931" name="Line 19"/>
          <p:cNvSpPr>
            <a:spLocks noChangeShapeType="1"/>
          </p:cNvSpPr>
          <p:nvPr/>
        </p:nvSpPr>
        <p:spPr bwMode="auto">
          <a:xfrm>
            <a:off x="1908175" y="787400"/>
            <a:ext cx="0" cy="465138"/>
          </a:xfrm>
          <a:prstGeom prst="line">
            <a:avLst/>
          </a:prstGeom>
          <a:noFill/>
          <a:ln w="9525">
            <a:solidFill>
              <a:schemeClr val="tx1"/>
            </a:solidFill>
            <a:round/>
            <a:headEnd/>
            <a:tailEnd/>
          </a:ln>
        </p:spPr>
        <p:txBody>
          <a:bodyPr/>
          <a:lstStyle/>
          <a:p>
            <a:endParaRPr lang="zh-CN" altLang="en-US"/>
          </a:p>
        </p:txBody>
      </p:sp>
      <p:sp>
        <p:nvSpPr>
          <p:cNvPr id="38932" name="Line 20"/>
          <p:cNvSpPr>
            <a:spLocks noChangeShapeType="1"/>
          </p:cNvSpPr>
          <p:nvPr/>
        </p:nvSpPr>
        <p:spPr bwMode="auto">
          <a:xfrm>
            <a:off x="2486025" y="787400"/>
            <a:ext cx="0" cy="465138"/>
          </a:xfrm>
          <a:prstGeom prst="line">
            <a:avLst/>
          </a:prstGeom>
          <a:noFill/>
          <a:ln w="9525">
            <a:solidFill>
              <a:schemeClr val="tx1"/>
            </a:solidFill>
            <a:round/>
            <a:headEnd/>
            <a:tailEnd/>
          </a:ln>
        </p:spPr>
        <p:txBody>
          <a:bodyPr/>
          <a:lstStyle/>
          <a:p>
            <a:endParaRPr lang="zh-CN" altLang="en-US"/>
          </a:p>
        </p:txBody>
      </p:sp>
      <p:sp>
        <p:nvSpPr>
          <p:cNvPr id="38933" name="Line 21"/>
          <p:cNvSpPr>
            <a:spLocks noChangeShapeType="1"/>
          </p:cNvSpPr>
          <p:nvPr/>
        </p:nvSpPr>
        <p:spPr bwMode="auto">
          <a:xfrm>
            <a:off x="3048000" y="787400"/>
            <a:ext cx="0" cy="465138"/>
          </a:xfrm>
          <a:prstGeom prst="line">
            <a:avLst/>
          </a:prstGeom>
          <a:noFill/>
          <a:ln w="9525">
            <a:solidFill>
              <a:schemeClr val="tx1"/>
            </a:solidFill>
            <a:round/>
            <a:headEnd/>
            <a:tailEnd/>
          </a:ln>
        </p:spPr>
        <p:txBody>
          <a:bodyPr/>
          <a:lstStyle/>
          <a:p>
            <a:endParaRPr lang="zh-CN" altLang="en-US"/>
          </a:p>
        </p:txBody>
      </p:sp>
      <p:sp>
        <p:nvSpPr>
          <p:cNvPr id="38934" name="Line 22"/>
          <p:cNvSpPr>
            <a:spLocks noChangeShapeType="1"/>
          </p:cNvSpPr>
          <p:nvPr/>
        </p:nvSpPr>
        <p:spPr bwMode="auto">
          <a:xfrm>
            <a:off x="3770313" y="785813"/>
            <a:ext cx="0" cy="465137"/>
          </a:xfrm>
          <a:prstGeom prst="line">
            <a:avLst/>
          </a:prstGeom>
          <a:noFill/>
          <a:ln w="9525">
            <a:solidFill>
              <a:schemeClr val="tx1"/>
            </a:solidFill>
            <a:round/>
            <a:headEnd/>
            <a:tailEnd/>
          </a:ln>
        </p:spPr>
        <p:txBody>
          <a:bodyPr/>
          <a:lstStyle/>
          <a:p>
            <a:endParaRPr lang="zh-CN" altLang="en-US"/>
          </a:p>
        </p:txBody>
      </p:sp>
      <p:sp>
        <p:nvSpPr>
          <p:cNvPr id="38935" name="Line 23"/>
          <p:cNvSpPr>
            <a:spLocks noChangeShapeType="1"/>
          </p:cNvSpPr>
          <p:nvPr/>
        </p:nvSpPr>
        <p:spPr bwMode="auto">
          <a:xfrm>
            <a:off x="4475163" y="771525"/>
            <a:ext cx="0" cy="465138"/>
          </a:xfrm>
          <a:prstGeom prst="line">
            <a:avLst/>
          </a:prstGeom>
          <a:noFill/>
          <a:ln w="9525">
            <a:solidFill>
              <a:schemeClr val="tx1"/>
            </a:solidFill>
            <a:round/>
            <a:headEnd/>
            <a:tailEnd/>
          </a:ln>
        </p:spPr>
        <p:txBody>
          <a:bodyPr/>
          <a:lstStyle/>
          <a:p>
            <a:endParaRPr lang="zh-CN" altLang="en-US"/>
          </a:p>
        </p:txBody>
      </p:sp>
      <p:sp>
        <p:nvSpPr>
          <p:cNvPr id="38936" name="Line 24"/>
          <p:cNvSpPr>
            <a:spLocks noChangeShapeType="1"/>
          </p:cNvSpPr>
          <p:nvPr/>
        </p:nvSpPr>
        <p:spPr bwMode="auto">
          <a:xfrm>
            <a:off x="5133975" y="787400"/>
            <a:ext cx="0" cy="465138"/>
          </a:xfrm>
          <a:prstGeom prst="line">
            <a:avLst/>
          </a:prstGeom>
          <a:noFill/>
          <a:ln w="9525">
            <a:solidFill>
              <a:schemeClr val="tx1"/>
            </a:solidFill>
            <a:round/>
            <a:headEnd/>
            <a:tailEnd/>
          </a:ln>
        </p:spPr>
        <p:txBody>
          <a:bodyPr/>
          <a:lstStyle/>
          <a:p>
            <a:endParaRPr lang="zh-CN" altLang="en-US"/>
          </a:p>
        </p:txBody>
      </p:sp>
      <p:sp>
        <p:nvSpPr>
          <p:cNvPr id="38937" name="Line 25"/>
          <p:cNvSpPr>
            <a:spLocks noChangeShapeType="1"/>
          </p:cNvSpPr>
          <p:nvPr/>
        </p:nvSpPr>
        <p:spPr bwMode="auto">
          <a:xfrm>
            <a:off x="5759450" y="771525"/>
            <a:ext cx="0" cy="465138"/>
          </a:xfrm>
          <a:prstGeom prst="line">
            <a:avLst/>
          </a:prstGeom>
          <a:noFill/>
          <a:ln w="9525">
            <a:solidFill>
              <a:schemeClr val="tx1"/>
            </a:solidFill>
            <a:round/>
            <a:headEnd/>
            <a:tailEnd/>
          </a:ln>
        </p:spPr>
        <p:txBody>
          <a:bodyPr/>
          <a:lstStyle/>
          <a:p>
            <a:endParaRPr lang="zh-CN" altLang="en-US"/>
          </a:p>
        </p:txBody>
      </p:sp>
      <p:sp>
        <p:nvSpPr>
          <p:cNvPr id="38938" name="Line 26"/>
          <p:cNvSpPr>
            <a:spLocks noChangeShapeType="1"/>
          </p:cNvSpPr>
          <p:nvPr/>
        </p:nvSpPr>
        <p:spPr bwMode="auto">
          <a:xfrm>
            <a:off x="6400800" y="803275"/>
            <a:ext cx="0" cy="465138"/>
          </a:xfrm>
          <a:prstGeom prst="line">
            <a:avLst/>
          </a:prstGeom>
          <a:noFill/>
          <a:ln w="9525">
            <a:solidFill>
              <a:schemeClr val="tx1"/>
            </a:solidFill>
            <a:round/>
            <a:headEnd/>
            <a:tailEnd/>
          </a:ln>
        </p:spPr>
        <p:txBody>
          <a:bodyPr/>
          <a:lstStyle/>
          <a:p>
            <a:endParaRPr lang="zh-CN" altLang="en-US"/>
          </a:p>
        </p:txBody>
      </p:sp>
      <p:sp>
        <p:nvSpPr>
          <p:cNvPr id="38939" name="Line 27"/>
          <p:cNvSpPr>
            <a:spLocks noChangeShapeType="1"/>
          </p:cNvSpPr>
          <p:nvPr/>
        </p:nvSpPr>
        <p:spPr bwMode="auto">
          <a:xfrm>
            <a:off x="6850063" y="787400"/>
            <a:ext cx="0" cy="465138"/>
          </a:xfrm>
          <a:prstGeom prst="line">
            <a:avLst/>
          </a:prstGeom>
          <a:noFill/>
          <a:ln w="9525">
            <a:solidFill>
              <a:schemeClr val="tx1"/>
            </a:solidFill>
            <a:round/>
            <a:headEnd/>
            <a:tailEnd/>
          </a:ln>
        </p:spPr>
        <p:txBody>
          <a:bodyPr/>
          <a:lstStyle/>
          <a:p>
            <a:endParaRPr lang="zh-CN" altLang="en-US"/>
          </a:p>
        </p:txBody>
      </p:sp>
      <p:sp>
        <p:nvSpPr>
          <p:cNvPr id="38940" name="Line 28"/>
          <p:cNvSpPr>
            <a:spLocks noChangeShapeType="1"/>
          </p:cNvSpPr>
          <p:nvPr/>
        </p:nvSpPr>
        <p:spPr bwMode="auto">
          <a:xfrm>
            <a:off x="7491413" y="787400"/>
            <a:ext cx="0" cy="465138"/>
          </a:xfrm>
          <a:prstGeom prst="line">
            <a:avLst/>
          </a:prstGeom>
          <a:noFill/>
          <a:ln w="9525">
            <a:solidFill>
              <a:schemeClr val="tx1"/>
            </a:solidFill>
            <a:round/>
            <a:headEnd/>
            <a:tailEnd/>
          </a:ln>
        </p:spPr>
        <p:txBody>
          <a:bodyPr/>
          <a:lstStyle/>
          <a:p>
            <a:endParaRPr lang="zh-CN" altLang="en-US"/>
          </a:p>
        </p:txBody>
      </p:sp>
      <p:sp>
        <p:nvSpPr>
          <p:cNvPr id="38941" name="Line 29"/>
          <p:cNvSpPr>
            <a:spLocks noChangeShapeType="1"/>
          </p:cNvSpPr>
          <p:nvPr/>
        </p:nvSpPr>
        <p:spPr bwMode="auto">
          <a:xfrm>
            <a:off x="8069263" y="787400"/>
            <a:ext cx="0" cy="465138"/>
          </a:xfrm>
          <a:prstGeom prst="line">
            <a:avLst/>
          </a:prstGeom>
          <a:noFill/>
          <a:ln w="9525">
            <a:solidFill>
              <a:schemeClr val="tx1"/>
            </a:solidFill>
            <a:round/>
            <a:headEnd/>
            <a:tailEnd/>
          </a:ln>
        </p:spPr>
        <p:txBody>
          <a:bodyPr/>
          <a:lstStyle/>
          <a:p>
            <a:endParaRPr lang="zh-CN" altLang="en-US"/>
          </a:p>
        </p:txBody>
      </p:sp>
      <p:sp>
        <p:nvSpPr>
          <p:cNvPr id="38942" name="Text Box 30"/>
          <p:cNvSpPr txBox="1">
            <a:spLocks noChangeArrowheads="1"/>
          </p:cNvSpPr>
          <p:nvPr/>
        </p:nvSpPr>
        <p:spPr bwMode="auto">
          <a:xfrm>
            <a:off x="704850" y="3802063"/>
            <a:ext cx="2952750" cy="457200"/>
          </a:xfrm>
          <a:prstGeom prst="rect">
            <a:avLst/>
          </a:prstGeom>
          <a:noFill/>
          <a:ln w="9525">
            <a:noFill/>
            <a:miter lim="800000"/>
            <a:headEnd/>
            <a:tailEnd/>
          </a:ln>
        </p:spPr>
        <p:txBody>
          <a:bodyPr>
            <a:spAutoFit/>
          </a:bodyPr>
          <a:lstStyle/>
          <a:p>
            <a:pPr>
              <a:spcBef>
                <a:spcPct val="50000"/>
              </a:spcBef>
            </a:pPr>
            <a:r>
              <a:rPr lang="en-US" altLang="zh-CN"/>
              <a:t>ASL</a:t>
            </a:r>
            <a:r>
              <a:rPr lang="zh-CN" altLang="en-US" baseline="-25000">
                <a:ea typeface="楷体_GB2312" pitchFamily="49" charset="-122"/>
              </a:rPr>
              <a:t>成功</a:t>
            </a:r>
            <a:r>
              <a:rPr lang="zh-CN" altLang="en-US"/>
              <a:t>＝</a:t>
            </a:r>
            <a:r>
              <a:rPr lang="en-US" altLang="zh-CN"/>
              <a:t>18/12</a:t>
            </a:r>
          </a:p>
        </p:txBody>
      </p:sp>
      <p:sp>
        <p:nvSpPr>
          <p:cNvPr id="38943" name="Text Box 31"/>
          <p:cNvSpPr txBox="1">
            <a:spLocks noChangeArrowheads="1"/>
          </p:cNvSpPr>
          <p:nvPr/>
        </p:nvSpPr>
        <p:spPr bwMode="auto">
          <a:xfrm>
            <a:off x="4170363" y="3833813"/>
            <a:ext cx="3273425" cy="457200"/>
          </a:xfrm>
          <a:prstGeom prst="rect">
            <a:avLst/>
          </a:prstGeom>
          <a:noFill/>
          <a:ln w="9525">
            <a:noFill/>
            <a:miter lim="800000"/>
            <a:headEnd/>
            <a:tailEnd/>
          </a:ln>
        </p:spPr>
        <p:txBody>
          <a:bodyPr>
            <a:spAutoFit/>
          </a:bodyPr>
          <a:lstStyle/>
          <a:p>
            <a:pPr>
              <a:spcBef>
                <a:spcPct val="50000"/>
              </a:spcBef>
            </a:pPr>
            <a:r>
              <a:rPr lang="en-US" altLang="zh-CN"/>
              <a:t>ASL</a:t>
            </a:r>
            <a:r>
              <a:rPr lang="zh-CN" altLang="en-US" baseline="-25000">
                <a:ea typeface="楷体_GB2312" pitchFamily="49" charset="-122"/>
              </a:rPr>
              <a:t>不成功</a:t>
            </a:r>
            <a:r>
              <a:rPr lang="zh-CN" altLang="en-US"/>
              <a:t>＝</a:t>
            </a:r>
            <a:r>
              <a:rPr lang="en-US" altLang="zh-CN"/>
              <a:t>12  /14</a:t>
            </a:r>
          </a:p>
        </p:txBody>
      </p:sp>
      <p:sp>
        <p:nvSpPr>
          <p:cNvPr id="38944" name="Line 32"/>
          <p:cNvSpPr>
            <a:spLocks noChangeShapeType="1"/>
          </p:cNvSpPr>
          <p:nvPr/>
        </p:nvSpPr>
        <p:spPr bwMode="auto">
          <a:xfrm>
            <a:off x="431800" y="125095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45" name="Line 33"/>
          <p:cNvSpPr>
            <a:spLocks noChangeShapeType="1"/>
          </p:cNvSpPr>
          <p:nvPr/>
        </p:nvSpPr>
        <p:spPr bwMode="auto">
          <a:xfrm>
            <a:off x="447675" y="2068513"/>
            <a:ext cx="0" cy="417512"/>
          </a:xfrm>
          <a:prstGeom prst="line">
            <a:avLst/>
          </a:prstGeom>
          <a:noFill/>
          <a:ln w="9525">
            <a:solidFill>
              <a:schemeClr val="tx1"/>
            </a:solidFill>
            <a:round/>
            <a:headEnd/>
            <a:tailEnd type="triangle" w="med" len="med"/>
          </a:ln>
        </p:spPr>
        <p:txBody>
          <a:bodyPr/>
          <a:lstStyle/>
          <a:p>
            <a:endParaRPr lang="zh-CN" altLang="en-US"/>
          </a:p>
        </p:txBody>
      </p:sp>
      <p:sp>
        <p:nvSpPr>
          <p:cNvPr id="38946" name="Line 34"/>
          <p:cNvSpPr>
            <a:spLocks noChangeShapeType="1"/>
          </p:cNvSpPr>
          <p:nvPr/>
        </p:nvSpPr>
        <p:spPr bwMode="auto">
          <a:xfrm>
            <a:off x="1570038" y="1266825"/>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47" name="Line 35"/>
          <p:cNvSpPr>
            <a:spLocks noChangeShapeType="1"/>
          </p:cNvSpPr>
          <p:nvPr/>
        </p:nvSpPr>
        <p:spPr bwMode="auto">
          <a:xfrm>
            <a:off x="2211388" y="12827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48" name="Line 36"/>
          <p:cNvSpPr>
            <a:spLocks noChangeShapeType="1"/>
          </p:cNvSpPr>
          <p:nvPr/>
        </p:nvSpPr>
        <p:spPr bwMode="auto">
          <a:xfrm>
            <a:off x="3430588" y="12827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49" name="Line 37"/>
          <p:cNvSpPr>
            <a:spLocks noChangeShapeType="1"/>
          </p:cNvSpPr>
          <p:nvPr/>
        </p:nvSpPr>
        <p:spPr bwMode="auto">
          <a:xfrm>
            <a:off x="4151313" y="12827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50" name="Line 38"/>
          <p:cNvSpPr>
            <a:spLocks noChangeShapeType="1"/>
          </p:cNvSpPr>
          <p:nvPr/>
        </p:nvSpPr>
        <p:spPr bwMode="auto">
          <a:xfrm>
            <a:off x="4826000" y="12827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51" name="Line 39"/>
          <p:cNvSpPr>
            <a:spLocks noChangeShapeType="1"/>
          </p:cNvSpPr>
          <p:nvPr/>
        </p:nvSpPr>
        <p:spPr bwMode="auto">
          <a:xfrm>
            <a:off x="6108700" y="12827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52" name="Line 40"/>
          <p:cNvSpPr>
            <a:spLocks noChangeShapeType="1"/>
          </p:cNvSpPr>
          <p:nvPr/>
        </p:nvSpPr>
        <p:spPr bwMode="auto">
          <a:xfrm>
            <a:off x="3381375" y="2068513"/>
            <a:ext cx="0" cy="417512"/>
          </a:xfrm>
          <a:prstGeom prst="line">
            <a:avLst/>
          </a:prstGeom>
          <a:noFill/>
          <a:ln w="9525">
            <a:solidFill>
              <a:schemeClr val="tx1"/>
            </a:solidFill>
            <a:round/>
            <a:headEnd/>
            <a:tailEnd type="triangle" w="med" len="med"/>
          </a:ln>
        </p:spPr>
        <p:txBody>
          <a:bodyPr/>
          <a:lstStyle/>
          <a:p>
            <a:endParaRPr lang="zh-CN" altLang="en-US"/>
          </a:p>
        </p:txBody>
      </p:sp>
      <p:sp>
        <p:nvSpPr>
          <p:cNvPr id="38953" name="Line 41"/>
          <p:cNvSpPr>
            <a:spLocks noChangeShapeType="1"/>
          </p:cNvSpPr>
          <p:nvPr/>
        </p:nvSpPr>
        <p:spPr bwMode="auto">
          <a:xfrm>
            <a:off x="4151313" y="2068513"/>
            <a:ext cx="0" cy="417512"/>
          </a:xfrm>
          <a:prstGeom prst="line">
            <a:avLst/>
          </a:prstGeom>
          <a:noFill/>
          <a:ln w="9525">
            <a:solidFill>
              <a:schemeClr val="tx1"/>
            </a:solidFill>
            <a:round/>
            <a:headEnd/>
            <a:tailEnd type="triangle" w="med" len="med"/>
          </a:ln>
        </p:spPr>
        <p:txBody>
          <a:bodyPr/>
          <a:lstStyle/>
          <a:p>
            <a:endParaRPr lang="zh-CN" altLang="en-US"/>
          </a:p>
        </p:txBody>
      </p:sp>
      <p:sp>
        <p:nvSpPr>
          <p:cNvPr id="38954" name="Line 42"/>
          <p:cNvSpPr>
            <a:spLocks noChangeShapeType="1"/>
          </p:cNvSpPr>
          <p:nvPr/>
        </p:nvSpPr>
        <p:spPr bwMode="auto">
          <a:xfrm>
            <a:off x="3365500" y="2870200"/>
            <a:ext cx="0" cy="417513"/>
          </a:xfrm>
          <a:prstGeom prst="line">
            <a:avLst/>
          </a:prstGeom>
          <a:noFill/>
          <a:ln w="9525">
            <a:solidFill>
              <a:schemeClr val="tx1"/>
            </a:solidFill>
            <a:round/>
            <a:headEnd/>
            <a:tailEnd type="triangle" w="med" len="med"/>
          </a:ln>
        </p:spPr>
        <p:txBody>
          <a:bodyPr/>
          <a:lstStyle/>
          <a:p>
            <a:endParaRPr lang="zh-CN" altLang="en-US"/>
          </a:p>
        </p:txBody>
      </p:sp>
      <p:sp>
        <p:nvSpPr>
          <p:cNvPr id="38955" name="Line 43"/>
          <p:cNvSpPr>
            <a:spLocks noChangeShapeType="1"/>
          </p:cNvSpPr>
          <p:nvPr/>
        </p:nvSpPr>
        <p:spPr bwMode="auto">
          <a:xfrm>
            <a:off x="4905375" y="2052638"/>
            <a:ext cx="0" cy="417512"/>
          </a:xfrm>
          <a:prstGeom prst="line">
            <a:avLst/>
          </a:prstGeom>
          <a:noFill/>
          <a:ln w="9525">
            <a:solidFill>
              <a:schemeClr val="tx1"/>
            </a:solidFill>
            <a:round/>
            <a:headEnd/>
            <a:tailEnd type="triangle" w="med" len="med"/>
          </a:ln>
        </p:spPr>
        <p:txBody>
          <a:bodyPr/>
          <a:lstStyle/>
          <a:p>
            <a:endParaRPr lang="zh-CN" altLang="en-US"/>
          </a:p>
        </p:txBody>
      </p:sp>
      <p:sp>
        <p:nvSpPr>
          <p:cNvPr id="38956" name="Text Box 44"/>
          <p:cNvSpPr txBox="1">
            <a:spLocks noChangeArrowheads="1"/>
          </p:cNvSpPr>
          <p:nvPr/>
        </p:nvSpPr>
        <p:spPr bwMode="auto">
          <a:xfrm>
            <a:off x="763588" y="758825"/>
            <a:ext cx="398462" cy="519113"/>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57" name="Text Box 45"/>
          <p:cNvSpPr txBox="1">
            <a:spLocks noChangeArrowheads="1"/>
          </p:cNvSpPr>
          <p:nvPr/>
        </p:nvSpPr>
        <p:spPr bwMode="auto">
          <a:xfrm>
            <a:off x="2573338" y="777875"/>
            <a:ext cx="398462" cy="519113"/>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58" name="Text Box 46"/>
          <p:cNvSpPr txBox="1">
            <a:spLocks noChangeArrowheads="1"/>
          </p:cNvSpPr>
          <p:nvPr/>
        </p:nvSpPr>
        <p:spPr bwMode="auto">
          <a:xfrm>
            <a:off x="5278438" y="758825"/>
            <a:ext cx="398462" cy="519113"/>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59" name="Text Box 47"/>
          <p:cNvSpPr txBox="1">
            <a:spLocks noChangeArrowheads="1"/>
          </p:cNvSpPr>
          <p:nvPr/>
        </p:nvSpPr>
        <p:spPr bwMode="auto">
          <a:xfrm>
            <a:off x="6446838" y="741363"/>
            <a:ext cx="398462" cy="519112"/>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60" name="Text Box 48"/>
          <p:cNvSpPr txBox="1">
            <a:spLocks noChangeArrowheads="1"/>
          </p:cNvSpPr>
          <p:nvPr/>
        </p:nvSpPr>
        <p:spPr bwMode="auto">
          <a:xfrm>
            <a:off x="7069138" y="760413"/>
            <a:ext cx="398462" cy="519112"/>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61" name="Text Box 49"/>
          <p:cNvSpPr txBox="1">
            <a:spLocks noChangeArrowheads="1"/>
          </p:cNvSpPr>
          <p:nvPr/>
        </p:nvSpPr>
        <p:spPr bwMode="auto">
          <a:xfrm>
            <a:off x="7632700" y="758825"/>
            <a:ext cx="398463" cy="519113"/>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
        <p:nvSpPr>
          <p:cNvPr id="38962" name="Text Box 50"/>
          <p:cNvSpPr txBox="1">
            <a:spLocks noChangeArrowheads="1"/>
          </p:cNvSpPr>
          <p:nvPr/>
        </p:nvSpPr>
        <p:spPr bwMode="auto">
          <a:xfrm>
            <a:off x="8313738" y="777875"/>
            <a:ext cx="398462" cy="519113"/>
          </a:xfrm>
          <a:prstGeom prst="rect">
            <a:avLst/>
          </a:prstGeom>
          <a:noFill/>
          <a:ln w="9525">
            <a:noFill/>
            <a:miter lim="800000"/>
            <a:headEnd/>
            <a:tailEnd/>
          </a:ln>
        </p:spPr>
        <p:txBody>
          <a:bodyPr wrap="none">
            <a:spAutoFit/>
          </a:bodyPr>
          <a:lstStyle/>
          <a:p>
            <a:r>
              <a:rPr lang="en-US" altLang="zh-CN" sz="2800">
                <a:solidFill>
                  <a:schemeClr val="accent2"/>
                </a:solidFill>
                <a:sym typeface="Symbol" pitchFamily="18" charset="2"/>
              </a:rPr>
              <a:t></a:t>
            </a:r>
            <a:endParaRPr lang="en-US" altLang="zh-CN" b="0"/>
          </a:p>
        </p:txBody>
      </p:sp>
    </p:spTree>
    <p:extLst>
      <p:ext uri="{BB962C8B-B14F-4D97-AF65-F5344CB8AC3E}">
        <p14:creationId xmlns:p14="http://schemas.microsoft.com/office/powerpoint/2010/main" val="291713180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290513"/>
            <a:ext cx="9144000" cy="1311275"/>
          </a:xfrm>
          <a:prstGeom prst="rect">
            <a:avLst/>
          </a:prstGeom>
          <a:noFill/>
          <a:ln w="9525">
            <a:noFill/>
            <a:miter lim="800000"/>
            <a:headEnd/>
            <a:tailEnd/>
          </a:ln>
        </p:spPr>
        <p:txBody>
          <a:bodyPr>
            <a:spAutoFit/>
          </a:bodyPr>
          <a:lstStyle/>
          <a:p>
            <a:r>
              <a:rPr lang="en-US" altLang="zh-CN" sz="4800">
                <a:solidFill>
                  <a:srgbClr val="0033CC"/>
                </a:solidFill>
                <a:ea typeface="楷体_GB2312" pitchFamily="49" charset="-122"/>
              </a:rPr>
              <a:t>  </a:t>
            </a:r>
            <a:r>
              <a:rPr lang="zh-CN" altLang="en-US" sz="4800">
                <a:solidFill>
                  <a:srgbClr val="0033CC"/>
                </a:solidFill>
                <a:ea typeface="楷体_GB2312" pitchFamily="49" charset="-122"/>
              </a:rPr>
              <a:t>例题：</a:t>
            </a:r>
            <a:r>
              <a:rPr lang="zh-CN" altLang="en-US" sz="4000" b="0">
                <a:ea typeface="楷体_GB2312" pitchFamily="49" charset="-122"/>
              </a:rPr>
              <a:t> </a:t>
            </a:r>
            <a:r>
              <a:rPr lang="zh-CN" altLang="en-US" sz="3600" b="0">
                <a:solidFill>
                  <a:schemeClr val="accent2"/>
                </a:solidFill>
                <a:ea typeface="楷体_GB2312" pitchFamily="49" charset="-122"/>
              </a:rPr>
              <a:t>已知长度为</a:t>
            </a:r>
            <a:r>
              <a:rPr lang="en-US" altLang="zh-CN" sz="3600" b="0">
                <a:solidFill>
                  <a:schemeClr val="accent2"/>
                </a:solidFill>
                <a:ea typeface="楷体_GB2312" pitchFamily="49" charset="-122"/>
              </a:rPr>
              <a:t>12</a:t>
            </a:r>
            <a:r>
              <a:rPr lang="zh-CN" altLang="en-US" sz="3600" b="0">
                <a:solidFill>
                  <a:schemeClr val="accent2"/>
                </a:solidFill>
                <a:ea typeface="楷体_GB2312" pitchFamily="49" charset="-122"/>
              </a:rPr>
              <a:t>的表：</a:t>
            </a:r>
          </a:p>
          <a:p>
            <a:r>
              <a:rPr lang="en-US" altLang="zh-CN" sz="3200" b="0">
                <a:solidFill>
                  <a:schemeClr val="accent2"/>
                </a:solidFill>
                <a:ea typeface="楷体_GB2312" pitchFamily="49" charset="-122"/>
              </a:rPr>
              <a:t>(Jan,Feb,Mar,Apr,May,Jun,Jul,Aug,Sep,Oct,Nov,Dec)</a:t>
            </a:r>
          </a:p>
        </p:txBody>
      </p:sp>
      <p:sp useBgFill="1">
        <p:nvSpPr>
          <p:cNvPr id="39939" name="Text Box 3"/>
          <p:cNvSpPr txBox="1">
            <a:spLocks noChangeArrowheads="1"/>
          </p:cNvSpPr>
          <p:nvPr/>
        </p:nvSpPr>
        <p:spPr bwMode="auto">
          <a:xfrm>
            <a:off x="282575" y="2422525"/>
            <a:ext cx="8861425" cy="1160463"/>
          </a:xfrm>
          <a:prstGeom prst="rect">
            <a:avLst/>
          </a:prstGeom>
          <a:ln w="9525">
            <a:noFill/>
            <a:miter lim="800000"/>
            <a:headEnd/>
            <a:tailEnd/>
          </a:ln>
        </p:spPr>
        <p:txBody>
          <a:bodyPr>
            <a:spAutoFit/>
          </a:bodyPr>
          <a:lstStyle/>
          <a:p>
            <a:pPr>
              <a:spcBef>
                <a:spcPct val="50000"/>
              </a:spcBef>
            </a:pPr>
            <a:r>
              <a:rPr lang="en-US" altLang="zh-CN" sz="2800">
                <a:ea typeface="楷体_GB2312" pitchFamily="49" charset="-122"/>
              </a:rPr>
              <a:t>ASL = (1</a:t>
            </a:r>
            <a:r>
              <a:rPr lang="en-US" altLang="zh-CN" sz="2800">
                <a:ea typeface="楷体_GB2312" pitchFamily="49" charset="-122"/>
                <a:cs typeface="Times New Roman" pitchFamily="18" charset="0"/>
              </a:rPr>
              <a:t>×</a:t>
            </a:r>
            <a:r>
              <a:rPr lang="en-US" altLang="zh-CN" sz="2800">
                <a:ea typeface="楷体_GB2312" pitchFamily="49" charset="-122"/>
              </a:rPr>
              <a:t>1+2 ×2 +3 × 3 +4 ×3 +5 ×2 +6 ×1) / 12 </a:t>
            </a:r>
          </a:p>
          <a:p>
            <a:pPr>
              <a:spcBef>
                <a:spcPct val="50000"/>
              </a:spcBef>
            </a:pPr>
            <a:r>
              <a:rPr lang="en-US" altLang="zh-CN" sz="2800">
                <a:ea typeface="楷体_GB2312" pitchFamily="49" charset="-122"/>
              </a:rPr>
              <a:t>        = 42 /12</a:t>
            </a:r>
          </a:p>
        </p:txBody>
      </p:sp>
      <p:sp>
        <p:nvSpPr>
          <p:cNvPr id="39940" name="Text Box 4"/>
          <p:cNvSpPr txBox="1">
            <a:spLocks noChangeArrowheads="1"/>
          </p:cNvSpPr>
          <p:nvPr/>
        </p:nvSpPr>
        <p:spPr bwMode="auto">
          <a:xfrm>
            <a:off x="269875" y="1752600"/>
            <a:ext cx="3309938" cy="579438"/>
          </a:xfrm>
          <a:prstGeom prst="rect">
            <a:avLst/>
          </a:prstGeom>
          <a:noFill/>
          <a:ln w="9525">
            <a:noFill/>
            <a:miter lim="800000"/>
            <a:headEnd/>
            <a:tailEnd/>
          </a:ln>
        </p:spPr>
        <p:txBody>
          <a:bodyPr>
            <a:spAutoFit/>
          </a:bodyPr>
          <a:lstStyle/>
          <a:p>
            <a:pPr>
              <a:spcBef>
                <a:spcPct val="50000"/>
              </a:spcBef>
            </a:pPr>
            <a:r>
              <a:rPr lang="en-US" altLang="zh-CN" sz="3200" dirty="0">
                <a:ea typeface="楷体_GB2312" pitchFamily="49" charset="-122"/>
              </a:rPr>
              <a:t>1. </a:t>
            </a:r>
            <a:r>
              <a:rPr lang="zh-CN" altLang="en-US" sz="3200" dirty="0" smtClean="0">
                <a:ea typeface="楷体_GB2312" pitchFamily="49" charset="-122"/>
              </a:rPr>
              <a:t>二</a:t>
            </a:r>
            <a:r>
              <a:rPr lang="zh-CN" altLang="en-US" sz="3200" dirty="0">
                <a:ea typeface="楷体_GB2312" pitchFamily="49" charset="-122"/>
              </a:rPr>
              <a:t>叉排序树</a:t>
            </a:r>
          </a:p>
        </p:txBody>
      </p:sp>
      <p:sp>
        <p:nvSpPr>
          <p:cNvPr id="39941" name="Text Box 5"/>
          <p:cNvSpPr txBox="1">
            <a:spLocks noChangeArrowheads="1"/>
          </p:cNvSpPr>
          <p:nvPr/>
        </p:nvSpPr>
        <p:spPr bwMode="auto">
          <a:xfrm>
            <a:off x="230188" y="3538538"/>
            <a:ext cx="7304087" cy="579437"/>
          </a:xfrm>
          <a:prstGeom prst="rect">
            <a:avLst/>
          </a:prstGeom>
          <a:noFill/>
          <a:ln w="9525">
            <a:noFill/>
            <a:miter lim="800000"/>
            <a:headEnd/>
            <a:tailEnd/>
          </a:ln>
        </p:spPr>
        <p:txBody>
          <a:bodyPr>
            <a:spAutoFit/>
          </a:bodyPr>
          <a:lstStyle/>
          <a:p>
            <a:pPr>
              <a:spcBef>
                <a:spcPct val="50000"/>
              </a:spcBef>
            </a:pPr>
            <a:r>
              <a:rPr lang="en-US" altLang="zh-CN" sz="3200">
                <a:solidFill>
                  <a:srgbClr val="FF3300"/>
                </a:solidFill>
                <a:ea typeface="楷体_GB2312" pitchFamily="49" charset="-122"/>
              </a:rPr>
              <a:t>2. </a:t>
            </a:r>
            <a:r>
              <a:rPr lang="zh-CN" altLang="en-US" sz="3200">
                <a:solidFill>
                  <a:srgbClr val="FF3300"/>
                </a:solidFill>
                <a:ea typeface="楷体_GB2312" pitchFamily="49" charset="-122"/>
              </a:rPr>
              <a:t>有序表，排序后采用折半查找</a:t>
            </a:r>
          </a:p>
        </p:txBody>
      </p:sp>
      <p:sp useBgFill="1">
        <p:nvSpPr>
          <p:cNvPr id="39942" name="Text Box 6"/>
          <p:cNvSpPr txBox="1">
            <a:spLocks noChangeArrowheads="1"/>
          </p:cNvSpPr>
          <p:nvPr/>
        </p:nvSpPr>
        <p:spPr bwMode="auto">
          <a:xfrm>
            <a:off x="515938" y="4206875"/>
            <a:ext cx="8153400" cy="519113"/>
          </a:xfrm>
          <a:prstGeom prst="rect">
            <a:avLst/>
          </a:prstGeom>
          <a:ln w="9525">
            <a:noFill/>
            <a:miter lim="800000"/>
            <a:headEnd/>
            <a:tailEnd/>
          </a:ln>
        </p:spPr>
        <p:txBody>
          <a:bodyPr>
            <a:spAutoFit/>
          </a:bodyPr>
          <a:lstStyle/>
          <a:p>
            <a:pPr>
              <a:spcBef>
                <a:spcPct val="50000"/>
              </a:spcBef>
            </a:pPr>
            <a:r>
              <a:rPr lang="en-US" altLang="zh-CN" sz="2800">
                <a:solidFill>
                  <a:srgbClr val="FF3300"/>
                </a:solidFill>
              </a:rPr>
              <a:t>ASL = (1</a:t>
            </a:r>
            <a:r>
              <a:rPr lang="en-US" altLang="zh-CN" sz="2800">
                <a:solidFill>
                  <a:srgbClr val="FF3300"/>
                </a:solidFill>
                <a:cs typeface="Times New Roman" pitchFamily="18" charset="0"/>
              </a:rPr>
              <a:t>×</a:t>
            </a:r>
            <a:r>
              <a:rPr lang="en-US" altLang="zh-CN" sz="2800">
                <a:solidFill>
                  <a:srgbClr val="FF3300"/>
                </a:solidFill>
              </a:rPr>
              <a:t>1+2 </a:t>
            </a:r>
            <a:r>
              <a:rPr lang="en-US" altLang="zh-CN" sz="2800">
                <a:solidFill>
                  <a:srgbClr val="FF3300"/>
                </a:solidFill>
                <a:cs typeface="Times New Roman" pitchFamily="18" charset="0"/>
              </a:rPr>
              <a:t>×</a:t>
            </a:r>
            <a:r>
              <a:rPr lang="en-US" altLang="zh-CN" sz="2800">
                <a:solidFill>
                  <a:srgbClr val="FF3300"/>
                </a:solidFill>
              </a:rPr>
              <a:t>2 +3 </a:t>
            </a:r>
            <a:r>
              <a:rPr lang="en-US" altLang="zh-CN" sz="2800">
                <a:solidFill>
                  <a:srgbClr val="FF3300"/>
                </a:solidFill>
                <a:cs typeface="Times New Roman" pitchFamily="18" charset="0"/>
              </a:rPr>
              <a:t>×</a:t>
            </a:r>
            <a:r>
              <a:rPr lang="en-US" altLang="zh-CN" sz="2800">
                <a:solidFill>
                  <a:srgbClr val="FF3300"/>
                </a:solidFill>
              </a:rPr>
              <a:t> 4 +4 </a:t>
            </a:r>
            <a:r>
              <a:rPr lang="en-US" altLang="zh-CN" sz="2800">
                <a:solidFill>
                  <a:srgbClr val="FF3300"/>
                </a:solidFill>
                <a:cs typeface="Times New Roman" pitchFamily="18" charset="0"/>
              </a:rPr>
              <a:t>×5</a:t>
            </a:r>
            <a:r>
              <a:rPr lang="en-US" altLang="zh-CN" sz="2800">
                <a:solidFill>
                  <a:srgbClr val="FF3300"/>
                </a:solidFill>
              </a:rPr>
              <a:t> </a:t>
            </a:r>
            <a:r>
              <a:rPr lang="en-US" altLang="zh-CN" sz="2800">
                <a:solidFill>
                  <a:srgbClr val="FF3300"/>
                </a:solidFill>
                <a:cs typeface="Times New Roman" pitchFamily="18" charset="0"/>
              </a:rPr>
              <a:t>) / 12 = 37 /12</a:t>
            </a:r>
          </a:p>
        </p:txBody>
      </p:sp>
      <p:sp>
        <p:nvSpPr>
          <p:cNvPr id="39943" name="Text Box 7"/>
          <p:cNvSpPr txBox="1">
            <a:spLocks noChangeArrowheads="1"/>
          </p:cNvSpPr>
          <p:nvPr/>
        </p:nvSpPr>
        <p:spPr bwMode="auto">
          <a:xfrm>
            <a:off x="271463" y="4875213"/>
            <a:ext cx="3979862" cy="579437"/>
          </a:xfrm>
          <a:prstGeom prst="rect">
            <a:avLst/>
          </a:prstGeom>
          <a:noFill/>
          <a:ln w="9525">
            <a:noFill/>
            <a:miter lim="800000"/>
            <a:headEnd/>
            <a:tailEnd/>
          </a:ln>
        </p:spPr>
        <p:txBody>
          <a:bodyPr>
            <a:spAutoFit/>
          </a:bodyPr>
          <a:lstStyle/>
          <a:p>
            <a:pPr>
              <a:spcBef>
                <a:spcPct val="50000"/>
              </a:spcBef>
            </a:pPr>
            <a:r>
              <a:rPr lang="en-US" altLang="zh-CN" sz="3200" dirty="0">
                <a:solidFill>
                  <a:srgbClr val="A50021"/>
                </a:solidFill>
                <a:ea typeface="楷体_GB2312" pitchFamily="49" charset="-122"/>
              </a:rPr>
              <a:t>3. </a:t>
            </a:r>
            <a:r>
              <a:rPr lang="zh-CN" altLang="en-US" sz="3200" dirty="0" smtClean="0">
                <a:solidFill>
                  <a:srgbClr val="A50021"/>
                </a:solidFill>
                <a:ea typeface="楷体_GB2312" pitchFamily="49" charset="-122"/>
              </a:rPr>
              <a:t>平衡</a:t>
            </a:r>
            <a:r>
              <a:rPr lang="zh-CN" altLang="en-US" sz="3200" dirty="0">
                <a:solidFill>
                  <a:srgbClr val="A50021"/>
                </a:solidFill>
                <a:ea typeface="楷体_GB2312" pitchFamily="49" charset="-122"/>
              </a:rPr>
              <a:t>二叉排序树</a:t>
            </a:r>
          </a:p>
        </p:txBody>
      </p:sp>
      <p:sp useBgFill="1">
        <p:nvSpPr>
          <p:cNvPr id="39944" name="Text Box 8"/>
          <p:cNvSpPr txBox="1">
            <a:spLocks noChangeArrowheads="1"/>
          </p:cNvSpPr>
          <p:nvPr/>
        </p:nvSpPr>
        <p:spPr bwMode="auto">
          <a:xfrm>
            <a:off x="282575" y="5638800"/>
            <a:ext cx="8861425" cy="519113"/>
          </a:xfrm>
          <a:prstGeom prst="rect">
            <a:avLst/>
          </a:prstGeom>
          <a:ln w="9525">
            <a:noFill/>
            <a:miter lim="800000"/>
            <a:headEnd/>
            <a:tailEnd/>
          </a:ln>
        </p:spPr>
        <p:txBody>
          <a:bodyPr>
            <a:spAutoFit/>
          </a:bodyPr>
          <a:lstStyle/>
          <a:p>
            <a:pPr>
              <a:spcBef>
                <a:spcPct val="50000"/>
              </a:spcBef>
            </a:pPr>
            <a:r>
              <a:rPr lang="en-US" altLang="zh-CN" sz="2800">
                <a:solidFill>
                  <a:srgbClr val="A50021"/>
                </a:solidFill>
              </a:rPr>
              <a:t>ASL = (1</a:t>
            </a:r>
            <a:r>
              <a:rPr lang="en-US" altLang="zh-CN" sz="2800">
                <a:solidFill>
                  <a:srgbClr val="A50021"/>
                </a:solidFill>
                <a:cs typeface="Times New Roman" pitchFamily="18" charset="0"/>
              </a:rPr>
              <a:t>×</a:t>
            </a:r>
            <a:r>
              <a:rPr lang="en-US" altLang="zh-CN" sz="2800">
                <a:solidFill>
                  <a:srgbClr val="A50021"/>
                </a:solidFill>
              </a:rPr>
              <a:t>1+2 </a:t>
            </a:r>
            <a:r>
              <a:rPr lang="en-US" altLang="zh-CN" sz="2800">
                <a:solidFill>
                  <a:srgbClr val="A50021"/>
                </a:solidFill>
                <a:cs typeface="Times New Roman" pitchFamily="18" charset="0"/>
              </a:rPr>
              <a:t>×</a:t>
            </a:r>
            <a:r>
              <a:rPr lang="en-US" altLang="zh-CN" sz="2800">
                <a:solidFill>
                  <a:srgbClr val="A50021"/>
                </a:solidFill>
              </a:rPr>
              <a:t>2 +3 </a:t>
            </a:r>
            <a:r>
              <a:rPr lang="en-US" altLang="zh-CN" sz="2800">
                <a:solidFill>
                  <a:srgbClr val="A50021"/>
                </a:solidFill>
                <a:cs typeface="Times New Roman" pitchFamily="18" charset="0"/>
              </a:rPr>
              <a:t>×</a:t>
            </a:r>
            <a:r>
              <a:rPr lang="en-US" altLang="zh-CN" sz="2800">
                <a:solidFill>
                  <a:srgbClr val="A50021"/>
                </a:solidFill>
              </a:rPr>
              <a:t> 4 +4 </a:t>
            </a:r>
            <a:r>
              <a:rPr lang="en-US" altLang="zh-CN" sz="2800">
                <a:solidFill>
                  <a:srgbClr val="A50021"/>
                </a:solidFill>
                <a:cs typeface="Times New Roman" pitchFamily="18" charset="0"/>
              </a:rPr>
              <a:t>×4</a:t>
            </a:r>
            <a:r>
              <a:rPr lang="en-US" altLang="zh-CN" sz="2800">
                <a:solidFill>
                  <a:srgbClr val="A50021"/>
                </a:solidFill>
              </a:rPr>
              <a:t> +5 </a:t>
            </a:r>
            <a:r>
              <a:rPr lang="en-US" altLang="zh-CN" sz="2800">
                <a:solidFill>
                  <a:srgbClr val="A50021"/>
                </a:solidFill>
                <a:cs typeface="Times New Roman" pitchFamily="18" charset="0"/>
              </a:rPr>
              <a:t>×1</a:t>
            </a:r>
            <a:r>
              <a:rPr lang="en-US" altLang="zh-CN" sz="2800">
                <a:solidFill>
                  <a:srgbClr val="A50021"/>
                </a:solidFill>
              </a:rPr>
              <a:t> </a:t>
            </a:r>
            <a:r>
              <a:rPr lang="en-US" altLang="zh-CN" sz="2800">
                <a:solidFill>
                  <a:srgbClr val="A50021"/>
                </a:solidFill>
                <a:cs typeface="Times New Roman" pitchFamily="18" charset="0"/>
              </a:rPr>
              <a:t>) / 12 = 38 /12</a:t>
            </a:r>
          </a:p>
        </p:txBody>
      </p:sp>
    </p:spTree>
    <p:extLst>
      <p:ext uri="{BB962C8B-B14F-4D97-AF65-F5344CB8AC3E}">
        <p14:creationId xmlns:p14="http://schemas.microsoft.com/office/powerpoint/2010/main" val="2785302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hlinkClick r:id="rId3" action="ppaction://hlinksldjump" highlightClick="1"/>
          </p:cNvPr>
          <p:cNvSpPr txBox="1">
            <a:spLocks noChangeArrowheads="1"/>
          </p:cNvSpPr>
          <p:nvPr/>
        </p:nvSpPr>
        <p:spPr bwMode="auto">
          <a:xfrm>
            <a:off x="574852" y="1691746"/>
            <a:ext cx="4455066" cy="646331"/>
          </a:xfrm>
          <a:prstGeom prst="rect">
            <a:avLst/>
          </a:prstGeom>
          <a:noFill/>
          <a:ln w="9525">
            <a:noFill/>
            <a:miter lim="800000"/>
            <a:headEnd/>
            <a:tailEnd/>
          </a:ln>
        </p:spPr>
        <p:txBody>
          <a:bodyPr wrap="none">
            <a:spAutoFit/>
          </a:bodyPr>
          <a:lstStyle/>
          <a:p>
            <a:r>
              <a:rPr lang="en-US" altLang="zh-CN" sz="3600" b="0">
                <a:solidFill>
                  <a:srgbClr val="FF66CC"/>
                </a:solidFill>
                <a:ea typeface="楷体_GB2312" pitchFamily="49" charset="-122"/>
              </a:rPr>
              <a:t> </a:t>
            </a:r>
            <a:r>
              <a:rPr lang="zh-CN" altLang="en-US" sz="3600">
                <a:ea typeface="楷体_GB2312" pitchFamily="49" charset="-122"/>
              </a:rPr>
              <a:t>一、哈希表是什么？</a:t>
            </a:r>
          </a:p>
        </p:txBody>
      </p:sp>
      <p:sp>
        <p:nvSpPr>
          <p:cNvPr id="40963" name="Text Box 3">
            <a:hlinkClick r:id="rId4" action="ppaction://hlinksldjump" highlightClick="1"/>
          </p:cNvPr>
          <p:cNvSpPr txBox="1">
            <a:spLocks noChangeArrowheads="1"/>
          </p:cNvSpPr>
          <p:nvPr/>
        </p:nvSpPr>
        <p:spPr bwMode="auto">
          <a:xfrm>
            <a:off x="193852" y="2548996"/>
            <a:ext cx="6781800" cy="641350"/>
          </a:xfrm>
          <a:prstGeom prst="rect">
            <a:avLst/>
          </a:prstGeom>
          <a:noFill/>
          <a:ln w="9525">
            <a:noFill/>
            <a:miter lim="800000"/>
            <a:headEnd/>
            <a:tailEnd/>
          </a:ln>
        </p:spPr>
        <p:txBody>
          <a:bodyPr>
            <a:spAutoFit/>
          </a:bodyPr>
          <a:lstStyle/>
          <a:p>
            <a:pPr lvl="2"/>
            <a:r>
              <a:rPr lang="zh-CN" altLang="en-US" sz="3600">
                <a:ea typeface="楷体_GB2312" pitchFamily="49" charset="-122"/>
              </a:rPr>
              <a:t>二、哈希函数的构造方法</a:t>
            </a:r>
          </a:p>
        </p:txBody>
      </p:sp>
      <p:sp>
        <p:nvSpPr>
          <p:cNvPr id="40964" name="Text Box 4">
            <a:hlinkClick r:id="" action="ppaction://noaction" highlightClick="1"/>
          </p:cNvPr>
          <p:cNvSpPr txBox="1">
            <a:spLocks noChangeArrowheads="1"/>
          </p:cNvSpPr>
          <p:nvPr/>
        </p:nvSpPr>
        <p:spPr bwMode="auto">
          <a:xfrm>
            <a:off x="574852" y="3368146"/>
            <a:ext cx="7239000" cy="641350"/>
          </a:xfrm>
          <a:prstGeom prst="rect">
            <a:avLst/>
          </a:prstGeom>
          <a:noFill/>
          <a:ln w="9525">
            <a:noFill/>
            <a:miter lim="800000"/>
            <a:headEnd/>
            <a:tailEnd/>
          </a:ln>
        </p:spPr>
        <p:txBody>
          <a:bodyPr>
            <a:spAutoFit/>
          </a:bodyPr>
          <a:lstStyle/>
          <a:p>
            <a:pPr lvl="2"/>
            <a:r>
              <a:rPr lang="zh-CN" altLang="en-US" sz="3600" dirty="0">
                <a:ea typeface="楷体_GB2312" pitchFamily="49" charset="-122"/>
              </a:rPr>
              <a:t>三、处理冲突的方法</a:t>
            </a:r>
          </a:p>
        </p:txBody>
      </p:sp>
      <p:sp>
        <p:nvSpPr>
          <p:cNvPr id="40965" name="Text Box 5">
            <a:hlinkClick r:id="" action="ppaction://noaction" highlightClick="1"/>
          </p:cNvPr>
          <p:cNvSpPr txBox="1">
            <a:spLocks noChangeArrowheads="1"/>
          </p:cNvSpPr>
          <p:nvPr/>
        </p:nvSpPr>
        <p:spPr bwMode="auto">
          <a:xfrm>
            <a:off x="1489252" y="4172479"/>
            <a:ext cx="8269287" cy="646331"/>
          </a:xfrm>
          <a:prstGeom prst="rect">
            <a:avLst/>
          </a:prstGeom>
          <a:noFill/>
          <a:ln w="9525">
            <a:noFill/>
            <a:miter lim="800000"/>
            <a:headEnd/>
            <a:tailEnd/>
          </a:ln>
        </p:spPr>
        <p:txBody>
          <a:bodyPr>
            <a:spAutoFit/>
          </a:bodyPr>
          <a:lstStyle/>
          <a:p>
            <a:r>
              <a:rPr lang="en-US" altLang="zh-CN" sz="3600" dirty="0">
                <a:solidFill>
                  <a:srgbClr val="FF0000"/>
                </a:solidFill>
                <a:ea typeface="楷体_GB2312" pitchFamily="49" charset="-122"/>
              </a:rPr>
              <a:t>   </a:t>
            </a:r>
            <a:r>
              <a:rPr lang="zh-CN" altLang="en-US" sz="3600" dirty="0">
                <a:solidFill>
                  <a:srgbClr val="FF0000"/>
                </a:solidFill>
                <a:ea typeface="楷体_GB2312" pitchFamily="49" charset="-122"/>
              </a:rPr>
              <a:t>四、哈希表的查找，插入和删除</a:t>
            </a:r>
          </a:p>
        </p:txBody>
      </p:sp>
      <p:sp>
        <p:nvSpPr>
          <p:cNvPr id="40966" name="Text Box 6"/>
          <p:cNvSpPr txBox="1">
            <a:spLocks noChangeArrowheads="1"/>
          </p:cNvSpPr>
          <p:nvPr/>
        </p:nvSpPr>
        <p:spPr bwMode="auto">
          <a:xfrm>
            <a:off x="2057400" y="381000"/>
            <a:ext cx="4965700" cy="1006475"/>
          </a:xfrm>
          <a:prstGeom prst="rect">
            <a:avLst/>
          </a:prstGeom>
          <a:noFill/>
          <a:ln w="9525">
            <a:noFill/>
            <a:miter lim="800000"/>
            <a:headEnd/>
            <a:tailEnd/>
          </a:ln>
        </p:spPr>
        <p:txBody>
          <a:bodyPr wrap="none">
            <a:spAutoFit/>
          </a:bodyPr>
          <a:lstStyle/>
          <a:p>
            <a:r>
              <a:rPr lang="en-US" altLang="zh-CN" sz="6000">
                <a:solidFill>
                  <a:schemeClr val="accent2"/>
                </a:solidFill>
                <a:ea typeface="楷体_GB2312" pitchFamily="49" charset="-122"/>
              </a:rPr>
              <a:t>9.3    </a:t>
            </a:r>
            <a:r>
              <a:rPr lang="zh-CN" altLang="en-US" sz="6000">
                <a:solidFill>
                  <a:schemeClr val="accent2"/>
                </a:solidFill>
                <a:ea typeface="楷体_GB2312" pitchFamily="49" charset="-122"/>
              </a:rPr>
              <a:t>哈  希  表</a:t>
            </a:r>
            <a:endParaRPr lang="zh-CN" altLang="en-US" sz="4400" b="0">
              <a:solidFill>
                <a:schemeClr val="accent2"/>
              </a:solidFill>
              <a:ea typeface="楷体_GB2312" pitchFamily="49" charset="-122"/>
            </a:endParaRPr>
          </a:p>
        </p:txBody>
      </p:sp>
      <p:sp>
        <p:nvSpPr>
          <p:cNvPr id="7" name="Text Box 5">
            <a:hlinkClick r:id="" action="ppaction://noaction" highlightClick="1"/>
          </p:cNvPr>
          <p:cNvSpPr txBox="1">
            <a:spLocks noChangeArrowheads="1"/>
          </p:cNvSpPr>
          <p:nvPr/>
        </p:nvSpPr>
        <p:spPr bwMode="auto">
          <a:xfrm>
            <a:off x="1850496" y="4918428"/>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五、安全哈希函数</a:t>
            </a:r>
            <a:endParaRPr lang="zh-CN" altLang="en-US" sz="3600" dirty="0">
              <a:ea typeface="楷体_GB2312" pitchFamily="49" charset="-122"/>
            </a:endParaRPr>
          </a:p>
        </p:txBody>
      </p:sp>
      <p:sp>
        <p:nvSpPr>
          <p:cNvPr id="8" name="Text Box 5">
            <a:hlinkClick r:id="" action="ppaction://noaction" highlightClick="1"/>
          </p:cNvPr>
          <p:cNvSpPr txBox="1">
            <a:spLocks noChangeArrowheads="1"/>
          </p:cNvSpPr>
          <p:nvPr/>
        </p:nvSpPr>
        <p:spPr bwMode="auto">
          <a:xfrm>
            <a:off x="2256896" y="5742516"/>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六、动态散列</a:t>
            </a:r>
            <a:endParaRPr lang="zh-CN" altLang="en-US" sz="3600" dirty="0">
              <a:ea typeface="楷体_GB2312" pitchFamily="49" charset="-122"/>
            </a:endParaRPr>
          </a:p>
        </p:txBody>
      </p:sp>
    </p:spTree>
    <p:extLst>
      <p:ext uri="{BB962C8B-B14F-4D97-AF65-F5344CB8AC3E}">
        <p14:creationId xmlns:p14="http://schemas.microsoft.com/office/powerpoint/2010/main" val="395144910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990600"/>
            <a:ext cx="9753600" cy="1466850"/>
          </a:xfrm>
          <a:prstGeom prst="rect">
            <a:avLst/>
          </a:prstGeom>
          <a:noFill/>
          <a:ln w="9525">
            <a:noFill/>
            <a:miter lim="800000"/>
            <a:headEnd/>
            <a:tailEnd/>
          </a:ln>
        </p:spPr>
        <p:txBody>
          <a:bodyPr>
            <a:spAutoFit/>
          </a:bodyPr>
          <a:lstStyle/>
          <a:p>
            <a:pPr lvl="2">
              <a:lnSpc>
                <a:spcPct val="125000"/>
              </a:lnSpc>
            </a:pPr>
            <a:r>
              <a:rPr lang="zh-CN" altLang="en-US" sz="3600" b="0">
                <a:solidFill>
                  <a:srgbClr val="A50021"/>
                </a:solidFill>
                <a:ea typeface="楷体_GB2312" pitchFamily="49" charset="-122"/>
              </a:rPr>
              <a:t>查找过程和造表过程一致。假设采用开放定址处理冲突，则</a:t>
            </a:r>
            <a:r>
              <a:rPr lang="zh-CN" altLang="en-US" sz="3600">
                <a:solidFill>
                  <a:srgbClr val="FF0000"/>
                </a:solidFill>
                <a:ea typeface="楷体_GB2312" pitchFamily="49" charset="-122"/>
              </a:rPr>
              <a:t>查找过程</a:t>
            </a:r>
            <a:r>
              <a:rPr lang="zh-CN" altLang="en-US" sz="3600" b="0">
                <a:solidFill>
                  <a:srgbClr val="A50021"/>
                </a:solidFill>
                <a:ea typeface="楷体_GB2312" pitchFamily="49" charset="-122"/>
              </a:rPr>
              <a:t>为</a:t>
            </a:r>
            <a:r>
              <a:rPr lang="en-US" altLang="zh-CN" sz="3600" b="0">
                <a:solidFill>
                  <a:srgbClr val="A50021"/>
                </a:solidFill>
                <a:ea typeface="楷体_GB2312" pitchFamily="49" charset="-122"/>
              </a:rPr>
              <a:t>:</a:t>
            </a:r>
            <a:r>
              <a:rPr lang="en-US" altLang="zh-CN" sz="3600" b="0">
                <a:ea typeface="楷体_GB2312" pitchFamily="49" charset="-122"/>
              </a:rPr>
              <a:t>       </a:t>
            </a:r>
            <a:endParaRPr lang="en-US" altLang="zh-CN" sz="3600" b="0"/>
          </a:p>
        </p:txBody>
      </p:sp>
      <p:sp>
        <p:nvSpPr>
          <p:cNvPr id="41987" name="Text Box 3"/>
          <p:cNvSpPr txBox="1">
            <a:spLocks noChangeArrowheads="1"/>
          </p:cNvSpPr>
          <p:nvPr/>
        </p:nvSpPr>
        <p:spPr bwMode="auto">
          <a:xfrm>
            <a:off x="752475" y="228600"/>
            <a:ext cx="5083175" cy="701675"/>
          </a:xfrm>
          <a:prstGeom prst="rect">
            <a:avLst/>
          </a:prstGeom>
          <a:noFill/>
          <a:ln w="9525">
            <a:noFill/>
            <a:miter lim="800000"/>
            <a:headEnd/>
            <a:tailEnd/>
          </a:ln>
        </p:spPr>
        <p:txBody>
          <a:bodyPr>
            <a:spAutoFit/>
          </a:bodyPr>
          <a:lstStyle/>
          <a:p>
            <a:r>
              <a:rPr lang="zh-CN" altLang="en-US" sz="4000" b="0">
                <a:solidFill>
                  <a:schemeClr val="accent2"/>
                </a:solidFill>
                <a:ea typeface="楷体_GB2312" pitchFamily="49" charset="-122"/>
              </a:rPr>
              <a:t>四、</a:t>
            </a:r>
            <a:r>
              <a:rPr lang="zh-CN" altLang="en-US" sz="4000">
                <a:solidFill>
                  <a:schemeClr val="accent2"/>
                </a:solidFill>
                <a:ea typeface="楷体_GB2312" pitchFamily="49" charset="-122"/>
              </a:rPr>
              <a:t>哈希表的查找</a:t>
            </a:r>
            <a:endParaRPr lang="zh-CN" altLang="en-US" sz="4000">
              <a:solidFill>
                <a:srgbClr val="FF00FF"/>
              </a:solidFill>
              <a:ea typeface="楷体_GB2312" pitchFamily="49" charset="-122"/>
            </a:endParaRPr>
          </a:p>
        </p:txBody>
      </p:sp>
      <p:sp>
        <p:nvSpPr>
          <p:cNvPr id="791556" name="Text Box 4"/>
          <p:cNvSpPr txBox="1">
            <a:spLocks noChangeArrowheads="1"/>
          </p:cNvSpPr>
          <p:nvPr/>
        </p:nvSpPr>
        <p:spPr bwMode="auto">
          <a:xfrm>
            <a:off x="-314325" y="2444750"/>
            <a:ext cx="8518679" cy="714298"/>
          </a:xfrm>
          <a:prstGeom prst="rect">
            <a:avLst/>
          </a:prstGeom>
          <a:noFill/>
          <a:ln w="9525">
            <a:noFill/>
            <a:miter lim="800000"/>
            <a:headEnd/>
            <a:tailEnd/>
          </a:ln>
        </p:spPr>
        <p:txBody>
          <a:bodyPr wrap="none">
            <a:spAutoFit/>
          </a:bodyPr>
          <a:lstStyle/>
          <a:p>
            <a:pPr>
              <a:lnSpc>
                <a:spcPct val="125000"/>
              </a:lnSpc>
            </a:pPr>
            <a:r>
              <a:rPr lang="en-US" altLang="zh-CN" sz="3600" b="0" dirty="0">
                <a:solidFill>
                  <a:srgbClr val="A50021"/>
                </a:solidFill>
                <a:ea typeface="楷体_GB2312" pitchFamily="49" charset="-122"/>
              </a:rPr>
              <a:t>     </a:t>
            </a:r>
            <a:r>
              <a:rPr lang="zh-CN" altLang="en-US" sz="3600" b="0" dirty="0">
                <a:solidFill>
                  <a:schemeClr val="accent2"/>
                </a:solidFill>
                <a:ea typeface="楷体_GB2312" pitchFamily="49" charset="-122"/>
              </a:rPr>
              <a:t>对于</a:t>
            </a:r>
            <a:r>
              <a:rPr lang="zh-CN" altLang="en-US" sz="3600" b="0" dirty="0">
                <a:solidFill>
                  <a:srgbClr val="0000FF"/>
                </a:solidFill>
                <a:ea typeface="楷体_GB2312" pitchFamily="49" charset="-122"/>
              </a:rPr>
              <a:t>给定值 </a:t>
            </a:r>
            <a:r>
              <a:rPr lang="en-US" altLang="zh-CN" sz="3600" b="0" dirty="0">
                <a:solidFill>
                  <a:srgbClr val="0000FF"/>
                </a:solidFill>
                <a:ea typeface="楷体_GB2312" pitchFamily="49" charset="-122"/>
              </a:rPr>
              <a:t>K</a:t>
            </a:r>
            <a:r>
              <a:rPr lang="en-US" altLang="zh-CN" sz="3600" b="0" dirty="0">
                <a:ea typeface="楷体_GB2312" pitchFamily="49" charset="-122"/>
              </a:rPr>
              <a:t>, </a:t>
            </a:r>
            <a:r>
              <a:rPr lang="zh-CN" altLang="en-US" sz="3600" b="0" dirty="0">
                <a:solidFill>
                  <a:schemeClr val="accent2"/>
                </a:solidFill>
                <a:ea typeface="楷体_GB2312" pitchFamily="49" charset="-122"/>
              </a:rPr>
              <a:t>计算</a:t>
            </a:r>
            <a:r>
              <a:rPr lang="zh-CN" altLang="en-US" sz="3600" b="0" dirty="0">
                <a:solidFill>
                  <a:srgbClr val="0000FF"/>
                </a:solidFill>
                <a:ea typeface="楷体_GB2312" pitchFamily="49" charset="-122"/>
              </a:rPr>
              <a:t>哈希地址 </a:t>
            </a:r>
            <a:r>
              <a:rPr lang="en-US" altLang="zh-CN" sz="3600" b="0" dirty="0">
                <a:solidFill>
                  <a:srgbClr val="0000FF"/>
                </a:solidFill>
                <a:ea typeface="楷体_GB2312" pitchFamily="49" charset="-122"/>
              </a:rPr>
              <a:t>H</a:t>
            </a:r>
            <a:r>
              <a:rPr lang="en-US" altLang="zh-CN" sz="3600" b="0" baseline="-25000" dirty="0">
                <a:solidFill>
                  <a:srgbClr val="0000FF"/>
                </a:solidFill>
                <a:ea typeface="楷体_GB2312" pitchFamily="49" charset="-122"/>
              </a:rPr>
              <a:t>i</a:t>
            </a:r>
            <a:r>
              <a:rPr lang="en-US" altLang="zh-CN" sz="3600" b="0" dirty="0">
                <a:solidFill>
                  <a:srgbClr val="0000FF"/>
                </a:solidFill>
                <a:ea typeface="楷体_GB2312" pitchFamily="49" charset="-122"/>
              </a:rPr>
              <a:t> = H(K)</a:t>
            </a:r>
            <a:endParaRPr lang="en-US" altLang="zh-CN" b="0" dirty="0"/>
          </a:p>
        </p:txBody>
      </p:sp>
      <p:sp>
        <p:nvSpPr>
          <p:cNvPr id="791557" name="Rectangle 5"/>
          <p:cNvSpPr>
            <a:spLocks noChangeArrowheads="1"/>
          </p:cNvSpPr>
          <p:nvPr/>
        </p:nvSpPr>
        <p:spPr bwMode="auto">
          <a:xfrm>
            <a:off x="762000" y="3124200"/>
            <a:ext cx="7129388" cy="714298"/>
          </a:xfrm>
          <a:prstGeom prst="rect">
            <a:avLst/>
          </a:prstGeom>
          <a:noFill/>
          <a:ln w="9525">
            <a:noFill/>
            <a:miter lim="800000"/>
            <a:headEnd/>
            <a:tailEnd/>
          </a:ln>
        </p:spPr>
        <p:txBody>
          <a:bodyPr wrap="none">
            <a:spAutoFit/>
          </a:bodyPr>
          <a:lstStyle/>
          <a:p>
            <a:pPr>
              <a:lnSpc>
                <a:spcPct val="125000"/>
              </a:lnSpc>
            </a:pPr>
            <a:r>
              <a:rPr lang="zh-CN" altLang="en-US" sz="3600" dirty="0">
                <a:solidFill>
                  <a:srgbClr val="006600"/>
                </a:solidFill>
                <a:ea typeface="楷体_GB2312" pitchFamily="49" charset="-122"/>
              </a:rPr>
              <a:t>若 </a:t>
            </a:r>
            <a:r>
              <a:rPr lang="en-US" altLang="zh-CN" sz="3600" dirty="0">
                <a:solidFill>
                  <a:srgbClr val="006600"/>
                </a:solidFill>
                <a:ea typeface="楷体_GB2312" pitchFamily="49" charset="-122"/>
              </a:rPr>
              <a:t>r[H</a:t>
            </a:r>
            <a:r>
              <a:rPr lang="en-US" altLang="zh-CN" sz="3600" baseline="-25000" dirty="0">
                <a:solidFill>
                  <a:srgbClr val="006600"/>
                </a:solidFill>
                <a:ea typeface="楷体_GB2312" pitchFamily="49" charset="-122"/>
              </a:rPr>
              <a:t>i</a:t>
            </a:r>
            <a:r>
              <a:rPr lang="en-US" altLang="zh-CN" sz="3600" dirty="0">
                <a:solidFill>
                  <a:srgbClr val="006600"/>
                </a:solidFill>
                <a:ea typeface="楷体_GB2312" pitchFamily="49" charset="-122"/>
              </a:rPr>
              <a:t>].key = NULL</a:t>
            </a:r>
            <a:r>
              <a:rPr lang="en-US" altLang="zh-CN" sz="3600" b="0" dirty="0">
                <a:solidFill>
                  <a:srgbClr val="006600"/>
                </a:solidFill>
                <a:ea typeface="楷体_GB2312" pitchFamily="49" charset="-122"/>
              </a:rPr>
              <a:t>  </a:t>
            </a:r>
            <a:r>
              <a:rPr lang="zh-CN" altLang="en-US" sz="3600" b="0" dirty="0">
                <a:solidFill>
                  <a:srgbClr val="006600"/>
                </a:solidFill>
                <a:ea typeface="楷体_GB2312" pitchFamily="49" charset="-122"/>
              </a:rPr>
              <a:t>则查找不成功</a:t>
            </a:r>
            <a:endParaRPr lang="zh-CN" altLang="en-US" sz="3600" b="0" dirty="0">
              <a:solidFill>
                <a:srgbClr val="A50021"/>
              </a:solidFill>
              <a:ea typeface="楷体_GB2312" pitchFamily="49" charset="-122"/>
            </a:endParaRPr>
          </a:p>
        </p:txBody>
      </p:sp>
      <p:sp>
        <p:nvSpPr>
          <p:cNvPr id="791558" name="Rectangle 6"/>
          <p:cNvSpPr>
            <a:spLocks noChangeArrowheads="1"/>
          </p:cNvSpPr>
          <p:nvPr/>
        </p:nvSpPr>
        <p:spPr bwMode="auto">
          <a:xfrm>
            <a:off x="762000" y="3886200"/>
            <a:ext cx="5787162" cy="714298"/>
          </a:xfrm>
          <a:prstGeom prst="rect">
            <a:avLst/>
          </a:prstGeom>
          <a:noFill/>
          <a:ln w="9525">
            <a:noFill/>
            <a:miter lim="800000"/>
            <a:headEnd/>
            <a:tailEnd/>
          </a:ln>
        </p:spPr>
        <p:txBody>
          <a:bodyPr wrap="none">
            <a:spAutoFit/>
          </a:bodyPr>
          <a:lstStyle/>
          <a:p>
            <a:pPr>
              <a:lnSpc>
                <a:spcPct val="125000"/>
              </a:lnSpc>
            </a:pPr>
            <a:r>
              <a:rPr lang="zh-CN" altLang="en-US" sz="3600" dirty="0">
                <a:solidFill>
                  <a:srgbClr val="CC0000"/>
                </a:solidFill>
                <a:ea typeface="楷体_GB2312" pitchFamily="49" charset="-122"/>
              </a:rPr>
              <a:t>若</a:t>
            </a:r>
            <a:r>
              <a:rPr lang="zh-CN" altLang="en-US" sz="3600" b="0" dirty="0">
                <a:solidFill>
                  <a:srgbClr val="CC0000"/>
                </a:solidFill>
                <a:ea typeface="楷体_GB2312" pitchFamily="49" charset="-122"/>
              </a:rPr>
              <a:t> </a:t>
            </a:r>
            <a:r>
              <a:rPr lang="en-US" altLang="zh-CN" sz="3600" dirty="0">
                <a:solidFill>
                  <a:srgbClr val="CC0000"/>
                </a:solidFill>
                <a:ea typeface="楷体_GB2312" pitchFamily="49" charset="-122"/>
              </a:rPr>
              <a:t>r[H</a:t>
            </a:r>
            <a:r>
              <a:rPr lang="en-US" altLang="zh-CN" sz="3600" baseline="-25000" dirty="0">
                <a:solidFill>
                  <a:srgbClr val="CC0000"/>
                </a:solidFill>
                <a:ea typeface="楷体_GB2312" pitchFamily="49" charset="-122"/>
              </a:rPr>
              <a:t>i</a:t>
            </a:r>
            <a:r>
              <a:rPr lang="en-US" altLang="zh-CN" sz="3600" dirty="0">
                <a:solidFill>
                  <a:srgbClr val="CC0000"/>
                </a:solidFill>
                <a:ea typeface="楷体_GB2312" pitchFamily="49" charset="-122"/>
              </a:rPr>
              <a:t>].key = K</a:t>
            </a:r>
            <a:r>
              <a:rPr lang="en-US" altLang="zh-CN" sz="3600" b="0" dirty="0">
                <a:solidFill>
                  <a:srgbClr val="CC0000"/>
                </a:solidFill>
                <a:ea typeface="楷体_GB2312" pitchFamily="49" charset="-122"/>
              </a:rPr>
              <a:t>  </a:t>
            </a:r>
            <a:r>
              <a:rPr lang="zh-CN" altLang="en-US" sz="3600" b="0" dirty="0">
                <a:solidFill>
                  <a:srgbClr val="CC0000"/>
                </a:solidFill>
                <a:ea typeface="楷体_GB2312" pitchFamily="49" charset="-122"/>
              </a:rPr>
              <a:t>则查找成功</a:t>
            </a:r>
            <a:endParaRPr lang="zh-CN" altLang="en-US" sz="3600" b="0" dirty="0">
              <a:solidFill>
                <a:srgbClr val="A50021"/>
              </a:solidFill>
              <a:ea typeface="楷体_GB2312" pitchFamily="49" charset="-122"/>
            </a:endParaRPr>
          </a:p>
        </p:txBody>
      </p:sp>
      <p:sp>
        <p:nvSpPr>
          <p:cNvPr id="791559" name="Rectangle 7"/>
          <p:cNvSpPr>
            <a:spLocks noChangeArrowheads="1"/>
          </p:cNvSpPr>
          <p:nvPr/>
        </p:nvSpPr>
        <p:spPr bwMode="auto">
          <a:xfrm>
            <a:off x="762000" y="4648200"/>
            <a:ext cx="7696200" cy="2154238"/>
          </a:xfrm>
          <a:prstGeom prst="rect">
            <a:avLst/>
          </a:prstGeom>
          <a:noFill/>
          <a:ln w="9525">
            <a:noFill/>
            <a:miter lim="800000"/>
            <a:headEnd/>
            <a:tailEnd/>
          </a:ln>
        </p:spPr>
        <p:txBody>
          <a:bodyPr wrap="none">
            <a:spAutoFit/>
          </a:bodyPr>
          <a:lstStyle/>
          <a:p>
            <a:pPr>
              <a:lnSpc>
                <a:spcPct val="125000"/>
              </a:lnSpc>
            </a:pPr>
            <a:r>
              <a:rPr lang="zh-CN" altLang="en-US" sz="3600" dirty="0">
                <a:solidFill>
                  <a:srgbClr val="000080"/>
                </a:solidFill>
                <a:ea typeface="楷体_GB2312" pitchFamily="49" charset="-122"/>
              </a:rPr>
              <a:t>否则</a:t>
            </a:r>
            <a:r>
              <a:rPr lang="zh-CN" altLang="en-US" sz="3600" b="0" dirty="0">
                <a:solidFill>
                  <a:srgbClr val="000080"/>
                </a:solidFill>
                <a:ea typeface="楷体_GB2312" pitchFamily="49" charset="-122"/>
              </a:rPr>
              <a:t> “求下一地址 </a:t>
            </a:r>
            <a:r>
              <a:rPr lang="en-US" altLang="zh-CN" sz="3600" dirty="0">
                <a:solidFill>
                  <a:srgbClr val="000080"/>
                </a:solidFill>
                <a:ea typeface="楷体_GB2312" pitchFamily="49" charset="-122"/>
              </a:rPr>
              <a:t>H</a:t>
            </a:r>
            <a:r>
              <a:rPr lang="en-US" altLang="zh-CN" sz="3600" baseline="-25000" dirty="0">
                <a:solidFill>
                  <a:srgbClr val="000080"/>
                </a:solidFill>
                <a:ea typeface="楷体_GB2312" pitchFamily="49" charset="-122"/>
              </a:rPr>
              <a:t>i</a:t>
            </a:r>
            <a:r>
              <a:rPr lang="en-US" altLang="zh-CN" sz="3600" b="0" dirty="0">
                <a:solidFill>
                  <a:srgbClr val="000080"/>
                </a:solidFill>
                <a:ea typeface="楷体_GB2312" pitchFamily="49" charset="-122"/>
              </a:rPr>
              <a:t>” </a:t>
            </a:r>
            <a:r>
              <a:rPr lang="zh-CN" altLang="en-US" sz="3600" b="0" dirty="0">
                <a:solidFill>
                  <a:srgbClr val="000080"/>
                </a:solidFill>
                <a:ea typeface="楷体_GB2312" pitchFamily="49" charset="-122"/>
              </a:rPr>
              <a:t>，直至</a:t>
            </a:r>
          </a:p>
          <a:p>
            <a:pPr>
              <a:lnSpc>
                <a:spcPct val="125000"/>
              </a:lnSpc>
            </a:pPr>
            <a:r>
              <a:rPr lang="zh-CN" altLang="en-US" sz="3600" b="0" dirty="0">
                <a:ea typeface="楷体_GB2312" pitchFamily="49" charset="-122"/>
              </a:rPr>
              <a:t>    </a:t>
            </a:r>
            <a:r>
              <a:rPr lang="zh-CN" altLang="en-US" sz="3600" b="0" dirty="0">
                <a:solidFill>
                  <a:srgbClr val="800000"/>
                </a:solidFill>
                <a:ea typeface="楷体_GB2312" pitchFamily="49" charset="-122"/>
              </a:rPr>
              <a:t>     </a:t>
            </a:r>
            <a:r>
              <a:rPr lang="en-US" altLang="zh-CN" sz="3600" dirty="0">
                <a:solidFill>
                  <a:srgbClr val="006600"/>
                </a:solidFill>
                <a:ea typeface="楷体_GB2312" pitchFamily="49" charset="-122"/>
              </a:rPr>
              <a:t>r[H</a:t>
            </a:r>
            <a:r>
              <a:rPr lang="en-US" altLang="zh-CN" sz="3600" baseline="-25000" dirty="0">
                <a:solidFill>
                  <a:srgbClr val="006600"/>
                </a:solidFill>
                <a:ea typeface="楷体_GB2312" pitchFamily="49" charset="-122"/>
              </a:rPr>
              <a:t>i</a:t>
            </a:r>
            <a:r>
              <a:rPr lang="en-US" altLang="zh-CN" sz="3600" dirty="0">
                <a:solidFill>
                  <a:srgbClr val="006600"/>
                </a:solidFill>
                <a:ea typeface="楷体_GB2312" pitchFamily="49" charset="-122"/>
              </a:rPr>
              <a:t>].key = NULL</a:t>
            </a:r>
            <a:r>
              <a:rPr lang="en-US" altLang="zh-CN" sz="3600" b="0" dirty="0">
                <a:solidFill>
                  <a:srgbClr val="006600"/>
                </a:solidFill>
                <a:ea typeface="楷体_GB2312" pitchFamily="49" charset="-122"/>
              </a:rPr>
              <a:t>  (</a:t>
            </a:r>
            <a:r>
              <a:rPr lang="zh-CN" altLang="en-US" sz="3600" b="0" dirty="0">
                <a:solidFill>
                  <a:srgbClr val="006600"/>
                </a:solidFill>
                <a:ea typeface="楷体_GB2312" pitchFamily="49" charset="-122"/>
              </a:rPr>
              <a:t>查找不成功</a:t>
            </a:r>
            <a:r>
              <a:rPr lang="en-US" altLang="zh-CN" sz="3600" b="0" dirty="0">
                <a:solidFill>
                  <a:srgbClr val="006600"/>
                </a:solidFill>
                <a:ea typeface="楷体_GB2312" pitchFamily="49" charset="-122"/>
              </a:rPr>
              <a:t>)</a:t>
            </a:r>
          </a:p>
          <a:p>
            <a:pPr>
              <a:lnSpc>
                <a:spcPct val="125000"/>
              </a:lnSpc>
            </a:pPr>
            <a:r>
              <a:rPr lang="en-US" altLang="zh-CN" sz="3600" b="0" dirty="0">
                <a:ea typeface="楷体_GB2312" pitchFamily="49" charset="-122"/>
              </a:rPr>
              <a:t> </a:t>
            </a:r>
            <a:r>
              <a:rPr lang="zh-CN" altLang="en-US" sz="3600" b="0" dirty="0">
                <a:solidFill>
                  <a:schemeClr val="accent2"/>
                </a:solidFill>
                <a:ea typeface="楷体_GB2312" pitchFamily="49" charset="-122"/>
              </a:rPr>
              <a:t>或</a:t>
            </a:r>
            <a:r>
              <a:rPr lang="zh-CN" altLang="en-US" sz="3600" b="0" dirty="0">
                <a:solidFill>
                  <a:srgbClr val="A50021"/>
                </a:solidFill>
                <a:ea typeface="楷体_GB2312" pitchFamily="49" charset="-122"/>
              </a:rPr>
              <a:t> </a:t>
            </a:r>
            <a:r>
              <a:rPr lang="zh-CN" altLang="en-US" sz="3600" b="0" dirty="0">
                <a:ea typeface="楷体_GB2312" pitchFamily="49" charset="-122"/>
              </a:rPr>
              <a:t>  </a:t>
            </a:r>
            <a:r>
              <a:rPr lang="zh-CN" altLang="en-US" sz="3600" b="0" dirty="0">
                <a:solidFill>
                  <a:srgbClr val="008080"/>
                </a:solidFill>
                <a:ea typeface="楷体_GB2312" pitchFamily="49" charset="-122"/>
              </a:rPr>
              <a:t> </a:t>
            </a:r>
            <a:r>
              <a:rPr lang="en-US" altLang="zh-CN" sz="3600" dirty="0">
                <a:solidFill>
                  <a:srgbClr val="CC0000"/>
                </a:solidFill>
                <a:ea typeface="楷体_GB2312" pitchFamily="49" charset="-122"/>
              </a:rPr>
              <a:t>r[H</a:t>
            </a:r>
            <a:r>
              <a:rPr lang="en-US" altLang="zh-CN" sz="3600" baseline="-25000" dirty="0">
                <a:solidFill>
                  <a:srgbClr val="CC0000"/>
                </a:solidFill>
                <a:ea typeface="楷体_GB2312" pitchFamily="49" charset="-122"/>
              </a:rPr>
              <a:t>i</a:t>
            </a:r>
            <a:r>
              <a:rPr lang="en-US" altLang="zh-CN" sz="3600" dirty="0">
                <a:solidFill>
                  <a:srgbClr val="CC0000"/>
                </a:solidFill>
                <a:ea typeface="楷体_GB2312" pitchFamily="49" charset="-122"/>
              </a:rPr>
              <a:t>].key = K</a:t>
            </a:r>
            <a:r>
              <a:rPr lang="en-US" altLang="zh-CN" sz="3600" b="0" dirty="0">
                <a:solidFill>
                  <a:srgbClr val="CC0000"/>
                </a:solidFill>
                <a:ea typeface="楷体_GB2312" pitchFamily="49" charset="-122"/>
              </a:rPr>
              <a:t>  (</a:t>
            </a:r>
            <a:r>
              <a:rPr lang="zh-CN" altLang="en-US" sz="3600" b="0" dirty="0">
                <a:solidFill>
                  <a:srgbClr val="CC0000"/>
                </a:solidFill>
                <a:ea typeface="楷体_GB2312" pitchFamily="49" charset="-122"/>
              </a:rPr>
              <a:t>查找成功</a:t>
            </a:r>
            <a:r>
              <a:rPr lang="en-US" altLang="zh-CN" sz="3600" b="0" dirty="0">
                <a:solidFill>
                  <a:srgbClr val="CC0000"/>
                </a:solidFill>
                <a:ea typeface="楷体_GB2312" pitchFamily="49" charset="-122"/>
              </a:rPr>
              <a:t>) </a:t>
            </a:r>
            <a:r>
              <a:rPr lang="zh-CN" altLang="en-US" sz="3600" b="0" dirty="0">
                <a:solidFill>
                  <a:srgbClr val="A50021"/>
                </a:solidFill>
                <a:ea typeface="楷体_GB2312" pitchFamily="49" charset="-122"/>
              </a:rPr>
              <a:t>为止。</a:t>
            </a:r>
          </a:p>
        </p:txBody>
      </p:sp>
    </p:spTree>
    <p:extLst>
      <p:ext uri="{BB962C8B-B14F-4D97-AF65-F5344CB8AC3E}">
        <p14:creationId xmlns:p14="http://schemas.microsoft.com/office/powerpoint/2010/main" val="1559284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1556"/>
                                        </p:tgtEl>
                                        <p:attrNameLst>
                                          <p:attrName>style.visibility</p:attrName>
                                        </p:attrNameLst>
                                      </p:cBhvr>
                                      <p:to>
                                        <p:strVal val="visible"/>
                                      </p:to>
                                    </p:set>
                                    <p:animEffect transition="in" filter="wipe(left)">
                                      <p:cBhvr>
                                        <p:cTn id="7" dur="500"/>
                                        <p:tgtEl>
                                          <p:spTgt spid="791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1557"/>
                                        </p:tgtEl>
                                        <p:attrNameLst>
                                          <p:attrName>style.visibility</p:attrName>
                                        </p:attrNameLst>
                                      </p:cBhvr>
                                      <p:to>
                                        <p:strVal val="visible"/>
                                      </p:to>
                                    </p:set>
                                    <p:animEffect transition="in" filter="wipe(left)">
                                      <p:cBhvr>
                                        <p:cTn id="12" dur="500"/>
                                        <p:tgtEl>
                                          <p:spTgt spid="791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1558"/>
                                        </p:tgtEl>
                                        <p:attrNameLst>
                                          <p:attrName>style.visibility</p:attrName>
                                        </p:attrNameLst>
                                      </p:cBhvr>
                                      <p:to>
                                        <p:strVal val="visible"/>
                                      </p:to>
                                    </p:set>
                                    <p:animEffect transition="in" filter="wipe(left)">
                                      <p:cBhvr>
                                        <p:cTn id="17" dur="500"/>
                                        <p:tgtEl>
                                          <p:spTgt spid="7915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1559"/>
                                        </p:tgtEl>
                                        <p:attrNameLst>
                                          <p:attrName>style.visibility</p:attrName>
                                        </p:attrNameLst>
                                      </p:cBhvr>
                                      <p:to>
                                        <p:strVal val="visible"/>
                                      </p:to>
                                    </p:set>
                                    <p:animEffect transition="in" filter="wipe(left)">
                                      <p:cBhvr>
                                        <p:cTn id="22" dur="500"/>
                                        <p:tgtEl>
                                          <p:spTgt spid="79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6" grpId="0"/>
      <p:bldP spid="791557" grpId="0"/>
      <p:bldP spid="791558" grpId="0"/>
      <p:bldP spid="7915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03200" y="966788"/>
            <a:ext cx="8775700" cy="5522912"/>
          </a:xfrm>
          <a:prstGeom prst="rect">
            <a:avLst/>
          </a:prstGeom>
          <a:noFill/>
          <a:ln w="9525">
            <a:noFill/>
            <a:miter lim="800000"/>
            <a:headEnd/>
            <a:tailEnd/>
          </a:ln>
        </p:spPr>
        <p:txBody>
          <a:bodyPr wrap="none">
            <a:spAutoFit/>
          </a:bodyPr>
          <a:lstStyle/>
          <a:p>
            <a:r>
              <a:rPr lang="en-US" altLang="zh-CN" sz="3600">
                <a:solidFill>
                  <a:srgbClr val="A50021"/>
                </a:solidFill>
                <a:ea typeface="楷体_GB2312" pitchFamily="49" charset="-122"/>
              </a:rPr>
              <a:t>int</a:t>
            </a:r>
            <a:r>
              <a:rPr lang="en-US" altLang="zh-CN" sz="3600" b="0">
                <a:solidFill>
                  <a:srgbClr val="A50021"/>
                </a:solidFill>
                <a:ea typeface="楷体_GB2312" pitchFamily="49" charset="-122"/>
              </a:rPr>
              <a:t>  hashsize[] = </a:t>
            </a:r>
            <a:r>
              <a:rPr lang="en-US" altLang="zh-CN" sz="2800" b="0">
                <a:solidFill>
                  <a:srgbClr val="A50021"/>
                </a:solidFill>
                <a:ea typeface="楷体_GB2312" pitchFamily="49" charset="-122"/>
              </a:rPr>
              <a:t>{ 251,503, 997, ... };</a:t>
            </a:r>
            <a:r>
              <a:rPr lang="en-US" altLang="zh-CN" sz="3600" b="0">
                <a:solidFill>
                  <a:srgbClr val="A50021"/>
                </a:solidFill>
                <a:ea typeface="楷体_GB2312" pitchFamily="49" charset="-122"/>
              </a:rPr>
              <a:t>  </a:t>
            </a:r>
            <a:r>
              <a:rPr lang="en-US" altLang="zh-CN" sz="2800" b="0">
                <a:ea typeface="楷体_GB2312" pitchFamily="49" charset="-122"/>
              </a:rPr>
              <a:t>//</a:t>
            </a:r>
            <a:r>
              <a:rPr lang="zh-CN" altLang="en-US" sz="2800" b="0">
                <a:ea typeface="楷体_GB2312" pitchFamily="49" charset="-122"/>
              </a:rPr>
              <a:t>一个素数序列</a:t>
            </a:r>
          </a:p>
          <a:p>
            <a:r>
              <a:rPr lang="en-US" altLang="zh-CN" sz="3600">
                <a:solidFill>
                  <a:srgbClr val="A50021"/>
                </a:solidFill>
                <a:ea typeface="楷体_GB2312" pitchFamily="49" charset="-122"/>
              </a:rPr>
              <a:t>typedef struct {</a:t>
            </a:r>
          </a:p>
          <a:p>
            <a:r>
              <a:rPr lang="en-US" altLang="zh-CN" sz="3600" b="0">
                <a:solidFill>
                  <a:srgbClr val="A50021"/>
                </a:solidFill>
                <a:ea typeface="楷体_GB2312" pitchFamily="49" charset="-122"/>
              </a:rPr>
              <a:t>  ElemType  </a:t>
            </a:r>
            <a:r>
              <a:rPr lang="en-US" altLang="zh-CN" sz="3600">
                <a:solidFill>
                  <a:srgbClr val="A50021"/>
                </a:solidFill>
                <a:ea typeface="楷体_GB2312" pitchFamily="49" charset="-122"/>
              </a:rPr>
              <a:t>*</a:t>
            </a:r>
            <a:r>
              <a:rPr lang="en-US" altLang="zh-CN" sz="3600" b="0">
                <a:solidFill>
                  <a:srgbClr val="A50021"/>
                </a:solidFill>
                <a:ea typeface="楷体_GB2312" pitchFamily="49" charset="-122"/>
              </a:rPr>
              <a:t>elem;      </a:t>
            </a:r>
            <a:r>
              <a:rPr lang="en-US" altLang="zh-CN" sz="3200" b="0">
                <a:ea typeface="楷体_GB2312" pitchFamily="49" charset="-122"/>
              </a:rPr>
              <a:t>//</a:t>
            </a:r>
            <a:r>
              <a:rPr lang="zh-CN" altLang="en-US" sz="3200" b="0">
                <a:ea typeface="楷体_GB2312" pitchFamily="49" charset="-122"/>
              </a:rPr>
              <a:t>数据元素存储基址</a:t>
            </a:r>
          </a:p>
          <a:p>
            <a:r>
              <a:rPr lang="zh-CN" altLang="en-US" sz="3600" b="0">
                <a:solidFill>
                  <a:srgbClr val="A50021"/>
                </a:solidFill>
                <a:ea typeface="楷体_GB2312" pitchFamily="49" charset="-122"/>
              </a:rPr>
              <a:t>  </a:t>
            </a:r>
            <a:r>
              <a:rPr lang="en-US" altLang="zh-CN" sz="3600">
                <a:solidFill>
                  <a:srgbClr val="A50021"/>
                </a:solidFill>
                <a:ea typeface="楷体_GB2312" pitchFamily="49" charset="-122"/>
              </a:rPr>
              <a:t>int</a:t>
            </a:r>
            <a:r>
              <a:rPr lang="en-US" altLang="zh-CN" sz="3600" b="0">
                <a:solidFill>
                  <a:srgbClr val="A50021"/>
                </a:solidFill>
                <a:ea typeface="楷体_GB2312" pitchFamily="49" charset="-122"/>
              </a:rPr>
              <a:t>  count;                  </a:t>
            </a:r>
            <a:r>
              <a:rPr lang="en-US" altLang="zh-CN" sz="3200" b="0">
                <a:ea typeface="楷体_GB2312" pitchFamily="49" charset="-122"/>
              </a:rPr>
              <a:t>//</a:t>
            </a:r>
            <a:r>
              <a:rPr lang="zh-CN" altLang="en-US" sz="3200" b="0">
                <a:ea typeface="楷体_GB2312" pitchFamily="49" charset="-122"/>
              </a:rPr>
              <a:t>当前数据元素个数</a:t>
            </a:r>
          </a:p>
          <a:p>
            <a:r>
              <a:rPr lang="zh-CN" altLang="en-US" sz="3600" b="0">
                <a:solidFill>
                  <a:srgbClr val="A50021"/>
                </a:solidFill>
                <a:ea typeface="楷体_GB2312" pitchFamily="49" charset="-122"/>
              </a:rPr>
              <a:t>  </a:t>
            </a:r>
            <a:r>
              <a:rPr lang="en-US" altLang="zh-CN" sz="3600">
                <a:solidFill>
                  <a:srgbClr val="A50021"/>
                </a:solidFill>
                <a:ea typeface="楷体_GB2312" pitchFamily="49" charset="-122"/>
              </a:rPr>
              <a:t>int</a:t>
            </a:r>
            <a:r>
              <a:rPr lang="en-US" altLang="zh-CN" sz="3600" b="0">
                <a:solidFill>
                  <a:srgbClr val="A50021"/>
                </a:solidFill>
                <a:ea typeface="楷体_GB2312" pitchFamily="49" charset="-122"/>
              </a:rPr>
              <a:t>  sizeindex;            </a:t>
            </a:r>
          </a:p>
          <a:p>
            <a:r>
              <a:rPr lang="en-US" altLang="zh-CN" sz="3200" b="0">
                <a:solidFill>
                  <a:srgbClr val="A50021"/>
                </a:solidFill>
                <a:ea typeface="楷体_GB2312" pitchFamily="49" charset="-122"/>
              </a:rPr>
              <a:t>                            </a:t>
            </a:r>
            <a:r>
              <a:rPr lang="en-US" altLang="zh-CN" sz="3200" b="0">
                <a:ea typeface="楷体_GB2312" pitchFamily="49" charset="-122"/>
              </a:rPr>
              <a:t>// hashsize[sizeindex]</a:t>
            </a:r>
            <a:r>
              <a:rPr lang="zh-CN" altLang="en-US" sz="3200" b="0">
                <a:ea typeface="楷体_GB2312" pitchFamily="49" charset="-122"/>
              </a:rPr>
              <a:t>为当前容量</a:t>
            </a:r>
          </a:p>
          <a:p>
            <a:r>
              <a:rPr lang="en-US" altLang="zh-CN" sz="3600">
                <a:solidFill>
                  <a:srgbClr val="A50021"/>
                </a:solidFill>
                <a:ea typeface="楷体_GB2312" pitchFamily="49" charset="-122"/>
              </a:rPr>
              <a:t>}</a:t>
            </a:r>
            <a:r>
              <a:rPr lang="en-US" altLang="zh-CN" sz="3600" b="0">
                <a:solidFill>
                  <a:srgbClr val="A50021"/>
                </a:solidFill>
                <a:ea typeface="楷体_GB2312" pitchFamily="49" charset="-122"/>
              </a:rPr>
              <a:t> HashTable;</a:t>
            </a:r>
          </a:p>
          <a:p>
            <a:r>
              <a:rPr lang="en-US" altLang="zh-CN" sz="3600" b="0">
                <a:solidFill>
                  <a:srgbClr val="3333FF"/>
                </a:solidFill>
                <a:ea typeface="楷体_GB2312" pitchFamily="49" charset="-122"/>
              </a:rPr>
              <a:t>#define  SUCCESS  1</a:t>
            </a:r>
          </a:p>
          <a:p>
            <a:r>
              <a:rPr lang="en-US" altLang="zh-CN" sz="3600" b="0">
                <a:solidFill>
                  <a:srgbClr val="3333FF"/>
                </a:solidFill>
                <a:ea typeface="楷体_GB2312" pitchFamily="49" charset="-122"/>
              </a:rPr>
              <a:t>#define  UNSUCCESS  0</a:t>
            </a:r>
          </a:p>
          <a:p>
            <a:r>
              <a:rPr lang="en-US" altLang="zh-CN" sz="3600" b="0">
                <a:solidFill>
                  <a:srgbClr val="3333FF"/>
                </a:solidFill>
                <a:ea typeface="楷体_GB2312" pitchFamily="49" charset="-122"/>
              </a:rPr>
              <a:t>#define  DUPLICATE  -1</a:t>
            </a:r>
          </a:p>
        </p:txBody>
      </p:sp>
      <p:sp>
        <p:nvSpPr>
          <p:cNvPr id="43011" name="Rectangle 3"/>
          <p:cNvSpPr>
            <a:spLocks noChangeArrowheads="1"/>
          </p:cNvSpPr>
          <p:nvPr/>
        </p:nvSpPr>
        <p:spPr bwMode="auto">
          <a:xfrm>
            <a:off x="762000" y="228600"/>
            <a:ext cx="7089775" cy="641350"/>
          </a:xfrm>
          <a:prstGeom prst="rect">
            <a:avLst/>
          </a:prstGeom>
          <a:noFill/>
          <a:ln w="9525">
            <a:noFill/>
            <a:miter lim="800000"/>
            <a:headEnd/>
            <a:tailEnd/>
          </a:ln>
        </p:spPr>
        <p:txBody>
          <a:bodyPr wrap="none">
            <a:spAutoFit/>
          </a:bodyPr>
          <a:lstStyle/>
          <a:p>
            <a:r>
              <a:rPr lang="en-US" altLang="zh-CN" sz="3600" b="0">
                <a:solidFill>
                  <a:schemeClr val="accent2"/>
                </a:solidFill>
                <a:ea typeface="楷体_GB2312" pitchFamily="49" charset="-122"/>
              </a:rPr>
              <a:t>//--- </a:t>
            </a:r>
            <a:r>
              <a:rPr lang="zh-CN" altLang="en-US" sz="3600">
                <a:solidFill>
                  <a:schemeClr val="accent2"/>
                </a:solidFill>
                <a:ea typeface="楷体_GB2312" pitchFamily="49" charset="-122"/>
              </a:rPr>
              <a:t>开放定址哈希表</a:t>
            </a:r>
            <a:r>
              <a:rPr lang="zh-CN" altLang="en-US" sz="3600" b="0">
                <a:solidFill>
                  <a:schemeClr val="accent2"/>
                </a:solidFill>
                <a:ea typeface="楷体_GB2312" pitchFamily="49" charset="-122"/>
              </a:rPr>
              <a:t>的存储结构 </a:t>
            </a:r>
            <a:r>
              <a:rPr lang="en-US" altLang="zh-CN" sz="3600" b="0">
                <a:solidFill>
                  <a:schemeClr val="accent2"/>
                </a:solidFill>
                <a:ea typeface="楷体_GB2312" pitchFamily="49" charset="-122"/>
              </a:rPr>
              <a:t>---</a:t>
            </a:r>
          </a:p>
        </p:txBody>
      </p:sp>
    </p:spTree>
    <p:extLst>
      <p:ext uri="{BB962C8B-B14F-4D97-AF65-F5344CB8AC3E}">
        <p14:creationId xmlns:p14="http://schemas.microsoft.com/office/powerpoint/2010/main" val="393614199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2847975"/>
            <a:ext cx="9144000" cy="1601788"/>
          </a:xfrm>
          <a:prstGeom prst="rect">
            <a:avLst/>
          </a:prstGeom>
          <a:solidFill>
            <a:srgbClr val="CCFFFF"/>
          </a:solidFill>
          <a:ln w="9525">
            <a:noFill/>
            <a:miter lim="800000"/>
            <a:headEnd/>
            <a:tailEnd/>
          </a:ln>
        </p:spPr>
        <p:txBody>
          <a:bodyPr wrap="none" anchor="ctr"/>
          <a:lstStyle/>
          <a:p>
            <a:endParaRPr lang="zh-CN" altLang="en-US"/>
          </a:p>
        </p:txBody>
      </p:sp>
      <p:sp>
        <p:nvSpPr>
          <p:cNvPr id="44035" name="Text Box 3"/>
          <p:cNvSpPr txBox="1">
            <a:spLocks noChangeArrowheads="1"/>
          </p:cNvSpPr>
          <p:nvPr/>
        </p:nvSpPr>
        <p:spPr bwMode="auto">
          <a:xfrm>
            <a:off x="381000" y="1241425"/>
            <a:ext cx="8763000" cy="5092700"/>
          </a:xfrm>
          <a:prstGeom prst="rect">
            <a:avLst/>
          </a:prstGeom>
          <a:noFill/>
          <a:ln w="9525">
            <a:noFill/>
            <a:miter lim="800000"/>
            <a:headEnd/>
            <a:tailEnd/>
          </a:ln>
        </p:spPr>
        <p:txBody>
          <a:bodyPr>
            <a:spAutoFit/>
          </a:bodyPr>
          <a:lstStyle/>
          <a:p>
            <a:r>
              <a:rPr lang="en-US" altLang="zh-CN" sz="2800">
                <a:ea typeface="楷体_GB2312" pitchFamily="49" charset="-122"/>
              </a:rPr>
              <a:t>Status</a:t>
            </a:r>
            <a:r>
              <a:rPr lang="en-US" altLang="zh-CN" sz="2800" b="0">
                <a:ea typeface="楷体_GB2312" pitchFamily="49" charset="-122"/>
              </a:rPr>
              <a:t> HashSearch </a:t>
            </a:r>
            <a:r>
              <a:rPr lang="en-US" altLang="zh-CN" b="0">
                <a:ea typeface="楷体_GB2312" pitchFamily="49" charset="-122"/>
              </a:rPr>
              <a:t>(HashTable H, KeyType K,   </a:t>
            </a:r>
            <a:r>
              <a:rPr lang="en-US" altLang="zh-CN">
                <a:ea typeface="楷体_GB2312" pitchFamily="49" charset="-122"/>
              </a:rPr>
              <a:t>int &amp;</a:t>
            </a:r>
            <a:r>
              <a:rPr lang="en-US" altLang="zh-CN" b="0">
                <a:ea typeface="楷体_GB2312" pitchFamily="49" charset="-122"/>
              </a:rPr>
              <a:t>p, </a:t>
            </a:r>
            <a:r>
              <a:rPr lang="en-US" altLang="zh-CN">
                <a:ea typeface="楷体_GB2312" pitchFamily="49" charset="-122"/>
              </a:rPr>
              <a:t>int &amp;</a:t>
            </a:r>
            <a:r>
              <a:rPr lang="en-US" altLang="zh-CN" b="0">
                <a:ea typeface="楷体_GB2312" pitchFamily="49" charset="-122"/>
              </a:rPr>
              <a:t>c)</a:t>
            </a:r>
          </a:p>
          <a:p>
            <a:r>
              <a:rPr lang="en-US" altLang="zh-CN" b="0">
                <a:ea typeface="楷体_GB2312" pitchFamily="49" charset="-122"/>
              </a:rPr>
              <a:t> </a:t>
            </a:r>
            <a:r>
              <a:rPr lang="en-US" altLang="zh-CN">
                <a:ea typeface="楷体_GB2312" pitchFamily="49" charset="-122"/>
              </a:rPr>
              <a:t>{</a:t>
            </a:r>
            <a:r>
              <a:rPr lang="en-US" altLang="zh-CN" b="0">
                <a:ea typeface="楷体_GB2312" pitchFamily="49" charset="-122"/>
              </a:rPr>
              <a:t>// p</a:t>
            </a:r>
            <a:r>
              <a:rPr lang="zh-CN" altLang="en-US" b="0">
                <a:ea typeface="楷体_GB2312" pitchFamily="49" charset="-122"/>
              </a:rPr>
              <a:t>指示待查数据元素</a:t>
            </a:r>
            <a:r>
              <a:rPr lang="en-US" altLang="zh-CN" b="0">
                <a:ea typeface="楷体_GB2312" pitchFamily="49" charset="-122"/>
              </a:rPr>
              <a:t>K</a:t>
            </a:r>
            <a:r>
              <a:rPr lang="zh-CN" altLang="en-US" b="0">
                <a:ea typeface="楷体_GB2312" pitchFamily="49" charset="-122"/>
              </a:rPr>
              <a:t>在表中的位置，</a:t>
            </a:r>
            <a:r>
              <a:rPr lang="en-US" altLang="zh-CN" b="0">
                <a:ea typeface="楷体_GB2312" pitchFamily="49" charset="-122"/>
              </a:rPr>
              <a:t>c</a:t>
            </a:r>
            <a:r>
              <a:rPr lang="zh-CN" altLang="en-US" b="0">
                <a:ea typeface="楷体_GB2312" pitchFamily="49" charset="-122"/>
              </a:rPr>
              <a:t>为冲突计数</a:t>
            </a:r>
            <a:r>
              <a:rPr lang="zh-CN" altLang="en-US" b="0">
                <a:solidFill>
                  <a:srgbClr val="A50021"/>
                </a:solidFill>
                <a:ea typeface="楷体_GB2312" pitchFamily="49" charset="-122"/>
              </a:rPr>
              <a:t> </a:t>
            </a:r>
          </a:p>
          <a:p>
            <a:endParaRPr lang="zh-CN" altLang="en-US"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solidFill>
                <a:srgbClr val="A50021"/>
              </a:solidFill>
              <a:ea typeface="楷体_GB2312" pitchFamily="49" charset="-122"/>
            </a:endParaRPr>
          </a:p>
          <a:p>
            <a:endParaRPr lang="zh-CN" altLang="en-US" sz="2800" b="0">
              <a:ea typeface="楷体_GB2312" pitchFamily="49" charset="-122"/>
            </a:endParaRPr>
          </a:p>
          <a:p>
            <a:endParaRPr lang="zh-CN" altLang="en-US" sz="2800" b="0">
              <a:ea typeface="楷体_GB2312" pitchFamily="49" charset="-122"/>
            </a:endParaRPr>
          </a:p>
          <a:p>
            <a:r>
              <a:rPr lang="en-US" altLang="zh-CN" sz="2800" b="0">
                <a:ea typeface="楷体_GB2312" pitchFamily="49" charset="-122"/>
              </a:rPr>
              <a:t>} // SearchHash</a:t>
            </a:r>
          </a:p>
        </p:txBody>
      </p:sp>
      <p:sp>
        <p:nvSpPr>
          <p:cNvPr id="44036" name="Rectangle 4"/>
          <p:cNvSpPr>
            <a:spLocks noChangeArrowheads="1"/>
          </p:cNvSpPr>
          <p:nvPr/>
        </p:nvSpPr>
        <p:spPr bwMode="auto">
          <a:xfrm>
            <a:off x="392113" y="2316163"/>
            <a:ext cx="8751887" cy="519112"/>
          </a:xfrm>
          <a:prstGeom prst="rect">
            <a:avLst/>
          </a:prstGeom>
          <a:noFill/>
          <a:ln w="9525">
            <a:noFill/>
            <a:miter lim="800000"/>
            <a:headEnd/>
            <a:tailEnd/>
          </a:ln>
        </p:spPr>
        <p:txBody>
          <a:bodyPr>
            <a:spAutoFit/>
          </a:bodyPr>
          <a:lstStyle/>
          <a:p>
            <a:r>
              <a:rPr lang="en-US" altLang="zh-CN" sz="2800" b="0" dirty="0">
                <a:solidFill>
                  <a:srgbClr val="FF0000"/>
                </a:solidFill>
                <a:ea typeface="楷体_GB2312" pitchFamily="49" charset="-122"/>
              </a:rPr>
              <a:t>p</a:t>
            </a:r>
            <a:r>
              <a:rPr lang="en-US" altLang="zh-CN" sz="2800" b="0" dirty="0">
                <a:solidFill>
                  <a:srgbClr val="3333FF"/>
                </a:solidFill>
                <a:ea typeface="楷体_GB2312" pitchFamily="49" charset="-122"/>
              </a:rPr>
              <a:t> = Hash(K);</a:t>
            </a:r>
            <a:r>
              <a:rPr lang="en-US" altLang="zh-CN" sz="2800" b="0" dirty="0">
                <a:solidFill>
                  <a:srgbClr val="A50021"/>
                </a:solidFill>
                <a:ea typeface="楷体_GB2312" pitchFamily="49" charset="-122"/>
              </a:rPr>
              <a:t>                        </a:t>
            </a:r>
            <a:r>
              <a:rPr lang="en-US" altLang="zh-CN" b="0" dirty="0">
                <a:ea typeface="楷体_GB2312" pitchFamily="49" charset="-122"/>
              </a:rPr>
              <a:t>// </a:t>
            </a:r>
            <a:r>
              <a:rPr lang="zh-CN" altLang="en-US" b="0" dirty="0">
                <a:ea typeface="楷体_GB2312" pitchFamily="49" charset="-122"/>
              </a:rPr>
              <a:t>求得哈希地址</a:t>
            </a:r>
          </a:p>
        </p:txBody>
      </p:sp>
      <p:sp>
        <p:nvSpPr>
          <p:cNvPr id="44037" name="Rectangle 5"/>
          <p:cNvSpPr>
            <a:spLocks noChangeArrowheads="1"/>
          </p:cNvSpPr>
          <p:nvPr/>
        </p:nvSpPr>
        <p:spPr bwMode="auto">
          <a:xfrm>
            <a:off x="484188" y="2921000"/>
            <a:ext cx="9247187" cy="1373188"/>
          </a:xfrm>
          <a:prstGeom prst="rect">
            <a:avLst/>
          </a:prstGeom>
          <a:noFill/>
          <a:ln w="9525">
            <a:noFill/>
            <a:miter lim="800000"/>
            <a:headEnd/>
            <a:tailEnd/>
          </a:ln>
        </p:spPr>
        <p:txBody>
          <a:bodyPr>
            <a:spAutoFit/>
          </a:bodyPr>
          <a:lstStyle/>
          <a:p>
            <a:r>
              <a:rPr lang="en-US" altLang="zh-CN" sz="2800" dirty="0">
                <a:solidFill>
                  <a:srgbClr val="3333FF"/>
                </a:solidFill>
                <a:ea typeface="楷体_GB2312" pitchFamily="49" charset="-122"/>
              </a:rPr>
              <a:t>while</a:t>
            </a:r>
            <a:r>
              <a:rPr lang="en-US" altLang="zh-CN" sz="2800" b="0" dirty="0">
                <a:solidFill>
                  <a:srgbClr val="3333FF"/>
                </a:solidFill>
                <a:ea typeface="楷体_GB2312" pitchFamily="49" charset="-122"/>
              </a:rPr>
              <a:t> ( </a:t>
            </a:r>
            <a:r>
              <a:rPr lang="en-US" altLang="zh-CN" sz="2800" b="0" dirty="0" err="1">
                <a:solidFill>
                  <a:srgbClr val="3333FF"/>
                </a:solidFill>
                <a:ea typeface="楷体_GB2312" pitchFamily="49" charset="-122"/>
              </a:rPr>
              <a:t>H.elem</a:t>
            </a:r>
            <a:r>
              <a:rPr lang="en-US" altLang="zh-CN" sz="2800" b="0" dirty="0">
                <a:solidFill>
                  <a:srgbClr val="3333FF"/>
                </a:solidFill>
                <a:ea typeface="楷体_GB2312" pitchFamily="49" charset="-122"/>
              </a:rPr>
              <a:t>[p].key </a:t>
            </a:r>
            <a:r>
              <a:rPr lang="en-US" altLang="zh-CN" sz="2800" dirty="0">
                <a:solidFill>
                  <a:srgbClr val="3333FF"/>
                </a:solidFill>
                <a:ea typeface="楷体_GB2312" pitchFamily="49" charset="-122"/>
              </a:rPr>
              <a:t>!= </a:t>
            </a:r>
            <a:r>
              <a:rPr lang="en-US" altLang="zh-CN" sz="2800" b="0" dirty="0">
                <a:solidFill>
                  <a:srgbClr val="3333FF"/>
                </a:solidFill>
                <a:ea typeface="楷体_GB2312" pitchFamily="49" charset="-122"/>
              </a:rPr>
              <a:t>NULL </a:t>
            </a:r>
            <a:r>
              <a:rPr lang="en-US" altLang="zh-CN" sz="2800" dirty="0">
                <a:solidFill>
                  <a:srgbClr val="3333FF"/>
                </a:solidFill>
                <a:ea typeface="楷体_GB2312" pitchFamily="49" charset="-122"/>
              </a:rPr>
              <a:t> &amp;&amp;</a:t>
            </a:r>
            <a:r>
              <a:rPr lang="en-US" altLang="zh-CN" sz="2800" b="0" dirty="0">
                <a:solidFill>
                  <a:srgbClr val="3333FF"/>
                </a:solidFill>
                <a:ea typeface="楷体_GB2312" pitchFamily="49" charset="-122"/>
              </a:rPr>
              <a:t>           </a:t>
            </a:r>
            <a:r>
              <a:rPr lang="en-US" altLang="zh-CN" b="0" dirty="0">
                <a:solidFill>
                  <a:srgbClr val="A50021"/>
                </a:solidFill>
                <a:ea typeface="楷体_GB2312" pitchFamily="49" charset="-122"/>
              </a:rPr>
              <a:t>/</a:t>
            </a:r>
            <a:r>
              <a:rPr lang="en-US" altLang="zh-CN" b="0" dirty="0">
                <a:ea typeface="楷体_GB2312" pitchFamily="49" charset="-122"/>
              </a:rPr>
              <a:t>/</a:t>
            </a:r>
            <a:r>
              <a:rPr lang="zh-CN" altLang="en-US" b="0" dirty="0">
                <a:ea typeface="楷体_GB2312" pitchFamily="49" charset="-122"/>
              </a:rPr>
              <a:t>该位置有记录</a:t>
            </a:r>
          </a:p>
          <a:p>
            <a:r>
              <a:rPr lang="zh-CN" altLang="en-US" sz="2800" b="0" dirty="0">
                <a:solidFill>
                  <a:srgbClr val="3333FF"/>
                </a:solidFill>
                <a:ea typeface="楷体_GB2312" pitchFamily="49" charset="-122"/>
              </a:rPr>
              <a:t>                         </a:t>
            </a:r>
            <a:r>
              <a:rPr lang="en-US" altLang="zh-CN" sz="2800" dirty="0">
                <a:solidFill>
                  <a:srgbClr val="3333FF"/>
                </a:solidFill>
                <a:ea typeface="楷体_GB2312" pitchFamily="49" charset="-122"/>
              </a:rPr>
              <a:t>!</a:t>
            </a:r>
            <a:r>
              <a:rPr lang="en-US" altLang="zh-CN" sz="2800" b="0" dirty="0">
                <a:solidFill>
                  <a:srgbClr val="3333FF"/>
                </a:solidFill>
                <a:ea typeface="楷体_GB2312" pitchFamily="49" charset="-122"/>
              </a:rPr>
              <a:t>EQ(K, </a:t>
            </a:r>
            <a:r>
              <a:rPr lang="en-US" altLang="zh-CN" sz="2800" b="0" dirty="0" err="1">
                <a:solidFill>
                  <a:srgbClr val="3333FF"/>
                </a:solidFill>
                <a:ea typeface="楷体_GB2312" pitchFamily="49" charset="-122"/>
              </a:rPr>
              <a:t>H.elem</a:t>
            </a:r>
            <a:r>
              <a:rPr lang="en-US" altLang="zh-CN" sz="2800" b="0" dirty="0">
                <a:solidFill>
                  <a:srgbClr val="3333FF"/>
                </a:solidFill>
                <a:ea typeface="楷体_GB2312" pitchFamily="49" charset="-122"/>
              </a:rPr>
              <a:t>[</a:t>
            </a:r>
            <a:r>
              <a:rPr lang="en-US" altLang="zh-CN" sz="2800" b="0" dirty="0">
                <a:solidFill>
                  <a:srgbClr val="FF0000"/>
                </a:solidFill>
                <a:ea typeface="楷体_GB2312" pitchFamily="49" charset="-122"/>
              </a:rPr>
              <a:t>p</a:t>
            </a:r>
            <a:r>
              <a:rPr lang="en-US" altLang="zh-CN" sz="2800" b="0" dirty="0">
                <a:solidFill>
                  <a:srgbClr val="3333FF"/>
                </a:solidFill>
                <a:ea typeface="楷体_GB2312" pitchFamily="49" charset="-122"/>
              </a:rPr>
              <a:t>].key)</a:t>
            </a:r>
            <a:r>
              <a:rPr lang="zh-CN" altLang="en-US" sz="2800" b="0" dirty="0">
                <a:solidFill>
                  <a:srgbClr val="3333FF"/>
                </a:solidFill>
                <a:ea typeface="楷体_GB2312" pitchFamily="49" charset="-122"/>
              </a:rPr>
              <a:t>）     </a:t>
            </a:r>
            <a:r>
              <a:rPr lang="en-US" altLang="zh-CN" b="0" dirty="0">
                <a:ea typeface="楷体_GB2312" pitchFamily="49" charset="-122"/>
              </a:rPr>
              <a:t>//</a:t>
            </a:r>
            <a:r>
              <a:rPr lang="zh-CN" altLang="en-US" b="0" dirty="0">
                <a:ea typeface="楷体_GB2312" pitchFamily="49" charset="-122"/>
              </a:rPr>
              <a:t>且不等于</a:t>
            </a:r>
            <a:r>
              <a:rPr lang="en-US" altLang="zh-CN" b="0" dirty="0">
                <a:ea typeface="楷体_GB2312" pitchFamily="49" charset="-122"/>
              </a:rPr>
              <a:t>K</a:t>
            </a:r>
            <a:endParaRPr lang="en-US" altLang="zh-CN" dirty="0">
              <a:ea typeface="楷体_GB2312" pitchFamily="49" charset="-122"/>
            </a:endParaRPr>
          </a:p>
          <a:p>
            <a:r>
              <a:rPr lang="en-US" altLang="zh-CN" sz="2800" dirty="0">
                <a:solidFill>
                  <a:srgbClr val="3333FF"/>
                </a:solidFill>
                <a:ea typeface="楷体_GB2312" pitchFamily="49" charset="-122"/>
              </a:rPr>
              <a:t>    </a:t>
            </a:r>
            <a:r>
              <a:rPr lang="en-US" altLang="zh-CN" sz="2800" dirty="0" smtClean="0">
                <a:solidFill>
                  <a:srgbClr val="3333FF"/>
                </a:solidFill>
                <a:ea typeface="楷体_GB2312" pitchFamily="49" charset="-122"/>
              </a:rPr>
              <a:t>      </a:t>
            </a:r>
            <a:r>
              <a:rPr lang="en-US" altLang="zh-CN" sz="2800" b="0" dirty="0">
                <a:solidFill>
                  <a:srgbClr val="3333FF"/>
                </a:solidFill>
                <a:ea typeface="楷体_GB2312" pitchFamily="49" charset="-122"/>
              </a:rPr>
              <a:t>collision(</a:t>
            </a:r>
            <a:r>
              <a:rPr lang="en-US" altLang="zh-CN" sz="2800" b="0" dirty="0">
                <a:solidFill>
                  <a:srgbClr val="FF0000"/>
                </a:solidFill>
                <a:ea typeface="楷体_GB2312" pitchFamily="49" charset="-122"/>
              </a:rPr>
              <a:t>p</a:t>
            </a:r>
            <a:r>
              <a:rPr lang="en-US" altLang="zh-CN" sz="2800" b="0" dirty="0">
                <a:solidFill>
                  <a:srgbClr val="3333FF"/>
                </a:solidFill>
                <a:ea typeface="楷体_GB2312" pitchFamily="49" charset="-122"/>
              </a:rPr>
              <a:t>, ++</a:t>
            </a:r>
            <a:r>
              <a:rPr lang="en-US" altLang="zh-CN" sz="2800" b="0" dirty="0">
                <a:solidFill>
                  <a:srgbClr val="FF0000"/>
                </a:solidFill>
                <a:ea typeface="楷体_GB2312" pitchFamily="49" charset="-122"/>
              </a:rPr>
              <a:t>c</a:t>
            </a:r>
            <a:r>
              <a:rPr lang="en-US" altLang="zh-CN" sz="2800" b="0" dirty="0">
                <a:solidFill>
                  <a:srgbClr val="3333FF"/>
                </a:solidFill>
                <a:ea typeface="楷体_GB2312" pitchFamily="49" charset="-122"/>
              </a:rPr>
              <a:t>);</a:t>
            </a:r>
            <a:r>
              <a:rPr lang="en-US" altLang="zh-CN" sz="2800" b="0" dirty="0">
                <a:solidFill>
                  <a:srgbClr val="A50021"/>
                </a:solidFill>
                <a:ea typeface="楷体_GB2312" pitchFamily="49" charset="-122"/>
              </a:rPr>
              <a:t>      </a:t>
            </a:r>
            <a:r>
              <a:rPr lang="en-US" altLang="zh-CN" sz="2800" b="0" dirty="0" smtClean="0">
                <a:solidFill>
                  <a:srgbClr val="A50021"/>
                </a:solidFill>
                <a:ea typeface="楷体_GB2312" pitchFamily="49" charset="-122"/>
              </a:rPr>
              <a:t>  </a:t>
            </a:r>
            <a:r>
              <a:rPr lang="en-US" altLang="zh-CN" b="0" dirty="0">
                <a:ea typeface="楷体_GB2312" pitchFamily="49" charset="-122"/>
              </a:rPr>
              <a:t>// </a:t>
            </a:r>
            <a:r>
              <a:rPr lang="zh-CN" altLang="en-US" b="0" dirty="0">
                <a:ea typeface="楷体_GB2312" pitchFamily="49" charset="-122"/>
              </a:rPr>
              <a:t>处理冲突</a:t>
            </a:r>
            <a:r>
              <a:rPr lang="en-US" altLang="zh-CN" b="0" dirty="0">
                <a:ea typeface="楷体_GB2312" pitchFamily="49" charset="-122"/>
              </a:rPr>
              <a:t>, </a:t>
            </a:r>
            <a:r>
              <a:rPr lang="zh-CN" altLang="en-US" b="0" dirty="0">
                <a:ea typeface="楷体_GB2312" pitchFamily="49" charset="-122"/>
              </a:rPr>
              <a:t>求得下一探查地址 </a:t>
            </a:r>
            <a:r>
              <a:rPr lang="en-US" altLang="zh-CN" b="0" dirty="0">
                <a:ea typeface="楷体_GB2312" pitchFamily="49" charset="-122"/>
              </a:rPr>
              <a:t>p</a:t>
            </a:r>
          </a:p>
        </p:txBody>
      </p:sp>
      <p:sp>
        <p:nvSpPr>
          <p:cNvPr id="44038" name="Rectangle 6"/>
          <p:cNvSpPr>
            <a:spLocks noChangeArrowheads="1"/>
          </p:cNvSpPr>
          <p:nvPr/>
        </p:nvSpPr>
        <p:spPr bwMode="auto">
          <a:xfrm>
            <a:off x="473075" y="4462463"/>
            <a:ext cx="8382000" cy="946150"/>
          </a:xfrm>
          <a:prstGeom prst="rect">
            <a:avLst/>
          </a:prstGeom>
          <a:noFill/>
          <a:ln w="9525">
            <a:noFill/>
            <a:miter lim="800000"/>
            <a:headEnd/>
            <a:tailEnd/>
          </a:ln>
        </p:spPr>
        <p:txBody>
          <a:bodyPr>
            <a:spAutoFit/>
          </a:bodyPr>
          <a:lstStyle/>
          <a:p>
            <a:r>
              <a:rPr lang="en-US" altLang="zh-CN" sz="2800">
                <a:solidFill>
                  <a:srgbClr val="3333FF"/>
                </a:solidFill>
                <a:ea typeface="楷体_GB2312" pitchFamily="49" charset="-122"/>
              </a:rPr>
              <a:t>if</a:t>
            </a:r>
            <a:r>
              <a:rPr lang="en-US" altLang="zh-CN" sz="2800" b="0">
                <a:solidFill>
                  <a:srgbClr val="3333FF"/>
                </a:solidFill>
                <a:ea typeface="楷体_GB2312" pitchFamily="49" charset="-122"/>
              </a:rPr>
              <a:t> (EQ(K, H.elem[p].key)</a:t>
            </a:r>
            <a:r>
              <a:rPr lang="en-US" altLang="zh-CN" sz="2800" b="0">
                <a:solidFill>
                  <a:srgbClr val="A50021"/>
                </a:solidFill>
                <a:ea typeface="楷体_GB2312" pitchFamily="49" charset="-122"/>
              </a:rPr>
              <a:t>)   </a:t>
            </a:r>
            <a:r>
              <a:rPr lang="en-US" altLang="zh-CN" sz="2800">
                <a:solidFill>
                  <a:srgbClr val="3333FF"/>
                </a:solidFill>
                <a:ea typeface="楷体_GB2312" pitchFamily="49" charset="-122"/>
              </a:rPr>
              <a:t>return</a:t>
            </a:r>
            <a:r>
              <a:rPr lang="en-US" altLang="zh-CN" sz="2800" b="0">
                <a:solidFill>
                  <a:srgbClr val="3333FF"/>
                </a:solidFill>
                <a:ea typeface="楷体_GB2312" pitchFamily="49" charset="-122"/>
              </a:rPr>
              <a:t>  SUCCESS;</a:t>
            </a:r>
            <a:r>
              <a:rPr lang="en-US" altLang="zh-CN" sz="2800" b="0">
                <a:solidFill>
                  <a:srgbClr val="A50021"/>
                </a:solidFill>
                <a:ea typeface="楷体_GB2312" pitchFamily="49" charset="-122"/>
              </a:rPr>
              <a:t>                 </a:t>
            </a:r>
          </a:p>
          <a:p>
            <a:r>
              <a:rPr lang="en-US" altLang="zh-CN" sz="2800" b="0">
                <a:solidFill>
                  <a:srgbClr val="A50021"/>
                </a:solidFill>
                <a:ea typeface="楷体_GB2312" pitchFamily="49" charset="-122"/>
              </a:rPr>
              <a:t>                                  </a:t>
            </a:r>
            <a:r>
              <a:rPr lang="en-US" altLang="zh-CN" b="0">
                <a:ea typeface="楷体_GB2312" pitchFamily="49" charset="-122"/>
              </a:rPr>
              <a:t>// </a:t>
            </a:r>
            <a:r>
              <a:rPr lang="zh-CN" altLang="en-US" b="0">
                <a:ea typeface="楷体_GB2312" pitchFamily="49" charset="-122"/>
              </a:rPr>
              <a:t>查找成功，返回待查数据元素位置 </a:t>
            </a:r>
            <a:r>
              <a:rPr lang="en-US" altLang="zh-CN" b="0">
                <a:ea typeface="楷体_GB2312" pitchFamily="49" charset="-122"/>
              </a:rPr>
              <a:t>p</a:t>
            </a:r>
          </a:p>
        </p:txBody>
      </p:sp>
      <p:sp>
        <p:nvSpPr>
          <p:cNvPr id="44039" name="Rectangle 7">
            <a:hlinkClick r:id="" action="ppaction://hlinkshowjump?jump=nextslide"/>
          </p:cNvPr>
          <p:cNvSpPr>
            <a:spLocks noChangeArrowheads="1"/>
          </p:cNvSpPr>
          <p:nvPr/>
        </p:nvSpPr>
        <p:spPr bwMode="auto">
          <a:xfrm>
            <a:off x="458788" y="5322888"/>
            <a:ext cx="8150225" cy="884237"/>
          </a:xfrm>
          <a:prstGeom prst="rect">
            <a:avLst/>
          </a:prstGeom>
          <a:noFill/>
          <a:ln w="9525">
            <a:noFill/>
            <a:miter lim="800000"/>
            <a:headEnd/>
            <a:tailEnd/>
          </a:ln>
        </p:spPr>
        <p:txBody>
          <a:bodyPr>
            <a:spAutoFit/>
          </a:bodyPr>
          <a:lstStyle/>
          <a:p>
            <a:r>
              <a:rPr lang="en-US" altLang="zh-CN" sz="2800">
                <a:solidFill>
                  <a:srgbClr val="3333FF"/>
                </a:solidFill>
                <a:ea typeface="楷体_GB2312" pitchFamily="49" charset="-122"/>
              </a:rPr>
              <a:t>else return</a:t>
            </a:r>
            <a:r>
              <a:rPr lang="en-US" altLang="zh-CN" sz="2800" b="0">
                <a:solidFill>
                  <a:srgbClr val="3333FF"/>
                </a:solidFill>
                <a:ea typeface="楷体_GB2312" pitchFamily="49" charset="-122"/>
              </a:rPr>
              <a:t> UNSUCCESS</a:t>
            </a:r>
            <a:r>
              <a:rPr lang="en-US" altLang="zh-CN" sz="2800" b="0">
                <a:solidFill>
                  <a:srgbClr val="A50021"/>
                </a:solidFill>
                <a:ea typeface="楷体_GB2312" pitchFamily="49" charset="-122"/>
              </a:rPr>
              <a:t>;      </a:t>
            </a:r>
            <a:r>
              <a:rPr lang="en-US" altLang="zh-CN" b="0">
                <a:ea typeface="楷体_GB2312" pitchFamily="49" charset="-122"/>
              </a:rPr>
              <a:t>// </a:t>
            </a:r>
            <a:r>
              <a:rPr lang="zh-CN" altLang="en-US" b="0">
                <a:ea typeface="楷体_GB2312" pitchFamily="49" charset="-122"/>
              </a:rPr>
              <a:t>查找不成功，</a:t>
            </a:r>
          </a:p>
          <a:p>
            <a:r>
              <a:rPr lang="zh-CN" altLang="en-US" b="0">
                <a:ea typeface="楷体_GB2312" pitchFamily="49" charset="-122"/>
              </a:rPr>
              <a:t>                                                         </a:t>
            </a:r>
            <a:r>
              <a:rPr lang="en-US" altLang="zh-CN" b="0">
                <a:ea typeface="楷体_GB2312" pitchFamily="49" charset="-122"/>
              </a:rPr>
              <a:t>// </a:t>
            </a:r>
            <a:r>
              <a:rPr lang="zh-CN" altLang="en-US" b="0">
                <a:ea typeface="楷体_GB2312" pitchFamily="49" charset="-122"/>
              </a:rPr>
              <a:t>返回插入位置 </a:t>
            </a:r>
            <a:r>
              <a:rPr lang="en-US" altLang="zh-CN" b="0">
                <a:ea typeface="楷体_GB2312" pitchFamily="49" charset="-122"/>
              </a:rPr>
              <a:t>p</a:t>
            </a:r>
          </a:p>
        </p:txBody>
      </p:sp>
      <p:sp>
        <p:nvSpPr>
          <p:cNvPr id="44040" name="Text Box 8"/>
          <p:cNvSpPr txBox="1">
            <a:spLocks noChangeArrowheads="1"/>
          </p:cNvSpPr>
          <p:nvPr/>
        </p:nvSpPr>
        <p:spPr bwMode="auto">
          <a:xfrm>
            <a:off x="533400" y="441325"/>
            <a:ext cx="2070100" cy="641350"/>
          </a:xfrm>
          <a:prstGeom prst="rect">
            <a:avLst/>
          </a:prstGeom>
          <a:noFill/>
          <a:ln w="9525">
            <a:noFill/>
            <a:miter lim="800000"/>
            <a:headEnd/>
            <a:tailEnd/>
          </a:ln>
        </p:spPr>
        <p:txBody>
          <a:bodyPr>
            <a:spAutoFit/>
          </a:bodyPr>
          <a:lstStyle/>
          <a:p>
            <a:pPr>
              <a:spcBef>
                <a:spcPct val="50000"/>
              </a:spcBef>
            </a:pPr>
            <a:r>
              <a:rPr lang="zh-CN" altLang="en-US" sz="3600">
                <a:solidFill>
                  <a:srgbClr val="3333FF"/>
                </a:solidFill>
                <a:ea typeface="楷体_GB2312" pitchFamily="49" charset="-122"/>
              </a:rPr>
              <a:t>查找算法</a:t>
            </a:r>
          </a:p>
        </p:txBody>
      </p:sp>
    </p:spTree>
    <p:extLst>
      <p:ext uri="{BB962C8B-B14F-4D97-AF65-F5344CB8AC3E}">
        <p14:creationId xmlns:p14="http://schemas.microsoft.com/office/powerpoint/2010/main" val="337736806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0825" y="981075"/>
            <a:ext cx="8642350" cy="5386388"/>
          </a:xfrm>
          <a:prstGeom prst="rect">
            <a:avLst/>
          </a:prstGeom>
          <a:noFill/>
          <a:ln w="9525">
            <a:noFill/>
            <a:miter lim="800000"/>
            <a:headEnd/>
            <a:tailEnd/>
          </a:ln>
        </p:spPr>
        <p:txBody>
          <a:bodyPr>
            <a:spAutoFit/>
          </a:bodyPr>
          <a:lstStyle/>
          <a:p>
            <a:pPr>
              <a:lnSpc>
                <a:spcPct val="115000"/>
              </a:lnSpc>
            </a:pPr>
            <a:r>
              <a:rPr lang="en-US" altLang="zh-CN" sz="2800" dirty="0">
                <a:ea typeface="楷体_GB2312" pitchFamily="49" charset="-122"/>
              </a:rPr>
              <a:t>Status</a:t>
            </a:r>
            <a:r>
              <a:rPr lang="en-US" altLang="zh-CN" sz="2800" b="0" dirty="0">
                <a:ea typeface="楷体_GB2312" pitchFamily="49" charset="-122"/>
              </a:rPr>
              <a:t> </a:t>
            </a:r>
            <a:r>
              <a:rPr lang="en-US" altLang="zh-CN" sz="2800" b="0" dirty="0" err="1">
                <a:ea typeface="楷体_GB2312" pitchFamily="49" charset="-122"/>
              </a:rPr>
              <a:t>InsertHash</a:t>
            </a:r>
            <a:r>
              <a:rPr lang="en-US" altLang="zh-CN" sz="2800" b="0" dirty="0">
                <a:ea typeface="楷体_GB2312" pitchFamily="49" charset="-122"/>
              </a:rPr>
              <a:t> (</a:t>
            </a:r>
            <a:r>
              <a:rPr lang="en-US" altLang="zh-CN" sz="2800" b="0" dirty="0" err="1">
                <a:ea typeface="楷体_GB2312" pitchFamily="49" charset="-122"/>
              </a:rPr>
              <a:t>HashTable</a:t>
            </a:r>
            <a:r>
              <a:rPr lang="en-US" altLang="zh-CN" sz="2800" b="0" dirty="0">
                <a:ea typeface="楷体_GB2312" pitchFamily="49" charset="-122"/>
              </a:rPr>
              <a:t> </a:t>
            </a:r>
            <a:r>
              <a:rPr lang="en-US" altLang="zh-CN" sz="2800" dirty="0">
                <a:ea typeface="楷体_GB2312" pitchFamily="49" charset="-122"/>
              </a:rPr>
              <a:t>&amp;</a:t>
            </a:r>
            <a:r>
              <a:rPr lang="en-US" altLang="zh-CN" sz="2800" b="0" dirty="0">
                <a:ea typeface="楷体_GB2312" pitchFamily="49" charset="-122"/>
              </a:rPr>
              <a:t>H, </a:t>
            </a:r>
            <a:r>
              <a:rPr lang="en-US" altLang="zh-CN" sz="2800" b="0" dirty="0" err="1">
                <a:ea typeface="楷体_GB2312" pitchFamily="49" charset="-122"/>
              </a:rPr>
              <a:t>Elemtype</a:t>
            </a:r>
            <a:r>
              <a:rPr lang="en-US" altLang="zh-CN" sz="2800" b="0" dirty="0">
                <a:ea typeface="楷体_GB2312" pitchFamily="49" charset="-122"/>
              </a:rPr>
              <a:t> e)</a:t>
            </a:r>
            <a:r>
              <a:rPr lang="en-US" altLang="zh-CN" sz="2800" dirty="0">
                <a:ea typeface="楷体_GB2312" pitchFamily="49" charset="-122"/>
              </a:rPr>
              <a:t>{</a:t>
            </a:r>
            <a:endParaRPr lang="en-US" altLang="zh-CN" sz="2800" b="0" dirty="0">
              <a:ea typeface="楷体_GB2312" pitchFamily="49" charset="-122"/>
            </a:endParaRPr>
          </a:p>
          <a:p>
            <a:pPr lvl="1">
              <a:lnSpc>
                <a:spcPct val="125000"/>
              </a:lnSpc>
            </a:pPr>
            <a:r>
              <a:rPr lang="en-US" altLang="zh-CN" sz="2800" dirty="0">
                <a:solidFill>
                  <a:schemeClr val="accent2"/>
                </a:solidFill>
                <a:ea typeface="楷体_GB2312" pitchFamily="49" charset="-122"/>
              </a:rPr>
              <a:t>c</a:t>
            </a:r>
            <a:r>
              <a:rPr lang="en-US" altLang="zh-CN" sz="2800" b="0" dirty="0">
                <a:ea typeface="楷体_GB2312" pitchFamily="49" charset="-122"/>
              </a:rPr>
              <a:t> = 0;</a:t>
            </a:r>
          </a:p>
          <a:p>
            <a:pPr lvl="1"/>
            <a:r>
              <a:rPr lang="en-US" altLang="zh-CN" sz="2800" b="0" dirty="0">
                <a:ea typeface="楷体_GB2312" pitchFamily="49" charset="-122"/>
              </a:rPr>
              <a:t>if ( </a:t>
            </a:r>
            <a:r>
              <a:rPr lang="en-US" altLang="zh-CN" sz="2800" b="0" dirty="0" err="1">
                <a:ea typeface="楷体_GB2312" pitchFamily="49" charset="-122"/>
              </a:rPr>
              <a:t>HashSearch</a:t>
            </a:r>
            <a:r>
              <a:rPr lang="en-US" altLang="zh-CN" sz="2800" b="0" dirty="0">
                <a:ea typeface="楷体_GB2312" pitchFamily="49" charset="-122"/>
              </a:rPr>
              <a:t> ( H, </a:t>
            </a:r>
            <a:r>
              <a:rPr lang="en-US" altLang="zh-CN" sz="2800" b="0" dirty="0" err="1">
                <a:ea typeface="楷体_GB2312" pitchFamily="49" charset="-122"/>
              </a:rPr>
              <a:t>e.key</a:t>
            </a:r>
            <a:r>
              <a:rPr lang="en-US" altLang="zh-CN" sz="2800" b="0" dirty="0">
                <a:ea typeface="楷体_GB2312" pitchFamily="49" charset="-122"/>
              </a:rPr>
              <a:t>, </a:t>
            </a:r>
            <a:r>
              <a:rPr lang="en-US" altLang="zh-CN" sz="2800" b="0" dirty="0">
                <a:solidFill>
                  <a:srgbClr val="FF0000"/>
                </a:solidFill>
                <a:ea typeface="楷体_GB2312" pitchFamily="49" charset="-122"/>
              </a:rPr>
              <a:t>p</a:t>
            </a:r>
            <a:r>
              <a:rPr lang="en-US" altLang="zh-CN" sz="2800" b="0" dirty="0">
                <a:ea typeface="楷体_GB2312" pitchFamily="49" charset="-122"/>
              </a:rPr>
              <a:t>, </a:t>
            </a:r>
            <a:r>
              <a:rPr lang="en-US" altLang="zh-CN" sz="2800" dirty="0">
                <a:solidFill>
                  <a:schemeClr val="accent2"/>
                </a:solidFill>
                <a:ea typeface="楷体_GB2312" pitchFamily="49" charset="-122"/>
              </a:rPr>
              <a:t>c</a:t>
            </a:r>
            <a:r>
              <a:rPr lang="en-US" altLang="zh-CN" sz="2800" b="0" dirty="0">
                <a:ea typeface="楷体_GB2312" pitchFamily="49" charset="-122"/>
              </a:rPr>
              <a:t> ) == SUCCESS )</a:t>
            </a:r>
          </a:p>
          <a:p>
            <a:pPr lvl="1"/>
            <a:r>
              <a:rPr lang="en-US" altLang="zh-CN" sz="2800" b="0" dirty="0">
                <a:ea typeface="楷体_GB2312" pitchFamily="49" charset="-122"/>
              </a:rPr>
              <a:t>      return DUPLICATE;</a:t>
            </a:r>
          </a:p>
          <a:p>
            <a:pPr lvl="1"/>
            <a:r>
              <a:rPr lang="en-US" altLang="zh-CN" sz="2800" b="0" dirty="0">
                <a:solidFill>
                  <a:srgbClr val="3333FF"/>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表中已有与 </a:t>
            </a:r>
            <a:r>
              <a:rPr lang="en-US" altLang="zh-CN" dirty="0">
                <a:solidFill>
                  <a:srgbClr val="A50021"/>
                </a:solidFill>
                <a:ea typeface="楷体_GB2312" pitchFamily="49" charset="-122"/>
              </a:rPr>
              <a:t>e </a:t>
            </a:r>
            <a:r>
              <a:rPr lang="zh-CN" altLang="en-US" dirty="0">
                <a:solidFill>
                  <a:srgbClr val="A50021"/>
                </a:solidFill>
                <a:ea typeface="楷体_GB2312" pitchFamily="49" charset="-122"/>
              </a:rPr>
              <a:t>有相同关键字的元素</a:t>
            </a:r>
          </a:p>
          <a:p>
            <a:pPr lvl="1"/>
            <a:r>
              <a:rPr lang="en-US" altLang="zh-CN" sz="2800" b="0" dirty="0">
                <a:ea typeface="楷体_GB2312" pitchFamily="49" charset="-122"/>
              </a:rPr>
              <a:t>else if ( </a:t>
            </a:r>
            <a:r>
              <a:rPr lang="en-US" altLang="zh-CN" sz="2800" dirty="0">
                <a:solidFill>
                  <a:schemeClr val="accent2"/>
                </a:solidFill>
                <a:ea typeface="楷体_GB2312" pitchFamily="49" charset="-122"/>
              </a:rPr>
              <a:t>c</a:t>
            </a:r>
            <a:r>
              <a:rPr lang="en-US" altLang="zh-CN" sz="2800" b="0" dirty="0">
                <a:ea typeface="楷体_GB2312" pitchFamily="49" charset="-122"/>
              </a:rPr>
              <a:t> &lt; </a:t>
            </a:r>
            <a:r>
              <a:rPr lang="en-US" altLang="zh-CN" sz="2800" b="0" dirty="0" err="1">
                <a:ea typeface="楷体_GB2312" pitchFamily="49" charset="-122"/>
              </a:rPr>
              <a:t>hashsize</a:t>
            </a:r>
            <a:r>
              <a:rPr lang="en-US" altLang="zh-CN" sz="2800" b="0" dirty="0">
                <a:ea typeface="楷体_GB2312" pitchFamily="49" charset="-122"/>
              </a:rPr>
              <a:t>[</a:t>
            </a:r>
            <a:r>
              <a:rPr lang="en-US" altLang="zh-CN" sz="2800" b="0" dirty="0" err="1">
                <a:ea typeface="楷体_GB2312" pitchFamily="49" charset="-122"/>
              </a:rPr>
              <a:t>H.sizeindex</a:t>
            </a:r>
            <a:r>
              <a:rPr lang="en-US" altLang="zh-CN" sz="2800" b="0" dirty="0">
                <a:ea typeface="楷体_GB2312" pitchFamily="49" charset="-122"/>
              </a:rPr>
              <a:t>]/2 )</a:t>
            </a:r>
          </a:p>
          <a:p>
            <a:pPr lvl="1"/>
            <a:r>
              <a:rPr lang="en-US" altLang="zh-CN" sz="2800" b="0" dirty="0">
                <a:ea typeface="楷体_GB2312" pitchFamily="49" charset="-122"/>
              </a:rPr>
              <a:t>      {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冲突次数 </a:t>
            </a:r>
            <a:r>
              <a:rPr lang="en-US" altLang="zh-CN" dirty="0">
                <a:solidFill>
                  <a:srgbClr val="A50021"/>
                </a:solidFill>
                <a:ea typeface="楷体_GB2312" pitchFamily="49" charset="-122"/>
              </a:rPr>
              <a:t>c </a:t>
            </a:r>
            <a:r>
              <a:rPr lang="zh-CN" altLang="en-US" dirty="0">
                <a:solidFill>
                  <a:srgbClr val="A50021"/>
                </a:solidFill>
                <a:ea typeface="楷体_GB2312" pitchFamily="49" charset="-122"/>
              </a:rPr>
              <a:t>未达到上限，（阀值 </a:t>
            </a:r>
            <a:r>
              <a:rPr lang="en-US" altLang="zh-CN" dirty="0">
                <a:solidFill>
                  <a:srgbClr val="A50021"/>
                </a:solidFill>
                <a:ea typeface="楷体_GB2312" pitchFamily="49" charset="-122"/>
              </a:rPr>
              <a:t>c </a:t>
            </a:r>
            <a:r>
              <a:rPr lang="zh-CN" altLang="en-US" dirty="0">
                <a:solidFill>
                  <a:srgbClr val="A50021"/>
                </a:solidFill>
                <a:ea typeface="楷体_GB2312" pitchFamily="49" charset="-122"/>
              </a:rPr>
              <a:t>可调）</a:t>
            </a:r>
          </a:p>
          <a:p>
            <a:pPr lvl="1"/>
            <a:r>
              <a:rPr lang="zh-CN" altLang="en-US" sz="2800" b="0" dirty="0">
                <a:solidFill>
                  <a:schemeClr val="accent2"/>
                </a:solidFill>
                <a:ea typeface="楷体_GB2312" pitchFamily="49" charset="-122"/>
              </a:rPr>
              <a:t>            </a:t>
            </a:r>
            <a:r>
              <a:rPr lang="en-US" altLang="zh-CN" sz="2800" b="0" dirty="0" err="1">
                <a:ea typeface="楷体_GB2312" pitchFamily="49" charset="-122"/>
              </a:rPr>
              <a:t>H.elem</a:t>
            </a:r>
            <a:r>
              <a:rPr lang="en-US" altLang="zh-CN" sz="2800" b="0" dirty="0">
                <a:ea typeface="楷体_GB2312" pitchFamily="49" charset="-122"/>
              </a:rPr>
              <a:t>[</a:t>
            </a:r>
            <a:r>
              <a:rPr lang="en-US" altLang="zh-CN" sz="2800" b="0" dirty="0">
                <a:solidFill>
                  <a:srgbClr val="FF0000"/>
                </a:solidFill>
                <a:ea typeface="楷体_GB2312" pitchFamily="49" charset="-122"/>
              </a:rPr>
              <a:t>p</a:t>
            </a:r>
            <a:r>
              <a:rPr lang="en-US" altLang="zh-CN" sz="2800" b="0" dirty="0">
                <a:ea typeface="楷体_GB2312" pitchFamily="49" charset="-122"/>
              </a:rPr>
              <a:t>] = e;  ++</a:t>
            </a:r>
            <a:r>
              <a:rPr lang="en-US" altLang="zh-CN" sz="2800" b="0" dirty="0" err="1">
                <a:ea typeface="楷体_GB2312" pitchFamily="49" charset="-122"/>
              </a:rPr>
              <a:t>H.count</a:t>
            </a:r>
            <a:r>
              <a:rPr lang="en-US" altLang="zh-CN" sz="2800" b="0" dirty="0">
                <a:ea typeface="楷体_GB2312" pitchFamily="49" charset="-122"/>
              </a:rPr>
              <a:t>;  return OK;</a:t>
            </a:r>
          </a:p>
          <a:p>
            <a:pPr lvl="1"/>
            <a:r>
              <a:rPr lang="en-US" altLang="zh-CN" sz="2800" b="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查找不成功时，返回 </a:t>
            </a:r>
            <a:r>
              <a:rPr lang="en-US" altLang="zh-CN" dirty="0">
                <a:solidFill>
                  <a:srgbClr val="A50021"/>
                </a:solidFill>
                <a:ea typeface="楷体_GB2312" pitchFamily="49" charset="-122"/>
              </a:rPr>
              <a:t>p</a:t>
            </a:r>
            <a:r>
              <a:rPr lang="zh-CN" altLang="en-US" dirty="0">
                <a:solidFill>
                  <a:srgbClr val="A50021"/>
                </a:solidFill>
                <a:ea typeface="楷体_GB2312" pitchFamily="49" charset="-122"/>
              </a:rPr>
              <a:t>为插入位置</a:t>
            </a:r>
          </a:p>
          <a:p>
            <a:pPr lvl="1"/>
            <a:r>
              <a:rPr lang="zh-CN" altLang="en-US" sz="2800" b="0" dirty="0">
                <a:ea typeface="楷体_GB2312" pitchFamily="49" charset="-122"/>
              </a:rPr>
              <a:t>       </a:t>
            </a:r>
            <a:r>
              <a:rPr lang="en-US" altLang="zh-CN" sz="2800" b="0" dirty="0">
                <a:ea typeface="楷体_GB2312" pitchFamily="49" charset="-122"/>
              </a:rPr>
              <a:t>}</a:t>
            </a:r>
          </a:p>
          <a:p>
            <a:pPr lvl="1"/>
            <a:r>
              <a:rPr lang="en-US" altLang="zh-CN" sz="2800" dirty="0">
                <a:ea typeface="楷体_GB2312" pitchFamily="49" charset="-122"/>
              </a:rPr>
              <a:t>      </a:t>
            </a:r>
            <a:r>
              <a:rPr lang="en-US" altLang="zh-CN" sz="2800" b="0" dirty="0">
                <a:ea typeface="楷体_GB2312" pitchFamily="49" charset="-122"/>
              </a:rPr>
              <a:t>else </a:t>
            </a:r>
            <a:r>
              <a:rPr lang="en-US" altLang="zh-CN" sz="2800" dirty="0">
                <a:solidFill>
                  <a:srgbClr val="FF0000"/>
                </a:solidFill>
                <a:ea typeface="楷体_GB2312" pitchFamily="49" charset="-122"/>
              </a:rPr>
              <a:t> </a:t>
            </a:r>
            <a:r>
              <a:rPr lang="en-US" altLang="zh-CN" sz="2800" dirty="0" err="1">
                <a:solidFill>
                  <a:srgbClr val="FF0000"/>
                </a:solidFill>
                <a:ea typeface="楷体_GB2312" pitchFamily="49" charset="-122"/>
              </a:rPr>
              <a:t>RecreateHashTable</a:t>
            </a:r>
            <a:r>
              <a:rPr lang="en-US" altLang="zh-CN" sz="2800" dirty="0">
                <a:solidFill>
                  <a:srgbClr val="FF0000"/>
                </a:solidFill>
                <a:ea typeface="楷体_GB2312" pitchFamily="49" charset="-122"/>
              </a:rPr>
              <a:t>(H);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重建哈希表</a:t>
            </a:r>
          </a:p>
          <a:p>
            <a:r>
              <a:rPr lang="en-US" altLang="zh-CN" sz="2800" b="0" dirty="0">
                <a:ea typeface="楷体_GB2312" pitchFamily="49" charset="-122"/>
              </a:rPr>
              <a:t>}// </a:t>
            </a:r>
            <a:r>
              <a:rPr lang="en-US" altLang="zh-CN" sz="2800" b="0" dirty="0" err="1">
                <a:ea typeface="楷体_GB2312" pitchFamily="49" charset="-122"/>
              </a:rPr>
              <a:t>InsertHash</a:t>
            </a:r>
            <a:endParaRPr lang="en-US" altLang="zh-CN" sz="2800" b="0" dirty="0">
              <a:ea typeface="楷体_GB2312" pitchFamily="49" charset="-122"/>
            </a:endParaRPr>
          </a:p>
        </p:txBody>
      </p:sp>
      <p:sp>
        <p:nvSpPr>
          <p:cNvPr id="45059" name="Text Box 3"/>
          <p:cNvSpPr txBox="1">
            <a:spLocks noChangeArrowheads="1"/>
          </p:cNvSpPr>
          <p:nvPr/>
        </p:nvSpPr>
        <p:spPr bwMode="auto">
          <a:xfrm>
            <a:off x="833438" y="223838"/>
            <a:ext cx="2070100" cy="641350"/>
          </a:xfrm>
          <a:prstGeom prst="rect">
            <a:avLst/>
          </a:prstGeom>
          <a:noFill/>
          <a:ln w="9525">
            <a:noFill/>
            <a:miter lim="800000"/>
            <a:headEnd/>
            <a:tailEnd/>
          </a:ln>
        </p:spPr>
        <p:txBody>
          <a:bodyPr>
            <a:spAutoFit/>
          </a:bodyPr>
          <a:lstStyle/>
          <a:p>
            <a:pPr>
              <a:spcBef>
                <a:spcPct val="50000"/>
              </a:spcBef>
            </a:pPr>
            <a:r>
              <a:rPr lang="zh-CN" altLang="en-US" sz="3600">
                <a:solidFill>
                  <a:srgbClr val="3333FF"/>
                </a:solidFill>
                <a:ea typeface="楷体_GB2312" pitchFamily="49" charset="-122"/>
              </a:rPr>
              <a:t>插入算法</a:t>
            </a:r>
          </a:p>
        </p:txBody>
      </p:sp>
    </p:spTree>
    <p:extLst>
      <p:ext uri="{BB962C8B-B14F-4D97-AF65-F5344CB8AC3E}">
        <p14:creationId xmlns:p14="http://schemas.microsoft.com/office/powerpoint/2010/main" val="300108989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53" name="Rectangle 9"/>
          <p:cNvSpPr>
            <a:spLocks noChangeArrowheads="1"/>
          </p:cNvSpPr>
          <p:nvPr/>
        </p:nvSpPr>
        <p:spPr bwMode="auto">
          <a:xfrm>
            <a:off x="4856163" y="3352800"/>
            <a:ext cx="4287837" cy="822325"/>
          </a:xfrm>
          <a:prstGeom prst="rect">
            <a:avLst/>
          </a:prstGeom>
          <a:solidFill>
            <a:srgbClr val="FFFF99"/>
          </a:solidFill>
          <a:ln w="9525">
            <a:noFill/>
            <a:miter lim="800000"/>
            <a:headEnd/>
            <a:tailEnd/>
          </a:ln>
        </p:spPr>
        <p:txBody>
          <a:bodyPr>
            <a:spAutoFit/>
          </a:bodyPr>
          <a:lstStyle/>
          <a:p>
            <a:pPr marL="457200" indent="-457200"/>
            <a:r>
              <a:rPr lang="en-US" altLang="zh-CN" b="0">
                <a:ea typeface="楷体_GB2312" pitchFamily="49" charset="-122"/>
              </a:rPr>
              <a:t>// </a:t>
            </a:r>
            <a:r>
              <a:rPr lang="zh-CN" altLang="en-US">
                <a:latin typeface="楷体_GB2312" pitchFamily="49" charset="-122"/>
                <a:ea typeface="楷体_GB2312" pitchFamily="49" charset="-122"/>
              </a:rPr>
              <a:t>将待删除位置用探测序列</a:t>
            </a:r>
          </a:p>
          <a:p>
            <a:pPr marL="457200" indent="-457200"/>
            <a:r>
              <a:rPr lang="en-US" altLang="zh-CN" b="0">
                <a:ea typeface="楷体_GB2312" pitchFamily="49" charset="-122"/>
              </a:rPr>
              <a:t>// </a:t>
            </a:r>
            <a:r>
              <a:rPr lang="zh-CN" altLang="en-US">
                <a:ea typeface="楷体_GB2312" pitchFamily="49" charset="-122"/>
              </a:rPr>
              <a:t>的</a:t>
            </a:r>
            <a:r>
              <a:rPr lang="zh-CN" altLang="en-US">
                <a:latin typeface="楷体_GB2312" pitchFamily="49" charset="-122"/>
                <a:ea typeface="楷体_GB2312" pitchFamily="49" charset="-122"/>
              </a:rPr>
              <a:t>下一个关键字顺序递补</a:t>
            </a:r>
            <a:r>
              <a:rPr lang="en-US" altLang="zh-CN">
                <a:latin typeface="楷体_GB2312" pitchFamily="49" charset="-122"/>
                <a:ea typeface="楷体_GB2312" pitchFamily="49" charset="-122"/>
              </a:rPr>
              <a:t>.</a:t>
            </a:r>
          </a:p>
        </p:txBody>
      </p:sp>
      <p:sp>
        <p:nvSpPr>
          <p:cNvPr id="46083" name="Text Box 2"/>
          <p:cNvSpPr txBox="1">
            <a:spLocks noChangeArrowheads="1"/>
          </p:cNvSpPr>
          <p:nvPr/>
        </p:nvSpPr>
        <p:spPr bwMode="auto">
          <a:xfrm>
            <a:off x="228600" y="735013"/>
            <a:ext cx="7312025" cy="5260975"/>
          </a:xfrm>
          <a:prstGeom prst="rect">
            <a:avLst/>
          </a:prstGeom>
          <a:noFill/>
          <a:ln w="9525">
            <a:noFill/>
            <a:miter lim="800000"/>
            <a:headEnd/>
            <a:tailEnd/>
          </a:ln>
        </p:spPr>
        <p:txBody>
          <a:bodyPr wrap="none">
            <a:spAutoFit/>
          </a:bodyPr>
          <a:lstStyle/>
          <a:p>
            <a:pPr>
              <a:lnSpc>
                <a:spcPct val="110000"/>
              </a:lnSpc>
            </a:pPr>
            <a:r>
              <a:rPr lang="en-US" altLang="zh-CN" sz="2800">
                <a:ea typeface="楷体_GB2312" pitchFamily="49" charset="-122"/>
              </a:rPr>
              <a:t>Status</a:t>
            </a:r>
            <a:r>
              <a:rPr lang="en-US" altLang="zh-CN" sz="2800" b="0">
                <a:ea typeface="楷体_GB2312" pitchFamily="49" charset="-122"/>
              </a:rPr>
              <a:t> DeleteHash (HashTable </a:t>
            </a:r>
            <a:r>
              <a:rPr lang="en-US" altLang="zh-CN" sz="2800">
                <a:ea typeface="楷体_GB2312" pitchFamily="49" charset="-122"/>
              </a:rPr>
              <a:t>&amp;</a:t>
            </a:r>
            <a:r>
              <a:rPr lang="en-US" altLang="zh-CN" sz="2800" b="0">
                <a:ea typeface="楷体_GB2312" pitchFamily="49" charset="-122"/>
              </a:rPr>
              <a:t>H, Elemtype e)</a:t>
            </a:r>
            <a:r>
              <a:rPr lang="en-US" altLang="zh-CN" sz="2800">
                <a:ea typeface="楷体_GB2312" pitchFamily="49" charset="-122"/>
              </a:rPr>
              <a:t>{</a:t>
            </a: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b="0">
              <a:ea typeface="楷体_GB2312" pitchFamily="49" charset="-122"/>
            </a:endParaRPr>
          </a:p>
          <a:p>
            <a:pPr>
              <a:lnSpc>
                <a:spcPct val="110000"/>
              </a:lnSpc>
            </a:pPr>
            <a:endParaRPr lang="en-US" altLang="zh-CN" sz="2800">
              <a:ea typeface="楷体_GB2312" pitchFamily="49" charset="-122"/>
            </a:endParaRPr>
          </a:p>
          <a:p>
            <a:pPr>
              <a:lnSpc>
                <a:spcPct val="110000"/>
              </a:lnSpc>
            </a:pPr>
            <a:endParaRPr lang="en-US" altLang="zh-CN" sz="2800">
              <a:ea typeface="楷体_GB2312" pitchFamily="49" charset="-122"/>
            </a:endParaRPr>
          </a:p>
          <a:p>
            <a:pPr>
              <a:lnSpc>
                <a:spcPct val="110000"/>
              </a:lnSpc>
            </a:pPr>
            <a:endParaRPr lang="en-US" altLang="zh-CN" sz="2800">
              <a:ea typeface="楷体_GB2312" pitchFamily="49" charset="-122"/>
            </a:endParaRPr>
          </a:p>
          <a:p>
            <a:pPr>
              <a:lnSpc>
                <a:spcPct val="110000"/>
              </a:lnSpc>
            </a:pPr>
            <a:r>
              <a:rPr lang="en-US" altLang="zh-CN" sz="2800">
                <a:ea typeface="楷体_GB2312" pitchFamily="49" charset="-122"/>
              </a:rPr>
              <a:t>}</a:t>
            </a:r>
            <a:r>
              <a:rPr lang="en-US" altLang="zh-CN" sz="2800" b="0">
                <a:ea typeface="楷体_GB2312" pitchFamily="49" charset="-122"/>
              </a:rPr>
              <a:t> // DeleteHash</a:t>
            </a:r>
            <a:endParaRPr lang="en-US" altLang="zh-CN" sz="2800" b="0"/>
          </a:p>
        </p:txBody>
      </p:sp>
      <p:sp>
        <p:nvSpPr>
          <p:cNvPr id="46084" name="Rectangle 3"/>
          <p:cNvSpPr>
            <a:spLocks noChangeArrowheads="1"/>
          </p:cNvSpPr>
          <p:nvPr/>
        </p:nvSpPr>
        <p:spPr bwMode="auto">
          <a:xfrm>
            <a:off x="609600" y="2781300"/>
            <a:ext cx="8534400" cy="2759075"/>
          </a:xfrm>
          <a:prstGeom prst="rect">
            <a:avLst/>
          </a:prstGeom>
          <a:noFill/>
          <a:ln w="9525">
            <a:noFill/>
            <a:miter lim="800000"/>
            <a:headEnd/>
            <a:tailEnd/>
          </a:ln>
        </p:spPr>
        <p:txBody>
          <a:bodyPr>
            <a:spAutoFit/>
          </a:bodyPr>
          <a:lstStyle/>
          <a:p>
            <a:pPr>
              <a:lnSpc>
                <a:spcPct val="125000"/>
              </a:lnSpc>
            </a:pPr>
            <a:r>
              <a:rPr lang="en-US" altLang="zh-CN" sz="2800">
                <a:solidFill>
                  <a:srgbClr val="3333FF"/>
                </a:solidFill>
                <a:ea typeface="楷体_GB2312" pitchFamily="49" charset="-122"/>
              </a:rPr>
              <a:t> else{</a:t>
            </a:r>
          </a:p>
          <a:p>
            <a:pPr>
              <a:lnSpc>
                <a:spcPct val="125000"/>
              </a:lnSpc>
            </a:pPr>
            <a:r>
              <a:rPr lang="en-US" altLang="zh-CN" sz="2800" b="0">
                <a:solidFill>
                  <a:srgbClr val="A50021"/>
                </a:solidFill>
                <a:ea typeface="楷体_GB2312" pitchFamily="49" charset="-122"/>
              </a:rPr>
              <a:t>           </a:t>
            </a:r>
            <a:r>
              <a:rPr lang="en-US" altLang="zh-CN" sz="2800" b="0">
                <a:solidFill>
                  <a:schemeClr val="accent2"/>
                </a:solidFill>
                <a:ea typeface="楷体_GB2312" pitchFamily="49" charset="-122"/>
              </a:rPr>
              <a:t>H.elem[</a:t>
            </a:r>
            <a:r>
              <a:rPr lang="en-US" altLang="zh-CN" sz="2800" b="0">
                <a:solidFill>
                  <a:srgbClr val="FF0000"/>
                </a:solidFill>
                <a:ea typeface="楷体_GB2312" pitchFamily="49" charset="-122"/>
              </a:rPr>
              <a:t>p</a:t>
            </a:r>
            <a:r>
              <a:rPr lang="en-US" altLang="zh-CN" sz="2800" b="0">
                <a:solidFill>
                  <a:schemeClr val="accent2"/>
                </a:solidFill>
                <a:ea typeface="楷体_GB2312" pitchFamily="49" charset="-122"/>
              </a:rPr>
              <a:t>] = null; </a:t>
            </a:r>
          </a:p>
          <a:p>
            <a:pPr>
              <a:lnSpc>
                <a:spcPct val="125000"/>
              </a:lnSpc>
            </a:pPr>
            <a:r>
              <a:rPr lang="en-US" altLang="zh-CN" sz="2800" b="0">
                <a:solidFill>
                  <a:schemeClr val="accent2"/>
                </a:solidFill>
                <a:ea typeface="楷体_GB2312" pitchFamily="49" charset="-122"/>
              </a:rPr>
              <a:t>           </a:t>
            </a:r>
            <a:r>
              <a:rPr lang="en-US" altLang="zh-CN" sz="2800">
                <a:solidFill>
                  <a:schemeClr val="accent2"/>
                </a:solidFill>
                <a:ea typeface="楷体_GB2312" pitchFamily="49" charset="-122"/>
              </a:rPr>
              <a:t>--</a:t>
            </a:r>
            <a:r>
              <a:rPr lang="en-US" altLang="zh-CN" sz="2800" b="0">
                <a:solidFill>
                  <a:schemeClr val="accent2"/>
                </a:solidFill>
                <a:ea typeface="楷体_GB2312" pitchFamily="49" charset="-122"/>
              </a:rPr>
              <a:t>H.count;  </a:t>
            </a:r>
          </a:p>
          <a:p>
            <a:pPr>
              <a:lnSpc>
                <a:spcPct val="125000"/>
              </a:lnSpc>
            </a:pPr>
            <a:r>
              <a:rPr lang="en-US" altLang="zh-CN" sz="2800">
                <a:solidFill>
                  <a:schemeClr val="accent2"/>
                </a:solidFill>
                <a:ea typeface="楷体_GB2312" pitchFamily="49" charset="-122"/>
              </a:rPr>
              <a:t>           return</a:t>
            </a:r>
            <a:r>
              <a:rPr lang="en-US" altLang="zh-CN" sz="2800" b="0">
                <a:solidFill>
                  <a:schemeClr val="accent2"/>
                </a:solidFill>
                <a:ea typeface="楷体_GB2312" pitchFamily="49" charset="-122"/>
              </a:rPr>
              <a:t> OK;</a:t>
            </a:r>
          </a:p>
          <a:p>
            <a:pPr>
              <a:lnSpc>
                <a:spcPct val="125000"/>
              </a:lnSpc>
            </a:pPr>
            <a:r>
              <a:rPr lang="en-US" altLang="zh-CN" sz="2800" b="0">
                <a:solidFill>
                  <a:schemeClr val="accent2"/>
                </a:solidFill>
                <a:ea typeface="楷体_GB2312" pitchFamily="49" charset="-122"/>
              </a:rPr>
              <a:t>        }</a:t>
            </a:r>
            <a:endParaRPr lang="en-US" altLang="zh-CN" sz="2800" b="0">
              <a:ea typeface="楷体_GB2312" pitchFamily="49" charset="-122"/>
            </a:endParaRPr>
          </a:p>
        </p:txBody>
      </p:sp>
      <p:sp>
        <p:nvSpPr>
          <p:cNvPr id="46085" name="Rectangle 4"/>
          <p:cNvSpPr>
            <a:spLocks noChangeArrowheads="1"/>
          </p:cNvSpPr>
          <p:nvPr/>
        </p:nvSpPr>
        <p:spPr bwMode="auto">
          <a:xfrm>
            <a:off x="641350" y="1154113"/>
            <a:ext cx="995363" cy="625475"/>
          </a:xfrm>
          <a:prstGeom prst="rect">
            <a:avLst/>
          </a:prstGeom>
          <a:noFill/>
          <a:ln w="9525">
            <a:noFill/>
            <a:miter lim="800000"/>
            <a:headEnd/>
            <a:tailEnd/>
          </a:ln>
        </p:spPr>
        <p:txBody>
          <a:bodyPr wrap="none">
            <a:spAutoFit/>
          </a:bodyPr>
          <a:lstStyle/>
          <a:p>
            <a:pPr>
              <a:lnSpc>
                <a:spcPct val="125000"/>
              </a:lnSpc>
            </a:pPr>
            <a:r>
              <a:rPr lang="en-US" altLang="zh-CN" sz="2800" b="0">
                <a:solidFill>
                  <a:srgbClr val="3333FF"/>
                </a:solidFill>
                <a:ea typeface="楷体_GB2312" pitchFamily="49" charset="-122"/>
              </a:rPr>
              <a:t>c = 0;</a:t>
            </a:r>
          </a:p>
        </p:txBody>
      </p:sp>
      <p:sp>
        <p:nvSpPr>
          <p:cNvPr id="46086" name="Rectangle 5"/>
          <p:cNvSpPr>
            <a:spLocks noChangeArrowheads="1"/>
          </p:cNvSpPr>
          <p:nvPr/>
        </p:nvSpPr>
        <p:spPr bwMode="auto">
          <a:xfrm>
            <a:off x="642938" y="1603375"/>
            <a:ext cx="8221662" cy="1158875"/>
          </a:xfrm>
          <a:prstGeom prst="rect">
            <a:avLst/>
          </a:prstGeom>
          <a:noFill/>
          <a:ln w="9525">
            <a:noFill/>
            <a:miter lim="800000"/>
            <a:headEnd/>
            <a:tailEnd/>
          </a:ln>
        </p:spPr>
        <p:txBody>
          <a:bodyPr>
            <a:spAutoFit/>
          </a:bodyPr>
          <a:lstStyle/>
          <a:p>
            <a:pPr>
              <a:lnSpc>
                <a:spcPct val="125000"/>
              </a:lnSpc>
            </a:pPr>
            <a:r>
              <a:rPr lang="en-US" altLang="zh-CN" sz="2800">
                <a:solidFill>
                  <a:srgbClr val="3333FF"/>
                </a:solidFill>
                <a:ea typeface="楷体_GB2312" pitchFamily="49" charset="-122"/>
              </a:rPr>
              <a:t>if</a:t>
            </a:r>
            <a:r>
              <a:rPr lang="en-US" altLang="zh-CN" sz="2800" b="0">
                <a:solidFill>
                  <a:srgbClr val="3333FF"/>
                </a:solidFill>
                <a:ea typeface="楷体_GB2312" pitchFamily="49" charset="-122"/>
              </a:rPr>
              <a:t> ( HashSearch ( H, e.key, </a:t>
            </a:r>
            <a:r>
              <a:rPr lang="en-US" altLang="zh-CN" sz="2800" b="0">
                <a:solidFill>
                  <a:srgbClr val="FF0000"/>
                </a:solidFill>
                <a:ea typeface="楷体_GB2312" pitchFamily="49" charset="-122"/>
              </a:rPr>
              <a:t>p</a:t>
            </a:r>
            <a:r>
              <a:rPr lang="en-US" altLang="zh-CN" sz="2800" b="0">
                <a:solidFill>
                  <a:srgbClr val="3333FF"/>
                </a:solidFill>
                <a:ea typeface="楷体_GB2312" pitchFamily="49" charset="-122"/>
              </a:rPr>
              <a:t>, </a:t>
            </a:r>
            <a:r>
              <a:rPr lang="en-US" altLang="zh-CN" sz="2800" b="0">
                <a:solidFill>
                  <a:srgbClr val="FF0000"/>
                </a:solidFill>
                <a:ea typeface="楷体_GB2312" pitchFamily="49" charset="-122"/>
              </a:rPr>
              <a:t>c </a:t>
            </a:r>
            <a:r>
              <a:rPr lang="en-US" altLang="zh-CN" sz="2800" b="0">
                <a:solidFill>
                  <a:srgbClr val="3333FF"/>
                </a:solidFill>
                <a:ea typeface="楷体_GB2312" pitchFamily="49" charset="-122"/>
              </a:rPr>
              <a:t>) == UNSUCCESS )</a:t>
            </a:r>
          </a:p>
          <a:p>
            <a:pPr>
              <a:lnSpc>
                <a:spcPct val="125000"/>
              </a:lnSpc>
            </a:pPr>
            <a:r>
              <a:rPr lang="en-US" altLang="zh-CN" sz="2800">
                <a:solidFill>
                  <a:srgbClr val="3333FF"/>
                </a:solidFill>
                <a:ea typeface="楷体_GB2312" pitchFamily="49" charset="-122"/>
              </a:rPr>
              <a:t>      return</a:t>
            </a:r>
            <a:r>
              <a:rPr lang="en-US" altLang="zh-CN" sz="2800" b="0">
                <a:solidFill>
                  <a:srgbClr val="3333FF"/>
                </a:solidFill>
                <a:ea typeface="楷体_GB2312" pitchFamily="49" charset="-122"/>
              </a:rPr>
              <a:t> ERROR</a:t>
            </a:r>
            <a:r>
              <a:rPr lang="en-US" altLang="zh-CN" b="0">
                <a:solidFill>
                  <a:srgbClr val="3333FF"/>
                </a:solidFill>
                <a:ea typeface="楷体_GB2312" pitchFamily="49" charset="-122"/>
              </a:rPr>
              <a:t>;     </a:t>
            </a:r>
            <a:r>
              <a:rPr lang="en-US" altLang="zh-CN" b="0">
                <a:ea typeface="楷体_GB2312" pitchFamily="49" charset="-122"/>
              </a:rPr>
              <a:t>// </a:t>
            </a:r>
            <a:r>
              <a:rPr lang="zh-CN" altLang="en-US" b="0">
                <a:ea typeface="楷体_GB2312" pitchFamily="49" charset="-122"/>
              </a:rPr>
              <a:t>表中无与 </a:t>
            </a:r>
            <a:r>
              <a:rPr lang="en-US" altLang="zh-CN" b="0">
                <a:ea typeface="楷体_GB2312" pitchFamily="49" charset="-122"/>
              </a:rPr>
              <a:t>e </a:t>
            </a:r>
            <a:r>
              <a:rPr lang="zh-CN" altLang="en-US" b="0">
                <a:ea typeface="楷体_GB2312" pitchFamily="49" charset="-122"/>
              </a:rPr>
              <a:t>有相同关键字的元素</a:t>
            </a:r>
          </a:p>
        </p:txBody>
      </p:sp>
      <p:sp>
        <p:nvSpPr>
          <p:cNvPr id="46087" name="Text Box 6"/>
          <p:cNvSpPr txBox="1">
            <a:spLocks noChangeArrowheads="1"/>
          </p:cNvSpPr>
          <p:nvPr/>
        </p:nvSpPr>
        <p:spPr bwMode="auto">
          <a:xfrm>
            <a:off x="833438" y="223838"/>
            <a:ext cx="2070100" cy="641350"/>
          </a:xfrm>
          <a:prstGeom prst="rect">
            <a:avLst/>
          </a:prstGeom>
          <a:noFill/>
          <a:ln w="9525">
            <a:noFill/>
            <a:miter lim="800000"/>
            <a:headEnd/>
            <a:tailEnd/>
          </a:ln>
        </p:spPr>
        <p:txBody>
          <a:bodyPr>
            <a:spAutoFit/>
          </a:bodyPr>
          <a:lstStyle/>
          <a:p>
            <a:pPr>
              <a:spcBef>
                <a:spcPct val="50000"/>
              </a:spcBef>
            </a:pPr>
            <a:r>
              <a:rPr lang="zh-CN" altLang="en-US" sz="3600">
                <a:solidFill>
                  <a:srgbClr val="3333FF"/>
                </a:solidFill>
                <a:ea typeface="楷体_GB2312" pitchFamily="49" charset="-122"/>
              </a:rPr>
              <a:t>删除算法</a:t>
            </a:r>
          </a:p>
        </p:txBody>
      </p:sp>
      <p:sp>
        <p:nvSpPr>
          <p:cNvPr id="799751" name="Rectangle 7"/>
          <p:cNvSpPr>
            <a:spLocks noChangeArrowheads="1"/>
          </p:cNvSpPr>
          <p:nvPr/>
        </p:nvSpPr>
        <p:spPr bwMode="auto">
          <a:xfrm>
            <a:off x="1619250" y="3429000"/>
            <a:ext cx="3259138" cy="519113"/>
          </a:xfrm>
          <a:prstGeom prst="rect">
            <a:avLst/>
          </a:prstGeom>
          <a:solidFill>
            <a:srgbClr val="FFFF00"/>
          </a:solidFill>
          <a:ln w="9525">
            <a:noFill/>
            <a:miter lim="800000"/>
            <a:headEnd/>
            <a:tailEnd/>
          </a:ln>
        </p:spPr>
        <p:txBody>
          <a:bodyPr>
            <a:spAutoFit/>
          </a:bodyPr>
          <a:lstStyle/>
          <a:p>
            <a:r>
              <a:rPr lang="en-US" altLang="zh-CN" sz="2800" b="0"/>
              <a:t>H.Info[</a:t>
            </a:r>
            <a:r>
              <a:rPr lang="en-US" altLang="zh-CN" sz="2800" b="0">
                <a:solidFill>
                  <a:srgbClr val="FF0000"/>
                </a:solidFill>
              </a:rPr>
              <a:t>p</a:t>
            </a:r>
            <a:r>
              <a:rPr lang="en-US" altLang="zh-CN" sz="2800" b="0"/>
              <a:t>]= deleted</a:t>
            </a:r>
            <a:r>
              <a:rPr lang="en-US" altLang="zh-CN" sz="2800"/>
              <a:t>;</a:t>
            </a:r>
          </a:p>
        </p:txBody>
      </p:sp>
      <p:sp>
        <p:nvSpPr>
          <p:cNvPr id="799752" name="Rectangle 8"/>
          <p:cNvSpPr>
            <a:spLocks noChangeArrowheads="1"/>
          </p:cNvSpPr>
          <p:nvPr/>
        </p:nvSpPr>
        <p:spPr bwMode="auto">
          <a:xfrm>
            <a:off x="4797425" y="3371850"/>
            <a:ext cx="4346575" cy="830263"/>
          </a:xfrm>
          <a:prstGeom prst="rect">
            <a:avLst/>
          </a:prstGeom>
          <a:solidFill>
            <a:srgbClr val="CCFFFF"/>
          </a:solidFill>
          <a:ln w="9525">
            <a:noFill/>
            <a:miter lim="800000"/>
            <a:headEnd/>
            <a:tailEnd/>
          </a:ln>
        </p:spPr>
        <p:txBody>
          <a:bodyPr>
            <a:spAutoFit/>
          </a:bodyPr>
          <a:lstStyle/>
          <a:p>
            <a:pPr marL="457200" indent="-457200"/>
            <a:r>
              <a:rPr lang="en-US" altLang="zh-CN" b="0">
                <a:ea typeface="楷体_GB2312" pitchFamily="49" charset="-122"/>
              </a:rPr>
              <a:t>// </a:t>
            </a:r>
            <a:r>
              <a:rPr lang="zh-CN" altLang="en-US">
                <a:latin typeface="楷体_GB2312" pitchFamily="49" charset="-122"/>
                <a:ea typeface="楷体_GB2312" pitchFamily="49" charset="-122"/>
              </a:rPr>
              <a:t>将待删除位置设置为不可</a:t>
            </a:r>
          </a:p>
          <a:p>
            <a:pPr marL="457200" indent="-457200"/>
            <a:r>
              <a:rPr lang="en-US" altLang="zh-CN" b="0">
                <a:ea typeface="楷体_GB2312" pitchFamily="49" charset="-122"/>
              </a:rPr>
              <a:t>//</a:t>
            </a:r>
            <a:r>
              <a:rPr lang="zh-CN" altLang="en-US">
                <a:latin typeface="楷体_GB2312" pitchFamily="49" charset="-122"/>
                <a:ea typeface="楷体_GB2312" pitchFamily="49" charset="-122"/>
              </a:rPr>
              <a:t>能出现的值</a:t>
            </a:r>
            <a:r>
              <a:rPr lang="en-US" altLang="zh-CN">
                <a:latin typeface="楷体_GB2312" pitchFamily="49" charset="-122"/>
                <a:ea typeface="楷体_GB2312" pitchFamily="49" charset="-122"/>
              </a:rPr>
              <a:t>.</a:t>
            </a:r>
          </a:p>
        </p:txBody>
      </p:sp>
      <p:sp>
        <p:nvSpPr>
          <p:cNvPr id="799754" name="Rectangle 10"/>
          <p:cNvSpPr>
            <a:spLocks noChangeArrowheads="1"/>
          </p:cNvSpPr>
          <p:nvPr/>
        </p:nvSpPr>
        <p:spPr bwMode="auto">
          <a:xfrm>
            <a:off x="4856163" y="3333750"/>
            <a:ext cx="4287837" cy="822325"/>
          </a:xfrm>
          <a:prstGeom prst="rect">
            <a:avLst/>
          </a:prstGeom>
          <a:solidFill>
            <a:srgbClr val="FFFF00"/>
          </a:solidFill>
          <a:ln w="9525">
            <a:noFill/>
            <a:miter lim="800000"/>
            <a:headEnd/>
            <a:tailEnd/>
          </a:ln>
        </p:spPr>
        <p:txBody>
          <a:bodyPr>
            <a:spAutoFit/>
          </a:bodyPr>
          <a:lstStyle/>
          <a:p>
            <a:pPr marL="457200" indent="-457200"/>
            <a:r>
              <a:rPr lang="en-US" altLang="zh-CN" b="0">
                <a:ea typeface="楷体_GB2312" pitchFamily="49" charset="-122"/>
              </a:rPr>
              <a:t>// </a:t>
            </a:r>
            <a:r>
              <a:rPr lang="zh-CN" altLang="en-US">
                <a:latin typeface="楷体_GB2312" pitchFamily="49" charset="-122"/>
                <a:ea typeface="楷体_GB2312" pitchFamily="49" charset="-122"/>
              </a:rPr>
              <a:t>另外定义一个删除标志数组</a:t>
            </a:r>
          </a:p>
          <a:p>
            <a:pPr marL="457200" indent="-457200"/>
            <a:r>
              <a:rPr lang="en-US" altLang="zh-CN" b="0">
                <a:ea typeface="楷体_GB2312" pitchFamily="49" charset="-122"/>
              </a:rPr>
              <a:t>// </a:t>
            </a:r>
            <a:r>
              <a:rPr lang="zh-CN" altLang="en-US">
                <a:latin typeface="楷体_GB2312" pitchFamily="49" charset="-122"/>
                <a:ea typeface="楷体_GB2312" pitchFamily="49" charset="-122"/>
              </a:rPr>
              <a:t>并置删除标志</a:t>
            </a:r>
          </a:p>
        </p:txBody>
      </p:sp>
      <p:sp>
        <p:nvSpPr>
          <p:cNvPr id="46091" name="Text Box 11"/>
          <p:cNvSpPr txBox="1">
            <a:spLocks noChangeArrowheads="1"/>
          </p:cNvSpPr>
          <p:nvPr/>
        </p:nvSpPr>
        <p:spPr bwMode="auto">
          <a:xfrm>
            <a:off x="6156325" y="6223000"/>
            <a:ext cx="576263" cy="519113"/>
          </a:xfrm>
          <a:prstGeom prst="rect">
            <a:avLst/>
          </a:prstGeom>
          <a:noFill/>
          <a:ln w="9525">
            <a:noFill/>
            <a:miter lim="800000"/>
            <a:headEnd/>
            <a:tailEnd/>
          </a:ln>
        </p:spPr>
        <p:txBody>
          <a:bodyPr>
            <a:spAutoFit/>
          </a:bodyPr>
          <a:lstStyle/>
          <a:p>
            <a:pPr>
              <a:spcBef>
                <a:spcPct val="50000"/>
              </a:spcBef>
            </a:pPr>
            <a:r>
              <a:rPr lang="en-US" altLang="zh-CN" sz="2800" b="0">
                <a:solidFill>
                  <a:srgbClr val="FF0000"/>
                </a:solidFill>
              </a:rPr>
              <a:t>p</a:t>
            </a:r>
          </a:p>
        </p:txBody>
      </p:sp>
      <p:grpSp>
        <p:nvGrpSpPr>
          <p:cNvPr id="2" name="Group 12"/>
          <p:cNvGrpSpPr>
            <a:grpSpLocks/>
          </p:cNvGrpSpPr>
          <p:nvPr/>
        </p:nvGrpSpPr>
        <p:grpSpPr bwMode="auto">
          <a:xfrm>
            <a:off x="3492500" y="4941888"/>
            <a:ext cx="4967288" cy="457200"/>
            <a:chOff x="2200" y="3113"/>
            <a:chExt cx="3129" cy="288"/>
          </a:xfrm>
        </p:grpSpPr>
        <p:grpSp>
          <p:nvGrpSpPr>
            <p:cNvPr id="46102" name="Group 13"/>
            <p:cNvGrpSpPr>
              <a:grpSpLocks/>
            </p:cNvGrpSpPr>
            <p:nvPr/>
          </p:nvGrpSpPr>
          <p:grpSpPr bwMode="auto">
            <a:xfrm>
              <a:off x="2925" y="3113"/>
              <a:ext cx="2404" cy="272"/>
              <a:chOff x="2426" y="3475"/>
              <a:chExt cx="2404" cy="318"/>
            </a:xfrm>
          </p:grpSpPr>
          <p:sp>
            <p:nvSpPr>
              <p:cNvPr id="46104" name="Rectangle 14"/>
              <p:cNvSpPr>
                <a:spLocks noChangeArrowheads="1"/>
              </p:cNvSpPr>
              <p:nvPr/>
            </p:nvSpPr>
            <p:spPr bwMode="auto">
              <a:xfrm>
                <a:off x="2426" y="3475"/>
                <a:ext cx="2404" cy="318"/>
              </a:xfrm>
              <a:prstGeom prst="rect">
                <a:avLst/>
              </a:prstGeom>
              <a:noFill/>
              <a:ln w="9525">
                <a:solidFill>
                  <a:schemeClr val="tx1"/>
                </a:solidFill>
                <a:miter lim="800000"/>
                <a:headEnd/>
                <a:tailEnd/>
              </a:ln>
            </p:spPr>
            <p:txBody>
              <a:bodyPr wrap="none" anchor="ctr"/>
              <a:lstStyle/>
              <a:p>
                <a:endParaRPr lang="zh-CN" altLang="en-US"/>
              </a:p>
            </p:txBody>
          </p:sp>
          <p:sp>
            <p:nvSpPr>
              <p:cNvPr id="46105" name="Line 15"/>
              <p:cNvSpPr>
                <a:spLocks noChangeShapeType="1"/>
              </p:cNvSpPr>
              <p:nvPr/>
            </p:nvSpPr>
            <p:spPr bwMode="auto">
              <a:xfrm>
                <a:off x="2971" y="3475"/>
                <a:ext cx="0" cy="318"/>
              </a:xfrm>
              <a:prstGeom prst="line">
                <a:avLst/>
              </a:prstGeom>
              <a:noFill/>
              <a:ln w="9525">
                <a:solidFill>
                  <a:schemeClr val="tx1"/>
                </a:solidFill>
                <a:round/>
                <a:headEnd/>
                <a:tailEnd/>
              </a:ln>
            </p:spPr>
            <p:txBody>
              <a:bodyPr/>
              <a:lstStyle/>
              <a:p>
                <a:endParaRPr lang="zh-CN" altLang="en-US"/>
              </a:p>
            </p:txBody>
          </p:sp>
          <p:sp>
            <p:nvSpPr>
              <p:cNvPr id="46106" name="Line 16"/>
              <p:cNvSpPr>
                <a:spLocks noChangeShapeType="1"/>
              </p:cNvSpPr>
              <p:nvPr/>
            </p:nvSpPr>
            <p:spPr bwMode="auto">
              <a:xfrm>
                <a:off x="3288" y="3475"/>
                <a:ext cx="0" cy="318"/>
              </a:xfrm>
              <a:prstGeom prst="line">
                <a:avLst/>
              </a:prstGeom>
              <a:noFill/>
              <a:ln w="9525">
                <a:solidFill>
                  <a:schemeClr val="tx1"/>
                </a:solidFill>
                <a:round/>
                <a:headEnd/>
                <a:tailEnd/>
              </a:ln>
            </p:spPr>
            <p:txBody>
              <a:bodyPr/>
              <a:lstStyle/>
              <a:p>
                <a:endParaRPr lang="zh-CN" altLang="en-US"/>
              </a:p>
            </p:txBody>
          </p:sp>
          <p:sp>
            <p:nvSpPr>
              <p:cNvPr id="46107" name="Line 17"/>
              <p:cNvSpPr>
                <a:spLocks noChangeShapeType="1"/>
              </p:cNvSpPr>
              <p:nvPr/>
            </p:nvSpPr>
            <p:spPr bwMode="auto">
              <a:xfrm>
                <a:off x="3606" y="3475"/>
                <a:ext cx="0" cy="318"/>
              </a:xfrm>
              <a:prstGeom prst="line">
                <a:avLst/>
              </a:prstGeom>
              <a:noFill/>
              <a:ln w="9525">
                <a:solidFill>
                  <a:schemeClr val="tx1"/>
                </a:solidFill>
                <a:round/>
                <a:headEnd/>
                <a:tailEnd/>
              </a:ln>
            </p:spPr>
            <p:txBody>
              <a:bodyPr/>
              <a:lstStyle/>
              <a:p>
                <a:endParaRPr lang="zh-CN" altLang="en-US"/>
              </a:p>
            </p:txBody>
          </p:sp>
          <p:sp>
            <p:nvSpPr>
              <p:cNvPr id="46108" name="Line 18"/>
              <p:cNvSpPr>
                <a:spLocks noChangeShapeType="1"/>
              </p:cNvSpPr>
              <p:nvPr/>
            </p:nvSpPr>
            <p:spPr bwMode="auto">
              <a:xfrm>
                <a:off x="3923" y="3475"/>
                <a:ext cx="0" cy="318"/>
              </a:xfrm>
              <a:prstGeom prst="line">
                <a:avLst/>
              </a:prstGeom>
              <a:noFill/>
              <a:ln w="9525">
                <a:solidFill>
                  <a:schemeClr val="tx1"/>
                </a:solidFill>
                <a:round/>
                <a:headEnd/>
                <a:tailEnd/>
              </a:ln>
            </p:spPr>
            <p:txBody>
              <a:bodyPr/>
              <a:lstStyle/>
              <a:p>
                <a:endParaRPr lang="zh-CN" altLang="en-US"/>
              </a:p>
            </p:txBody>
          </p:sp>
        </p:grpSp>
        <p:sp>
          <p:nvSpPr>
            <p:cNvPr id="46103" name="Text Box 19"/>
            <p:cNvSpPr txBox="1">
              <a:spLocks noChangeArrowheads="1"/>
            </p:cNvSpPr>
            <p:nvPr/>
          </p:nvSpPr>
          <p:spPr bwMode="auto">
            <a:xfrm>
              <a:off x="2200" y="3113"/>
              <a:ext cx="635" cy="288"/>
            </a:xfrm>
            <a:prstGeom prst="rect">
              <a:avLst/>
            </a:prstGeom>
            <a:noFill/>
            <a:ln w="9525">
              <a:noFill/>
              <a:miter lim="800000"/>
              <a:headEnd/>
              <a:tailEnd/>
            </a:ln>
          </p:spPr>
          <p:txBody>
            <a:bodyPr>
              <a:spAutoFit/>
            </a:bodyPr>
            <a:lstStyle/>
            <a:p>
              <a:pPr>
                <a:spcBef>
                  <a:spcPct val="50000"/>
                </a:spcBef>
              </a:pPr>
              <a:r>
                <a:rPr lang="en-US" altLang="zh-CN" b="0">
                  <a:solidFill>
                    <a:schemeClr val="accent2"/>
                  </a:solidFill>
                </a:rPr>
                <a:t>H.Info</a:t>
              </a:r>
            </a:p>
          </p:txBody>
        </p:sp>
      </p:grpSp>
      <p:grpSp>
        <p:nvGrpSpPr>
          <p:cNvPr id="46093" name="Group 20"/>
          <p:cNvGrpSpPr>
            <a:grpSpLocks/>
          </p:cNvGrpSpPr>
          <p:nvPr/>
        </p:nvGrpSpPr>
        <p:grpSpPr bwMode="auto">
          <a:xfrm>
            <a:off x="3492500" y="5516563"/>
            <a:ext cx="4967288" cy="1008062"/>
            <a:chOff x="2200" y="3475"/>
            <a:chExt cx="3129" cy="635"/>
          </a:xfrm>
        </p:grpSpPr>
        <p:grpSp>
          <p:nvGrpSpPr>
            <p:cNvPr id="46094" name="Group 21"/>
            <p:cNvGrpSpPr>
              <a:grpSpLocks/>
            </p:cNvGrpSpPr>
            <p:nvPr/>
          </p:nvGrpSpPr>
          <p:grpSpPr bwMode="auto">
            <a:xfrm>
              <a:off x="2925" y="3521"/>
              <a:ext cx="2404" cy="272"/>
              <a:chOff x="2426" y="3475"/>
              <a:chExt cx="2404" cy="318"/>
            </a:xfrm>
          </p:grpSpPr>
          <p:sp>
            <p:nvSpPr>
              <p:cNvPr id="46097" name="Rectangle 22"/>
              <p:cNvSpPr>
                <a:spLocks noChangeArrowheads="1"/>
              </p:cNvSpPr>
              <p:nvPr/>
            </p:nvSpPr>
            <p:spPr bwMode="auto">
              <a:xfrm>
                <a:off x="2426" y="3475"/>
                <a:ext cx="2404" cy="318"/>
              </a:xfrm>
              <a:prstGeom prst="rect">
                <a:avLst/>
              </a:prstGeom>
              <a:noFill/>
              <a:ln w="9525">
                <a:solidFill>
                  <a:schemeClr val="tx1"/>
                </a:solidFill>
                <a:miter lim="800000"/>
                <a:headEnd/>
                <a:tailEnd/>
              </a:ln>
            </p:spPr>
            <p:txBody>
              <a:bodyPr wrap="none" anchor="ctr"/>
              <a:lstStyle/>
              <a:p>
                <a:endParaRPr lang="zh-CN" altLang="en-US"/>
              </a:p>
            </p:txBody>
          </p:sp>
          <p:sp>
            <p:nvSpPr>
              <p:cNvPr id="46098" name="Line 23"/>
              <p:cNvSpPr>
                <a:spLocks noChangeShapeType="1"/>
              </p:cNvSpPr>
              <p:nvPr/>
            </p:nvSpPr>
            <p:spPr bwMode="auto">
              <a:xfrm>
                <a:off x="2971" y="3475"/>
                <a:ext cx="0" cy="318"/>
              </a:xfrm>
              <a:prstGeom prst="line">
                <a:avLst/>
              </a:prstGeom>
              <a:noFill/>
              <a:ln w="9525">
                <a:solidFill>
                  <a:schemeClr val="tx1"/>
                </a:solidFill>
                <a:round/>
                <a:headEnd/>
                <a:tailEnd/>
              </a:ln>
            </p:spPr>
            <p:txBody>
              <a:bodyPr/>
              <a:lstStyle/>
              <a:p>
                <a:endParaRPr lang="zh-CN" altLang="en-US"/>
              </a:p>
            </p:txBody>
          </p:sp>
          <p:sp>
            <p:nvSpPr>
              <p:cNvPr id="46099" name="Line 24"/>
              <p:cNvSpPr>
                <a:spLocks noChangeShapeType="1"/>
              </p:cNvSpPr>
              <p:nvPr/>
            </p:nvSpPr>
            <p:spPr bwMode="auto">
              <a:xfrm>
                <a:off x="3288" y="3475"/>
                <a:ext cx="0" cy="318"/>
              </a:xfrm>
              <a:prstGeom prst="line">
                <a:avLst/>
              </a:prstGeom>
              <a:noFill/>
              <a:ln w="9525">
                <a:solidFill>
                  <a:schemeClr val="tx1"/>
                </a:solidFill>
                <a:round/>
                <a:headEnd/>
                <a:tailEnd/>
              </a:ln>
            </p:spPr>
            <p:txBody>
              <a:bodyPr/>
              <a:lstStyle/>
              <a:p>
                <a:endParaRPr lang="zh-CN" altLang="en-US"/>
              </a:p>
            </p:txBody>
          </p:sp>
          <p:sp>
            <p:nvSpPr>
              <p:cNvPr id="46100" name="Line 25"/>
              <p:cNvSpPr>
                <a:spLocks noChangeShapeType="1"/>
              </p:cNvSpPr>
              <p:nvPr/>
            </p:nvSpPr>
            <p:spPr bwMode="auto">
              <a:xfrm>
                <a:off x="3606" y="3475"/>
                <a:ext cx="0" cy="318"/>
              </a:xfrm>
              <a:prstGeom prst="line">
                <a:avLst/>
              </a:prstGeom>
              <a:noFill/>
              <a:ln w="9525">
                <a:solidFill>
                  <a:schemeClr val="tx1"/>
                </a:solidFill>
                <a:round/>
                <a:headEnd/>
                <a:tailEnd/>
              </a:ln>
            </p:spPr>
            <p:txBody>
              <a:bodyPr/>
              <a:lstStyle/>
              <a:p>
                <a:endParaRPr lang="zh-CN" altLang="en-US"/>
              </a:p>
            </p:txBody>
          </p:sp>
          <p:sp>
            <p:nvSpPr>
              <p:cNvPr id="46101" name="Line 26"/>
              <p:cNvSpPr>
                <a:spLocks noChangeShapeType="1"/>
              </p:cNvSpPr>
              <p:nvPr/>
            </p:nvSpPr>
            <p:spPr bwMode="auto">
              <a:xfrm>
                <a:off x="3923" y="3475"/>
                <a:ext cx="0" cy="318"/>
              </a:xfrm>
              <a:prstGeom prst="line">
                <a:avLst/>
              </a:prstGeom>
              <a:noFill/>
              <a:ln w="9525">
                <a:solidFill>
                  <a:schemeClr val="tx1"/>
                </a:solidFill>
                <a:round/>
                <a:headEnd/>
                <a:tailEnd/>
              </a:ln>
            </p:spPr>
            <p:txBody>
              <a:bodyPr/>
              <a:lstStyle/>
              <a:p>
                <a:endParaRPr lang="zh-CN" altLang="en-US"/>
              </a:p>
            </p:txBody>
          </p:sp>
        </p:grpSp>
        <p:sp>
          <p:nvSpPr>
            <p:cNvPr id="46095" name="Line 27"/>
            <p:cNvSpPr>
              <a:spLocks noChangeShapeType="1"/>
            </p:cNvSpPr>
            <p:nvPr/>
          </p:nvSpPr>
          <p:spPr bwMode="auto">
            <a:xfrm flipV="1">
              <a:off x="3878" y="3793"/>
              <a:ext cx="0" cy="317"/>
            </a:xfrm>
            <a:prstGeom prst="line">
              <a:avLst/>
            </a:prstGeom>
            <a:noFill/>
            <a:ln w="28575">
              <a:solidFill>
                <a:srgbClr val="FF0000"/>
              </a:solidFill>
              <a:round/>
              <a:headEnd/>
              <a:tailEnd type="triangle" w="med" len="med"/>
            </a:ln>
          </p:spPr>
          <p:txBody>
            <a:bodyPr/>
            <a:lstStyle/>
            <a:p>
              <a:endParaRPr lang="zh-CN" altLang="en-US"/>
            </a:p>
          </p:txBody>
        </p:sp>
        <p:sp>
          <p:nvSpPr>
            <p:cNvPr id="46096" name="Text Box 28"/>
            <p:cNvSpPr txBox="1">
              <a:spLocks noChangeArrowheads="1"/>
            </p:cNvSpPr>
            <p:nvPr/>
          </p:nvSpPr>
          <p:spPr bwMode="auto">
            <a:xfrm>
              <a:off x="2200" y="3475"/>
              <a:ext cx="861" cy="288"/>
            </a:xfrm>
            <a:prstGeom prst="rect">
              <a:avLst/>
            </a:prstGeom>
            <a:noFill/>
            <a:ln w="9525">
              <a:noFill/>
              <a:miter lim="800000"/>
              <a:headEnd/>
              <a:tailEnd/>
            </a:ln>
          </p:spPr>
          <p:txBody>
            <a:bodyPr>
              <a:spAutoFit/>
            </a:bodyPr>
            <a:lstStyle/>
            <a:p>
              <a:pPr>
                <a:spcBef>
                  <a:spcPct val="50000"/>
                </a:spcBef>
              </a:pPr>
              <a:r>
                <a:rPr lang="en-US" altLang="zh-CN" b="0">
                  <a:solidFill>
                    <a:schemeClr val="accent2"/>
                  </a:solidFill>
                </a:rPr>
                <a:t>H.elem</a:t>
              </a:r>
            </a:p>
          </p:txBody>
        </p:sp>
      </p:grpSp>
      <p:sp>
        <p:nvSpPr>
          <p:cNvPr id="29" name="TextBox 28"/>
          <p:cNvSpPr txBox="1"/>
          <p:nvPr/>
        </p:nvSpPr>
        <p:spPr>
          <a:xfrm>
            <a:off x="-2609850" y="2800350"/>
            <a:ext cx="184731" cy="461665"/>
          </a:xfrm>
          <a:prstGeom prst="rect">
            <a:avLst/>
          </a:prstGeom>
          <a:noFill/>
        </p:spPr>
        <p:txBody>
          <a:bodyPr wrap="none" rtlCol="0">
            <a:spAutoFit/>
          </a:bodyPr>
          <a:lstStyle/>
          <a:p>
            <a:endParaRPr lang="zh-CN" altLang="en-US"/>
          </a:p>
        </p:txBody>
      </p:sp>
      <p:sp>
        <p:nvSpPr>
          <p:cNvPr id="30" name="Text Box 11"/>
          <p:cNvSpPr txBox="1">
            <a:spLocks noChangeArrowheads="1"/>
          </p:cNvSpPr>
          <p:nvPr/>
        </p:nvSpPr>
        <p:spPr bwMode="auto">
          <a:xfrm>
            <a:off x="5927725" y="5060951"/>
            <a:ext cx="815975" cy="307777"/>
          </a:xfrm>
          <a:prstGeom prst="rect">
            <a:avLst/>
          </a:prstGeom>
          <a:noFill/>
          <a:ln w="9525">
            <a:noFill/>
            <a:miter lim="800000"/>
            <a:headEnd/>
            <a:tailEnd/>
          </a:ln>
        </p:spPr>
        <p:txBody>
          <a:bodyPr wrap="square">
            <a:spAutoFit/>
          </a:bodyPr>
          <a:lstStyle/>
          <a:p>
            <a:pPr>
              <a:spcBef>
                <a:spcPct val="50000"/>
              </a:spcBef>
            </a:pPr>
            <a:r>
              <a:rPr lang="en-US" altLang="zh-CN" sz="1400" b="0" smtClean="0">
                <a:solidFill>
                  <a:srgbClr val="FF0000"/>
                </a:solidFill>
              </a:rPr>
              <a:t>deleted</a:t>
            </a:r>
            <a:endParaRPr lang="en-US" altLang="zh-CN" sz="1400" b="0">
              <a:solidFill>
                <a:srgbClr val="FF0000"/>
              </a:solidFill>
            </a:endParaRPr>
          </a:p>
        </p:txBody>
      </p:sp>
    </p:spTree>
    <p:extLst>
      <p:ext uri="{BB962C8B-B14F-4D97-AF65-F5344CB8AC3E}">
        <p14:creationId xmlns:p14="http://schemas.microsoft.com/office/powerpoint/2010/main" val="1840793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9753"/>
                                        </p:tgtEl>
                                        <p:attrNameLst>
                                          <p:attrName>style.visibility</p:attrName>
                                        </p:attrNameLst>
                                      </p:cBhvr>
                                      <p:to>
                                        <p:strVal val="visible"/>
                                      </p:to>
                                    </p:set>
                                    <p:animEffect transition="in" filter="wipe(left)">
                                      <p:cBhvr>
                                        <p:cTn id="7" dur="500"/>
                                        <p:tgtEl>
                                          <p:spTgt spid="7997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752"/>
                                        </p:tgtEl>
                                        <p:attrNameLst>
                                          <p:attrName>style.visibility</p:attrName>
                                        </p:attrNameLst>
                                      </p:cBhvr>
                                      <p:to>
                                        <p:strVal val="visible"/>
                                      </p:to>
                                    </p:set>
                                    <p:animEffect transition="in" filter="wipe(left)">
                                      <p:cBhvr>
                                        <p:cTn id="12" dur="500"/>
                                        <p:tgtEl>
                                          <p:spTgt spid="799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9754"/>
                                        </p:tgtEl>
                                        <p:attrNameLst>
                                          <p:attrName>style.visibility</p:attrName>
                                        </p:attrNameLst>
                                      </p:cBhvr>
                                      <p:to>
                                        <p:strVal val="visible"/>
                                      </p:to>
                                    </p:set>
                                    <p:animEffect transition="in" filter="wipe(left)">
                                      <p:cBhvr>
                                        <p:cTn id="17" dur="500"/>
                                        <p:tgtEl>
                                          <p:spTgt spid="7997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9751"/>
                                        </p:tgtEl>
                                        <p:attrNameLst>
                                          <p:attrName>style.visibility</p:attrName>
                                        </p:attrNameLst>
                                      </p:cBhvr>
                                      <p:to>
                                        <p:strVal val="visible"/>
                                      </p:to>
                                    </p:set>
                                    <p:animEffect transition="in" filter="wipe(left)">
                                      <p:cBhvr>
                                        <p:cTn id="27" dur="500"/>
                                        <p:tgtEl>
                                          <p:spTgt spid="799751"/>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53" grpId="0" animBg="1"/>
      <p:bldP spid="799751" grpId="0" animBg="1"/>
      <p:bldP spid="799752" grpId="0" animBg="1"/>
      <p:bldP spid="799754"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44613" y="3187700"/>
            <a:ext cx="6597650" cy="3451225"/>
            <a:chOff x="528" y="1412"/>
            <a:chExt cx="4752" cy="2668"/>
          </a:xfrm>
        </p:grpSpPr>
        <p:sp>
          <p:nvSpPr>
            <p:cNvPr id="9222" name="Oval 3"/>
            <p:cNvSpPr>
              <a:spLocks noChangeArrowheads="1"/>
            </p:cNvSpPr>
            <p:nvPr/>
          </p:nvSpPr>
          <p:spPr bwMode="auto">
            <a:xfrm>
              <a:off x="2400" y="141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grpSp>
          <p:nvGrpSpPr>
            <p:cNvPr id="3" name="Group 4"/>
            <p:cNvGrpSpPr>
              <a:grpSpLocks/>
            </p:cNvGrpSpPr>
            <p:nvPr/>
          </p:nvGrpSpPr>
          <p:grpSpPr bwMode="auto">
            <a:xfrm>
              <a:off x="528" y="2256"/>
              <a:ext cx="1632" cy="672"/>
              <a:chOff x="528" y="2256"/>
              <a:chExt cx="1632" cy="672"/>
            </a:xfrm>
          </p:grpSpPr>
          <p:sp>
            <p:nvSpPr>
              <p:cNvPr id="9268" name="Oval 5"/>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D</a:t>
                </a:r>
                <a:endParaRPr lang="en-US" altLang="zh-CN" sz="3200">
                  <a:solidFill>
                    <a:srgbClr val="000000"/>
                  </a:solidFill>
                  <a:ea typeface="宋体" charset="-122"/>
                </a:endParaRPr>
              </a:p>
            </p:txBody>
          </p:sp>
          <p:sp>
            <p:nvSpPr>
              <p:cNvPr id="9269" name="Oval 6"/>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9270" name="Oval 7"/>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V</a:t>
                </a:r>
                <a:endParaRPr lang="en-US" altLang="zh-CN" sz="3200">
                  <a:solidFill>
                    <a:srgbClr val="000000"/>
                  </a:solidFill>
                  <a:ea typeface="宋体" charset="-122"/>
                </a:endParaRPr>
              </a:p>
            </p:txBody>
          </p:sp>
          <p:sp>
            <p:nvSpPr>
              <p:cNvPr id="9271" name="Line 8"/>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72" name="Line 9"/>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73" name="Line 10"/>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1"/>
            <p:cNvGrpSpPr>
              <a:grpSpLocks/>
            </p:cNvGrpSpPr>
            <p:nvPr/>
          </p:nvGrpSpPr>
          <p:grpSpPr bwMode="auto">
            <a:xfrm>
              <a:off x="2400" y="2256"/>
              <a:ext cx="1008" cy="672"/>
              <a:chOff x="2400" y="2256"/>
              <a:chExt cx="1008" cy="672"/>
            </a:xfrm>
          </p:grpSpPr>
          <p:sp>
            <p:nvSpPr>
              <p:cNvPr id="9264" name="Oval 12"/>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65" name="Oval 13"/>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R</a:t>
                </a:r>
                <a:endParaRPr lang="en-US" altLang="zh-CN" sz="3200">
                  <a:solidFill>
                    <a:srgbClr val="000000"/>
                  </a:solidFill>
                  <a:ea typeface="宋体" charset="-122"/>
                </a:endParaRPr>
              </a:p>
            </p:txBody>
          </p:sp>
          <p:sp>
            <p:nvSpPr>
              <p:cNvPr id="9266" name="Line 14"/>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67" name="Line 15"/>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5" name="Group 16"/>
            <p:cNvGrpSpPr>
              <a:grpSpLocks/>
            </p:cNvGrpSpPr>
            <p:nvPr/>
          </p:nvGrpSpPr>
          <p:grpSpPr bwMode="auto">
            <a:xfrm>
              <a:off x="528" y="2928"/>
              <a:ext cx="384" cy="576"/>
              <a:chOff x="528" y="2928"/>
              <a:chExt cx="384" cy="576"/>
            </a:xfrm>
          </p:grpSpPr>
          <p:sp>
            <p:nvSpPr>
              <p:cNvPr id="9262" name="Oval 17"/>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a:solidFill>
                    <a:srgbClr val="3333FF"/>
                  </a:solidFill>
                  <a:ea typeface="宋体" charset="-122"/>
                </a:endParaRPr>
              </a:p>
            </p:txBody>
          </p:sp>
          <p:sp>
            <p:nvSpPr>
              <p:cNvPr id="9263" name="Line 18"/>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6" name="Group 19"/>
            <p:cNvGrpSpPr>
              <a:grpSpLocks/>
            </p:cNvGrpSpPr>
            <p:nvPr/>
          </p:nvGrpSpPr>
          <p:grpSpPr bwMode="auto">
            <a:xfrm>
              <a:off x="1152" y="2928"/>
              <a:ext cx="384" cy="576"/>
              <a:chOff x="1152" y="2928"/>
              <a:chExt cx="384" cy="576"/>
            </a:xfrm>
          </p:grpSpPr>
          <p:sp>
            <p:nvSpPr>
              <p:cNvPr id="9260" name="Oval 20"/>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61" name="Line 21"/>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7" name="Group 22"/>
            <p:cNvGrpSpPr>
              <a:grpSpLocks/>
            </p:cNvGrpSpPr>
            <p:nvPr/>
          </p:nvGrpSpPr>
          <p:grpSpPr bwMode="auto">
            <a:xfrm>
              <a:off x="1776" y="2928"/>
              <a:ext cx="384" cy="1152"/>
              <a:chOff x="1776" y="2928"/>
              <a:chExt cx="384" cy="1152"/>
            </a:xfrm>
          </p:grpSpPr>
          <p:sp>
            <p:nvSpPr>
              <p:cNvPr id="9256" name="Oval 23"/>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9257" name="Oval 24"/>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58" name="Line 25"/>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59" name="Line 26"/>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8" name="Group 27"/>
            <p:cNvGrpSpPr>
              <a:grpSpLocks/>
            </p:cNvGrpSpPr>
            <p:nvPr/>
          </p:nvGrpSpPr>
          <p:grpSpPr bwMode="auto">
            <a:xfrm>
              <a:off x="3024" y="2928"/>
              <a:ext cx="384" cy="576"/>
              <a:chOff x="3024" y="2928"/>
              <a:chExt cx="384" cy="576"/>
            </a:xfrm>
          </p:grpSpPr>
          <p:sp>
            <p:nvSpPr>
              <p:cNvPr id="9254" name="Oval 28"/>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55" name="Line 29"/>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9" name="Group 30"/>
            <p:cNvGrpSpPr>
              <a:grpSpLocks/>
            </p:cNvGrpSpPr>
            <p:nvPr/>
          </p:nvGrpSpPr>
          <p:grpSpPr bwMode="auto">
            <a:xfrm>
              <a:off x="4272" y="2928"/>
              <a:ext cx="384" cy="1152"/>
              <a:chOff x="4272" y="2928"/>
              <a:chExt cx="384" cy="1152"/>
            </a:xfrm>
          </p:grpSpPr>
          <p:sp>
            <p:nvSpPr>
              <p:cNvPr id="9250" name="Oval 31"/>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sp>
            <p:nvSpPr>
              <p:cNvPr id="9251" name="Oval 32"/>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52" name="Line 33"/>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53" name="Line 34"/>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0" name="Group 35"/>
            <p:cNvGrpSpPr>
              <a:grpSpLocks/>
            </p:cNvGrpSpPr>
            <p:nvPr/>
          </p:nvGrpSpPr>
          <p:grpSpPr bwMode="auto">
            <a:xfrm>
              <a:off x="4896" y="2928"/>
              <a:ext cx="384" cy="576"/>
              <a:chOff x="4896" y="2928"/>
              <a:chExt cx="384" cy="576"/>
            </a:xfrm>
          </p:grpSpPr>
          <p:sp>
            <p:nvSpPr>
              <p:cNvPr id="9248" name="Oval 36"/>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49" name="Line 37"/>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1" name="Group 38"/>
            <p:cNvGrpSpPr>
              <a:grpSpLocks/>
            </p:cNvGrpSpPr>
            <p:nvPr/>
          </p:nvGrpSpPr>
          <p:grpSpPr bwMode="auto">
            <a:xfrm>
              <a:off x="3360" y="2832"/>
              <a:ext cx="672" cy="1248"/>
              <a:chOff x="3360" y="2832"/>
              <a:chExt cx="672" cy="1248"/>
            </a:xfrm>
          </p:grpSpPr>
          <p:sp>
            <p:nvSpPr>
              <p:cNvPr id="9244" name="Oval 39"/>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9245" name="Oval 40"/>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9246" name="Line 41"/>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47" name="Line 42"/>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2" name="Group 43"/>
            <p:cNvGrpSpPr>
              <a:grpSpLocks/>
            </p:cNvGrpSpPr>
            <p:nvPr/>
          </p:nvGrpSpPr>
          <p:grpSpPr bwMode="auto">
            <a:xfrm>
              <a:off x="4272" y="2256"/>
              <a:ext cx="1008" cy="672"/>
              <a:chOff x="4272" y="2256"/>
              <a:chExt cx="1008" cy="672"/>
            </a:xfrm>
          </p:grpSpPr>
          <p:sp>
            <p:nvSpPr>
              <p:cNvPr id="9240" name="Oval 44"/>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G</a:t>
                </a:r>
                <a:endParaRPr lang="en-US" altLang="zh-CN" sz="3200">
                  <a:solidFill>
                    <a:srgbClr val="000000"/>
                  </a:solidFill>
                  <a:ea typeface="宋体" charset="-122"/>
                </a:endParaRPr>
              </a:p>
            </p:txBody>
          </p:sp>
          <p:sp>
            <p:nvSpPr>
              <p:cNvPr id="9241" name="Oval 45"/>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9242" name="Line 46"/>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43" name="Line 47"/>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3" name="Group 48"/>
            <p:cNvGrpSpPr>
              <a:grpSpLocks/>
            </p:cNvGrpSpPr>
            <p:nvPr/>
          </p:nvGrpSpPr>
          <p:grpSpPr bwMode="auto">
            <a:xfrm>
              <a:off x="1152" y="1680"/>
              <a:ext cx="3504" cy="672"/>
              <a:chOff x="1152" y="1680"/>
              <a:chExt cx="3504" cy="672"/>
            </a:xfrm>
          </p:grpSpPr>
          <p:sp>
            <p:nvSpPr>
              <p:cNvPr id="9234" name="Oval 49"/>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A</a:t>
                </a:r>
                <a:endParaRPr lang="en-US" altLang="zh-CN" sz="3200">
                  <a:solidFill>
                    <a:srgbClr val="000000"/>
                  </a:solidFill>
                  <a:ea typeface="宋体" charset="-122"/>
                </a:endParaRPr>
              </a:p>
            </p:txBody>
          </p:sp>
          <p:sp>
            <p:nvSpPr>
              <p:cNvPr id="9235" name="Oval 50"/>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9236" name="Oval 51"/>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I</a:t>
                </a:r>
                <a:endParaRPr lang="en-US" altLang="zh-CN" sz="3200">
                  <a:solidFill>
                    <a:srgbClr val="000000"/>
                  </a:solidFill>
                  <a:ea typeface="宋体" charset="-122"/>
                </a:endParaRPr>
              </a:p>
            </p:txBody>
          </p:sp>
          <p:sp>
            <p:nvSpPr>
              <p:cNvPr id="9237" name="Line 52"/>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38" name="Line 53"/>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9239" name="Line 54"/>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sp>
        <p:nvSpPr>
          <p:cNvPr id="9219" name="Text Box 55"/>
          <p:cNvSpPr txBox="1">
            <a:spLocks noChangeArrowheads="1"/>
          </p:cNvSpPr>
          <p:nvPr/>
        </p:nvSpPr>
        <p:spPr bwMode="auto">
          <a:xfrm>
            <a:off x="0" y="0"/>
            <a:ext cx="4643438" cy="701675"/>
          </a:xfrm>
          <a:prstGeom prst="rect">
            <a:avLst/>
          </a:prstGeom>
          <a:noFill/>
          <a:ln w="9525" algn="ctr">
            <a:noFill/>
            <a:miter lim="800000"/>
            <a:headEnd/>
            <a:tailEnd/>
          </a:ln>
        </p:spPr>
        <p:txBody>
          <a:bodyPr wrap="none">
            <a:spAutoFit/>
          </a:bodyPr>
          <a:lstStyle/>
          <a:p>
            <a:pPr marL="381000" lvl="2"/>
            <a:r>
              <a:rPr lang="en-US" altLang="zh-CN" sz="4000" b="1">
                <a:solidFill>
                  <a:srgbClr val="6600CC"/>
                </a:solidFill>
                <a:latin typeface="楷体_GB2312" pitchFamily="49" charset="-122"/>
                <a:ea typeface="楷体_GB2312" pitchFamily="49" charset="-122"/>
              </a:rPr>
              <a:t>1.</a:t>
            </a:r>
            <a:r>
              <a:rPr lang="zh-CN" altLang="en-US" sz="4000" b="1">
                <a:solidFill>
                  <a:srgbClr val="6600CC"/>
                </a:solidFill>
                <a:latin typeface="楷体_GB2312" pitchFamily="49" charset="-122"/>
                <a:ea typeface="楷体_GB2312" pitchFamily="49" charset="-122"/>
              </a:rPr>
              <a:t>键树的结构特点</a:t>
            </a:r>
          </a:p>
        </p:txBody>
      </p:sp>
      <p:sp>
        <p:nvSpPr>
          <p:cNvPr id="443448" name="Text Box 56"/>
          <p:cNvSpPr txBox="1">
            <a:spLocks noChangeArrowheads="1"/>
          </p:cNvSpPr>
          <p:nvPr/>
        </p:nvSpPr>
        <p:spPr bwMode="auto">
          <a:xfrm>
            <a:off x="693738" y="865188"/>
            <a:ext cx="3730625" cy="779462"/>
          </a:xfrm>
          <a:prstGeom prst="rect">
            <a:avLst/>
          </a:prstGeom>
          <a:noFill/>
          <a:ln w="9525">
            <a:noFill/>
            <a:miter lim="800000"/>
            <a:headEnd/>
            <a:tailEnd/>
          </a:ln>
        </p:spPr>
        <p:txBody>
          <a:bodyPr>
            <a:spAutoFit/>
          </a:bodyPr>
          <a:lstStyle/>
          <a:p>
            <a:pPr marL="536575" indent="-536575">
              <a:lnSpc>
                <a:spcPct val="125000"/>
              </a:lnSpc>
            </a:pPr>
            <a:r>
              <a:rPr lang="en-US" altLang="zh-CN" sz="3600" b="1">
                <a:solidFill>
                  <a:srgbClr val="000000"/>
                </a:solidFill>
                <a:ea typeface="楷体_GB2312" pitchFamily="49" charset="-122"/>
              </a:rPr>
              <a:t>4).  </a:t>
            </a:r>
            <a:r>
              <a:rPr lang="zh-CN" altLang="en-US" sz="3600" b="1">
                <a:solidFill>
                  <a:srgbClr val="000000"/>
                </a:solidFill>
                <a:ea typeface="楷体_GB2312" pitchFamily="49" charset="-122"/>
              </a:rPr>
              <a:t>键树的深度？</a:t>
            </a:r>
            <a:endParaRPr lang="zh-CN" altLang="en-US" sz="3600" b="1">
              <a:solidFill>
                <a:srgbClr val="000000"/>
              </a:solidFill>
              <a:ea typeface="宋体" charset="-122"/>
            </a:endParaRPr>
          </a:p>
        </p:txBody>
      </p:sp>
      <p:sp>
        <p:nvSpPr>
          <p:cNvPr id="443449" name="Text Box 57"/>
          <p:cNvSpPr txBox="1">
            <a:spLocks noChangeArrowheads="1"/>
          </p:cNvSpPr>
          <p:nvPr/>
        </p:nvSpPr>
        <p:spPr bwMode="auto">
          <a:xfrm>
            <a:off x="1350963" y="1641475"/>
            <a:ext cx="5126037" cy="1077913"/>
          </a:xfrm>
          <a:prstGeom prst="rect">
            <a:avLst/>
          </a:prstGeom>
          <a:noFill/>
          <a:ln w="9525">
            <a:noFill/>
            <a:miter lim="800000"/>
            <a:headEnd/>
            <a:tailEnd/>
          </a:ln>
        </p:spPr>
        <p:txBody>
          <a:bodyPr>
            <a:spAutoFit/>
          </a:bodyPr>
          <a:lstStyle/>
          <a:p>
            <a:pPr marL="536575" indent="-536575"/>
            <a:r>
              <a:rPr lang="zh-CN" altLang="en-US" sz="3200" b="1">
                <a:solidFill>
                  <a:srgbClr val="000000"/>
                </a:solidFill>
                <a:ea typeface="楷体_GB2312" pitchFamily="49" charset="-122"/>
              </a:rPr>
              <a:t>与关键字的长度有关；</a:t>
            </a:r>
            <a:endParaRPr lang="zh-CN" altLang="en-US" sz="3200" b="1">
              <a:solidFill>
                <a:srgbClr val="000000"/>
              </a:solidFill>
              <a:ea typeface="宋体" charset="-122"/>
            </a:endParaRPr>
          </a:p>
          <a:p>
            <a:pPr marL="536575" indent="-536575"/>
            <a:r>
              <a:rPr lang="zh-CN" altLang="en-US" sz="3200" b="1">
                <a:solidFill>
                  <a:srgbClr val="000000"/>
                </a:solidFill>
                <a:ea typeface="楷体_GB2312" pitchFamily="49" charset="-122"/>
              </a:rPr>
              <a:t>与关键字集合的大小无关</a:t>
            </a:r>
            <a:r>
              <a:rPr lang="en-US" altLang="zh-CN" sz="3200" b="1">
                <a:solidFill>
                  <a:srgbClr val="000000"/>
                </a:solidFill>
                <a:ea typeface="楷体_GB2312" pitchFamily="49" charset="-122"/>
              </a:rPr>
              <a:t>;</a:t>
            </a:r>
          </a:p>
        </p:txBody>
      </p:sp>
    </p:spTree>
    <p:extLst>
      <p:ext uri="{BB962C8B-B14F-4D97-AF65-F5344CB8AC3E}">
        <p14:creationId xmlns:p14="http://schemas.microsoft.com/office/powerpoint/2010/main" val="1698333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448"/>
                                        </p:tgtEl>
                                        <p:attrNameLst>
                                          <p:attrName>style.visibility</p:attrName>
                                        </p:attrNameLst>
                                      </p:cBhvr>
                                      <p:to>
                                        <p:strVal val="visible"/>
                                      </p:to>
                                    </p:set>
                                    <p:animEffect transition="in" filter="wipe(left)">
                                      <p:cBhvr>
                                        <p:cTn id="7" dur="500"/>
                                        <p:tgtEl>
                                          <p:spTgt spid="4434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3449"/>
                                        </p:tgtEl>
                                        <p:attrNameLst>
                                          <p:attrName>style.visibility</p:attrName>
                                        </p:attrNameLst>
                                      </p:cBhvr>
                                      <p:to>
                                        <p:strVal val="visible"/>
                                      </p:to>
                                    </p:set>
                                    <p:animEffect transition="in" filter="wipe(left)">
                                      <p:cBhvr>
                                        <p:cTn id="12" dur="500"/>
                                        <p:tgtEl>
                                          <p:spTgt spid="443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48" grpId="0" autoUpdateAnimBg="0"/>
      <p:bldP spid="44344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body" idx="4294967295"/>
          </p:nvPr>
        </p:nvSpPr>
        <p:spPr>
          <a:xfrm>
            <a:off x="381000" y="3195638"/>
            <a:ext cx="8763000" cy="3328987"/>
          </a:xfrm>
        </p:spPr>
        <p:txBody>
          <a:bodyPr/>
          <a:lstStyle/>
          <a:p>
            <a:pPr eaLnBrk="1" hangingPunct="1">
              <a:lnSpc>
                <a:spcPct val="120000"/>
              </a:lnSpc>
              <a:spcBef>
                <a:spcPct val="0"/>
              </a:spcBef>
            </a:pPr>
            <a:r>
              <a:rPr lang="en-US" altLang="zh-CN" sz="3600" smtClean="0">
                <a:ea typeface="楷体_GB2312" pitchFamily="49" charset="-122"/>
              </a:rPr>
              <a:t>1</a:t>
            </a:r>
            <a:r>
              <a:rPr lang="en-US" altLang="zh-CN" sz="3600" smtClean="0"/>
              <a:t>)  </a:t>
            </a:r>
            <a:r>
              <a:rPr lang="zh-CN" altLang="en-US" sz="3600" smtClean="0">
                <a:ea typeface="楷体_GB2312" pitchFamily="49" charset="-122"/>
              </a:rPr>
              <a:t>选用的</a:t>
            </a:r>
            <a:r>
              <a:rPr lang="zh-CN" altLang="en-US" sz="3600" b="1" smtClean="0">
                <a:solidFill>
                  <a:srgbClr val="FF0000"/>
                </a:solidFill>
                <a:ea typeface="楷体_GB2312" pitchFamily="49" charset="-122"/>
              </a:rPr>
              <a:t>哈希函数</a:t>
            </a:r>
            <a:r>
              <a:rPr lang="en-US" altLang="zh-CN" sz="3600" smtClean="0">
                <a:solidFill>
                  <a:srgbClr val="A50021"/>
                </a:solidFill>
                <a:ea typeface="楷体_GB2312" pitchFamily="49" charset="-122"/>
              </a:rPr>
              <a:t>;</a:t>
            </a:r>
          </a:p>
          <a:p>
            <a:pPr eaLnBrk="1" hangingPunct="1">
              <a:lnSpc>
                <a:spcPct val="120000"/>
              </a:lnSpc>
              <a:spcBef>
                <a:spcPct val="0"/>
              </a:spcBef>
            </a:pPr>
            <a:r>
              <a:rPr lang="en-US" altLang="zh-CN" sz="3600" smtClean="0">
                <a:ea typeface="楷体_GB2312" pitchFamily="49" charset="-122"/>
              </a:rPr>
              <a:t>2</a:t>
            </a:r>
            <a:r>
              <a:rPr lang="en-US" altLang="zh-CN" sz="3600" smtClean="0"/>
              <a:t>)  </a:t>
            </a:r>
            <a:r>
              <a:rPr lang="zh-CN" altLang="en-US" sz="3600" smtClean="0">
                <a:ea typeface="楷体_GB2312" pitchFamily="49" charset="-122"/>
              </a:rPr>
              <a:t>选用的</a:t>
            </a:r>
            <a:r>
              <a:rPr lang="zh-CN" altLang="en-US" sz="3600" b="1" smtClean="0">
                <a:solidFill>
                  <a:srgbClr val="FF0000"/>
                </a:solidFill>
                <a:ea typeface="楷体_GB2312" pitchFamily="49" charset="-122"/>
              </a:rPr>
              <a:t>处理冲突的方法</a:t>
            </a:r>
            <a:r>
              <a:rPr lang="en-US" altLang="zh-CN" sz="3600" smtClean="0">
                <a:solidFill>
                  <a:srgbClr val="A50021"/>
                </a:solidFill>
                <a:ea typeface="楷体_GB2312" pitchFamily="49" charset="-122"/>
              </a:rPr>
              <a:t>;</a:t>
            </a:r>
          </a:p>
          <a:p>
            <a:pPr eaLnBrk="1" hangingPunct="1">
              <a:lnSpc>
                <a:spcPct val="120000"/>
              </a:lnSpc>
              <a:spcBef>
                <a:spcPct val="0"/>
              </a:spcBef>
            </a:pPr>
            <a:r>
              <a:rPr lang="en-US" altLang="zh-CN" sz="3600" smtClean="0">
                <a:ea typeface="楷体_GB2312" pitchFamily="49" charset="-122"/>
              </a:rPr>
              <a:t>3</a:t>
            </a:r>
            <a:r>
              <a:rPr lang="en-US" altLang="zh-CN" sz="3600" smtClean="0"/>
              <a:t>)  </a:t>
            </a:r>
            <a:r>
              <a:rPr lang="zh-CN" altLang="en-US" sz="3600" smtClean="0">
                <a:ea typeface="楷体_GB2312" pitchFamily="49" charset="-122"/>
              </a:rPr>
              <a:t>哈希表饱和的程度：</a:t>
            </a:r>
          </a:p>
          <a:p>
            <a:pPr eaLnBrk="1" hangingPunct="1">
              <a:lnSpc>
                <a:spcPct val="120000"/>
              </a:lnSpc>
              <a:spcBef>
                <a:spcPct val="0"/>
              </a:spcBef>
              <a:buFontTx/>
              <a:buNone/>
            </a:pPr>
            <a:r>
              <a:rPr lang="zh-CN" altLang="en-US" sz="3600" b="1" smtClean="0">
                <a:solidFill>
                  <a:srgbClr val="FF0000"/>
                </a:solidFill>
                <a:ea typeface="楷体_GB2312" pitchFamily="49" charset="-122"/>
              </a:rPr>
              <a:t>            装载因子  </a:t>
            </a:r>
            <a:r>
              <a:rPr lang="en-US" altLang="zh-CN" sz="3600" smtClean="0">
                <a:ea typeface="楷体_GB2312" pitchFamily="49" charset="-122"/>
              </a:rPr>
              <a:t>α=</a:t>
            </a:r>
            <a:r>
              <a:rPr lang="zh-CN" altLang="en-US" b="1" smtClean="0">
                <a:ea typeface="楷体_GB2312" pitchFamily="49" charset="-122"/>
              </a:rPr>
              <a:t>记录数</a:t>
            </a:r>
            <a:r>
              <a:rPr lang="zh-CN" altLang="en-US" sz="3600" smtClean="0">
                <a:ea typeface="楷体_GB2312" pitchFamily="49" charset="-122"/>
              </a:rPr>
              <a:t> </a:t>
            </a:r>
            <a:r>
              <a:rPr lang="en-US" altLang="zh-CN" sz="3600" smtClean="0">
                <a:ea typeface="楷体_GB2312" pitchFamily="49" charset="-122"/>
              </a:rPr>
              <a:t>/</a:t>
            </a:r>
            <a:r>
              <a:rPr lang="zh-CN" altLang="en-US" b="1" smtClean="0">
                <a:ea typeface="楷体_GB2312" pitchFamily="49" charset="-122"/>
              </a:rPr>
              <a:t>表的长度</a:t>
            </a:r>
          </a:p>
          <a:p>
            <a:pPr eaLnBrk="1" hangingPunct="1">
              <a:lnSpc>
                <a:spcPct val="120000"/>
              </a:lnSpc>
              <a:spcBef>
                <a:spcPct val="0"/>
              </a:spcBef>
              <a:buFontTx/>
              <a:buNone/>
            </a:pPr>
            <a:r>
              <a:rPr lang="zh-CN" altLang="en-US" b="1" smtClean="0">
                <a:ea typeface="楷体_GB2312" pitchFamily="49" charset="-122"/>
              </a:rPr>
              <a:t>              </a:t>
            </a:r>
            <a:r>
              <a:rPr lang="zh-CN" altLang="en-US" b="1" smtClean="0">
                <a:solidFill>
                  <a:schemeClr val="accent2"/>
                </a:solidFill>
                <a:ea typeface="楷体_GB2312" pitchFamily="49" charset="-122"/>
              </a:rPr>
              <a:t>通常要求    </a:t>
            </a:r>
            <a:r>
              <a:rPr lang="en-US" altLang="zh-CN" sz="3600" b="1" smtClean="0">
                <a:solidFill>
                  <a:schemeClr val="accent2"/>
                </a:solidFill>
                <a:ea typeface="楷体_GB2312" pitchFamily="49" charset="-122"/>
              </a:rPr>
              <a:t>α</a:t>
            </a:r>
            <a:r>
              <a:rPr lang="en-US" altLang="zh-CN" b="1" smtClean="0">
                <a:solidFill>
                  <a:schemeClr val="accent2"/>
                </a:solidFill>
                <a:ea typeface="楷体_GB2312" pitchFamily="49" charset="-122"/>
              </a:rPr>
              <a:t> </a:t>
            </a:r>
            <a:r>
              <a:rPr lang="en-US" altLang="zh-CN" b="1" smtClean="0">
                <a:solidFill>
                  <a:schemeClr val="accent2"/>
                </a:solidFill>
                <a:ea typeface="楷体_GB2312" pitchFamily="49" charset="-122"/>
                <a:cs typeface="Times New Roman" pitchFamily="18" charset="0"/>
              </a:rPr>
              <a:t>≤ </a:t>
            </a:r>
            <a:r>
              <a:rPr lang="en-US" altLang="zh-CN" b="1" smtClean="0">
                <a:solidFill>
                  <a:schemeClr val="accent2"/>
                </a:solidFill>
                <a:ea typeface="楷体_GB2312" pitchFamily="49" charset="-122"/>
              </a:rPr>
              <a:t>0.5</a:t>
            </a:r>
          </a:p>
        </p:txBody>
      </p:sp>
      <p:sp>
        <p:nvSpPr>
          <p:cNvPr id="801795" name="Text Box 3"/>
          <p:cNvSpPr txBox="1">
            <a:spLocks noChangeArrowheads="1"/>
          </p:cNvSpPr>
          <p:nvPr/>
        </p:nvSpPr>
        <p:spPr bwMode="auto">
          <a:xfrm>
            <a:off x="762000" y="2384425"/>
            <a:ext cx="7285038" cy="701675"/>
          </a:xfrm>
          <a:prstGeom prst="rect">
            <a:avLst/>
          </a:prstGeom>
          <a:noFill/>
          <a:ln w="9525">
            <a:noFill/>
            <a:miter lim="800000"/>
            <a:headEnd/>
            <a:tailEnd/>
          </a:ln>
        </p:spPr>
        <p:txBody>
          <a:bodyPr wrap="none">
            <a:spAutoFit/>
          </a:bodyPr>
          <a:lstStyle/>
          <a:p>
            <a:r>
              <a:rPr lang="zh-CN" altLang="en-US" sz="4000">
                <a:solidFill>
                  <a:srgbClr val="0000FF"/>
                </a:solidFill>
                <a:ea typeface="楷体_GB2312" pitchFamily="49" charset="-122"/>
              </a:rPr>
              <a:t>决定哈希表查找的</a:t>
            </a:r>
            <a:r>
              <a:rPr lang="en-US" altLang="zh-CN" sz="4000">
                <a:solidFill>
                  <a:srgbClr val="0000FF"/>
                </a:solidFill>
                <a:ea typeface="楷体_GB2312" pitchFamily="49" charset="-122"/>
              </a:rPr>
              <a:t>ASL</a:t>
            </a:r>
            <a:r>
              <a:rPr lang="zh-CN" altLang="en-US" sz="4000">
                <a:solidFill>
                  <a:srgbClr val="0000FF"/>
                </a:solidFill>
                <a:ea typeface="楷体_GB2312" pitchFamily="49" charset="-122"/>
              </a:rPr>
              <a:t>的因素</a:t>
            </a:r>
            <a:r>
              <a:rPr lang="zh-CN" altLang="en-US" sz="4000" b="0">
                <a:ea typeface="楷体_GB2312" pitchFamily="49" charset="-122"/>
              </a:rPr>
              <a:t>：</a:t>
            </a:r>
            <a:endParaRPr lang="zh-CN" altLang="en-US" b="0">
              <a:ea typeface="楷体_GB2312" pitchFamily="49" charset="-122"/>
            </a:endParaRPr>
          </a:p>
        </p:txBody>
      </p:sp>
      <p:sp>
        <p:nvSpPr>
          <p:cNvPr id="47108" name="Text Box 4"/>
          <p:cNvSpPr txBox="1">
            <a:spLocks noChangeArrowheads="1"/>
          </p:cNvSpPr>
          <p:nvPr/>
        </p:nvSpPr>
        <p:spPr bwMode="auto">
          <a:xfrm>
            <a:off x="517525" y="169863"/>
            <a:ext cx="4933950" cy="762000"/>
          </a:xfrm>
          <a:prstGeom prst="rect">
            <a:avLst/>
          </a:prstGeom>
          <a:noFill/>
          <a:ln w="9525">
            <a:noFill/>
            <a:miter lim="800000"/>
            <a:headEnd/>
            <a:tailEnd/>
          </a:ln>
        </p:spPr>
        <p:txBody>
          <a:bodyPr wrap="none">
            <a:spAutoFit/>
          </a:bodyPr>
          <a:lstStyle/>
          <a:p>
            <a:r>
              <a:rPr lang="zh-CN" altLang="en-US" sz="4400" b="0">
                <a:solidFill>
                  <a:srgbClr val="6600CC"/>
                </a:solidFill>
                <a:latin typeface="隶书" pitchFamily="49" charset="-122"/>
                <a:ea typeface="隶书" pitchFamily="49" charset="-122"/>
              </a:rPr>
              <a:t>哈希表查找的分析</a:t>
            </a:r>
            <a:r>
              <a:rPr lang="en-US" altLang="zh-CN" sz="4400" b="0">
                <a:solidFill>
                  <a:srgbClr val="6600CC"/>
                </a:solidFill>
                <a:latin typeface="隶书" pitchFamily="49" charset="-122"/>
                <a:ea typeface="隶书" pitchFamily="49" charset="-122"/>
              </a:rPr>
              <a:t>:</a:t>
            </a:r>
            <a:endParaRPr lang="en-US" altLang="zh-CN" sz="3600" b="0">
              <a:ea typeface="楷体_GB2312" pitchFamily="49" charset="-122"/>
            </a:endParaRPr>
          </a:p>
        </p:txBody>
      </p:sp>
      <p:sp>
        <p:nvSpPr>
          <p:cNvPr id="47109" name="Text Box 5"/>
          <p:cNvSpPr txBox="1">
            <a:spLocks noChangeArrowheads="1"/>
          </p:cNvSpPr>
          <p:nvPr/>
        </p:nvSpPr>
        <p:spPr bwMode="auto">
          <a:xfrm>
            <a:off x="1050925" y="781050"/>
            <a:ext cx="7483475" cy="1466850"/>
          </a:xfrm>
          <a:prstGeom prst="rect">
            <a:avLst/>
          </a:prstGeom>
          <a:noFill/>
          <a:ln w="9525">
            <a:noFill/>
            <a:miter lim="800000"/>
            <a:headEnd/>
            <a:tailEnd/>
          </a:ln>
        </p:spPr>
        <p:txBody>
          <a:bodyPr>
            <a:spAutoFit/>
          </a:bodyPr>
          <a:lstStyle/>
          <a:p>
            <a:pPr>
              <a:lnSpc>
                <a:spcPct val="125000"/>
              </a:lnSpc>
            </a:pPr>
            <a:r>
              <a:rPr lang="en-US" altLang="zh-CN" sz="3600" b="0">
                <a:solidFill>
                  <a:srgbClr val="A50021"/>
                </a:solidFill>
                <a:ea typeface="楷体_GB2312" pitchFamily="49" charset="-122"/>
              </a:rPr>
              <a:t>    </a:t>
            </a:r>
            <a:r>
              <a:rPr lang="zh-CN" altLang="en-US" sz="3600" b="0">
                <a:ea typeface="楷体_GB2312" pitchFamily="49" charset="-122"/>
              </a:rPr>
              <a:t>从查找过程得知，哈希表查找的平均查找长度</a:t>
            </a:r>
            <a:r>
              <a:rPr lang="zh-CN" altLang="en-US" sz="3600">
                <a:solidFill>
                  <a:srgbClr val="FF0000"/>
                </a:solidFill>
                <a:ea typeface="楷体_GB2312" pitchFamily="49" charset="-122"/>
              </a:rPr>
              <a:t>实际上并不等于零</a:t>
            </a:r>
            <a:r>
              <a:rPr lang="zh-CN" altLang="en-US" sz="3600" b="0">
                <a:solidFill>
                  <a:srgbClr val="A50021"/>
                </a:solidFill>
                <a:ea typeface="楷体_GB2312" pitchFamily="49" charset="-122"/>
              </a:rPr>
              <a:t>。</a:t>
            </a:r>
          </a:p>
        </p:txBody>
      </p:sp>
    </p:spTree>
    <p:extLst>
      <p:ext uri="{BB962C8B-B14F-4D97-AF65-F5344CB8AC3E}">
        <p14:creationId xmlns:p14="http://schemas.microsoft.com/office/powerpoint/2010/main" val="1508659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1795"/>
                                        </p:tgtEl>
                                        <p:attrNameLst>
                                          <p:attrName>style.visibility</p:attrName>
                                        </p:attrNameLst>
                                      </p:cBhvr>
                                      <p:to>
                                        <p:strVal val="visible"/>
                                      </p:to>
                                    </p:set>
                                    <p:animEffect transition="in" filter="wipe(left)">
                                      <p:cBhvr>
                                        <p:cTn id="7" dur="500"/>
                                        <p:tgtEl>
                                          <p:spTgt spid="8017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1794">
                                            <p:txEl>
                                              <p:pRg st="0" end="0"/>
                                            </p:txEl>
                                          </p:spTgt>
                                        </p:tgtEl>
                                        <p:attrNameLst>
                                          <p:attrName>style.visibility</p:attrName>
                                        </p:attrNameLst>
                                      </p:cBhvr>
                                      <p:to>
                                        <p:strVal val="visible"/>
                                      </p:to>
                                    </p:set>
                                    <p:animEffect transition="in" filter="wipe(left)">
                                      <p:cBhvr>
                                        <p:cTn id="12" dur="500"/>
                                        <p:tgtEl>
                                          <p:spTgt spid="8017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1794">
                                            <p:txEl>
                                              <p:pRg st="1" end="1"/>
                                            </p:txEl>
                                          </p:spTgt>
                                        </p:tgtEl>
                                        <p:attrNameLst>
                                          <p:attrName>style.visibility</p:attrName>
                                        </p:attrNameLst>
                                      </p:cBhvr>
                                      <p:to>
                                        <p:strVal val="visible"/>
                                      </p:to>
                                    </p:set>
                                    <p:animEffect transition="in" filter="wipe(left)">
                                      <p:cBhvr>
                                        <p:cTn id="17" dur="500"/>
                                        <p:tgtEl>
                                          <p:spTgt spid="8017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1794">
                                            <p:txEl>
                                              <p:pRg st="2" end="2"/>
                                            </p:txEl>
                                          </p:spTgt>
                                        </p:tgtEl>
                                        <p:attrNameLst>
                                          <p:attrName>style.visibility</p:attrName>
                                        </p:attrNameLst>
                                      </p:cBhvr>
                                      <p:to>
                                        <p:strVal val="visible"/>
                                      </p:to>
                                    </p:set>
                                    <p:animEffect transition="in" filter="wipe(left)">
                                      <p:cBhvr>
                                        <p:cTn id="22" dur="500"/>
                                        <p:tgtEl>
                                          <p:spTgt spid="8017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1794">
                                            <p:txEl>
                                              <p:pRg st="3" end="3"/>
                                            </p:txEl>
                                          </p:spTgt>
                                        </p:tgtEl>
                                        <p:attrNameLst>
                                          <p:attrName>style.visibility</p:attrName>
                                        </p:attrNameLst>
                                      </p:cBhvr>
                                      <p:to>
                                        <p:strVal val="visible"/>
                                      </p:to>
                                    </p:set>
                                    <p:animEffect transition="in" filter="wipe(left)">
                                      <p:cBhvr>
                                        <p:cTn id="27" dur="500"/>
                                        <p:tgtEl>
                                          <p:spTgt spid="8017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1794">
                                            <p:txEl>
                                              <p:pRg st="4" end="4"/>
                                            </p:txEl>
                                          </p:spTgt>
                                        </p:tgtEl>
                                        <p:attrNameLst>
                                          <p:attrName>style.visibility</p:attrName>
                                        </p:attrNameLst>
                                      </p:cBhvr>
                                      <p:to>
                                        <p:strVal val="visible"/>
                                      </p:to>
                                    </p:set>
                                    <p:animEffect transition="in" filter="wipe(left)">
                                      <p:cBhvr>
                                        <p:cTn id="32" dur="500"/>
                                        <p:tgtEl>
                                          <p:spTgt spid="801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idx="1"/>
          </p:nvPr>
        </p:nvSpPr>
        <p:spPr>
          <a:xfrm>
            <a:off x="347663" y="434975"/>
            <a:ext cx="8458200" cy="614363"/>
          </a:xfrm>
        </p:spPr>
        <p:txBody>
          <a:bodyPr/>
          <a:lstStyle/>
          <a:p>
            <a:pPr eaLnBrk="1" hangingPunct="1">
              <a:buClr>
                <a:srgbClr val="FF7C80"/>
              </a:buClr>
              <a:buSzPct val="50000"/>
              <a:buFont typeface="Wingdings" pitchFamily="2" charset="2"/>
              <a:buNone/>
            </a:pPr>
            <a:r>
              <a:rPr lang="zh-CN" altLang="en-US" sz="2800" b="1" smtClean="0">
                <a:ea typeface="楷体_GB2312" pitchFamily="49" charset="-122"/>
              </a:rPr>
              <a:t>用不同的冲突处理方法时散列表的平均查找长度</a:t>
            </a:r>
          </a:p>
        </p:txBody>
      </p:sp>
      <p:graphicFrame>
        <p:nvGraphicFramePr>
          <p:cNvPr id="7170" name="Object 3"/>
          <p:cNvGraphicFramePr>
            <a:graphicFrameLocks noChangeAspect="1"/>
          </p:cNvGraphicFramePr>
          <p:nvPr>
            <p:extLst>
              <p:ext uri="{D42A27DB-BD31-4B8C-83A1-F6EECF244321}">
                <p14:modId xmlns:p14="http://schemas.microsoft.com/office/powerpoint/2010/main" val="614560118"/>
              </p:ext>
            </p:extLst>
          </p:nvPr>
        </p:nvGraphicFramePr>
        <p:xfrm>
          <a:off x="220663" y="1238250"/>
          <a:ext cx="8893175" cy="4822825"/>
        </p:xfrm>
        <a:graphic>
          <a:graphicData uri="http://schemas.openxmlformats.org/presentationml/2006/ole">
            <mc:AlternateContent xmlns:mc="http://schemas.openxmlformats.org/markup-compatibility/2006">
              <mc:Choice xmlns:v="urn:schemas-microsoft-com:vml" Requires="v">
                <p:oleObj spid="_x0000_s554016" name="Document" r:id="rId5" imgW="8119455" imgH="4400932" progId="Word.Document.8">
                  <p:embed/>
                </p:oleObj>
              </mc:Choice>
              <mc:Fallback>
                <p:oleObj name="Document" r:id="rId5" imgW="8119455" imgH="4400932" progId="Word.Document.8">
                  <p:embed/>
                  <p:pic>
                    <p:nvPicPr>
                      <p:cNvPr id="0" name=""/>
                      <p:cNvPicPr>
                        <a:picLocks noChangeAspect="1" noChangeArrowheads="1"/>
                      </p:cNvPicPr>
                      <p:nvPr/>
                    </p:nvPicPr>
                    <p:blipFill>
                      <a:blip r:embed="rId6"/>
                      <a:srcRect/>
                      <a:stretch>
                        <a:fillRect/>
                      </a:stretch>
                    </p:blipFill>
                    <p:spPr bwMode="auto">
                      <a:xfrm>
                        <a:off x="220663" y="1238250"/>
                        <a:ext cx="8893175"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3844" name="Text Box 4"/>
          <p:cNvSpPr txBox="1">
            <a:spLocks noChangeArrowheads="1"/>
          </p:cNvSpPr>
          <p:nvPr/>
        </p:nvSpPr>
        <p:spPr bwMode="auto">
          <a:xfrm>
            <a:off x="1187450" y="6021388"/>
            <a:ext cx="2879725" cy="519112"/>
          </a:xfrm>
          <a:prstGeom prst="rect">
            <a:avLst/>
          </a:prstGeom>
          <a:solidFill>
            <a:srgbClr val="CCFFFF"/>
          </a:solidFill>
          <a:ln w="9525">
            <a:noFill/>
            <a:miter lim="800000"/>
            <a:headEnd/>
            <a:tailEnd/>
          </a:ln>
        </p:spPr>
        <p:txBody>
          <a:bodyPr>
            <a:spAutoFit/>
          </a:bodyPr>
          <a:lstStyle/>
          <a:p>
            <a:pPr>
              <a:spcBef>
                <a:spcPct val="50000"/>
              </a:spcBef>
            </a:pPr>
            <a:r>
              <a:rPr lang="en-US" altLang="zh-CN" sz="2800">
                <a:solidFill>
                  <a:srgbClr val="FF0000"/>
                </a:solidFill>
                <a:ea typeface="楷体_GB2312" pitchFamily="49" charset="-122"/>
              </a:rPr>
              <a:t> </a:t>
            </a:r>
            <a:r>
              <a:rPr lang="zh-CN" altLang="en-US" sz="2800">
                <a:solidFill>
                  <a:srgbClr val="FF0000"/>
                </a:solidFill>
                <a:ea typeface="楷体_GB2312" pitchFamily="49" charset="-122"/>
              </a:rPr>
              <a:t>如果取 </a:t>
            </a:r>
            <a:r>
              <a:rPr lang="el-GR" altLang="zh-CN" sz="2800">
                <a:solidFill>
                  <a:srgbClr val="FF0000"/>
                </a:solidFill>
                <a:ea typeface="楷体_GB2312" pitchFamily="49" charset="-122"/>
              </a:rPr>
              <a:t>α</a:t>
            </a:r>
            <a:r>
              <a:rPr lang="zh-CN" altLang="en-US" sz="2800">
                <a:solidFill>
                  <a:srgbClr val="FF0000"/>
                </a:solidFill>
                <a:ea typeface="楷体_GB2312" pitchFamily="49" charset="-122"/>
              </a:rPr>
              <a:t>＝</a:t>
            </a:r>
            <a:r>
              <a:rPr lang="en-US" altLang="zh-CN" sz="2800">
                <a:solidFill>
                  <a:srgbClr val="FF0000"/>
                </a:solidFill>
                <a:ea typeface="楷体_GB2312" pitchFamily="49" charset="-122"/>
              </a:rPr>
              <a:t>0.5 </a:t>
            </a:r>
          </a:p>
        </p:txBody>
      </p:sp>
      <p:sp>
        <p:nvSpPr>
          <p:cNvPr id="803845" name="Text Box 5"/>
          <p:cNvSpPr txBox="1">
            <a:spLocks noChangeArrowheads="1"/>
          </p:cNvSpPr>
          <p:nvPr/>
        </p:nvSpPr>
        <p:spPr bwMode="auto">
          <a:xfrm>
            <a:off x="3635375" y="2778125"/>
            <a:ext cx="1873250" cy="579438"/>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1.5 </a:t>
            </a:r>
          </a:p>
        </p:txBody>
      </p:sp>
      <p:sp>
        <p:nvSpPr>
          <p:cNvPr id="803846" name="Text Box 6"/>
          <p:cNvSpPr txBox="1">
            <a:spLocks noChangeArrowheads="1"/>
          </p:cNvSpPr>
          <p:nvPr/>
        </p:nvSpPr>
        <p:spPr bwMode="auto">
          <a:xfrm>
            <a:off x="6156325" y="2781300"/>
            <a:ext cx="1873250" cy="579438"/>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2.5 </a:t>
            </a:r>
          </a:p>
        </p:txBody>
      </p:sp>
      <p:sp>
        <p:nvSpPr>
          <p:cNvPr id="803847" name="Text Box 7"/>
          <p:cNvSpPr txBox="1">
            <a:spLocks noChangeArrowheads="1"/>
          </p:cNvSpPr>
          <p:nvPr/>
        </p:nvSpPr>
        <p:spPr bwMode="auto">
          <a:xfrm>
            <a:off x="6156325" y="3716338"/>
            <a:ext cx="1873250" cy="579437"/>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2</a:t>
            </a:r>
          </a:p>
        </p:txBody>
      </p:sp>
      <p:sp>
        <p:nvSpPr>
          <p:cNvPr id="803848" name="Text Box 8"/>
          <p:cNvSpPr txBox="1">
            <a:spLocks noChangeArrowheads="1"/>
          </p:cNvSpPr>
          <p:nvPr/>
        </p:nvSpPr>
        <p:spPr bwMode="auto">
          <a:xfrm>
            <a:off x="3563938" y="5013325"/>
            <a:ext cx="1873250" cy="579438"/>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1.25</a:t>
            </a:r>
          </a:p>
        </p:txBody>
      </p:sp>
      <p:sp>
        <p:nvSpPr>
          <p:cNvPr id="7177" name="Rectangle 9"/>
          <p:cNvSpPr>
            <a:spLocks noChangeArrowheads="1"/>
          </p:cNvSpPr>
          <p:nvPr/>
        </p:nvSpPr>
        <p:spPr bwMode="auto">
          <a:xfrm>
            <a:off x="7092950" y="4868863"/>
            <a:ext cx="647700" cy="504825"/>
          </a:xfrm>
          <a:prstGeom prst="rect">
            <a:avLst/>
          </a:prstGeom>
          <a:noFill/>
          <a:ln w="9525">
            <a:noFill/>
            <a:miter lim="800000"/>
            <a:headEnd/>
            <a:tailEnd/>
          </a:ln>
        </p:spPr>
        <p:txBody>
          <a:bodyPr wrap="none" anchor="ctr"/>
          <a:lstStyle/>
          <a:p>
            <a:endParaRPr lang="zh-CN" altLang="en-US"/>
          </a:p>
        </p:txBody>
      </p:sp>
      <p:sp>
        <p:nvSpPr>
          <p:cNvPr id="7178" name="Rectangle 10"/>
          <p:cNvSpPr>
            <a:spLocks noChangeArrowheads="1"/>
          </p:cNvSpPr>
          <p:nvPr/>
        </p:nvSpPr>
        <p:spPr bwMode="auto">
          <a:xfrm>
            <a:off x="7092950" y="4868863"/>
            <a:ext cx="719138" cy="504825"/>
          </a:xfrm>
          <a:prstGeom prst="rect">
            <a:avLst/>
          </a:prstGeom>
          <a:noFill/>
          <a:ln w="9525">
            <a:noFill/>
            <a:miter lim="800000"/>
            <a:headEnd/>
            <a:tailEnd/>
          </a:ln>
        </p:spPr>
        <p:txBody>
          <a:bodyPr wrap="none" anchor="ctr"/>
          <a:lstStyle/>
          <a:p>
            <a:endParaRPr lang="zh-CN" altLang="en-US"/>
          </a:p>
        </p:txBody>
      </p:sp>
      <p:sp>
        <p:nvSpPr>
          <p:cNvPr id="7179" name="Rectangle 11"/>
          <p:cNvSpPr>
            <a:spLocks noChangeArrowheads="1"/>
          </p:cNvSpPr>
          <p:nvPr/>
        </p:nvSpPr>
        <p:spPr bwMode="auto">
          <a:xfrm>
            <a:off x="7092950" y="4941888"/>
            <a:ext cx="647700" cy="431800"/>
          </a:xfrm>
          <a:prstGeom prst="rect">
            <a:avLst/>
          </a:prstGeom>
          <a:solidFill>
            <a:schemeClr val="bg1"/>
          </a:solidFill>
          <a:ln w="9525">
            <a:noFill/>
            <a:miter lim="800000"/>
            <a:headEnd/>
            <a:tailEnd/>
          </a:ln>
        </p:spPr>
        <p:txBody>
          <a:bodyPr wrap="none" anchor="ctr"/>
          <a:lstStyle/>
          <a:p>
            <a:endParaRPr lang="zh-CN" altLang="en-US"/>
          </a:p>
        </p:txBody>
      </p:sp>
      <p:sp>
        <p:nvSpPr>
          <p:cNvPr id="803852" name="Text Box 12"/>
          <p:cNvSpPr txBox="1">
            <a:spLocks noChangeArrowheads="1"/>
          </p:cNvSpPr>
          <p:nvPr/>
        </p:nvSpPr>
        <p:spPr bwMode="auto">
          <a:xfrm>
            <a:off x="5940425" y="4868863"/>
            <a:ext cx="1873250" cy="579437"/>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1.1</a:t>
            </a:r>
          </a:p>
        </p:txBody>
      </p:sp>
      <p:sp>
        <p:nvSpPr>
          <p:cNvPr id="803853" name="Text Box 13"/>
          <p:cNvSpPr txBox="1">
            <a:spLocks noChangeArrowheads="1"/>
          </p:cNvSpPr>
          <p:nvPr/>
        </p:nvSpPr>
        <p:spPr bwMode="auto">
          <a:xfrm>
            <a:off x="3744913" y="3694113"/>
            <a:ext cx="1873250" cy="579437"/>
          </a:xfrm>
          <a:prstGeom prst="rect">
            <a:avLst/>
          </a:prstGeom>
          <a:solidFill>
            <a:srgbClr val="CCFFFF"/>
          </a:solidFill>
          <a:ln w="9525">
            <a:noFill/>
            <a:miter lim="800000"/>
            <a:headEnd/>
            <a:tailEnd/>
          </a:ln>
        </p:spPr>
        <p:txBody>
          <a:bodyPr>
            <a:spAutoFit/>
          </a:bodyPr>
          <a:lstStyle/>
          <a:p>
            <a:pPr algn="ctr">
              <a:spcBef>
                <a:spcPct val="50000"/>
              </a:spcBef>
            </a:pPr>
            <a:r>
              <a:rPr lang="en-US" altLang="zh-CN" sz="3200">
                <a:solidFill>
                  <a:srgbClr val="FF0000"/>
                </a:solidFill>
                <a:ea typeface="楷体_GB2312" pitchFamily="49" charset="-122"/>
              </a:rPr>
              <a:t>1.4</a:t>
            </a:r>
          </a:p>
        </p:txBody>
      </p:sp>
    </p:spTree>
    <p:extLst>
      <p:ext uri="{BB962C8B-B14F-4D97-AF65-F5344CB8AC3E}">
        <p14:creationId xmlns:p14="http://schemas.microsoft.com/office/powerpoint/2010/main" val="467530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3844"/>
                                        </p:tgtEl>
                                        <p:attrNameLst>
                                          <p:attrName>style.visibility</p:attrName>
                                        </p:attrNameLst>
                                      </p:cBhvr>
                                      <p:to>
                                        <p:strVal val="visible"/>
                                      </p:to>
                                    </p:set>
                                    <p:animEffect transition="in" filter="wipe(left)">
                                      <p:cBhvr>
                                        <p:cTn id="7" dur="500"/>
                                        <p:tgtEl>
                                          <p:spTgt spid="803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3845"/>
                                        </p:tgtEl>
                                        <p:attrNameLst>
                                          <p:attrName>style.visibility</p:attrName>
                                        </p:attrNameLst>
                                      </p:cBhvr>
                                      <p:to>
                                        <p:strVal val="visible"/>
                                      </p:to>
                                    </p:set>
                                    <p:animEffect transition="in" filter="wipe(left)">
                                      <p:cBhvr>
                                        <p:cTn id="12" dur="500"/>
                                        <p:tgtEl>
                                          <p:spTgt spid="803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3853"/>
                                        </p:tgtEl>
                                        <p:attrNameLst>
                                          <p:attrName>style.visibility</p:attrName>
                                        </p:attrNameLst>
                                      </p:cBhvr>
                                      <p:to>
                                        <p:strVal val="visible"/>
                                      </p:to>
                                    </p:set>
                                    <p:animEffect transition="in" filter="wipe(left)">
                                      <p:cBhvr>
                                        <p:cTn id="17" dur="500"/>
                                        <p:tgtEl>
                                          <p:spTgt spid="803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3848"/>
                                        </p:tgtEl>
                                        <p:attrNameLst>
                                          <p:attrName>style.visibility</p:attrName>
                                        </p:attrNameLst>
                                      </p:cBhvr>
                                      <p:to>
                                        <p:strVal val="visible"/>
                                      </p:to>
                                    </p:set>
                                    <p:animEffect transition="in" filter="wipe(left)">
                                      <p:cBhvr>
                                        <p:cTn id="22" dur="500"/>
                                        <p:tgtEl>
                                          <p:spTgt spid="8038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3846"/>
                                        </p:tgtEl>
                                        <p:attrNameLst>
                                          <p:attrName>style.visibility</p:attrName>
                                        </p:attrNameLst>
                                      </p:cBhvr>
                                      <p:to>
                                        <p:strVal val="visible"/>
                                      </p:to>
                                    </p:set>
                                    <p:animEffect transition="in" filter="wipe(left)">
                                      <p:cBhvr>
                                        <p:cTn id="27" dur="500"/>
                                        <p:tgtEl>
                                          <p:spTgt spid="8038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3847"/>
                                        </p:tgtEl>
                                        <p:attrNameLst>
                                          <p:attrName>style.visibility</p:attrName>
                                        </p:attrNameLst>
                                      </p:cBhvr>
                                      <p:to>
                                        <p:strVal val="visible"/>
                                      </p:to>
                                    </p:set>
                                    <p:animEffect transition="in" filter="wipe(left)">
                                      <p:cBhvr>
                                        <p:cTn id="32" dur="500"/>
                                        <p:tgtEl>
                                          <p:spTgt spid="8038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3852"/>
                                        </p:tgtEl>
                                        <p:attrNameLst>
                                          <p:attrName>style.visibility</p:attrName>
                                        </p:attrNameLst>
                                      </p:cBhvr>
                                      <p:to>
                                        <p:strVal val="visible"/>
                                      </p:to>
                                    </p:set>
                                    <p:animEffect transition="in" filter="wipe(left)">
                                      <p:cBhvr>
                                        <p:cTn id="37" dur="500"/>
                                        <p:tgtEl>
                                          <p:spTgt spid="803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animBg="1"/>
      <p:bldP spid="803845" grpId="0" animBg="1"/>
      <p:bldP spid="803846" grpId="0" animBg="1"/>
      <p:bldP spid="803847" grpId="0" animBg="1"/>
      <p:bldP spid="803848" grpId="0" animBg="1"/>
      <p:bldP spid="803852" grpId="0" animBg="1"/>
      <p:bldP spid="8038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806450" y="425450"/>
            <a:ext cx="3841750" cy="641350"/>
          </a:xfrm>
          <a:prstGeom prst="rect">
            <a:avLst/>
          </a:prstGeom>
          <a:noFill/>
          <a:ln w="9525">
            <a:noFill/>
            <a:miter lim="800000"/>
            <a:headEnd/>
            <a:tailEnd/>
          </a:ln>
        </p:spPr>
        <p:txBody>
          <a:bodyPr wrap="none">
            <a:spAutoFit/>
          </a:bodyPr>
          <a:lstStyle/>
          <a:p>
            <a:r>
              <a:rPr lang="zh-CN" altLang="en-US" sz="3600" b="0">
                <a:ea typeface="楷体_GB2312" pitchFamily="49" charset="-122"/>
              </a:rPr>
              <a:t>从以上结果可见，</a:t>
            </a:r>
          </a:p>
        </p:txBody>
      </p:sp>
      <p:sp>
        <p:nvSpPr>
          <p:cNvPr id="48131" name="Text Box 3"/>
          <p:cNvSpPr txBox="1">
            <a:spLocks noChangeArrowheads="1"/>
          </p:cNvSpPr>
          <p:nvPr/>
        </p:nvSpPr>
        <p:spPr bwMode="auto">
          <a:xfrm>
            <a:off x="762000" y="1123950"/>
            <a:ext cx="7696200" cy="1466850"/>
          </a:xfrm>
          <a:prstGeom prst="rect">
            <a:avLst/>
          </a:prstGeom>
          <a:noFill/>
          <a:ln w="9525">
            <a:noFill/>
            <a:miter lim="800000"/>
            <a:headEnd/>
            <a:tailEnd/>
          </a:ln>
        </p:spPr>
        <p:txBody>
          <a:bodyPr>
            <a:spAutoFit/>
          </a:bodyPr>
          <a:lstStyle/>
          <a:p>
            <a:pPr>
              <a:lnSpc>
                <a:spcPct val="125000"/>
              </a:lnSpc>
            </a:pPr>
            <a:r>
              <a:rPr lang="zh-CN" altLang="en-US" sz="3600" b="0">
                <a:ea typeface="楷体_GB2312" pitchFamily="49" charset="-122"/>
              </a:rPr>
              <a:t>哈希表的平均查找长度是 </a:t>
            </a:r>
            <a:r>
              <a:rPr lang="zh-CN" altLang="en-US" sz="3600">
                <a:solidFill>
                  <a:srgbClr val="FF0000"/>
                </a:solidFill>
                <a:ea typeface="楷体_GB2312" pitchFamily="49" charset="-122"/>
                <a:sym typeface="Symbol" pitchFamily="18" charset="2"/>
              </a:rPr>
              <a:t></a:t>
            </a:r>
            <a:r>
              <a:rPr lang="zh-CN" altLang="en-US" sz="3600" b="0">
                <a:ea typeface="楷体_GB2312" pitchFamily="49" charset="-122"/>
                <a:sym typeface="Symbol" pitchFamily="18" charset="2"/>
              </a:rPr>
              <a:t> 的函数</a:t>
            </a:r>
            <a:r>
              <a:rPr lang="zh-CN" altLang="en-US" sz="3600" b="0">
                <a:ea typeface="楷体_GB2312" pitchFamily="49" charset="-122"/>
              </a:rPr>
              <a:t>，而不是 </a:t>
            </a:r>
            <a:r>
              <a:rPr lang="en-US" altLang="zh-CN" sz="3600" i="1">
                <a:solidFill>
                  <a:srgbClr val="FF0000"/>
                </a:solidFill>
                <a:ea typeface="楷体_GB2312" pitchFamily="49" charset="-122"/>
              </a:rPr>
              <a:t>n</a:t>
            </a:r>
            <a:r>
              <a:rPr lang="en-US" altLang="zh-CN" sz="3600" b="0">
                <a:solidFill>
                  <a:srgbClr val="FF0000"/>
                </a:solidFill>
                <a:ea typeface="楷体_GB2312" pitchFamily="49" charset="-122"/>
              </a:rPr>
              <a:t> </a:t>
            </a:r>
            <a:r>
              <a:rPr lang="zh-CN" altLang="en-US" sz="3600" b="0">
                <a:ea typeface="楷体_GB2312" pitchFamily="49" charset="-122"/>
              </a:rPr>
              <a:t>的函数。</a:t>
            </a:r>
          </a:p>
        </p:txBody>
      </p:sp>
      <p:sp>
        <p:nvSpPr>
          <p:cNvPr id="48132" name="Text Box 4"/>
          <p:cNvSpPr txBox="1">
            <a:spLocks noChangeArrowheads="1"/>
          </p:cNvSpPr>
          <p:nvPr/>
        </p:nvSpPr>
        <p:spPr bwMode="auto">
          <a:xfrm>
            <a:off x="762000" y="3143250"/>
            <a:ext cx="7696200" cy="2154238"/>
          </a:xfrm>
          <a:prstGeom prst="rect">
            <a:avLst/>
          </a:prstGeom>
          <a:noFill/>
          <a:ln w="9525">
            <a:noFill/>
            <a:miter lim="800000"/>
            <a:headEnd/>
            <a:tailEnd/>
          </a:ln>
        </p:spPr>
        <p:txBody>
          <a:bodyPr>
            <a:spAutoFit/>
          </a:bodyPr>
          <a:lstStyle/>
          <a:p>
            <a:pPr>
              <a:lnSpc>
                <a:spcPct val="125000"/>
              </a:lnSpc>
            </a:pPr>
            <a:r>
              <a:rPr lang="zh-CN" altLang="en-US" sz="3600" b="0">
                <a:ea typeface="楷体_GB2312" pitchFamily="49" charset="-122"/>
              </a:rPr>
              <a:t>这说明，用哈希表构造查找表时，可以选择一个适当的装填因子 </a:t>
            </a:r>
            <a:r>
              <a:rPr lang="zh-CN" altLang="en-US" sz="3600" b="0">
                <a:ea typeface="楷体_GB2312" pitchFamily="49" charset="-122"/>
                <a:sym typeface="Symbol" pitchFamily="18" charset="2"/>
              </a:rPr>
              <a:t> ，使得</a:t>
            </a:r>
            <a:r>
              <a:rPr lang="zh-CN" altLang="en-US" sz="3600">
                <a:solidFill>
                  <a:srgbClr val="FF0000"/>
                </a:solidFill>
                <a:ea typeface="楷体_GB2312" pitchFamily="49" charset="-122"/>
              </a:rPr>
              <a:t>平均查找长度限定在某个范围内</a:t>
            </a:r>
            <a:r>
              <a:rPr lang="zh-CN" altLang="en-US" sz="3600" b="0">
                <a:ea typeface="楷体_GB2312" pitchFamily="49" charset="-122"/>
              </a:rPr>
              <a:t>。</a:t>
            </a:r>
          </a:p>
        </p:txBody>
      </p:sp>
      <p:sp>
        <p:nvSpPr>
          <p:cNvPr id="48133" name="Text Box 5"/>
          <p:cNvSpPr txBox="1">
            <a:spLocks noChangeArrowheads="1"/>
          </p:cNvSpPr>
          <p:nvPr/>
        </p:nvSpPr>
        <p:spPr bwMode="auto">
          <a:xfrm>
            <a:off x="1468438" y="5429250"/>
            <a:ext cx="7118350" cy="641350"/>
          </a:xfrm>
          <a:prstGeom prst="rect">
            <a:avLst/>
          </a:prstGeom>
          <a:noFill/>
          <a:ln w="9525">
            <a:noFill/>
            <a:miter lim="800000"/>
            <a:headEnd/>
            <a:tailEnd/>
          </a:ln>
        </p:spPr>
        <p:txBody>
          <a:bodyPr>
            <a:spAutoFit/>
          </a:bodyPr>
          <a:lstStyle/>
          <a:p>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这是哈希表所特有的性质。</a:t>
            </a:r>
            <a:endParaRPr lang="zh-CN" altLang="en-US" sz="3600" b="0">
              <a:ea typeface="楷体_GB2312" pitchFamily="49" charset="-122"/>
            </a:endParaRPr>
          </a:p>
        </p:txBody>
      </p:sp>
    </p:spTree>
    <p:extLst>
      <p:ext uri="{BB962C8B-B14F-4D97-AF65-F5344CB8AC3E}">
        <p14:creationId xmlns:p14="http://schemas.microsoft.com/office/powerpoint/2010/main" val="66401829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04800"/>
            <a:ext cx="7772400" cy="685800"/>
          </a:xfrm>
        </p:spPr>
        <p:txBody>
          <a:bodyPr/>
          <a:lstStyle/>
          <a:p>
            <a:pPr algn="l" eaLnBrk="1" hangingPunct="1"/>
            <a:r>
              <a:rPr lang="zh-CN" altLang="en-US" sz="3600" b="1" smtClean="0">
                <a:solidFill>
                  <a:srgbClr val="3333FF"/>
                </a:solidFill>
                <a:latin typeface="楷体_GB2312" pitchFamily="49" charset="-122"/>
                <a:ea typeface="楷体_GB2312" pitchFamily="49" charset="-122"/>
              </a:rPr>
              <a:t>例：</a:t>
            </a:r>
            <a:r>
              <a:rPr lang="zh-CN" altLang="en-US" sz="2800" b="1" smtClean="0">
                <a:solidFill>
                  <a:schemeClr val="tx1"/>
                </a:solidFill>
                <a:latin typeface="楷体_GB2312" pitchFamily="49" charset="-122"/>
                <a:ea typeface="楷体_GB2312" pitchFamily="49" charset="-122"/>
              </a:rPr>
              <a:t>设计散列函数，并求散列表大小</a:t>
            </a:r>
          </a:p>
        </p:txBody>
      </p:sp>
      <p:sp>
        <p:nvSpPr>
          <p:cNvPr id="807939" name="Rectangle 3"/>
          <p:cNvSpPr>
            <a:spLocks noGrp="1" noChangeArrowheads="1"/>
          </p:cNvSpPr>
          <p:nvPr>
            <p:ph type="body" idx="1"/>
          </p:nvPr>
        </p:nvSpPr>
        <p:spPr>
          <a:xfrm>
            <a:off x="323850" y="1125538"/>
            <a:ext cx="8820150" cy="5732462"/>
          </a:xfrm>
        </p:spPr>
        <p:txBody>
          <a:bodyPr/>
          <a:lstStyle/>
          <a:p>
            <a:pPr marL="898525" indent="-898525" eaLnBrk="1" hangingPunct="1">
              <a:lnSpc>
                <a:spcPct val="105000"/>
              </a:lnSpc>
              <a:spcBef>
                <a:spcPct val="0"/>
              </a:spcBef>
              <a:buClr>
                <a:srgbClr val="FF7C80"/>
              </a:buClr>
              <a:buSzPct val="50000"/>
              <a:buFont typeface="Wingdings" pitchFamily="2" charset="2"/>
              <a:buNone/>
            </a:pPr>
            <a:r>
              <a:rPr lang="zh-CN" altLang="en-US" sz="2600" b="1" dirty="0" smtClean="0">
                <a:ea typeface="楷体_GB2312" pitchFamily="49" charset="-122"/>
              </a:rPr>
              <a:t>条件：要求设计一个散列表存储</a:t>
            </a:r>
            <a:r>
              <a:rPr lang="en-US" altLang="zh-CN" sz="2600" b="1" dirty="0" smtClean="0">
                <a:ea typeface="楷体_GB2312" pitchFamily="49" charset="-122"/>
              </a:rPr>
              <a:t>20000</a:t>
            </a:r>
            <a:r>
              <a:rPr lang="zh-CN" altLang="en-US" sz="2600" b="1" dirty="0" smtClean="0">
                <a:ea typeface="楷体_GB2312" pitchFamily="49" charset="-122"/>
              </a:rPr>
              <a:t>个记录，且要求用</a:t>
            </a:r>
            <a:r>
              <a:rPr lang="zh-CN" altLang="en-US" sz="2600" b="1" dirty="0" smtClean="0">
                <a:solidFill>
                  <a:srgbClr val="FF0000"/>
                </a:solidFill>
                <a:ea typeface="楷体_GB2312" pitchFamily="49" charset="-122"/>
              </a:rPr>
              <a:t>平方探测</a:t>
            </a:r>
            <a:r>
              <a:rPr lang="zh-CN" altLang="en-US" sz="2600" b="1" dirty="0" smtClean="0">
                <a:ea typeface="楷体_GB2312" pitchFamily="49" charset="-122"/>
              </a:rPr>
              <a:t>法解决冲突。当按关键码查询时，要求查找到一个新记录插入位置的平均探测次数不超过</a:t>
            </a:r>
            <a:r>
              <a:rPr lang="en-US" altLang="zh-CN" sz="2600" b="1" dirty="0" smtClean="0">
                <a:ea typeface="楷体_GB2312" pitchFamily="49" charset="-122"/>
              </a:rPr>
              <a:t>1.5</a:t>
            </a:r>
            <a:r>
              <a:rPr lang="zh-CN" altLang="en-US" sz="2600" b="1" dirty="0" smtClean="0">
                <a:ea typeface="楷体_GB2312" pitchFamily="49" charset="-122"/>
              </a:rPr>
              <a:t>。</a:t>
            </a:r>
          </a:p>
          <a:p>
            <a:pPr marL="898525" indent="-898525" eaLnBrk="1" hangingPunct="1">
              <a:lnSpc>
                <a:spcPct val="105000"/>
              </a:lnSpc>
              <a:spcBef>
                <a:spcPct val="25000"/>
              </a:spcBef>
              <a:buClr>
                <a:srgbClr val="FF7C80"/>
              </a:buClr>
              <a:buSzPct val="50000"/>
              <a:buFont typeface="Wingdings" pitchFamily="2" charset="2"/>
              <a:buNone/>
            </a:pPr>
            <a:r>
              <a:rPr lang="zh-CN" altLang="en-US" sz="2600" b="1" dirty="0" smtClean="0">
                <a:ea typeface="楷体_GB2312" pitchFamily="49" charset="-122"/>
              </a:rPr>
              <a:t>问题：哈希表至少应该多大？</a:t>
            </a:r>
          </a:p>
          <a:p>
            <a:pPr marL="898525" indent="-898525" eaLnBrk="1" hangingPunct="1">
              <a:lnSpc>
                <a:spcPct val="105000"/>
              </a:lnSpc>
              <a:spcBef>
                <a:spcPct val="25000"/>
              </a:spcBef>
              <a:buClr>
                <a:srgbClr val="FF7C80"/>
              </a:buClr>
              <a:buSzPct val="50000"/>
              <a:buFont typeface="Wingdings" pitchFamily="2" charset="2"/>
              <a:buNone/>
            </a:pPr>
            <a:r>
              <a:rPr lang="zh-CN" altLang="en-US" sz="2600" b="1" dirty="0" smtClean="0">
                <a:ea typeface="楷体_GB2312" pitchFamily="49" charset="-122"/>
              </a:rPr>
              <a:t>分析：对平方探测法，查找不成功的平均搜索长度为 </a:t>
            </a:r>
          </a:p>
          <a:p>
            <a:pPr marL="898525" indent="-898525" eaLnBrk="1" hangingPunct="1">
              <a:lnSpc>
                <a:spcPct val="105000"/>
              </a:lnSpc>
              <a:spcBef>
                <a:spcPct val="25000"/>
              </a:spcBef>
              <a:buClr>
                <a:srgbClr val="FF7C80"/>
              </a:buClr>
              <a:buSzPct val="50000"/>
              <a:buFont typeface="Wingdings" pitchFamily="2" charset="2"/>
              <a:buNone/>
            </a:pPr>
            <a:r>
              <a:rPr lang="zh-CN" altLang="en-US" sz="2600" b="1" dirty="0" smtClean="0">
                <a:ea typeface="楷体_GB2312" pitchFamily="49" charset="-122"/>
              </a:rPr>
              <a:t>                            </a:t>
            </a:r>
            <a:r>
              <a:rPr lang="en-US" altLang="zh-CN" sz="2600" b="1" i="1" dirty="0" smtClean="0">
                <a:ea typeface="楷体_GB2312" pitchFamily="49" charset="-122"/>
              </a:rPr>
              <a:t>U</a:t>
            </a:r>
            <a:r>
              <a:rPr lang="en-US" altLang="zh-CN" sz="2600" b="1" i="1" baseline="-25000" dirty="0" smtClean="0">
                <a:ea typeface="楷体_GB2312" pitchFamily="49" charset="-122"/>
              </a:rPr>
              <a:t>n</a:t>
            </a:r>
            <a:r>
              <a:rPr lang="zh-CN" altLang="en-US" sz="2600" b="1" dirty="0" smtClean="0">
                <a:ea typeface="楷体_GB2312" pitchFamily="49" charset="-122"/>
              </a:rPr>
              <a:t>＝</a:t>
            </a:r>
            <a:r>
              <a:rPr lang="en-US" altLang="zh-CN" sz="2600" b="1" dirty="0" smtClean="0">
                <a:ea typeface="楷体_GB2312" pitchFamily="49" charset="-122"/>
              </a:rPr>
              <a:t>1 / (1 -α), </a:t>
            </a:r>
          </a:p>
          <a:p>
            <a:pPr marL="898525" indent="-898525" eaLnBrk="1" hangingPunct="1">
              <a:lnSpc>
                <a:spcPct val="105000"/>
              </a:lnSpc>
              <a:spcBef>
                <a:spcPct val="25000"/>
              </a:spcBef>
              <a:buClr>
                <a:srgbClr val="FF7C80"/>
              </a:buClr>
              <a:buSzPct val="50000"/>
              <a:buFont typeface="Wingdings" pitchFamily="2" charset="2"/>
              <a:buNone/>
            </a:pPr>
            <a:r>
              <a:rPr lang="zh-CN" altLang="en-US" sz="2600" b="1" dirty="0" smtClean="0">
                <a:ea typeface="楷体_GB2312" pitchFamily="49" charset="-122"/>
              </a:rPr>
              <a:t>解答：根据要求</a:t>
            </a:r>
            <a:r>
              <a:rPr lang="en-US" altLang="zh-CN" sz="2600" b="1" dirty="0" smtClean="0">
                <a:ea typeface="楷体_GB2312" pitchFamily="49" charset="-122"/>
              </a:rPr>
              <a:t>n</a:t>
            </a:r>
            <a:r>
              <a:rPr lang="zh-CN" altLang="en-US" sz="2600" b="1" dirty="0" smtClean="0">
                <a:ea typeface="楷体_GB2312" pitchFamily="49" charset="-122"/>
              </a:rPr>
              <a:t>＝</a:t>
            </a:r>
            <a:r>
              <a:rPr lang="en-US" altLang="zh-CN" sz="2600" b="1" dirty="0" smtClean="0">
                <a:ea typeface="楷体_GB2312" pitchFamily="49" charset="-122"/>
              </a:rPr>
              <a:t>20000</a:t>
            </a:r>
            <a:r>
              <a:rPr lang="zh-CN" altLang="en-US" sz="2600" b="1" dirty="0" smtClean="0">
                <a:ea typeface="楷体_GB2312" pitchFamily="49" charset="-122"/>
              </a:rPr>
              <a:t>，且：</a:t>
            </a:r>
          </a:p>
          <a:p>
            <a:pPr marL="898525" indent="-898525" eaLnBrk="1" hangingPunct="1">
              <a:lnSpc>
                <a:spcPct val="105000"/>
              </a:lnSpc>
              <a:spcBef>
                <a:spcPct val="0"/>
              </a:spcBef>
              <a:buClr>
                <a:srgbClr val="FF7C80"/>
              </a:buClr>
              <a:buSzPct val="50000"/>
              <a:buFont typeface="Wingdings" pitchFamily="2" charset="2"/>
              <a:buNone/>
            </a:pPr>
            <a:r>
              <a:rPr lang="zh-CN" altLang="en-US" sz="2600" b="1" i="1" dirty="0" smtClean="0">
                <a:ea typeface="楷体_GB2312" pitchFamily="49" charset="-122"/>
              </a:rPr>
              <a:t>                      </a:t>
            </a:r>
            <a:r>
              <a:rPr lang="en-US" altLang="zh-CN" sz="2600" b="1" i="1" dirty="0" smtClean="0">
                <a:ea typeface="楷体_GB2312" pitchFamily="49" charset="-122"/>
              </a:rPr>
              <a:t>U</a:t>
            </a:r>
            <a:r>
              <a:rPr lang="en-US" altLang="zh-CN" sz="2600" b="1" i="1" baseline="-25000" dirty="0" smtClean="0">
                <a:ea typeface="楷体_GB2312" pitchFamily="49" charset="-122"/>
              </a:rPr>
              <a:t>n</a:t>
            </a:r>
            <a:r>
              <a:rPr lang="zh-CN" altLang="en-US" sz="2600" b="1" dirty="0" smtClean="0">
                <a:ea typeface="楷体_GB2312" pitchFamily="49" charset="-122"/>
              </a:rPr>
              <a:t>＝</a:t>
            </a:r>
            <a:r>
              <a:rPr lang="en-US" altLang="zh-CN" sz="2600" b="1" dirty="0" smtClean="0">
                <a:ea typeface="楷体_GB2312" pitchFamily="49" charset="-122"/>
              </a:rPr>
              <a:t>1 / (1 -α) </a:t>
            </a:r>
            <a:r>
              <a:rPr lang="en-US" altLang="zh-CN" sz="2600" b="1" dirty="0" smtClean="0">
                <a:ea typeface="楷体_GB2312" pitchFamily="49" charset="-122"/>
                <a:sym typeface="Symbol" pitchFamily="18" charset="2"/>
              </a:rPr>
              <a:t> 1.5 </a:t>
            </a:r>
          </a:p>
          <a:p>
            <a:pPr marL="898525" indent="-898525" eaLnBrk="1" hangingPunct="1">
              <a:lnSpc>
                <a:spcPct val="105000"/>
              </a:lnSpc>
              <a:spcBef>
                <a:spcPct val="0"/>
              </a:spcBef>
              <a:buClr>
                <a:srgbClr val="FF7C80"/>
              </a:buClr>
              <a:buSzPct val="50000"/>
              <a:buFont typeface="Wingdings" pitchFamily="2" charset="2"/>
              <a:buNone/>
            </a:pPr>
            <a:r>
              <a:rPr lang="en-US" altLang="zh-CN" sz="2600" b="1" dirty="0" smtClean="0">
                <a:ea typeface="楷体_GB2312" pitchFamily="49" charset="-122"/>
                <a:sym typeface="Symbol" pitchFamily="18" charset="2"/>
              </a:rPr>
              <a:t>                                          </a:t>
            </a:r>
            <a:r>
              <a:rPr lang="en-US" altLang="zh-CN" sz="2600" b="1" dirty="0" smtClean="0">
                <a:ea typeface="楷体_GB2312" pitchFamily="49" charset="-122"/>
                <a:sym typeface="Wingdings" pitchFamily="2" charset="2"/>
              </a:rPr>
              <a:t>  </a:t>
            </a:r>
            <a:r>
              <a:rPr lang="en-US" altLang="zh-CN" sz="2600" b="1" dirty="0" smtClean="0">
                <a:ea typeface="楷体_GB2312" pitchFamily="49" charset="-122"/>
                <a:sym typeface="Symbol" pitchFamily="18" charset="2"/>
              </a:rPr>
              <a:t>  1/3</a:t>
            </a:r>
            <a:r>
              <a:rPr lang="en-US" altLang="zh-CN" sz="2600" b="1" dirty="0" smtClean="0">
                <a:ea typeface="楷体_GB2312" pitchFamily="49" charset="-122"/>
              </a:rPr>
              <a:t> </a:t>
            </a:r>
            <a:endParaRPr lang="en-US" altLang="zh-CN" sz="2600" b="1" dirty="0" smtClean="0">
              <a:ea typeface="楷体_GB2312" pitchFamily="49" charset="-122"/>
              <a:sym typeface="Symbol" pitchFamily="18" charset="2"/>
            </a:endParaRPr>
          </a:p>
          <a:p>
            <a:pPr marL="898525" indent="-898525" eaLnBrk="1" hangingPunct="1">
              <a:lnSpc>
                <a:spcPct val="105000"/>
              </a:lnSpc>
              <a:spcBef>
                <a:spcPct val="0"/>
              </a:spcBef>
              <a:buClr>
                <a:srgbClr val="FF7C80"/>
              </a:buClr>
              <a:buSzPct val="50000"/>
              <a:buFont typeface="Wingdings" pitchFamily="2" charset="2"/>
              <a:buNone/>
            </a:pPr>
            <a:r>
              <a:rPr lang="en-US" altLang="zh-CN" sz="2600" b="1" dirty="0" smtClean="0">
                <a:ea typeface="楷体_GB2312" pitchFamily="49" charset="-122"/>
                <a:sym typeface="Symbol" pitchFamily="18" charset="2"/>
              </a:rPr>
              <a:t> 				 = </a:t>
            </a:r>
            <a:r>
              <a:rPr lang="en-US" altLang="zh-CN" sz="2600" b="1" i="1" dirty="0" smtClean="0">
                <a:ea typeface="楷体_GB2312" pitchFamily="49" charset="-122"/>
                <a:sym typeface="Symbol" pitchFamily="18" charset="2"/>
              </a:rPr>
              <a:t>n </a:t>
            </a:r>
            <a:r>
              <a:rPr lang="en-US" altLang="zh-CN" sz="2600" b="1" dirty="0" smtClean="0">
                <a:ea typeface="楷体_GB2312" pitchFamily="49" charset="-122"/>
                <a:sym typeface="Symbol" pitchFamily="18" charset="2"/>
              </a:rPr>
              <a:t>/ </a:t>
            </a:r>
            <a:r>
              <a:rPr lang="en-US" altLang="zh-CN" sz="2600" b="1" i="1" dirty="0" smtClean="0">
                <a:ea typeface="楷体_GB2312" pitchFamily="49" charset="-122"/>
                <a:sym typeface="Symbol" pitchFamily="18" charset="2"/>
              </a:rPr>
              <a:t>m</a:t>
            </a:r>
            <a:r>
              <a:rPr lang="en-US" altLang="zh-CN" sz="2600" b="1" dirty="0" smtClean="0">
                <a:ea typeface="楷体_GB2312" pitchFamily="49" charset="-122"/>
                <a:sym typeface="Symbol" pitchFamily="18" charset="2"/>
              </a:rPr>
              <a:t> = 20000 / </a:t>
            </a:r>
            <a:r>
              <a:rPr lang="en-US" altLang="zh-CN" sz="2600" b="1" i="1" dirty="0" smtClean="0">
                <a:ea typeface="楷体_GB2312" pitchFamily="49" charset="-122"/>
                <a:sym typeface="Symbol" pitchFamily="18" charset="2"/>
              </a:rPr>
              <a:t>m</a:t>
            </a:r>
            <a:endParaRPr lang="en-US" altLang="zh-CN" sz="2600" b="1" dirty="0" smtClean="0">
              <a:ea typeface="楷体_GB2312" pitchFamily="49" charset="-122"/>
              <a:sym typeface="Symbol" pitchFamily="18" charset="2"/>
            </a:endParaRPr>
          </a:p>
          <a:p>
            <a:pPr marL="898525" indent="-898525" eaLnBrk="1" hangingPunct="1">
              <a:lnSpc>
                <a:spcPct val="105000"/>
              </a:lnSpc>
              <a:spcBef>
                <a:spcPct val="0"/>
              </a:spcBef>
              <a:buClr>
                <a:srgbClr val="FF7C80"/>
              </a:buClr>
              <a:buSzPct val="50000"/>
              <a:buFont typeface="Wingdings" pitchFamily="2" charset="2"/>
              <a:buNone/>
            </a:pPr>
            <a:r>
              <a:rPr lang="en-US" altLang="zh-CN" sz="2600" b="1" dirty="0" smtClean="0">
                <a:ea typeface="楷体_GB2312" pitchFamily="49" charset="-122"/>
                <a:sym typeface="Symbol" pitchFamily="18" charset="2"/>
              </a:rPr>
              <a:t>                                            </a:t>
            </a:r>
            <a:r>
              <a:rPr lang="en-US" altLang="zh-CN" sz="2600" b="1" i="1" dirty="0" smtClean="0">
                <a:ea typeface="楷体_GB2312" pitchFamily="49" charset="-122"/>
                <a:sym typeface="Symbol" pitchFamily="18" charset="2"/>
              </a:rPr>
              <a:t>m</a:t>
            </a:r>
            <a:r>
              <a:rPr lang="en-US" altLang="zh-CN" sz="2600" b="1" dirty="0" smtClean="0">
                <a:ea typeface="楷体_GB2312" pitchFamily="49" charset="-122"/>
                <a:sym typeface="Symbol" pitchFamily="18" charset="2"/>
              </a:rPr>
              <a:t>  60000</a:t>
            </a:r>
          </a:p>
          <a:p>
            <a:pPr marL="898525" indent="-898525" eaLnBrk="1" hangingPunct="1">
              <a:lnSpc>
                <a:spcPct val="105000"/>
              </a:lnSpc>
              <a:spcBef>
                <a:spcPct val="0"/>
              </a:spcBef>
              <a:buClr>
                <a:srgbClr val="FF7C80"/>
              </a:buClr>
              <a:buSzPct val="50000"/>
              <a:buFont typeface="Wingdings" pitchFamily="2" charset="2"/>
              <a:buNone/>
            </a:pPr>
            <a:r>
              <a:rPr lang="en-US" altLang="zh-CN" sz="2600" b="1" dirty="0" smtClean="0">
                <a:ea typeface="楷体_GB2312" pitchFamily="49" charset="-122"/>
                <a:sym typeface="Symbol" pitchFamily="18" charset="2"/>
              </a:rPr>
              <a:t>				          m</a:t>
            </a:r>
            <a:r>
              <a:rPr lang="zh-CN" altLang="en-US" sz="2600" b="1" dirty="0" smtClean="0">
                <a:ea typeface="楷体_GB2312" pitchFamily="49" charset="-122"/>
                <a:sym typeface="Symbol" pitchFamily="18" charset="2"/>
              </a:rPr>
              <a:t>＝</a:t>
            </a:r>
            <a:r>
              <a:rPr lang="en-US" altLang="zh-CN" sz="2600" b="1" dirty="0" smtClean="0">
                <a:ea typeface="楷体_GB2312" pitchFamily="49" charset="-122"/>
                <a:sym typeface="Symbol" pitchFamily="18" charset="2"/>
              </a:rPr>
              <a:t>60007</a:t>
            </a:r>
          </a:p>
        </p:txBody>
      </p:sp>
    </p:spTree>
    <p:extLst>
      <p:ext uri="{BB962C8B-B14F-4D97-AF65-F5344CB8AC3E}">
        <p14:creationId xmlns:p14="http://schemas.microsoft.com/office/powerpoint/2010/main" val="423414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Effect transition="in" filter="wipe(left)">
                                      <p:cBhvr>
                                        <p:cTn id="7" dur="500"/>
                                        <p:tgtEl>
                                          <p:spTgt spid="80793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07939">
                                            <p:txEl>
                                              <p:pRg st="1" end="1"/>
                                            </p:txEl>
                                          </p:spTgt>
                                        </p:tgtEl>
                                        <p:attrNameLst>
                                          <p:attrName>style.visibility</p:attrName>
                                        </p:attrNameLst>
                                      </p:cBhvr>
                                      <p:to>
                                        <p:strVal val="visible"/>
                                      </p:to>
                                    </p:set>
                                    <p:animEffect transition="in" filter="wipe(left)">
                                      <p:cBhvr>
                                        <p:cTn id="10" dur="500"/>
                                        <p:tgtEl>
                                          <p:spTgt spid="807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07939">
                                            <p:txEl>
                                              <p:pRg st="2" end="2"/>
                                            </p:txEl>
                                          </p:spTgt>
                                        </p:tgtEl>
                                        <p:attrNameLst>
                                          <p:attrName>style.visibility</p:attrName>
                                        </p:attrNameLst>
                                      </p:cBhvr>
                                      <p:to>
                                        <p:strVal val="visible"/>
                                      </p:to>
                                    </p:set>
                                    <p:animEffect transition="in" filter="wipe(left)">
                                      <p:cBhvr>
                                        <p:cTn id="15" dur="500"/>
                                        <p:tgtEl>
                                          <p:spTgt spid="807939">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807939">
                                            <p:txEl>
                                              <p:pRg st="3" end="3"/>
                                            </p:txEl>
                                          </p:spTgt>
                                        </p:tgtEl>
                                        <p:attrNameLst>
                                          <p:attrName>style.visibility</p:attrName>
                                        </p:attrNameLst>
                                      </p:cBhvr>
                                      <p:to>
                                        <p:strVal val="visible"/>
                                      </p:to>
                                    </p:set>
                                    <p:animEffect transition="in" filter="wipe(left)">
                                      <p:cBhvr>
                                        <p:cTn id="18" dur="500"/>
                                        <p:tgtEl>
                                          <p:spTgt spid="80793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07939">
                                            <p:txEl>
                                              <p:pRg st="4" end="4"/>
                                            </p:txEl>
                                          </p:spTgt>
                                        </p:tgtEl>
                                        <p:attrNameLst>
                                          <p:attrName>style.visibility</p:attrName>
                                        </p:attrNameLst>
                                      </p:cBhvr>
                                      <p:to>
                                        <p:strVal val="visible"/>
                                      </p:to>
                                    </p:set>
                                    <p:animEffect transition="in" filter="wipe(left)">
                                      <p:cBhvr>
                                        <p:cTn id="23" dur="500"/>
                                        <p:tgtEl>
                                          <p:spTgt spid="80793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807939">
                                            <p:txEl>
                                              <p:pRg st="5" end="5"/>
                                            </p:txEl>
                                          </p:spTgt>
                                        </p:tgtEl>
                                        <p:attrNameLst>
                                          <p:attrName>style.visibility</p:attrName>
                                        </p:attrNameLst>
                                      </p:cBhvr>
                                      <p:to>
                                        <p:strVal val="visible"/>
                                      </p:to>
                                    </p:set>
                                    <p:animEffect transition="in" filter="wipe(left)">
                                      <p:cBhvr>
                                        <p:cTn id="26" dur="500"/>
                                        <p:tgtEl>
                                          <p:spTgt spid="80793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07939">
                                            <p:txEl>
                                              <p:pRg st="6" end="6"/>
                                            </p:txEl>
                                          </p:spTgt>
                                        </p:tgtEl>
                                        <p:attrNameLst>
                                          <p:attrName>style.visibility</p:attrName>
                                        </p:attrNameLst>
                                      </p:cBhvr>
                                      <p:to>
                                        <p:strVal val="visible"/>
                                      </p:to>
                                    </p:set>
                                    <p:animEffect transition="in" filter="wipe(left)">
                                      <p:cBhvr>
                                        <p:cTn id="31" dur="500"/>
                                        <p:tgtEl>
                                          <p:spTgt spid="8079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7939">
                                            <p:txEl>
                                              <p:pRg st="7" end="7"/>
                                            </p:txEl>
                                          </p:spTgt>
                                        </p:tgtEl>
                                        <p:attrNameLst>
                                          <p:attrName>style.visibility</p:attrName>
                                        </p:attrNameLst>
                                      </p:cBhvr>
                                      <p:to>
                                        <p:strVal val="visible"/>
                                      </p:to>
                                    </p:set>
                                    <p:animEffect transition="in" filter="wipe(left)">
                                      <p:cBhvr>
                                        <p:cTn id="36" dur="500"/>
                                        <p:tgtEl>
                                          <p:spTgt spid="80793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07939">
                                            <p:txEl>
                                              <p:pRg st="8" end="8"/>
                                            </p:txEl>
                                          </p:spTgt>
                                        </p:tgtEl>
                                        <p:attrNameLst>
                                          <p:attrName>style.visibility</p:attrName>
                                        </p:attrNameLst>
                                      </p:cBhvr>
                                      <p:to>
                                        <p:strVal val="visible"/>
                                      </p:to>
                                    </p:set>
                                    <p:animEffect transition="in" filter="wipe(left)">
                                      <p:cBhvr>
                                        <p:cTn id="41" dur="500"/>
                                        <p:tgtEl>
                                          <p:spTgt spid="80793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07939">
                                            <p:txEl>
                                              <p:pRg st="9" end="9"/>
                                            </p:txEl>
                                          </p:spTgt>
                                        </p:tgtEl>
                                        <p:attrNameLst>
                                          <p:attrName>style.visibility</p:attrName>
                                        </p:attrNameLst>
                                      </p:cBhvr>
                                      <p:to>
                                        <p:strVal val="visible"/>
                                      </p:to>
                                    </p:set>
                                    <p:animEffect transition="in" filter="wipe(left)">
                                      <p:cBhvr>
                                        <p:cTn id="46" dur="500"/>
                                        <p:tgtEl>
                                          <p:spTgt spid="807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hlinkClick r:id="rId3" action="ppaction://hlinksldjump" highlightClick="1"/>
          </p:cNvPr>
          <p:cNvSpPr txBox="1">
            <a:spLocks noChangeArrowheads="1"/>
          </p:cNvSpPr>
          <p:nvPr/>
        </p:nvSpPr>
        <p:spPr bwMode="auto">
          <a:xfrm>
            <a:off x="574852" y="1691746"/>
            <a:ext cx="4455066" cy="646331"/>
          </a:xfrm>
          <a:prstGeom prst="rect">
            <a:avLst/>
          </a:prstGeom>
          <a:noFill/>
          <a:ln w="9525">
            <a:noFill/>
            <a:miter lim="800000"/>
            <a:headEnd/>
            <a:tailEnd/>
          </a:ln>
        </p:spPr>
        <p:txBody>
          <a:bodyPr wrap="none">
            <a:spAutoFit/>
          </a:bodyPr>
          <a:lstStyle/>
          <a:p>
            <a:r>
              <a:rPr lang="en-US" altLang="zh-CN" sz="3600" b="0">
                <a:solidFill>
                  <a:srgbClr val="FF66CC"/>
                </a:solidFill>
                <a:ea typeface="楷体_GB2312" pitchFamily="49" charset="-122"/>
              </a:rPr>
              <a:t> </a:t>
            </a:r>
            <a:r>
              <a:rPr lang="zh-CN" altLang="en-US" sz="3600">
                <a:ea typeface="楷体_GB2312" pitchFamily="49" charset="-122"/>
              </a:rPr>
              <a:t>一、哈希表是什么？</a:t>
            </a:r>
          </a:p>
        </p:txBody>
      </p:sp>
      <p:sp>
        <p:nvSpPr>
          <p:cNvPr id="40963" name="Text Box 3">
            <a:hlinkClick r:id="rId4" action="ppaction://hlinksldjump" highlightClick="1"/>
          </p:cNvPr>
          <p:cNvSpPr txBox="1">
            <a:spLocks noChangeArrowheads="1"/>
          </p:cNvSpPr>
          <p:nvPr/>
        </p:nvSpPr>
        <p:spPr bwMode="auto">
          <a:xfrm>
            <a:off x="193852" y="2548996"/>
            <a:ext cx="6781800" cy="641350"/>
          </a:xfrm>
          <a:prstGeom prst="rect">
            <a:avLst/>
          </a:prstGeom>
          <a:noFill/>
          <a:ln w="9525">
            <a:noFill/>
            <a:miter lim="800000"/>
            <a:headEnd/>
            <a:tailEnd/>
          </a:ln>
        </p:spPr>
        <p:txBody>
          <a:bodyPr>
            <a:spAutoFit/>
          </a:bodyPr>
          <a:lstStyle/>
          <a:p>
            <a:pPr lvl="2"/>
            <a:r>
              <a:rPr lang="zh-CN" altLang="en-US" sz="3600">
                <a:ea typeface="楷体_GB2312" pitchFamily="49" charset="-122"/>
              </a:rPr>
              <a:t>二、哈希函数的构造方法</a:t>
            </a:r>
          </a:p>
        </p:txBody>
      </p:sp>
      <p:sp>
        <p:nvSpPr>
          <p:cNvPr id="40964" name="Text Box 4">
            <a:hlinkClick r:id="" action="ppaction://noaction" highlightClick="1"/>
          </p:cNvPr>
          <p:cNvSpPr txBox="1">
            <a:spLocks noChangeArrowheads="1"/>
          </p:cNvSpPr>
          <p:nvPr/>
        </p:nvSpPr>
        <p:spPr bwMode="auto">
          <a:xfrm>
            <a:off x="574852" y="3368146"/>
            <a:ext cx="7239000" cy="641350"/>
          </a:xfrm>
          <a:prstGeom prst="rect">
            <a:avLst/>
          </a:prstGeom>
          <a:noFill/>
          <a:ln w="9525">
            <a:noFill/>
            <a:miter lim="800000"/>
            <a:headEnd/>
            <a:tailEnd/>
          </a:ln>
        </p:spPr>
        <p:txBody>
          <a:bodyPr>
            <a:spAutoFit/>
          </a:bodyPr>
          <a:lstStyle/>
          <a:p>
            <a:pPr lvl="2"/>
            <a:r>
              <a:rPr lang="zh-CN" altLang="en-US" sz="3600" dirty="0">
                <a:ea typeface="楷体_GB2312" pitchFamily="49" charset="-122"/>
              </a:rPr>
              <a:t>三、处理冲突的方法</a:t>
            </a:r>
          </a:p>
        </p:txBody>
      </p:sp>
      <p:sp>
        <p:nvSpPr>
          <p:cNvPr id="40965" name="Text Box 5">
            <a:hlinkClick r:id="" action="ppaction://noaction" highlightClick="1"/>
          </p:cNvPr>
          <p:cNvSpPr txBox="1">
            <a:spLocks noChangeArrowheads="1"/>
          </p:cNvSpPr>
          <p:nvPr/>
        </p:nvSpPr>
        <p:spPr bwMode="auto">
          <a:xfrm>
            <a:off x="1489252" y="4172479"/>
            <a:ext cx="8269287" cy="646331"/>
          </a:xfrm>
          <a:prstGeom prst="rect">
            <a:avLst/>
          </a:prstGeom>
          <a:noFill/>
          <a:ln w="9525">
            <a:noFill/>
            <a:miter lim="800000"/>
            <a:headEnd/>
            <a:tailEnd/>
          </a:ln>
        </p:spPr>
        <p:txBody>
          <a:bodyPr>
            <a:spAutoFit/>
          </a:bodyPr>
          <a:lstStyle/>
          <a:p>
            <a:r>
              <a:rPr lang="en-US" altLang="zh-CN" sz="3600" dirty="0">
                <a:ea typeface="楷体_GB2312" pitchFamily="49" charset="-122"/>
              </a:rPr>
              <a:t>   </a:t>
            </a:r>
            <a:r>
              <a:rPr lang="zh-CN" altLang="en-US" sz="3600" dirty="0">
                <a:ea typeface="楷体_GB2312" pitchFamily="49" charset="-122"/>
              </a:rPr>
              <a:t>四、哈希表的查找，插入和删除</a:t>
            </a:r>
          </a:p>
        </p:txBody>
      </p:sp>
      <p:sp>
        <p:nvSpPr>
          <p:cNvPr id="40966" name="Text Box 6"/>
          <p:cNvSpPr txBox="1">
            <a:spLocks noChangeArrowheads="1"/>
          </p:cNvSpPr>
          <p:nvPr/>
        </p:nvSpPr>
        <p:spPr bwMode="auto">
          <a:xfrm>
            <a:off x="2057400" y="381000"/>
            <a:ext cx="4965700" cy="1006475"/>
          </a:xfrm>
          <a:prstGeom prst="rect">
            <a:avLst/>
          </a:prstGeom>
          <a:noFill/>
          <a:ln w="9525">
            <a:noFill/>
            <a:miter lim="800000"/>
            <a:headEnd/>
            <a:tailEnd/>
          </a:ln>
        </p:spPr>
        <p:txBody>
          <a:bodyPr wrap="none">
            <a:spAutoFit/>
          </a:bodyPr>
          <a:lstStyle/>
          <a:p>
            <a:r>
              <a:rPr lang="en-US" altLang="zh-CN" sz="6000">
                <a:solidFill>
                  <a:schemeClr val="accent2"/>
                </a:solidFill>
                <a:ea typeface="楷体_GB2312" pitchFamily="49" charset="-122"/>
              </a:rPr>
              <a:t>9.3    </a:t>
            </a:r>
            <a:r>
              <a:rPr lang="zh-CN" altLang="en-US" sz="6000">
                <a:solidFill>
                  <a:schemeClr val="accent2"/>
                </a:solidFill>
                <a:ea typeface="楷体_GB2312" pitchFamily="49" charset="-122"/>
              </a:rPr>
              <a:t>哈  希  表</a:t>
            </a:r>
            <a:endParaRPr lang="zh-CN" altLang="en-US" sz="4400" b="0">
              <a:solidFill>
                <a:schemeClr val="accent2"/>
              </a:solidFill>
              <a:ea typeface="楷体_GB2312" pitchFamily="49" charset="-122"/>
            </a:endParaRPr>
          </a:p>
        </p:txBody>
      </p:sp>
      <p:sp>
        <p:nvSpPr>
          <p:cNvPr id="7" name="Text Box 5">
            <a:hlinkClick r:id="" action="ppaction://noaction" highlightClick="1"/>
          </p:cNvPr>
          <p:cNvSpPr txBox="1">
            <a:spLocks noChangeArrowheads="1"/>
          </p:cNvSpPr>
          <p:nvPr/>
        </p:nvSpPr>
        <p:spPr bwMode="auto">
          <a:xfrm>
            <a:off x="1850496" y="4918428"/>
            <a:ext cx="6469415" cy="646331"/>
          </a:xfrm>
          <a:prstGeom prst="rect">
            <a:avLst/>
          </a:prstGeom>
          <a:noFill/>
          <a:ln w="9525">
            <a:noFill/>
            <a:miter lim="800000"/>
            <a:headEnd/>
            <a:tailEnd/>
          </a:ln>
        </p:spPr>
        <p:txBody>
          <a:bodyPr wrap="square">
            <a:spAutoFit/>
          </a:bodyPr>
          <a:lstStyle/>
          <a:p>
            <a:r>
              <a:rPr lang="en-US" altLang="zh-CN" sz="3600" dirty="0">
                <a:solidFill>
                  <a:srgbClr val="FF0000"/>
                </a:solidFill>
                <a:ea typeface="楷体_GB2312" pitchFamily="49" charset="-122"/>
              </a:rPr>
              <a:t>   </a:t>
            </a:r>
            <a:r>
              <a:rPr lang="zh-CN" altLang="en-US" sz="3600" dirty="0" smtClean="0">
                <a:solidFill>
                  <a:srgbClr val="FF0000"/>
                </a:solidFill>
                <a:ea typeface="楷体_GB2312" pitchFamily="49" charset="-122"/>
              </a:rPr>
              <a:t>五、安全哈希函数</a:t>
            </a:r>
            <a:endParaRPr lang="zh-CN" altLang="en-US" sz="3600" dirty="0">
              <a:solidFill>
                <a:srgbClr val="FF0000"/>
              </a:solidFill>
              <a:ea typeface="楷体_GB2312" pitchFamily="49" charset="-122"/>
            </a:endParaRPr>
          </a:p>
        </p:txBody>
      </p:sp>
      <p:sp>
        <p:nvSpPr>
          <p:cNvPr id="8" name="Text Box 5">
            <a:hlinkClick r:id="" action="ppaction://noaction" highlightClick="1"/>
          </p:cNvPr>
          <p:cNvSpPr txBox="1">
            <a:spLocks noChangeArrowheads="1"/>
          </p:cNvSpPr>
          <p:nvPr/>
        </p:nvSpPr>
        <p:spPr bwMode="auto">
          <a:xfrm>
            <a:off x="2256896" y="5742516"/>
            <a:ext cx="6469415" cy="646331"/>
          </a:xfrm>
          <a:prstGeom prst="rect">
            <a:avLst/>
          </a:prstGeom>
          <a:noFill/>
          <a:ln w="9525">
            <a:noFill/>
            <a:miter lim="800000"/>
            <a:headEnd/>
            <a:tailEnd/>
          </a:ln>
        </p:spPr>
        <p:txBody>
          <a:bodyPr wrap="square">
            <a:spAutoFit/>
          </a:bodyPr>
          <a:lstStyle/>
          <a:p>
            <a:r>
              <a:rPr lang="en-US" altLang="zh-CN" sz="3600" dirty="0">
                <a:ea typeface="楷体_GB2312" pitchFamily="49" charset="-122"/>
              </a:rPr>
              <a:t>   </a:t>
            </a:r>
            <a:r>
              <a:rPr lang="zh-CN" altLang="en-US" sz="3600" dirty="0" smtClean="0">
                <a:ea typeface="楷体_GB2312" pitchFamily="49" charset="-122"/>
              </a:rPr>
              <a:t>六、动态散列</a:t>
            </a:r>
            <a:endParaRPr lang="zh-CN" altLang="en-US" sz="3600" dirty="0">
              <a:ea typeface="楷体_GB2312" pitchFamily="49" charset="-122"/>
            </a:endParaRPr>
          </a:p>
        </p:txBody>
      </p:sp>
    </p:spTree>
    <p:extLst>
      <p:ext uri="{BB962C8B-B14F-4D97-AF65-F5344CB8AC3E}">
        <p14:creationId xmlns:p14="http://schemas.microsoft.com/office/powerpoint/2010/main" val="1160621058"/>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2247307" y="464667"/>
            <a:ext cx="4419600" cy="1311275"/>
          </a:xfrm>
          <a:prstGeom prst="rect">
            <a:avLst/>
          </a:prstGeom>
          <a:noFill/>
          <a:ln w="9525">
            <a:noFill/>
            <a:miter lim="800000"/>
            <a:headEnd/>
            <a:tailEnd/>
          </a:ln>
        </p:spPr>
        <p:txBody>
          <a:bodyPr>
            <a:spAutoFit/>
          </a:bodyPr>
          <a:lstStyle/>
          <a:p>
            <a:pPr eaLnBrk="0" hangingPunct="0">
              <a:spcBef>
                <a:spcPct val="50000"/>
              </a:spcBef>
            </a:pPr>
            <a:r>
              <a:rPr lang="zh-CN" altLang="en-US" sz="8000" b="1" dirty="0">
                <a:ea typeface="隶书" pitchFamily="49" charset="-122"/>
              </a:rPr>
              <a:t>本讲作业</a:t>
            </a:r>
          </a:p>
        </p:txBody>
      </p:sp>
      <p:sp>
        <p:nvSpPr>
          <p:cNvPr id="1028" name="Text Box 3"/>
          <p:cNvSpPr txBox="1">
            <a:spLocks noChangeArrowheads="1"/>
          </p:cNvSpPr>
          <p:nvPr/>
        </p:nvSpPr>
        <p:spPr bwMode="auto">
          <a:xfrm>
            <a:off x="992375" y="2399396"/>
            <a:ext cx="7513450" cy="2308324"/>
          </a:xfrm>
          <a:prstGeom prst="rect">
            <a:avLst/>
          </a:prstGeom>
          <a:noFill/>
          <a:ln w="9525">
            <a:noFill/>
            <a:miter lim="800000"/>
            <a:headEnd/>
            <a:tailEnd/>
          </a:ln>
        </p:spPr>
        <p:txBody>
          <a:bodyPr wrap="square">
            <a:spAutoFit/>
          </a:bodyPr>
          <a:lstStyle/>
          <a:p>
            <a:pPr eaLnBrk="0" hangingPunct="0">
              <a:spcBef>
                <a:spcPct val="50000"/>
              </a:spcBef>
            </a:pPr>
            <a:r>
              <a:rPr lang="zh-CN" altLang="zh-CN" sz="3600" b="1" dirty="0"/>
              <a:t>习题</a:t>
            </a:r>
            <a:r>
              <a:rPr lang="en-US" altLang="zh-CN" sz="3600" b="1" dirty="0"/>
              <a:t>9.7  </a:t>
            </a:r>
            <a:r>
              <a:rPr lang="zh-CN" altLang="zh-CN" sz="3600" b="1" dirty="0"/>
              <a:t>在</a:t>
            </a:r>
            <a:r>
              <a:rPr lang="en-US" altLang="zh-CN" sz="3600" b="1" dirty="0" err="1"/>
              <a:t>Trie</a:t>
            </a:r>
            <a:r>
              <a:rPr lang="zh-CN" altLang="zh-CN" sz="3600" b="1" dirty="0"/>
              <a:t>树中插入</a:t>
            </a:r>
            <a:r>
              <a:rPr lang="zh-CN" altLang="zh-CN" sz="3600" b="1" dirty="0" smtClean="0"/>
              <a:t>关键字</a:t>
            </a:r>
            <a:endParaRPr lang="en-US" altLang="zh-CN" sz="3600" b="1" dirty="0" smtClean="0"/>
          </a:p>
          <a:p>
            <a:pPr eaLnBrk="0" hangingPunct="0">
              <a:spcBef>
                <a:spcPct val="50000"/>
              </a:spcBef>
            </a:pPr>
            <a:r>
              <a:rPr lang="zh-CN" altLang="zh-CN" sz="3600" b="1" dirty="0" smtClean="0"/>
              <a:t>习题</a:t>
            </a:r>
            <a:r>
              <a:rPr lang="en-US" altLang="zh-CN" sz="3600" b="1" dirty="0" smtClean="0"/>
              <a:t>9.8  </a:t>
            </a:r>
            <a:r>
              <a:rPr lang="zh-CN" altLang="zh-CN" sz="3600" b="1" dirty="0" smtClean="0"/>
              <a:t>输出哈希表中所有关键字</a:t>
            </a:r>
            <a:endParaRPr lang="en-US" altLang="zh-CN" sz="3600" b="1" dirty="0" smtClean="0"/>
          </a:p>
          <a:p>
            <a:pPr eaLnBrk="0" hangingPunct="0">
              <a:spcBef>
                <a:spcPct val="50000"/>
              </a:spcBef>
            </a:pPr>
            <a:r>
              <a:rPr lang="zh-CN" altLang="zh-CN" sz="3600" b="1" dirty="0" smtClean="0"/>
              <a:t>习题</a:t>
            </a:r>
            <a:r>
              <a:rPr lang="en-US" altLang="zh-CN" sz="3600" b="1" dirty="0" smtClean="0"/>
              <a:t>9.9  </a:t>
            </a:r>
            <a:r>
              <a:rPr lang="zh-CN" altLang="zh-CN" sz="3600" b="1" dirty="0" smtClean="0"/>
              <a:t>矩阵元素在哈希表中的位置</a:t>
            </a:r>
            <a:endParaRPr lang="en-US" altLang="zh-CN" sz="3600" b="1" dirty="0">
              <a:latin typeface="黑体" pitchFamily="49" charset="-122"/>
              <a:ea typeface="黑体" pitchFamily="49" charset="-122"/>
            </a:endParaRPr>
          </a:p>
        </p:txBody>
      </p:sp>
      <p:graphicFrame>
        <p:nvGraphicFramePr>
          <p:cNvPr id="1026" name="Object 4">
            <a:hlinkClick r:id="" action="ppaction://hlinkshowjump?jump=endshow" highlightClick="1"/>
          </p:cNvPr>
          <p:cNvGraphicFramePr>
            <a:graphicFrameLocks noChangeAspect="1"/>
          </p:cNvGraphicFramePr>
          <p:nvPr/>
        </p:nvGraphicFramePr>
        <p:xfrm>
          <a:off x="8248650" y="5695950"/>
          <a:ext cx="514350" cy="857250"/>
        </p:xfrm>
        <a:graphic>
          <a:graphicData uri="http://schemas.openxmlformats.org/presentationml/2006/ole">
            <mc:AlternateContent xmlns:mc="http://schemas.openxmlformats.org/markup-compatibility/2006">
              <mc:Choice xmlns:v="urn:schemas-microsoft-com:vml" Requires="v">
                <p:oleObj spid="_x0000_s558083" name="Clip" r:id="rId4" imgW="2033280" imgH="3390840" progId="">
                  <p:embed/>
                </p:oleObj>
              </mc:Choice>
              <mc:Fallback>
                <p:oleObj name="Clip" r:id="rId4" imgW="2033280" imgH="3390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8650" y="5695950"/>
                        <a:ext cx="5143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1740647"/>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514600" y="496888"/>
            <a:ext cx="3803650" cy="1006475"/>
          </a:xfrm>
          <a:prstGeom prst="rect">
            <a:avLst/>
          </a:prstGeom>
          <a:noFill/>
          <a:ln w="9525">
            <a:noFill/>
            <a:miter lim="800000"/>
            <a:headEnd/>
            <a:tailEnd/>
          </a:ln>
        </p:spPr>
        <p:txBody>
          <a:bodyPr wrap="none">
            <a:spAutoFit/>
          </a:bodyPr>
          <a:lstStyle/>
          <a:p>
            <a:r>
              <a:rPr lang="zh-CN" altLang="en-US" sz="6000" b="1">
                <a:solidFill>
                  <a:srgbClr val="333300"/>
                </a:solidFill>
                <a:ea typeface="楷体_GB2312" pitchFamily="49" charset="-122"/>
              </a:rPr>
              <a:t>五、键   树</a:t>
            </a:r>
            <a:endParaRPr lang="zh-CN" altLang="en-US" sz="2800">
              <a:solidFill>
                <a:srgbClr val="000000"/>
              </a:solidFill>
              <a:ea typeface="宋体" charset="-122"/>
            </a:endParaRPr>
          </a:p>
        </p:txBody>
      </p:sp>
      <p:sp>
        <p:nvSpPr>
          <p:cNvPr id="4099" name="Text Box 3">
            <a:hlinkClick r:id="" action="ppaction://hlinkshowjump?jump=nextslide"/>
          </p:cNvPr>
          <p:cNvSpPr txBox="1">
            <a:spLocks noChangeArrowheads="1"/>
          </p:cNvSpPr>
          <p:nvPr/>
        </p:nvSpPr>
        <p:spPr bwMode="auto">
          <a:xfrm>
            <a:off x="1609725" y="2119313"/>
            <a:ext cx="5162550" cy="701675"/>
          </a:xfrm>
          <a:prstGeom prst="rect">
            <a:avLst/>
          </a:prstGeom>
          <a:noFill/>
          <a:ln w="9525">
            <a:noFill/>
            <a:miter lim="800000"/>
            <a:headEnd/>
            <a:tailEnd/>
          </a:ln>
        </p:spPr>
        <p:txBody>
          <a:bodyPr wrap="none">
            <a:spAutoFit/>
          </a:bodyPr>
          <a:lstStyle/>
          <a:p>
            <a:pPr lvl="2"/>
            <a:r>
              <a:rPr lang="en-US" altLang="zh-CN" sz="4000" b="1" dirty="0">
                <a:solidFill>
                  <a:srgbClr val="6600CC"/>
                </a:solidFill>
                <a:ea typeface="宋体" charset="-122"/>
              </a:rPr>
              <a:t>1.</a:t>
            </a:r>
            <a:r>
              <a:rPr lang="en-US" altLang="zh-CN" sz="4000" dirty="0">
                <a:solidFill>
                  <a:srgbClr val="6600CC"/>
                </a:solidFill>
                <a:ea typeface="宋体" charset="-122"/>
              </a:rPr>
              <a:t> </a:t>
            </a:r>
            <a:r>
              <a:rPr lang="zh-CN" altLang="en-US" sz="4000" b="1" dirty="0">
                <a:solidFill>
                  <a:srgbClr val="6600CC"/>
                </a:solidFill>
                <a:ea typeface="楷体_GB2312" pitchFamily="49" charset="-122"/>
              </a:rPr>
              <a:t>键树的结构特点</a:t>
            </a:r>
            <a:endParaRPr lang="zh-CN" altLang="en-US" sz="2800" dirty="0">
              <a:solidFill>
                <a:srgbClr val="000000"/>
              </a:solidFill>
              <a:ea typeface="宋体" charset="-122"/>
            </a:endParaRPr>
          </a:p>
        </p:txBody>
      </p:sp>
      <p:sp>
        <p:nvSpPr>
          <p:cNvPr id="4100" name="Text Box 4">
            <a:hlinkClick r:id="" action="ppaction://noaction" highlightClick="1"/>
          </p:cNvPr>
          <p:cNvSpPr txBox="1">
            <a:spLocks noChangeArrowheads="1"/>
          </p:cNvSpPr>
          <p:nvPr/>
        </p:nvSpPr>
        <p:spPr bwMode="auto">
          <a:xfrm>
            <a:off x="1609725" y="3184525"/>
            <a:ext cx="3164649" cy="707886"/>
          </a:xfrm>
          <a:prstGeom prst="rect">
            <a:avLst/>
          </a:prstGeom>
          <a:noFill/>
          <a:ln w="9525">
            <a:noFill/>
            <a:miter lim="800000"/>
            <a:headEnd/>
            <a:tailEnd/>
          </a:ln>
        </p:spPr>
        <p:txBody>
          <a:bodyPr wrap="none">
            <a:spAutoFit/>
          </a:bodyPr>
          <a:lstStyle/>
          <a:p>
            <a:pPr lvl="2"/>
            <a:r>
              <a:rPr lang="en-US" altLang="zh-CN" sz="4000" b="1" dirty="0">
                <a:solidFill>
                  <a:srgbClr val="FF0000"/>
                </a:solidFill>
                <a:ea typeface="楷体_GB2312" pitchFamily="49" charset="-122"/>
              </a:rPr>
              <a:t>2. </a:t>
            </a:r>
            <a:r>
              <a:rPr lang="zh-CN" altLang="en-US" sz="4000" b="1" dirty="0" smtClean="0">
                <a:solidFill>
                  <a:srgbClr val="FF0000"/>
                </a:solidFill>
                <a:ea typeface="楷体_GB2312" pitchFamily="49" charset="-122"/>
              </a:rPr>
              <a:t>双</a:t>
            </a:r>
            <a:r>
              <a:rPr lang="zh-CN" altLang="en-US" sz="4000" b="1" dirty="0">
                <a:solidFill>
                  <a:srgbClr val="FF0000"/>
                </a:solidFill>
                <a:ea typeface="楷体_GB2312" pitchFamily="49" charset="-122"/>
              </a:rPr>
              <a:t>链树</a:t>
            </a:r>
          </a:p>
        </p:txBody>
      </p:sp>
      <p:sp>
        <p:nvSpPr>
          <p:cNvPr id="4101" name="Text Box 5">
            <a:hlinkClick r:id="" action="ppaction://noaction" highlightClick="1"/>
          </p:cNvPr>
          <p:cNvSpPr txBox="1">
            <a:spLocks noChangeArrowheads="1"/>
          </p:cNvSpPr>
          <p:nvPr/>
        </p:nvSpPr>
        <p:spPr bwMode="auto">
          <a:xfrm>
            <a:off x="2600325" y="4302125"/>
            <a:ext cx="2130425" cy="701675"/>
          </a:xfrm>
          <a:prstGeom prst="rect">
            <a:avLst/>
          </a:prstGeom>
          <a:noFill/>
          <a:ln w="9525">
            <a:noFill/>
            <a:miter lim="800000"/>
            <a:headEnd/>
            <a:tailEnd/>
          </a:ln>
        </p:spPr>
        <p:txBody>
          <a:bodyPr wrap="none">
            <a:spAutoFit/>
          </a:bodyPr>
          <a:lstStyle/>
          <a:p>
            <a:r>
              <a:rPr lang="en-US" altLang="zh-CN" sz="4000" b="1" dirty="0">
                <a:solidFill>
                  <a:srgbClr val="6600CC"/>
                </a:solidFill>
                <a:ea typeface="楷体_GB2312" pitchFamily="49" charset="-122"/>
              </a:rPr>
              <a:t>3. </a:t>
            </a:r>
            <a:r>
              <a:rPr lang="en-US" altLang="zh-CN" sz="4000" b="1" dirty="0" err="1">
                <a:solidFill>
                  <a:srgbClr val="6600CC"/>
                </a:solidFill>
                <a:ea typeface="楷体_GB2312" pitchFamily="49" charset="-122"/>
              </a:rPr>
              <a:t>Trie</a:t>
            </a:r>
            <a:r>
              <a:rPr lang="zh-CN" altLang="en-US" sz="4000" b="1" dirty="0">
                <a:solidFill>
                  <a:srgbClr val="6600CC"/>
                </a:solidFill>
                <a:ea typeface="楷体_GB2312" pitchFamily="49" charset="-122"/>
              </a:rPr>
              <a:t>树</a:t>
            </a:r>
          </a:p>
        </p:txBody>
      </p:sp>
    </p:spTree>
    <p:extLst>
      <p:ext uri="{BB962C8B-B14F-4D97-AF65-F5344CB8AC3E}">
        <p14:creationId xmlns:p14="http://schemas.microsoft.com/office/powerpoint/2010/main" val="9924133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60488" y="3406775"/>
            <a:ext cx="6597650" cy="3451225"/>
            <a:chOff x="528" y="1412"/>
            <a:chExt cx="4752" cy="2668"/>
          </a:xfrm>
        </p:grpSpPr>
        <p:sp>
          <p:nvSpPr>
            <p:cNvPr id="10258" name="Oval 3"/>
            <p:cNvSpPr>
              <a:spLocks noChangeArrowheads="1"/>
            </p:cNvSpPr>
            <p:nvPr/>
          </p:nvSpPr>
          <p:spPr bwMode="auto">
            <a:xfrm>
              <a:off x="2400" y="141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grpSp>
          <p:nvGrpSpPr>
            <p:cNvPr id="3" name="Group 4"/>
            <p:cNvGrpSpPr>
              <a:grpSpLocks/>
            </p:cNvGrpSpPr>
            <p:nvPr/>
          </p:nvGrpSpPr>
          <p:grpSpPr bwMode="auto">
            <a:xfrm>
              <a:off x="528" y="2256"/>
              <a:ext cx="1632" cy="672"/>
              <a:chOff x="528" y="2256"/>
              <a:chExt cx="1632" cy="672"/>
            </a:xfrm>
          </p:grpSpPr>
          <p:sp>
            <p:nvSpPr>
              <p:cNvPr id="10304" name="Oval 5"/>
              <p:cNvSpPr>
                <a:spLocks noChangeArrowheads="1"/>
              </p:cNvSpPr>
              <p:nvPr/>
            </p:nvSpPr>
            <p:spPr bwMode="auto">
              <a:xfrm>
                <a:off x="528"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D</a:t>
                </a:r>
                <a:endParaRPr lang="en-US" altLang="zh-CN" sz="3200">
                  <a:solidFill>
                    <a:srgbClr val="000000"/>
                  </a:solidFill>
                  <a:ea typeface="宋体" charset="-122"/>
                </a:endParaRPr>
              </a:p>
            </p:txBody>
          </p:sp>
          <p:sp>
            <p:nvSpPr>
              <p:cNvPr id="10305" name="Oval 6"/>
              <p:cNvSpPr>
                <a:spLocks noChangeArrowheads="1"/>
              </p:cNvSpPr>
              <p:nvPr/>
            </p:nvSpPr>
            <p:spPr bwMode="auto">
              <a:xfrm>
                <a:off x="115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10306" name="Oval 7"/>
              <p:cNvSpPr>
                <a:spLocks noChangeArrowheads="1"/>
              </p:cNvSpPr>
              <p:nvPr/>
            </p:nvSpPr>
            <p:spPr bwMode="auto">
              <a:xfrm>
                <a:off x="177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V</a:t>
                </a:r>
                <a:endParaRPr lang="en-US" altLang="zh-CN" sz="3200">
                  <a:solidFill>
                    <a:srgbClr val="000000"/>
                  </a:solidFill>
                  <a:ea typeface="宋体" charset="-122"/>
                </a:endParaRPr>
              </a:p>
            </p:txBody>
          </p:sp>
          <p:sp>
            <p:nvSpPr>
              <p:cNvPr id="10307" name="Line 8"/>
              <p:cNvSpPr>
                <a:spLocks noChangeShapeType="1"/>
              </p:cNvSpPr>
              <p:nvPr/>
            </p:nvSpPr>
            <p:spPr bwMode="auto">
              <a:xfrm flipH="1">
                <a:off x="720"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308" name="Line 9"/>
              <p:cNvSpPr>
                <a:spLocks noChangeShapeType="1"/>
              </p:cNvSpPr>
              <p:nvPr/>
            </p:nvSpPr>
            <p:spPr bwMode="auto">
              <a:xfrm>
                <a:off x="134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309" name="Line 10"/>
              <p:cNvSpPr>
                <a:spLocks noChangeShapeType="1"/>
              </p:cNvSpPr>
              <p:nvPr/>
            </p:nvSpPr>
            <p:spPr bwMode="auto">
              <a:xfrm>
                <a:off x="148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1"/>
            <p:cNvGrpSpPr>
              <a:grpSpLocks/>
            </p:cNvGrpSpPr>
            <p:nvPr/>
          </p:nvGrpSpPr>
          <p:grpSpPr bwMode="auto">
            <a:xfrm>
              <a:off x="2400" y="2256"/>
              <a:ext cx="1008" cy="672"/>
              <a:chOff x="2400" y="2256"/>
              <a:chExt cx="1008" cy="672"/>
            </a:xfrm>
          </p:grpSpPr>
          <p:sp>
            <p:nvSpPr>
              <p:cNvPr id="10300" name="Oval 12"/>
              <p:cNvSpPr>
                <a:spLocks noChangeArrowheads="1"/>
              </p:cNvSpPr>
              <p:nvPr/>
            </p:nvSpPr>
            <p:spPr bwMode="auto">
              <a:xfrm>
                <a:off x="2400"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301" name="Oval 13"/>
              <p:cNvSpPr>
                <a:spLocks noChangeArrowheads="1"/>
              </p:cNvSpPr>
              <p:nvPr/>
            </p:nvSpPr>
            <p:spPr bwMode="auto">
              <a:xfrm>
                <a:off x="3024"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R</a:t>
                </a:r>
                <a:endParaRPr lang="en-US" altLang="zh-CN" sz="3200">
                  <a:solidFill>
                    <a:srgbClr val="000000"/>
                  </a:solidFill>
                  <a:ea typeface="宋体" charset="-122"/>
                </a:endParaRPr>
              </a:p>
            </p:txBody>
          </p:sp>
          <p:sp>
            <p:nvSpPr>
              <p:cNvPr id="10302" name="Line 14"/>
              <p:cNvSpPr>
                <a:spLocks noChangeShapeType="1"/>
              </p:cNvSpPr>
              <p:nvPr/>
            </p:nvSpPr>
            <p:spPr bwMode="auto">
              <a:xfrm>
                <a:off x="2592"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303" name="Line 15"/>
              <p:cNvSpPr>
                <a:spLocks noChangeShapeType="1"/>
              </p:cNvSpPr>
              <p:nvPr/>
            </p:nvSpPr>
            <p:spPr bwMode="auto">
              <a:xfrm>
                <a:off x="2736"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5" name="Group 16"/>
            <p:cNvGrpSpPr>
              <a:grpSpLocks/>
            </p:cNvGrpSpPr>
            <p:nvPr/>
          </p:nvGrpSpPr>
          <p:grpSpPr bwMode="auto">
            <a:xfrm>
              <a:off x="528" y="2928"/>
              <a:ext cx="384" cy="576"/>
              <a:chOff x="528" y="2928"/>
              <a:chExt cx="384" cy="576"/>
            </a:xfrm>
          </p:grpSpPr>
          <p:sp>
            <p:nvSpPr>
              <p:cNvPr id="10298" name="Oval 17"/>
              <p:cNvSpPr>
                <a:spLocks noChangeArrowheads="1"/>
              </p:cNvSpPr>
              <p:nvPr/>
            </p:nvSpPr>
            <p:spPr bwMode="auto">
              <a:xfrm>
                <a:off x="52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a:solidFill>
                    <a:srgbClr val="3333FF"/>
                  </a:solidFill>
                  <a:ea typeface="宋体" charset="-122"/>
                </a:endParaRPr>
              </a:p>
            </p:txBody>
          </p:sp>
          <p:sp>
            <p:nvSpPr>
              <p:cNvPr id="10299" name="Line 18"/>
              <p:cNvSpPr>
                <a:spLocks noChangeShapeType="1"/>
              </p:cNvSpPr>
              <p:nvPr/>
            </p:nvSpPr>
            <p:spPr bwMode="auto">
              <a:xfrm>
                <a:off x="720"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6" name="Group 19"/>
            <p:cNvGrpSpPr>
              <a:grpSpLocks/>
            </p:cNvGrpSpPr>
            <p:nvPr/>
          </p:nvGrpSpPr>
          <p:grpSpPr bwMode="auto">
            <a:xfrm>
              <a:off x="1152" y="2928"/>
              <a:ext cx="384" cy="576"/>
              <a:chOff x="1152" y="2928"/>
              <a:chExt cx="384" cy="576"/>
            </a:xfrm>
          </p:grpSpPr>
          <p:sp>
            <p:nvSpPr>
              <p:cNvPr id="10296" name="Oval 20"/>
              <p:cNvSpPr>
                <a:spLocks noChangeArrowheads="1"/>
              </p:cNvSpPr>
              <p:nvPr/>
            </p:nvSpPr>
            <p:spPr bwMode="auto">
              <a:xfrm>
                <a:off x="115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97" name="Line 21"/>
              <p:cNvSpPr>
                <a:spLocks noChangeShapeType="1"/>
              </p:cNvSpPr>
              <p:nvPr/>
            </p:nvSpPr>
            <p:spPr bwMode="auto">
              <a:xfrm>
                <a:off x="134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7" name="Group 22"/>
            <p:cNvGrpSpPr>
              <a:grpSpLocks/>
            </p:cNvGrpSpPr>
            <p:nvPr/>
          </p:nvGrpSpPr>
          <p:grpSpPr bwMode="auto">
            <a:xfrm>
              <a:off x="1776" y="2928"/>
              <a:ext cx="384" cy="1152"/>
              <a:chOff x="1776" y="2928"/>
              <a:chExt cx="384" cy="1152"/>
            </a:xfrm>
          </p:grpSpPr>
          <p:sp>
            <p:nvSpPr>
              <p:cNvPr id="10292" name="Oval 23"/>
              <p:cNvSpPr>
                <a:spLocks noChangeArrowheads="1"/>
              </p:cNvSpPr>
              <p:nvPr/>
            </p:nvSpPr>
            <p:spPr bwMode="auto">
              <a:xfrm>
                <a:off x="177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10293" name="Oval 24"/>
              <p:cNvSpPr>
                <a:spLocks noChangeArrowheads="1"/>
              </p:cNvSpPr>
              <p:nvPr/>
            </p:nvSpPr>
            <p:spPr bwMode="auto">
              <a:xfrm>
                <a:off x="1776"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94" name="Line 25"/>
              <p:cNvSpPr>
                <a:spLocks noChangeShapeType="1"/>
              </p:cNvSpPr>
              <p:nvPr/>
            </p:nvSpPr>
            <p:spPr bwMode="auto">
              <a:xfrm>
                <a:off x="196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95" name="Line 26"/>
              <p:cNvSpPr>
                <a:spLocks noChangeShapeType="1"/>
              </p:cNvSpPr>
              <p:nvPr/>
            </p:nvSpPr>
            <p:spPr bwMode="auto">
              <a:xfrm>
                <a:off x="1968"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8" name="Group 27"/>
            <p:cNvGrpSpPr>
              <a:grpSpLocks/>
            </p:cNvGrpSpPr>
            <p:nvPr/>
          </p:nvGrpSpPr>
          <p:grpSpPr bwMode="auto">
            <a:xfrm>
              <a:off x="3024" y="2928"/>
              <a:ext cx="384" cy="576"/>
              <a:chOff x="3024" y="2928"/>
              <a:chExt cx="384" cy="576"/>
            </a:xfrm>
          </p:grpSpPr>
          <p:sp>
            <p:nvSpPr>
              <p:cNvPr id="10290" name="Oval 28"/>
              <p:cNvSpPr>
                <a:spLocks noChangeArrowheads="1"/>
              </p:cNvSpPr>
              <p:nvPr/>
            </p:nvSpPr>
            <p:spPr bwMode="auto">
              <a:xfrm>
                <a:off x="3024"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91" name="Line 29"/>
              <p:cNvSpPr>
                <a:spLocks noChangeShapeType="1"/>
              </p:cNvSpPr>
              <p:nvPr/>
            </p:nvSpPr>
            <p:spPr bwMode="auto">
              <a:xfrm>
                <a:off x="3216"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9" name="Group 30"/>
            <p:cNvGrpSpPr>
              <a:grpSpLocks/>
            </p:cNvGrpSpPr>
            <p:nvPr/>
          </p:nvGrpSpPr>
          <p:grpSpPr bwMode="auto">
            <a:xfrm>
              <a:off x="4272" y="2928"/>
              <a:ext cx="384" cy="1152"/>
              <a:chOff x="4272" y="2928"/>
              <a:chExt cx="384" cy="1152"/>
            </a:xfrm>
          </p:grpSpPr>
          <p:sp>
            <p:nvSpPr>
              <p:cNvPr id="10286" name="Oval 31"/>
              <p:cNvSpPr>
                <a:spLocks noChangeArrowheads="1"/>
              </p:cNvSpPr>
              <p:nvPr/>
            </p:nvSpPr>
            <p:spPr bwMode="auto">
              <a:xfrm>
                <a:off x="4272"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H</a:t>
                </a:r>
                <a:endParaRPr lang="en-US" altLang="zh-CN" sz="3200">
                  <a:solidFill>
                    <a:srgbClr val="000000"/>
                  </a:solidFill>
                  <a:ea typeface="宋体" charset="-122"/>
                </a:endParaRPr>
              </a:p>
            </p:txBody>
          </p:sp>
          <p:sp>
            <p:nvSpPr>
              <p:cNvPr id="10287" name="Oval 32"/>
              <p:cNvSpPr>
                <a:spLocks noChangeArrowheads="1"/>
              </p:cNvSpPr>
              <p:nvPr/>
            </p:nvSpPr>
            <p:spPr bwMode="auto">
              <a:xfrm>
                <a:off x="4272"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88" name="Line 33"/>
              <p:cNvSpPr>
                <a:spLocks noChangeShapeType="1"/>
              </p:cNvSpPr>
              <p:nvPr/>
            </p:nvSpPr>
            <p:spPr bwMode="auto">
              <a:xfrm>
                <a:off x="4464"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89" name="Line 34"/>
              <p:cNvSpPr>
                <a:spLocks noChangeShapeType="1"/>
              </p:cNvSpPr>
              <p:nvPr/>
            </p:nvSpPr>
            <p:spPr bwMode="auto">
              <a:xfrm>
                <a:off x="4464"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0" name="Group 35"/>
            <p:cNvGrpSpPr>
              <a:grpSpLocks/>
            </p:cNvGrpSpPr>
            <p:nvPr/>
          </p:nvGrpSpPr>
          <p:grpSpPr bwMode="auto">
            <a:xfrm>
              <a:off x="4896" y="2928"/>
              <a:ext cx="384" cy="576"/>
              <a:chOff x="4896" y="2928"/>
              <a:chExt cx="384" cy="576"/>
            </a:xfrm>
          </p:grpSpPr>
          <p:sp>
            <p:nvSpPr>
              <p:cNvPr id="10284" name="Oval 36"/>
              <p:cNvSpPr>
                <a:spLocks noChangeArrowheads="1"/>
              </p:cNvSpPr>
              <p:nvPr/>
            </p:nvSpPr>
            <p:spPr bwMode="auto">
              <a:xfrm>
                <a:off x="4896"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85" name="Line 37"/>
              <p:cNvSpPr>
                <a:spLocks noChangeShapeType="1"/>
              </p:cNvSpPr>
              <p:nvPr/>
            </p:nvSpPr>
            <p:spPr bwMode="auto">
              <a:xfrm>
                <a:off x="5088" y="2928"/>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1" name="Group 38"/>
            <p:cNvGrpSpPr>
              <a:grpSpLocks/>
            </p:cNvGrpSpPr>
            <p:nvPr/>
          </p:nvGrpSpPr>
          <p:grpSpPr bwMode="auto">
            <a:xfrm>
              <a:off x="3360" y="2832"/>
              <a:ext cx="672" cy="1248"/>
              <a:chOff x="3360" y="2832"/>
              <a:chExt cx="672" cy="1248"/>
            </a:xfrm>
          </p:grpSpPr>
          <p:sp>
            <p:nvSpPr>
              <p:cNvPr id="10280" name="Oval 39"/>
              <p:cNvSpPr>
                <a:spLocks noChangeArrowheads="1"/>
              </p:cNvSpPr>
              <p:nvPr/>
            </p:nvSpPr>
            <p:spPr bwMode="auto">
              <a:xfrm>
                <a:off x="3648" y="3168"/>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10281" name="Oval 40"/>
              <p:cNvSpPr>
                <a:spLocks noChangeArrowheads="1"/>
              </p:cNvSpPr>
              <p:nvPr/>
            </p:nvSpPr>
            <p:spPr bwMode="auto">
              <a:xfrm>
                <a:off x="3648" y="3744"/>
                <a:ext cx="384" cy="336"/>
              </a:xfrm>
              <a:prstGeom prst="ellipse">
                <a:avLst/>
              </a:prstGeom>
              <a:solidFill>
                <a:srgbClr val="FFFFCC"/>
              </a:solidFill>
              <a:ln w="25400">
                <a:solidFill>
                  <a:srgbClr val="993300"/>
                </a:solidFill>
                <a:round/>
                <a:headEnd/>
                <a:tailEnd/>
              </a:ln>
            </p:spPr>
            <p:txBody>
              <a:bodyPr wrap="none" anchor="ctr"/>
              <a:lstStyle/>
              <a:p>
                <a:pPr algn="ctr"/>
                <a:r>
                  <a:rPr lang="en-US" altLang="en-US" sz="3200" b="1">
                    <a:solidFill>
                      <a:srgbClr val="3333FF"/>
                    </a:solidFill>
                    <a:ea typeface="宋体" charset="-122"/>
                  </a:rPr>
                  <a:t>$</a:t>
                </a:r>
                <a:endParaRPr lang="en-US" altLang="zh-CN" sz="3200" b="1">
                  <a:solidFill>
                    <a:srgbClr val="3333FF"/>
                  </a:solidFill>
                  <a:ea typeface="宋体" charset="-122"/>
                </a:endParaRPr>
              </a:p>
            </p:txBody>
          </p:sp>
          <p:sp>
            <p:nvSpPr>
              <p:cNvPr id="10282" name="Line 41"/>
              <p:cNvSpPr>
                <a:spLocks noChangeShapeType="1"/>
              </p:cNvSpPr>
              <p:nvPr/>
            </p:nvSpPr>
            <p:spPr bwMode="auto">
              <a:xfrm>
                <a:off x="3840" y="3504"/>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83" name="Line 42"/>
              <p:cNvSpPr>
                <a:spLocks noChangeShapeType="1"/>
              </p:cNvSpPr>
              <p:nvPr/>
            </p:nvSpPr>
            <p:spPr bwMode="auto">
              <a:xfrm>
                <a:off x="3360" y="2832"/>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2" name="Group 43"/>
            <p:cNvGrpSpPr>
              <a:grpSpLocks/>
            </p:cNvGrpSpPr>
            <p:nvPr/>
          </p:nvGrpSpPr>
          <p:grpSpPr bwMode="auto">
            <a:xfrm>
              <a:off x="4272" y="2256"/>
              <a:ext cx="1008" cy="672"/>
              <a:chOff x="4272" y="2256"/>
              <a:chExt cx="1008" cy="672"/>
            </a:xfrm>
          </p:grpSpPr>
          <p:sp>
            <p:nvSpPr>
              <p:cNvPr id="10276" name="Oval 44"/>
              <p:cNvSpPr>
                <a:spLocks noChangeArrowheads="1"/>
              </p:cNvSpPr>
              <p:nvPr/>
            </p:nvSpPr>
            <p:spPr bwMode="auto">
              <a:xfrm>
                <a:off x="4272"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G</a:t>
                </a:r>
                <a:endParaRPr lang="en-US" altLang="zh-CN" sz="3200">
                  <a:solidFill>
                    <a:srgbClr val="000000"/>
                  </a:solidFill>
                  <a:ea typeface="宋体" charset="-122"/>
                </a:endParaRPr>
              </a:p>
            </p:txBody>
          </p:sp>
          <p:sp>
            <p:nvSpPr>
              <p:cNvPr id="10277" name="Oval 45"/>
              <p:cNvSpPr>
                <a:spLocks noChangeArrowheads="1"/>
              </p:cNvSpPr>
              <p:nvPr/>
            </p:nvSpPr>
            <p:spPr bwMode="auto">
              <a:xfrm>
                <a:off x="4896" y="2592"/>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S</a:t>
                </a:r>
                <a:endParaRPr lang="en-US" altLang="zh-CN" sz="3200">
                  <a:solidFill>
                    <a:srgbClr val="000000"/>
                  </a:solidFill>
                  <a:ea typeface="宋体" charset="-122"/>
                </a:endParaRPr>
              </a:p>
            </p:txBody>
          </p:sp>
          <p:sp>
            <p:nvSpPr>
              <p:cNvPr id="10278" name="Line 46"/>
              <p:cNvSpPr>
                <a:spLocks noChangeShapeType="1"/>
              </p:cNvSpPr>
              <p:nvPr/>
            </p:nvSpPr>
            <p:spPr bwMode="auto">
              <a:xfrm>
                <a:off x="4464" y="2352"/>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79" name="Line 47"/>
              <p:cNvSpPr>
                <a:spLocks noChangeShapeType="1"/>
              </p:cNvSpPr>
              <p:nvPr/>
            </p:nvSpPr>
            <p:spPr bwMode="auto">
              <a:xfrm>
                <a:off x="4608" y="2256"/>
                <a:ext cx="480"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nvGrpSpPr>
            <p:cNvPr id="13" name="Group 48"/>
            <p:cNvGrpSpPr>
              <a:grpSpLocks/>
            </p:cNvGrpSpPr>
            <p:nvPr/>
          </p:nvGrpSpPr>
          <p:grpSpPr bwMode="auto">
            <a:xfrm>
              <a:off x="1152" y="1680"/>
              <a:ext cx="3504" cy="672"/>
              <a:chOff x="1152" y="1680"/>
              <a:chExt cx="3504" cy="672"/>
            </a:xfrm>
          </p:grpSpPr>
          <p:sp>
            <p:nvSpPr>
              <p:cNvPr id="10270" name="Oval 49"/>
              <p:cNvSpPr>
                <a:spLocks noChangeArrowheads="1"/>
              </p:cNvSpPr>
              <p:nvPr/>
            </p:nvSpPr>
            <p:spPr bwMode="auto">
              <a:xfrm>
                <a:off x="115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A</a:t>
                </a:r>
                <a:endParaRPr lang="en-US" altLang="zh-CN" sz="3200">
                  <a:solidFill>
                    <a:srgbClr val="000000"/>
                  </a:solidFill>
                  <a:ea typeface="宋体" charset="-122"/>
                </a:endParaRPr>
              </a:p>
            </p:txBody>
          </p:sp>
          <p:sp>
            <p:nvSpPr>
              <p:cNvPr id="10271" name="Oval 50"/>
              <p:cNvSpPr>
                <a:spLocks noChangeArrowheads="1"/>
              </p:cNvSpPr>
              <p:nvPr/>
            </p:nvSpPr>
            <p:spPr bwMode="auto">
              <a:xfrm>
                <a:off x="2400"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E</a:t>
                </a:r>
                <a:endParaRPr lang="en-US" altLang="zh-CN" sz="3200">
                  <a:solidFill>
                    <a:srgbClr val="000000"/>
                  </a:solidFill>
                  <a:ea typeface="宋体" charset="-122"/>
                </a:endParaRPr>
              </a:p>
            </p:txBody>
          </p:sp>
          <p:sp>
            <p:nvSpPr>
              <p:cNvPr id="10272" name="Oval 51"/>
              <p:cNvSpPr>
                <a:spLocks noChangeArrowheads="1"/>
              </p:cNvSpPr>
              <p:nvPr/>
            </p:nvSpPr>
            <p:spPr bwMode="auto">
              <a:xfrm>
                <a:off x="4272" y="2016"/>
                <a:ext cx="384" cy="336"/>
              </a:xfrm>
              <a:prstGeom prst="ellipse">
                <a:avLst/>
              </a:prstGeom>
              <a:solidFill>
                <a:srgbClr val="FFFFCC"/>
              </a:solidFill>
              <a:ln w="25400">
                <a:solidFill>
                  <a:srgbClr val="993300"/>
                </a:solidFill>
                <a:round/>
                <a:headEnd/>
                <a:tailEnd/>
              </a:ln>
            </p:spPr>
            <p:txBody>
              <a:bodyPr wrap="none" anchor="ctr"/>
              <a:lstStyle/>
              <a:p>
                <a:pPr algn="ctr"/>
                <a:r>
                  <a:rPr lang="en-US" altLang="zh-CN" sz="3200" b="1">
                    <a:solidFill>
                      <a:srgbClr val="A50021"/>
                    </a:solidFill>
                    <a:ea typeface="宋体" charset="-122"/>
                  </a:rPr>
                  <a:t>I</a:t>
                </a:r>
                <a:endParaRPr lang="en-US" altLang="zh-CN" sz="3200">
                  <a:solidFill>
                    <a:srgbClr val="000000"/>
                  </a:solidFill>
                  <a:ea typeface="宋体" charset="-122"/>
                </a:endParaRPr>
              </a:p>
            </p:txBody>
          </p:sp>
          <p:sp>
            <p:nvSpPr>
              <p:cNvPr id="10273" name="Line 52"/>
              <p:cNvSpPr>
                <a:spLocks noChangeShapeType="1"/>
              </p:cNvSpPr>
              <p:nvPr/>
            </p:nvSpPr>
            <p:spPr bwMode="auto">
              <a:xfrm flipH="1">
                <a:off x="1344" y="1680"/>
                <a:ext cx="1104"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74" name="Line 53"/>
              <p:cNvSpPr>
                <a:spLocks noChangeShapeType="1"/>
              </p:cNvSpPr>
              <p:nvPr/>
            </p:nvSpPr>
            <p:spPr bwMode="auto">
              <a:xfrm>
                <a:off x="2592" y="1776"/>
                <a:ext cx="0" cy="240"/>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sp>
            <p:nvSpPr>
              <p:cNvPr id="10275" name="Line 54"/>
              <p:cNvSpPr>
                <a:spLocks noChangeShapeType="1"/>
              </p:cNvSpPr>
              <p:nvPr/>
            </p:nvSpPr>
            <p:spPr bwMode="auto">
              <a:xfrm>
                <a:off x="2736" y="1680"/>
                <a:ext cx="1728" cy="336"/>
              </a:xfrm>
              <a:prstGeom prst="line">
                <a:avLst/>
              </a:prstGeom>
              <a:noFill/>
              <a:ln w="28575">
                <a:solidFill>
                  <a:srgbClr val="A50021"/>
                </a:solidFill>
                <a:round/>
                <a:headEnd/>
                <a:tailEnd/>
              </a:ln>
            </p:spPr>
            <p:txBody>
              <a:bodyPr wrap="none" anchor="ctr"/>
              <a:lstStyle/>
              <a:p>
                <a:endParaRPr lang="zh-CN" altLang="en-US" sz="2800">
                  <a:solidFill>
                    <a:srgbClr val="000000"/>
                  </a:solidFill>
                  <a:ea typeface="宋体" charset="-122"/>
                </a:endParaRPr>
              </a:p>
            </p:txBody>
          </p:sp>
        </p:grpSp>
      </p:grpSp>
      <p:sp>
        <p:nvSpPr>
          <p:cNvPr id="10243" name="Text Box 55"/>
          <p:cNvSpPr txBox="1">
            <a:spLocks noChangeArrowheads="1"/>
          </p:cNvSpPr>
          <p:nvPr/>
        </p:nvSpPr>
        <p:spPr bwMode="auto">
          <a:xfrm>
            <a:off x="233363" y="76200"/>
            <a:ext cx="3392487" cy="701675"/>
          </a:xfrm>
          <a:prstGeom prst="rect">
            <a:avLst/>
          </a:prstGeom>
          <a:noFill/>
          <a:ln w="9525">
            <a:noFill/>
            <a:miter lim="800000"/>
            <a:headEnd/>
            <a:tailEnd/>
          </a:ln>
        </p:spPr>
        <p:txBody>
          <a:bodyPr>
            <a:spAutoFit/>
          </a:bodyPr>
          <a:lstStyle/>
          <a:p>
            <a:pPr marL="381000" lvl="2"/>
            <a:r>
              <a:rPr lang="en-US" altLang="zh-CN" sz="4000" b="1">
                <a:solidFill>
                  <a:srgbClr val="6600CC"/>
                </a:solidFill>
                <a:ea typeface="宋体" charset="-122"/>
              </a:rPr>
              <a:t>2.  </a:t>
            </a:r>
            <a:r>
              <a:rPr lang="zh-CN" altLang="en-US" sz="4000" b="1">
                <a:solidFill>
                  <a:srgbClr val="6600CC"/>
                </a:solidFill>
                <a:ea typeface="楷体_GB2312" pitchFamily="49" charset="-122"/>
              </a:rPr>
              <a:t>双链树</a:t>
            </a:r>
            <a:endParaRPr lang="zh-CN" altLang="en-US" sz="2800">
              <a:solidFill>
                <a:srgbClr val="000000"/>
              </a:solidFill>
              <a:ea typeface="宋体" charset="-122"/>
            </a:endParaRPr>
          </a:p>
        </p:txBody>
      </p:sp>
      <p:sp>
        <p:nvSpPr>
          <p:cNvPr id="10244" name="Rectangle 56"/>
          <p:cNvSpPr>
            <a:spLocks noChangeArrowheads="1"/>
          </p:cNvSpPr>
          <p:nvPr/>
        </p:nvSpPr>
        <p:spPr bwMode="auto">
          <a:xfrm>
            <a:off x="1143000" y="812800"/>
            <a:ext cx="7731125" cy="579438"/>
          </a:xfrm>
          <a:prstGeom prst="rect">
            <a:avLst/>
          </a:prstGeom>
          <a:noFill/>
          <a:ln w="9525">
            <a:noFill/>
            <a:miter lim="800000"/>
            <a:headEnd/>
            <a:tailEnd/>
          </a:ln>
        </p:spPr>
        <p:txBody>
          <a:bodyPr wrap="none">
            <a:spAutoFit/>
          </a:bodyPr>
          <a:lstStyle/>
          <a:p>
            <a:r>
              <a:rPr lang="en-US" altLang="zh-CN" sz="3200" b="1">
                <a:solidFill>
                  <a:srgbClr val="A50021"/>
                </a:solidFill>
                <a:ea typeface="楷体_GB2312" pitchFamily="49" charset="-122"/>
              </a:rPr>
              <a:t>—</a:t>
            </a:r>
            <a:r>
              <a:rPr lang="en-US" altLang="zh-CN" sz="3200" b="1">
                <a:solidFill>
                  <a:srgbClr val="A50021"/>
                </a:solidFill>
                <a:latin typeface="楷体_GB2312" pitchFamily="49" charset="-122"/>
                <a:ea typeface="楷体_GB2312" pitchFamily="49" charset="-122"/>
              </a:rPr>
              <a:t> </a:t>
            </a:r>
            <a:r>
              <a:rPr lang="zh-CN" altLang="en-US" sz="3200" b="1">
                <a:solidFill>
                  <a:srgbClr val="A50021"/>
                </a:solidFill>
                <a:latin typeface="楷体_GB2312" pitchFamily="49" charset="-122"/>
                <a:ea typeface="楷体_GB2312" pitchFamily="49" charset="-122"/>
              </a:rPr>
              <a:t>以孩子兄弟链表作存储结构实现的键树</a:t>
            </a:r>
          </a:p>
        </p:txBody>
      </p:sp>
      <p:grpSp>
        <p:nvGrpSpPr>
          <p:cNvPr id="14" name="Group 57"/>
          <p:cNvGrpSpPr>
            <a:grpSpLocks/>
          </p:cNvGrpSpPr>
          <p:nvPr/>
        </p:nvGrpSpPr>
        <p:grpSpPr bwMode="auto">
          <a:xfrm>
            <a:off x="1370013" y="1970088"/>
            <a:ext cx="2465387" cy="522287"/>
            <a:chOff x="624" y="1392"/>
            <a:chExt cx="1995" cy="432"/>
          </a:xfrm>
        </p:grpSpPr>
        <p:sp>
          <p:nvSpPr>
            <p:cNvPr id="10255" name="Text Box 58"/>
            <p:cNvSpPr txBox="1">
              <a:spLocks noChangeArrowheads="1"/>
            </p:cNvSpPr>
            <p:nvPr/>
          </p:nvSpPr>
          <p:spPr bwMode="auto">
            <a:xfrm>
              <a:off x="624" y="1404"/>
              <a:ext cx="1995" cy="382"/>
            </a:xfrm>
            <a:prstGeom prst="rect">
              <a:avLst/>
            </a:prstGeom>
            <a:solidFill>
              <a:srgbClr val="CCFFCC">
                <a:alpha val="50195"/>
              </a:srgbClr>
            </a:solidFill>
            <a:ln w="25400">
              <a:solidFill>
                <a:srgbClr val="003300"/>
              </a:solidFill>
              <a:miter lim="800000"/>
              <a:headEnd/>
              <a:tailEnd/>
            </a:ln>
          </p:spPr>
          <p:txBody>
            <a:bodyPr>
              <a:spAutoFit/>
            </a:bodyPr>
            <a:lstStyle/>
            <a:p>
              <a:r>
                <a:rPr lang="en-US" altLang="zh-CN" dirty="0">
                  <a:solidFill>
                    <a:srgbClr val="A50021"/>
                  </a:solidFill>
                  <a:ea typeface="宋体" charset="-122"/>
                </a:rPr>
                <a:t>first</a:t>
              </a:r>
              <a:r>
                <a:rPr lang="en-US" altLang="zh-CN" dirty="0">
                  <a:solidFill>
                    <a:srgbClr val="000000"/>
                  </a:solidFill>
                  <a:ea typeface="宋体" charset="-122"/>
                </a:rPr>
                <a:t>  </a:t>
              </a:r>
              <a:r>
                <a:rPr lang="en-US" altLang="zh-CN" dirty="0" smtClean="0">
                  <a:solidFill>
                    <a:srgbClr val="006600"/>
                  </a:solidFill>
                  <a:ea typeface="宋体" charset="-122"/>
                </a:rPr>
                <a:t>symbol </a:t>
              </a:r>
              <a:r>
                <a:rPr lang="en-US" altLang="zh-CN" dirty="0" smtClean="0">
                  <a:solidFill>
                    <a:srgbClr val="000000"/>
                  </a:solidFill>
                  <a:ea typeface="宋体" charset="-122"/>
                </a:rPr>
                <a:t> </a:t>
              </a:r>
              <a:r>
                <a:rPr lang="en-US" altLang="zh-CN" dirty="0">
                  <a:solidFill>
                    <a:srgbClr val="3333FF"/>
                  </a:solidFill>
                  <a:ea typeface="宋体" charset="-122"/>
                </a:rPr>
                <a:t>next</a:t>
              </a:r>
              <a:endParaRPr lang="en-US" altLang="zh-CN" dirty="0">
                <a:solidFill>
                  <a:srgbClr val="000000"/>
                </a:solidFill>
                <a:ea typeface="宋体" charset="-122"/>
              </a:endParaRPr>
            </a:p>
          </p:txBody>
        </p:sp>
        <p:sp>
          <p:nvSpPr>
            <p:cNvPr id="10256" name="Line 59"/>
            <p:cNvSpPr>
              <a:spLocks noChangeShapeType="1"/>
            </p:cNvSpPr>
            <p:nvPr/>
          </p:nvSpPr>
          <p:spPr bwMode="auto">
            <a:xfrm>
              <a:off x="1152" y="1392"/>
              <a:ext cx="0" cy="432"/>
            </a:xfrm>
            <a:prstGeom prst="line">
              <a:avLst/>
            </a:prstGeom>
            <a:noFill/>
            <a:ln w="9525">
              <a:solidFill>
                <a:srgbClr val="006600"/>
              </a:solidFill>
              <a:round/>
              <a:headEnd/>
              <a:tailEnd/>
            </a:ln>
          </p:spPr>
          <p:txBody>
            <a:bodyPr wrap="none" anchor="ctr"/>
            <a:lstStyle/>
            <a:p>
              <a:endParaRPr lang="zh-CN" altLang="en-US">
                <a:solidFill>
                  <a:srgbClr val="000000"/>
                </a:solidFill>
                <a:ea typeface="宋体" charset="-122"/>
              </a:endParaRPr>
            </a:p>
          </p:txBody>
        </p:sp>
        <p:sp>
          <p:nvSpPr>
            <p:cNvPr id="10257" name="Line 60"/>
            <p:cNvSpPr>
              <a:spLocks noChangeShapeType="1"/>
            </p:cNvSpPr>
            <p:nvPr/>
          </p:nvSpPr>
          <p:spPr bwMode="auto">
            <a:xfrm>
              <a:off x="2064" y="1392"/>
              <a:ext cx="0" cy="384"/>
            </a:xfrm>
            <a:prstGeom prst="line">
              <a:avLst/>
            </a:prstGeom>
            <a:noFill/>
            <a:ln w="9525">
              <a:solidFill>
                <a:srgbClr val="006600"/>
              </a:solidFill>
              <a:round/>
              <a:headEnd/>
              <a:tailEnd/>
            </a:ln>
          </p:spPr>
          <p:txBody>
            <a:bodyPr wrap="none" anchor="ctr"/>
            <a:lstStyle/>
            <a:p>
              <a:endParaRPr lang="zh-CN" altLang="en-US">
                <a:solidFill>
                  <a:srgbClr val="000000"/>
                </a:solidFill>
                <a:ea typeface="宋体" charset="-122"/>
              </a:endParaRPr>
            </a:p>
          </p:txBody>
        </p:sp>
      </p:grpSp>
      <p:sp>
        <p:nvSpPr>
          <p:cNvPr id="445501" name="Text Box 61"/>
          <p:cNvSpPr txBox="1">
            <a:spLocks noChangeArrowheads="1"/>
          </p:cNvSpPr>
          <p:nvPr/>
        </p:nvSpPr>
        <p:spPr bwMode="auto">
          <a:xfrm>
            <a:off x="1616075" y="1385888"/>
            <a:ext cx="1612900" cy="519112"/>
          </a:xfrm>
          <a:prstGeom prst="rect">
            <a:avLst/>
          </a:prstGeom>
          <a:noFill/>
          <a:ln w="9525">
            <a:noFill/>
            <a:miter lim="800000"/>
            <a:headEnd/>
            <a:tailEnd/>
          </a:ln>
        </p:spPr>
        <p:txBody>
          <a:bodyPr wrap="none">
            <a:spAutoFit/>
          </a:bodyPr>
          <a:lstStyle/>
          <a:p>
            <a:r>
              <a:rPr lang="zh-CN" altLang="en-US" sz="2800" b="1">
                <a:solidFill>
                  <a:srgbClr val="000000"/>
                </a:solidFill>
                <a:ea typeface="隶书" pitchFamily="49" charset="-122"/>
              </a:rPr>
              <a:t>分支结点</a:t>
            </a:r>
            <a:endParaRPr lang="zh-CN" altLang="en-US" sz="2800">
              <a:solidFill>
                <a:srgbClr val="000000"/>
              </a:solidFill>
              <a:ea typeface="隶书" pitchFamily="49" charset="-122"/>
            </a:endParaRPr>
          </a:p>
        </p:txBody>
      </p:sp>
      <p:grpSp>
        <p:nvGrpSpPr>
          <p:cNvPr id="15" name="Group 62"/>
          <p:cNvGrpSpPr>
            <a:grpSpLocks/>
          </p:cNvGrpSpPr>
          <p:nvPr/>
        </p:nvGrpSpPr>
        <p:grpSpPr bwMode="auto">
          <a:xfrm>
            <a:off x="5456238" y="1993900"/>
            <a:ext cx="2763837" cy="488965"/>
            <a:chOff x="3216" y="1397"/>
            <a:chExt cx="2348" cy="432"/>
          </a:xfrm>
        </p:grpSpPr>
        <p:sp>
          <p:nvSpPr>
            <p:cNvPr id="10252" name="Text Box 63"/>
            <p:cNvSpPr txBox="1">
              <a:spLocks noChangeArrowheads="1"/>
            </p:cNvSpPr>
            <p:nvPr/>
          </p:nvSpPr>
          <p:spPr bwMode="auto">
            <a:xfrm>
              <a:off x="3216" y="1410"/>
              <a:ext cx="2348" cy="408"/>
            </a:xfrm>
            <a:prstGeom prst="rect">
              <a:avLst/>
            </a:prstGeom>
            <a:solidFill>
              <a:srgbClr val="CCFFCC">
                <a:alpha val="50195"/>
              </a:srgbClr>
            </a:solidFill>
            <a:ln w="25400">
              <a:solidFill>
                <a:srgbClr val="003300"/>
              </a:solidFill>
              <a:miter lim="800000"/>
              <a:headEnd/>
              <a:tailEnd/>
            </a:ln>
          </p:spPr>
          <p:txBody>
            <a:bodyPr>
              <a:spAutoFit/>
            </a:bodyPr>
            <a:lstStyle/>
            <a:p>
              <a:r>
                <a:rPr lang="en-US" altLang="zh-CN">
                  <a:solidFill>
                    <a:srgbClr val="FF0000"/>
                  </a:solidFill>
                  <a:ea typeface="宋体" charset="-122"/>
                </a:rPr>
                <a:t>infoptr</a:t>
              </a:r>
              <a:r>
                <a:rPr lang="en-US" altLang="zh-CN">
                  <a:solidFill>
                    <a:srgbClr val="000000"/>
                  </a:solidFill>
                  <a:ea typeface="宋体" charset="-122"/>
                </a:rPr>
                <a:t>  </a:t>
              </a:r>
              <a:r>
                <a:rPr lang="en-US" altLang="zh-CN">
                  <a:solidFill>
                    <a:srgbClr val="006600"/>
                  </a:solidFill>
                  <a:ea typeface="宋体" charset="-122"/>
                </a:rPr>
                <a:t>symbol </a:t>
              </a:r>
              <a:r>
                <a:rPr lang="en-US" altLang="zh-CN">
                  <a:solidFill>
                    <a:srgbClr val="000000"/>
                  </a:solidFill>
                  <a:ea typeface="宋体" charset="-122"/>
                </a:rPr>
                <a:t> </a:t>
              </a:r>
              <a:r>
                <a:rPr lang="en-US" altLang="zh-CN">
                  <a:solidFill>
                    <a:srgbClr val="3333FF"/>
                  </a:solidFill>
                  <a:ea typeface="宋体" charset="-122"/>
                </a:rPr>
                <a:t>next</a:t>
              </a:r>
              <a:endParaRPr lang="en-US" altLang="zh-CN">
                <a:solidFill>
                  <a:srgbClr val="000000"/>
                </a:solidFill>
                <a:ea typeface="宋体" charset="-122"/>
              </a:endParaRPr>
            </a:p>
          </p:txBody>
        </p:sp>
        <p:sp>
          <p:nvSpPr>
            <p:cNvPr id="10253" name="Line 64"/>
            <p:cNvSpPr>
              <a:spLocks noChangeShapeType="1"/>
            </p:cNvSpPr>
            <p:nvPr/>
          </p:nvSpPr>
          <p:spPr bwMode="auto">
            <a:xfrm>
              <a:off x="4032" y="1397"/>
              <a:ext cx="0" cy="432"/>
            </a:xfrm>
            <a:prstGeom prst="line">
              <a:avLst/>
            </a:prstGeom>
            <a:noFill/>
            <a:ln w="9525">
              <a:solidFill>
                <a:srgbClr val="006600"/>
              </a:solidFill>
              <a:round/>
              <a:headEnd/>
              <a:tailEnd/>
            </a:ln>
          </p:spPr>
          <p:txBody>
            <a:bodyPr wrap="none" anchor="ctr"/>
            <a:lstStyle/>
            <a:p>
              <a:endParaRPr lang="zh-CN" altLang="en-US">
                <a:solidFill>
                  <a:srgbClr val="000000"/>
                </a:solidFill>
                <a:ea typeface="宋体" charset="-122"/>
              </a:endParaRPr>
            </a:p>
          </p:txBody>
        </p:sp>
        <p:sp>
          <p:nvSpPr>
            <p:cNvPr id="10254" name="Line 65"/>
            <p:cNvSpPr>
              <a:spLocks noChangeShapeType="1"/>
            </p:cNvSpPr>
            <p:nvPr/>
          </p:nvSpPr>
          <p:spPr bwMode="auto">
            <a:xfrm>
              <a:off x="4944" y="1397"/>
              <a:ext cx="0" cy="384"/>
            </a:xfrm>
            <a:prstGeom prst="line">
              <a:avLst/>
            </a:prstGeom>
            <a:noFill/>
            <a:ln w="9525">
              <a:solidFill>
                <a:srgbClr val="006600"/>
              </a:solidFill>
              <a:round/>
              <a:headEnd/>
              <a:tailEnd/>
            </a:ln>
          </p:spPr>
          <p:txBody>
            <a:bodyPr wrap="none" anchor="ctr"/>
            <a:lstStyle/>
            <a:p>
              <a:endParaRPr lang="zh-CN" altLang="en-US">
                <a:solidFill>
                  <a:srgbClr val="000000"/>
                </a:solidFill>
                <a:ea typeface="宋体" charset="-122"/>
              </a:endParaRPr>
            </a:p>
          </p:txBody>
        </p:sp>
      </p:grpSp>
      <p:sp>
        <p:nvSpPr>
          <p:cNvPr id="445506" name="Text Box 66"/>
          <p:cNvSpPr txBox="1">
            <a:spLocks noChangeArrowheads="1"/>
          </p:cNvSpPr>
          <p:nvPr/>
        </p:nvSpPr>
        <p:spPr bwMode="auto">
          <a:xfrm>
            <a:off x="5359400" y="1397000"/>
            <a:ext cx="1612900" cy="519113"/>
          </a:xfrm>
          <a:prstGeom prst="rect">
            <a:avLst/>
          </a:prstGeom>
          <a:noFill/>
          <a:ln w="9525">
            <a:noFill/>
            <a:miter lim="800000"/>
            <a:headEnd/>
            <a:tailEnd/>
          </a:ln>
        </p:spPr>
        <p:txBody>
          <a:bodyPr wrap="none">
            <a:spAutoFit/>
          </a:bodyPr>
          <a:lstStyle/>
          <a:p>
            <a:r>
              <a:rPr lang="zh-CN" altLang="en-US" sz="2800" b="1">
                <a:solidFill>
                  <a:srgbClr val="000000"/>
                </a:solidFill>
                <a:ea typeface="隶书" pitchFamily="49" charset="-122"/>
              </a:rPr>
              <a:t>叶子结点</a:t>
            </a:r>
            <a:endParaRPr lang="zh-CN" altLang="en-US" sz="2800">
              <a:solidFill>
                <a:srgbClr val="000000"/>
              </a:solidFill>
              <a:ea typeface="隶书" pitchFamily="49" charset="-122"/>
            </a:endParaRPr>
          </a:p>
        </p:txBody>
      </p:sp>
      <p:sp>
        <p:nvSpPr>
          <p:cNvPr id="445507" name="AutoShape 67"/>
          <p:cNvSpPr>
            <a:spLocks noChangeArrowheads="1"/>
          </p:cNvSpPr>
          <p:nvPr/>
        </p:nvSpPr>
        <p:spPr bwMode="auto">
          <a:xfrm>
            <a:off x="0" y="2903538"/>
            <a:ext cx="1965325" cy="696912"/>
          </a:xfrm>
          <a:prstGeom prst="wedgeRoundRectCallout">
            <a:avLst>
              <a:gd name="adj1" fmla="val 36347"/>
              <a:gd name="adj2" fmla="val -120616"/>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楷体_GB2312" pitchFamily="49" charset="-122"/>
              </a:rPr>
              <a:t>指向孩子结点</a:t>
            </a:r>
          </a:p>
          <a:p>
            <a:pPr algn="ctr"/>
            <a:r>
              <a:rPr lang="zh-CN" altLang="en-US">
                <a:solidFill>
                  <a:srgbClr val="A50021"/>
                </a:solidFill>
                <a:ea typeface="楷体_GB2312" pitchFamily="49" charset="-122"/>
              </a:rPr>
              <a:t>的指针</a:t>
            </a:r>
            <a:endParaRPr lang="zh-CN" altLang="en-US">
              <a:solidFill>
                <a:srgbClr val="000000"/>
              </a:solidFill>
              <a:ea typeface="楷体_GB2312" pitchFamily="49" charset="-122"/>
            </a:endParaRPr>
          </a:p>
        </p:txBody>
      </p:sp>
      <p:sp>
        <p:nvSpPr>
          <p:cNvPr id="445508" name="AutoShape 68"/>
          <p:cNvSpPr>
            <a:spLocks noChangeArrowheads="1"/>
          </p:cNvSpPr>
          <p:nvPr/>
        </p:nvSpPr>
        <p:spPr bwMode="auto">
          <a:xfrm>
            <a:off x="2894013" y="2757488"/>
            <a:ext cx="2846387" cy="501650"/>
          </a:xfrm>
          <a:prstGeom prst="wedgeRoundRectCallout">
            <a:avLst>
              <a:gd name="adj1" fmla="val -31875"/>
              <a:gd name="adj2" fmla="val -118986"/>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楷体_GB2312" pitchFamily="49" charset="-122"/>
              </a:rPr>
              <a:t>指向兄弟结点的指针</a:t>
            </a:r>
            <a:endParaRPr lang="zh-CN" altLang="en-US">
              <a:solidFill>
                <a:srgbClr val="000000"/>
              </a:solidFill>
              <a:ea typeface="楷体_GB2312" pitchFamily="49" charset="-122"/>
            </a:endParaRPr>
          </a:p>
        </p:txBody>
      </p:sp>
      <p:sp>
        <p:nvSpPr>
          <p:cNvPr id="445509" name="AutoShape 69"/>
          <p:cNvSpPr>
            <a:spLocks noChangeArrowheads="1"/>
          </p:cNvSpPr>
          <p:nvPr/>
        </p:nvSpPr>
        <p:spPr bwMode="auto">
          <a:xfrm>
            <a:off x="6611938" y="2968625"/>
            <a:ext cx="2225675" cy="452438"/>
          </a:xfrm>
          <a:prstGeom prst="wedgeRoundRectCallout">
            <a:avLst>
              <a:gd name="adj1" fmla="val -73037"/>
              <a:gd name="adj2" fmla="val -166491"/>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楷体_GB2312" pitchFamily="49" charset="-122"/>
              </a:rPr>
              <a:t>指向记录的指针</a:t>
            </a:r>
            <a:endParaRPr lang="zh-CN" altLang="en-US">
              <a:solidFill>
                <a:srgbClr val="000000"/>
              </a:solidFill>
              <a:ea typeface="楷体_GB2312" pitchFamily="49" charset="-122"/>
            </a:endParaRPr>
          </a:p>
        </p:txBody>
      </p:sp>
    </p:spTree>
    <p:extLst>
      <p:ext uri="{BB962C8B-B14F-4D97-AF65-F5344CB8AC3E}">
        <p14:creationId xmlns:p14="http://schemas.microsoft.com/office/powerpoint/2010/main" val="895468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501"/>
                                        </p:tgtEl>
                                        <p:attrNameLst>
                                          <p:attrName>style.visibility</p:attrName>
                                        </p:attrNameLst>
                                      </p:cBhvr>
                                      <p:to>
                                        <p:strVal val="visible"/>
                                      </p:to>
                                    </p:set>
                                    <p:animEffect transition="in" filter="wipe(left)">
                                      <p:cBhvr>
                                        <p:cTn id="7" dur="500"/>
                                        <p:tgtEl>
                                          <p:spTgt spid="44550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5506"/>
                                        </p:tgtEl>
                                        <p:attrNameLst>
                                          <p:attrName>style.visibility</p:attrName>
                                        </p:attrNameLst>
                                      </p:cBhvr>
                                      <p:to>
                                        <p:strVal val="visible"/>
                                      </p:to>
                                    </p:set>
                                    <p:animEffect transition="in" filter="wipe(left)">
                                      <p:cBhvr>
                                        <p:cTn id="16" dur="500"/>
                                        <p:tgtEl>
                                          <p:spTgt spid="44550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45507"/>
                                        </p:tgtEl>
                                        <p:attrNameLst>
                                          <p:attrName>style.visibility</p:attrName>
                                        </p:attrNameLst>
                                      </p:cBhvr>
                                      <p:to>
                                        <p:strVal val="visible"/>
                                      </p:to>
                                    </p:set>
                                    <p:animEffect transition="in" filter="wipe(up)">
                                      <p:cBhvr>
                                        <p:cTn id="25" dur="500"/>
                                        <p:tgtEl>
                                          <p:spTgt spid="44550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45508"/>
                                        </p:tgtEl>
                                        <p:attrNameLst>
                                          <p:attrName>style.visibility</p:attrName>
                                        </p:attrNameLst>
                                      </p:cBhvr>
                                      <p:to>
                                        <p:strVal val="visible"/>
                                      </p:to>
                                    </p:set>
                                    <p:animEffect transition="in" filter="wipe(up)">
                                      <p:cBhvr>
                                        <p:cTn id="30" dur="500"/>
                                        <p:tgtEl>
                                          <p:spTgt spid="4455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45509"/>
                                        </p:tgtEl>
                                        <p:attrNameLst>
                                          <p:attrName>style.visibility</p:attrName>
                                        </p:attrNameLst>
                                      </p:cBhvr>
                                      <p:to>
                                        <p:strVal val="visible"/>
                                      </p:to>
                                    </p:set>
                                    <p:animEffect transition="in" filter="wipe(up)">
                                      <p:cBhvr>
                                        <p:cTn id="35" dur="500"/>
                                        <p:tgtEl>
                                          <p:spTgt spid="44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01" grpId="0"/>
      <p:bldP spid="445506" grpId="0"/>
      <p:bldP spid="445507" grpId="0" animBg="1"/>
      <p:bldP spid="445508" grpId="0" animBg="1"/>
      <p:bldP spid="445509"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TotalTime>
  <Words>5763</Words>
  <Application>Microsoft Office PowerPoint</Application>
  <PresentationFormat>全屏显示(4:3)</PresentationFormat>
  <Paragraphs>1423</Paragraphs>
  <Slides>75</Slides>
  <Notes>75</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3</vt:i4>
      </vt:variant>
      <vt:variant>
        <vt:lpstr>幻灯片标题</vt:lpstr>
      </vt:variant>
      <vt:variant>
        <vt:i4>75</vt:i4>
      </vt:variant>
    </vt:vector>
  </HeadingPairs>
  <TitlesOfParts>
    <vt:vector size="91" baseType="lpstr">
      <vt:lpstr>仿宋</vt:lpstr>
      <vt:lpstr>黑体</vt:lpstr>
      <vt:lpstr>楷体_GB2312</vt:lpstr>
      <vt:lpstr>隶书</vt:lpstr>
      <vt:lpstr>宋体</vt:lpstr>
      <vt:lpstr>Symbol</vt:lpstr>
      <vt:lpstr>Times New Roman</vt:lpstr>
      <vt:lpstr>Wingdings</vt:lpstr>
      <vt:lpstr>默认设计模板</vt:lpstr>
      <vt:lpstr>1_默认设计模板</vt:lpstr>
      <vt:lpstr>4_默认设计模板</vt:lpstr>
      <vt:lpstr>5_默认设计模板</vt:lpstr>
      <vt:lpstr>6_默认设计模板</vt:lpstr>
      <vt:lpstr>文档</vt:lpstr>
      <vt:lpstr>Document</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Hi = ( H(key) + di ) MOD m， i=1, 2, …, s</vt:lpstr>
      <vt:lpstr>Hi = ( H(key) + di ) MOD m， i=1, 2, …, 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例：设计散列函数，并求散列表大小</vt:lpstr>
      <vt:lpstr>PowerPoint 演示文稿</vt:lpstr>
      <vt:lpstr>PowerPoint 演示文稿</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lizhang</dc:creator>
  <cp:lastModifiedBy>张 力</cp:lastModifiedBy>
  <cp:revision>135</cp:revision>
  <dcterms:created xsi:type="dcterms:W3CDTF">2004-05-18T06:21:53Z</dcterms:created>
  <dcterms:modified xsi:type="dcterms:W3CDTF">2019-12-03T08:22:50Z</dcterms:modified>
</cp:coreProperties>
</file>