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71"/>
  </p:notesMasterIdLst>
  <p:sldIdLst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50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48" r:id="rId41"/>
    <p:sldId id="413" r:id="rId42"/>
    <p:sldId id="414" r:id="rId43"/>
    <p:sldId id="431" r:id="rId44"/>
    <p:sldId id="432" r:id="rId45"/>
    <p:sldId id="416" r:id="rId46"/>
    <p:sldId id="417" r:id="rId47"/>
    <p:sldId id="418" r:id="rId48"/>
    <p:sldId id="257" r:id="rId49"/>
    <p:sldId id="258" r:id="rId50"/>
    <p:sldId id="259" r:id="rId51"/>
    <p:sldId id="260" r:id="rId52"/>
    <p:sldId id="313" r:id="rId53"/>
    <p:sldId id="314" r:id="rId54"/>
    <p:sldId id="261" r:id="rId55"/>
    <p:sldId id="263" r:id="rId56"/>
    <p:sldId id="310" r:id="rId57"/>
    <p:sldId id="311" r:id="rId58"/>
    <p:sldId id="268" r:id="rId59"/>
    <p:sldId id="269" r:id="rId60"/>
    <p:sldId id="270" r:id="rId61"/>
    <p:sldId id="345" r:id="rId62"/>
    <p:sldId id="272" r:id="rId63"/>
    <p:sldId id="273" r:id="rId64"/>
    <p:sldId id="274" r:id="rId65"/>
    <p:sldId id="275" r:id="rId66"/>
    <p:sldId id="328" r:id="rId67"/>
    <p:sldId id="277" r:id="rId68"/>
    <p:sldId id="278" r:id="rId69"/>
    <p:sldId id="344" r:id="rId70"/>
  </p:sldIdLst>
  <p:sldSz cx="9144000" cy="6858000" type="screen4x3"/>
  <p:notesSz cx="6757988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CCFF"/>
    <a:srgbClr val="3366FF"/>
    <a:srgbClr val="FF33CC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63313" autoAdjust="0"/>
  </p:normalViewPr>
  <p:slideViewPr>
    <p:cSldViewPr snapToGrid="0">
      <p:cViewPr varScale="1">
        <p:scale>
          <a:sx n="39" d="100"/>
          <a:sy n="39" d="100"/>
        </p:scale>
        <p:origin x="153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08922D-32DD-4A6E-BED2-4077E1B03C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25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A2232-257D-40A5-92AB-78EF0AEC9A72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7888"/>
            <a:ext cx="4954588" cy="443865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300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969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46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A2232-257D-40A5-92AB-78EF0AEC9A72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7888"/>
            <a:ext cx="4954588" cy="443865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3840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4DCAA-C842-4C27-8BF9-9D031F1D791C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7850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9402-6A5A-47B0-A2BA-91A54DD311A8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58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50A99-C6E9-488F-822E-7DB0D26194C7}" type="slidenum">
              <a:rPr lang="en-US" altLang="zh-CN">
                <a:solidFill>
                  <a:prstClr val="black"/>
                </a:solidFill>
              </a:rPr>
              <a:pPr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732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C7EDB-3B1A-442B-9816-166C05F43436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77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E597A-2777-4E48-986E-042F5DE96641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895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BCD5C-A6EA-4B3C-A5F2-A927FA2EC0E5}" type="slidenum">
              <a:rPr lang="en-US" altLang="zh-CN">
                <a:solidFill>
                  <a:prstClr val="black"/>
                </a:solidFill>
              </a:rPr>
              <a:pPr/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236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D7821-CC9D-4F45-8F0D-C78275F63899}" type="slidenum">
              <a:rPr lang="en-US" altLang="zh-CN">
                <a:solidFill>
                  <a:prstClr val="black"/>
                </a:solidFill>
              </a:rPr>
              <a:pPr/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506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4485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155C8-E9EF-4260-B7CB-0B09D9748520}" type="slidenum">
              <a:rPr lang="en-US" altLang="zh-CN">
                <a:solidFill>
                  <a:prstClr val="black"/>
                </a:solidFill>
              </a:rPr>
              <a:pPr/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070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08895-8F42-4AED-9255-F2CCB5A45AC7}" type="slidenum">
              <a:rPr lang="en-US" altLang="zh-CN">
                <a:solidFill>
                  <a:prstClr val="black"/>
                </a:solidFill>
              </a:rPr>
              <a:pPr/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646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D20FA-A8D5-4FAD-8166-5EF39A50D6AE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564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D0556-A67D-44CA-99AA-157EF177B225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142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EDADB-CF9B-4672-BF4F-8D401E286236}" type="slidenum">
              <a:rPr lang="en-US" altLang="zh-CN">
                <a:solidFill>
                  <a:prstClr val="black"/>
                </a:solidFill>
              </a:rPr>
              <a:pPr/>
              <a:t>24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163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2C2DE-0A6B-4DCD-8528-76E74DE7A0A8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1486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70D11-1322-49C6-BF24-CCB21A929E16}" type="slidenum">
              <a:rPr lang="en-US" altLang="zh-CN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6119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08361-7C09-4417-A016-201F6DDFAC90}" type="slidenum">
              <a:rPr lang="en-US" altLang="zh-CN">
                <a:solidFill>
                  <a:prstClr val="black"/>
                </a:solidFill>
              </a:rPr>
              <a:pPr/>
              <a:t>27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1697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CD2E7-4BFE-4CBC-92CD-5035C2F205A2}" type="slidenum">
              <a:rPr lang="en-US" altLang="zh-CN">
                <a:solidFill>
                  <a:prstClr val="black"/>
                </a:solidFill>
              </a:rPr>
              <a:pPr/>
              <a:t>28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555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54E1-7A3B-48F6-A275-748A2E165172}" type="slidenum">
              <a:rPr lang="en-US" altLang="zh-CN">
                <a:solidFill>
                  <a:prstClr val="black"/>
                </a:solidFill>
              </a:rPr>
              <a:pPr/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42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b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099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87C83-0FA7-4DA0-95EB-A08439D69E1C}" type="slidenum">
              <a:rPr lang="en-US" altLang="zh-CN">
                <a:solidFill>
                  <a:prstClr val="black"/>
                </a:solidFill>
              </a:rPr>
              <a:pPr/>
              <a:t>30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731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D6936-0E19-4D03-B4E5-ED323F08B73B}" type="slidenum">
              <a:rPr lang="en-US" altLang="zh-CN">
                <a:solidFill>
                  <a:prstClr val="black"/>
                </a:solidFill>
              </a:rPr>
              <a:pPr/>
              <a:t>31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944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8A36C-91B3-43C3-A534-B301E5E6C94C}" type="slidenum">
              <a:rPr lang="en-US" altLang="zh-CN">
                <a:solidFill>
                  <a:prstClr val="black"/>
                </a:solidFill>
              </a:rPr>
              <a:pPr/>
              <a:t>32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endParaRPr lang="zh-CN" altLang="en-US" sz="1000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169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C5A3D-91C3-4DC0-A2E0-24069C50620E}" type="slidenum">
              <a:rPr lang="en-US" altLang="zh-CN">
                <a:solidFill>
                  <a:prstClr val="black"/>
                </a:solidFill>
              </a:rPr>
              <a:pPr/>
              <a:t>33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5977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BD932-1D71-458C-A576-130E7B9A50E0}" type="slidenum">
              <a:rPr lang="en-US" altLang="zh-CN">
                <a:solidFill>
                  <a:prstClr val="black"/>
                </a:solidFill>
              </a:rPr>
              <a:pPr/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764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68E62-3663-4B8C-B1E1-A2F9504B1615}" type="slidenum">
              <a:rPr lang="en-US" altLang="zh-CN">
                <a:solidFill>
                  <a:prstClr val="black"/>
                </a:solidFill>
              </a:rPr>
              <a:pPr/>
              <a:t>35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116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B31A1-176F-4E75-81DA-5D1DEF246262}" type="slidenum">
              <a:rPr lang="en-US" altLang="zh-CN">
                <a:solidFill>
                  <a:prstClr val="black"/>
                </a:solidFill>
              </a:rPr>
              <a:pPr/>
              <a:t>36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463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D18BC-47AA-4CBC-B299-4792CF02B449}" type="slidenum">
              <a:rPr lang="en-US" altLang="zh-CN">
                <a:solidFill>
                  <a:prstClr val="black"/>
                </a:solidFill>
              </a:rPr>
              <a:pPr/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4867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36467-B48F-4929-8787-D642E0887315}" type="slidenum">
              <a:rPr lang="en-US" altLang="zh-CN">
                <a:solidFill>
                  <a:prstClr val="black"/>
                </a:solidFill>
              </a:rPr>
              <a:pPr/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567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9C639-FBE7-405D-9858-12031EA1EF36}" type="slidenum">
              <a:rPr lang="en-US" altLang="zh-CN">
                <a:solidFill>
                  <a:prstClr val="black"/>
                </a:solidFill>
              </a:rPr>
              <a:pPr/>
              <a:t>39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92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chemeClr val="accent2"/>
                </a:solidFill>
              </a:rPr>
              <a:t> 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7183310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832DB-A4E1-4B60-8B23-35926F472404}" type="slidenum">
              <a:rPr lang="en-US" altLang="zh-CN">
                <a:solidFill>
                  <a:prstClr val="black"/>
                </a:solidFill>
              </a:rPr>
              <a:pPr/>
              <a:t>40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2899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81074-4682-4832-AC7E-EF6FA000F4EE}" type="slidenum">
              <a:rPr lang="en-US" altLang="zh-CN">
                <a:solidFill>
                  <a:prstClr val="black"/>
                </a:solidFill>
              </a:rPr>
              <a:pPr/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22596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611CE-1171-4F33-9418-668CEB34116C}" type="slidenum">
              <a:rPr lang="en-US" altLang="zh-CN">
                <a:solidFill>
                  <a:prstClr val="black"/>
                </a:solidFill>
              </a:rPr>
              <a:pPr/>
              <a:t>42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9533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611CE-1171-4F33-9418-668CEB34116C}" type="slidenum">
              <a:rPr lang="en-US" altLang="zh-CN">
                <a:solidFill>
                  <a:prstClr val="black"/>
                </a:solidFill>
              </a:rPr>
              <a:pPr/>
              <a:t>43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7106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4A1A1-5E07-49F4-878F-03D809B5A766}" type="slidenum">
              <a:rPr lang="en-US" altLang="zh-CN">
                <a:solidFill>
                  <a:prstClr val="black"/>
                </a:solidFill>
              </a:rPr>
              <a:pPr/>
              <a:t>44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140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endParaRPr lang="zh-CN" altLang="en-US" sz="140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94999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E194B-B2B0-4027-9BAE-D8ED3B1EA901}" type="slidenum">
              <a:rPr lang="en-US" altLang="zh-CN">
                <a:solidFill>
                  <a:prstClr val="black"/>
                </a:solidFill>
              </a:rPr>
              <a:pPr/>
              <a:t>45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50370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B08DF-8368-4217-A6FC-F73D8C73744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94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BF336-3232-46F4-AA85-5E22F9B8733A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68047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58E69-67B1-4805-A45B-3DF15D3ADAC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162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DA9DF-483A-4851-B8FE-994AC1D154A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8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10290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B857-6A6B-40B8-8CAA-A7CB03148FD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68765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1C864-9384-4B18-9F4A-A9A86F3DC2FA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676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81068-018F-445C-A291-8579BEBF16FF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61601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0625D-361B-4074-B4D7-CB1FBAD79BC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6434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B4138-21FC-495C-ABE8-D166C78919B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08286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CD26C-160A-4796-B23A-A798381E50D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32414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DC48B-D49D-4CF6-8DA5-95787CAE658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42138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22012-EEC4-436A-A49C-6B3BF1C4A35F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465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186B5-E767-4F60-A6C8-06406EF0965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596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111AB-A5F5-4EBE-A796-E51F4750679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113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95417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69C3C-F6C2-4EF7-AEE5-035820C8173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79411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D49D7-DFFD-4971-AFD4-5BF380972504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9163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A4937-8F16-49C7-85CD-20482D77EAE6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568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229F4-FAAF-43FC-A109-E3D6010307E8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88469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CD2CC-208E-48B5-880C-ACB784152FE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11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D4022-885A-4E6F-9B8B-C85CAB8BDD18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4978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E1A4C-10B2-40A8-A696-F3B192CFC6B0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>
              <a:cs typeface="Times New Roman" pitchFamily="18" charset="0"/>
            </a:endParaRPr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00778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17E4D-40BA-4BB1-86E6-3BD1D397AEB0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25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134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427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165FF-B121-4CC8-B37A-C0CB62C8CF45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258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7A9A5-C06C-4F66-8055-3335177FF5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A80A1-E525-46CA-A921-B7555A15D7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A2766-8CC6-4FD5-825D-40553FFC87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521DC-06F0-4CD1-A459-D6492C98A67D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93BD0-02B8-4194-B908-9BF4AC3669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84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F06226-7079-432C-99A2-20A74B62D4DE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C7EB0-5D95-4D08-8228-40CED104C0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3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0B641-E94E-4D9F-90BA-76A42F74B9A8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78B2E-9742-44CB-9AC5-13734198BD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6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EE0596-1757-4C70-9E9D-51252B8AEBBE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FAA4F-13FE-4915-AFF0-FD1A17C854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2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DBBB0E-7FC1-4F24-BC15-A3932D7D6320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45FD7-9B1F-43E4-99F2-63C25371B42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4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EE9EC-5934-4472-9603-73027AB92F18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F8175-E100-43A0-8518-C798DA467FD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17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AF0AA-27B9-405D-94EA-F2266DA5043E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2B802-C0B0-4029-85CF-02E7A45CBB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36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5DF31-3D73-4433-8497-883198961EDC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DB15A-BD41-45A9-B8CF-FF59B1A2C63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7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919A6-7648-4AF3-8179-2868D5233A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926586-3090-4A4C-A929-2C44C71C36BE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CF0AB-9C44-4268-868C-6B77A0F5E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92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0F05B-CC09-40FE-A5A1-4D395F2F62BF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6C153-C2FB-4AB5-A783-7B64069CB8C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04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497F38-E154-4949-A2D0-F825233E6FAD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E3DCB-28EF-4A49-9B78-A18ED5263C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93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4BBE5-EDC1-4738-8BBD-C9BF464015D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F4F02-C19D-4382-B31A-3F3A29969E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53384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D8835-488E-4840-B0A3-906F61FFC0F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10C35-EC76-41FF-AAE6-BDC8ED1633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32884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C627A-8266-47B8-B371-BF2498539A1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D3947-5D1E-4865-B049-8AAE3B65E3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06475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CE0EC-62C0-4E3F-815A-EA5CF281723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E08ED-DC52-4B89-80C7-6B636D7BBB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85046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F035-6BDE-4032-880E-CA72BBC876A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B3BB3-E495-40C1-9336-9783876D87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20788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0F5F7-D59E-4908-9250-27616F70667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51841-BAFD-4D36-96A4-75AEFA8D6C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14083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22828-1AA4-4477-ACCD-757DA6CF6D1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5DD3-4023-40B1-8D3C-B2D4D738A1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59598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23DC1-878D-4C82-8F3F-4F7FAE5F88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19105-839E-41A5-81BE-A4417392EC2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F60D2-018A-46D4-BE49-7C0F67BF63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43106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3893A-AC5F-4E1A-B302-701A3BF4D6A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9321-F095-4E33-8694-FEB546C671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44503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0E8-8388-4401-9723-89DB7D7269A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D8D59-16C8-48C8-B665-157C1EE31D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59086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26580-B7FD-4A12-9F1A-A08A95E73AA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2E9DB-3CE8-46C2-A080-7118AD460F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6014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02F7C-0D5B-416E-BCB9-61DABD0462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CFEAD-A592-432F-8F3A-0E31CC0F66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2A68D-455F-4356-8B6E-9A22349DC1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6E3CC-75A5-4661-AE29-88364F8964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FA191-3231-47AF-BFB5-01D800B8C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B959-FB2E-40F6-8A09-C62BE0EC83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4BDEE9-B5EF-4793-A129-B1DA985A00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FC2535A-11AE-43D7-8C05-8E3C3022655C}" type="datetime1">
              <a:rPr lang="zh-CN" altLang="en-US">
                <a:solidFill>
                  <a:srgbClr val="000000"/>
                </a:solidFill>
              </a:rPr>
              <a:pPr/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711D4E-F146-4E66-B376-177F2C94E0B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fld id="{CEF4473E-76BB-4DDB-9246-AD6A9CD6928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372516AC-EFA2-497F-84B0-A9C7EC3076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9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slide" Target="slide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9.xml"/><Relationship Id="rId4" Type="http://schemas.openxmlformats.org/officeDocument/2006/relationships/slide" Target="slide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8.xml"/><Relationship Id="rId5" Type="http://schemas.openxmlformats.org/officeDocument/2006/relationships/slide" Target="slide57.xml"/><Relationship Id="rId4" Type="http://schemas.openxmlformats.org/officeDocument/2006/relationships/slide" Target="slide5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74852" y="1691746"/>
            <a:ext cx="44550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66CC"/>
                </a:solidFill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一、哈希表是什么？</a:t>
            </a:r>
          </a:p>
        </p:txBody>
      </p:sp>
      <p:sp>
        <p:nvSpPr>
          <p:cNvPr id="40963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93852" y="2548996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二、哈希函数的构造方法</a:t>
            </a:r>
          </a:p>
        </p:txBody>
      </p:sp>
      <p:sp>
        <p:nvSpPr>
          <p:cNvPr id="40964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574852" y="3368146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三、处理冲突的方法</a:t>
            </a:r>
          </a:p>
        </p:txBody>
      </p:sp>
      <p:sp>
        <p:nvSpPr>
          <p:cNvPr id="40965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89252" y="4172479"/>
            <a:ext cx="82692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四、哈希表的查找，插入和删除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057400" y="381000"/>
            <a:ext cx="4965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>
                <a:solidFill>
                  <a:srgbClr val="3333CC"/>
                </a:solidFill>
                <a:ea typeface="楷体_GB2312" pitchFamily="49" charset="-122"/>
              </a:rPr>
              <a:t>9.3    </a:t>
            </a:r>
            <a:r>
              <a:rPr lang="zh-CN" altLang="en-US" sz="6000">
                <a:solidFill>
                  <a:srgbClr val="3333CC"/>
                </a:solidFill>
                <a:ea typeface="楷体_GB2312" pitchFamily="49" charset="-122"/>
              </a:rPr>
              <a:t>哈  希  表</a:t>
            </a:r>
            <a:endParaRPr lang="zh-CN" altLang="en-US" sz="440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7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850496" y="4918428"/>
            <a:ext cx="64694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五、安全哈希函数</a:t>
            </a:r>
            <a:endParaRPr lang="zh-CN" altLang="en-US" sz="36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256896" y="5742516"/>
            <a:ext cx="64694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</a:rPr>
              <a:t>六、动态散列</a:t>
            </a:r>
            <a:endParaRPr lang="zh-CN" altLang="en-US" sz="36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208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441748" y="1771633"/>
            <a:ext cx="4860290" cy="4288598"/>
            <a:chOff x="1696720" y="812800"/>
            <a:chExt cx="4860290" cy="4288598"/>
          </a:xfrm>
        </p:grpSpPr>
        <p:cxnSp>
          <p:nvCxnSpPr>
            <p:cNvPr id="56" name="直接连接符 55"/>
            <p:cNvCxnSpPr/>
            <p:nvPr/>
          </p:nvCxnSpPr>
          <p:spPr bwMode="auto">
            <a:xfrm>
              <a:off x="1826542" y="1269358"/>
              <a:ext cx="2258" cy="2659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箭头连接符 63"/>
            <p:cNvCxnSpPr>
              <a:endCxn id="18" idx="0"/>
            </p:cNvCxnSpPr>
            <p:nvPr/>
          </p:nvCxnSpPr>
          <p:spPr bwMode="auto">
            <a:xfrm>
              <a:off x="2203477" y="1254145"/>
              <a:ext cx="4856" cy="10645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440307" y="1254145"/>
              <a:ext cx="0" cy="21797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5237819" y="1254145"/>
              <a:ext cx="0" cy="396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4424643" y="1269358"/>
              <a:ext cx="0" cy="25965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箭头连接符 66"/>
            <p:cNvCxnSpPr>
              <a:endCxn id="22" idx="0"/>
            </p:cNvCxnSpPr>
            <p:nvPr/>
          </p:nvCxnSpPr>
          <p:spPr bwMode="auto">
            <a:xfrm>
              <a:off x="2954301" y="1269358"/>
              <a:ext cx="13435" cy="1756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>
              <a:endCxn id="25" idx="1"/>
            </p:cNvCxnSpPr>
            <p:nvPr/>
          </p:nvCxnSpPr>
          <p:spPr bwMode="auto">
            <a:xfrm>
              <a:off x="3147003" y="1238878"/>
              <a:ext cx="472969" cy="437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0" name="组合 9"/>
            <p:cNvGrpSpPr/>
            <p:nvPr/>
          </p:nvGrpSpPr>
          <p:grpSpPr>
            <a:xfrm>
              <a:off x="1704622" y="812800"/>
              <a:ext cx="3970754" cy="461665"/>
              <a:chOff x="1704622" y="812800"/>
              <a:chExt cx="3970754" cy="461665"/>
            </a:xfrm>
          </p:grpSpPr>
          <p:cxnSp>
            <p:nvCxnSpPr>
              <p:cNvPr id="6" name="直接连接符 5"/>
              <p:cNvCxnSpPr/>
              <p:nvPr/>
            </p:nvCxnSpPr>
            <p:spPr bwMode="auto">
              <a:xfrm>
                <a:off x="3313515" y="812800"/>
                <a:ext cx="0" cy="4616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2508843" y="812800"/>
                <a:ext cx="0" cy="4616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直接连接符 7"/>
              <p:cNvCxnSpPr/>
              <p:nvPr/>
            </p:nvCxnSpPr>
            <p:spPr bwMode="auto">
              <a:xfrm>
                <a:off x="4069419" y="812800"/>
                <a:ext cx="0" cy="4616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4843611" y="812800"/>
                <a:ext cx="0" cy="4616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" name="文本框 3"/>
              <p:cNvSpPr txBox="1"/>
              <p:nvPr/>
            </p:nvSpPr>
            <p:spPr>
              <a:xfrm>
                <a:off x="1704622" y="812800"/>
                <a:ext cx="397075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</a:rPr>
                  <a:t>   A        B        C       D        E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696720" y="4639733"/>
              <a:ext cx="3970754" cy="461665"/>
              <a:chOff x="1704622" y="812800"/>
              <a:chExt cx="3970754" cy="46166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704622" y="812800"/>
                <a:ext cx="397075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</a:rPr>
                  <a:t>   A        B        C       D        E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 bwMode="auto">
              <a:xfrm>
                <a:off x="3313515" y="812800"/>
                <a:ext cx="0" cy="4616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2508843" y="812800"/>
                <a:ext cx="0" cy="4616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>
                <a:off x="4069419" y="812800"/>
                <a:ext cx="0" cy="4616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4843611" y="812800"/>
                <a:ext cx="0" cy="4616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" name="组合 18"/>
            <p:cNvGrpSpPr/>
            <p:nvPr/>
          </p:nvGrpSpPr>
          <p:grpSpPr>
            <a:xfrm>
              <a:off x="1907822" y="2318739"/>
              <a:ext cx="880534" cy="551976"/>
              <a:chOff x="1907822" y="2054579"/>
              <a:chExt cx="880534" cy="55197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986845" y="2111022"/>
                <a:ext cx="80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</a:rPr>
                  <a:t>S</a:t>
                </a:r>
                <a:r>
                  <a:rPr lang="en-US" altLang="zh-CN" baseline="30000" dirty="0" smtClean="0">
                    <a:solidFill>
                      <a:srgbClr val="000000"/>
                    </a:solidFill>
                  </a:rPr>
                  <a:t>5</a:t>
                </a:r>
                <a:endParaRPr lang="zh-CN" altLang="en-US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>
                <a:off x="1907822" y="2054579"/>
                <a:ext cx="601021" cy="55197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667225" y="3025424"/>
              <a:ext cx="880534" cy="551976"/>
              <a:chOff x="1907822" y="2054579"/>
              <a:chExt cx="880534" cy="551976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986845" y="2111022"/>
                <a:ext cx="80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</a:rPr>
                  <a:t>S</a:t>
                </a:r>
                <a:r>
                  <a:rPr lang="en-US" altLang="zh-CN" baseline="30000" dirty="0" smtClean="0">
                    <a:solidFill>
                      <a:srgbClr val="000000"/>
                    </a:solidFill>
                  </a:rPr>
                  <a:t>30</a:t>
                </a:r>
                <a:endParaRPr lang="zh-CN" altLang="en-US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 bwMode="auto">
              <a:xfrm>
                <a:off x="1907822" y="2054579"/>
                <a:ext cx="601021" cy="55197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531955" y="1595708"/>
              <a:ext cx="936979" cy="551978"/>
              <a:chOff x="1907822" y="2054577"/>
              <a:chExt cx="936979" cy="55197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043290" y="2054577"/>
                <a:ext cx="80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i="1" baseline="-25000" dirty="0" err="1" smtClean="0">
                    <a:solidFill>
                      <a:srgbClr val="000000"/>
                    </a:solidFill>
                  </a:rPr>
                  <a:t>t</a:t>
                </a:r>
                <a:endParaRPr lang="zh-CN" altLang="en-US" i="1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 bwMode="auto">
              <a:xfrm>
                <a:off x="1907822" y="2054579"/>
                <a:ext cx="601021" cy="55197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005043" y="1585548"/>
              <a:ext cx="869245" cy="529990"/>
              <a:chOff x="1975556" y="2054577"/>
              <a:chExt cx="869245" cy="52999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2043290" y="2054577"/>
                <a:ext cx="801511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baseline="-25000" dirty="0" smtClean="0">
                    <a:solidFill>
                      <a:srgbClr val="000000"/>
                    </a:solidFill>
                  </a:rPr>
                  <a:t>+</a:t>
                </a:r>
                <a:endParaRPr lang="zh-CN" altLang="en-US" sz="3200" b="1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1975556" y="2099735"/>
                <a:ext cx="465553" cy="48483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018590" y="2301214"/>
              <a:ext cx="869245" cy="529990"/>
              <a:chOff x="1975556" y="2054577"/>
              <a:chExt cx="869245" cy="529990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043290" y="2054577"/>
                <a:ext cx="801511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baseline="-25000" dirty="0" smtClean="0">
                    <a:solidFill>
                      <a:srgbClr val="000000"/>
                    </a:solidFill>
                  </a:rPr>
                  <a:t>+</a:t>
                </a:r>
                <a:endParaRPr lang="zh-CN" altLang="en-US" sz="3200" b="1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 bwMode="auto">
              <a:xfrm>
                <a:off x="1975556" y="2099735"/>
                <a:ext cx="465553" cy="48483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015653" y="3013297"/>
              <a:ext cx="869245" cy="529990"/>
              <a:chOff x="1975556" y="2054577"/>
              <a:chExt cx="869245" cy="52999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043290" y="2054577"/>
                <a:ext cx="801511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baseline="-25000" dirty="0" smtClean="0">
                    <a:solidFill>
                      <a:srgbClr val="000000"/>
                    </a:solidFill>
                  </a:rPr>
                  <a:t>+</a:t>
                </a:r>
                <a:endParaRPr lang="zh-CN" altLang="en-US" sz="3200" b="1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 bwMode="auto">
              <a:xfrm>
                <a:off x="1975556" y="2099735"/>
                <a:ext cx="465553" cy="48483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027622" y="3718158"/>
              <a:ext cx="869245" cy="529990"/>
              <a:chOff x="1975556" y="2054577"/>
              <a:chExt cx="869245" cy="529990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043290" y="2054577"/>
                <a:ext cx="801511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baseline="-25000" dirty="0" smtClean="0">
                    <a:solidFill>
                      <a:srgbClr val="000000"/>
                    </a:solidFill>
                  </a:rPr>
                  <a:t>+</a:t>
                </a:r>
                <a:endParaRPr lang="zh-CN" altLang="en-US" sz="3200" b="1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1975556" y="2099735"/>
                <a:ext cx="465553" cy="48483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7" name="直接箭头连接符 46"/>
            <p:cNvCxnSpPr/>
            <p:nvPr/>
          </p:nvCxnSpPr>
          <p:spPr bwMode="auto">
            <a:xfrm>
              <a:off x="5229691" y="2115538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5238269" y="2831204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5242106" y="3543287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2120954" y="4414181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2913434" y="4414181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700385" y="4393522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438001" y="4414181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218631" y="4414181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1826542" y="3928472"/>
              <a:ext cx="1086892" cy="4857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stCxn id="22" idx="5"/>
            </p:cNvCxnSpPr>
            <p:nvPr/>
          </p:nvCxnSpPr>
          <p:spPr bwMode="auto">
            <a:xfrm>
              <a:off x="3180229" y="3496565"/>
              <a:ext cx="520156" cy="8969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箭头连接符 74"/>
            <p:cNvCxnSpPr>
              <a:stCxn id="4" idx="2"/>
              <a:endCxn id="25" idx="0"/>
            </p:cNvCxnSpPr>
            <p:nvPr/>
          </p:nvCxnSpPr>
          <p:spPr bwMode="auto">
            <a:xfrm>
              <a:off x="3689999" y="1274465"/>
              <a:ext cx="142467" cy="3212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>
              <a:endCxn id="25" idx="7"/>
            </p:cNvCxnSpPr>
            <p:nvPr/>
          </p:nvCxnSpPr>
          <p:spPr bwMode="auto">
            <a:xfrm flipH="1">
              <a:off x="4044959" y="1270980"/>
              <a:ext cx="178325" cy="4055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25" idx="6"/>
              <a:endCxn id="31" idx="2"/>
            </p:cNvCxnSpPr>
            <p:nvPr/>
          </p:nvCxnSpPr>
          <p:spPr bwMode="auto">
            <a:xfrm>
              <a:off x="4132976" y="1871698"/>
              <a:ext cx="872067" cy="1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18" idx="6"/>
              <a:endCxn id="34" idx="2"/>
            </p:cNvCxnSpPr>
            <p:nvPr/>
          </p:nvCxnSpPr>
          <p:spPr bwMode="auto">
            <a:xfrm flipV="1">
              <a:off x="2508843" y="2588788"/>
              <a:ext cx="2509747" cy="59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440307" y="3433925"/>
              <a:ext cx="997694" cy="9802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4418244" y="3865902"/>
              <a:ext cx="800387" cy="5482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箭头连接符 92"/>
            <p:cNvCxnSpPr>
              <a:endCxn id="37" idx="6"/>
            </p:cNvCxnSpPr>
            <p:nvPr/>
          </p:nvCxnSpPr>
          <p:spPr bwMode="auto">
            <a:xfrm flipH="1" flipV="1">
              <a:off x="5481206" y="3300871"/>
              <a:ext cx="471426" cy="4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H="1">
              <a:off x="5500854" y="4024592"/>
              <a:ext cx="416645" cy="3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H="1">
              <a:off x="2120954" y="4005732"/>
              <a:ext cx="2884089" cy="4084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文本框 96"/>
            <p:cNvSpPr txBox="1"/>
            <p:nvPr/>
          </p:nvSpPr>
          <p:spPr>
            <a:xfrm>
              <a:off x="5876965" y="3034900"/>
              <a:ext cx="680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00"/>
                  </a:solidFill>
                </a:rPr>
                <a:t>W</a:t>
              </a:r>
              <a:r>
                <a:rPr lang="en-US" altLang="zh-CN" i="1" baseline="-25000" dirty="0" err="1" smtClean="0">
                  <a:solidFill>
                    <a:srgbClr val="000000"/>
                  </a:solidFill>
                </a:rPr>
                <a:t>t</a:t>
              </a:r>
              <a:endParaRPr lang="zh-CN" altLang="en-US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820532" y="3794090"/>
              <a:ext cx="680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00"/>
                  </a:solidFill>
                </a:rPr>
                <a:t>K</a:t>
              </a:r>
              <a:r>
                <a:rPr lang="en-US" altLang="zh-CN" i="1" baseline="-25000" dirty="0" err="1" smtClean="0">
                  <a:solidFill>
                    <a:srgbClr val="000000"/>
                  </a:solidFill>
                </a:rPr>
                <a:t>t</a:t>
              </a:r>
              <a:endParaRPr lang="zh-CN" altLang="en-US" i="1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469842" y="940636"/>
            <a:ext cx="8150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SHA</a:t>
            </a:r>
            <a:r>
              <a:rPr lang="zh-CN" altLang="en-US" dirty="0" smtClean="0">
                <a:solidFill>
                  <a:srgbClr val="000000"/>
                </a:solidFill>
              </a:rPr>
              <a:t>算法由</a:t>
            </a:r>
            <a:r>
              <a:rPr lang="en-US" altLang="zh-CN" dirty="0" smtClean="0">
                <a:solidFill>
                  <a:srgbClr val="FF0000"/>
                </a:solidFill>
              </a:rPr>
              <a:t>80</a:t>
            </a:r>
            <a:r>
              <a:rPr lang="zh-CN" altLang="en-US" dirty="0" smtClean="0">
                <a:solidFill>
                  <a:srgbClr val="000000"/>
                </a:solidFill>
              </a:rPr>
              <a:t>个原子操作的</a:t>
            </a:r>
            <a:r>
              <a:rPr lang="zh-CN" altLang="en-US" dirty="0">
                <a:solidFill>
                  <a:srgbClr val="000000"/>
                </a:solidFill>
              </a:rPr>
              <a:t>循环组成</a:t>
            </a:r>
            <a:r>
              <a:rPr lang="zh-CN" altLang="en-US" dirty="0" smtClean="0">
                <a:solidFill>
                  <a:srgbClr val="000000"/>
                </a:solidFill>
              </a:rPr>
              <a:t>。下图显示</a:t>
            </a:r>
            <a:r>
              <a:rPr lang="zh-CN" altLang="en-US" dirty="0">
                <a:solidFill>
                  <a:srgbClr val="000000"/>
                </a:solidFill>
              </a:rPr>
              <a:t>了这</a:t>
            </a:r>
            <a:r>
              <a:rPr lang="en-US" altLang="zh-CN" dirty="0" smtClean="0">
                <a:solidFill>
                  <a:srgbClr val="FF0000"/>
                </a:solidFill>
              </a:rPr>
              <a:t>80</a:t>
            </a:r>
            <a:r>
              <a:rPr lang="zh-CN" altLang="en-US" dirty="0" smtClean="0">
                <a:solidFill>
                  <a:srgbClr val="FF0000"/>
                </a:solidFill>
              </a:rPr>
              <a:t>个原子操作</a:t>
            </a:r>
            <a:r>
              <a:rPr lang="zh-CN" altLang="en-US" dirty="0" smtClean="0">
                <a:solidFill>
                  <a:srgbClr val="000000"/>
                </a:solidFill>
              </a:rPr>
              <a:t>中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任一个操作的执行过程：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62108" y="139945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3150" indent="-107315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步：循环计算（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次）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66663" y="3327727"/>
            <a:ext cx="37020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OB</a:t>
            </a:r>
            <a:r>
              <a:rPr lang="zh-CN" altLang="en-US" b="1" dirty="0">
                <a:solidFill>
                  <a:srgbClr val="000000"/>
                </a:solidFill>
              </a:rPr>
              <a:t>初始值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(5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个寄存器，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160</a:t>
            </a:r>
            <a:r>
              <a:rPr lang="zh-CN" altLang="en-US" sz="1800" b="1" dirty="0">
                <a:solidFill>
                  <a:srgbClr val="000000"/>
                </a:solidFill>
              </a:rPr>
              <a:t>位</a:t>
            </a:r>
            <a:r>
              <a:rPr lang="en-US" altLang="zh-CN" sz="1800" b="1" dirty="0">
                <a:solidFill>
                  <a:srgbClr val="000000"/>
                </a:solidFill>
              </a:rPr>
              <a:t>):</a:t>
            </a:r>
          </a:p>
          <a:p>
            <a:pPr marL="179388"/>
            <a:r>
              <a:rPr lang="en-US" altLang="zh-CN" sz="2000" dirty="0" smtClean="0">
                <a:solidFill>
                  <a:srgbClr val="000000"/>
                </a:solidFill>
              </a:rPr>
              <a:t>A=67452301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</a:rPr>
              <a:t>B=efcdab89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</a:rPr>
              <a:t>C=98badefe</a:t>
            </a:r>
            <a:r>
              <a:rPr lang="zh-CN" altLang="en-US" sz="2000" dirty="0" smtClean="0">
                <a:solidFill>
                  <a:srgbClr val="000000"/>
                </a:solidFill>
              </a:rPr>
              <a:t>， </a:t>
            </a:r>
            <a:r>
              <a:rPr lang="en-US" altLang="zh-CN" sz="2000" dirty="0" smtClean="0">
                <a:solidFill>
                  <a:srgbClr val="000000"/>
                </a:solidFill>
              </a:rPr>
              <a:t>D=10325476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</a:rPr>
              <a:t>E=c3d2e2f0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85121" y="1880266"/>
            <a:ext cx="3753803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073150" indent="-1073150"/>
            <a:r>
              <a:rPr lang="en-US" altLang="zh-CN" sz="1800" dirty="0">
                <a:solidFill>
                  <a:srgbClr val="000000"/>
                </a:solidFill>
              </a:rPr>
              <a:t>for ( </a:t>
            </a:r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=</a:t>
            </a:r>
            <a:r>
              <a:rPr lang="en-US" altLang="zh-CN" sz="1800" dirty="0" smtClean="0">
                <a:solidFill>
                  <a:srgbClr val="000000"/>
                </a:solidFill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&lt;=</a:t>
            </a:r>
            <a:r>
              <a:rPr lang="en-US" altLang="zh-CN" sz="1800" dirty="0" smtClean="0">
                <a:solidFill>
                  <a:srgbClr val="000000"/>
                </a:solidFill>
              </a:rPr>
              <a:t>q</a:t>
            </a:r>
            <a:r>
              <a:rPr lang="zh-CN" altLang="en-US" sz="1800" dirty="0" smtClean="0">
                <a:solidFill>
                  <a:srgbClr val="000000"/>
                </a:solidFill>
              </a:rPr>
              <a:t>；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++ </a:t>
            </a:r>
            <a:r>
              <a:rPr lang="en-US" altLang="zh-CN" sz="1800" dirty="0" smtClean="0">
                <a:solidFill>
                  <a:srgbClr val="000000"/>
                </a:solidFill>
              </a:rPr>
              <a:t>) {</a:t>
            </a:r>
          </a:p>
          <a:p>
            <a:pPr marL="355600" lvl="2" indent="-173038"/>
            <a:r>
              <a:rPr lang="en-US" altLang="zh-CN" sz="1800" dirty="0" smtClean="0">
                <a:solidFill>
                  <a:srgbClr val="000000"/>
                </a:solidFill>
              </a:rPr>
              <a:t>   Bi=</a:t>
            </a:r>
            <a:r>
              <a:rPr lang="zh-CN" altLang="en-US" sz="1800" dirty="0" smtClean="0">
                <a:solidFill>
                  <a:srgbClr val="000000"/>
                </a:solidFill>
              </a:rPr>
              <a:t>输入信息的第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zh-CN" altLang="en-US" sz="1800" dirty="0" smtClean="0">
                <a:solidFill>
                  <a:srgbClr val="000000"/>
                </a:solidFill>
              </a:rPr>
              <a:t>个</a:t>
            </a:r>
            <a:r>
              <a:rPr lang="en-US" altLang="zh-CN" sz="1800" dirty="0" smtClean="0">
                <a:solidFill>
                  <a:srgbClr val="000000"/>
                </a:solidFill>
              </a:rPr>
              <a:t>512</a:t>
            </a:r>
            <a:r>
              <a:rPr lang="zh-CN" altLang="en-US" sz="1800" dirty="0" smtClean="0">
                <a:solidFill>
                  <a:srgbClr val="000000"/>
                </a:solidFill>
              </a:rPr>
              <a:t>位数据块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OB=F(OB</a:t>
            </a:r>
            <a:r>
              <a:rPr lang="en-US" altLang="zh-CN" sz="1800" dirty="0">
                <a:solidFill>
                  <a:srgbClr val="000000"/>
                </a:solidFill>
              </a:rPr>
              <a:t>, Bi</a:t>
            </a:r>
            <a:r>
              <a:rPr lang="en-US" altLang="zh-CN" sz="1800" dirty="0" smtClean="0">
                <a:solidFill>
                  <a:srgbClr val="000000"/>
                </a:solidFill>
              </a:rPr>
              <a:t>); </a:t>
            </a:r>
          </a:p>
          <a:p>
            <a:pPr marL="355600" lvl="2" indent="-173038"/>
            <a:r>
              <a:rPr lang="en-US" altLang="zh-CN" sz="1800" dirty="0" smtClean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109" name="矩形 108"/>
          <p:cNvSpPr/>
          <p:nvPr/>
        </p:nvSpPr>
        <p:spPr>
          <a:xfrm>
            <a:off x="531427" y="5073281"/>
            <a:ext cx="4267175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常量字</a:t>
            </a:r>
            <a:r>
              <a:rPr lang="en-US" altLang="zh-CN" b="1" i="1" dirty="0" err="1" smtClean="0">
                <a:solidFill>
                  <a:srgbClr val="000000"/>
                </a:solidFill>
              </a:rPr>
              <a:t>K</a:t>
            </a:r>
            <a:r>
              <a:rPr lang="en-US" altLang="zh-CN" b="1" i="1" baseline="-25000" dirty="0" err="1" smtClean="0">
                <a:solidFill>
                  <a:srgbClr val="000000"/>
                </a:solidFill>
              </a:rPr>
              <a:t>t</a:t>
            </a:r>
            <a:r>
              <a:rPr lang="en-US" altLang="zh-CN" b="1" i="1" baseline="-25000" dirty="0" smtClean="0">
                <a:solidFill>
                  <a:srgbClr val="000000"/>
                </a:solidFill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i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1800" i="1" baseline="-25000" dirty="0" err="1" smtClean="0">
                <a:solidFill>
                  <a:srgbClr val="000000"/>
                </a:solidFill>
              </a:rPr>
              <a:t>t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0x5A827999  (0 ≤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t ≤ </a:t>
            </a:r>
            <a:r>
              <a:rPr lang="en-US" altLang="zh-CN" sz="1800" dirty="0" smtClean="0">
                <a:solidFill>
                  <a:srgbClr val="000000"/>
                </a:solidFill>
              </a:rPr>
              <a:t>19)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i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1800" baseline="-25000" dirty="0" err="1" smtClean="0">
                <a:solidFill>
                  <a:srgbClr val="000000"/>
                </a:solidFill>
              </a:rPr>
              <a:t>t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0x6ED9EBA1 (20 ≤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t ≤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39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i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1800" i="1" baseline="-25000" dirty="0" err="1" smtClean="0">
                <a:solidFill>
                  <a:srgbClr val="000000"/>
                </a:solidFill>
              </a:rPr>
              <a:t>t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0x8F1BBCDC (40 ≤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t ≤ </a:t>
            </a:r>
            <a:r>
              <a:rPr lang="en-US" altLang="zh-CN" sz="1800" dirty="0" smtClean="0">
                <a:solidFill>
                  <a:srgbClr val="000000"/>
                </a:solidFill>
              </a:rPr>
              <a:t>59)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i="1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1800" i="1" baseline="-25000" dirty="0" err="1" smtClean="0">
                <a:solidFill>
                  <a:srgbClr val="000000"/>
                </a:solidFill>
              </a:rPr>
              <a:t>t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0xCA62C1D6 </a:t>
            </a:r>
            <a:r>
              <a:rPr lang="en-US" altLang="zh-CN" sz="1800" dirty="0" smtClean="0">
                <a:solidFill>
                  <a:srgbClr val="000000"/>
                </a:solidFill>
              </a:rPr>
              <a:t>(</a:t>
            </a:r>
            <a:r>
              <a:rPr lang="en-US" altLang="zh-CN" sz="1800" dirty="0">
                <a:solidFill>
                  <a:srgbClr val="000000"/>
                </a:solidFill>
              </a:rPr>
              <a:t>≤ </a:t>
            </a:r>
            <a:r>
              <a:rPr lang="en-US" altLang="zh-CN" sz="1800" dirty="0" smtClean="0">
                <a:solidFill>
                  <a:srgbClr val="000000"/>
                </a:solidFill>
              </a:rPr>
              <a:t>t </a:t>
            </a:r>
            <a:r>
              <a:rPr lang="en-US" altLang="zh-CN" sz="1800" dirty="0">
                <a:solidFill>
                  <a:srgbClr val="000000"/>
                </a:solidFill>
              </a:rPr>
              <a:t>≤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79).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884582" y="29773"/>
            <a:ext cx="5243356" cy="147732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80</a:t>
            </a:r>
            <a:r>
              <a:rPr lang="zh-CN" altLang="en-US" sz="1800" dirty="0" smtClean="0">
                <a:solidFill>
                  <a:srgbClr val="000000"/>
                </a:solidFill>
              </a:rPr>
              <a:t>个消息</a:t>
            </a:r>
            <a:r>
              <a:rPr lang="zh-CN" altLang="en-US" sz="1800" dirty="0">
                <a:solidFill>
                  <a:srgbClr val="000000"/>
                </a:solidFill>
              </a:rPr>
              <a:t>字</a:t>
            </a:r>
            <a:r>
              <a:rPr lang="en-US" altLang="zh-CN" sz="1800" i="1" dirty="0" err="1" smtClean="0">
                <a:solidFill>
                  <a:srgbClr val="000000"/>
                </a:solidFill>
              </a:rPr>
              <a:t>W</a:t>
            </a:r>
            <a:r>
              <a:rPr lang="en-US" altLang="zh-CN" sz="1800" i="1" baseline="-25000" dirty="0" err="1" smtClean="0">
                <a:solidFill>
                  <a:srgbClr val="000000"/>
                </a:solidFill>
              </a:rPr>
              <a:t>t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前</a:t>
            </a:r>
            <a:r>
              <a:rPr lang="en-US" altLang="zh-CN" sz="1800" dirty="0" smtClean="0">
                <a:solidFill>
                  <a:srgbClr val="000000"/>
                </a:solidFill>
              </a:rPr>
              <a:t>16</a:t>
            </a:r>
            <a:r>
              <a:rPr lang="zh-CN" altLang="en-US" sz="1800" dirty="0" smtClean="0">
                <a:solidFill>
                  <a:srgbClr val="000000"/>
                </a:solidFill>
              </a:rPr>
              <a:t>个消息字，将数据块 </a:t>
            </a:r>
            <a:r>
              <a:rPr lang="en-US" altLang="zh-CN" sz="1800" dirty="0" smtClean="0">
                <a:solidFill>
                  <a:srgbClr val="000000"/>
                </a:solidFill>
              </a:rPr>
              <a:t>Bi </a:t>
            </a:r>
            <a:r>
              <a:rPr lang="zh-CN" altLang="en-US" sz="1800" dirty="0" smtClean="0">
                <a:solidFill>
                  <a:srgbClr val="000000"/>
                </a:solidFill>
              </a:rPr>
              <a:t>由左向右分成</a:t>
            </a:r>
            <a:r>
              <a:rPr lang="en-US" altLang="zh-CN" sz="1800" dirty="0" smtClean="0">
                <a:solidFill>
                  <a:srgbClr val="000000"/>
                </a:solidFill>
              </a:rPr>
              <a:t>16</a:t>
            </a:r>
            <a:r>
              <a:rPr lang="zh-CN" altLang="en-US" sz="1800" dirty="0" smtClean="0">
                <a:solidFill>
                  <a:srgbClr val="000000"/>
                </a:solidFill>
              </a:rPr>
              <a:t>个字，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en-US" altLang="zh-CN" sz="1800" i="1" dirty="0" smtClean="0">
                <a:solidFill>
                  <a:srgbClr val="000000"/>
                </a:solidFill>
              </a:rPr>
              <a:t>         W</a:t>
            </a:r>
            <a:r>
              <a:rPr lang="en-US" altLang="zh-CN" sz="1800" i="1" baseline="-25000" dirty="0" smtClean="0">
                <a:solidFill>
                  <a:srgbClr val="000000"/>
                </a:solidFill>
              </a:rPr>
              <a:t>0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 W</a:t>
            </a:r>
            <a:r>
              <a:rPr lang="en-US" altLang="zh-CN" sz="1800" i="1" baseline="-250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</a:rPr>
              <a:t>… …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 W</a:t>
            </a:r>
            <a:r>
              <a:rPr lang="en-US" altLang="zh-CN" sz="1800" i="1" baseline="-25000" dirty="0" smtClean="0">
                <a:solidFill>
                  <a:srgbClr val="000000"/>
                </a:solidFill>
              </a:rPr>
              <a:t>15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后</a:t>
            </a:r>
            <a:r>
              <a:rPr lang="en-US" altLang="zh-CN" sz="1800" dirty="0" smtClean="0">
                <a:solidFill>
                  <a:srgbClr val="000000"/>
                </a:solidFill>
              </a:rPr>
              <a:t>64</a:t>
            </a:r>
            <a:r>
              <a:rPr lang="zh-CN" altLang="en-US" sz="1800" dirty="0" smtClean="0">
                <a:solidFill>
                  <a:srgbClr val="000000"/>
                </a:solidFill>
              </a:rPr>
              <a:t>个消息字，对于 </a:t>
            </a:r>
            <a:r>
              <a:rPr lang="en-US" altLang="zh-CN" sz="1800" dirty="0" smtClean="0">
                <a:solidFill>
                  <a:srgbClr val="000000"/>
                </a:solidFill>
              </a:rPr>
              <a:t>t =16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</a:rPr>
              <a:t>17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</a:rPr>
              <a:t>…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</a:rPr>
              <a:t>79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       </a:t>
            </a:r>
          </a:p>
          <a:p>
            <a:r>
              <a:rPr lang="en-US" altLang="zh-CN" sz="1800" i="1" dirty="0" smtClean="0">
                <a:solidFill>
                  <a:srgbClr val="000000"/>
                </a:solidFill>
              </a:rPr>
              <a:t>        </a:t>
            </a:r>
            <a:r>
              <a:rPr lang="en-US" altLang="zh-CN" sz="1800" i="1" dirty="0" err="1" smtClean="0">
                <a:solidFill>
                  <a:srgbClr val="000000"/>
                </a:solidFill>
              </a:rPr>
              <a:t>W</a:t>
            </a:r>
            <a:r>
              <a:rPr lang="en-US" altLang="zh-CN" sz="1800" i="1" baseline="-25000" dirty="0" err="1" smtClean="0">
                <a:solidFill>
                  <a:srgbClr val="000000"/>
                </a:solidFill>
              </a:rPr>
              <a:t>t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</a:rPr>
              <a:t>= 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</a:rPr>
              <a:t>t-3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  </a:t>
            </a:r>
            <a:r>
              <a:rPr lang="en-US" altLang="zh-CN" sz="1800" i="1" dirty="0" err="1">
                <a:solidFill>
                  <a:srgbClr val="000000"/>
                </a:solidFill>
              </a:rPr>
              <a:t>xor</a:t>
            </a:r>
            <a:r>
              <a:rPr lang="en-US" altLang="zh-CN" sz="1800" i="1" dirty="0">
                <a:solidFill>
                  <a:srgbClr val="000000"/>
                </a:solidFill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</a:rPr>
              <a:t>t-8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  </a:t>
            </a:r>
            <a:r>
              <a:rPr lang="en-US" altLang="zh-CN" sz="1800" i="1" dirty="0" err="1">
                <a:solidFill>
                  <a:srgbClr val="000000"/>
                </a:solidFill>
              </a:rPr>
              <a:t>xor</a:t>
            </a:r>
            <a:r>
              <a:rPr lang="en-US" altLang="zh-CN" sz="1800" i="1" dirty="0">
                <a:solidFill>
                  <a:srgbClr val="000000"/>
                </a:solidFill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</a:rPr>
              <a:t>t-14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0000"/>
                </a:solidFill>
              </a:rPr>
              <a:t>xor</a:t>
            </a:r>
            <a:r>
              <a:rPr lang="en-US" altLang="zh-CN" sz="1800" i="1" dirty="0">
                <a:solidFill>
                  <a:srgbClr val="000000"/>
                </a:solidFill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</a:rPr>
              <a:t>t-16</a:t>
            </a:r>
            <a:endParaRPr lang="zh-CN" altLang="en-US" sz="1800" i="1" dirty="0">
              <a:solidFill>
                <a:srgbClr val="00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693773" y="6105462"/>
            <a:ext cx="3778275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 err="1">
                <a:solidFill>
                  <a:srgbClr val="000000"/>
                </a:solidFill>
              </a:rPr>
              <a:t>f</a:t>
            </a:r>
            <a:r>
              <a:rPr lang="en-US" altLang="zh-CN" sz="1600" b="1" i="1" baseline="-25000" dirty="0" err="1" smtClean="0">
                <a:solidFill>
                  <a:srgbClr val="000000"/>
                </a:solidFill>
              </a:rPr>
              <a:t>t</a:t>
            </a:r>
            <a:r>
              <a:rPr lang="en-US" altLang="zh-CN" sz="1600" b="1" i="1" baseline="-250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b="1" i="1" dirty="0" smtClean="0">
                <a:solidFill>
                  <a:srgbClr val="000000"/>
                </a:solidFill>
              </a:rPr>
              <a:t>(B</a:t>
            </a:r>
            <a:r>
              <a:rPr lang="zh-CN" altLang="en-US" sz="1600" b="1" i="1" dirty="0" smtClean="0">
                <a:solidFill>
                  <a:srgbClr val="000000"/>
                </a:solidFill>
              </a:rPr>
              <a:t>，</a:t>
            </a:r>
            <a:r>
              <a:rPr lang="en-US" altLang="zh-CN" sz="1600" b="1" i="1" dirty="0" smtClean="0">
                <a:solidFill>
                  <a:srgbClr val="000000"/>
                </a:solidFill>
              </a:rPr>
              <a:t>C</a:t>
            </a:r>
            <a:r>
              <a:rPr lang="zh-CN" altLang="en-US" sz="1600" b="1" i="1" dirty="0" smtClean="0">
                <a:solidFill>
                  <a:srgbClr val="000000"/>
                </a:solidFill>
              </a:rPr>
              <a:t>，</a:t>
            </a:r>
            <a:r>
              <a:rPr lang="en-US" altLang="zh-CN" sz="1600" b="1" i="1" dirty="0" smtClean="0">
                <a:solidFill>
                  <a:srgbClr val="000000"/>
                </a:solidFill>
              </a:rPr>
              <a:t>D)</a:t>
            </a:r>
            <a:r>
              <a:rPr lang="zh-CN" altLang="en-US" sz="1600" b="1" i="1" dirty="0" smtClean="0">
                <a:solidFill>
                  <a:srgbClr val="000000"/>
                </a:solidFill>
              </a:rPr>
              <a:t>：</a:t>
            </a:r>
            <a:r>
              <a:rPr lang="zh-CN" altLang="en-US" sz="1400" i="1" dirty="0" smtClean="0">
                <a:solidFill>
                  <a:srgbClr val="000000"/>
                </a:solidFill>
              </a:rPr>
              <a:t>步骤 </a:t>
            </a:r>
            <a:r>
              <a:rPr lang="en-US" altLang="zh-CN" sz="1400" i="1" dirty="0" smtClean="0">
                <a:solidFill>
                  <a:srgbClr val="000000"/>
                </a:solidFill>
              </a:rPr>
              <a:t>t</a:t>
            </a:r>
            <a:r>
              <a:rPr lang="zh-CN" altLang="en-US" sz="1400" i="1" dirty="0" smtClean="0">
                <a:solidFill>
                  <a:srgbClr val="000000"/>
                </a:solidFill>
              </a:rPr>
              <a:t>的原始</a:t>
            </a:r>
            <a:r>
              <a:rPr lang="en-US" altLang="zh-CN" sz="1400" i="1" dirty="0" smtClean="0">
                <a:solidFill>
                  <a:srgbClr val="000000"/>
                </a:solidFill>
              </a:rPr>
              <a:t>(</a:t>
            </a:r>
            <a:r>
              <a:rPr lang="zh-CN" altLang="en-US" sz="1400" i="1" dirty="0" smtClean="0">
                <a:solidFill>
                  <a:srgbClr val="000000"/>
                </a:solidFill>
              </a:rPr>
              <a:t>按位</a:t>
            </a:r>
            <a:r>
              <a:rPr lang="en-US" altLang="zh-CN" sz="1400" i="1" dirty="0" smtClean="0">
                <a:solidFill>
                  <a:srgbClr val="000000"/>
                </a:solidFill>
              </a:rPr>
              <a:t>)</a:t>
            </a:r>
            <a:r>
              <a:rPr lang="zh-CN" altLang="en-US" sz="1400" i="1" dirty="0" smtClean="0">
                <a:solidFill>
                  <a:srgbClr val="000000"/>
                </a:solidFill>
              </a:rPr>
              <a:t>逻辑操作，</a:t>
            </a:r>
            <a:endParaRPr lang="en-US" altLang="zh-CN" sz="1400" i="1" dirty="0" smtClean="0">
              <a:solidFill>
                <a:srgbClr val="000000"/>
              </a:solidFill>
            </a:endParaRPr>
          </a:p>
          <a:p>
            <a:r>
              <a:rPr lang="zh-CN" altLang="en-US" sz="1400" i="1" dirty="0" smtClean="0">
                <a:solidFill>
                  <a:srgbClr val="000000"/>
                </a:solidFill>
              </a:rPr>
              <a:t>                         例如：</a:t>
            </a:r>
            <a:r>
              <a:rPr lang="zh-CN" altLang="en-US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B˄C</a:t>
            </a:r>
            <a:r>
              <a:rPr lang="zh-CN" altLang="en-US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）˅（</a:t>
            </a:r>
            <a:r>
              <a:rPr lang="en-US" altLang="zh-CN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B˄D</a:t>
            </a:r>
            <a:r>
              <a:rPr lang="zh-CN" altLang="en-US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endParaRPr lang="en-US" altLang="zh-CN" sz="1400" i="1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altLang="zh-CN" sz="1600" b="1" i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en-US" altLang="zh-CN" sz="1600" b="1" i="1" baseline="30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k</a:t>
            </a:r>
            <a:r>
              <a:rPr lang="zh-CN" altLang="en-US" sz="1600" b="1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32</a:t>
            </a:r>
            <a:r>
              <a:rPr lang="zh-CN" altLang="en-US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位寄存器循环左移 </a:t>
            </a:r>
            <a:r>
              <a:rPr lang="en-US" altLang="zh-CN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k </a:t>
            </a:r>
            <a:r>
              <a:rPr lang="zh-CN" altLang="en-US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位</a:t>
            </a:r>
            <a:r>
              <a:rPr lang="en-US" altLang="zh-CN" sz="14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.</a:t>
            </a:r>
            <a:endParaRPr lang="zh-CN" altLang="en-US" sz="1400" i="1" dirty="0">
              <a:solidFill>
                <a:srgbClr val="0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504" y="25741"/>
            <a:ext cx="3483157" cy="954107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3" indent="-1371600"/>
            <a:r>
              <a:rPr lang="en-US" altLang="zh-CN" sz="1400" dirty="0" smtClean="0">
                <a:solidFill>
                  <a:srgbClr val="000000"/>
                </a:solidFill>
              </a:rPr>
              <a:t>61626380  00000000  00000000  00000000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3" indent="-1371600"/>
            <a:r>
              <a:rPr lang="en-US" altLang="zh-CN" sz="1400" dirty="0">
                <a:solidFill>
                  <a:srgbClr val="000000"/>
                </a:solidFill>
              </a:rPr>
              <a:t>00000000 </a:t>
            </a:r>
            <a:r>
              <a:rPr lang="en-US" altLang="zh-CN" sz="1400" dirty="0" smtClean="0">
                <a:solidFill>
                  <a:srgbClr val="000000"/>
                </a:solidFill>
              </a:rPr>
              <a:t> 00000000  </a:t>
            </a:r>
            <a:r>
              <a:rPr lang="en-US" altLang="zh-CN" sz="1400" dirty="0">
                <a:solidFill>
                  <a:srgbClr val="000000"/>
                </a:solidFill>
              </a:rPr>
              <a:t>00000000 </a:t>
            </a:r>
            <a:r>
              <a:rPr lang="en-US" altLang="zh-CN" sz="1400" dirty="0" smtClean="0">
                <a:solidFill>
                  <a:srgbClr val="000000"/>
                </a:solidFill>
              </a:rPr>
              <a:t> 00000000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3" indent="-1371600"/>
            <a:r>
              <a:rPr lang="en-US" altLang="zh-CN" sz="1400" dirty="0">
                <a:solidFill>
                  <a:srgbClr val="000000"/>
                </a:solidFill>
              </a:rPr>
              <a:t>00000000 </a:t>
            </a:r>
            <a:r>
              <a:rPr lang="en-US" altLang="zh-CN" sz="1400" dirty="0" smtClean="0">
                <a:solidFill>
                  <a:srgbClr val="000000"/>
                </a:solidFill>
              </a:rPr>
              <a:t> 00000000  00000000  00000000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3" indent="-1371600"/>
            <a:r>
              <a:rPr lang="en-US" altLang="zh-CN" sz="1400" dirty="0" smtClean="0">
                <a:solidFill>
                  <a:srgbClr val="000000"/>
                </a:solidFill>
              </a:rPr>
              <a:t>00000000  </a:t>
            </a:r>
            <a:r>
              <a:rPr lang="en-US" altLang="zh-CN" sz="1400" dirty="0">
                <a:solidFill>
                  <a:srgbClr val="000000"/>
                </a:solidFill>
              </a:rPr>
              <a:t>00000000 </a:t>
            </a:r>
            <a:r>
              <a:rPr lang="en-US" altLang="zh-CN" sz="1400" dirty="0">
                <a:solidFill>
                  <a:srgbClr val="FF0000"/>
                </a:solidFill>
              </a:rPr>
              <a:t> 00000000  </a:t>
            </a:r>
            <a:r>
              <a:rPr lang="en-US" altLang="zh-CN" sz="1400" dirty="0" smtClean="0">
                <a:solidFill>
                  <a:srgbClr val="FF0000"/>
                </a:solidFill>
              </a:rPr>
              <a:t>00000018</a:t>
            </a:r>
          </a:p>
        </p:txBody>
      </p:sp>
    </p:spTree>
    <p:extLst>
      <p:ext uri="{BB962C8B-B14F-4D97-AF65-F5344CB8AC3E}">
        <p14:creationId xmlns:p14="http://schemas.microsoft.com/office/powerpoint/2010/main" val="58800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9" grpId="0"/>
      <p:bldP spid="110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" y="441960"/>
            <a:ext cx="864107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71755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例：对长度为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的输入信息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，用安全哈希函数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计算其信息摘要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H(M)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</a:rPr>
              <a:t>     第</a:t>
            </a:r>
            <a:r>
              <a:rPr lang="en-US" altLang="zh-CN" b="1" dirty="0" smtClean="0">
                <a:solidFill>
                  <a:srgbClr val="000000"/>
                </a:solidFill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</a:rPr>
              <a:t>步：补位，补长度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补位： 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10000=19*512+272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，需要补 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448-272=176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endParaRPr lang="en-US" altLang="zh-CN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000...00000</a:t>
            </a:r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“1”+175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”0”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补长度：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10000</a:t>
            </a:r>
            <a:r>
              <a:rPr lang="zh-CN" altLang="en-US" baseline="-250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十进制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=2710</a:t>
            </a:r>
            <a:r>
              <a:rPr lang="en-US" altLang="zh-CN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进制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00000000 00002710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步：分块</a:t>
            </a:r>
            <a:endParaRPr lang="en-US" altLang="zh-CN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20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个数据块：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Bi</a:t>
            </a:r>
            <a:r>
              <a:rPr lang="en-US" altLang="zh-CN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～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Bi</a:t>
            </a:r>
            <a:r>
              <a:rPr lang="en-US" altLang="zh-CN" baseline="-250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19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步：循环</a:t>
            </a:r>
            <a:endParaRPr lang="en-US" altLang="zh-CN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for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循环重复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次，执行原子操作数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20*80=1600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次。</a:t>
            </a:r>
            <a:endParaRPr lang="en-US" altLang="zh-CN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步：输出</a:t>
            </a:r>
            <a:endParaRPr lang="en-US" altLang="zh-CN" b="1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最终得到长度为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160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位的信息摘要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H(M)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067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574852" y="1691746"/>
            <a:ext cx="4425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66CC"/>
                </a:solidFill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一、哈希表是什么？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0963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93852" y="2548996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二、哈希函数的构造方法</a:t>
            </a:r>
          </a:p>
        </p:txBody>
      </p:sp>
      <p:sp>
        <p:nvSpPr>
          <p:cNvPr id="40964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574852" y="3368146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三、处理冲突的方法</a:t>
            </a:r>
          </a:p>
        </p:txBody>
      </p:sp>
      <p:sp>
        <p:nvSpPr>
          <p:cNvPr id="40965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89252" y="4172479"/>
            <a:ext cx="82692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四、哈希表的查找，插入和删除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057400" y="381000"/>
            <a:ext cx="4965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>
                <a:solidFill>
                  <a:srgbClr val="3333CC"/>
                </a:solidFill>
                <a:ea typeface="楷体_GB2312" pitchFamily="49" charset="-122"/>
              </a:rPr>
              <a:t>9.3    </a:t>
            </a:r>
            <a:r>
              <a:rPr lang="zh-CN" altLang="en-US" sz="6000">
                <a:solidFill>
                  <a:srgbClr val="3333CC"/>
                </a:solidFill>
                <a:ea typeface="楷体_GB2312" pitchFamily="49" charset="-122"/>
              </a:rPr>
              <a:t>哈  希  表</a:t>
            </a:r>
            <a:endParaRPr lang="zh-CN" altLang="en-US" sz="440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7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850496" y="4918428"/>
            <a:ext cx="646941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4000" dirty="0" smtClean="0">
                <a:solidFill>
                  <a:srgbClr val="000000"/>
                </a:solidFill>
                <a:ea typeface="楷体_GB2312" pitchFamily="49" charset="-122"/>
              </a:rPr>
              <a:t>五、安全哈希函数</a:t>
            </a:r>
            <a:endParaRPr lang="zh-CN" altLang="en-US" sz="3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256896" y="5742516"/>
            <a:ext cx="646941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zh-CN" altLang="en-US" sz="4000" b="1" dirty="0" smtClean="0">
                <a:solidFill>
                  <a:srgbClr val="FF0000"/>
                </a:solidFill>
                <a:ea typeface="楷体_GB2312" pitchFamily="49" charset="-122"/>
              </a:rPr>
              <a:t>六、动态散列</a:t>
            </a:r>
            <a:endParaRPr lang="zh-CN" altLang="en-US" sz="3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519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7888" y="230188"/>
            <a:ext cx="4371975" cy="6858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动态散</a:t>
            </a: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14098"/>
            <a:ext cx="2274888" cy="735013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b="1" dirty="0">
                <a:solidFill>
                  <a:srgbClr val="3366FF"/>
                </a:solidFill>
                <a:ea typeface="楷体_GB2312" pitchFamily="49" charset="-122"/>
              </a:rPr>
              <a:t>问题提出：</a:t>
            </a:r>
            <a:endParaRPr lang="zh-CN" altLang="en-US" dirty="0">
              <a:solidFill>
                <a:srgbClr val="3366FF"/>
              </a:solidFill>
              <a:ea typeface="楷体_GB2312" pitchFamily="49" charset="-122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323850" y="2164998"/>
            <a:ext cx="8675687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。再散列问题：</a:t>
            </a:r>
          </a:p>
          <a:p>
            <a:pPr>
              <a:spcBef>
                <a:spcPct val="1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对于静态散列表，无论是开放定址法还是链址法，都需要静态分配存储空间。如果表的记录太满，则查找和插入的时间将很长，甚至插入操作可能失败。</a:t>
            </a:r>
          </a:p>
          <a:p>
            <a:pPr>
              <a:spcBef>
                <a:spcPct val="10000"/>
              </a:spcBef>
            </a:pP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静态散列表的长度不能够增加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，解决的办法只能是另外建立一个新的散列表（通常为原来的两倍），并扫描原来表中的每一个记录，并将其插入到新的散列表中（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重新建表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11158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509588" y="1484313"/>
            <a:ext cx="8177212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zh-CN" sz="28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。哈希表太长，多次访问外存</a:t>
            </a:r>
          </a:p>
          <a:p>
            <a:pPr>
              <a:spcBef>
                <a:spcPct val="40000"/>
              </a:spcBef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由于哈希表中的记录数太多，不能够一次装载到内存。只能根据内存缓存区的大小分段载入内存。</a:t>
            </a:r>
          </a:p>
          <a:p>
            <a:pPr>
              <a:spcBef>
                <a:spcPct val="40000"/>
              </a:spcBef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这样，对于象平方探测这样的开放定址处理冲突方法，进行一次哈希查找就需要进行多次访问外存的操作。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04888" y="4056063"/>
            <a:ext cx="7407275" cy="2206625"/>
            <a:chOff x="518" y="2670"/>
            <a:chExt cx="4666" cy="139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518" y="2670"/>
              <a:ext cx="4666" cy="1088"/>
              <a:chOff x="518" y="2680"/>
              <a:chExt cx="4666" cy="1088"/>
            </a:xfrm>
          </p:grpSpPr>
          <p:sp>
            <p:nvSpPr>
              <p:cNvPr id="204800" name="Rectangle 0"/>
              <p:cNvSpPr>
                <a:spLocks noChangeArrowheads="1"/>
              </p:cNvSpPr>
              <p:nvPr/>
            </p:nvSpPr>
            <p:spPr bwMode="auto">
              <a:xfrm>
                <a:off x="518" y="3269"/>
                <a:ext cx="4666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4801" name="AutoShape 1"/>
              <p:cNvSpPr>
                <a:spLocks/>
              </p:cNvSpPr>
              <p:nvPr/>
            </p:nvSpPr>
            <p:spPr bwMode="auto">
              <a:xfrm rot="-5400000">
                <a:off x="1046" y="3097"/>
                <a:ext cx="135" cy="1152"/>
              </a:xfrm>
              <a:prstGeom prst="leftBrace">
                <a:avLst>
                  <a:gd name="adj1" fmla="val 7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4802" name="AutoShape 2"/>
              <p:cNvSpPr>
                <a:spLocks/>
              </p:cNvSpPr>
              <p:nvPr/>
            </p:nvSpPr>
            <p:spPr bwMode="auto">
              <a:xfrm rot="-5400000">
                <a:off x="2304" y="3116"/>
                <a:ext cx="135" cy="1152"/>
              </a:xfrm>
              <a:prstGeom prst="leftBrace">
                <a:avLst>
                  <a:gd name="adj1" fmla="val 7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4803" name="AutoShape 3"/>
              <p:cNvSpPr>
                <a:spLocks/>
              </p:cNvSpPr>
              <p:nvPr/>
            </p:nvSpPr>
            <p:spPr bwMode="auto">
              <a:xfrm rot="-5400000">
                <a:off x="3552" y="3125"/>
                <a:ext cx="135" cy="1152"/>
              </a:xfrm>
              <a:prstGeom prst="leftBrace">
                <a:avLst>
                  <a:gd name="adj1" fmla="val 7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4807" name="Line 7"/>
              <p:cNvSpPr>
                <a:spLocks noChangeShapeType="1"/>
              </p:cNvSpPr>
              <p:nvPr/>
            </p:nvSpPr>
            <p:spPr bwMode="auto">
              <a:xfrm>
                <a:off x="1690" y="326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4808" name="Line 8"/>
              <p:cNvSpPr>
                <a:spLocks noChangeShapeType="1"/>
              </p:cNvSpPr>
              <p:nvPr/>
            </p:nvSpPr>
            <p:spPr bwMode="auto">
              <a:xfrm>
                <a:off x="2976" y="328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4809" name="Line 9"/>
              <p:cNvSpPr>
                <a:spLocks noChangeShapeType="1"/>
              </p:cNvSpPr>
              <p:nvPr/>
            </p:nvSpPr>
            <p:spPr bwMode="auto">
              <a:xfrm>
                <a:off x="4215" y="3269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037" y="3260"/>
                <a:ext cx="115" cy="288"/>
                <a:chOff x="1037" y="3130"/>
                <a:chExt cx="115" cy="288"/>
              </a:xfrm>
            </p:grpSpPr>
            <p:sp>
              <p:nvSpPr>
                <p:cNvPr id="204806" name="Line 6"/>
                <p:cNvSpPr>
                  <a:spLocks noChangeShapeType="1"/>
                </p:cNvSpPr>
                <p:nvPr/>
              </p:nvSpPr>
              <p:spPr bwMode="auto">
                <a:xfrm>
                  <a:off x="1037" y="313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204810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313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083" y="3270"/>
                <a:ext cx="115" cy="288"/>
                <a:chOff x="1037" y="3130"/>
                <a:chExt cx="115" cy="288"/>
              </a:xfrm>
            </p:grpSpPr>
            <p:sp>
              <p:nvSpPr>
                <p:cNvPr id="204813" name="Line 13"/>
                <p:cNvSpPr>
                  <a:spLocks noChangeShapeType="1"/>
                </p:cNvSpPr>
                <p:nvPr/>
              </p:nvSpPr>
              <p:spPr bwMode="auto">
                <a:xfrm>
                  <a:off x="1037" y="313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204814" name="Line 14"/>
                <p:cNvSpPr>
                  <a:spLocks noChangeShapeType="1"/>
                </p:cNvSpPr>
                <p:nvPr/>
              </p:nvSpPr>
              <p:spPr bwMode="auto">
                <a:xfrm>
                  <a:off x="1152" y="313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3781" y="3260"/>
                <a:ext cx="116" cy="288"/>
                <a:chOff x="1037" y="3130"/>
                <a:chExt cx="115" cy="288"/>
              </a:xfrm>
            </p:grpSpPr>
            <p:sp>
              <p:nvSpPr>
                <p:cNvPr id="204816" name="Line 16"/>
                <p:cNvSpPr>
                  <a:spLocks noChangeShapeType="1"/>
                </p:cNvSpPr>
                <p:nvPr/>
              </p:nvSpPr>
              <p:spPr bwMode="auto">
                <a:xfrm>
                  <a:off x="1037" y="313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204817" name="Line 17"/>
                <p:cNvSpPr>
                  <a:spLocks noChangeShapeType="1"/>
                </p:cNvSpPr>
                <p:nvPr/>
              </p:nvSpPr>
              <p:spPr bwMode="auto">
                <a:xfrm>
                  <a:off x="1152" y="313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204819" name="Line 19"/>
              <p:cNvSpPr>
                <a:spLocks noChangeShapeType="1"/>
              </p:cNvSpPr>
              <p:nvPr/>
            </p:nvSpPr>
            <p:spPr bwMode="auto">
              <a:xfrm>
                <a:off x="2141" y="2866"/>
                <a:ext cx="0" cy="34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4820" name="Text Box 20"/>
              <p:cNvSpPr txBox="1">
                <a:spLocks noChangeArrowheads="1"/>
              </p:cNvSpPr>
              <p:nvPr/>
            </p:nvSpPr>
            <p:spPr bwMode="auto">
              <a:xfrm>
                <a:off x="2179" y="2680"/>
                <a:ext cx="31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0000"/>
                    </a:solidFill>
                    <a:ea typeface="宋体" charset="-122"/>
                  </a:rPr>
                  <a:t>p</a:t>
                </a:r>
              </a:p>
            </p:txBody>
          </p:sp>
        </p:grpSp>
        <p:sp>
          <p:nvSpPr>
            <p:cNvPr id="204822" name="Text Box 22"/>
            <p:cNvSpPr txBox="1">
              <a:spLocks noChangeArrowheads="1"/>
            </p:cNvSpPr>
            <p:nvPr/>
          </p:nvSpPr>
          <p:spPr bwMode="auto">
            <a:xfrm>
              <a:off x="885" y="3763"/>
              <a:ext cx="7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段</a:t>
              </a:r>
              <a:r>
                <a:rPr lang="en-US" altLang="zh-CN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4823" name="Text Box 23"/>
            <p:cNvSpPr txBox="1">
              <a:spLocks noChangeArrowheads="1"/>
            </p:cNvSpPr>
            <p:nvPr/>
          </p:nvSpPr>
          <p:spPr bwMode="auto">
            <a:xfrm>
              <a:off x="2142" y="3772"/>
              <a:ext cx="7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段</a:t>
              </a:r>
              <a:r>
                <a:rPr lang="en-US" altLang="zh-CN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4824" name="Text Box 24"/>
            <p:cNvSpPr txBox="1">
              <a:spLocks noChangeArrowheads="1"/>
            </p:cNvSpPr>
            <p:nvPr/>
          </p:nvSpPr>
          <p:spPr bwMode="auto">
            <a:xfrm>
              <a:off x="3392" y="3772"/>
              <a:ext cx="7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段</a:t>
              </a:r>
              <a:r>
                <a:rPr lang="en-US" altLang="zh-CN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17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382000" cy="2430463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   </a:t>
            </a:r>
            <a:r>
              <a:rPr lang="zh-CN" altLang="en-US" sz="2800" b="1">
                <a:ea typeface="楷体_GB2312" pitchFamily="49" charset="-122"/>
              </a:rPr>
              <a:t>可扩充散列是一种动态散列方法，它对传统的散列技术进行了扩充。它采用树型结构实现哈希表的存储结构，使之能够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动态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再散列不需要复制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）</a:t>
            </a:r>
            <a:r>
              <a:rPr lang="zh-CN" altLang="en-US" sz="2800" b="1">
                <a:ea typeface="楷体_GB2312" pitchFamily="49" charset="-122"/>
              </a:rPr>
              <a:t>地适应对文件存储容量的需求，并能保持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高效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访问外存次数少</a:t>
            </a:r>
            <a:r>
              <a:rPr lang="zh-CN" altLang="en-US" sz="2800" b="1">
                <a:ea typeface="楷体_GB2312" pitchFamily="49" charset="-122"/>
              </a:rPr>
              <a:t>）的搜索效率。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958975" y="3379788"/>
            <a:ext cx="4138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二叉 </a:t>
            </a: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Trie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</a:t>
            </a:r>
            <a:endParaRPr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924050" y="4090988"/>
            <a:ext cx="66151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将二叉</a:t>
            </a: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树转换为目录表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908175" y="4786313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插入与目录扩充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908175" y="5556250"/>
            <a:ext cx="5400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删除与目录收缩</a:t>
            </a:r>
            <a:endParaRPr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357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3" grpId="0"/>
      <p:bldP spid="124934" grpId="0"/>
      <p:bldP spid="1249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463" y="3025775"/>
            <a:ext cx="8478837" cy="15621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根据关键字二进制码的最低 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位进行划分，可以把这些关键字分成 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类。假设把它们放入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个页块的文件中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每页最多可以容纳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个关键码。这样就可以利用各关键码的最低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位（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00, 01, 10, 11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）来决定它们的存储页块。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26883" y="4352925"/>
            <a:ext cx="5035550" cy="1752600"/>
            <a:chOff x="1251" y="2742"/>
            <a:chExt cx="3172" cy="1104"/>
          </a:xfrm>
        </p:grpSpPr>
        <p:sp>
          <p:nvSpPr>
            <p:cNvPr id="77828" name="Line 4"/>
            <p:cNvSpPr>
              <a:spLocks noChangeShapeType="1"/>
            </p:cNvSpPr>
            <p:nvPr/>
          </p:nvSpPr>
          <p:spPr bwMode="auto">
            <a:xfrm flipH="1">
              <a:off x="1251" y="3414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29" name="Line 5"/>
            <p:cNvSpPr>
              <a:spLocks noChangeShapeType="1"/>
            </p:cNvSpPr>
            <p:nvPr/>
          </p:nvSpPr>
          <p:spPr bwMode="auto">
            <a:xfrm>
              <a:off x="2883" y="2886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H="1">
              <a:off x="1827" y="2886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31" name="Line 7"/>
            <p:cNvSpPr>
              <a:spLocks noChangeShapeType="1"/>
            </p:cNvSpPr>
            <p:nvPr/>
          </p:nvSpPr>
          <p:spPr bwMode="auto">
            <a:xfrm>
              <a:off x="1731" y="3366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3891" y="3366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33" name="Line 9"/>
            <p:cNvSpPr>
              <a:spLocks noChangeShapeType="1"/>
            </p:cNvSpPr>
            <p:nvPr/>
          </p:nvSpPr>
          <p:spPr bwMode="auto">
            <a:xfrm flipH="1">
              <a:off x="3507" y="3414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34" name="Oval 10"/>
            <p:cNvSpPr>
              <a:spLocks noChangeArrowheads="1"/>
            </p:cNvSpPr>
            <p:nvPr/>
          </p:nvSpPr>
          <p:spPr bwMode="auto">
            <a:xfrm>
              <a:off x="2691" y="274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35" name="Oval 11"/>
            <p:cNvSpPr>
              <a:spLocks noChangeArrowheads="1"/>
            </p:cNvSpPr>
            <p:nvPr/>
          </p:nvSpPr>
          <p:spPr bwMode="auto">
            <a:xfrm>
              <a:off x="1587" y="327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36" name="Oval 12"/>
            <p:cNvSpPr>
              <a:spLocks noChangeArrowheads="1"/>
            </p:cNvSpPr>
            <p:nvPr/>
          </p:nvSpPr>
          <p:spPr bwMode="auto">
            <a:xfrm>
              <a:off x="3795" y="327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2079" y="279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45" name="Text Box 21"/>
            <p:cNvSpPr txBox="1">
              <a:spLocks noChangeArrowheads="1"/>
            </p:cNvSpPr>
            <p:nvPr/>
          </p:nvSpPr>
          <p:spPr bwMode="auto">
            <a:xfrm>
              <a:off x="1251" y="3345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46" name="Text Box 22"/>
            <p:cNvSpPr txBox="1">
              <a:spLocks noChangeArrowheads="1"/>
            </p:cNvSpPr>
            <p:nvPr/>
          </p:nvSpPr>
          <p:spPr bwMode="auto">
            <a:xfrm>
              <a:off x="2031" y="3345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47" name="Text Box 23"/>
            <p:cNvSpPr txBox="1">
              <a:spLocks noChangeArrowheads="1"/>
            </p:cNvSpPr>
            <p:nvPr/>
          </p:nvSpPr>
          <p:spPr bwMode="auto">
            <a:xfrm>
              <a:off x="3471" y="3345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4179" y="3345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3459" y="280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3" name="Group 0"/>
          <p:cNvGrpSpPr>
            <a:grpSpLocks/>
          </p:cNvGrpSpPr>
          <p:nvPr/>
        </p:nvGrpSpPr>
        <p:grpSpPr bwMode="auto">
          <a:xfrm>
            <a:off x="1041083" y="6105525"/>
            <a:ext cx="6400800" cy="533400"/>
            <a:chOff x="819" y="3846"/>
            <a:chExt cx="4032" cy="336"/>
          </a:xfrm>
        </p:grpSpPr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819" y="3846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851" y="3846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1923" y="3846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3027" y="3846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1923" y="3855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4131" y="3846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4163" y="3846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7850" name="Text Box 26"/>
            <p:cNvSpPr txBox="1">
              <a:spLocks noChangeArrowheads="1"/>
            </p:cNvSpPr>
            <p:nvPr/>
          </p:nvSpPr>
          <p:spPr bwMode="auto">
            <a:xfrm>
              <a:off x="3075" y="3846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</p:grp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1787525" y="79375"/>
            <a:ext cx="40528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3366FF"/>
                </a:solidFill>
                <a:ea typeface="楷体_GB2312" pitchFamily="49" charset="-122"/>
              </a:rPr>
              <a:t>1.  </a:t>
            </a:r>
            <a:r>
              <a:rPr lang="zh-CN" altLang="en-US" sz="3600">
                <a:solidFill>
                  <a:srgbClr val="3366FF"/>
                </a:solidFill>
                <a:ea typeface="楷体_GB2312" pitchFamily="49" charset="-122"/>
              </a:rPr>
              <a:t>二叉 </a:t>
            </a:r>
            <a:r>
              <a:rPr lang="en-US" altLang="zh-CN" sz="3600">
                <a:solidFill>
                  <a:srgbClr val="3366FF"/>
                </a:solidFill>
                <a:ea typeface="楷体_GB2312" pitchFamily="49" charset="-122"/>
              </a:rPr>
              <a:t>Trie </a:t>
            </a:r>
            <a:r>
              <a:rPr lang="zh-CN" altLang="en-US" sz="3600">
                <a:solidFill>
                  <a:srgbClr val="3366FF"/>
                </a:solidFill>
                <a:ea typeface="楷体_GB2312" pitchFamily="49" charset="-122"/>
              </a:rPr>
              <a:t>树</a:t>
            </a:r>
            <a:endParaRPr lang="zh-CN" altLang="en-US" sz="4400">
              <a:solidFill>
                <a:srgbClr val="3366FF"/>
              </a:solidFill>
              <a:ea typeface="楷体_GB2312" pitchFamily="49" charset="-122"/>
            </a:endParaRPr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109538" y="715963"/>
            <a:ext cx="8516937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设关键字序列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dirty="0">
                <a:solidFill>
                  <a:srgbClr val="3366FF"/>
                </a:solidFill>
                <a:ea typeface="楷体_GB2312" pitchFamily="49" charset="-122"/>
              </a:rPr>
              <a:t> A0,A1,B0,B1,C2,C3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}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。若每一个关键码由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个字符组成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而每一个字符用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个二进制位表示。则：</a:t>
            </a:r>
          </a:p>
        </p:txBody>
      </p:sp>
      <p:sp>
        <p:nvSpPr>
          <p:cNvPr id="77867" name="AutoShape 43"/>
          <p:cNvSpPr>
            <a:spLocks noChangeArrowheads="1"/>
          </p:cNvSpPr>
          <p:nvPr/>
        </p:nvSpPr>
        <p:spPr bwMode="auto">
          <a:xfrm>
            <a:off x="64770" y="5116513"/>
            <a:ext cx="1595438" cy="463550"/>
          </a:xfrm>
          <a:prstGeom prst="wedgeRoundRectCallout">
            <a:avLst>
              <a:gd name="adj1" fmla="val 37560"/>
              <a:gd name="adj2" fmla="val 15479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页块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桶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77039"/>
              </p:ext>
            </p:extLst>
          </p:nvPr>
        </p:nvGraphicFramePr>
        <p:xfrm>
          <a:off x="487677" y="1747520"/>
          <a:ext cx="818388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49"/>
                <a:gridCol w="1134294"/>
                <a:gridCol w="1036320"/>
                <a:gridCol w="1097280"/>
                <a:gridCol w="1264920"/>
                <a:gridCol w="1158240"/>
                <a:gridCol w="1021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标识符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A0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A1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B0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B1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C2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C3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二进制表示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100</a:t>
                      </a:r>
                      <a:r>
                        <a:rPr lang="en-US" altLang="zh-CN" sz="2100" b="1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zh-CN" altLang="en-US" sz="2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100</a:t>
                      </a:r>
                      <a:r>
                        <a:rPr lang="en-US" altLang="zh-CN" sz="2100" b="1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zh-CN" altLang="en-US" sz="2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101</a:t>
                      </a:r>
                      <a:r>
                        <a:rPr lang="en-US" altLang="zh-CN" sz="2100" b="1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zh-CN" altLang="en-US" sz="2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101</a:t>
                      </a:r>
                      <a:r>
                        <a:rPr lang="en-US" altLang="zh-CN" sz="2100" b="1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zh-CN" altLang="en-US" sz="2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100" b="1" dirty="0" smtClean="0"/>
                        <a:t>110</a:t>
                      </a:r>
                      <a:r>
                        <a:rPr lang="en-US" altLang="zh-CN" sz="2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zh-CN" altLang="en-US" sz="21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100" b="1" dirty="0" smtClean="0"/>
                        <a:t>110</a:t>
                      </a:r>
                      <a:r>
                        <a:rPr lang="en-US" altLang="zh-CN" sz="2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  <a:endParaRPr lang="zh-CN" altLang="en-US" sz="21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6275388" y="4265295"/>
            <a:ext cx="2868612" cy="1187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。二叉</a:t>
            </a:r>
          </a:p>
          <a:p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。按二进制位划分</a:t>
            </a:r>
          </a:p>
          <a:p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。查找不需要比较</a:t>
            </a:r>
          </a:p>
        </p:txBody>
      </p:sp>
    </p:spTree>
    <p:extLst>
      <p:ext uri="{BB962C8B-B14F-4D97-AF65-F5344CB8AC3E}">
        <p14:creationId xmlns:p14="http://schemas.microsoft.com/office/powerpoint/2010/main" val="2212889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468313" y="692150"/>
            <a:ext cx="8675687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427163" indent="-1247775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树是一种树型结构的哈希表</a:t>
            </a:r>
          </a:p>
          <a:p>
            <a:pPr marL="1427163" indent="-1247775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其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哈希函数：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是一种从关键字到二进制码的映射。 </a:t>
            </a:r>
          </a:p>
          <a:p>
            <a:pPr marL="1427163" indent="-1247775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其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哈希地址：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二进制码的最低位。关键字的二进制码对应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二叉树从根到叶子结点的路径。叶子结点中存放关键字及其记录的指针。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11188" y="115888"/>
            <a:ext cx="6265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二叉</a:t>
            </a:r>
            <a:r>
              <a:rPr lang="en-US" altLang="zh-CN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树 与 哈希表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63713" y="3716338"/>
            <a:ext cx="5969000" cy="1884362"/>
            <a:chOff x="768" y="1410"/>
            <a:chExt cx="4032" cy="1523"/>
          </a:xfrm>
        </p:grpSpPr>
        <p:sp>
          <p:nvSpPr>
            <p:cNvPr id="134151" name="Line 7"/>
            <p:cNvSpPr>
              <a:spLocks noChangeShapeType="1"/>
            </p:cNvSpPr>
            <p:nvPr/>
          </p:nvSpPr>
          <p:spPr bwMode="auto">
            <a:xfrm flipH="1">
              <a:off x="1200" y="208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52" name="Line 8"/>
            <p:cNvSpPr>
              <a:spLocks noChangeShapeType="1"/>
            </p:cNvSpPr>
            <p:nvPr/>
          </p:nvSpPr>
          <p:spPr bwMode="auto">
            <a:xfrm>
              <a:off x="2832" y="155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53" name="Line 9"/>
            <p:cNvSpPr>
              <a:spLocks noChangeShapeType="1"/>
            </p:cNvSpPr>
            <p:nvPr/>
          </p:nvSpPr>
          <p:spPr bwMode="auto">
            <a:xfrm flipH="1">
              <a:off x="1776" y="155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54" name="Line 10"/>
            <p:cNvSpPr>
              <a:spLocks noChangeShapeType="1"/>
            </p:cNvSpPr>
            <p:nvPr/>
          </p:nvSpPr>
          <p:spPr bwMode="auto">
            <a:xfrm>
              <a:off x="1680" y="203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55" name="Line 11"/>
            <p:cNvSpPr>
              <a:spLocks noChangeShapeType="1"/>
            </p:cNvSpPr>
            <p:nvPr/>
          </p:nvSpPr>
          <p:spPr bwMode="auto">
            <a:xfrm>
              <a:off x="3840" y="203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56" name="Line 12"/>
            <p:cNvSpPr>
              <a:spLocks noChangeShapeType="1"/>
            </p:cNvSpPr>
            <p:nvPr/>
          </p:nvSpPr>
          <p:spPr bwMode="auto">
            <a:xfrm flipH="1">
              <a:off x="3456" y="208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57" name="Oval 13"/>
            <p:cNvSpPr>
              <a:spLocks noChangeArrowheads="1"/>
            </p:cNvSpPr>
            <p:nvPr/>
          </p:nvSpPr>
          <p:spPr bwMode="auto">
            <a:xfrm>
              <a:off x="2640" y="141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58" name="Oval 14"/>
            <p:cNvSpPr>
              <a:spLocks noChangeArrowheads="1"/>
            </p:cNvSpPr>
            <p:nvPr/>
          </p:nvSpPr>
          <p:spPr bwMode="auto">
            <a:xfrm>
              <a:off x="1536" y="193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59" name="Oval 15"/>
            <p:cNvSpPr>
              <a:spLocks noChangeArrowheads="1"/>
            </p:cNvSpPr>
            <p:nvPr/>
          </p:nvSpPr>
          <p:spPr bwMode="auto">
            <a:xfrm>
              <a:off x="3744" y="193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60" name="Rectangle 16"/>
            <p:cNvSpPr>
              <a:spLocks noChangeArrowheads="1"/>
            </p:cNvSpPr>
            <p:nvPr/>
          </p:nvSpPr>
          <p:spPr bwMode="auto">
            <a:xfrm>
              <a:off x="768" y="251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61" name="Text Box 17"/>
            <p:cNvSpPr txBox="1">
              <a:spLocks noChangeArrowheads="1"/>
            </p:cNvSpPr>
            <p:nvPr/>
          </p:nvSpPr>
          <p:spPr bwMode="auto">
            <a:xfrm>
              <a:off x="800" y="2555"/>
              <a:ext cx="65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1872" y="251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63" name="Rectangle 19"/>
            <p:cNvSpPr>
              <a:spLocks noChangeArrowheads="1"/>
            </p:cNvSpPr>
            <p:nvPr/>
          </p:nvSpPr>
          <p:spPr bwMode="auto">
            <a:xfrm>
              <a:off x="2976" y="251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64" name="Text Box 20"/>
            <p:cNvSpPr txBox="1">
              <a:spLocks noChangeArrowheads="1"/>
            </p:cNvSpPr>
            <p:nvPr/>
          </p:nvSpPr>
          <p:spPr bwMode="auto">
            <a:xfrm>
              <a:off x="1873" y="2563"/>
              <a:ext cx="341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34165" name="Rectangle 21"/>
            <p:cNvSpPr>
              <a:spLocks noChangeArrowheads="1"/>
            </p:cNvSpPr>
            <p:nvPr/>
          </p:nvSpPr>
          <p:spPr bwMode="auto">
            <a:xfrm>
              <a:off x="4080" y="251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66" name="Text Box 22"/>
            <p:cNvSpPr txBox="1">
              <a:spLocks noChangeArrowheads="1"/>
            </p:cNvSpPr>
            <p:nvPr/>
          </p:nvSpPr>
          <p:spPr bwMode="auto">
            <a:xfrm>
              <a:off x="4112" y="2554"/>
              <a:ext cx="341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34167" name="Text Box 23"/>
            <p:cNvSpPr txBox="1">
              <a:spLocks noChangeArrowheads="1"/>
            </p:cNvSpPr>
            <p:nvPr/>
          </p:nvSpPr>
          <p:spPr bwMode="auto">
            <a:xfrm>
              <a:off x="2028" y="1537"/>
              <a:ext cx="22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68" name="Text Box 24"/>
            <p:cNvSpPr txBox="1">
              <a:spLocks noChangeArrowheads="1"/>
            </p:cNvSpPr>
            <p:nvPr/>
          </p:nvSpPr>
          <p:spPr bwMode="auto">
            <a:xfrm>
              <a:off x="1200" y="2093"/>
              <a:ext cx="227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69" name="Text Box 25"/>
            <p:cNvSpPr txBox="1">
              <a:spLocks noChangeArrowheads="1"/>
            </p:cNvSpPr>
            <p:nvPr/>
          </p:nvSpPr>
          <p:spPr bwMode="auto">
            <a:xfrm>
              <a:off x="1980" y="2093"/>
              <a:ext cx="227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70" name="Text Box 26"/>
            <p:cNvSpPr txBox="1">
              <a:spLocks noChangeArrowheads="1"/>
            </p:cNvSpPr>
            <p:nvPr/>
          </p:nvSpPr>
          <p:spPr bwMode="auto">
            <a:xfrm>
              <a:off x="3420" y="2093"/>
              <a:ext cx="227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71" name="Text Box 27"/>
            <p:cNvSpPr txBox="1">
              <a:spLocks noChangeArrowheads="1"/>
            </p:cNvSpPr>
            <p:nvPr/>
          </p:nvSpPr>
          <p:spPr bwMode="auto">
            <a:xfrm>
              <a:off x="4128" y="2093"/>
              <a:ext cx="227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72" name="Text Box 28"/>
            <p:cNvSpPr txBox="1">
              <a:spLocks noChangeArrowheads="1"/>
            </p:cNvSpPr>
            <p:nvPr/>
          </p:nvSpPr>
          <p:spPr bwMode="auto">
            <a:xfrm>
              <a:off x="3408" y="1555"/>
              <a:ext cx="22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4173" name="Text Box 29"/>
            <p:cNvSpPr txBox="1">
              <a:spLocks noChangeArrowheads="1"/>
            </p:cNvSpPr>
            <p:nvPr/>
          </p:nvSpPr>
          <p:spPr bwMode="auto">
            <a:xfrm>
              <a:off x="3024" y="2554"/>
              <a:ext cx="65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</p:grp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914400" y="5795963"/>
            <a:ext cx="6826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51063" indent="-1971675"/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希表的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大小可以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动态扩展？</a:t>
            </a:r>
          </a:p>
          <a:p>
            <a:pPr marL="2151063" indent="-1971675"/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冲突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方法：？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3850" y="2997200"/>
            <a:ext cx="8820150" cy="1223963"/>
            <a:chOff x="204" y="1888"/>
            <a:chExt cx="5556" cy="771"/>
          </a:xfrm>
        </p:grpSpPr>
        <p:sp>
          <p:nvSpPr>
            <p:cNvPr id="149505" name="Text Box 1"/>
            <p:cNvSpPr txBox="1">
              <a:spLocks noChangeArrowheads="1"/>
            </p:cNvSpPr>
            <p:nvPr/>
          </p:nvSpPr>
          <p:spPr bwMode="auto">
            <a:xfrm>
              <a:off x="204" y="2024"/>
              <a:ext cx="453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B1</a:t>
              </a:r>
            </a:p>
          </p:txBody>
        </p:sp>
        <p:sp>
          <p:nvSpPr>
            <p:cNvPr id="149506" name="Line 2"/>
            <p:cNvSpPr>
              <a:spLocks noChangeShapeType="1"/>
            </p:cNvSpPr>
            <p:nvPr/>
          </p:nvSpPr>
          <p:spPr bwMode="auto">
            <a:xfrm>
              <a:off x="771" y="2205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9507" name="Text Box 3"/>
            <p:cNvSpPr txBox="1">
              <a:spLocks noChangeArrowheads="1"/>
            </p:cNvSpPr>
            <p:nvPr/>
          </p:nvSpPr>
          <p:spPr bwMode="auto">
            <a:xfrm>
              <a:off x="1489" y="2024"/>
              <a:ext cx="718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101 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001</a:t>
              </a:r>
            </a:p>
          </p:txBody>
        </p:sp>
        <p:sp>
          <p:nvSpPr>
            <p:cNvPr id="149508" name="Text Box 4"/>
            <p:cNvSpPr txBox="1">
              <a:spLocks noChangeArrowheads="1"/>
            </p:cNvSpPr>
            <p:nvPr/>
          </p:nvSpPr>
          <p:spPr bwMode="auto">
            <a:xfrm>
              <a:off x="3002" y="2008"/>
              <a:ext cx="718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01</a:t>
              </a:r>
            </a:p>
          </p:txBody>
        </p:sp>
        <p:sp>
          <p:nvSpPr>
            <p:cNvPr id="149509" name="Line 5"/>
            <p:cNvSpPr>
              <a:spLocks noChangeShapeType="1"/>
            </p:cNvSpPr>
            <p:nvPr/>
          </p:nvSpPr>
          <p:spPr bwMode="auto">
            <a:xfrm>
              <a:off x="2283" y="2205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9510" name="Text Box 6"/>
            <p:cNvSpPr txBox="1">
              <a:spLocks noChangeArrowheads="1"/>
            </p:cNvSpPr>
            <p:nvPr/>
          </p:nvSpPr>
          <p:spPr bwMode="auto">
            <a:xfrm>
              <a:off x="809" y="1888"/>
              <a:ext cx="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散列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283" y="1888"/>
              <a:ext cx="6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取低位</a:t>
              </a:r>
            </a:p>
          </p:txBody>
        </p:sp>
        <p:sp>
          <p:nvSpPr>
            <p:cNvPr id="149512" name="Line 8"/>
            <p:cNvSpPr>
              <a:spLocks noChangeShapeType="1"/>
            </p:cNvSpPr>
            <p:nvPr/>
          </p:nvSpPr>
          <p:spPr bwMode="auto">
            <a:xfrm>
              <a:off x="3796" y="2205"/>
              <a:ext cx="5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3651" y="1888"/>
              <a:ext cx="9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000000"/>
                  </a:solidFill>
                  <a:ea typeface="楷体_GB2312" pitchFamily="49" charset="-122"/>
                </a:rPr>
                <a:t>找叶子结点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4475" y="2024"/>
              <a:ext cx="718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页块号</a:t>
              </a:r>
            </a:p>
          </p:txBody>
        </p:sp>
        <p:sp>
          <p:nvSpPr>
            <p:cNvPr id="149516" name="Text Box 12"/>
            <p:cNvSpPr txBox="1">
              <a:spLocks noChangeArrowheads="1"/>
            </p:cNvSpPr>
            <p:nvPr/>
          </p:nvSpPr>
          <p:spPr bwMode="auto">
            <a:xfrm>
              <a:off x="4785" y="2387"/>
              <a:ext cx="9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找记录指针</a:t>
              </a:r>
            </a:p>
          </p:txBody>
        </p:sp>
        <p:sp>
          <p:nvSpPr>
            <p:cNvPr id="149517" name="Line 13"/>
            <p:cNvSpPr>
              <a:spLocks noChangeShapeType="1"/>
            </p:cNvSpPr>
            <p:nvPr/>
          </p:nvSpPr>
          <p:spPr bwMode="auto">
            <a:xfrm>
              <a:off x="4830" y="229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959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1905000"/>
            <a:ext cx="6400800" cy="3200400"/>
            <a:chOff x="768" y="1920"/>
            <a:chExt cx="4032" cy="2016"/>
          </a:xfrm>
        </p:grpSpPr>
        <p:sp>
          <p:nvSpPr>
            <p:cNvPr id="79875" name="Line 3"/>
            <p:cNvSpPr>
              <a:spLocks noChangeShapeType="1"/>
            </p:cNvSpPr>
            <p:nvPr/>
          </p:nvSpPr>
          <p:spPr bwMode="auto">
            <a:xfrm flipH="1">
              <a:off x="1200" y="259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76" name="Line 4"/>
            <p:cNvSpPr>
              <a:spLocks noChangeShapeType="1"/>
            </p:cNvSpPr>
            <p:nvPr/>
          </p:nvSpPr>
          <p:spPr bwMode="auto">
            <a:xfrm>
              <a:off x="2832" y="206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 flipH="1">
              <a:off x="1776" y="206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78" name="Line 6"/>
            <p:cNvSpPr>
              <a:spLocks noChangeShapeType="1"/>
            </p:cNvSpPr>
            <p:nvPr/>
          </p:nvSpPr>
          <p:spPr bwMode="auto">
            <a:xfrm>
              <a:off x="1680" y="254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79" name="Line 7"/>
            <p:cNvSpPr>
              <a:spLocks noChangeShapeType="1"/>
            </p:cNvSpPr>
            <p:nvPr/>
          </p:nvSpPr>
          <p:spPr bwMode="auto">
            <a:xfrm>
              <a:off x="3840" y="254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 flipH="1">
              <a:off x="3456" y="259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81" name="Oval 9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82" name="Oval 10"/>
            <p:cNvSpPr>
              <a:spLocks noChangeArrowheads="1"/>
            </p:cNvSpPr>
            <p:nvPr/>
          </p:nvSpPr>
          <p:spPr bwMode="auto">
            <a:xfrm>
              <a:off x="1536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83" name="Oval 11"/>
            <p:cNvSpPr>
              <a:spLocks noChangeArrowheads="1"/>
            </p:cNvSpPr>
            <p:nvPr/>
          </p:nvSpPr>
          <p:spPr bwMode="auto">
            <a:xfrm>
              <a:off x="374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768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800" y="3024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1872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1904" y="3024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4080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89" name="Text Box 17"/>
            <p:cNvSpPr txBox="1">
              <a:spLocks noChangeArrowheads="1"/>
            </p:cNvSpPr>
            <p:nvPr/>
          </p:nvSpPr>
          <p:spPr bwMode="auto">
            <a:xfrm>
              <a:off x="4112" y="3024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2028" y="196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91" name="Text Box 19"/>
            <p:cNvSpPr txBox="1">
              <a:spLocks noChangeArrowheads="1"/>
            </p:cNvSpPr>
            <p:nvPr/>
          </p:nvSpPr>
          <p:spPr bwMode="auto">
            <a:xfrm>
              <a:off x="1200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1980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93" name="Text Box 21"/>
            <p:cNvSpPr txBox="1">
              <a:spLocks noChangeArrowheads="1"/>
            </p:cNvSpPr>
            <p:nvPr/>
          </p:nvSpPr>
          <p:spPr bwMode="auto">
            <a:xfrm>
              <a:off x="3420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94" name="Text Box 22"/>
            <p:cNvSpPr txBox="1">
              <a:spLocks noChangeArrowheads="1"/>
            </p:cNvSpPr>
            <p:nvPr/>
          </p:nvSpPr>
          <p:spPr bwMode="auto">
            <a:xfrm>
              <a:off x="4128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95" name="Text Box 23"/>
            <p:cNvSpPr txBox="1">
              <a:spLocks noChangeArrowheads="1"/>
            </p:cNvSpPr>
            <p:nvPr/>
          </p:nvSpPr>
          <p:spPr bwMode="auto">
            <a:xfrm>
              <a:off x="3408" y="198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2544" y="3600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97" name="Text Box 25"/>
            <p:cNvSpPr txBox="1">
              <a:spLocks noChangeArrowheads="1"/>
            </p:cNvSpPr>
            <p:nvPr/>
          </p:nvSpPr>
          <p:spPr bwMode="auto">
            <a:xfrm>
              <a:off x="2576" y="3600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9898" name="Rectangle 26"/>
            <p:cNvSpPr>
              <a:spLocks noChangeArrowheads="1"/>
            </p:cNvSpPr>
            <p:nvPr/>
          </p:nvSpPr>
          <p:spPr bwMode="auto">
            <a:xfrm>
              <a:off x="3648" y="3600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899" name="Text Box 27"/>
            <p:cNvSpPr txBox="1">
              <a:spLocks noChangeArrowheads="1"/>
            </p:cNvSpPr>
            <p:nvPr/>
          </p:nvSpPr>
          <p:spPr bwMode="auto">
            <a:xfrm>
              <a:off x="3680" y="3600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 flipH="1">
              <a:off x="2976" y="3120"/>
              <a:ext cx="384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3408" y="3072"/>
              <a:ext cx="480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02" name="Oval 30"/>
            <p:cNvSpPr>
              <a:spLocks noChangeArrowheads="1"/>
            </p:cNvSpPr>
            <p:nvPr/>
          </p:nvSpPr>
          <p:spPr bwMode="auto">
            <a:xfrm>
              <a:off x="3264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2928" y="30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3708" y="30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93663" y="188913"/>
            <a:ext cx="9050337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插入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新的关键码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C7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110111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）和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C5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110101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03325" y="1897063"/>
            <a:ext cx="6400800" cy="2286000"/>
            <a:chOff x="768" y="1410"/>
            <a:chExt cx="4032" cy="1440"/>
          </a:xfrm>
        </p:grpSpPr>
        <p:sp>
          <p:nvSpPr>
            <p:cNvPr id="79907" name="Line 35"/>
            <p:cNvSpPr>
              <a:spLocks noChangeShapeType="1"/>
            </p:cNvSpPr>
            <p:nvPr/>
          </p:nvSpPr>
          <p:spPr bwMode="auto">
            <a:xfrm flipH="1">
              <a:off x="1200" y="208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>
              <a:off x="2832" y="155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 flipH="1">
              <a:off x="1776" y="155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10" name="Line 38"/>
            <p:cNvSpPr>
              <a:spLocks noChangeShapeType="1"/>
            </p:cNvSpPr>
            <p:nvPr/>
          </p:nvSpPr>
          <p:spPr bwMode="auto">
            <a:xfrm>
              <a:off x="1680" y="203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11" name="Line 39"/>
            <p:cNvSpPr>
              <a:spLocks noChangeShapeType="1"/>
            </p:cNvSpPr>
            <p:nvPr/>
          </p:nvSpPr>
          <p:spPr bwMode="auto">
            <a:xfrm>
              <a:off x="3840" y="203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 flipH="1">
              <a:off x="3456" y="208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13" name="Oval 41"/>
            <p:cNvSpPr>
              <a:spLocks noChangeArrowheads="1"/>
            </p:cNvSpPr>
            <p:nvPr/>
          </p:nvSpPr>
          <p:spPr bwMode="auto">
            <a:xfrm>
              <a:off x="2640" y="141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14" name="Oval 42"/>
            <p:cNvSpPr>
              <a:spLocks noChangeArrowheads="1"/>
            </p:cNvSpPr>
            <p:nvPr/>
          </p:nvSpPr>
          <p:spPr bwMode="auto">
            <a:xfrm>
              <a:off x="1536" y="193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15" name="Oval 43"/>
            <p:cNvSpPr>
              <a:spLocks noChangeArrowheads="1"/>
            </p:cNvSpPr>
            <p:nvPr/>
          </p:nvSpPr>
          <p:spPr bwMode="auto">
            <a:xfrm>
              <a:off x="3744" y="193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16" name="Rectangle 44"/>
            <p:cNvSpPr>
              <a:spLocks noChangeArrowheads="1"/>
            </p:cNvSpPr>
            <p:nvPr/>
          </p:nvSpPr>
          <p:spPr bwMode="auto">
            <a:xfrm>
              <a:off x="768" y="251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17" name="Text Box 45"/>
            <p:cNvSpPr txBox="1">
              <a:spLocks noChangeArrowheads="1"/>
            </p:cNvSpPr>
            <p:nvPr/>
          </p:nvSpPr>
          <p:spPr bwMode="auto">
            <a:xfrm>
              <a:off x="800" y="2514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9918" name="Rectangle 46"/>
            <p:cNvSpPr>
              <a:spLocks noChangeArrowheads="1"/>
            </p:cNvSpPr>
            <p:nvPr/>
          </p:nvSpPr>
          <p:spPr bwMode="auto">
            <a:xfrm>
              <a:off x="1872" y="251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19" name="Rectangle 47"/>
            <p:cNvSpPr>
              <a:spLocks noChangeArrowheads="1"/>
            </p:cNvSpPr>
            <p:nvPr/>
          </p:nvSpPr>
          <p:spPr bwMode="auto">
            <a:xfrm>
              <a:off x="2976" y="251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20" name="Text Box 48"/>
            <p:cNvSpPr txBox="1">
              <a:spLocks noChangeArrowheads="1"/>
            </p:cNvSpPr>
            <p:nvPr/>
          </p:nvSpPr>
          <p:spPr bwMode="auto">
            <a:xfrm>
              <a:off x="1872" y="2523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9921" name="Rectangle 49"/>
            <p:cNvSpPr>
              <a:spLocks noChangeArrowheads="1"/>
            </p:cNvSpPr>
            <p:nvPr/>
          </p:nvSpPr>
          <p:spPr bwMode="auto">
            <a:xfrm>
              <a:off x="4080" y="251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22" name="Text Box 50"/>
            <p:cNvSpPr txBox="1">
              <a:spLocks noChangeArrowheads="1"/>
            </p:cNvSpPr>
            <p:nvPr/>
          </p:nvSpPr>
          <p:spPr bwMode="auto">
            <a:xfrm>
              <a:off x="4112" y="2514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 dirty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79923" name="Text Box 51"/>
            <p:cNvSpPr txBox="1">
              <a:spLocks noChangeArrowheads="1"/>
            </p:cNvSpPr>
            <p:nvPr/>
          </p:nvSpPr>
          <p:spPr bwMode="auto">
            <a:xfrm>
              <a:off x="2028" y="145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24" name="Text Box 52"/>
            <p:cNvSpPr txBox="1">
              <a:spLocks noChangeArrowheads="1"/>
            </p:cNvSpPr>
            <p:nvPr/>
          </p:nvSpPr>
          <p:spPr bwMode="auto">
            <a:xfrm>
              <a:off x="1200" y="201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25" name="Text Box 53"/>
            <p:cNvSpPr txBox="1">
              <a:spLocks noChangeArrowheads="1"/>
            </p:cNvSpPr>
            <p:nvPr/>
          </p:nvSpPr>
          <p:spPr bwMode="auto">
            <a:xfrm>
              <a:off x="1980" y="201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26" name="Text Box 54"/>
            <p:cNvSpPr txBox="1">
              <a:spLocks noChangeArrowheads="1"/>
            </p:cNvSpPr>
            <p:nvPr/>
          </p:nvSpPr>
          <p:spPr bwMode="auto">
            <a:xfrm>
              <a:off x="3420" y="201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27" name="Text Box 55"/>
            <p:cNvSpPr txBox="1">
              <a:spLocks noChangeArrowheads="1"/>
            </p:cNvSpPr>
            <p:nvPr/>
          </p:nvSpPr>
          <p:spPr bwMode="auto">
            <a:xfrm>
              <a:off x="4128" y="201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28" name="Text Box 56"/>
            <p:cNvSpPr txBox="1">
              <a:spLocks noChangeArrowheads="1"/>
            </p:cNvSpPr>
            <p:nvPr/>
          </p:nvSpPr>
          <p:spPr bwMode="auto">
            <a:xfrm>
              <a:off x="3408" y="147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9929" name="Text Box 57"/>
            <p:cNvSpPr txBox="1">
              <a:spLocks noChangeArrowheads="1"/>
            </p:cNvSpPr>
            <p:nvPr/>
          </p:nvSpPr>
          <p:spPr bwMode="auto">
            <a:xfrm>
              <a:off x="3024" y="2514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</p:grp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0" y="831850"/>
            <a:ext cx="9050338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应把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C5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放到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A1, B1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所在的</a:t>
            </a:r>
            <a:r>
              <a:rPr lang="zh-CN" altLang="en-US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页中。但是此时该页块已满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发生了溢出（冲突）。为此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扩充一倍，分裂为两页。</a:t>
            </a:r>
          </a:p>
        </p:txBody>
      </p:sp>
      <p:sp>
        <p:nvSpPr>
          <p:cNvPr id="183296" name="Text Box 0"/>
          <p:cNvSpPr txBox="1">
            <a:spLocks noChangeArrowheads="1"/>
          </p:cNvSpPr>
          <p:nvPr/>
        </p:nvSpPr>
        <p:spPr bwMode="auto">
          <a:xfrm>
            <a:off x="7069138" y="3668563"/>
            <a:ext cx="609600" cy="52322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C7</a:t>
            </a:r>
          </a:p>
        </p:txBody>
      </p:sp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609597" y="5648960"/>
          <a:ext cx="818388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49"/>
                <a:gridCol w="1134294"/>
                <a:gridCol w="1036320"/>
                <a:gridCol w="1097280"/>
                <a:gridCol w="1264920"/>
                <a:gridCol w="1158240"/>
                <a:gridCol w="1021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标识符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A0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A1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B0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B1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C2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C3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二进制表示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100000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100001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101000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101001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110010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110011</a:t>
                      </a:r>
                      <a:endParaRPr lang="zh-CN" altLang="en-US" sz="21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33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1" grpId="0"/>
      <p:bldP spid="1832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11125" y="79375"/>
            <a:ext cx="9144000" cy="6223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再插入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一个新关键码 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C1(110001)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500188"/>
            <a:ext cx="6400800" cy="3810000"/>
            <a:chOff x="768" y="1632"/>
            <a:chExt cx="4032" cy="2400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 flipH="1">
              <a:off x="1248" y="2133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2832" y="1776"/>
              <a:ext cx="96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 flipH="1">
              <a:off x="1824" y="1776"/>
              <a:ext cx="912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03" name="Line 7"/>
            <p:cNvSpPr>
              <a:spLocks noChangeShapeType="1"/>
            </p:cNvSpPr>
            <p:nvPr/>
          </p:nvSpPr>
          <p:spPr bwMode="auto">
            <a:xfrm>
              <a:off x="1632" y="2085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04" name="Line 8"/>
            <p:cNvSpPr>
              <a:spLocks noChangeShapeType="1"/>
            </p:cNvSpPr>
            <p:nvPr/>
          </p:nvSpPr>
          <p:spPr bwMode="auto">
            <a:xfrm>
              <a:off x="3840" y="2085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 flipH="1">
              <a:off x="3456" y="2133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06" name="Oval 10"/>
            <p:cNvSpPr>
              <a:spLocks noChangeArrowheads="1"/>
            </p:cNvSpPr>
            <p:nvPr/>
          </p:nvSpPr>
          <p:spPr bwMode="auto">
            <a:xfrm>
              <a:off x="2640" y="16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07" name="Oval 11"/>
            <p:cNvSpPr>
              <a:spLocks noChangeArrowheads="1"/>
            </p:cNvSpPr>
            <p:nvPr/>
          </p:nvSpPr>
          <p:spPr bwMode="auto">
            <a:xfrm>
              <a:off x="1536" y="201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08" name="Oval 12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768" y="2565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800" y="2565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11" name="Rectangle 15"/>
            <p:cNvSpPr>
              <a:spLocks noChangeArrowheads="1"/>
            </p:cNvSpPr>
            <p:nvPr/>
          </p:nvSpPr>
          <p:spPr bwMode="auto">
            <a:xfrm>
              <a:off x="1872" y="2565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12" name="Text Box 16"/>
            <p:cNvSpPr txBox="1">
              <a:spLocks noChangeArrowheads="1"/>
            </p:cNvSpPr>
            <p:nvPr/>
          </p:nvSpPr>
          <p:spPr bwMode="auto">
            <a:xfrm>
              <a:off x="1904" y="2565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13" name="Rectangle 17"/>
            <p:cNvSpPr>
              <a:spLocks noChangeArrowheads="1"/>
            </p:cNvSpPr>
            <p:nvPr/>
          </p:nvSpPr>
          <p:spPr bwMode="auto">
            <a:xfrm>
              <a:off x="4080" y="2565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14" name="Text Box 18"/>
            <p:cNvSpPr txBox="1">
              <a:spLocks noChangeArrowheads="1"/>
            </p:cNvSpPr>
            <p:nvPr/>
          </p:nvSpPr>
          <p:spPr bwMode="auto">
            <a:xfrm>
              <a:off x="4112" y="2565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  C7</a:t>
              </a:r>
              <a:endParaRPr lang="en-US" altLang="zh-CN" dirty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15" name="Text Box 19"/>
            <p:cNvSpPr txBox="1">
              <a:spLocks noChangeArrowheads="1"/>
            </p:cNvSpPr>
            <p:nvPr/>
          </p:nvSpPr>
          <p:spPr bwMode="auto">
            <a:xfrm>
              <a:off x="20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16" name="Text Box 20"/>
            <p:cNvSpPr txBox="1">
              <a:spLocks noChangeArrowheads="1"/>
            </p:cNvSpPr>
            <p:nvPr/>
          </p:nvSpPr>
          <p:spPr bwMode="auto">
            <a:xfrm>
              <a:off x="120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17" name="Text Box 21"/>
            <p:cNvSpPr txBox="1">
              <a:spLocks noChangeArrowheads="1"/>
            </p:cNvSpPr>
            <p:nvPr/>
          </p:nvSpPr>
          <p:spPr bwMode="auto">
            <a:xfrm>
              <a:off x="19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18" name="Text Box 22"/>
            <p:cNvSpPr txBox="1">
              <a:spLocks noChangeArrowheads="1"/>
            </p:cNvSpPr>
            <p:nvPr/>
          </p:nvSpPr>
          <p:spPr bwMode="auto">
            <a:xfrm>
              <a:off x="342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19" name="Text Box 23"/>
            <p:cNvSpPr txBox="1">
              <a:spLocks noChangeArrowheads="1"/>
            </p:cNvSpPr>
            <p:nvPr/>
          </p:nvSpPr>
          <p:spPr bwMode="auto">
            <a:xfrm>
              <a:off x="41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20" name="Text Box 24"/>
            <p:cNvSpPr txBox="1">
              <a:spLocks noChangeArrowheads="1"/>
            </p:cNvSpPr>
            <p:nvPr/>
          </p:nvSpPr>
          <p:spPr bwMode="auto">
            <a:xfrm>
              <a:off x="3408" y="165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3648" y="3141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22" name="Text Box 26"/>
            <p:cNvSpPr txBox="1">
              <a:spLocks noChangeArrowheads="1"/>
            </p:cNvSpPr>
            <p:nvPr/>
          </p:nvSpPr>
          <p:spPr bwMode="auto">
            <a:xfrm>
              <a:off x="3680" y="3141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 flipH="1">
              <a:off x="3024" y="2661"/>
              <a:ext cx="384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3360" y="2613"/>
              <a:ext cx="480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25" name="Oval 29"/>
            <p:cNvSpPr>
              <a:spLocks noChangeArrowheads="1"/>
            </p:cNvSpPr>
            <p:nvPr/>
          </p:nvSpPr>
          <p:spPr bwMode="auto">
            <a:xfrm>
              <a:off x="3264" y="251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26" name="Text Box 30"/>
            <p:cNvSpPr txBox="1">
              <a:spLocks noChangeArrowheads="1"/>
            </p:cNvSpPr>
            <p:nvPr/>
          </p:nvSpPr>
          <p:spPr bwMode="auto">
            <a:xfrm>
              <a:off x="2928" y="270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27" name="Text Box 31"/>
            <p:cNvSpPr txBox="1">
              <a:spLocks noChangeArrowheads="1"/>
            </p:cNvSpPr>
            <p:nvPr/>
          </p:nvSpPr>
          <p:spPr bwMode="auto">
            <a:xfrm>
              <a:off x="3708" y="270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28" name="Rectangle 32"/>
            <p:cNvSpPr>
              <a:spLocks noChangeArrowheads="1"/>
            </p:cNvSpPr>
            <p:nvPr/>
          </p:nvSpPr>
          <p:spPr bwMode="auto">
            <a:xfrm>
              <a:off x="2112" y="3696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29" name="Rectangle 33"/>
            <p:cNvSpPr>
              <a:spLocks noChangeArrowheads="1"/>
            </p:cNvSpPr>
            <p:nvPr/>
          </p:nvSpPr>
          <p:spPr bwMode="auto">
            <a:xfrm>
              <a:off x="3216" y="3696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30" name="Text Box 34"/>
            <p:cNvSpPr txBox="1">
              <a:spLocks noChangeArrowheads="1"/>
            </p:cNvSpPr>
            <p:nvPr/>
          </p:nvSpPr>
          <p:spPr bwMode="auto">
            <a:xfrm>
              <a:off x="3248" y="3696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 flipH="1">
              <a:off x="2592" y="3216"/>
              <a:ext cx="384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2928" y="3168"/>
              <a:ext cx="480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33" name="Oval 37"/>
            <p:cNvSpPr>
              <a:spLocks noChangeArrowheads="1"/>
            </p:cNvSpPr>
            <p:nvPr/>
          </p:nvSpPr>
          <p:spPr bwMode="auto">
            <a:xfrm>
              <a:off x="2832" y="312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34" name="Text Box 38"/>
            <p:cNvSpPr txBox="1">
              <a:spLocks noChangeArrowheads="1"/>
            </p:cNvSpPr>
            <p:nvPr/>
          </p:nvSpPr>
          <p:spPr bwMode="auto">
            <a:xfrm>
              <a:off x="2496" y="326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35" name="Text Box 39"/>
            <p:cNvSpPr txBox="1">
              <a:spLocks noChangeArrowheads="1"/>
            </p:cNvSpPr>
            <p:nvPr/>
          </p:nvSpPr>
          <p:spPr bwMode="auto">
            <a:xfrm>
              <a:off x="3276" y="326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36" name="Text Box 40"/>
            <p:cNvSpPr txBox="1">
              <a:spLocks noChangeArrowheads="1"/>
            </p:cNvSpPr>
            <p:nvPr/>
          </p:nvSpPr>
          <p:spPr bwMode="auto">
            <a:xfrm>
              <a:off x="2160" y="3705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C1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219200" y="1476375"/>
            <a:ext cx="6410325" cy="3200400"/>
            <a:chOff x="768" y="1920"/>
            <a:chExt cx="4038" cy="2016"/>
          </a:xfrm>
        </p:grpSpPr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 flipH="1">
              <a:off x="1200" y="259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39" name="Line 43"/>
            <p:cNvSpPr>
              <a:spLocks noChangeShapeType="1"/>
            </p:cNvSpPr>
            <p:nvPr/>
          </p:nvSpPr>
          <p:spPr bwMode="auto">
            <a:xfrm>
              <a:off x="2832" y="206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 flipH="1">
              <a:off x="1776" y="206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1680" y="254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42" name="Line 46"/>
            <p:cNvSpPr>
              <a:spLocks noChangeShapeType="1"/>
            </p:cNvSpPr>
            <p:nvPr/>
          </p:nvSpPr>
          <p:spPr bwMode="auto">
            <a:xfrm>
              <a:off x="3840" y="254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 flipH="1">
              <a:off x="3456" y="259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44" name="Oval 48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45" name="Oval 49"/>
            <p:cNvSpPr>
              <a:spLocks noChangeArrowheads="1"/>
            </p:cNvSpPr>
            <p:nvPr/>
          </p:nvSpPr>
          <p:spPr bwMode="auto">
            <a:xfrm>
              <a:off x="1536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46" name="Oval 50"/>
            <p:cNvSpPr>
              <a:spLocks noChangeArrowheads="1"/>
            </p:cNvSpPr>
            <p:nvPr/>
          </p:nvSpPr>
          <p:spPr bwMode="auto">
            <a:xfrm>
              <a:off x="374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47" name="Rectangle 51"/>
            <p:cNvSpPr>
              <a:spLocks noChangeArrowheads="1"/>
            </p:cNvSpPr>
            <p:nvPr/>
          </p:nvSpPr>
          <p:spPr bwMode="auto">
            <a:xfrm>
              <a:off x="768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48" name="Text Box 52"/>
            <p:cNvSpPr txBox="1">
              <a:spLocks noChangeArrowheads="1"/>
            </p:cNvSpPr>
            <p:nvPr/>
          </p:nvSpPr>
          <p:spPr bwMode="auto">
            <a:xfrm>
              <a:off x="800" y="3024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49" name="Rectangle 53"/>
            <p:cNvSpPr>
              <a:spLocks noChangeArrowheads="1"/>
            </p:cNvSpPr>
            <p:nvPr/>
          </p:nvSpPr>
          <p:spPr bwMode="auto">
            <a:xfrm>
              <a:off x="1872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50" name="Text Box 54"/>
            <p:cNvSpPr txBox="1">
              <a:spLocks noChangeArrowheads="1"/>
            </p:cNvSpPr>
            <p:nvPr/>
          </p:nvSpPr>
          <p:spPr bwMode="auto">
            <a:xfrm>
              <a:off x="1904" y="3024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4080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52" name="Text Box 56"/>
            <p:cNvSpPr txBox="1">
              <a:spLocks noChangeArrowheads="1"/>
            </p:cNvSpPr>
            <p:nvPr/>
          </p:nvSpPr>
          <p:spPr bwMode="auto">
            <a:xfrm>
              <a:off x="4112" y="3024"/>
              <a:ext cx="6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  C7</a:t>
              </a:r>
              <a:endParaRPr lang="en-US" altLang="zh-CN" dirty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53" name="Text Box 57"/>
            <p:cNvSpPr txBox="1">
              <a:spLocks noChangeArrowheads="1"/>
            </p:cNvSpPr>
            <p:nvPr/>
          </p:nvSpPr>
          <p:spPr bwMode="auto">
            <a:xfrm>
              <a:off x="2028" y="196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54" name="Text Box 58"/>
            <p:cNvSpPr txBox="1">
              <a:spLocks noChangeArrowheads="1"/>
            </p:cNvSpPr>
            <p:nvPr/>
          </p:nvSpPr>
          <p:spPr bwMode="auto">
            <a:xfrm>
              <a:off x="1200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55" name="Text Box 59"/>
            <p:cNvSpPr txBox="1">
              <a:spLocks noChangeArrowheads="1"/>
            </p:cNvSpPr>
            <p:nvPr/>
          </p:nvSpPr>
          <p:spPr bwMode="auto">
            <a:xfrm>
              <a:off x="1980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56" name="Text Box 60"/>
            <p:cNvSpPr txBox="1">
              <a:spLocks noChangeArrowheads="1"/>
            </p:cNvSpPr>
            <p:nvPr/>
          </p:nvSpPr>
          <p:spPr bwMode="auto">
            <a:xfrm>
              <a:off x="3420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57" name="Text Box 61"/>
            <p:cNvSpPr txBox="1">
              <a:spLocks noChangeArrowheads="1"/>
            </p:cNvSpPr>
            <p:nvPr/>
          </p:nvSpPr>
          <p:spPr bwMode="auto">
            <a:xfrm>
              <a:off x="4128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58" name="Text Box 62"/>
            <p:cNvSpPr txBox="1">
              <a:spLocks noChangeArrowheads="1"/>
            </p:cNvSpPr>
            <p:nvPr/>
          </p:nvSpPr>
          <p:spPr bwMode="auto">
            <a:xfrm>
              <a:off x="3408" y="198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59" name="Rectangle 63"/>
            <p:cNvSpPr>
              <a:spLocks noChangeArrowheads="1"/>
            </p:cNvSpPr>
            <p:nvPr/>
          </p:nvSpPr>
          <p:spPr bwMode="auto">
            <a:xfrm>
              <a:off x="2544" y="3600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60" name="Text Box 64"/>
            <p:cNvSpPr txBox="1">
              <a:spLocks noChangeArrowheads="1"/>
            </p:cNvSpPr>
            <p:nvPr/>
          </p:nvSpPr>
          <p:spPr bwMode="auto">
            <a:xfrm>
              <a:off x="2576" y="3600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61" name="Rectangle 65"/>
            <p:cNvSpPr>
              <a:spLocks noChangeArrowheads="1"/>
            </p:cNvSpPr>
            <p:nvPr/>
          </p:nvSpPr>
          <p:spPr bwMode="auto">
            <a:xfrm>
              <a:off x="3648" y="3600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62" name="Text Box 66"/>
            <p:cNvSpPr txBox="1">
              <a:spLocks noChangeArrowheads="1"/>
            </p:cNvSpPr>
            <p:nvPr/>
          </p:nvSpPr>
          <p:spPr bwMode="auto">
            <a:xfrm>
              <a:off x="3680" y="3600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0963" name="Line 67"/>
            <p:cNvSpPr>
              <a:spLocks noChangeShapeType="1"/>
            </p:cNvSpPr>
            <p:nvPr/>
          </p:nvSpPr>
          <p:spPr bwMode="auto">
            <a:xfrm flipH="1">
              <a:off x="2976" y="3120"/>
              <a:ext cx="384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>
              <a:off x="3408" y="3072"/>
              <a:ext cx="480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65" name="Oval 69"/>
            <p:cNvSpPr>
              <a:spLocks noChangeArrowheads="1"/>
            </p:cNvSpPr>
            <p:nvPr/>
          </p:nvSpPr>
          <p:spPr bwMode="auto">
            <a:xfrm>
              <a:off x="3264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66" name="Text Box 70"/>
            <p:cNvSpPr txBox="1">
              <a:spLocks noChangeArrowheads="1"/>
            </p:cNvSpPr>
            <p:nvPr/>
          </p:nvSpPr>
          <p:spPr bwMode="auto">
            <a:xfrm>
              <a:off x="2928" y="30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0967" name="Text Box 71"/>
            <p:cNvSpPr txBox="1">
              <a:spLocks noChangeArrowheads="1"/>
            </p:cNvSpPr>
            <p:nvPr/>
          </p:nvSpPr>
          <p:spPr bwMode="auto">
            <a:xfrm>
              <a:off x="3708" y="30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84320" name="Rectangle 0"/>
          <p:cNvSpPr>
            <a:spLocks noChangeArrowheads="1"/>
          </p:cNvSpPr>
          <p:nvPr/>
        </p:nvSpPr>
        <p:spPr bwMode="auto">
          <a:xfrm>
            <a:off x="-212725" y="706438"/>
            <a:ext cx="9144000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应将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C1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插入到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A1, B1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所在的页块中。这时又发生溢出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需要再分裂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A1,B1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所在页块：根据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A1,B1,C1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的最低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位将它们重新分配到这两个页块中。</a:t>
            </a:r>
          </a:p>
        </p:txBody>
      </p:sp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609597" y="5648960"/>
          <a:ext cx="818388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49"/>
                <a:gridCol w="1134294"/>
                <a:gridCol w="1036320"/>
                <a:gridCol w="1097280"/>
                <a:gridCol w="1264920"/>
                <a:gridCol w="1158240"/>
                <a:gridCol w="1021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标识符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A0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A1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B0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B1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C2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C3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二进制表示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100000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100001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101000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101001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110010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110011</a:t>
                      </a:r>
                      <a:endParaRPr lang="zh-CN" altLang="en-US" sz="21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493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42562" y="270350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安全哈希函数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7191" y="934303"/>
            <a:ext cx="8398967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函数在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计算机安全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多种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消息验证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是其中之一。</a:t>
            </a:r>
            <a:endParaRPr lang="en-US" altLang="zh-CN" sz="2000" kern="1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003351" y="3053706"/>
            <a:ext cx="1427629" cy="690880"/>
            <a:chOff x="5003351" y="2816637"/>
            <a:chExt cx="1427629" cy="690880"/>
          </a:xfrm>
        </p:grpSpPr>
        <p:sp>
          <p:nvSpPr>
            <p:cNvPr id="57" name="波形 56"/>
            <p:cNvSpPr/>
            <p:nvPr/>
          </p:nvSpPr>
          <p:spPr bwMode="auto">
            <a:xfrm>
              <a:off x="5003351" y="2816637"/>
              <a:ext cx="1087120" cy="690880"/>
            </a:xfrm>
            <a:prstGeom prst="wav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33700" y="2921884"/>
              <a:ext cx="109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00"/>
                  </a:solidFill>
                </a:rPr>
                <a:t>M</a:t>
              </a:r>
              <a:r>
                <a:rPr lang="en-US" altLang="zh-CN" i="1" baseline="-25000" dirty="0" smtClean="0">
                  <a:solidFill>
                    <a:srgbClr val="000000"/>
                  </a:solidFill>
                </a:rPr>
                <a:t>1</a:t>
              </a:r>
              <a:endParaRPr lang="zh-CN" altLang="en-US" i="1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420820" y="3189730"/>
            <a:ext cx="210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</a:rPr>
              <a:t>M</a:t>
            </a:r>
            <a:r>
              <a:rPr lang="en-US" altLang="zh-CN" sz="2000" i="1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</a:rPr>
              <a:t>是原始的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M</a:t>
            </a:r>
            <a:r>
              <a:rPr lang="zh-CN" altLang="en-US" sz="2000" i="1" dirty="0" smtClean="0">
                <a:solidFill>
                  <a:srgbClr val="000000"/>
                </a:solidFill>
              </a:rPr>
              <a:t>？</a:t>
            </a:r>
            <a:endParaRPr lang="zh-CN" altLang="en-US" sz="2000" i="1" dirty="0">
              <a:solidFill>
                <a:srgbClr val="000000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670" y="3894523"/>
            <a:ext cx="1542770" cy="665709"/>
            <a:chOff x="568670" y="3657454"/>
            <a:chExt cx="1542770" cy="665709"/>
          </a:xfrm>
        </p:grpSpPr>
        <p:sp>
          <p:nvSpPr>
            <p:cNvPr id="65" name="下箭头 64"/>
            <p:cNvSpPr/>
            <p:nvPr/>
          </p:nvSpPr>
          <p:spPr bwMode="auto">
            <a:xfrm>
              <a:off x="1938720" y="3657454"/>
              <a:ext cx="172720" cy="665709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68670" y="3729485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00"/>
                  </a:solidFill>
                </a:rPr>
                <a:t>哈希函数 </a:t>
              </a:r>
              <a:r>
                <a:rPr lang="en-US" altLang="zh-CN" sz="2000" dirty="0">
                  <a:solidFill>
                    <a:srgbClr val="000000"/>
                  </a:solidFill>
                </a:rPr>
                <a:t>H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16082" y="2665916"/>
            <a:ext cx="1087120" cy="1044322"/>
            <a:chOff x="1516082" y="2428847"/>
            <a:chExt cx="1087120" cy="1044322"/>
          </a:xfrm>
        </p:grpSpPr>
        <p:sp>
          <p:nvSpPr>
            <p:cNvPr id="56" name="波形 55"/>
            <p:cNvSpPr/>
            <p:nvPr/>
          </p:nvSpPr>
          <p:spPr bwMode="auto">
            <a:xfrm>
              <a:off x="1516082" y="2782289"/>
              <a:ext cx="1087120" cy="690880"/>
            </a:xfrm>
            <a:prstGeom prst="wav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57390" y="2858840"/>
              <a:ext cx="335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00"/>
                  </a:solidFill>
                </a:rPr>
                <a:t>M</a:t>
              </a:r>
              <a:endParaRPr lang="zh-CN" alt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21060" y="24288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00"/>
                  </a:solidFill>
                  <a:latin typeface="宋体"/>
                  <a:ea typeface="宋体"/>
                </a:rPr>
                <a:t>长消息</a:t>
              </a:r>
              <a:endParaRPr lang="zh-CN" altLang="en-US" sz="1800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60886" y="4720106"/>
            <a:ext cx="1836277" cy="846386"/>
            <a:chOff x="1060886" y="4483037"/>
            <a:chExt cx="1836277" cy="846386"/>
          </a:xfrm>
        </p:grpSpPr>
        <p:sp>
          <p:nvSpPr>
            <p:cNvPr id="63" name="波形 62"/>
            <p:cNvSpPr/>
            <p:nvPr/>
          </p:nvSpPr>
          <p:spPr bwMode="auto">
            <a:xfrm>
              <a:off x="1946658" y="4616568"/>
              <a:ext cx="345440" cy="228371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060886" y="4483037"/>
              <a:ext cx="900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000000"/>
                  </a:solidFill>
                </a:rPr>
                <a:t>H</a:t>
              </a:r>
              <a:r>
                <a:rPr lang="en-US" altLang="zh-CN" i="1" dirty="0" smtClean="0">
                  <a:solidFill>
                    <a:srgbClr val="000000"/>
                  </a:solidFill>
                </a:rPr>
                <a:t>(M)</a:t>
              </a:r>
              <a:endParaRPr lang="zh-CN" alt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42919" y="4960091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160</a:t>
              </a:r>
              <a:r>
                <a:rPr lang="zh-CN" altLang="en-US" sz="1800" dirty="0" smtClean="0">
                  <a:solidFill>
                    <a:srgbClr val="000000"/>
                  </a:solidFill>
                </a:rPr>
                <a:t>位短消息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317184" y="4720105"/>
            <a:ext cx="90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H</a:t>
            </a:r>
            <a:r>
              <a:rPr lang="en-US" altLang="zh-CN" b="1" i="1" dirty="0" smtClean="0">
                <a:solidFill>
                  <a:srgbClr val="FF0000"/>
                </a:solidFill>
              </a:rPr>
              <a:t>(M</a:t>
            </a:r>
            <a:r>
              <a:rPr lang="en-US" altLang="zh-CN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1" i="1" dirty="0" smtClean="0">
                <a:solidFill>
                  <a:srgbClr val="FF0000"/>
                </a:solidFill>
              </a:rPr>
              <a:t>)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929400" y="4427890"/>
            <a:ext cx="1468895" cy="953936"/>
            <a:chOff x="2929400" y="4190821"/>
            <a:chExt cx="1468895" cy="953936"/>
          </a:xfrm>
        </p:grpSpPr>
        <p:sp>
          <p:nvSpPr>
            <p:cNvPr id="69" name="右箭头 68"/>
            <p:cNvSpPr/>
            <p:nvPr/>
          </p:nvSpPr>
          <p:spPr bwMode="auto">
            <a:xfrm>
              <a:off x="2929400" y="4593994"/>
              <a:ext cx="1468895" cy="21381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016836" y="4744647"/>
              <a:ext cx="1237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00"/>
                  </a:solidFill>
                </a:rPr>
                <a:t>安全通道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982150" y="4190821"/>
              <a:ext cx="1388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000000"/>
                  </a:solidFill>
                </a:rPr>
                <a:t>H</a:t>
              </a:r>
              <a:r>
                <a:rPr lang="zh-CN" altLang="en-US" i="1" dirty="0" smtClean="0">
                  <a:solidFill>
                    <a:srgbClr val="000000"/>
                  </a:solidFill>
                </a:rPr>
                <a:t>，</a:t>
              </a:r>
              <a:r>
                <a:rPr lang="en-US" altLang="zh-CN" i="1" dirty="0">
                  <a:solidFill>
                    <a:srgbClr val="000000"/>
                  </a:solidFill>
                </a:rPr>
                <a:t>H</a:t>
              </a:r>
              <a:r>
                <a:rPr lang="en-US" altLang="zh-CN" i="1" dirty="0" smtClean="0">
                  <a:solidFill>
                    <a:srgbClr val="000000"/>
                  </a:solidFill>
                </a:rPr>
                <a:t>(M)</a:t>
              </a:r>
              <a:endParaRPr lang="zh-CN" altLang="en-US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6365076" y="4465539"/>
            <a:ext cx="2682240" cy="101566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如果，</a:t>
            </a:r>
            <a:r>
              <a:rPr lang="en-US" altLang="zh-CN" sz="2000" i="1" dirty="0">
                <a:solidFill>
                  <a:srgbClr val="000000"/>
                </a:solidFill>
              </a:rPr>
              <a:t>H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(M</a:t>
            </a:r>
            <a:r>
              <a:rPr lang="en-US" altLang="zh-CN" sz="2000" i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) = H(M)</a:t>
            </a:r>
            <a:r>
              <a:rPr lang="zh-CN" altLang="en-US" sz="2000" i="1" dirty="0" smtClean="0">
                <a:solidFill>
                  <a:srgbClr val="000000"/>
                </a:solidFill>
              </a:rPr>
              <a:t>，</a:t>
            </a:r>
            <a:endParaRPr lang="en-US" altLang="zh-CN" sz="2000" i="1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则，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M</a:t>
            </a:r>
            <a:r>
              <a:rPr lang="en-US" altLang="zh-CN" sz="2000" i="1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是原始的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M</a:t>
            </a:r>
            <a:r>
              <a:rPr lang="zh-CN" altLang="en-US" sz="2000" i="1" dirty="0" smtClean="0">
                <a:solidFill>
                  <a:srgbClr val="000000"/>
                </a:solidFill>
              </a:rPr>
              <a:t>。</a:t>
            </a:r>
            <a:endParaRPr lang="zh-CN" altLang="en-US" sz="2000" i="1" dirty="0">
              <a:solidFill>
                <a:srgbClr val="00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948253" y="2878992"/>
            <a:ext cx="1514616" cy="987516"/>
            <a:chOff x="2948253" y="2641923"/>
            <a:chExt cx="1514616" cy="987516"/>
          </a:xfrm>
        </p:grpSpPr>
        <p:sp>
          <p:nvSpPr>
            <p:cNvPr id="60" name="右箭头 59"/>
            <p:cNvSpPr/>
            <p:nvPr/>
          </p:nvSpPr>
          <p:spPr bwMode="auto">
            <a:xfrm>
              <a:off x="2971114" y="3015511"/>
              <a:ext cx="1468895" cy="21381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948253" y="3229329"/>
              <a:ext cx="1514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00"/>
                  </a:solidFill>
                </a:rPr>
                <a:t>不安全通道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419081" y="2641923"/>
              <a:ext cx="335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00"/>
                  </a:solidFill>
                </a:rPr>
                <a:t>M</a:t>
              </a:r>
              <a:endParaRPr lang="zh-CN" altLang="en-US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79210" y="3931299"/>
            <a:ext cx="535402" cy="665709"/>
            <a:chOff x="5279210" y="3694230"/>
            <a:chExt cx="535402" cy="665709"/>
          </a:xfrm>
        </p:grpSpPr>
        <p:sp>
          <p:nvSpPr>
            <p:cNvPr id="74" name="下箭头 73"/>
            <p:cNvSpPr/>
            <p:nvPr/>
          </p:nvSpPr>
          <p:spPr bwMode="auto">
            <a:xfrm>
              <a:off x="5594582" y="3694230"/>
              <a:ext cx="172720" cy="665709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279210" y="3771288"/>
              <a:ext cx="535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0000"/>
                  </a:solidFill>
                </a:rPr>
                <a:t>H</a:t>
              </a:r>
              <a:endParaRPr lang="zh-CN" altLang="en-US" sz="20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646675" y="4836754"/>
            <a:ext cx="900236" cy="671200"/>
            <a:chOff x="4646675" y="4599685"/>
            <a:chExt cx="900236" cy="671200"/>
          </a:xfrm>
        </p:grpSpPr>
        <p:sp>
          <p:nvSpPr>
            <p:cNvPr id="71" name="波形 70"/>
            <p:cNvSpPr/>
            <p:nvPr/>
          </p:nvSpPr>
          <p:spPr bwMode="auto">
            <a:xfrm>
              <a:off x="4824088" y="4599685"/>
              <a:ext cx="345440" cy="228371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646675" y="4870775"/>
              <a:ext cx="900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0000"/>
                  </a:solidFill>
                </a:rPr>
                <a:t>H(M)</a:t>
              </a:r>
              <a:endParaRPr lang="zh-CN" altLang="en-US" sz="2000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7191" y="5890365"/>
            <a:ext cx="8372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安全哈希函数</a:t>
            </a:r>
            <a:r>
              <a:rPr lang="en-US" altLang="zh-CN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这样的特性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，它使得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恶意用户，难以获得一个</a:t>
            </a:r>
            <a:r>
              <a:rPr lang="en-US" altLang="zh-CN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同义词</a:t>
            </a:r>
            <a:r>
              <a:rPr lang="en-US" altLang="zh-CN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kern="100" baseline="-25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，称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这种性质称为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弱抗冲突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6" name="矩形 35"/>
          <p:cNvSpPr/>
          <p:nvPr/>
        </p:nvSpPr>
        <p:spPr>
          <a:xfrm>
            <a:off x="433829" y="1778454"/>
            <a:ext cx="8398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假设一个消息</a:t>
            </a:r>
            <a:r>
              <a:rPr lang="en-US" altLang="zh-CN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要通过一个不安全的通道从</a:t>
            </a:r>
            <a:r>
              <a:rPr lang="en-US" altLang="zh-CN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传到</a:t>
            </a:r>
            <a:r>
              <a:rPr lang="en-US" altLang="zh-CN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如何确信接收到的消息就是被传送出的</a:t>
            </a:r>
            <a:r>
              <a:rPr lang="zh-CN" altLang="en-US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原始</a:t>
            </a:r>
            <a:r>
              <a:rPr lang="zh-CN" altLang="en-US" kern="1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消息，而不是伪造的？</a:t>
            </a:r>
            <a:endParaRPr lang="zh-CN" altLang="en-US" kern="1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6059" y="2606249"/>
            <a:ext cx="60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73442" y="2576425"/>
            <a:ext cx="60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06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72" grpId="0"/>
      <p:bldP spid="75" grpId="0" animBg="1"/>
      <p:bldP spid="2" grpId="0"/>
      <p:bldP spid="36" grpId="0"/>
      <p:bldP spid="4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5288" y="319088"/>
            <a:ext cx="604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从上面的例子得出两个结论：</a:t>
            </a:r>
            <a:endParaRPr lang="zh-CN" altLang="en-US" sz="280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539750" y="4851400"/>
            <a:ext cx="8220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7675" indent="-447675"/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能否不搜索二叉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树，直接找到页块？</a:t>
            </a:r>
          </a:p>
          <a:p>
            <a:pPr marL="361950" indent="-361950"/>
            <a:r>
              <a:rPr lang="zh-CN" altLang="en-US" sz="2800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二叉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树映射为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目录表</a:t>
            </a:r>
            <a:r>
              <a:rPr lang="zh-CN" altLang="en-US" sz="28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以避开在二叉</a:t>
            </a:r>
            <a:r>
              <a:rPr lang="en-US" altLang="zh-CN" sz="2800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中的搜索路径的过程，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根据二进制码直接找到记录存放的页块。</a:t>
            </a: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95288" y="3482975"/>
            <a:ext cx="84709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538163"/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如何生成分布均匀的二进制码？</a:t>
            </a:r>
          </a:p>
          <a:p>
            <a:pPr marL="717550" indent="-538163"/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构造一种特殊哈希函数，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把关键码转换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成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随机二进制数</a:t>
            </a:r>
            <a:r>
              <a:rPr lang="zh-CN" altLang="en-US" sz="2800" dirty="0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800" dirty="0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dirty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0528" name="Rectangle 0"/>
          <p:cNvSpPr>
            <a:spLocks noChangeArrowheads="1"/>
          </p:cNvSpPr>
          <p:nvPr/>
        </p:nvSpPr>
        <p:spPr bwMode="auto">
          <a:xfrm>
            <a:off x="395288" y="1039813"/>
            <a:ext cx="84709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538163"/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。对某个页块的访问需要搜索二叉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路径，路径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长度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取决于用于区分关键字所需二进制码的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个数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17550" indent="-538163"/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。如果关键字码分布不均匀，最后产生的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树是不平衡的；</a:t>
            </a:r>
          </a:p>
        </p:txBody>
      </p:sp>
      <p:sp>
        <p:nvSpPr>
          <p:cNvPr id="150529" name="Rectangle 1"/>
          <p:cNvSpPr>
            <a:spLocks noChangeArrowheads="1"/>
          </p:cNvSpPr>
          <p:nvPr/>
        </p:nvSpPr>
        <p:spPr bwMode="auto">
          <a:xfrm>
            <a:off x="395288" y="2840038"/>
            <a:ext cx="604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进一步提出两个问题：</a:t>
            </a:r>
            <a:endParaRPr lang="zh-CN" altLang="en-US" sz="280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65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95288" y="404813"/>
            <a:ext cx="847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538163"/>
            <a:r>
              <a:rPr lang="zh-CN" altLang="en-US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根据关键字</a:t>
            </a:r>
            <a:r>
              <a:rPr lang="en-US" altLang="zh-CN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生成分布均匀的随机二进制数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116013" y="1196975"/>
            <a:ext cx="3382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538163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设： 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key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AB1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539750" y="1773238"/>
            <a:ext cx="763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538163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。通过移位－累加生成一个十进制数</a:t>
            </a:r>
            <a:endParaRPr lang="zh-CN" altLang="en-US" sz="280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916238" y="2492375"/>
            <a:ext cx="432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538163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    B     1</a:t>
            </a:r>
            <a:endParaRPr lang="en-US" altLang="zh-CN" sz="280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2843213" y="3068638"/>
            <a:ext cx="331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538163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65   66    01</a:t>
            </a:r>
            <a:endParaRPr lang="en-US" altLang="zh-CN" sz="280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468313" y="3644900"/>
            <a:ext cx="81359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11213" indent="-631825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。采用除留余数法（模为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19937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的素数）得到一个界于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15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之间的一个十进制数 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18617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6156325" y="3068638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538163"/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656601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468313" y="4819650"/>
            <a:ext cx="86756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538163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。再将这个十进制数转换成一个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位的二进制数          </a:t>
            </a:r>
          </a:p>
          <a:p>
            <a:pPr marL="717550" indent="-538163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0100 1000 1011 1001</a:t>
            </a:r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539750" y="5810250"/>
            <a:ext cx="860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544513"/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。取这个二进制数的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若干最低位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作为随机二进制数</a:t>
            </a:r>
          </a:p>
        </p:txBody>
      </p:sp>
    </p:spTree>
    <p:extLst>
      <p:ext uri="{BB962C8B-B14F-4D97-AF65-F5344CB8AC3E}">
        <p14:creationId xmlns:p14="http://schemas.microsoft.com/office/powerpoint/2010/main" val="2304647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382000" cy="2430463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   </a:t>
            </a:r>
            <a:r>
              <a:rPr lang="zh-CN" altLang="en-US" sz="2800" b="1">
                <a:ea typeface="楷体_GB2312" pitchFamily="49" charset="-122"/>
              </a:rPr>
              <a:t>可扩充散列是一种动态散列方法，它对传统的散列技术进行了扩充。它采用树型结构实现哈希表的存储结构，使之能够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动态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再散列不需要复制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）</a:t>
            </a:r>
            <a:r>
              <a:rPr lang="zh-CN" altLang="en-US" sz="2800" b="1">
                <a:ea typeface="楷体_GB2312" pitchFamily="49" charset="-122"/>
              </a:rPr>
              <a:t>地适应对文件存储容量的需求，并能保持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高效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访问外存次数少</a:t>
            </a:r>
            <a:r>
              <a:rPr lang="zh-CN" altLang="en-US" sz="2800" b="1">
                <a:ea typeface="楷体_GB2312" pitchFamily="49" charset="-122"/>
              </a:rPr>
              <a:t>）的搜索效率。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1958975" y="3379788"/>
            <a:ext cx="4138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二叉 </a:t>
            </a: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Trie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</a:t>
            </a:r>
            <a:endParaRPr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1924050" y="4090988"/>
            <a:ext cx="66151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将二叉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树转换为目录表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8175" y="4786313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插入与目录扩充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1908175" y="5556250"/>
            <a:ext cx="5400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删除与目录收缩</a:t>
            </a:r>
            <a:endParaRPr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482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6615113" cy="609600"/>
          </a:xfrm>
        </p:spPr>
        <p:txBody>
          <a:bodyPr/>
          <a:lstStyle/>
          <a:p>
            <a:pPr algn="just"/>
            <a:r>
              <a:rPr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将二叉</a:t>
            </a:r>
            <a:r>
              <a:rPr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树转换为目录表</a:t>
            </a:r>
            <a:endParaRPr lang="zh-CN" altLang="en-US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15900" y="981075"/>
            <a:ext cx="882015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首先将二叉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分支结点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部分 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索引部分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转换为一棵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满二叉树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 即所有指向页块的叶子结点都位于同一层次上。</a:t>
            </a:r>
            <a:endParaRPr lang="zh-CN" altLang="en-US" dirty="0">
              <a:solidFill>
                <a:srgbClr val="33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2243138"/>
            <a:ext cx="6400800" cy="3200400"/>
            <a:chOff x="768" y="1920"/>
            <a:chExt cx="4032" cy="2016"/>
          </a:xfrm>
        </p:grpSpPr>
        <p:sp>
          <p:nvSpPr>
            <p:cNvPr id="82949" name="Line 5"/>
            <p:cNvSpPr>
              <a:spLocks noChangeShapeType="1"/>
            </p:cNvSpPr>
            <p:nvPr/>
          </p:nvSpPr>
          <p:spPr bwMode="auto">
            <a:xfrm flipH="1">
              <a:off x="1200" y="259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2832" y="206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 flipH="1">
              <a:off x="1776" y="206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1680" y="254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>
              <a:off x="3840" y="254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 flipH="1">
              <a:off x="3456" y="259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5" name="Oval 11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auto">
            <a:xfrm>
              <a:off x="1536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7" name="Oval 13"/>
            <p:cNvSpPr>
              <a:spLocks noChangeArrowheads="1"/>
            </p:cNvSpPr>
            <p:nvPr/>
          </p:nvSpPr>
          <p:spPr bwMode="auto">
            <a:xfrm>
              <a:off x="374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768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800" y="3024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1872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1904" y="3024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4080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4112" y="3024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2964" name="Text Box 20"/>
            <p:cNvSpPr txBox="1">
              <a:spLocks noChangeArrowheads="1"/>
            </p:cNvSpPr>
            <p:nvPr/>
          </p:nvSpPr>
          <p:spPr bwMode="auto">
            <a:xfrm>
              <a:off x="2028" y="196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1200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1980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67" name="Text Box 23"/>
            <p:cNvSpPr txBox="1">
              <a:spLocks noChangeArrowheads="1"/>
            </p:cNvSpPr>
            <p:nvPr/>
          </p:nvSpPr>
          <p:spPr bwMode="auto">
            <a:xfrm>
              <a:off x="3420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68" name="Text Box 24"/>
            <p:cNvSpPr txBox="1">
              <a:spLocks noChangeArrowheads="1"/>
            </p:cNvSpPr>
            <p:nvPr/>
          </p:nvSpPr>
          <p:spPr bwMode="auto">
            <a:xfrm>
              <a:off x="4128" y="252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69" name="Text Box 25"/>
            <p:cNvSpPr txBox="1">
              <a:spLocks noChangeArrowheads="1"/>
            </p:cNvSpPr>
            <p:nvPr/>
          </p:nvSpPr>
          <p:spPr bwMode="auto">
            <a:xfrm>
              <a:off x="3408" y="198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2544" y="3600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2576" y="3600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2972" name="Rectangle 28"/>
            <p:cNvSpPr>
              <a:spLocks noChangeArrowheads="1"/>
            </p:cNvSpPr>
            <p:nvPr/>
          </p:nvSpPr>
          <p:spPr bwMode="auto">
            <a:xfrm>
              <a:off x="3648" y="3600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73" name="Text Box 29"/>
            <p:cNvSpPr txBox="1">
              <a:spLocks noChangeArrowheads="1"/>
            </p:cNvSpPr>
            <p:nvPr/>
          </p:nvSpPr>
          <p:spPr bwMode="auto">
            <a:xfrm>
              <a:off x="3680" y="3600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2974" name="Line 30"/>
            <p:cNvSpPr>
              <a:spLocks noChangeShapeType="1"/>
            </p:cNvSpPr>
            <p:nvPr/>
          </p:nvSpPr>
          <p:spPr bwMode="auto">
            <a:xfrm flipH="1">
              <a:off x="2976" y="3120"/>
              <a:ext cx="384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75" name="Line 31"/>
            <p:cNvSpPr>
              <a:spLocks noChangeShapeType="1"/>
            </p:cNvSpPr>
            <p:nvPr/>
          </p:nvSpPr>
          <p:spPr bwMode="auto">
            <a:xfrm>
              <a:off x="3408" y="3072"/>
              <a:ext cx="480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76" name="Oval 32"/>
            <p:cNvSpPr>
              <a:spLocks noChangeArrowheads="1"/>
            </p:cNvSpPr>
            <p:nvPr/>
          </p:nvSpPr>
          <p:spPr bwMode="auto">
            <a:xfrm>
              <a:off x="3264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77" name="Text Box 33"/>
            <p:cNvSpPr txBox="1">
              <a:spLocks noChangeArrowheads="1"/>
            </p:cNvSpPr>
            <p:nvPr/>
          </p:nvSpPr>
          <p:spPr bwMode="auto">
            <a:xfrm>
              <a:off x="2928" y="30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78" name="Text Box 34"/>
            <p:cNvSpPr txBox="1">
              <a:spLocks noChangeArrowheads="1"/>
            </p:cNvSpPr>
            <p:nvPr/>
          </p:nvSpPr>
          <p:spPr bwMode="auto">
            <a:xfrm>
              <a:off x="3708" y="30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34950" y="2151063"/>
            <a:ext cx="7772400" cy="3352800"/>
            <a:chOff x="384" y="192"/>
            <a:chExt cx="4896" cy="2112"/>
          </a:xfrm>
        </p:grpSpPr>
        <p:sp>
          <p:nvSpPr>
            <p:cNvPr id="82980" name="Line 36"/>
            <p:cNvSpPr>
              <a:spLocks noChangeShapeType="1"/>
            </p:cNvSpPr>
            <p:nvPr/>
          </p:nvSpPr>
          <p:spPr bwMode="auto">
            <a:xfrm flipH="1">
              <a:off x="912" y="720"/>
              <a:ext cx="43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81" name="Line 37"/>
            <p:cNvSpPr>
              <a:spLocks noChangeShapeType="1"/>
            </p:cNvSpPr>
            <p:nvPr/>
          </p:nvSpPr>
          <p:spPr bwMode="auto">
            <a:xfrm>
              <a:off x="1488" y="720"/>
              <a:ext cx="43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82" name="Line 38"/>
            <p:cNvSpPr>
              <a:spLocks noChangeShapeType="1"/>
            </p:cNvSpPr>
            <p:nvPr/>
          </p:nvSpPr>
          <p:spPr bwMode="auto">
            <a:xfrm>
              <a:off x="3456" y="1152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83" name="Line 39"/>
            <p:cNvSpPr>
              <a:spLocks noChangeShapeType="1"/>
            </p:cNvSpPr>
            <p:nvPr/>
          </p:nvSpPr>
          <p:spPr bwMode="auto">
            <a:xfrm flipH="1">
              <a:off x="4560" y="1152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84" name="Line 40"/>
            <p:cNvSpPr>
              <a:spLocks noChangeShapeType="1"/>
            </p:cNvSpPr>
            <p:nvPr/>
          </p:nvSpPr>
          <p:spPr bwMode="auto">
            <a:xfrm>
              <a:off x="4800" y="1104"/>
              <a:ext cx="24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85" name="Line 41"/>
            <p:cNvSpPr>
              <a:spLocks noChangeShapeType="1"/>
            </p:cNvSpPr>
            <p:nvPr/>
          </p:nvSpPr>
          <p:spPr bwMode="auto">
            <a:xfrm flipH="1">
              <a:off x="1776" y="1152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86" name="Line 42"/>
            <p:cNvSpPr>
              <a:spLocks noChangeShapeType="1"/>
            </p:cNvSpPr>
            <p:nvPr/>
          </p:nvSpPr>
          <p:spPr bwMode="auto">
            <a:xfrm>
              <a:off x="2016" y="1104"/>
              <a:ext cx="24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87" name="Line 43"/>
            <p:cNvSpPr>
              <a:spLocks noChangeShapeType="1"/>
            </p:cNvSpPr>
            <p:nvPr/>
          </p:nvSpPr>
          <p:spPr bwMode="auto">
            <a:xfrm flipH="1">
              <a:off x="864" y="1584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88" name="Line 44"/>
            <p:cNvSpPr>
              <a:spLocks noChangeShapeType="1"/>
            </p:cNvSpPr>
            <p:nvPr/>
          </p:nvSpPr>
          <p:spPr bwMode="auto">
            <a:xfrm>
              <a:off x="528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89" name="Line 45"/>
            <p:cNvSpPr>
              <a:spLocks noChangeShapeType="1"/>
            </p:cNvSpPr>
            <p:nvPr/>
          </p:nvSpPr>
          <p:spPr bwMode="auto">
            <a:xfrm flipH="1">
              <a:off x="1632" y="1584"/>
              <a:ext cx="96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0" name="Line 46"/>
            <p:cNvSpPr>
              <a:spLocks noChangeShapeType="1"/>
            </p:cNvSpPr>
            <p:nvPr/>
          </p:nvSpPr>
          <p:spPr bwMode="auto">
            <a:xfrm flipH="1">
              <a:off x="1920" y="1584"/>
              <a:ext cx="43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1" name="Line 47"/>
            <p:cNvSpPr>
              <a:spLocks noChangeShapeType="1"/>
            </p:cNvSpPr>
            <p:nvPr/>
          </p:nvSpPr>
          <p:spPr bwMode="auto">
            <a:xfrm flipH="1">
              <a:off x="4944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2" name="Line 48"/>
            <p:cNvSpPr>
              <a:spLocks noChangeShapeType="1"/>
            </p:cNvSpPr>
            <p:nvPr/>
          </p:nvSpPr>
          <p:spPr bwMode="auto">
            <a:xfrm>
              <a:off x="3744" y="1632"/>
              <a:ext cx="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 flipH="1">
              <a:off x="576" y="1104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 flipH="1">
              <a:off x="3504" y="720"/>
              <a:ext cx="43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 flipH="1">
              <a:off x="1584" y="384"/>
              <a:ext cx="1056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864" y="1104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4080" y="720"/>
              <a:ext cx="62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3120" y="1104"/>
              <a:ext cx="288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2999" name="Oval 55"/>
            <p:cNvSpPr>
              <a:spLocks noChangeArrowheads="1"/>
            </p:cNvSpPr>
            <p:nvPr/>
          </p:nvSpPr>
          <p:spPr bwMode="auto">
            <a:xfrm>
              <a:off x="2544" y="24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00" name="Oval 56"/>
            <p:cNvSpPr>
              <a:spLocks noChangeArrowheads="1"/>
            </p:cNvSpPr>
            <p:nvPr/>
          </p:nvSpPr>
          <p:spPr bwMode="auto">
            <a:xfrm>
              <a:off x="672" y="912"/>
              <a:ext cx="288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01" name="Oval 57"/>
            <p:cNvSpPr>
              <a:spLocks noChangeArrowheads="1"/>
            </p:cNvSpPr>
            <p:nvPr/>
          </p:nvSpPr>
          <p:spPr bwMode="auto">
            <a:xfrm>
              <a:off x="4656" y="912"/>
              <a:ext cx="288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02" name="Rectangle 58"/>
            <p:cNvSpPr>
              <a:spLocks noChangeArrowheads="1"/>
            </p:cNvSpPr>
            <p:nvPr/>
          </p:nvSpPr>
          <p:spPr bwMode="auto">
            <a:xfrm>
              <a:off x="384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03" name="Text Box 59"/>
            <p:cNvSpPr txBox="1">
              <a:spLocks noChangeArrowheads="1"/>
            </p:cNvSpPr>
            <p:nvPr/>
          </p:nvSpPr>
          <p:spPr bwMode="auto">
            <a:xfrm>
              <a:off x="416" y="1968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004" name="Rectangle 60"/>
            <p:cNvSpPr>
              <a:spLocks noChangeArrowheads="1"/>
            </p:cNvSpPr>
            <p:nvPr/>
          </p:nvSpPr>
          <p:spPr bwMode="auto">
            <a:xfrm>
              <a:off x="1392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05" name="Text Box 61"/>
            <p:cNvSpPr txBox="1">
              <a:spLocks noChangeArrowheads="1"/>
            </p:cNvSpPr>
            <p:nvPr/>
          </p:nvSpPr>
          <p:spPr bwMode="auto">
            <a:xfrm>
              <a:off x="1424" y="1968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4416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07" name="Text Box 63"/>
            <p:cNvSpPr txBox="1">
              <a:spLocks noChangeArrowheads="1"/>
            </p:cNvSpPr>
            <p:nvPr/>
          </p:nvSpPr>
          <p:spPr bwMode="auto">
            <a:xfrm>
              <a:off x="4448" y="1968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008" name="Text Box 64"/>
            <p:cNvSpPr txBox="1">
              <a:spLocks noChangeArrowheads="1"/>
            </p:cNvSpPr>
            <p:nvPr/>
          </p:nvSpPr>
          <p:spPr bwMode="auto">
            <a:xfrm>
              <a:off x="1872" y="19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09" name="Text Box 65"/>
            <p:cNvSpPr txBox="1">
              <a:spLocks noChangeArrowheads="1"/>
            </p:cNvSpPr>
            <p:nvPr/>
          </p:nvSpPr>
          <p:spPr bwMode="auto">
            <a:xfrm>
              <a:off x="908" y="54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10" name="Text Box 66"/>
            <p:cNvSpPr txBox="1">
              <a:spLocks noChangeArrowheads="1"/>
            </p:cNvSpPr>
            <p:nvPr/>
          </p:nvSpPr>
          <p:spPr bwMode="auto">
            <a:xfrm>
              <a:off x="1688" y="54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11" name="Text Box 67"/>
            <p:cNvSpPr txBox="1">
              <a:spLocks noChangeArrowheads="1"/>
            </p:cNvSpPr>
            <p:nvPr/>
          </p:nvSpPr>
          <p:spPr bwMode="auto">
            <a:xfrm>
              <a:off x="3552" y="54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12" name="Text Box 68"/>
            <p:cNvSpPr txBox="1">
              <a:spLocks noChangeArrowheads="1"/>
            </p:cNvSpPr>
            <p:nvPr/>
          </p:nvSpPr>
          <p:spPr bwMode="auto">
            <a:xfrm>
              <a:off x="4316" y="54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13" name="Text Box 69"/>
            <p:cNvSpPr txBox="1">
              <a:spLocks noChangeArrowheads="1"/>
            </p:cNvSpPr>
            <p:nvPr/>
          </p:nvSpPr>
          <p:spPr bwMode="auto">
            <a:xfrm>
              <a:off x="3408" y="19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14" name="Rectangle 70"/>
            <p:cNvSpPr>
              <a:spLocks noChangeArrowheads="1"/>
            </p:cNvSpPr>
            <p:nvPr/>
          </p:nvSpPr>
          <p:spPr bwMode="auto">
            <a:xfrm>
              <a:off x="2400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15" name="Text Box 71"/>
            <p:cNvSpPr txBox="1">
              <a:spLocks noChangeArrowheads="1"/>
            </p:cNvSpPr>
            <p:nvPr/>
          </p:nvSpPr>
          <p:spPr bwMode="auto">
            <a:xfrm>
              <a:off x="2432" y="1968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016" name="Rectangle 72"/>
            <p:cNvSpPr>
              <a:spLocks noChangeArrowheads="1"/>
            </p:cNvSpPr>
            <p:nvPr/>
          </p:nvSpPr>
          <p:spPr bwMode="auto">
            <a:xfrm>
              <a:off x="3408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17" name="Text Box 73"/>
            <p:cNvSpPr txBox="1">
              <a:spLocks noChangeArrowheads="1"/>
            </p:cNvSpPr>
            <p:nvPr/>
          </p:nvSpPr>
          <p:spPr bwMode="auto">
            <a:xfrm>
              <a:off x="3440" y="1968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018" name="Line 74"/>
            <p:cNvSpPr>
              <a:spLocks noChangeShapeType="1"/>
            </p:cNvSpPr>
            <p:nvPr/>
          </p:nvSpPr>
          <p:spPr bwMode="auto">
            <a:xfrm flipH="1">
              <a:off x="2928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19" name="Line 75"/>
            <p:cNvSpPr>
              <a:spLocks noChangeShapeType="1"/>
            </p:cNvSpPr>
            <p:nvPr/>
          </p:nvSpPr>
          <p:spPr bwMode="auto">
            <a:xfrm>
              <a:off x="4512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20" name="Oval 76"/>
            <p:cNvSpPr>
              <a:spLocks noChangeArrowheads="1"/>
            </p:cNvSpPr>
            <p:nvPr/>
          </p:nvSpPr>
          <p:spPr bwMode="auto">
            <a:xfrm>
              <a:off x="384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83021" name="Text Box 77"/>
            <p:cNvSpPr txBox="1">
              <a:spLocks noChangeArrowheads="1"/>
            </p:cNvSpPr>
            <p:nvPr/>
          </p:nvSpPr>
          <p:spPr bwMode="auto">
            <a:xfrm>
              <a:off x="2960" y="10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22" name="Text Box 78"/>
            <p:cNvSpPr txBox="1">
              <a:spLocks noChangeArrowheads="1"/>
            </p:cNvSpPr>
            <p:nvPr/>
          </p:nvSpPr>
          <p:spPr bwMode="auto">
            <a:xfrm>
              <a:off x="3600" y="10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23" name="Oval 79"/>
            <p:cNvSpPr>
              <a:spLocks noChangeArrowheads="1"/>
            </p:cNvSpPr>
            <p:nvPr/>
          </p:nvSpPr>
          <p:spPr bwMode="auto">
            <a:xfrm>
              <a:off x="960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24" name="Oval 80"/>
            <p:cNvSpPr>
              <a:spLocks noChangeArrowheads="1"/>
            </p:cNvSpPr>
            <p:nvPr/>
          </p:nvSpPr>
          <p:spPr bwMode="auto">
            <a:xfrm>
              <a:off x="1584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25" name="Oval 81"/>
            <p:cNvSpPr>
              <a:spLocks noChangeArrowheads="1"/>
            </p:cNvSpPr>
            <p:nvPr/>
          </p:nvSpPr>
          <p:spPr bwMode="auto">
            <a:xfrm>
              <a:off x="2208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26" name="Oval 82"/>
            <p:cNvSpPr>
              <a:spLocks noChangeArrowheads="1"/>
            </p:cNvSpPr>
            <p:nvPr/>
          </p:nvSpPr>
          <p:spPr bwMode="auto">
            <a:xfrm>
              <a:off x="2928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27" name="Oval 83"/>
            <p:cNvSpPr>
              <a:spLocks noChangeArrowheads="1"/>
            </p:cNvSpPr>
            <p:nvPr/>
          </p:nvSpPr>
          <p:spPr bwMode="auto">
            <a:xfrm>
              <a:off x="3600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28" name="Oval 84"/>
            <p:cNvSpPr>
              <a:spLocks noChangeArrowheads="1"/>
            </p:cNvSpPr>
            <p:nvPr/>
          </p:nvSpPr>
          <p:spPr bwMode="auto">
            <a:xfrm>
              <a:off x="4320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29" name="Oval 85"/>
            <p:cNvSpPr>
              <a:spLocks noChangeArrowheads="1"/>
            </p:cNvSpPr>
            <p:nvPr/>
          </p:nvSpPr>
          <p:spPr bwMode="auto">
            <a:xfrm>
              <a:off x="4992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0" name="Oval 86"/>
            <p:cNvSpPr>
              <a:spLocks noChangeArrowheads="1"/>
            </p:cNvSpPr>
            <p:nvPr/>
          </p:nvSpPr>
          <p:spPr bwMode="auto">
            <a:xfrm>
              <a:off x="3264" y="91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1" name="Oval 87"/>
            <p:cNvSpPr>
              <a:spLocks noChangeArrowheads="1"/>
            </p:cNvSpPr>
            <p:nvPr/>
          </p:nvSpPr>
          <p:spPr bwMode="auto">
            <a:xfrm>
              <a:off x="1872" y="912"/>
              <a:ext cx="288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2" name="Oval 88"/>
            <p:cNvSpPr>
              <a:spLocks noChangeArrowheads="1"/>
            </p:cNvSpPr>
            <p:nvPr/>
          </p:nvSpPr>
          <p:spPr bwMode="auto">
            <a:xfrm>
              <a:off x="3888" y="52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3" name="Oval 89"/>
            <p:cNvSpPr>
              <a:spLocks noChangeArrowheads="1"/>
            </p:cNvSpPr>
            <p:nvPr/>
          </p:nvSpPr>
          <p:spPr bwMode="auto">
            <a:xfrm>
              <a:off x="1296" y="52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4" name="Line 90"/>
            <p:cNvSpPr>
              <a:spLocks noChangeShapeType="1"/>
            </p:cNvSpPr>
            <p:nvPr/>
          </p:nvSpPr>
          <p:spPr bwMode="auto">
            <a:xfrm>
              <a:off x="2784" y="384"/>
              <a:ext cx="115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5" name="Text Box 91"/>
            <p:cNvSpPr txBox="1">
              <a:spLocks noChangeArrowheads="1"/>
            </p:cNvSpPr>
            <p:nvPr/>
          </p:nvSpPr>
          <p:spPr bwMode="auto">
            <a:xfrm>
              <a:off x="4348" y="10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6" name="Text Box 92"/>
            <p:cNvSpPr txBox="1">
              <a:spLocks noChangeArrowheads="1"/>
            </p:cNvSpPr>
            <p:nvPr/>
          </p:nvSpPr>
          <p:spPr bwMode="auto">
            <a:xfrm>
              <a:off x="4988" y="10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7" name="Text Box 93"/>
            <p:cNvSpPr txBox="1">
              <a:spLocks noChangeArrowheads="1"/>
            </p:cNvSpPr>
            <p:nvPr/>
          </p:nvSpPr>
          <p:spPr bwMode="auto">
            <a:xfrm>
              <a:off x="384" y="10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8" name="Text Box 94"/>
            <p:cNvSpPr txBox="1">
              <a:spLocks noChangeArrowheads="1"/>
            </p:cNvSpPr>
            <p:nvPr/>
          </p:nvSpPr>
          <p:spPr bwMode="auto">
            <a:xfrm>
              <a:off x="1024" y="10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39" name="Text Box 95"/>
            <p:cNvSpPr txBox="1">
              <a:spLocks noChangeArrowheads="1"/>
            </p:cNvSpPr>
            <p:nvPr/>
          </p:nvSpPr>
          <p:spPr bwMode="auto">
            <a:xfrm>
              <a:off x="1564" y="10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040" name="Text Box 96"/>
            <p:cNvSpPr txBox="1">
              <a:spLocks noChangeArrowheads="1"/>
            </p:cNvSpPr>
            <p:nvPr/>
          </p:nvSpPr>
          <p:spPr bwMode="auto">
            <a:xfrm>
              <a:off x="2204" y="10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85344" name="Rectangle 0"/>
          <p:cNvSpPr>
            <a:spLocks noChangeArrowheads="1"/>
          </p:cNvSpPr>
          <p:nvPr/>
        </p:nvSpPr>
        <p:spPr bwMode="auto">
          <a:xfrm>
            <a:off x="269875" y="1760538"/>
            <a:ext cx="8413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然后再把这棵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二叉树映射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为指示各个页块的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目录表</a:t>
            </a:r>
            <a:r>
              <a:rPr lang="zh-CN" altLang="en-US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85345" name="Rectangle 1"/>
          <p:cNvSpPr>
            <a:spLocks noChangeArrowheads="1"/>
          </p:cNvSpPr>
          <p:nvPr/>
        </p:nvSpPr>
        <p:spPr bwMode="auto">
          <a:xfrm>
            <a:off x="300038" y="5778500"/>
            <a:ext cx="884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满二叉树的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深度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等于区分存放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关键字页块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所需要的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二进制位数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74638" y="6164263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有些叶子结点指向同一个页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块。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32763" y="2347913"/>
            <a:ext cx="914400" cy="1943100"/>
            <a:chOff x="8132763" y="2347913"/>
            <a:chExt cx="914400" cy="1943100"/>
          </a:xfrm>
        </p:grpSpPr>
        <p:sp>
          <p:nvSpPr>
            <p:cNvPr id="3" name="AutoShape 0"/>
            <p:cNvSpPr>
              <a:spLocks/>
            </p:cNvSpPr>
            <p:nvPr/>
          </p:nvSpPr>
          <p:spPr bwMode="auto">
            <a:xfrm>
              <a:off x="8132763" y="2347913"/>
              <a:ext cx="438150" cy="1943100"/>
            </a:xfrm>
            <a:prstGeom prst="rightBrace">
              <a:avLst>
                <a:gd name="adj1" fmla="val 23188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493165" y="2706688"/>
              <a:ext cx="553998" cy="15371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满二叉树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886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9450" y="2978150"/>
            <a:ext cx="7350125" cy="1846263"/>
            <a:chOff x="439" y="2014"/>
            <a:chExt cx="4630" cy="1306"/>
          </a:xfrm>
        </p:grpSpPr>
        <p:sp>
          <p:nvSpPr>
            <p:cNvPr id="83971" name="Line 3"/>
            <p:cNvSpPr>
              <a:spLocks noChangeShapeType="1"/>
            </p:cNvSpPr>
            <p:nvPr/>
          </p:nvSpPr>
          <p:spPr bwMode="auto">
            <a:xfrm flipH="1">
              <a:off x="907" y="2834"/>
              <a:ext cx="0" cy="15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72" name="Line 4"/>
            <p:cNvSpPr>
              <a:spLocks noChangeShapeType="1"/>
            </p:cNvSpPr>
            <p:nvPr/>
          </p:nvSpPr>
          <p:spPr bwMode="auto">
            <a:xfrm>
              <a:off x="720" y="2755"/>
              <a:ext cx="0" cy="23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2497" y="2755"/>
              <a:ext cx="0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 flipH="1">
              <a:off x="4695" y="2834"/>
              <a:ext cx="0" cy="15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3666" y="2675"/>
              <a:ext cx="0" cy="31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439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470" y="2953"/>
              <a:ext cx="68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2403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2434" y="2953"/>
              <a:ext cx="35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4367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4399" y="2953"/>
              <a:ext cx="35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1421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1452" y="2953"/>
              <a:ext cx="68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385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3417" y="2953"/>
              <a:ext cx="35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 flipH="1">
              <a:off x="2964" y="2755"/>
              <a:ext cx="0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>
              <a:off x="3853" y="2675"/>
              <a:ext cx="0" cy="31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88" name="Rectangle 20"/>
            <p:cNvSpPr>
              <a:spLocks noChangeArrowheads="1"/>
            </p:cNvSpPr>
            <p:nvPr/>
          </p:nvSpPr>
          <p:spPr bwMode="auto">
            <a:xfrm>
              <a:off x="938" y="2279"/>
              <a:ext cx="3741" cy="27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89" name="Text Box 21"/>
            <p:cNvSpPr txBox="1">
              <a:spLocks noChangeArrowheads="1"/>
            </p:cNvSpPr>
            <p:nvPr/>
          </p:nvSpPr>
          <p:spPr bwMode="auto">
            <a:xfrm>
              <a:off x="989" y="2014"/>
              <a:ext cx="366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000   001    010    011   100    101   110    111 </a:t>
              </a:r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>
              <a:off x="1406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>
              <a:off x="1873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>
              <a:off x="2341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>
              <a:off x="2809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>
              <a:off x="3276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95" name="Line 27"/>
            <p:cNvSpPr>
              <a:spLocks noChangeShapeType="1"/>
            </p:cNvSpPr>
            <p:nvPr/>
          </p:nvSpPr>
          <p:spPr bwMode="auto">
            <a:xfrm>
              <a:off x="3744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>
              <a:off x="4212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>
              <a:off x="907" y="2834"/>
              <a:ext cx="215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98" name="Line 30"/>
            <p:cNvSpPr>
              <a:spLocks noChangeShapeType="1"/>
            </p:cNvSpPr>
            <p:nvPr/>
          </p:nvSpPr>
          <p:spPr bwMode="auto">
            <a:xfrm flipV="1">
              <a:off x="3058" y="2438"/>
              <a:ext cx="0" cy="3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999" name="Line 31"/>
            <p:cNvSpPr>
              <a:spLocks noChangeShapeType="1"/>
            </p:cNvSpPr>
            <p:nvPr/>
          </p:nvSpPr>
          <p:spPr bwMode="auto">
            <a:xfrm>
              <a:off x="1187" y="2438"/>
              <a:ext cx="0" cy="3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0" name="Line 32"/>
            <p:cNvSpPr>
              <a:spLocks noChangeShapeType="1"/>
            </p:cNvSpPr>
            <p:nvPr/>
          </p:nvSpPr>
          <p:spPr bwMode="auto">
            <a:xfrm flipH="1">
              <a:off x="720" y="2755"/>
              <a:ext cx="46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1" name="Line 33"/>
            <p:cNvSpPr>
              <a:spLocks noChangeShapeType="1"/>
            </p:cNvSpPr>
            <p:nvPr/>
          </p:nvSpPr>
          <p:spPr bwMode="auto">
            <a:xfrm flipH="1">
              <a:off x="1655" y="2438"/>
              <a:ext cx="0" cy="55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2" name="Line 34"/>
            <p:cNvSpPr>
              <a:spLocks noChangeShapeType="1"/>
            </p:cNvSpPr>
            <p:nvPr/>
          </p:nvSpPr>
          <p:spPr bwMode="auto">
            <a:xfrm flipH="1" flipV="1">
              <a:off x="2123" y="2755"/>
              <a:ext cx="3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 flipV="1">
              <a:off x="2123" y="2438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4" name="Line 36"/>
            <p:cNvSpPr>
              <a:spLocks noChangeShapeType="1"/>
            </p:cNvSpPr>
            <p:nvPr/>
          </p:nvSpPr>
          <p:spPr bwMode="auto">
            <a:xfrm>
              <a:off x="2964" y="2755"/>
              <a:ext cx="10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 flipV="1">
              <a:off x="3993" y="2438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>
              <a:off x="2590" y="2438"/>
              <a:ext cx="0" cy="2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7" name="Line 39"/>
            <p:cNvSpPr>
              <a:spLocks noChangeShapeType="1"/>
            </p:cNvSpPr>
            <p:nvPr/>
          </p:nvSpPr>
          <p:spPr bwMode="auto">
            <a:xfrm>
              <a:off x="2590" y="2675"/>
              <a:ext cx="10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8" name="Line 40"/>
            <p:cNvSpPr>
              <a:spLocks noChangeShapeType="1"/>
            </p:cNvSpPr>
            <p:nvPr/>
          </p:nvSpPr>
          <p:spPr bwMode="auto">
            <a:xfrm>
              <a:off x="4461" y="2438"/>
              <a:ext cx="0" cy="2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>
              <a:off x="3853" y="2675"/>
              <a:ext cx="60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10" name="Line 42"/>
            <p:cNvSpPr>
              <a:spLocks noChangeShapeType="1"/>
            </p:cNvSpPr>
            <p:nvPr/>
          </p:nvSpPr>
          <p:spPr bwMode="auto">
            <a:xfrm flipH="1">
              <a:off x="3526" y="2834"/>
              <a:ext cx="1169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4011" name="Line 43"/>
            <p:cNvSpPr>
              <a:spLocks noChangeShapeType="1"/>
            </p:cNvSpPr>
            <p:nvPr/>
          </p:nvSpPr>
          <p:spPr bwMode="auto">
            <a:xfrm>
              <a:off x="3526" y="2438"/>
              <a:ext cx="0" cy="39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255588" y="3224213"/>
            <a:ext cx="1131887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目录表</a:t>
            </a:r>
            <a:endParaRPr lang="zh-CN" altLang="en-US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438150" y="163513"/>
            <a:ext cx="187642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满二叉树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4076" name="Rectangle 108"/>
          <p:cNvSpPr>
            <a:spLocks noChangeArrowheads="1"/>
          </p:cNvSpPr>
          <p:nvPr/>
        </p:nvSpPr>
        <p:spPr bwMode="auto">
          <a:xfrm>
            <a:off x="241300" y="5073650"/>
            <a:ext cx="86995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目录表由一组目录项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（红色叶子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结点）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和指向页块的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每个目录项与二进制码一一对应。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如果满二叉树的深度为</a:t>
            </a:r>
            <a:r>
              <a:rPr lang="en-US" altLang="zh-CN" i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，则区分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所有的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页块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需要</a:t>
            </a:r>
            <a:r>
              <a:rPr lang="en-US" altLang="zh-CN" i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位二进制</a:t>
            </a:r>
            <a:r>
              <a:rPr lang="en-US" altLang="zh-CN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且目录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项个数应为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i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其编址为 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到 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3" name="Group 0"/>
          <p:cNvGrpSpPr>
            <a:grpSpLocks/>
          </p:cNvGrpSpPr>
          <p:nvPr/>
        </p:nvGrpSpPr>
        <p:grpSpPr bwMode="auto">
          <a:xfrm>
            <a:off x="900113" y="211138"/>
            <a:ext cx="7772400" cy="2595562"/>
            <a:chOff x="384" y="192"/>
            <a:chExt cx="4896" cy="2220"/>
          </a:xfrm>
        </p:grpSpPr>
        <p:sp>
          <p:nvSpPr>
            <p:cNvPr id="118785" name="Line 1"/>
            <p:cNvSpPr>
              <a:spLocks noChangeShapeType="1"/>
            </p:cNvSpPr>
            <p:nvPr/>
          </p:nvSpPr>
          <p:spPr bwMode="auto">
            <a:xfrm flipH="1">
              <a:off x="912" y="720"/>
              <a:ext cx="43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86" name="Line 2"/>
            <p:cNvSpPr>
              <a:spLocks noChangeShapeType="1"/>
            </p:cNvSpPr>
            <p:nvPr/>
          </p:nvSpPr>
          <p:spPr bwMode="auto">
            <a:xfrm>
              <a:off x="1488" y="720"/>
              <a:ext cx="43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87" name="Line 3"/>
            <p:cNvSpPr>
              <a:spLocks noChangeShapeType="1"/>
            </p:cNvSpPr>
            <p:nvPr/>
          </p:nvSpPr>
          <p:spPr bwMode="auto">
            <a:xfrm>
              <a:off x="3456" y="1152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88" name="Line 4"/>
            <p:cNvSpPr>
              <a:spLocks noChangeShapeType="1"/>
            </p:cNvSpPr>
            <p:nvPr/>
          </p:nvSpPr>
          <p:spPr bwMode="auto">
            <a:xfrm flipH="1">
              <a:off x="4560" y="1152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89" name="Line 5"/>
            <p:cNvSpPr>
              <a:spLocks noChangeShapeType="1"/>
            </p:cNvSpPr>
            <p:nvPr/>
          </p:nvSpPr>
          <p:spPr bwMode="auto">
            <a:xfrm>
              <a:off x="4800" y="1104"/>
              <a:ext cx="24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0" name="Line 6"/>
            <p:cNvSpPr>
              <a:spLocks noChangeShapeType="1"/>
            </p:cNvSpPr>
            <p:nvPr/>
          </p:nvSpPr>
          <p:spPr bwMode="auto">
            <a:xfrm flipH="1">
              <a:off x="1776" y="1152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1" name="Line 7"/>
            <p:cNvSpPr>
              <a:spLocks noChangeShapeType="1"/>
            </p:cNvSpPr>
            <p:nvPr/>
          </p:nvSpPr>
          <p:spPr bwMode="auto">
            <a:xfrm>
              <a:off x="2016" y="1104"/>
              <a:ext cx="24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2" name="Line 8"/>
            <p:cNvSpPr>
              <a:spLocks noChangeShapeType="1"/>
            </p:cNvSpPr>
            <p:nvPr/>
          </p:nvSpPr>
          <p:spPr bwMode="auto">
            <a:xfrm flipH="1">
              <a:off x="864" y="1584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3" name="Line 9"/>
            <p:cNvSpPr>
              <a:spLocks noChangeShapeType="1"/>
            </p:cNvSpPr>
            <p:nvPr/>
          </p:nvSpPr>
          <p:spPr bwMode="auto">
            <a:xfrm>
              <a:off x="528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 flipH="1">
              <a:off x="1632" y="1584"/>
              <a:ext cx="96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 flipH="1">
              <a:off x="1920" y="1584"/>
              <a:ext cx="43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 flipH="1">
              <a:off x="4944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>
              <a:off x="3744" y="1632"/>
              <a:ext cx="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 flipH="1">
              <a:off x="576" y="1104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 flipH="1">
              <a:off x="3504" y="720"/>
              <a:ext cx="43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 flipH="1">
              <a:off x="1584" y="384"/>
              <a:ext cx="1056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864" y="1104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>
              <a:off x="4080" y="720"/>
              <a:ext cx="62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 flipH="1">
              <a:off x="3120" y="1104"/>
              <a:ext cx="288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04" name="Oval 20"/>
            <p:cNvSpPr>
              <a:spLocks noChangeArrowheads="1"/>
            </p:cNvSpPr>
            <p:nvPr/>
          </p:nvSpPr>
          <p:spPr bwMode="auto">
            <a:xfrm>
              <a:off x="2544" y="24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05" name="Oval 21"/>
            <p:cNvSpPr>
              <a:spLocks noChangeArrowheads="1"/>
            </p:cNvSpPr>
            <p:nvPr/>
          </p:nvSpPr>
          <p:spPr bwMode="auto">
            <a:xfrm>
              <a:off x="672" y="912"/>
              <a:ext cx="288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06" name="Oval 22"/>
            <p:cNvSpPr>
              <a:spLocks noChangeArrowheads="1"/>
            </p:cNvSpPr>
            <p:nvPr/>
          </p:nvSpPr>
          <p:spPr bwMode="auto">
            <a:xfrm>
              <a:off x="4656" y="912"/>
              <a:ext cx="288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07" name="Rectangle 23"/>
            <p:cNvSpPr>
              <a:spLocks noChangeArrowheads="1"/>
            </p:cNvSpPr>
            <p:nvPr/>
          </p:nvSpPr>
          <p:spPr bwMode="auto">
            <a:xfrm>
              <a:off x="384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416" y="1968"/>
              <a:ext cx="688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18809" name="Rectangle 25"/>
            <p:cNvSpPr>
              <a:spLocks noChangeArrowheads="1"/>
            </p:cNvSpPr>
            <p:nvPr/>
          </p:nvSpPr>
          <p:spPr bwMode="auto">
            <a:xfrm>
              <a:off x="1392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1424" y="1968"/>
              <a:ext cx="351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18811" name="Rectangle 27"/>
            <p:cNvSpPr>
              <a:spLocks noChangeArrowheads="1"/>
            </p:cNvSpPr>
            <p:nvPr/>
          </p:nvSpPr>
          <p:spPr bwMode="auto">
            <a:xfrm>
              <a:off x="4416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12" name="Text Box 28"/>
            <p:cNvSpPr txBox="1">
              <a:spLocks noChangeArrowheads="1"/>
            </p:cNvSpPr>
            <p:nvPr/>
          </p:nvSpPr>
          <p:spPr bwMode="auto">
            <a:xfrm>
              <a:off x="4448" y="1968"/>
              <a:ext cx="351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18813" name="Text Box 29"/>
            <p:cNvSpPr txBox="1">
              <a:spLocks noChangeArrowheads="1"/>
            </p:cNvSpPr>
            <p:nvPr/>
          </p:nvSpPr>
          <p:spPr bwMode="auto">
            <a:xfrm>
              <a:off x="1872" y="192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14" name="Text Box 30"/>
            <p:cNvSpPr txBox="1">
              <a:spLocks noChangeArrowheads="1"/>
            </p:cNvSpPr>
            <p:nvPr/>
          </p:nvSpPr>
          <p:spPr bwMode="auto">
            <a:xfrm>
              <a:off x="908" y="54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15" name="Text Box 31"/>
            <p:cNvSpPr txBox="1">
              <a:spLocks noChangeArrowheads="1"/>
            </p:cNvSpPr>
            <p:nvPr/>
          </p:nvSpPr>
          <p:spPr bwMode="auto">
            <a:xfrm>
              <a:off x="1688" y="54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3552" y="54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17" name="Text Box 33"/>
            <p:cNvSpPr txBox="1">
              <a:spLocks noChangeArrowheads="1"/>
            </p:cNvSpPr>
            <p:nvPr/>
          </p:nvSpPr>
          <p:spPr bwMode="auto">
            <a:xfrm>
              <a:off x="4316" y="54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18" name="Text Box 34"/>
            <p:cNvSpPr txBox="1">
              <a:spLocks noChangeArrowheads="1"/>
            </p:cNvSpPr>
            <p:nvPr/>
          </p:nvSpPr>
          <p:spPr bwMode="auto">
            <a:xfrm>
              <a:off x="3408" y="192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19" name="Rectangle 35"/>
            <p:cNvSpPr>
              <a:spLocks noChangeArrowheads="1"/>
            </p:cNvSpPr>
            <p:nvPr/>
          </p:nvSpPr>
          <p:spPr bwMode="auto">
            <a:xfrm>
              <a:off x="2400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20" name="Text Box 36"/>
            <p:cNvSpPr txBox="1">
              <a:spLocks noChangeArrowheads="1"/>
            </p:cNvSpPr>
            <p:nvPr/>
          </p:nvSpPr>
          <p:spPr bwMode="auto">
            <a:xfrm>
              <a:off x="2432" y="1968"/>
              <a:ext cx="688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18821" name="Rectangle 37"/>
            <p:cNvSpPr>
              <a:spLocks noChangeArrowheads="1"/>
            </p:cNvSpPr>
            <p:nvPr/>
          </p:nvSpPr>
          <p:spPr bwMode="auto">
            <a:xfrm>
              <a:off x="3408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22" name="Text Box 38"/>
            <p:cNvSpPr txBox="1">
              <a:spLocks noChangeArrowheads="1"/>
            </p:cNvSpPr>
            <p:nvPr/>
          </p:nvSpPr>
          <p:spPr bwMode="auto">
            <a:xfrm>
              <a:off x="3440" y="1967"/>
              <a:ext cx="351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18823" name="Line 39"/>
            <p:cNvSpPr>
              <a:spLocks noChangeShapeType="1"/>
            </p:cNvSpPr>
            <p:nvPr/>
          </p:nvSpPr>
          <p:spPr bwMode="auto">
            <a:xfrm flipH="1">
              <a:off x="2928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24" name="Line 40"/>
            <p:cNvSpPr>
              <a:spLocks noChangeShapeType="1"/>
            </p:cNvSpPr>
            <p:nvPr/>
          </p:nvSpPr>
          <p:spPr bwMode="auto">
            <a:xfrm>
              <a:off x="4512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25" name="Oval 41"/>
            <p:cNvSpPr>
              <a:spLocks noChangeArrowheads="1"/>
            </p:cNvSpPr>
            <p:nvPr/>
          </p:nvSpPr>
          <p:spPr bwMode="auto">
            <a:xfrm>
              <a:off x="384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18826" name="Text Box 42"/>
            <p:cNvSpPr txBox="1">
              <a:spLocks noChangeArrowheads="1"/>
            </p:cNvSpPr>
            <p:nvPr/>
          </p:nvSpPr>
          <p:spPr bwMode="auto">
            <a:xfrm>
              <a:off x="2960" y="105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27" name="Text Box 43"/>
            <p:cNvSpPr txBox="1">
              <a:spLocks noChangeArrowheads="1"/>
            </p:cNvSpPr>
            <p:nvPr/>
          </p:nvSpPr>
          <p:spPr bwMode="auto">
            <a:xfrm>
              <a:off x="3600" y="105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28" name="Oval 44"/>
            <p:cNvSpPr>
              <a:spLocks noChangeArrowheads="1"/>
            </p:cNvSpPr>
            <p:nvPr/>
          </p:nvSpPr>
          <p:spPr bwMode="auto">
            <a:xfrm>
              <a:off x="960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29" name="Oval 45"/>
            <p:cNvSpPr>
              <a:spLocks noChangeArrowheads="1"/>
            </p:cNvSpPr>
            <p:nvPr/>
          </p:nvSpPr>
          <p:spPr bwMode="auto">
            <a:xfrm>
              <a:off x="1584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0" name="Oval 46"/>
            <p:cNvSpPr>
              <a:spLocks noChangeArrowheads="1"/>
            </p:cNvSpPr>
            <p:nvPr/>
          </p:nvSpPr>
          <p:spPr bwMode="auto">
            <a:xfrm>
              <a:off x="2208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1" name="Oval 47"/>
            <p:cNvSpPr>
              <a:spLocks noChangeArrowheads="1"/>
            </p:cNvSpPr>
            <p:nvPr/>
          </p:nvSpPr>
          <p:spPr bwMode="auto">
            <a:xfrm>
              <a:off x="2928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2" name="Oval 48"/>
            <p:cNvSpPr>
              <a:spLocks noChangeArrowheads="1"/>
            </p:cNvSpPr>
            <p:nvPr/>
          </p:nvSpPr>
          <p:spPr bwMode="auto">
            <a:xfrm>
              <a:off x="3600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3" name="Oval 49"/>
            <p:cNvSpPr>
              <a:spLocks noChangeArrowheads="1"/>
            </p:cNvSpPr>
            <p:nvPr/>
          </p:nvSpPr>
          <p:spPr bwMode="auto">
            <a:xfrm>
              <a:off x="4320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4" name="Oval 50"/>
            <p:cNvSpPr>
              <a:spLocks noChangeArrowheads="1"/>
            </p:cNvSpPr>
            <p:nvPr/>
          </p:nvSpPr>
          <p:spPr bwMode="auto">
            <a:xfrm>
              <a:off x="4992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5" name="Oval 51"/>
            <p:cNvSpPr>
              <a:spLocks noChangeArrowheads="1"/>
            </p:cNvSpPr>
            <p:nvPr/>
          </p:nvSpPr>
          <p:spPr bwMode="auto">
            <a:xfrm>
              <a:off x="3264" y="91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6" name="Oval 52"/>
            <p:cNvSpPr>
              <a:spLocks noChangeArrowheads="1"/>
            </p:cNvSpPr>
            <p:nvPr/>
          </p:nvSpPr>
          <p:spPr bwMode="auto">
            <a:xfrm>
              <a:off x="1872" y="912"/>
              <a:ext cx="288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7" name="Oval 53"/>
            <p:cNvSpPr>
              <a:spLocks noChangeArrowheads="1"/>
            </p:cNvSpPr>
            <p:nvPr/>
          </p:nvSpPr>
          <p:spPr bwMode="auto">
            <a:xfrm>
              <a:off x="3888" y="52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8" name="Oval 54"/>
            <p:cNvSpPr>
              <a:spLocks noChangeArrowheads="1"/>
            </p:cNvSpPr>
            <p:nvPr/>
          </p:nvSpPr>
          <p:spPr bwMode="auto">
            <a:xfrm>
              <a:off x="1296" y="52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39" name="Line 55"/>
            <p:cNvSpPr>
              <a:spLocks noChangeShapeType="1"/>
            </p:cNvSpPr>
            <p:nvPr/>
          </p:nvSpPr>
          <p:spPr bwMode="auto">
            <a:xfrm>
              <a:off x="2784" y="384"/>
              <a:ext cx="115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40" name="Text Box 56"/>
            <p:cNvSpPr txBox="1">
              <a:spLocks noChangeArrowheads="1"/>
            </p:cNvSpPr>
            <p:nvPr/>
          </p:nvSpPr>
          <p:spPr bwMode="auto">
            <a:xfrm>
              <a:off x="4348" y="105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41" name="Text Box 57"/>
            <p:cNvSpPr txBox="1">
              <a:spLocks noChangeArrowheads="1"/>
            </p:cNvSpPr>
            <p:nvPr/>
          </p:nvSpPr>
          <p:spPr bwMode="auto">
            <a:xfrm>
              <a:off x="4988" y="105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42" name="Text Box 58"/>
            <p:cNvSpPr txBox="1">
              <a:spLocks noChangeArrowheads="1"/>
            </p:cNvSpPr>
            <p:nvPr/>
          </p:nvSpPr>
          <p:spPr bwMode="auto">
            <a:xfrm>
              <a:off x="384" y="105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43" name="Text Box 59"/>
            <p:cNvSpPr txBox="1">
              <a:spLocks noChangeArrowheads="1"/>
            </p:cNvSpPr>
            <p:nvPr/>
          </p:nvSpPr>
          <p:spPr bwMode="auto">
            <a:xfrm>
              <a:off x="1024" y="105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44" name="Text Box 60"/>
            <p:cNvSpPr txBox="1">
              <a:spLocks noChangeArrowheads="1"/>
            </p:cNvSpPr>
            <p:nvPr/>
          </p:nvSpPr>
          <p:spPr bwMode="auto">
            <a:xfrm>
              <a:off x="1564" y="105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8845" name="Text Box 61"/>
            <p:cNvSpPr txBox="1">
              <a:spLocks noChangeArrowheads="1"/>
            </p:cNvSpPr>
            <p:nvPr/>
          </p:nvSpPr>
          <p:spPr bwMode="auto">
            <a:xfrm>
              <a:off x="2204" y="1056"/>
              <a:ext cx="244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18846" name="AutoShape 62"/>
          <p:cNvSpPr>
            <a:spLocks noChangeArrowheads="1"/>
          </p:cNvSpPr>
          <p:nvPr/>
        </p:nvSpPr>
        <p:spPr bwMode="auto">
          <a:xfrm>
            <a:off x="7578725" y="2922588"/>
            <a:ext cx="1187450" cy="504825"/>
          </a:xfrm>
          <a:prstGeom prst="wedgeRoundRectCallout">
            <a:avLst>
              <a:gd name="adj1" fmla="val -74731"/>
              <a:gd name="adj2" fmla="val 90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目录项</a:t>
            </a:r>
          </a:p>
        </p:txBody>
      </p:sp>
      <p:sp>
        <p:nvSpPr>
          <p:cNvPr id="157696" name="AutoShape 0"/>
          <p:cNvSpPr>
            <a:spLocks noChangeArrowheads="1"/>
          </p:cNvSpPr>
          <p:nvPr/>
        </p:nvSpPr>
        <p:spPr bwMode="auto">
          <a:xfrm>
            <a:off x="7794625" y="3641725"/>
            <a:ext cx="936625" cy="504825"/>
          </a:xfrm>
          <a:prstGeom prst="wedgeRoundRectCallout">
            <a:avLst>
              <a:gd name="adj1" fmla="val -56273"/>
              <a:gd name="adj2" fmla="val 11666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页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块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24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2" grpId="0" animBg="1"/>
      <p:bldP spid="118846" grpId="0" animBg="1"/>
      <p:bldP spid="1576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6013" y="1989138"/>
            <a:ext cx="6400800" cy="2270125"/>
            <a:chOff x="703" y="210"/>
            <a:chExt cx="4032" cy="199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11" y="210"/>
              <a:ext cx="3140" cy="1104"/>
              <a:chOff x="1251" y="2742"/>
              <a:chExt cx="3140" cy="1104"/>
            </a:xfrm>
          </p:grpSpPr>
          <p:sp>
            <p:nvSpPr>
              <p:cNvPr id="154628" name="Line 4"/>
              <p:cNvSpPr>
                <a:spLocks noChangeShapeType="1"/>
              </p:cNvSpPr>
              <p:nvPr/>
            </p:nvSpPr>
            <p:spPr bwMode="auto">
              <a:xfrm flipH="1">
                <a:off x="1251" y="341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29" name="Line 5"/>
              <p:cNvSpPr>
                <a:spLocks noChangeShapeType="1"/>
              </p:cNvSpPr>
              <p:nvPr/>
            </p:nvSpPr>
            <p:spPr bwMode="auto">
              <a:xfrm>
                <a:off x="2883" y="2886"/>
                <a:ext cx="960" cy="4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0" name="Line 6"/>
              <p:cNvSpPr>
                <a:spLocks noChangeShapeType="1"/>
              </p:cNvSpPr>
              <p:nvPr/>
            </p:nvSpPr>
            <p:spPr bwMode="auto">
              <a:xfrm flipH="1">
                <a:off x="1827" y="2886"/>
                <a:ext cx="960" cy="4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1" name="Line 7"/>
              <p:cNvSpPr>
                <a:spLocks noChangeShapeType="1"/>
              </p:cNvSpPr>
              <p:nvPr/>
            </p:nvSpPr>
            <p:spPr bwMode="auto">
              <a:xfrm>
                <a:off x="1731" y="3366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2" name="Line 8"/>
              <p:cNvSpPr>
                <a:spLocks noChangeShapeType="1"/>
              </p:cNvSpPr>
              <p:nvPr/>
            </p:nvSpPr>
            <p:spPr bwMode="auto">
              <a:xfrm>
                <a:off x="3891" y="3366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3" name="Line 9"/>
              <p:cNvSpPr>
                <a:spLocks noChangeShapeType="1"/>
              </p:cNvSpPr>
              <p:nvPr/>
            </p:nvSpPr>
            <p:spPr bwMode="auto">
              <a:xfrm flipH="1">
                <a:off x="3507" y="341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4" name="Oval 10"/>
              <p:cNvSpPr>
                <a:spLocks noChangeArrowheads="1"/>
              </p:cNvSpPr>
              <p:nvPr/>
            </p:nvSpPr>
            <p:spPr bwMode="auto">
              <a:xfrm>
                <a:off x="2691" y="2742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5" name="Oval 11"/>
              <p:cNvSpPr>
                <a:spLocks noChangeArrowheads="1"/>
              </p:cNvSpPr>
              <p:nvPr/>
            </p:nvSpPr>
            <p:spPr bwMode="auto">
              <a:xfrm>
                <a:off x="1587" y="327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6" name="Oval 12"/>
              <p:cNvSpPr>
                <a:spLocks noChangeArrowheads="1"/>
              </p:cNvSpPr>
              <p:nvPr/>
            </p:nvSpPr>
            <p:spPr bwMode="auto">
              <a:xfrm>
                <a:off x="3795" y="327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7" name="Text Box 13"/>
              <p:cNvSpPr txBox="1">
                <a:spLocks noChangeArrowheads="1"/>
              </p:cNvSpPr>
              <p:nvPr/>
            </p:nvSpPr>
            <p:spPr bwMode="auto">
              <a:xfrm>
                <a:off x="2079" y="2870"/>
                <a:ext cx="212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0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8" name="Text Box 14"/>
              <p:cNvSpPr txBox="1">
                <a:spLocks noChangeArrowheads="1"/>
              </p:cNvSpPr>
              <p:nvPr/>
            </p:nvSpPr>
            <p:spPr bwMode="auto">
              <a:xfrm>
                <a:off x="1251" y="3424"/>
                <a:ext cx="212" cy="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0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39" name="Text Box 15"/>
              <p:cNvSpPr txBox="1">
                <a:spLocks noChangeArrowheads="1"/>
              </p:cNvSpPr>
              <p:nvPr/>
            </p:nvSpPr>
            <p:spPr bwMode="auto">
              <a:xfrm>
                <a:off x="2031" y="3424"/>
                <a:ext cx="212" cy="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40" name="Text Box 16"/>
              <p:cNvSpPr txBox="1">
                <a:spLocks noChangeArrowheads="1"/>
              </p:cNvSpPr>
              <p:nvPr/>
            </p:nvSpPr>
            <p:spPr bwMode="auto">
              <a:xfrm>
                <a:off x="3471" y="3424"/>
                <a:ext cx="212" cy="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0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41" name="Text Box 17"/>
              <p:cNvSpPr txBox="1">
                <a:spLocks noChangeArrowheads="1"/>
              </p:cNvSpPr>
              <p:nvPr/>
            </p:nvSpPr>
            <p:spPr bwMode="auto">
              <a:xfrm>
                <a:off x="4179" y="3424"/>
                <a:ext cx="212" cy="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42" name="Text Box 18"/>
              <p:cNvSpPr txBox="1">
                <a:spLocks noChangeArrowheads="1"/>
              </p:cNvSpPr>
              <p:nvPr/>
            </p:nvSpPr>
            <p:spPr bwMode="auto">
              <a:xfrm>
                <a:off x="3459" y="2888"/>
                <a:ext cx="212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03" y="1752"/>
              <a:ext cx="4032" cy="452"/>
              <a:chOff x="819" y="3846"/>
              <a:chExt cx="4032" cy="452"/>
            </a:xfrm>
          </p:grpSpPr>
          <p:sp>
            <p:nvSpPr>
              <p:cNvPr id="154644" name="Rectangle 20"/>
              <p:cNvSpPr>
                <a:spLocks noChangeArrowheads="1"/>
              </p:cNvSpPr>
              <p:nvPr/>
            </p:nvSpPr>
            <p:spPr bwMode="auto">
              <a:xfrm>
                <a:off x="819" y="3846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45" name="Text Box 21"/>
              <p:cNvSpPr txBox="1">
                <a:spLocks noChangeArrowheads="1"/>
              </p:cNvSpPr>
              <p:nvPr/>
            </p:nvSpPr>
            <p:spPr bwMode="auto">
              <a:xfrm>
                <a:off x="851" y="3886"/>
                <a:ext cx="60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A0, B0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646" name="Rectangle 22"/>
              <p:cNvSpPr>
                <a:spLocks noChangeArrowheads="1"/>
              </p:cNvSpPr>
              <p:nvPr/>
            </p:nvSpPr>
            <p:spPr bwMode="auto">
              <a:xfrm>
                <a:off x="1923" y="3846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47" name="Rectangle 23"/>
              <p:cNvSpPr>
                <a:spLocks noChangeArrowheads="1"/>
              </p:cNvSpPr>
              <p:nvPr/>
            </p:nvSpPr>
            <p:spPr bwMode="auto">
              <a:xfrm>
                <a:off x="3027" y="3846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48" name="Text Box 24"/>
              <p:cNvSpPr txBox="1">
                <a:spLocks noChangeArrowheads="1"/>
              </p:cNvSpPr>
              <p:nvPr/>
            </p:nvSpPr>
            <p:spPr bwMode="auto">
              <a:xfrm>
                <a:off x="1923" y="3896"/>
                <a:ext cx="31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C2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649" name="Rectangle 25"/>
              <p:cNvSpPr>
                <a:spLocks noChangeArrowheads="1"/>
              </p:cNvSpPr>
              <p:nvPr/>
            </p:nvSpPr>
            <p:spPr bwMode="auto">
              <a:xfrm>
                <a:off x="4131" y="3846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50" name="Text Box 26"/>
              <p:cNvSpPr txBox="1">
                <a:spLocks noChangeArrowheads="1"/>
              </p:cNvSpPr>
              <p:nvPr/>
            </p:nvSpPr>
            <p:spPr bwMode="auto">
              <a:xfrm>
                <a:off x="4163" y="3886"/>
                <a:ext cx="31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C3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651" name="Text Box 27"/>
              <p:cNvSpPr txBox="1">
                <a:spLocks noChangeArrowheads="1"/>
              </p:cNvSpPr>
              <p:nvPr/>
            </p:nvSpPr>
            <p:spPr bwMode="auto">
              <a:xfrm>
                <a:off x="3075" y="3886"/>
                <a:ext cx="60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A1, B1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</p:grpSp>
        <p:sp>
          <p:nvSpPr>
            <p:cNvPr id="154652" name="Oval 28"/>
            <p:cNvSpPr>
              <a:spLocks noChangeArrowheads="1"/>
            </p:cNvSpPr>
            <p:nvPr/>
          </p:nvSpPr>
          <p:spPr bwMode="auto">
            <a:xfrm>
              <a:off x="975" y="1253"/>
              <a:ext cx="272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1927" y="1298"/>
              <a:ext cx="272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4654" name="Oval 30"/>
            <p:cNvSpPr>
              <a:spLocks noChangeArrowheads="1"/>
            </p:cNvSpPr>
            <p:nvPr/>
          </p:nvSpPr>
          <p:spPr bwMode="auto">
            <a:xfrm>
              <a:off x="3198" y="1298"/>
              <a:ext cx="272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4655" name="Oval 31"/>
            <p:cNvSpPr>
              <a:spLocks noChangeArrowheads="1"/>
            </p:cNvSpPr>
            <p:nvPr/>
          </p:nvSpPr>
          <p:spPr bwMode="auto">
            <a:xfrm>
              <a:off x="4059" y="1298"/>
              <a:ext cx="272" cy="2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1111" y="1480"/>
              <a:ext cx="3084" cy="317"/>
              <a:chOff x="1111" y="1480"/>
              <a:chExt cx="3084" cy="317"/>
            </a:xfrm>
          </p:grpSpPr>
          <p:sp>
            <p:nvSpPr>
              <p:cNvPr id="154657" name="Line 33"/>
              <p:cNvSpPr>
                <a:spLocks noChangeShapeType="1"/>
              </p:cNvSpPr>
              <p:nvPr/>
            </p:nvSpPr>
            <p:spPr bwMode="auto">
              <a:xfrm>
                <a:off x="1111" y="1480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58" name="Line 34"/>
              <p:cNvSpPr>
                <a:spLocks noChangeShapeType="1"/>
              </p:cNvSpPr>
              <p:nvPr/>
            </p:nvSpPr>
            <p:spPr bwMode="auto">
              <a:xfrm>
                <a:off x="2064" y="1525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59" name="Line 35"/>
              <p:cNvSpPr>
                <a:spLocks noChangeShapeType="1"/>
              </p:cNvSpPr>
              <p:nvPr/>
            </p:nvSpPr>
            <p:spPr bwMode="auto">
              <a:xfrm>
                <a:off x="3334" y="1525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60" name="Line 36"/>
              <p:cNvSpPr>
                <a:spLocks noChangeShapeType="1"/>
              </p:cNvSpPr>
              <p:nvPr/>
            </p:nvSpPr>
            <p:spPr bwMode="auto">
              <a:xfrm>
                <a:off x="4195" y="1525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042988" y="115888"/>
            <a:ext cx="6400800" cy="1887537"/>
            <a:chOff x="657" y="164"/>
            <a:chExt cx="4032" cy="1189"/>
          </a:xfrm>
        </p:grpSpPr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111" y="164"/>
              <a:ext cx="3140" cy="864"/>
              <a:chOff x="1251" y="2742"/>
              <a:chExt cx="3140" cy="1104"/>
            </a:xfrm>
          </p:grpSpPr>
          <p:sp>
            <p:nvSpPr>
              <p:cNvPr id="154663" name="Line 39"/>
              <p:cNvSpPr>
                <a:spLocks noChangeShapeType="1"/>
              </p:cNvSpPr>
              <p:nvPr/>
            </p:nvSpPr>
            <p:spPr bwMode="auto">
              <a:xfrm flipH="1">
                <a:off x="1251" y="341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64" name="Line 40"/>
              <p:cNvSpPr>
                <a:spLocks noChangeShapeType="1"/>
              </p:cNvSpPr>
              <p:nvPr/>
            </p:nvSpPr>
            <p:spPr bwMode="auto">
              <a:xfrm>
                <a:off x="2883" y="2886"/>
                <a:ext cx="960" cy="4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65" name="Line 41"/>
              <p:cNvSpPr>
                <a:spLocks noChangeShapeType="1"/>
              </p:cNvSpPr>
              <p:nvPr/>
            </p:nvSpPr>
            <p:spPr bwMode="auto">
              <a:xfrm flipH="1">
                <a:off x="1827" y="2886"/>
                <a:ext cx="960" cy="4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66" name="Line 42"/>
              <p:cNvSpPr>
                <a:spLocks noChangeShapeType="1"/>
              </p:cNvSpPr>
              <p:nvPr/>
            </p:nvSpPr>
            <p:spPr bwMode="auto">
              <a:xfrm>
                <a:off x="1731" y="3366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67" name="Line 43"/>
              <p:cNvSpPr>
                <a:spLocks noChangeShapeType="1"/>
              </p:cNvSpPr>
              <p:nvPr/>
            </p:nvSpPr>
            <p:spPr bwMode="auto">
              <a:xfrm>
                <a:off x="3891" y="3366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68" name="Line 44"/>
              <p:cNvSpPr>
                <a:spLocks noChangeShapeType="1"/>
              </p:cNvSpPr>
              <p:nvPr/>
            </p:nvSpPr>
            <p:spPr bwMode="auto">
              <a:xfrm flipH="1">
                <a:off x="3507" y="341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69" name="Oval 45"/>
              <p:cNvSpPr>
                <a:spLocks noChangeArrowheads="1"/>
              </p:cNvSpPr>
              <p:nvPr/>
            </p:nvSpPr>
            <p:spPr bwMode="auto">
              <a:xfrm>
                <a:off x="2691" y="2742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70" name="Oval 46"/>
              <p:cNvSpPr>
                <a:spLocks noChangeArrowheads="1"/>
              </p:cNvSpPr>
              <p:nvPr/>
            </p:nvSpPr>
            <p:spPr bwMode="auto">
              <a:xfrm>
                <a:off x="1587" y="327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71" name="Oval 47"/>
              <p:cNvSpPr>
                <a:spLocks noChangeArrowheads="1"/>
              </p:cNvSpPr>
              <p:nvPr/>
            </p:nvSpPr>
            <p:spPr bwMode="auto">
              <a:xfrm>
                <a:off x="3795" y="327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72" name="Text Box 48"/>
              <p:cNvSpPr txBox="1">
                <a:spLocks noChangeArrowheads="1"/>
              </p:cNvSpPr>
              <p:nvPr/>
            </p:nvSpPr>
            <p:spPr bwMode="auto">
              <a:xfrm>
                <a:off x="2079" y="2870"/>
                <a:ext cx="21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0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73" name="Text Box 49"/>
              <p:cNvSpPr txBox="1">
                <a:spLocks noChangeArrowheads="1"/>
              </p:cNvSpPr>
              <p:nvPr/>
            </p:nvSpPr>
            <p:spPr bwMode="auto">
              <a:xfrm>
                <a:off x="1251" y="3424"/>
                <a:ext cx="21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0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74" name="Text Box 50"/>
              <p:cNvSpPr txBox="1">
                <a:spLocks noChangeArrowheads="1"/>
              </p:cNvSpPr>
              <p:nvPr/>
            </p:nvSpPr>
            <p:spPr bwMode="auto">
              <a:xfrm>
                <a:off x="2031" y="3424"/>
                <a:ext cx="21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75" name="Text Box 51"/>
              <p:cNvSpPr txBox="1">
                <a:spLocks noChangeArrowheads="1"/>
              </p:cNvSpPr>
              <p:nvPr/>
            </p:nvSpPr>
            <p:spPr bwMode="auto">
              <a:xfrm>
                <a:off x="3471" y="3424"/>
                <a:ext cx="21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0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76" name="Text Box 52"/>
              <p:cNvSpPr txBox="1">
                <a:spLocks noChangeArrowheads="1"/>
              </p:cNvSpPr>
              <p:nvPr/>
            </p:nvSpPr>
            <p:spPr bwMode="auto">
              <a:xfrm>
                <a:off x="4179" y="3424"/>
                <a:ext cx="21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77" name="Text Box 53"/>
              <p:cNvSpPr txBox="1">
                <a:spLocks noChangeArrowheads="1"/>
              </p:cNvSpPr>
              <p:nvPr/>
            </p:nvSpPr>
            <p:spPr bwMode="auto">
              <a:xfrm>
                <a:off x="3459" y="2888"/>
                <a:ext cx="21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6600"/>
                    </a:solidFill>
                    <a:ea typeface="宋体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8" name="Group 54"/>
            <p:cNvGrpSpPr>
              <a:grpSpLocks/>
            </p:cNvGrpSpPr>
            <p:nvPr/>
          </p:nvGrpSpPr>
          <p:grpSpPr bwMode="auto">
            <a:xfrm>
              <a:off x="657" y="1026"/>
              <a:ext cx="4032" cy="327"/>
              <a:chOff x="819" y="3846"/>
              <a:chExt cx="4032" cy="418"/>
            </a:xfrm>
          </p:grpSpPr>
          <p:sp>
            <p:nvSpPr>
              <p:cNvPr id="154679" name="Rectangle 55"/>
              <p:cNvSpPr>
                <a:spLocks noChangeArrowheads="1"/>
              </p:cNvSpPr>
              <p:nvPr/>
            </p:nvSpPr>
            <p:spPr bwMode="auto">
              <a:xfrm>
                <a:off x="819" y="3846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80" name="Text Box 56"/>
              <p:cNvSpPr txBox="1">
                <a:spLocks noChangeArrowheads="1"/>
              </p:cNvSpPr>
              <p:nvPr/>
            </p:nvSpPr>
            <p:spPr bwMode="auto">
              <a:xfrm>
                <a:off x="851" y="3887"/>
                <a:ext cx="60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A0, B0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681" name="Rectangle 57"/>
              <p:cNvSpPr>
                <a:spLocks noChangeArrowheads="1"/>
              </p:cNvSpPr>
              <p:nvPr/>
            </p:nvSpPr>
            <p:spPr bwMode="auto">
              <a:xfrm>
                <a:off x="1923" y="3846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82" name="Rectangle 58"/>
              <p:cNvSpPr>
                <a:spLocks noChangeArrowheads="1"/>
              </p:cNvSpPr>
              <p:nvPr/>
            </p:nvSpPr>
            <p:spPr bwMode="auto">
              <a:xfrm>
                <a:off x="3027" y="3846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83" name="Text Box 59"/>
              <p:cNvSpPr txBox="1">
                <a:spLocks noChangeArrowheads="1"/>
              </p:cNvSpPr>
              <p:nvPr/>
            </p:nvSpPr>
            <p:spPr bwMode="auto">
              <a:xfrm>
                <a:off x="1923" y="3896"/>
                <a:ext cx="31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C2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684" name="Rectangle 60"/>
              <p:cNvSpPr>
                <a:spLocks noChangeArrowheads="1"/>
              </p:cNvSpPr>
              <p:nvPr/>
            </p:nvSpPr>
            <p:spPr bwMode="auto">
              <a:xfrm>
                <a:off x="4131" y="3846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85" name="Text Box 61"/>
              <p:cNvSpPr txBox="1">
                <a:spLocks noChangeArrowheads="1"/>
              </p:cNvSpPr>
              <p:nvPr/>
            </p:nvSpPr>
            <p:spPr bwMode="auto">
              <a:xfrm>
                <a:off x="4163" y="3887"/>
                <a:ext cx="31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C3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686" name="Text Box 62"/>
              <p:cNvSpPr txBox="1">
                <a:spLocks noChangeArrowheads="1"/>
              </p:cNvSpPr>
              <p:nvPr/>
            </p:nvSpPr>
            <p:spPr bwMode="auto">
              <a:xfrm>
                <a:off x="3075" y="3887"/>
                <a:ext cx="60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A1, B1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</p:grpSp>
      </p:grpSp>
      <p:sp>
        <p:nvSpPr>
          <p:cNvPr id="154687" name="Text Box 63"/>
          <p:cNvSpPr txBox="1">
            <a:spLocks noChangeArrowheads="1"/>
          </p:cNvSpPr>
          <p:nvPr/>
        </p:nvSpPr>
        <p:spPr bwMode="auto">
          <a:xfrm>
            <a:off x="395288" y="333375"/>
            <a:ext cx="1736725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  <a:ea typeface="仿宋_GB2312" pitchFamily="49" charset="-122"/>
              </a:rPr>
              <a:t>Trie </a:t>
            </a:r>
            <a:r>
              <a:rPr lang="zh-CN" altLang="en-US">
                <a:solidFill>
                  <a:srgbClr val="CC3300"/>
                </a:solidFill>
                <a:ea typeface="仿宋_GB2312" pitchFamily="49" charset="-122"/>
              </a:rPr>
              <a:t>二叉树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250825" y="2781300"/>
            <a:ext cx="141922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满二叉树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628650" y="4308475"/>
            <a:ext cx="7164388" cy="2278063"/>
            <a:chOff x="385" y="2918"/>
            <a:chExt cx="4513" cy="1435"/>
          </a:xfrm>
        </p:grpSpPr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385" y="2918"/>
              <a:ext cx="4234" cy="1435"/>
              <a:chOff x="313" y="1990"/>
              <a:chExt cx="4234" cy="1635"/>
            </a:xfrm>
          </p:grpSpPr>
          <p:sp>
            <p:nvSpPr>
              <p:cNvPr id="154691" name="Line 67"/>
              <p:cNvSpPr>
                <a:spLocks noChangeShapeType="1"/>
              </p:cNvSpPr>
              <p:nvPr/>
            </p:nvSpPr>
            <p:spPr bwMode="auto">
              <a:xfrm flipH="1">
                <a:off x="2051" y="2721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92" name="Line 68"/>
              <p:cNvSpPr>
                <a:spLocks noChangeShapeType="1"/>
              </p:cNvSpPr>
              <p:nvPr/>
            </p:nvSpPr>
            <p:spPr bwMode="auto">
              <a:xfrm>
                <a:off x="1043" y="2721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93" name="Line 69"/>
              <p:cNvSpPr>
                <a:spLocks noChangeShapeType="1"/>
              </p:cNvSpPr>
              <p:nvPr/>
            </p:nvSpPr>
            <p:spPr bwMode="auto">
              <a:xfrm>
                <a:off x="3059" y="2721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94" name="Line 70"/>
              <p:cNvSpPr>
                <a:spLocks noChangeShapeType="1"/>
              </p:cNvSpPr>
              <p:nvPr/>
            </p:nvSpPr>
            <p:spPr bwMode="auto">
              <a:xfrm>
                <a:off x="4019" y="2721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95" name="Rectangle 71"/>
              <p:cNvSpPr>
                <a:spLocks noChangeArrowheads="1"/>
              </p:cNvSpPr>
              <p:nvPr/>
            </p:nvSpPr>
            <p:spPr bwMode="auto">
              <a:xfrm>
                <a:off x="803" y="2913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96" name="Text Box 72"/>
              <p:cNvSpPr txBox="1">
                <a:spLocks noChangeArrowheads="1"/>
              </p:cNvSpPr>
              <p:nvPr/>
            </p:nvSpPr>
            <p:spPr bwMode="auto">
              <a:xfrm>
                <a:off x="835" y="2949"/>
                <a:ext cx="608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A0, B0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697" name="Rectangle 73"/>
              <p:cNvSpPr>
                <a:spLocks noChangeArrowheads="1"/>
              </p:cNvSpPr>
              <p:nvPr/>
            </p:nvSpPr>
            <p:spPr bwMode="auto">
              <a:xfrm>
                <a:off x="2819" y="2913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698" name="Text Box 74"/>
              <p:cNvSpPr txBox="1">
                <a:spLocks noChangeArrowheads="1"/>
              </p:cNvSpPr>
              <p:nvPr/>
            </p:nvSpPr>
            <p:spPr bwMode="auto">
              <a:xfrm>
                <a:off x="2851" y="2949"/>
                <a:ext cx="318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C2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699" name="Rectangle 75"/>
              <p:cNvSpPr>
                <a:spLocks noChangeArrowheads="1"/>
              </p:cNvSpPr>
              <p:nvPr/>
            </p:nvSpPr>
            <p:spPr bwMode="auto">
              <a:xfrm>
                <a:off x="1811" y="2913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00" name="Text Box 76"/>
              <p:cNvSpPr txBox="1">
                <a:spLocks noChangeArrowheads="1"/>
              </p:cNvSpPr>
              <p:nvPr/>
            </p:nvSpPr>
            <p:spPr bwMode="auto">
              <a:xfrm>
                <a:off x="1843" y="2949"/>
                <a:ext cx="608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A1, B1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701" name="Rectangle 77"/>
              <p:cNvSpPr>
                <a:spLocks noChangeArrowheads="1"/>
              </p:cNvSpPr>
              <p:nvPr/>
            </p:nvSpPr>
            <p:spPr bwMode="auto">
              <a:xfrm>
                <a:off x="3827" y="2913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02" name="Text Box 78"/>
              <p:cNvSpPr txBox="1">
                <a:spLocks noChangeArrowheads="1"/>
              </p:cNvSpPr>
              <p:nvPr/>
            </p:nvSpPr>
            <p:spPr bwMode="auto">
              <a:xfrm>
                <a:off x="3859" y="2949"/>
                <a:ext cx="318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C3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54703" name="Rectangle 79"/>
              <p:cNvSpPr>
                <a:spLocks noChangeArrowheads="1"/>
              </p:cNvSpPr>
              <p:nvPr/>
            </p:nvSpPr>
            <p:spPr bwMode="auto">
              <a:xfrm>
                <a:off x="1715" y="2241"/>
                <a:ext cx="1936" cy="33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04" name="Text Box 80"/>
              <p:cNvSpPr txBox="1">
                <a:spLocks noChangeArrowheads="1"/>
              </p:cNvSpPr>
              <p:nvPr/>
            </p:nvSpPr>
            <p:spPr bwMode="auto">
              <a:xfrm>
                <a:off x="1767" y="1990"/>
                <a:ext cx="1854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宋体" charset="-122"/>
                  </a:rPr>
                  <a:t> 00      01      10     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11 </a:t>
                </a:r>
              </a:p>
            </p:txBody>
          </p:sp>
          <p:sp>
            <p:nvSpPr>
              <p:cNvPr id="154705" name="Line 81"/>
              <p:cNvSpPr>
                <a:spLocks noChangeShapeType="1"/>
              </p:cNvSpPr>
              <p:nvPr/>
            </p:nvSpPr>
            <p:spPr bwMode="auto">
              <a:xfrm>
                <a:off x="2195" y="224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06" name="Line 82"/>
              <p:cNvSpPr>
                <a:spLocks noChangeShapeType="1"/>
              </p:cNvSpPr>
              <p:nvPr/>
            </p:nvSpPr>
            <p:spPr bwMode="auto">
              <a:xfrm>
                <a:off x="2675" y="224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07" name="Line 83"/>
              <p:cNvSpPr>
                <a:spLocks noChangeShapeType="1"/>
              </p:cNvSpPr>
              <p:nvPr/>
            </p:nvSpPr>
            <p:spPr bwMode="auto">
              <a:xfrm>
                <a:off x="3155" y="224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08" name="Line 84"/>
              <p:cNvSpPr>
                <a:spLocks noChangeShapeType="1"/>
              </p:cNvSpPr>
              <p:nvPr/>
            </p:nvSpPr>
            <p:spPr bwMode="auto">
              <a:xfrm>
                <a:off x="3395" y="2385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09" name="Line 85"/>
              <p:cNvSpPr>
                <a:spLocks noChangeShapeType="1"/>
              </p:cNvSpPr>
              <p:nvPr/>
            </p:nvSpPr>
            <p:spPr bwMode="auto">
              <a:xfrm>
                <a:off x="3395" y="2721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10" name="Line 86"/>
              <p:cNvSpPr>
                <a:spLocks noChangeShapeType="1"/>
              </p:cNvSpPr>
              <p:nvPr/>
            </p:nvSpPr>
            <p:spPr bwMode="auto">
              <a:xfrm>
                <a:off x="2435" y="2385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11" name="Line 87"/>
              <p:cNvSpPr>
                <a:spLocks noChangeShapeType="1"/>
              </p:cNvSpPr>
              <p:nvPr/>
            </p:nvSpPr>
            <p:spPr bwMode="auto">
              <a:xfrm>
                <a:off x="2051" y="2721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12" name="Line 88"/>
              <p:cNvSpPr>
                <a:spLocks noChangeShapeType="1"/>
              </p:cNvSpPr>
              <p:nvPr/>
            </p:nvSpPr>
            <p:spPr bwMode="auto">
              <a:xfrm>
                <a:off x="1043" y="2721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13" name="Line 89"/>
              <p:cNvSpPr>
                <a:spLocks noChangeShapeType="1"/>
              </p:cNvSpPr>
              <p:nvPr/>
            </p:nvSpPr>
            <p:spPr bwMode="auto">
              <a:xfrm flipV="1">
                <a:off x="1955" y="2385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14" name="Line 90"/>
              <p:cNvSpPr>
                <a:spLocks noChangeShapeType="1"/>
              </p:cNvSpPr>
              <p:nvPr/>
            </p:nvSpPr>
            <p:spPr bwMode="auto">
              <a:xfrm>
                <a:off x="2915" y="2385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15" name="Line 91"/>
              <p:cNvSpPr>
                <a:spLocks noChangeShapeType="1"/>
              </p:cNvSpPr>
              <p:nvPr/>
            </p:nvSpPr>
            <p:spPr bwMode="auto">
              <a:xfrm>
                <a:off x="2915" y="2721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16" name="Text Box 92"/>
              <p:cNvSpPr txBox="1">
                <a:spLocks noChangeArrowheads="1"/>
              </p:cNvSpPr>
              <p:nvPr/>
            </p:nvSpPr>
            <p:spPr bwMode="auto">
              <a:xfrm>
                <a:off x="313" y="2221"/>
                <a:ext cx="116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4717" name="Text Box 93"/>
              <p:cNvSpPr txBox="1">
                <a:spLocks noChangeArrowheads="1"/>
              </p:cNvSpPr>
              <p:nvPr/>
            </p:nvSpPr>
            <p:spPr bwMode="auto">
              <a:xfrm>
                <a:off x="765" y="3323"/>
                <a:ext cx="116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endParaRPr lang="zh-CN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54718" name="Text Box 94"/>
            <p:cNvSpPr txBox="1">
              <a:spLocks noChangeArrowheads="1"/>
            </p:cNvSpPr>
            <p:nvPr/>
          </p:nvSpPr>
          <p:spPr bwMode="auto">
            <a:xfrm>
              <a:off x="703" y="3067"/>
              <a:ext cx="713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u="sng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目录表</a:t>
              </a:r>
              <a:endParaRPr lang="zh-CN" altLang="en-U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54719" name="AutoShape 95"/>
            <p:cNvSpPr>
              <a:spLocks noChangeArrowheads="1"/>
            </p:cNvSpPr>
            <p:nvPr/>
          </p:nvSpPr>
          <p:spPr bwMode="auto">
            <a:xfrm>
              <a:off x="4150" y="3113"/>
              <a:ext cx="748" cy="318"/>
            </a:xfrm>
            <a:prstGeom prst="wedgeRoundRectCallout">
              <a:avLst>
                <a:gd name="adj1" fmla="val -105079"/>
                <a:gd name="adj2" fmla="val 440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  <a:ea typeface="楷体_GB2312" pitchFamily="49" charset="-122"/>
                </a:rPr>
                <a:t>目录项</a:t>
              </a:r>
            </a:p>
          </p:txBody>
        </p:sp>
      </p:grpSp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100481" y="6344136"/>
            <a:ext cx="90435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Tire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二叉树深度为 </a:t>
            </a:r>
            <a:r>
              <a:rPr lang="en-US" altLang="zh-CN" sz="2200" b="1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，区分</a:t>
            </a:r>
            <a:r>
              <a:rPr lang="en-US" altLang="zh-CN" sz="2200" b="1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lang="zh-CN" altLang="en-US" sz="2200" b="1" dirty="0">
                <a:ea typeface="楷体_GB2312" pitchFamily="49" charset="-122"/>
              </a:rPr>
              <a:t>页块需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要 </a:t>
            </a:r>
            <a:r>
              <a:rPr lang="en-US" altLang="zh-CN" sz="2200" b="1" i="1" dirty="0">
                <a:solidFill>
                  <a:srgbClr val="FF0000"/>
                </a:solidFill>
                <a:ea typeface="楷体_GB2312" pitchFamily="49" charset="-122"/>
              </a:rPr>
              <a:t>2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位二进制数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目录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项个数应为</a:t>
            </a:r>
            <a:r>
              <a:rPr lang="en-US" altLang="zh-CN" sz="2200" b="1" dirty="0" smtClean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en-US" altLang="zh-CN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100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88" grpId="0" animBg="1"/>
      <p:bldP spid="1607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83" name="Text Box 63"/>
          <p:cNvSpPr txBox="1">
            <a:spLocks noChangeArrowheads="1"/>
          </p:cNvSpPr>
          <p:nvPr/>
        </p:nvSpPr>
        <p:spPr bwMode="auto">
          <a:xfrm>
            <a:off x="395288" y="981075"/>
            <a:ext cx="1731962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  <a:ea typeface="仿宋_GB2312" pitchFamily="49" charset="-122"/>
              </a:rPr>
              <a:t>Trie </a:t>
            </a:r>
            <a:r>
              <a:rPr lang="zh-CN" altLang="en-US">
                <a:solidFill>
                  <a:srgbClr val="CC3300"/>
                </a:solidFill>
                <a:ea typeface="仿宋_GB2312" pitchFamily="49" charset="-122"/>
              </a:rPr>
              <a:t>二叉树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2" name="Group 336"/>
          <p:cNvGrpSpPr>
            <a:grpSpLocks/>
          </p:cNvGrpSpPr>
          <p:nvPr/>
        </p:nvGrpSpPr>
        <p:grpSpPr bwMode="auto">
          <a:xfrm>
            <a:off x="1219200" y="1622425"/>
            <a:ext cx="6400800" cy="3810000"/>
            <a:chOff x="768" y="1632"/>
            <a:chExt cx="4032" cy="2400"/>
          </a:xfrm>
        </p:grpSpPr>
        <p:sp>
          <p:nvSpPr>
            <p:cNvPr id="159057" name="Line 337"/>
            <p:cNvSpPr>
              <a:spLocks noChangeShapeType="1"/>
            </p:cNvSpPr>
            <p:nvPr/>
          </p:nvSpPr>
          <p:spPr bwMode="auto">
            <a:xfrm flipH="1">
              <a:off x="1248" y="2133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58" name="Line 338"/>
            <p:cNvSpPr>
              <a:spLocks noChangeShapeType="1"/>
            </p:cNvSpPr>
            <p:nvPr/>
          </p:nvSpPr>
          <p:spPr bwMode="auto">
            <a:xfrm>
              <a:off x="2832" y="1776"/>
              <a:ext cx="96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59" name="Line 339"/>
            <p:cNvSpPr>
              <a:spLocks noChangeShapeType="1"/>
            </p:cNvSpPr>
            <p:nvPr/>
          </p:nvSpPr>
          <p:spPr bwMode="auto">
            <a:xfrm flipH="1">
              <a:off x="1824" y="1776"/>
              <a:ext cx="912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60" name="Line 340"/>
            <p:cNvSpPr>
              <a:spLocks noChangeShapeType="1"/>
            </p:cNvSpPr>
            <p:nvPr/>
          </p:nvSpPr>
          <p:spPr bwMode="auto">
            <a:xfrm>
              <a:off x="1632" y="2085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61" name="Line 341"/>
            <p:cNvSpPr>
              <a:spLocks noChangeShapeType="1"/>
            </p:cNvSpPr>
            <p:nvPr/>
          </p:nvSpPr>
          <p:spPr bwMode="auto">
            <a:xfrm>
              <a:off x="3840" y="2085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62" name="Line 342"/>
            <p:cNvSpPr>
              <a:spLocks noChangeShapeType="1"/>
            </p:cNvSpPr>
            <p:nvPr/>
          </p:nvSpPr>
          <p:spPr bwMode="auto">
            <a:xfrm flipH="1">
              <a:off x="3456" y="2133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63" name="Oval 343"/>
            <p:cNvSpPr>
              <a:spLocks noChangeArrowheads="1"/>
            </p:cNvSpPr>
            <p:nvPr/>
          </p:nvSpPr>
          <p:spPr bwMode="auto">
            <a:xfrm>
              <a:off x="2640" y="16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64" name="Oval 344"/>
            <p:cNvSpPr>
              <a:spLocks noChangeArrowheads="1"/>
            </p:cNvSpPr>
            <p:nvPr/>
          </p:nvSpPr>
          <p:spPr bwMode="auto">
            <a:xfrm>
              <a:off x="1536" y="201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65" name="Oval 345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66" name="Rectangle 346"/>
            <p:cNvSpPr>
              <a:spLocks noChangeArrowheads="1"/>
            </p:cNvSpPr>
            <p:nvPr/>
          </p:nvSpPr>
          <p:spPr bwMode="auto">
            <a:xfrm>
              <a:off x="768" y="2565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67" name="Text Box 347"/>
            <p:cNvSpPr txBox="1">
              <a:spLocks noChangeArrowheads="1"/>
            </p:cNvSpPr>
            <p:nvPr/>
          </p:nvSpPr>
          <p:spPr bwMode="auto">
            <a:xfrm>
              <a:off x="800" y="2565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59068" name="Rectangle 348"/>
            <p:cNvSpPr>
              <a:spLocks noChangeArrowheads="1"/>
            </p:cNvSpPr>
            <p:nvPr/>
          </p:nvSpPr>
          <p:spPr bwMode="auto">
            <a:xfrm>
              <a:off x="1872" y="2565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69" name="Text Box 349"/>
            <p:cNvSpPr txBox="1">
              <a:spLocks noChangeArrowheads="1"/>
            </p:cNvSpPr>
            <p:nvPr/>
          </p:nvSpPr>
          <p:spPr bwMode="auto">
            <a:xfrm>
              <a:off x="1904" y="2565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59070" name="Rectangle 350"/>
            <p:cNvSpPr>
              <a:spLocks noChangeArrowheads="1"/>
            </p:cNvSpPr>
            <p:nvPr/>
          </p:nvSpPr>
          <p:spPr bwMode="auto">
            <a:xfrm>
              <a:off x="4080" y="2565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71" name="Text Box 351"/>
            <p:cNvSpPr txBox="1">
              <a:spLocks noChangeArrowheads="1"/>
            </p:cNvSpPr>
            <p:nvPr/>
          </p:nvSpPr>
          <p:spPr bwMode="auto">
            <a:xfrm>
              <a:off x="4112" y="2565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59072" name="Text Box 352"/>
            <p:cNvSpPr txBox="1">
              <a:spLocks noChangeArrowheads="1"/>
            </p:cNvSpPr>
            <p:nvPr/>
          </p:nvSpPr>
          <p:spPr bwMode="auto">
            <a:xfrm>
              <a:off x="20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73" name="Text Box 353"/>
            <p:cNvSpPr txBox="1">
              <a:spLocks noChangeArrowheads="1"/>
            </p:cNvSpPr>
            <p:nvPr/>
          </p:nvSpPr>
          <p:spPr bwMode="auto">
            <a:xfrm>
              <a:off x="120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74" name="Text Box 354"/>
            <p:cNvSpPr txBox="1">
              <a:spLocks noChangeArrowheads="1"/>
            </p:cNvSpPr>
            <p:nvPr/>
          </p:nvSpPr>
          <p:spPr bwMode="auto">
            <a:xfrm>
              <a:off x="19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75" name="Text Box 355"/>
            <p:cNvSpPr txBox="1">
              <a:spLocks noChangeArrowheads="1"/>
            </p:cNvSpPr>
            <p:nvPr/>
          </p:nvSpPr>
          <p:spPr bwMode="auto">
            <a:xfrm>
              <a:off x="342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76" name="Text Box 356"/>
            <p:cNvSpPr txBox="1">
              <a:spLocks noChangeArrowheads="1"/>
            </p:cNvSpPr>
            <p:nvPr/>
          </p:nvSpPr>
          <p:spPr bwMode="auto">
            <a:xfrm>
              <a:off x="41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77" name="Text Box 357"/>
            <p:cNvSpPr txBox="1">
              <a:spLocks noChangeArrowheads="1"/>
            </p:cNvSpPr>
            <p:nvPr/>
          </p:nvSpPr>
          <p:spPr bwMode="auto">
            <a:xfrm>
              <a:off x="3408" y="165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78" name="Rectangle 358"/>
            <p:cNvSpPr>
              <a:spLocks noChangeArrowheads="1"/>
            </p:cNvSpPr>
            <p:nvPr/>
          </p:nvSpPr>
          <p:spPr bwMode="auto">
            <a:xfrm>
              <a:off x="3648" y="3141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79" name="Text Box 359"/>
            <p:cNvSpPr txBox="1">
              <a:spLocks noChangeArrowheads="1"/>
            </p:cNvSpPr>
            <p:nvPr/>
          </p:nvSpPr>
          <p:spPr bwMode="auto">
            <a:xfrm>
              <a:off x="3680" y="3141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59080" name="Line 360"/>
            <p:cNvSpPr>
              <a:spLocks noChangeShapeType="1"/>
            </p:cNvSpPr>
            <p:nvPr/>
          </p:nvSpPr>
          <p:spPr bwMode="auto">
            <a:xfrm flipH="1">
              <a:off x="3024" y="2661"/>
              <a:ext cx="384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81" name="Line 361"/>
            <p:cNvSpPr>
              <a:spLocks noChangeShapeType="1"/>
            </p:cNvSpPr>
            <p:nvPr/>
          </p:nvSpPr>
          <p:spPr bwMode="auto">
            <a:xfrm>
              <a:off x="3360" y="2613"/>
              <a:ext cx="480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82" name="Oval 362"/>
            <p:cNvSpPr>
              <a:spLocks noChangeArrowheads="1"/>
            </p:cNvSpPr>
            <p:nvPr/>
          </p:nvSpPr>
          <p:spPr bwMode="auto">
            <a:xfrm>
              <a:off x="3264" y="251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83" name="Text Box 363"/>
            <p:cNvSpPr txBox="1">
              <a:spLocks noChangeArrowheads="1"/>
            </p:cNvSpPr>
            <p:nvPr/>
          </p:nvSpPr>
          <p:spPr bwMode="auto">
            <a:xfrm>
              <a:off x="2928" y="270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84" name="Text Box 364"/>
            <p:cNvSpPr txBox="1">
              <a:spLocks noChangeArrowheads="1"/>
            </p:cNvSpPr>
            <p:nvPr/>
          </p:nvSpPr>
          <p:spPr bwMode="auto">
            <a:xfrm>
              <a:off x="3708" y="270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85" name="Rectangle 365"/>
            <p:cNvSpPr>
              <a:spLocks noChangeArrowheads="1"/>
            </p:cNvSpPr>
            <p:nvPr/>
          </p:nvSpPr>
          <p:spPr bwMode="auto">
            <a:xfrm>
              <a:off x="2112" y="3696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86" name="Rectangle 366"/>
            <p:cNvSpPr>
              <a:spLocks noChangeArrowheads="1"/>
            </p:cNvSpPr>
            <p:nvPr/>
          </p:nvSpPr>
          <p:spPr bwMode="auto">
            <a:xfrm>
              <a:off x="3216" y="3696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87" name="Text Box 367"/>
            <p:cNvSpPr txBox="1">
              <a:spLocks noChangeArrowheads="1"/>
            </p:cNvSpPr>
            <p:nvPr/>
          </p:nvSpPr>
          <p:spPr bwMode="auto">
            <a:xfrm>
              <a:off x="3248" y="3696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59088" name="Line 368"/>
            <p:cNvSpPr>
              <a:spLocks noChangeShapeType="1"/>
            </p:cNvSpPr>
            <p:nvPr/>
          </p:nvSpPr>
          <p:spPr bwMode="auto">
            <a:xfrm flipH="1">
              <a:off x="2592" y="3216"/>
              <a:ext cx="384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89" name="Line 369"/>
            <p:cNvSpPr>
              <a:spLocks noChangeShapeType="1"/>
            </p:cNvSpPr>
            <p:nvPr/>
          </p:nvSpPr>
          <p:spPr bwMode="auto">
            <a:xfrm>
              <a:off x="2928" y="3168"/>
              <a:ext cx="480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90" name="Oval 370"/>
            <p:cNvSpPr>
              <a:spLocks noChangeArrowheads="1"/>
            </p:cNvSpPr>
            <p:nvPr/>
          </p:nvSpPr>
          <p:spPr bwMode="auto">
            <a:xfrm>
              <a:off x="2832" y="312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91" name="Text Box 371"/>
            <p:cNvSpPr txBox="1">
              <a:spLocks noChangeArrowheads="1"/>
            </p:cNvSpPr>
            <p:nvPr/>
          </p:nvSpPr>
          <p:spPr bwMode="auto">
            <a:xfrm>
              <a:off x="2496" y="326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92" name="Text Box 372"/>
            <p:cNvSpPr txBox="1">
              <a:spLocks noChangeArrowheads="1"/>
            </p:cNvSpPr>
            <p:nvPr/>
          </p:nvSpPr>
          <p:spPr bwMode="auto">
            <a:xfrm>
              <a:off x="3276" y="326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093" name="Text Box 373"/>
            <p:cNvSpPr txBox="1">
              <a:spLocks noChangeArrowheads="1"/>
            </p:cNvSpPr>
            <p:nvPr/>
          </p:nvSpPr>
          <p:spPr bwMode="auto">
            <a:xfrm>
              <a:off x="2160" y="3705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C1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</p:grpSp>
      <p:sp>
        <p:nvSpPr>
          <p:cNvPr id="43" name="Text Box 1"/>
          <p:cNvSpPr txBox="1">
            <a:spLocks noChangeArrowheads="1"/>
          </p:cNvSpPr>
          <p:nvPr/>
        </p:nvSpPr>
        <p:spPr bwMode="auto">
          <a:xfrm>
            <a:off x="0" y="6068338"/>
            <a:ext cx="9224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Tire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二叉树深度为 </a:t>
            </a:r>
            <a:r>
              <a:rPr lang="en-US" altLang="zh-CN" sz="2200" b="1" i="1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，区分</a:t>
            </a:r>
            <a:r>
              <a:rPr lang="en-US" altLang="zh-CN" sz="2200" b="1" i="1" dirty="0">
                <a:solidFill>
                  <a:srgbClr val="FF0000"/>
                </a:solidFill>
                <a:ea typeface="楷体_GB2312" pitchFamily="49" charset="-122"/>
              </a:rPr>
              <a:t>6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lang="zh-CN" altLang="en-US" sz="2200" b="1" dirty="0">
                <a:ea typeface="楷体_GB2312" pitchFamily="49" charset="-122"/>
              </a:rPr>
              <a:t>页块需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要 </a:t>
            </a:r>
            <a:r>
              <a:rPr lang="en-US" altLang="zh-CN" sz="2200" b="1" i="1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位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二进制数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目录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项个数应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200" b="1" i="1" dirty="0">
                <a:solidFill>
                  <a:srgbClr val="FF0000"/>
                </a:solidFill>
                <a:ea typeface="楷体_GB2312" pitchFamily="49" charset="-122"/>
              </a:rPr>
              <a:t>16</a:t>
            </a:r>
            <a:r>
              <a:rPr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en-US" altLang="zh-CN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132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5949950" y="10668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949950" y="45720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6000750" y="45720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C5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5949950" y="54864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5949950" y="36576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6000750" y="36576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C3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5111750" y="4724400"/>
            <a:ext cx="8382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911350" y="457200"/>
            <a:ext cx="609600" cy="60960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996950" y="381000"/>
            <a:ext cx="91440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en-US" altLang="zh-CN" sz="2800" u="sng">
                <a:solidFill>
                  <a:srgbClr val="FF0000"/>
                </a:solidFill>
                <a:ea typeface="宋体" charset="-122"/>
              </a:rPr>
              <a:t>000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FF33CC"/>
                </a:solidFill>
                <a:ea typeface="宋体" charset="-122"/>
              </a:rPr>
              <a:t>0001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3333CC"/>
                </a:solidFill>
                <a:ea typeface="宋体" charset="-122"/>
              </a:rPr>
              <a:t>00</a:t>
            </a:r>
            <a:r>
              <a:rPr lang="en-US" altLang="zh-CN" sz="2800" u="sng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00</a:t>
            </a:r>
            <a:r>
              <a:rPr lang="en-US" altLang="zh-CN" sz="2800" u="sng">
                <a:solidFill>
                  <a:srgbClr val="000000"/>
                </a:solidFill>
                <a:ea typeface="宋体" charset="-122"/>
              </a:rPr>
              <a:t>11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01</a:t>
            </a:r>
            <a:r>
              <a:rPr lang="en-US" altLang="zh-CN" sz="2800" u="sng">
                <a:solidFill>
                  <a:srgbClr val="FF0000"/>
                </a:solidFill>
                <a:ea typeface="宋体" charset="-122"/>
              </a:rPr>
              <a:t>00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0101  </a:t>
            </a:r>
            <a:r>
              <a:rPr lang="en-US" altLang="zh-CN" sz="2800">
                <a:solidFill>
                  <a:srgbClr val="3333CC"/>
                </a:solidFill>
                <a:ea typeface="宋体" charset="-122"/>
              </a:rPr>
              <a:t>01</a:t>
            </a:r>
            <a:r>
              <a:rPr lang="en-US" altLang="zh-CN" sz="2800" u="sng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01</a:t>
            </a:r>
            <a:r>
              <a:rPr lang="en-US" altLang="zh-CN" sz="2800" u="sng">
                <a:solidFill>
                  <a:srgbClr val="000000"/>
                </a:solidFill>
                <a:ea typeface="宋体" charset="-122"/>
              </a:rPr>
              <a:t>11</a:t>
            </a:r>
            <a:endParaRPr lang="en-US" altLang="zh-CN" sz="280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sz="2800" u="sng">
                <a:solidFill>
                  <a:srgbClr val="FF0000"/>
                </a:solidFill>
                <a:ea typeface="宋体" charset="-122"/>
              </a:rPr>
              <a:t>000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FF33CC"/>
                </a:solidFill>
                <a:ea typeface="宋体" charset="-122"/>
              </a:rPr>
              <a:t>1001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 u="sng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10</a:t>
            </a:r>
            <a:r>
              <a:rPr lang="en-US" altLang="zh-CN" sz="2800" u="sng">
                <a:solidFill>
                  <a:srgbClr val="000000"/>
                </a:solidFill>
                <a:ea typeface="宋体" charset="-122"/>
              </a:rPr>
              <a:t>11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11</a:t>
            </a:r>
            <a:r>
              <a:rPr lang="en-US" altLang="zh-CN" sz="2800" u="sng">
                <a:solidFill>
                  <a:srgbClr val="FF0000"/>
                </a:solidFill>
                <a:ea typeface="宋体" charset="-122"/>
              </a:rPr>
              <a:t>00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1101  </a:t>
            </a:r>
            <a:r>
              <a:rPr lang="en-US" altLang="zh-CN" sz="2800">
                <a:solidFill>
                  <a:srgbClr val="3333CC"/>
                </a:solidFill>
                <a:ea typeface="宋体" charset="-122"/>
              </a:rPr>
              <a:t>11</a:t>
            </a:r>
            <a:r>
              <a:rPr lang="en-US" altLang="zh-CN" sz="2800" u="sng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11</a:t>
            </a:r>
            <a:r>
              <a:rPr lang="en-US" altLang="zh-CN" sz="2800" u="sng">
                <a:solidFill>
                  <a:srgbClr val="000000"/>
                </a:solidFill>
                <a:ea typeface="宋体" charset="-122"/>
              </a:rPr>
              <a:t>11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 </a:t>
            </a:r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191135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 flipH="1" flipV="1">
            <a:off x="2216150" y="6019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 flipH="1" flipV="1">
            <a:off x="2216150" y="29718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2216150" y="44958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2216150" y="1447800"/>
            <a:ext cx="9144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5111750" y="4876800"/>
            <a:ext cx="8382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6000750" y="54864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B1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2216150" y="4876800"/>
            <a:ext cx="2209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5949950" y="28194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6000750" y="28194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C2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159765" name="Line 21"/>
          <p:cNvSpPr>
            <a:spLocks noChangeShapeType="1"/>
          </p:cNvSpPr>
          <p:nvPr/>
        </p:nvSpPr>
        <p:spPr bwMode="auto">
          <a:xfrm>
            <a:off x="191135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>
            <a:off x="191135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67" name="Line 23"/>
          <p:cNvSpPr>
            <a:spLocks noChangeShapeType="1"/>
          </p:cNvSpPr>
          <p:nvPr/>
        </p:nvSpPr>
        <p:spPr bwMode="auto">
          <a:xfrm>
            <a:off x="191135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191135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191135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>
            <a:off x="191135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191135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191135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3" name="Line 29"/>
          <p:cNvSpPr>
            <a:spLocks noChangeShapeType="1"/>
          </p:cNvSpPr>
          <p:nvPr/>
        </p:nvSpPr>
        <p:spPr bwMode="auto">
          <a:xfrm>
            <a:off x="191135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191135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19113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191135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7" name="Line 33"/>
          <p:cNvSpPr>
            <a:spLocks noChangeShapeType="1"/>
          </p:cNvSpPr>
          <p:nvPr/>
        </p:nvSpPr>
        <p:spPr bwMode="auto">
          <a:xfrm>
            <a:off x="191135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8" name="Line 34"/>
          <p:cNvSpPr>
            <a:spLocks noChangeShapeType="1"/>
          </p:cNvSpPr>
          <p:nvPr/>
        </p:nvSpPr>
        <p:spPr bwMode="auto">
          <a:xfrm>
            <a:off x="1911350" y="83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6000750" y="1066800"/>
            <a:ext cx="109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A0, B0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159780" name="Rectangle 36"/>
          <p:cNvSpPr>
            <a:spLocks noChangeArrowheads="1"/>
          </p:cNvSpPr>
          <p:nvPr/>
        </p:nvSpPr>
        <p:spPr bwMode="auto">
          <a:xfrm>
            <a:off x="5949950" y="19050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81" name="Text Box 37"/>
          <p:cNvSpPr txBox="1">
            <a:spLocks noChangeArrowheads="1"/>
          </p:cNvSpPr>
          <p:nvPr/>
        </p:nvSpPr>
        <p:spPr bwMode="auto">
          <a:xfrm>
            <a:off x="6000750" y="1905000"/>
            <a:ext cx="109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A1, C1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16150" y="685800"/>
            <a:ext cx="3733800" cy="4572000"/>
            <a:chOff x="1104" y="432"/>
            <a:chExt cx="2352" cy="2880"/>
          </a:xfrm>
        </p:grpSpPr>
        <p:sp>
          <p:nvSpPr>
            <p:cNvPr id="159784" name="Line 40"/>
            <p:cNvSpPr>
              <a:spLocks noChangeShapeType="1"/>
            </p:cNvSpPr>
            <p:nvPr/>
          </p:nvSpPr>
          <p:spPr bwMode="auto">
            <a:xfrm>
              <a:off x="1968" y="864"/>
              <a:ext cx="14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1104" y="432"/>
              <a:ext cx="2352" cy="2880"/>
              <a:chOff x="1104" y="432"/>
              <a:chExt cx="2352" cy="2880"/>
            </a:xfrm>
          </p:grpSpPr>
          <p:sp>
            <p:nvSpPr>
              <p:cNvPr id="159786" name="Line 42"/>
              <p:cNvSpPr>
                <a:spLocks noChangeShapeType="1"/>
              </p:cNvSpPr>
              <p:nvPr/>
            </p:nvSpPr>
            <p:spPr bwMode="auto">
              <a:xfrm>
                <a:off x="1824" y="720"/>
                <a:ext cx="1632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87" name="Line 43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88" name="Line 44"/>
              <p:cNvSpPr>
                <a:spLocks noChangeShapeType="1"/>
              </p:cNvSpPr>
              <p:nvPr/>
            </p:nvSpPr>
            <p:spPr bwMode="auto">
              <a:xfrm flipH="1">
                <a:off x="1104" y="432"/>
                <a:ext cx="720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89" name="Line 45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864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90" name="Line 46"/>
              <p:cNvSpPr>
                <a:spLocks noChangeShapeType="1"/>
              </p:cNvSpPr>
              <p:nvPr/>
            </p:nvSpPr>
            <p:spPr bwMode="auto">
              <a:xfrm>
                <a:off x="1824" y="816"/>
                <a:ext cx="1632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91" name="Line 47"/>
              <p:cNvSpPr>
                <a:spLocks noChangeShapeType="1"/>
              </p:cNvSpPr>
              <p:nvPr/>
            </p:nvSpPr>
            <p:spPr bwMode="auto">
              <a:xfrm>
                <a:off x="2112" y="960"/>
                <a:ext cx="1344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92" name="Line 48"/>
              <p:cNvSpPr>
                <a:spLocks noChangeShapeType="1"/>
              </p:cNvSpPr>
              <p:nvPr/>
            </p:nvSpPr>
            <p:spPr bwMode="auto">
              <a:xfrm>
                <a:off x="1824" y="432"/>
                <a:ext cx="0" cy="28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93" name="Line 49"/>
              <p:cNvSpPr>
                <a:spLocks noChangeShapeType="1"/>
              </p:cNvSpPr>
              <p:nvPr/>
            </p:nvSpPr>
            <p:spPr bwMode="auto">
              <a:xfrm flipH="1">
                <a:off x="1104" y="1392"/>
                <a:ext cx="720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94" name="Line 50"/>
              <p:cNvSpPr>
                <a:spLocks noChangeShapeType="1"/>
              </p:cNvSpPr>
              <p:nvPr/>
            </p:nvSpPr>
            <p:spPr bwMode="auto">
              <a:xfrm>
                <a:off x="1824" y="816"/>
                <a:ext cx="0" cy="57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95" name="Line 51"/>
              <p:cNvSpPr>
                <a:spLocks noChangeShapeType="1"/>
              </p:cNvSpPr>
              <p:nvPr/>
            </p:nvSpPr>
            <p:spPr bwMode="auto">
              <a:xfrm>
                <a:off x="1968" y="864"/>
                <a:ext cx="0" cy="148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796" name="Line 52"/>
              <p:cNvSpPr>
                <a:spLocks noChangeShapeType="1"/>
              </p:cNvSpPr>
              <p:nvPr/>
            </p:nvSpPr>
            <p:spPr bwMode="auto">
              <a:xfrm>
                <a:off x="2112" y="960"/>
                <a:ext cx="0" cy="235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  <p:sp>
        <p:nvSpPr>
          <p:cNvPr id="159797" name="Line 53"/>
          <p:cNvSpPr>
            <a:spLocks noChangeShapeType="1"/>
          </p:cNvSpPr>
          <p:nvPr/>
        </p:nvSpPr>
        <p:spPr bwMode="auto">
          <a:xfrm>
            <a:off x="3130550" y="2895600"/>
            <a:ext cx="2819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98" name="Line 54"/>
          <p:cNvSpPr>
            <a:spLocks noChangeShapeType="1"/>
          </p:cNvSpPr>
          <p:nvPr/>
        </p:nvSpPr>
        <p:spPr bwMode="auto">
          <a:xfrm>
            <a:off x="2901950" y="30480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799" name="Line 55"/>
          <p:cNvSpPr>
            <a:spLocks noChangeShapeType="1"/>
          </p:cNvSpPr>
          <p:nvPr/>
        </p:nvSpPr>
        <p:spPr bwMode="auto">
          <a:xfrm>
            <a:off x="2901950" y="31242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0" name="Line 56"/>
          <p:cNvSpPr>
            <a:spLocks noChangeShapeType="1"/>
          </p:cNvSpPr>
          <p:nvPr/>
        </p:nvSpPr>
        <p:spPr bwMode="auto">
          <a:xfrm>
            <a:off x="3130550" y="3276600"/>
            <a:ext cx="2819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1" name="Line 57"/>
          <p:cNvSpPr>
            <a:spLocks noChangeShapeType="1"/>
          </p:cNvSpPr>
          <p:nvPr/>
        </p:nvSpPr>
        <p:spPr bwMode="auto">
          <a:xfrm>
            <a:off x="4654550" y="3733800"/>
            <a:ext cx="1295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2" name="Line 58"/>
          <p:cNvSpPr>
            <a:spLocks noChangeShapeType="1"/>
          </p:cNvSpPr>
          <p:nvPr/>
        </p:nvSpPr>
        <p:spPr bwMode="auto">
          <a:xfrm>
            <a:off x="4425950" y="3886200"/>
            <a:ext cx="1524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3" name="Line 59"/>
          <p:cNvSpPr>
            <a:spLocks noChangeShapeType="1"/>
          </p:cNvSpPr>
          <p:nvPr/>
        </p:nvSpPr>
        <p:spPr bwMode="auto">
          <a:xfrm>
            <a:off x="4425950" y="3962400"/>
            <a:ext cx="1524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4" name="Line 60"/>
          <p:cNvSpPr>
            <a:spLocks noChangeShapeType="1"/>
          </p:cNvSpPr>
          <p:nvPr/>
        </p:nvSpPr>
        <p:spPr bwMode="auto">
          <a:xfrm>
            <a:off x="4654550" y="4114800"/>
            <a:ext cx="1295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5" name="Line 61"/>
          <p:cNvSpPr>
            <a:spLocks noChangeShapeType="1"/>
          </p:cNvSpPr>
          <p:nvPr/>
        </p:nvSpPr>
        <p:spPr bwMode="auto">
          <a:xfrm>
            <a:off x="3130550" y="1447800"/>
            <a:ext cx="0" cy="1447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6" name="Line 62"/>
          <p:cNvSpPr>
            <a:spLocks noChangeShapeType="1"/>
          </p:cNvSpPr>
          <p:nvPr/>
        </p:nvSpPr>
        <p:spPr bwMode="auto">
          <a:xfrm>
            <a:off x="2901950" y="29718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7" name="Line 63"/>
          <p:cNvSpPr>
            <a:spLocks noChangeShapeType="1"/>
          </p:cNvSpPr>
          <p:nvPr/>
        </p:nvSpPr>
        <p:spPr bwMode="auto">
          <a:xfrm>
            <a:off x="2901950" y="312420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8" name="Line 64"/>
          <p:cNvSpPr>
            <a:spLocks noChangeShapeType="1"/>
          </p:cNvSpPr>
          <p:nvPr/>
        </p:nvSpPr>
        <p:spPr bwMode="auto">
          <a:xfrm>
            <a:off x="3130550" y="3276600"/>
            <a:ext cx="0" cy="2743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09" name="Line 65"/>
          <p:cNvSpPr>
            <a:spLocks noChangeShapeType="1"/>
          </p:cNvSpPr>
          <p:nvPr/>
        </p:nvSpPr>
        <p:spPr bwMode="auto">
          <a:xfrm flipV="1">
            <a:off x="2216150" y="18288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0" name="Line 66"/>
          <p:cNvSpPr>
            <a:spLocks noChangeShapeType="1"/>
          </p:cNvSpPr>
          <p:nvPr/>
        </p:nvSpPr>
        <p:spPr bwMode="auto">
          <a:xfrm>
            <a:off x="4654550" y="1828800"/>
            <a:ext cx="0" cy="1905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1" name="Line 67"/>
          <p:cNvSpPr>
            <a:spLocks noChangeShapeType="1"/>
          </p:cNvSpPr>
          <p:nvPr/>
        </p:nvSpPr>
        <p:spPr bwMode="auto">
          <a:xfrm>
            <a:off x="2216150" y="3352800"/>
            <a:ext cx="2209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2" name="Line 68"/>
          <p:cNvSpPr>
            <a:spLocks noChangeShapeType="1"/>
          </p:cNvSpPr>
          <p:nvPr/>
        </p:nvSpPr>
        <p:spPr bwMode="auto">
          <a:xfrm>
            <a:off x="4425950" y="3352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3" name="Line 69"/>
          <p:cNvSpPr>
            <a:spLocks noChangeShapeType="1"/>
          </p:cNvSpPr>
          <p:nvPr/>
        </p:nvSpPr>
        <p:spPr bwMode="auto">
          <a:xfrm>
            <a:off x="4425950" y="3962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4" name="Line 70"/>
          <p:cNvSpPr>
            <a:spLocks noChangeShapeType="1"/>
          </p:cNvSpPr>
          <p:nvPr/>
        </p:nvSpPr>
        <p:spPr bwMode="auto">
          <a:xfrm>
            <a:off x="2216150" y="64008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5" name="Line 71"/>
          <p:cNvSpPr>
            <a:spLocks noChangeShapeType="1"/>
          </p:cNvSpPr>
          <p:nvPr/>
        </p:nvSpPr>
        <p:spPr bwMode="auto">
          <a:xfrm>
            <a:off x="4654550" y="4114800"/>
            <a:ext cx="0" cy="2286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6" name="Line 72"/>
          <p:cNvSpPr>
            <a:spLocks noChangeShapeType="1"/>
          </p:cNvSpPr>
          <p:nvPr/>
        </p:nvSpPr>
        <p:spPr bwMode="auto">
          <a:xfrm>
            <a:off x="2216150" y="5638800"/>
            <a:ext cx="28956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7" name="Line 73"/>
          <p:cNvSpPr>
            <a:spLocks noChangeShapeType="1"/>
          </p:cNvSpPr>
          <p:nvPr/>
        </p:nvSpPr>
        <p:spPr bwMode="auto">
          <a:xfrm>
            <a:off x="5111750" y="4876800"/>
            <a:ext cx="0" cy="76200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8" name="Line 74"/>
          <p:cNvSpPr>
            <a:spLocks noChangeShapeType="1"/>
          </p:cNvSpPr>
          <p:nvPr/>
        </p:nvSpPr>
        <p:spPr bwMode="auto">
          <a:xfrm>
            <a:off x="2216150" y="2590800"/>
            <a:ext cx="28956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9819" name="Line 75"/>
          <p:cNvSpPr>
            <a:spLocks noChangeShapeType="1"/>
          </p:cNvSpPr>
          <p:nvPr/>
        </p:nvSpPr>
        <p:spPr bwMode="auto">
          <a:xfrm>
            <a:off x="5111750" y="2590800"/>
            <a:ext cx="0" cy="213360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216150" y="990600"/>
            <a:ext cx="3733800" cy="4800600"/>
            <a:chOff x="1104" y="624"/>
            <a:chExt cx="2352" cy="3024"/>
          </a:xfrm>
        </p:grpSpPr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1104" y="624"/>
              <a:ext cx="2352" cy="672"/>
              <a:chOff x="1104" y="624"/>
              <a:chExt cx="2352" cy="672"/>
            </a:xfrm>
          </p:grpSpPr>
          <p:sp>
            <p:nvSpPr>
              <p:cNvPr id="159822" name="Line 78"/>
              <p:cNvSpPr>
                <a:spLocks noChangeShapeType="1"/>
              </p:cNvSpPr>
              <p:nvPr/>
            </p:nvSpPr>
            <p:spPr bwMode="auto">
              <a:xfrm flipV="1">
                <a:off x="2928" y="1296"/>
                <a:ext cx="528" cy="0"/>
              </a:xfrm>
              <a:prstGeom prst="line">
                <a:avLst/>
              </a:prstGeom>
              <a:noFill/>
              <a:ln w="57150">
                <a:solidFill>
                  <a:srgbClr val="FF33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823" name="Line 79"/>
              <p:cNvSpPr>
                <a:spLocks noChangeShapeType="1"/>
              </p:cNvSpPr>
              <p:nvPr/>
            </p:nvSpPr>
            <p:spPr bwMode="auto">
              <a:xfrm>
                <a:off x="1104" y="624"/>
                <a:ext cx="1824" cy="0"/>
              </a:xfrm>
              <a:prstGeom prst="line">
                <a:avLst/>
              </a:prstGeom>
              <a:noFill/>
              <a:ln w="57150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824" name="Line 80"/>
              <p:cNvSpPr>
                <a:spLocks noChangeShapeType="1"/>
              </p:cNvSpPr>
              <p:nvPr/>
            </p:nvSpPr>
            <p:spPr bwMode="auto">
              <a:xfrm flipH="1">
                <a:off x="2928" y="624"/>
                <a:ext cx="0" cy="672"/>
              </a:xfrm>
              <a:prstGeom prst="line">
                <a:avLst/>
              </a:prstGeom>
              <a:noFill/>
              <a:ln w="57150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1104" y="2592"/>
              <a:ext cx="2352" cy="1056"/>
              <a:chOff x="1104" y="2592"/>
              <a:chExt cx="2352" cy="1056"/>
            </a:xfrm>
          </p:grpSpPr>
          <p:sp>
            <p:nvSpPr>
              <p:cNvPr id="159826" name="Line 82"/>
              <p:cNvSpPr>
                <a:spLocks noChangeShapeType="1"/>
              </p:cNvSpPr>
              <p:nvPr/>
            </p:nvSpPr>
            <p:spPr bwMode="auto">
              <a:xfrm>
                <a:off x="2304" y="3648"/>
                <a:ext cx="1152" cy="0"/>
              </a:xfrm>
              <a:prstGeom prst="line">
                <a:avLst/>
              </a:prstGeom>
              <a:noFill/>
              <a:ln w="57150">
                <a:solidFill>
                  <a:srgbClr val="FF33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827" name="Line 83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1200" cy="0"/>
              </a:xfrm>
              <a:prstGeom prst="line">
                <a:avLst/>
              </a:prstGeom>
              <a:noFill/>
              <a:ln w="57150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9828" name="Line 84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0" cy="1056"/>
              </a:xfrm>
              <a:prstGeom prst="line">
                <a:avLst/>
              </a:prstGeom>
              <a:noFill/>
              <a:ln w="57150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5053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9450" y="2978150"/>
            <a:ext cx="7350125" cy="1846263"/>
            <a:chOff x="439" y="2014"/>
            <a:chExt cx="4630" cy="1306"/>
          </a:xfrm>
        </p:grpSpPr>
        <p:sp>
          <p:nvSpPr>
            <p:cNvPr id="187395" name="Line 3"/>
            <p:cNvSpPr>
              <a:spLocks noChangeShapeType="1"/>
            </p:cNvSpPr>
            <p:nvPr/>
          </p:nvSpPr>
          <p:spPr bwMode="auto">
            <a:xfrm flipH="1">
              <a:off x="907" y="2834"/>
              <a:ext cx="0" cy="15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396" name="Line 4"/>
            <p:cNvSpPr>
              <a:spLocks noChangeShapeType="1"/>
            </p:cNvSpPr>
            <p:nvPr/>
          </p:nvSpPr>
          <p:spPr bwMode="auto">
            <a:xfrm>
              <a:off x="720" y="2755"/>
              <a:ext cx="0" cy="23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397" name="Line 5"/>
            <p:cNvSpPr>
              <a:spLocks noChangeShapeType="1"/>
            </p:cNvSpPr>
            <p:nvPr/>
          </p:nvSpPr>
          <p:spPr bwMode="auto">
            <a:xfrm>
              <a:off x="2497" y="2755"/>
              <a:ext cx="0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398" name="Line 6"/>
            <p:cNvSpPr>
              <a:spLocks noChangeShapeType="1"/>
            </p:cNvSpPr>
            <p:nvPr/>
          </p:nvSpPr>
          <p:spPr bwMode="auto">
            <a:xfrm flipH="1">
              <a:off x="4695" y="2834"/>
              <a:ext cx="0" cy="15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399" name="Line 7"/>
            <p:cNvSpPr>
              <a:spLocks noChangeShapeType="1"/>
            </p:cNvSpPr>
            <p:nvPr/>
          </p:nvSpPr>
          <p:spPr bwMode="auto">
            <a:xfrm>
              <a:off x="3666" y="2675"/>
              <a:ext cx="0" cy="31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00" name="Rectangle 8"/>
            <p:cNvSpPr>
              <a:spLocks noChangeArrowheads="1"/>
            </p:cNvSpPr>
            <p:nvPr/>
          </p:nvSpPr>
          <p:spPr bwMode="auto">
            <a:xfrm>
              <a:off x="439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01" name="Text Box 9"/>
            <p:cNvSpPr txBox="1">
              <a:spLocks noChangeArrowheads="1"/>
            </p:cNvSpPr>
            <p:nvPr/>
          </p:nvSpPr>
          <p:spPr bwMode="auto">
            <a:xfrm>
              <a:off x="470" y="2953"/>
              <a:ext cx="68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2403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03" name="Text Box 11"/>
            <p:cNvSpPr txBox="1">
              <a:spLocks noChangeArrowheads="1"/>
            </p:cNvSpPr>
            <p:nvPr/>
          </p:nvSpPr>
          <p:spPr bwMode="auto">
            <a:xfrm>
              <a:off x="2434" y="2953"/>
              <a:ext cx="35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404" name="Rectangle 12"/>
            <p:cNvSpPr>
              <a:spLocks noChangeArrowheads="1"/>
            </p:cNvSpPr>
            <p:nvPr/>
          </p:nvSpPr>
          <p:spPr bwMode="auto">
            <a:xfrm>
              <a:off x="4367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05" name="Text Box 13"/>
            <p:cNvSpPr txBox="1">
              <a:spLocks noChangeArrowheads="1"/>
            </p:cNvSpPr>
            <p:nvPr/>
          </p:nvSpPr>
          <p:spPr bwMode="auto">
            <a:xfrm>
              <a:off x="4399" y="2953"/>
              <a:ext cx="35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406" name="Rectangle 14"/>
            <p:cNvSpPr>
              <a:spLocks noChangeArrowheads="1"/>
            </p:cNvSpPr>
            <p:nvPr/>
          </p:nvSpPr>
          <p:spPr bwMode="auto">
            <a:xfrm>
              <a:off x="1421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07" name="Text Box 15"/>
            <p:cNvSpPr txBox="1">
              <a:spLocks noChangeArrowheads="1"/>
            </p:cNvSpPr>
            <p:nvPr/>
          </p:nvSpPr>
          <p:spPr bwMode="auto">
            <a:xfrm>
              <a:off x="1452" y="2953"/>
              <a:ext cx="68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408" name="Rectangle 16"/>
            <p:cNvSpPr>
              <a:spLocks noChangeArrowheads="1"/>
            </p:cNvSpPr>
            <p:nvPr/>
          </p:nvSpPr>
          <p:spPr bwMode="auto">
            <a:xfrm>
              <a:off x="3385" y="2953"/>
              <a:ext cx="702" cy="27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09" name="Text Box 17"/>
            <p:cNvSpPr txBox="1">
              <a:spLocks noChangeArrowheads="1"/>
            </p:cNvSpPr>
            <p:nvPr/>
          </p:nvSpPr>
          <p:spPr bwMode="auto">
            <a:xfrm>
              <a:off x="3417" y="2953"/>
              <a:ext cx="35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410" name="Line 18"/>
            <p:cNvSpPr>
              <a:spLocks noChangeShapeType="1"/>
            </p:cNvSpPr>
            <p:nvPr/>
          </p:nvSpPr>
          <p:spPr bwMode="auto">
            <a:xfrm flipH="1">
              <a:off x="2964" y="2755"/>
              <a:ext cx="0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11" name="Line 19"/>
            <p:cNvSpPr>
              <a:spLocks noChangeShapeType="1"/>
            </p:cNvSpPr>
            <p:nvPr/>
          </p:nvSpPr>
          <p:spPr bwMode="auto">
            <a:xfrm>
              <a:off x="3853" y="2675"/>
              <a:ext cx="0" cy="31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12" name="Rectangle 20"/>
            <p:cNvSpPr>
              <a:spLocks noChangeArrowheads="1"/>
            </p:cNvSpPr>
            <p:nvPr/>
          </p:nvSpPr>
          <p:spPr bwMode="auto">
            <a:xfrm>
              <a:off x="938" y="2279"/>
              <a:ext cx="3741" cy="27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13" name="Text Box 21"/>
            <p:cNvSpPr txBox="1">
              <a:spLocks noChangeArrowheads="1"/>
            </p:cNvSpPr>
            <p:nvPr/>
          </p:nvSpPr>
          <p:spPr bwMode="auto">
            <a:xfrm>
              <a:off x="989" y="2014"/>
              <a:ext cx="366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000   001    010    011   100    101   110    111 </a:t>
              </a:r>
            </a:p>
          </p:txBody>
        </p:sp>
        <p:sp>
          <p:nvSpPr>
            <p:cNvPr id="187414" name="Line 22"/>
            <p:cNvSpPr>
              <a:spLocks noChangeShapeType="1"/>
            </p:cNvSpPr>
            <p:nvPr/>
          </p:nvSpPr>
          <p:spPr bwMode="auto">
            <a:xfrm>
              <a:off x="1406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15" name="Line 23"/>
            <p:cNvSpPr>
              <a:spLocks noChangeShapeType="1"/>
            </p:cNvSpPr>
            <p:nvPr/>
          </p:nvSpPr>
          <p:spPr bwMode="auto">
            <a:xfrm>
              <a:off x="1873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>
              <a:off x="2341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17" name="Line 25"/>
            <p:cNvSpPr>
              <a:spLocks noChangeShapeType="1"/>
            </p:cNvSpPr>
            <p:nvPr/>
          </p:nvSpPr>
          <p:spPr bwMode="auto">
            <a:xfrm>
              <a:off x="2809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18" name="Line 26"/>
            <p:cNvSpPr>
              <a:spLocks noChangeShapeType="1"/>
            </p:cNvSpPr>
            <p:nvPr/>
          </p:nvSpPr>
          <p:spPr bwMode="auto">
            <a:xfrm>
              <a:off x="3276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19" name="Line 27"/>
            <p:cNvSpPr>
              <a:spLocks noChangeShapeType="1"/>
            </p:cNvSpPr>
            <p:nvPr/>
          </p:nvSpPr>
          <p:spPr bwMode="auto">
            <a:xfrm>
              <a:off x="3744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0" name="Line 28"/>
            <p:cNvSpPr>
              <a:spLocks noChangeShapeType="1"/>
            </p:cNvSpPr>
            <p:nvPr/>
          </p:nvSpPr>
          <p:spPr bwMode="auto">
            <a:xfrm>
              <a:off x="4212" y="2279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1" name="Line 29"/>
            <p:cNvSpPr>
              <a:spLocks noChangeShapeType="1"/>
            </p:cNvSpPr>
            <p:nvPr/>
          </p:nvSpPr>
          <p:spPr bwMode="auto">
            <a:xfrm>
              <a:off x="907" y="2834"/>
              <a:ext cx="215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2" name="Line 30"/>
            <p:cNvSpPr>
              <a:spLocks noChangeShapeType="1"/>
            </p:cNvSpPr>
            <p:nvPr/>
          </p:nvSpPr>
          <p:spPr bwMode="auto">
            <a:xfrm flipV="1">
              <a:off x="3058" y="2438"/>
              <a:ext cx="0" cy="3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3" name="Line 31"/>
            <p:cNvSpPr>
              <a:spLocks noChangeShapeType="1"/>
            </p:cNvSpPr>
            <p:nvPr/>
          </p:nvSpPr>
          <p:spPr bwMode="auto">
            <a:xfrm>
              <a:off x="1187" y="2438"/>
              <a:ext cx="0" cy="3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4" name="Line 32"/>
            <p:cNvSpPr>
              <a:spLocks noChangeShapeType="1"/>
            </p:cNvSpPr>
            <p:nvPr/>
          </p:nvSpPr>
          <p:spPr bwMode="auto">
            <a:xfrm flipH="1">
              <a:off x="720" y="2755"/>
              <a:ext cx="46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5" name="Line 33"/>
            <p:cNvSpPr>
              <a:spLocks noChangeShapeType="1"/>
            </p:cNvSpPr>
            <p:nvPr/>
          </p:nvSpPr>
          <p:spPr bwMode="auto">
            <a:xfrm flipH="1">
              <a:off x="1655" y="2438"/>
              <a:ext cx="0" cy="55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6" name="Line 34"/>
            <p:cNvSpPr>
              <a:spLocks noChangeShapeType="1"/>
            </p:cNvSpPr>
            <p:nvPr/>
          </p:nvSpPr>
          <p:spPr bwMode="auto">
            <a:xfrm flipH="1" flipV="1">
              <a:off x="2123" y="2755"/>
              <a:ext cx="3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7" name="Line 35"/>
            <p:cNvSpPr>
              <a:spLocks noChangeShapeType="1"/>
            </p:cNvSpPr>
            <p:nvPr/>
          </p:nvSpPr>
          <p:spPr bwMode="auto">
            <a:xfrm flipV="1">
              <a:off x="2123" y="2438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8" name="Line 36"/>
            <p:cNvSpPr>
              <a:spLocks noChangeShapeType="1"/>
            </p:cNvSpPr>
            <p:nvPr/>
          </p:nvSpPr>
          <p:spPr bwMode="auto">
            <a:xfrm>
              <a:off x="2964" y="2755"/>
              <a:ext cx="10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29" name="Line 37"/>
            <p:cNvSpPr>
              <a:spLocks noChangeShapeType="1"/>
            </p:cNvSpPr>
            <p:nvPr/>
          </p:nvSpPr>
          <p:spPr bwMode="auto">
            <a:xfrm flipV="1">
              <a:off x="3993" y="2438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30" name="Line 38"/>
            <p:cNvSpPr>
              <a:spLocks noChangeShapeType="1"/>
            </p:cNvSpPr>
            <p:nvPr/>
          </p:nvSpPr>
          <p:spPr bwMode="auto">
            <a:xfrm>
              <a:off x="2590" y="2438"/>
              <a:ext cx="0" cy="2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31" name="Line 39"/>
            <p:cNvSpPr>
              <a:spLocks noChangeShapeType="1"/>
            </p:cNvSpPr>
            <p:nvPr/>
          </p:nvSpPr>
          <p:spPr bwMode="auto">
            <a:xfrm>
              <a:off x="2590" y="2675"/>
              <a:ext cx="10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32" name="Line 40"/>
            <p:cNvSpPr>
              <a:spLocks noChangeShapeType="1"/>
            </p:cNvSpPr>
            <p:nvPr/>
          </p:nvSpPr>
          <p:spPr bwMode="auto">
            <a:xfrm>
              <a:off x="4461" y="2438"/>
              <a:ext cx="0" cy="2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33" name="Line 41"/>
            <p:cNvSpPr>
              <a:spLocks noChangeShapeType="1"/>
            </p:cNvSpPr>
            <p:nvPr/>
          </p:nvSpPr>
          <p:spPr bwMode="auto">
            <a:xfrm>
              <a:off x="3853" y="2675"/>
              <a:ext cx="60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34" name="Line 42"/>
            <p:cNvSpPr>
              <a:spLocks noChangeShapeType="1"/>
            </p:cNvSpPr>
            <p:nvPr/>
          </p:nvSpPr>
          <p:spPr bwMode="auto">
            <a:xfrm flipH="1">
              <a:off x="3526" y="2834"/>
              <a:ext cx="1169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435" name="Line 43"/>
            <p:cNvSpPr>
              <a:spLocks noChangeShapeType="1"/>
            </p:cNvSpPr>
            <p:nvPr/>
          </p:nvSpPr>
          <p:spPr bwMode="auto">
            <a:xfrm>
              <a:off x="3526" y="2438"/>
              <a:ext cx="0" cy="39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87436" name="Text Box 44"/>
          <p:cNvSpPr txBox="1">
            <a:spLocks noChangeArrowheads="1"/>
          </p:cNvSpPr>
          <p:nvPr/>
        </p:nvSpPr>
        <p:spPr bwMode="auto">
          <a:xfrm>
            <a:off x="255588" y="3224213"/>
            <a:ext cx="1131887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目录表</a:t>
            </a:r>
            <a:endParaRPr lang="zh-CN" altLang="en-US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sp>
        <p:nvSpPr>
          <p:cNvPr id="187437" name="Text Box 45"/>
          <p:cNvSpPr txBox="1">
            <a:spLocks noChangeArrowheads="1"/>
          </p:cNvSpPr>
          <p:nvPr/>
        </p:nvSpPr>
        <p:spPr bwMode="auto">
          <a:xfrm>
            <a:off x="438150" y="184150"/>
            <a:ext cx="1568450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二叉</a:t>
            </a:r>
            <a:r>
              <a:rPr lang="en-US" altLang="zh-CN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trie</a:t>
            </a:r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树</a:t>
            </a: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7438" name="Rectangle 46"/>
          <p:cNvSpPr>
            <a:spLocks noChangeArrowheads="1"/>
          </p:cNvSpPr>
          <p:nvPr/>
        </p:nvSpPr>
        <p:spPr bwMode="auto">
          <a:xfrm>
            <a:off x="241300" y="5143500"/>
            <a:ext cx="869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在目录表上如何根据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给定值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查找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页块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记录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sp>
        <p:nvSpPr>
          <p:cNvPr id="187501" name="AutoShape 109"/>
          <p:cNvSpPr>
            <a:spLocks noChangeArrowheads="1"/>
          </p:cNvSpPr>
          <p:nvPr/>
        </p:nvSpPr>
        <p:spPr bwMode="auto">
          <a:xfrm>
            <a:off x="7578725" y="2922588"/>
            <a:ext cx="1187450" cy="504825"/>
          </a:xfrm>
          <a:prstGeom prst="wedgeRoundRectCallout">
            <a:avLst>
              <a:gd name="adj1" fmla="val -74731"/>
              <a:gd name="adj2" fmla="val 90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目录项</a:t>
            </a:r>
          </a:p>
        </p:txBody>
      </p:sp>
      <p:sp>
        <p:nvSpPr>
          <p:cNvPr id="187502" name="AutoShape 110"/>
          <p:cNvSpPr>
            <a:spLocks noChangeArrowheads="1"/>
          </p:cNvSpPr>
          <p:nvPr/>
        </p:nvSpPr>
        <p:spPr bwMode="auto">
          <a:xfrm>
            <a:off x="7794625" y="3641725"/>
            <a:ext cx="936625" cy="504825"/>
          </a:xfrm>
          <a:prstGeom prst="wedgeRoundRectCallout">
            <a:avLst>
              <a:gd name="adj1" fmla="val -56273"/>
              <a:gd name="adj2" fmla="val 11666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项块</a:t>
            </a:r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190625" y="271463"/>
            <a:ext cx="6400800" cy="2593975"/>
            <a:chOff x="768" y="1920"/>
            <a:chExt cx="4032" cy="2101"/>
          </a:xfrm>
        </p:grpSpPr>
        <p:sp>
          <p:nvSpPr>
            <p:cNvPr id="187504" name="Line 112"/>
            <p:cNvSpPr>
              <a:spLocks noChangeShapeType="1"/>
            </p:cNvSpPr>
            <p:nvPr/>
          </p:nvSpPr>
          <p:spPr bwMode="auto">
            <a:xfrm flipH="1">
              <a:off x="1200" y="259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05" name="Line 113"/>
            <p:cNvSpPr>
              <a:spLocks noChangeShapeType="1"/>
            </p:cNvSpPr>
            <p:nvPr/>
          </p:nvSpPr>
          <p:spPr bwMode="auto">
            <a:xfrm>
              <a:off x="2832" y="206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06" name="Line 114"/>
            <p:cNvSpPr>
              <a:spLocks noChangeShapeType="1"/>
            </p:cNvSpPr>
            <p:nvPr/>
          </p:nvSpPr>
          <p:spPr bwMode="auto">
            <a:xfrm flipH="1">
              <a:off x="1776" y="2064"/>
              <a:ext cx="96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07" name="Line 115"/>
            <p:cNvSpPr>
              <a:spLocks noChangeShapeType="1"/>
            </p:cNvSpPr>
            <p:nvPr/>
          </p:nvSpPr>
          <p:spPr bwMode="auto">
            <a:xfrm>
              <a:off x="1680" y="254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08" name="Line 116"/>
            <p:cNvSpPr>
              <a:spLocks noChangeShapeType="1"/>
            </p:cNvSpPr>
            <p:nvPr/>
          </p:nvSpPr>
          <p:spPr bwMode="auto">
            <a:xfrm>
              <a:off x="3840" y="2544"/>
              <a:ext cx="48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09" name="Line 117"/>
            <p:cNvSpPr>
              <a:spLocks noChangeShapeType="1"/>
            </p:cNvSpPr>
            <p:nvPr/>
          </p:nvSpPr>
          <p:spPr bwMode="auto">
            <a:xfrm flipH="1">
              <a:off x="3456" y="2592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10" name="Oval 118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11" name="Oval 119"/>
            <p:cNvSpPr>
              <a:spLocks noChangeArrowheads="1"/>
            </p:cNvSpPr>
            <p:nvPr/>
          </p:nvSpPr>
          <p:spPr bwMode="auto">
            <a:xfrm>
              <a:off x="1536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12" name="Oval 120"/>
            <p:cNvSpPr>
              <a:spLocks noChangeArrowheads="1"/>
            </p:cNvSpPr>
            <p:nvPr/>
          </p:nvSpPr>
          <p:spPr bwMode="auto">
            <a:xfrm>
              <a:off x="374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13" name="Rectangle 121"/>
            <p:cNvSpPr>
              <a:spLocks noChangeArrowheads="1"/>
            </p:cNvSpPr>
            <p:nvPr/>
          </p:nvSpPr>
          <p:spPr bwMode="auto">
            <a:xfrm>
              <a:off x="768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14" name="Text Box 122"/>
            <p:cNvSpPr txBox="1">
              <a:spLocks noChangeArrowheads="1"/>
            </p:cNvSpPr>
            <p:nvPr/>
          </p:nvSpPr>
          <p:spPr bwMode="auto">
            <a:xfrm>
              <a:off x="800" y="3025"/>
              <a:ext cx="68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515" name="Rectangle 123"/>
            <p:cNvSpPr>
              <a:spLocks noChangeArrowheads="1"/>
            </p:cNvSpPr>
            <p:nvPr/>
          </p:nvSpPr>
          <p:spPr bwMode="auto">
            <a:xfrm>
              <a:off x="1872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16" name="Text Box 124"/>
            <p:cNvSpPr txBox="1">
              <a:spLocks noChangeArrowheads="1"/>
            </p:cNvSpPr>
            <p:nvPr/>
          </p:nvSpPr>
          <p:spPr bwMode="auto">
            <a:xfrm>
              <a:off x="1904" y="3025"/>
              <a:ext cx="351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517" name="Rectangle 125"/>
            <p:cNvSpPr>
              <a:spLocks noChangeArrowheads="1"/>
            </p:cNvSpPr>
            <p:nvPr/>
          </p:nvSpPr>
          <p:spPr bwMode="auto">
            <a:xfrm>
              <a:off x="4080" y="3024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18" name="Text Box 126"/>
            <p:cNvSpPr txBox="1">
              <a:spLocks noChangeArrowheads="1"/>
            </p:cNvSpPr>
            <p:nvPr/>
          </p:nvSpPr>
          <p:spPr bwMode="auto">
            <a:xfrm>
              <a:off x="4112" y="3025"/>
              <a:ext cx="351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519" name="Text Box 127"/>
            <p:cNvSpPr txBox="1">
              <a:spLocks noChangeArrowheads="1"/>
            </p:cNvSpPr>
            <p:nvPr/>
          </p:nvSpPr>
          <p:spPr bwMode="auto">
            <a:xfrm>
              <a:off x="2028" y="1968"/>
              <a:ext cx="24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20" name="Text Box 128"/>
            <p:cNvSpPr txBox="1">
              <a:spLocks noChangeArrowheads="1"/>
            </p:cNvSpPr>
            <p:nvPr/>
          </p:nvSpPr>
          <p:spPr bwMode="auto">
            <a:xfrm>
              <a:off x="1200" y="2523"/>
              <a:ext cx="24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21" name="Text Box 129"/>
            <p:cNvSpPr txBox="1">
              <a:spLocks noChangeArrowheads="1"/>
            </p:cNvSpPr>
            <p:nvPr/>
          </p:nvSpPr>
          <p:spPr bwMode="auto">
            <a:xfrm>
              <a:off x="1980" y="2523"/>
              <a:ext cx="24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22" name="Text Box 130"/>
            <p:cNvSpPr txBox="1">
              <a:spLocks noChangeArrowheads="1"/>
            </p:cNvSpPr>
            <p:nvPr/>
          </p:nvSpPr>
          <p:spPr bwMode="auto">
            <a:xfrm>
              <a:off x="3420" y="2523"/>
              <a:ext cx="24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23" name="Text Box 131"/>
            <p:cNvSpPr txBox="1">
              <a:spLocks noChangeArrowheads="1"/>
            </p:cNvSpPr>
            <p:nvPr/>
          </p:nvSpPr>
          <p:spPr bwMode="auto">
            <a:xfrm>
              <a:off x="4128" y="2523"/>
              <a:ext cx="24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24" name="Text Box 132"/>
            <p:cNvSpPr txBox="1">
              <a:spLocks noChangeArrowheads="1"/>
            </p:cNvSpPr>
            <p:nvPr/>
          </p:nvSpPr>
          <p:spPr bwMode="auto">
            <a:xfrm>
              <a:off x="3408" y="1986"/>
              <a:ext cx="24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25" name="Rectangle 133"/>
            <p:cNvSpPr>
              <a:spLocks noChangeArrowheads="1"/>
            </p:cNvSpPr>
            <p:nvPr/>
          </p:nvSpPr>
          <p:spPr bwMode="auto">
            <a:xfrm>
              <a:off x="2544" y="3600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26" name="Text Box 134"/>
            <p:cNvSpPr txBox="1">
              <a:spLocks noChangeArrowheads="1"/>
            </p:cNvSpPr>
            <p:nvPr/>
          </p:nvSpPr>
          <p:spPr bwMode="auto">
            <a:xfrm>
              <a:off x="2576" y="3601"/>
              <a:ext cx="68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527" name="Rectangle 135"/>
            <p:cNvSpPr>
              <a:spLocks noChangeArrowheads="1"/>
            </p:cNvSpPr>
            <p:nvPr/>
          </p:nvSpPr>
          <p:spPr bwMode="auto">
            <a:xfrm>
              <a:off x="3648" y="3600"/>
              <a:ext cx="720" cy="336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28" name="Text Box 136"/>
            <p:cNvSpPr txBox="1">
              <a:spLocks noChangeArrowheads="1"/>
            </p:cNvSpPr>
            <p:nvPr/>
          </p:nvSpPr>
          <p:spPr bwMode="auto">
            <a:xfrm>
              <a:off x="3680" y="3600"/>
              <a:ext cx="351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529" name="Line 137"/>
            <p:cNvSpPr>
              <a:spLocks noChangeShapeType="1"/>
            </p:cNvSpPr>
            <p:nvPr/>
          </p:nvSpPr>
          <p:spPr bwMode="auto">
            <a:xfrm flipH="1">
              <a:off x="2976" y="3120"/>
              <a:ext cx="384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30" name="Line 138"/>
            <p:cNvSpPr>
              <a:spLocks noChangeShapeType="1"/>
            </p:cNvSpPr>
            <p:nvPr/>
          </p:nvSpPr>
          <p:spPr bwMode="auto">
            <a:xfrm>
              <a:off x="3408" y="3072"/>
              <a:ext cx="480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31" name="Oval 139"/>
            <p:cNvSpPr>
              <a:spLocks noChangeArrowheads="1"/>
            </p:cNvSpPr>
            <p:nvPr/>
          </p:nvSpPr>
          <p:spPr bwMode="auto">
            <a:xfrm>
              <a:off x="3264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32" name="Text Box 140"/>
            <p:cNvSpPr txBox="1">
              <a:spLocks noChangeArrowheads="1"/>
            </p:cNvSpPr>
            <p:nvPr/>
          </p:nvSpPr>
          <p:spPr bwMode="auto">
            <a:xfrm>
              <a:off x="2928" y="3051"/>
              <a:ext cx="244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7533" name="Text Box 141"/>
            <p:cNvSpPr txBox="1">
              <a:spLocks noChangeArrowheads="1"/>
            </p:cNvSpPr>
            <p:nvPr/>
          </p:nvSpPr>
          <p:spPr bwMode="auto">
            <a:xfrm>
              <a:off x="3708" y="3051"/>
              <a:ext cx="244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87534" name="Rectangle 142"/>
          <p:cNvSpPr>
            <a:spLocks noChangeArrowheads="1"/>
          </p:cNvSpPr>
          <p:nvPr/>
        </p:nvSpPr>
        <p:spPr bwMode="auto">
          <a:xfrm>
            <a:off x="258763" y="5751513"/>
            <a:ext cx="4805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目录表就是一个哈希表！</a:t>
            </a:r>
          </a:p>
        </p:txBody>
      </p:sp>
      <p:sp>
        <p:nvSpPr>
          <p:cNvPr id="187392" name="Text Box 0"/>
          <p:cNvSpPr txBox="1">
            <a:spLocks noChangeArrowheads="1"/>
          </p:cNvSpPr>
          <p:nvPr/>
        </p:nvSpPr>
        <p:spPr bwMode="auto">
          <a:xfrm>
            <a:off x="5819775" y="228600"/>
            <a:ext cx="332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给定值＝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B1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101001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0028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9050"/>
            <a:ext cx="7510462" cy="1885950"/>
            <a:chOff x="432" y="2304"/>
            <a:chExt cx="4752" cy="1523"/>
          </a:xfrm>
        </p:grpSpPr>
        <p:sp>
          <p:nvSpPr>
            <p:cNvPr id="119812" name="Line 4"/>
            <p:cNvSpPr>
              <a:spLocks noChangeShapeType="1"/>
            </p:cNvSpPr>
            <p:nvPr/>
          </p:nvSpPr>
          <p:spPr bwMode="auto">
            <a:xfrm flipH="1">
              <a:off x="912" y="3264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13" name="Line 5"/>
            <p:cNvSpPr>
              <a:spLocks noChangeShapeType="1"/>
            </p:cNvSpPr>
            <p:nvPr/>
          </p:nvSpPr>
          <p:spPr bwMode="auto">
            <a:xfrm>
              <a:off x="720" y="3168"/>
              <a:ext cx="0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14" name="Line 6"/>
            <p:cNvSpPr>
              <a:spLocks noChangeShapeType="1"/>
            </p:cNvSpPr>
            <p:nvPr/>
          </p:nvSpPr>
          <p:spPr bwMode="auto">
            <a:xfrm>
              <a:off x="254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15" name="Line 7"/>
            <p:cNvSpPr>
              <a:spLocks noChangeShapeType="1"/>
            </p:cNvSpPr>
            <p:nvPr/>
          </p:nvSpPr>
          <p:spPr bwMode="auto">
            <a:xfrm>
              <a:off x="3744" y="3072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16" name="Rectangle 8"/>
            <p:cNvSpPr>
              <a:spLocks noChangeArrowheads="1"/>
            </p:cNvSpPr>
            <p:nvPr/>
          </p:nvSpPr>
          <p:spPr bwMode="auto">
            <a:xfrm>
              <a:off x="432" y="340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2448" y="340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4464" y="340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4496" y="3408"/>
              <a:ext cx="353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1440" y="340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21" name="Rectangle 13"/>
            <p:cNvSpPr>
              <a:spLocks noChangeArrowheads="1"/>
            </p:cNvSpPr>
            <p:nvPr/>
          </p:nvSpPr>
          <p:spPr bwMode="auto">
            <a:xfrm>
              <a:off x="3456" y="340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3488" y="3408"/>
              <a:ext cx="352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 flipH="1">
              <a:off x="302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3936" y="3072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25" name="Rectangle 17"/>
            <p:cNvSpPr>
              <a:spLocks noChangeArrowheads="1"/>
            </p:cNvSpPr>
            <p:nvPr/>
          </p:nvSpPr>
          <p:spPr bwMode="auto">
            <a:xfrm>
              <a:off x="944" y="2592"/>
              <a:ext cx="3840" cy="33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26" name="Text Box 18"/>
            <p:cNvSpPr txBox="1">
              <a:spLocks noChangeArrowheads="1"/>
            </p:cNvSpPr>
            <p:nvPr/>
          </p:nvSpPr>
          <p:spPr bwMode="auto">
            <a:xfrm>
              <a:off x="996" y="2304"/>
              <a:ext cx="3821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000  001  010   011  100   101  110   111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119827" name="Line 19"/>
            <p:cNvSpPr>
              <a:spLocks noChangeShapeType="1"/>
            </p:cNvSpPr>
            <p:nvPr/>
          </p:nvSpPr>
          <p:spPr bwMode="auto">
            <a:xfrm>
              <a:off x="1424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28" name="Line 20"/>
            <p:cNvSpPr>
              <a:spLocks noChangeShapeType="1"/>
            </p:cNvSpPr>
            <p:nvPr/>
          </p:nvSpPr>
          <p:spPr bwMode="auto">
            <a:xfrm>
              <a:off x="2384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29" name="Line 21"/>
            <p:cNvSpPr>
              <a:spLocks noChangeShapeType="1"/>
            </p:cNvSpPr>
            <p:nvPr/>
          </p:nvSpPr>
          <p:spPr bwMode="auto">
            <a:xfrm>
              <a:off x="2864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0" name="Line 22"/>
            <p:cNvSpPr>
              <a:spLocks noChangeShapeType="1"/>
            </p:cNvSpPr>
            <p:nvPr/>
          </p:nvSpPr>
          <p:spPr bwMode="auto">
            <a:xfrm>
              <a:off x="3344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1" name="Line 23"/>
            <p:cNvSpPr>
              <a:spLocks noChangeShapeType="1"/>
            </p:cNvSpPr>
            <p:nvPr/>
          </p:nvSpPr>
          <p:spPr bwMode="auto">
            <a:xfrm>
              <a:off x="3824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2" name="Line 24"/>
            <p:cNvSpPr>
              <a:spLocks noChangeShapeType="1"/>
            </p:cNvSpPr>
            <p:nvPr/>
          </p:nvSpPr>
          <p:spPr bwMode="auto">
            <a:xfrm>
              <a:off x="4304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912" y="3264"/>
              <a:ext cx="220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 flipV="1">
              <a:off x="3120" y="2784"/>
              <a:ext cx="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5" name="Line 27"/>
            <p:cNvSpPr>
              <a:spLocks noChangeShapeType="1"/>
            </p:cNvSpPr>
            <p:nvPr/>
          </p:nvSpPr>
          <p:spPr bwMode="auto">
            <a:xfrm flipH="1">
              <a:off x="1680" y="2784"/>
              <a:ext cx="0" cy="672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6" name="Line 28"/>
            <p:cNvSpPr>
              <a:spLocks noChangeShapeType="1"/>
            </p:cNvSpPr>
            <p:nvPr/>
          </p:nvSpPr>
          <p:spPr bwMode="auto">
            <a:xfrm flipH="1" flipV="1">
              <a:off x="2160" y="31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7" name="Line 29"/>
            <p:cNvSpPr>
              <a:spLocks noChangeShapeType="1"/>
            </p:cNvSpPr>
            <p:nvPr/>
          </p:nvSpPr>
          <p:spPr bwMode="auto">
            <a:xfrm flipV="1">
              <a:off x="2160" y="278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8" name="Line 30"/>
            <p:cNvSpPr>
              <a:spLocks noChangeShapeType="1"/>
            </p:cNvSpPr>
            <p:nvPr/>
          </p:nvSpPr>
          <p:spPr bwMode="auto">
            <a:xfrm>
              <a:off x="3024" y="316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39" name="Line 31"/>
            <p:cNvSpPr>
              <a:spLocks noChangeShapeType="1"/>
            </p:cNvSpPr>
            <p:nvPr/>
          </p:nvSpPr>
          <p:spPr bwMode="auto">
            <a:xfrm flipV="1">
              <a:off x="4080" y="278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40" name="Line 32"/>
            <p:cNvSpPr>
              <a:spLocks noChangeShapeType="1"/>
            </p:cNvSpPr>
            <p:nvPr/>
          </p:nvSpPr>
          <p:spPr bwMode="auto">
            <a:xfrm>
              <a:off x="2640" y="2784"/>
              <a:ext cx="0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41" name="Line 33"/>
            <p:cNvSpPr>
              <a:spLocks noChangeShapeType="1"/>
            </p:cNvSpPr>
            <p:nvPr/>
          </p:nvSpPr>
          <p:spPr bwMode="auto">
            <a:xfrm>
              <a:off x="4560" y="2784"/>
              <a:ext cx="0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42" name="Line 34"/>
            <p:cNvSpPr>
              <a:spLocks noChangeShapeType="1"/>
            </p:cNvSpPr>
            <p:nvPr/>
          </p:nvSpPr>
          <p:spPr bwMode="auto">
            <a:xfrm>
              <a:off x="3936" y="3072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43" name="Line 35"/>
            <p:cNvSpPr>
              <a:spLocks noChangeShapeType="1"/>
            </p:cNvSpPr>
            <p:nvPr/>
          </p:nvSpPr>
          <p:spPr bwMode="auto">
            <a:xfrm flipH="1">
              <a:off x="3600" y="3264"/>
              <a:ext cx="120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44" name="Line 36"/>
            <p:cNvSpPr>
              <a:spLocks noChangeShapeType="1"/>
            </p:cNvSpPr>
            <p:nvPr/>
          </p:nvSpPr>
          <p:spPr bwMode="auto">
            <a:xfrm>
              <a:off x="3600" y="2784"/>
              <a:ext cx="0" cy="48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45" name="Line 37"/>
            <p:cNvSpPr>
              <a:spLocks noChangeShapeType="1"/>
            </p:cNvSpPr>
            <p:nvPr/>
          </p:nvSpPr>
          <p:spPr bwMode="auto">
            <a:xfrm>
              <a:off x="3744" y="3072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46" name="Text Box 38"/>
            <p:cNvSpPr txBox="1">
              <a:spLocks noChangeArrowheads="1"/>
            </p:cNvSpPr>
            <p:nvPr/>
          </p:nvSpPr>
          <p:spPr bwMode="auto">
            <a:xfrm>
              <a:off x="464" y="3408"/>
              <a:ext cx="691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1472" y="3408"/>
              <a:ext cx="691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19848" name="Line 40"/>
            <p:cNvSpPr>
              <a:spLocks noChangeShapeType="1"/>
            </p:cNvSpPr>
            <p:nvPr/>
          </p:nvSpPr>
          <p:spPr bwMode="auto">
            <a:xfrm>
              <a:off x="2640" y="3072"/>
              <a:ext cx="110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49" name="Line 41"/>
            <p:cNvSpPr>
              <a:spLocks noChangeShapeType="1"/>
            </p:cNvSpPr>
            <p:nvPr/>
          </p:nvSpPr>
          <p:spPr bwMode="auto">
            <a:xfrm>
              <a:off x="1200" y="2784"/>
              <a:ext cx="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50" name="Line 42"/>
            <p:cNvSpPr>
              <a:spLocks noChangeShapeType="1"/>
            </p:cNvSpPr>
            <p:nvPr/>
          </p:nvSpPr>
          <p:spPr bwMode="auto">
            <a:xfrm flipH="1">
              <a:off x="720" y="3168"/>
              <a:ext cx="48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51" name="Line 43"/>
            <p:cNvSpPr>
              <a:spLocks noChangeShapeType="1"/>
            </p:cNvSpPr>
            <p:nvPr/>
          </p:nvSpPr>
          <p:spPr bwMode="auto">
            <a:xfrm>
              <a:off x="1872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52" name="Line 44"/>
            <p:cNvSpPr>
              <a:spLocks noChangeShapeType="1"/>
            </p:cNvSpPr>
            <p:nvPr/>
          </p:nvSpPr>
          <p:spPr bwMode="auto">
            <a:xfrm flipH="1">
              <a:off x="4800" y="3264"/>
              <a:ext cx="0" cy="19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9853" name="Text Box 45"/>
            <p:cNvSpPr txBox="1">
              <a:spLocks noChangeArrowheads="1"/>
            </p:cNvSpPr>
            <p:nvPr/>
          </p:nvSpPr>
          <p:spPr bwMode="auto">
            <a:xfrm>
              <a:off x="2480" y="3407"/>
              <a:ext cx="353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</p:grpSp>
      <p:sp>
        <p:nvSpPr>
          <p:cNvPr id="119854" name="Rectangle 46"/>
          <p:cNvSpPr>
            <a:spLocks noChangeArrowheads="1"/>
          </p:cNvSpPr>
          <p:nvPr/>
        </p:nvSpPr>
        <p:spPr bwMode="auto">
          <a:xfrm>
            <a:off x="119063" y="2062163"/>
            <a:ext cx="9307512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访问一个页块的步骤为：</a:t>
            </a:r>
          </a:p>
          <a:p>
            <a:r>
              <a:rPr lang="zh-CN" altLang="en-US" sz="26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利用散列函数将给定值散列成随机二进制码；</a:t>
            </a:r>
          </a:p>
          <a:p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根据区分目录项所需二进制位数，取随机二进制码</a:t>
            </a:r>
          </a:p>
          <a:p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的若干低位，</a:t>
            </a:r>
            <a:r>
              <a:rPr lang="zh-CN" altLang="en-US" sz="2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直接</a:t>
            </a:r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得到目录项的存储地址；</a:t>
            </a:r>
          </a:p>
          <a:p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按此地址检索相关的页块</a:t>
            </a:r>
            <a:r>
              <a:rPr lang="en-US" altLang="zh-CN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r>
              <a:rPr lang="en-US" altLang="zh-CN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4. </a:t>
            </a:r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在此页块中查找与给定值相等的记录</a:t>
            </a:r>
            <a:r>
              <a:rPr lang="zh-CN" altLang="en-US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（成功或失败）</a:t>
            </a:r>
            <a:r>
              <a:rPr lang="zh-CN" altLang="en-US" sz="2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1188" y="4651375"/>
            <a:ext cx="7993062" cy="673100"/>
            <a:chOff x="385" y="3612"/>
            <a:chExt cx="5035" cy="424"/>
          </a:xfrm>
        </p:grpSpPr>
        <p:sp>
          <p:nvSpPr>
            <p:cNvPr id="139264" name="Text Box 0"/>
            <p:cNvSpPr txBox="1">
              <a:spLocks noChangeArrowheads="1"/>
            </p:cNvSpPr>
            <p:nvPr/>
          </p:nvSpPr>
          <p:spPr bwMode="auto">
            <a:xfrm>
              <a:off x="385" y="3748"/>
              <a:ext cx="544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B1</a:t>
              </a:r>
            </a:p>
          </p:txBody>
        </p:sp>
        <p:sp>
          <p:nvSpPr>
            <p:cNvPr id="139265" name="Line 1"/>
            <p:cNvSpPr>
              <a:spLocks noChangeShapeType="1"/>
            </p:cNvSpPr>
            <p:nvPr/>
          </p:nvSpPr>
          <p:spPr bwMode="auto">
            <a:xfrm>
              <a:off x="1065" y="3929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9266" name="Text Box 2"/>
            <p:cNvSpPr txBox="1">
              <a:spLocks noChangeArrowheads="1"/>
            </p:cNvSpPr>
            <p:nvPr/>
          </p:nvSpPr>
          <p:spPr bwMode="auto">
            <a:xfrm>
              <a:off x="1927" y="3748"/>
              <a:ext cx="86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101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001</a:t>
              </a:r>
            </a:p>
          </p:txBody>
        </p:sp>
        <p:sp>
          <p:nvSpPr>
            <p:cNvPr id="139267" name="Text Box 3"/>
            <p:cNvSpPr txBox="1">
              <a:spLocks noChangeArrowheads="1"/>
            </p:cNvSpPr>
            <p:nvPr/>
          </p:nvSpPr>
          <p:spPr bwMode="auto">
            <a:xfrm>
              <a:off x="3742" y="3732"/>
              <a:ext cx="86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001</a:t>
              </a:r>
            </a:p>
          </p:txBody>
        </p:sp>
        <p:sp>
          <p:nvSpPr>
            <p:cNvPr id="139268" name="Line 4"/>
            <p:cNvSpPr>
              <a:spLocks noChangeShapeType="1"/>
            </p:cNvSpPr>
            <p:nvPr/>
          </p:nvSpPr>
          <p:spPr bwMode="auto">
            <a:xfrm>
              <a:off x="2880" y="3929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9269" name="Text Box 5"/>
            <p:cNvSpPr txBox="1">
              <a:spLocks noChangeArrowheads="1"/>
            </p:cNvSpPr>
            <p:nvPr/>
          </p:nvSpPr>
          <p:spPr bwMode="auto">
            <a:xfrm>
              <a:off x="1111" y="3612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i="1">
                  <a:solidFill>
                    <a:srgbClr val="3366FF"/>
                  </a:solidFill>
                  <a:ea typeface="楷体_GB2312" pitchFamily="49" charset="-122"/>
                </a:rPr>
                <a:t>散列</a:t>
              </a:r>
            </a:p>
          </p:txBody>
        </p:sp>
        <p:sp>
          <p:nvSpPr>
            <p:cNvPr id="139270" name="Text Box 6"/>
            <p:cNvSpPr txBox="1">
              <a:spLocks noChangeArrowheads="1"/>
            </p:cNvSpPr>
            <p:nvPr/>
          </p:nvSpPr>
          <p:spPr bwMode="auto">
            <a:xfrm>
              <a:off x="2880" y="361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i="1">
                  <a:solidFill>
                    <a:srgbClr val="3366FF"/>
                  </a:solidFill>
                  <a:ea typeface="楷体_GB2312" pitchFamily="49" charset="-122"/>
                </a:rPr>
                <a:t>取低位</a:t>
              </a:r>
            </a:p>
          </p:txBody>
        </p:sp>
        <p:sp>
          <p:nvSpPr>
            <p:cNvPr id="139271" name="Line 7"/>
            <p:cNvSpPr>
              <a:spLocks noChangeShapeType="1"/>
            </p:cNvSpPr>
            <p:nvPr/>
          </p:nvSpPr>
          <p:spPr bwMode="auto">
            <a:xfrm>
              <a:off x="4695" y="3929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9272" name="Text Box 8"/>
            <p:cNvSpPr txBox="1">
              <a:spLocks noChangeArrowheads="1"/>
            </p:cNvSpPr>
            <p:nvPr/>
          </p:nvSpPr>
          <p:spPr bwMode="auto">
            <a:xfrm>
              <a:off x="4649" y="361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i="1">
                  <a:solidFill>
                    <a:srgbClr val="3366FF"/>
                  </a:solidFill>
                  <a:ea typeface="楷体_GB2312" pitchFamily="49" charset="-122"/>
                </a:rPr>
                <a:t>取指针</a:t>
              </a:r>
            </a:p>
          </p:txBody>
        </p:sp>
      </p:grpSp>
      <p:sp>
        <p:nvSpPr>
          <p:cNvPr id="155648" name="Text Box 0"/>
          <p:cNvSpPr txBox="1">
            <a:spLocks noChangeArrowheads="1"/>
          </p:cNvSpPr>
          <p:nvPr/>
        </p:nvSpPr>
        <p:spPr bwMode="auto">
          <a:xfrm>
            <a:off x="1476375" y="5445125"/>
            <a:ext cx="5257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在目录表上怎样插入和删除记录？</a:t>
            </a:r>
          </a:p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插入后页块指针怎样变化？</a:t>
            </a:r>
          </a:p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是否需要重新构造目录表？</a:t>
            </a:r>
          </a:p>
        </p:txBody>
      </p:sp>
    </p:spTree>
    <p:extLst>
      <p:ext uri="{BB962C8B-B14F-4D97-AF65-F5344CB8AC3E}">
        <p14:creationId xmlns:p14="http://schemas.microsoft.com/office/powerpoint/2010/main" val="2263578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9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8875" y="120626"/>
            <a:ext cx="7733073" cy="177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安全哈希函数还有一些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其它性质：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280988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单向</a:t>
            </a:r>
            <a:r>
              <a:rPr lang="zh-CN" altLang="en-US" dirty="0">
                <a:solidFill>
                  <a:srgbClr val="000000"/>
                </a:solidFill>
              </a:rPr>
              <a:t>特性：对一个给定的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，难以通过计算找到一</a:t>
            </a:r>
            <a:r>
              <a:rPr lang="zh-CN" altLang="en-US" dirty="0" smtClean="0">
                <a:solidFill>
                  <a:srgbClr val="000000"/>
                </a:solidFill>
              </a:rPr>
              <a:t>个 </a:t>
            </a:r>
            <a:r>
              <a:rPr lang="en-US" altLang="zh-CN" i="1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000000"/>
                </a:solidFill>
              </a:rPr>
              <a:t>满足</a:t>
            </a:r>
            <a:r>
              <a:rPr lang="en-US" altLang="zh-CN" i="1" dirty="0" smtClean="0">
                <a:solidFill>
                  <a:srgbClr val="FF0000"/>
                </a:solidFill>
              </a:rPr>
              <a:t>H(k) = c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；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6796" y="1997467"/>
            <a:ext cx="6163714" cy="3477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</a:rPr>
              <a:t>计算机对用户输入账号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/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口令</a:t>
            </a:r>
            <a:r>
              <a:rPr lang="zh-CN" altLang="en-US" sz="2000" b="1" dirty="0">
                <a:solidFill>
                  <a:srgbClr val="000000"/>
                </a:solidFill>
              </a:rPr>
              <a:t>的鉴别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：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 1.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账号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/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口令设置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: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</a:rPr>
              <a:t>客户预先设置账号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Z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和口令值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k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；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</a:rPr>
              <a:t>计算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c=H(k)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，并在该用户帐号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Z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下存储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；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lvl="1" indent="-284163"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00"/>
                </a:solidFill>
              </a:rPr>
              <a:t> 2.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账号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/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口令验证：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</a:rPr>
              <a:t>客户提交账号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Z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和口令值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k’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 ；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</a:rPr>
              <a:t>计算机完成单向</a:t>
            </a:r>
            <a:r>
              <a:rPr lang="zh-CN" altLang="en-US" sz="2000" b="1" dirty="0">
                <a:solidFill>
                  <a:srgbClr val="000000"/>
                </a:solidFill>
              </a:rPr>
              <a:t>函数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计算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H(k’)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；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</a:rPr>
              <a:t>把</a:t>
            </a:r>
            <a:r>
              <a:rPr lang="en-US" altLang="zh-CN" sz="2000" b="1" i="1" dirty="0">
                <a:solidFill>
                  <a:srgbClr val="FF0000"/>
                </a:solidFill>
              </a:rPr>
              <a:t>H(k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’)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与账号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Z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存储的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进行</a:t>
            </a:r>
            <a:r>
              <a:rPr lang="zh-CN" altLang="en-US" sz="2000" b="1" dirty="0">
                <a:solidFill>
                  <a:srgbClr val="000000"/>
                </a:solidFill>
              </a:rPr>
              <a:t>比较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；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000000"/>
                </a:solidFill>
              </a:rPr>
              <a:t>如果相等，则验证通过，否则不通过。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227" y="5617036"/>
            <a:ext cx="7733073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000000"/>
                </a:solidFill>
              </a:rPr>
              <a:t>强</a:t>
            </a:r>
            <a:r>
              <a:rPr lang="zh-CN" altLang="en-US" dirty="0">
                <a:solidFill>
                  <a:srgbClr val="000000"/>
                </a:solidFill>
              </a:rPr>
              <a:t>抗</a:t>
            </a:r>
            <a:r>
              <a:rPr lang="zh-CN" altLang="en-US" dirty="0" smtClean="0">
                <a:solidFill>
                  <a:srgbClr val="000000"/>
                </a:solidFill>
              </a:rPr>
              <a:t>冲突：</a:t>
            </a:r>
            <a:r>
              <a:rPr lang="zh-CN" altLang="en-US" dirty="0">
                <a:solidFill>
                  <a:srgbClr val="000000"/>
                </a:solidFill>
              </a:rPr>
              <a:t>难以通过计算找到</a:t>
            </a:r>
            <a:r>
              <a:rPr lang="zh-CN" altLang="en-US" dirty="0" smtClean="0">
                <a:solidFill>
                  <a:srgbClr val="000000"/>
                </a:solidFill>
              </a:rPr>
              <a:t>一对</a:t>
            </a:r>
            <a:r>
              <a:rPr lang="zh-CN" altLang="en-US" i="1" dirty="0" smtClean="0">
                <a:solidFill>
                  <a:srgbClr val="FF0000"/>
                </a:solidFill>
              </a:rPr>
              <a:t>（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i="1" dirty="0" smtClean="0">
                <a:solidFill>
                  <a:srgbClr val="FF0000"/>
                </a:solidFill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zh-CN" altLang="en-US" i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，使之</a:t>
            </a:r>
            <a:r>
              <a:rPr lang="zh-CN" altLang="en-US" dirty="0" smtClean="0">
                <a:solidFill>
                  <a:srgbClr val="000000"/>
                </a:solidFill>
              </a:rPr>
              <a:t>满足</a:t>
            </a:r>
            <a:r>
              <a:rPr lang="en-US" altLang="zh-CN" i="1" dirty="0" smtClean="0">
                <a:solidFill>
                  <a:srgbClr val="FF0000"/>
                </a:solidFill>
              </a:rPr>
              <a:t>H(x) = H(y)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49917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382000" cy="2430463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   </a:t>
            </a:r>
            <a:r>
              <a:rPr lang="zh-CN" altLang="en-US" sz="2800" b="1">
                <a:ea typeface="楷体_GB2312" pitchFamily="49" charset="-122"/>
              </a:rPr>
              <a:t>可扩充散列是一种动态散列方法，它对传统的散列技术进行了扩充。它采用树型结构实现哈希表的存储结构，使之能够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动态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再散列不需要复制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）</a:t>
            </a:r>
            <a:r>
              <a:rPr lang="zh-CN" altLang="en-US" sz="2800" b="1">
                <a:ea typeface="楷体_GB2312" pitchFamily="49" charset="-122"/>
              </a:rPr>
              <a:t>地适应对文件存储容量的需求，并能保持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高效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访问外存次数少</a:t>
            </a:r>
            <a:r>
              <a:rPr lang="zh-CN" altLang="en-US" sz="2800" b="1">
                <a:ea typeface="楷体_GB2312" pitchFamily="49" charset="-122"/>
              </a:rPr>
              <a:t>）的搜索效率。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1958975" y="3379788"/>
            <a:ext cx="4138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二叉 </a:t>
            </a: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Trie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</a:t>
            </a:r>
            <a:endParaRPr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1924050" y="4090988"/>
            <a:ext cx="6615113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将二叉</a:t>
            </a: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树转换为目录表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908175" y="4786313"/>
            <a:ext cx="4298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插入与目录扩充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1908175" y="5556250"/>
            <a:ext cx="5400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删除与目录收缩</a:t>
            </a:r>
            <a:endParaRPr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095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766763"/>
            <a:ext cx="8458200" cy="992187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23850" y="855663"/>
            <a:ext cx="836136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可扩充散列结构：</a:t>
            </a:r>
          </a:p>
          <a:p>
            <a:pPr marL="342900" indent="-342900"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由一个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目录表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和一组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页块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构成。</a:t>
            </a:r>
          </a:p>
          <a:p>
            <a:pPr marL="342900" indent="-342900"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定义页块信息：</a:t>
            </a:r>
          </a:p>
          <a:p>
            <a:pPr marL="522288" lvl="1" indent="-65088">
              <a:buClr>
                <a:srgbClr val="009900"/>
              </a:buClr>
              <a:buSzPct val="5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页块深度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PgDepth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指向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该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块的目录项的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二进码地址的低位部分有多少位是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的；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7875" y="2933700"/>
            <a:ext cx="7445375" cy="1662113"/>
            <a:chOff x="490" y="1848"/>
            <a:chExt cx="4690" cy="1047"/>
          </a:xfrm>
        </p:grpSpPr>
        <p:sp>
          <p:nvSpPr>
            <p:cNvPr id="191494" name="Line 6"/>
            <p:cNvSpPr>
              <a:spLocks noChangeShapeType="1"/>
            </p:cNvSpPr>
            <p:nvPr/>
          </p:nvSpPr>
          <p:spPr bwMode="auto">
            <a:xfrm flipH="1">
              <a:off x="1369" y="2482"/>
              <a:ext cx="0" cy="13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495" name="Line 7"/>
            <p:cNvSpPr>
              <a:spLocks noChangeShapeType="1"/>
            </p:cNvSpPr>
            <p:nvPr/>
          </p:nvSpPr>
          <p:spPr bwMode="auto">
            <a:xfrm>
              <a:off x="1199" y="2351"/>
              <a:ext cx="0" cy="26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944" y="2580"/>
              <a:ext cx="638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4514" y="2580"/>
              <a:ext cx="637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498" name="Text Box 10"/>
            <p:cNvSpPr txBox="1">
              <a:spLocks noChangeArrowheads="1"/>
            </p:cNvSpPr>
            <p:nvPr/>
          </p:nvSpPr>
          <p:spPr bwMode="auto">
            <a:xfrm>
              <a:off x="4540" y="263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</a:p>
          </p:txBody>
        </p:sp>
        <p:sp>
          <p:nvSpPr>
            <p:cNvPr id="191499" name="Rectangle 11"/>
            <p:cNvSpPr>
              <a:spLocks noChangeArrowheads="1"/>
            </p:cNvSpPr>
            <p:nvPr/>
          </p:nvSpPr>
          <p:spPr bwMode="auto">
            <a:xfrm>
              <a:off x="1836" y="2580"/>
              <a:ext cx="638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00" name="Rectangle 12"/>
            <p:cNvSpPr>
              <a:spLocks noChangeArrowheads="1"/>
            </p:cNvSpPr>
            <p:nvPr/>
          </p:nvSpPr>
          <p:spPr bwMode="auto">
            <a:xfrm>
              <a:off x="3622" y="2580"/>
              <a:ext cx="637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01" name="Text Box 13"/>
            <p:cNvSpPr txBox="1">
              <a:spLocks noChangeArrowheads="1"/>
            </p:cNvSpPr>
            <p:nvPr/>
          </p:nvSpPr>
          <p:spPr bwMode="auto">
            <a:xfrm>
              <a:off x="3648" y="263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</a:p>
          </p:txBody>
        </p:sp>
        <p:sp>
          <p:nvSpPr>
            <p:cNvPr id="191502" name="Line 14"/>
            <p:cNvSpPr>
              <a:spLocks noChangeShapeType="1"/>
            </p:cNvSpPr>
            <p:nvPr/>
          </p:nvSpPr>
          <p:spPr bwMode="auto">
            <a:xfrm flipH="1">
              <a:off x="3239" y="2416"/>
              <a:ext cx="0" cy="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03" name="Line 15"/>
            <p:cNvSpPr>
              <a:spLocks noChangeShapeType="1"/>
            </p:cNvSpPr>
            <p:nvPr/>
          </p:nvSpPr>
          <p:spPr bwMode="auto">
            <a:xfrm>
              <a:off x="4047" y="2351"/>
              <a:ext cx="0" cy="26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04" name="Rectangle 16"/>
            <p:cNvSpPr>
              <a:spLocks noChangeArrowheads="1"/>
            </p:cNvSpPr>
            <p:nvPr/>
          </p:nvSpPr>
          <p:spPr bwMode="auto">
            <a:xfrm>
              <a:off x="1709" y="2025"/>
              <a:ext cx="3400" cy="22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05" name="Text Box 17"/>
            <p:cNvSpPr txBox="1">
              <a:spLocks noChangeArrowheads="1"/>
            </p:cNvSpPr>
            <p:nvPr/>
          </p:nvSpPr>
          <p:spPr bwMode="auto">
            <a:xfrm>
              <a:off x="1784" y="1848"/>
              <a:ext cx="3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000     001     010      011     100   101      110   111 </a:t>
              </a:r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>
              <a:off x="2162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07" name="Line 19"/>
            <p:cNvSpPr>
              <a:spLocks noChangeShapeType="1"/>
            </p:cNvSpPr>
            <p:nvPr/>
          </p:nvSpPr>
          <p:spPr bwMode="auto">
            <a:xfrm>
              <a:off x="3013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08" name="Line 20"/>
            <p:cNvSpPr>
              <a:spLocks noChangeShapeType="1"/>
            </p:cNvSpPr>
            <p:nvPr/>
          </p:nvSpPr>
          <p:spPr bwMode="auto">
            <a:xfrm>
              <a:off x="3438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09" name="Line 21"/>
            <p:cNvSpPr>
              <a:spLocks noChangeShapeType="1"/>
            </p:cNvSpPr>
            <p:nvPr/>
          </p:nvSpPr>
          <p:spPr bwMode="auto">
            <a:xfrm>
              <a:off x="3862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0" name="Line 22"/>
            <p:cNvSpPr>
              <a:spLocks noChangeShapeType="1"/>
            </p:cNvSpPr>
            <p:nvPr/>
          </p:nvSpPr>
          <p:spPr bwMode="auto">
            <a:xfrm>
              <a:off x="4287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1" name="Line 23"/>
            <p:cNvSpPr>
              <a:spLocks noChangeShapeType="1"/>
            </p:cNvSpPr>
            <p:nvPr/>
          </p:nvSpPr>
          <p:spPr bwMode="auto">
            <a:xfrm>
              <a:off x="4712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2" name="Line 24"/>
            <p:cNvSpPr>
              <a:spLocks noChangeShapeType="1"/>
            </p:cNvSpPr>
            <p:nvPr/>
          </p:nvSpPr>
          <p:spPr bwMode="auto">
            <a:xfrm>
              <a:off x="1369" y="2482"/>
              <a:ext cx="229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3" name="Line 25"/>
            <p:cNvSpPr>
              <a:spLocks noChangeShapeType="1"/>
            </p:cNvSpPr>
            <p:nvPr/>
          </p:nvSpPr>
          <p:spPr bwMode="auto">
            <a:xfrm flipV="1">
              <a:off x="3664" y="2155"/>
              <a:ext cx="0" cy="3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4" name="Line 26"/>
            <p:cNvSpPr>
              <a:spLocks noChangeShapeType="1"/>
            </p:cNvSpPr>
            <p:nvPr/>
          </p:nvSpPr>
          <p:spPr bwMode="auto">
            <a:xfrm>
              <a:off x="3239" y="2416"/>
              <a:ext cx="1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5" name="Line 27"/>
            <p:cNvSpPr>
              <a:spLocks noChangeShapeType="1"/>
            </p:cNvSpPr>
            <p:nvPr/>
          </p:nvSpPr>
          <p:spPr bwMode="auto">
            <a:xfrm flipV="1">
              <a:off x="4514" y="2155"/>
              <a:ext cx="0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6" name="Line 28"/>
            <p:cNvSpPr>
              <a:spLocks noChangeShapeType="1"/>
            </p:cNvSpPr>
            <p:nvPr/>
          </p:nvSpPr>
          <p:spPr bwMode="auto">
            <a:xfrm>
              <a:off x="3239" y="2155"/>
              <a:ext cx="0" cy="19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7" name="Line 29"/>
            <p:cNvSpPr>
              <a:spLocks noChangeShapeType="1"/>
            </p:cNvSpPr>
            <p:nvPr/>
          </p:nvSpPr>
          <p:spPr bwMode="auto">
            <a:xfrm>
              <a:off x="4939" y="2155"/>
              <a:ext cx="0" cy="19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8" name="Line 30"/>
            <p:cNvSpPr>
              <a:spLocks noChangeShapeType="1"/>
            </p:cNvSpPr>
            <p:nvPr/>
          </p:nvSpPr>
          <p:spPr bwMode="auto">
            <a:xfrm>
              <a:off x="4047" y="2351"/>
              <a:ext cx="8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19" name="Line 31"/>
            <p:cNvSpPr>
              <a:spLocks noChangeShapeType="1"/>
            </p:cNvSpPr>
            <p:nvPr/>
          </p:nvSpPr>
          <p:spPr bwMode="auto">
            <a:xfrm flipH="1">
              <a:off x="4089" y="2482"/>
              <a:ext cx="723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20" name="Line 32"/>
            <p:cNvSpPr>
              <a:spLocks noChangeShapeType="1"/>
            </p:cNvSpPr>
            <p:nvPr/>
          </p:nvSpPr>
          <p:spPr bwMode="auto">
            <a:xfrm>
              <a:off x="4089" y="2155"/>
              <a:ext cx="0" cy="327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21" name="Line 33"/>
            <p:cNvSpPr>
              <a:spLocks noChangeShapeType="1"/>
            </p:cNvSpPr>
            <p:nvPr/>
          </p:nvSpPr>
          <p:spPr bwMode="auto">
            <a:xfrm>
              <a:off x="3877" y="2351"/>
              <a:ext cx="0" cy="26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22" name="Text Box 34"/>
            <p:cNvSpPr txBox="1">
              <a:spLocks noChangeArrowheads="1"/>
            </p:cNvSpPr>
            <p:nvPr/>
          </p:nvSpPr>
          <p:spPr bwMode="auto">
            <a:xfrm>
              <a:off x="971" y="2636"/>
              <a:ext cx="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1523" name="Text Box 35"/>
            <p:cNvSpPr txBox="1">
              <a:spLocks noChangeArrowheads="1"/>
            </p:cNvSpPr>
            <p:nvPr/>
          </p:nvSpPr>
          <p:spPr bwMode="auto">
            <a:xfrm>
              <a:off x="1864" y="2607"/>
              <a:ext cx="5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</a:t>
              </a:r>
              <a:r>
                <a:rPr lang="en-US" altLang="zh-CN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, </a:t>
              </a:r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B1</a:t>
              </a:r>
            </a:p>
          </p:txBody>
        </p:sp>
        <p:sp>
          <p:nvSpPr>
            <p:cNvPr id="191524" name="Line 36"/>
            <p:cNvSpPr>
              <a:spLocks noChangeShapeType="1"/>
            </p:cNvSpPr>
            <p:nvPr/>
          </p:nvSpPr>
          <p:spPr bwMode="auto">
            <a:xfrm>
              <a:off x="3239" y="2351"/>
              <a:ext cx="63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25" name="Line 37"/>
            <p:cNvSpPr>
              <a:spLocks noChangeShapeType="1"/>
            </p:cNvSpPr>
            <p:nvPr/>
          </p:nvSpPr>
          <p:spPr bwMode="auto">
            <a:xfrm>
              <a:off x="1964" y="2155"/>
              <a:ext cx="0" cy="1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26" name="Line 38"/>
            <p:cNvSpPr>
              <a:spLocks noChangeShapeType="1"/>
            </p:cNvSpPr>
            <p:nvPr/>
          </p:nvSpPr>
          <p:spPr bwMode="auto">
            <a:xfrm flipH="1">
              <a:off x="1199" y="2351"/>
              <a:ext cx="76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27" name="Line 39"/>
            <p:cNvSpPr>
              <a:spLocks noChangeShapeType="1"/>
            </p:cNvSpPr>
            <p:nvPr/>
          </p:nvSpPr>
          <p:spPr bwMode="auto">
            <a:xfrm>
              <a:off x="2601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28" name="Line 40"/>
            <p:cNvSpPr>
              <a:spLocks noChangeShapeType="1"/>
            </p:cNvSpPr>
            <p:nvPr/>
          </p:nvSpPr>
          <p:spPr bwMode="auto">
            <a:xfrm flipH="1">
              <a:off x="4812" y="2482"/>
              <a:ext cx="0" cy="13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29" name="Text Box 41"/>
            <p:cNvSpPr txBox="1">
              <a:spLocks noChangeArrowheads="1"/>
            </p:cNvSpPr>
            <p:nvPr/>
          </p:nvSpPr>
          <p:spPr bwMode="auto">
            <a:xfrm>
              <a:off x="490" y="2026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3333CC"/>
                  </a:solidFill>
                  <a:ea typeface="宋体" charset="-122"/>
                </a:rPr>
                <a:t> 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30" name="Line 42"/>
            <p:cNvSpPr>
              <a:spLocks noChangeShapeType="1"/>
            </p:cNvSpPr>
            <p:nvPr/>
          </p:nvSpPr>
          <p:spPr bwMode="auto">
            <a:xfrm>
              <a:off x="2814" y="2155"/>
              <a:ext cx="0" cy="4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31" name="Rectangle 43"/>
            <p:cNvSpPr>
              <a:spLocks noChangeArrowheads="1"/>
            </p:cNvSpPr>
            <p:nvPr/>
          </p:nvSpPr>
          <p:spPr bwMode="auto">
            <a:xfrm>
              <a:off x="2729" y="2580"/>
              <a:ext cx="638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32" name="Text Box 44"/>
            <p:cNvSpPr txBox="1">
              <a:spLocks noChangeArrowheads="1"/>
            </p:cNvSpPr>
            <p:nvPr/>
          </p:nvSpPr>
          <p:spPr bwMode="auto">
            <a:xfrm>
              <a:off x="2757" y="263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</a:p>
          </p:txBody>
        </p:sp>
        <p:sp>
          <p:nvSpPr>
            <p:cNvPr id="191533" name="Line 45"/>
            <p:cNvSpPr>
              <a:spLocks noChangeShapeType="1"/>
            </p:cNvSpPr>
            <p:nvPr/>
          </p:nvSpPr>
          <p:spPr bwMode="auto">
            <a:xfrm flipH="1">
              <a:off x="2050" y="2416"/>
              <a:ext cx="0" cy="196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34" name="Line 46"/>
            <p:cNvSpPr>
              <a:spLocks noChangeShapeType="1"/>
            </p:cNvSpPr>
            <p:nvPr/>
          </p:nvSpPr>
          <p:spPr bwMode="auto">
            <a:xfrm>
              <a:off x="2389" y="2155"/>
              <a:ext cx="0" cy="2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35" name="Line 47"/>
            <p:cNvSpPr>
              <a:spLocks noChangeShapeType="1"/>
            </p:cNvSpPr>
            <p:nvPr/>
          </p:nvSpPr>
          <p:spPr bwMode="auto">
            <a:xfrm flipH="1">
              <a:off x="2050" y="2416"/>
              <a:ext cx="339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91536" name="Text Box 48"/>
          <p:cNvSpPr txBox="1">
            <a:spLocks noChangeArrowheads="1"/>
          </p:cNvSpPr>
          <p:nvPr/>
        </p:nvSpPr>
        <p:spPr bwMode="auto">
          <a:xfrm>
            <a:off x="1290638" y="4589463"/>
            <a:ext cx="1401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PgDepth=2</a:t>
            </a:r>
          </a:p>
        </p:txBody>
      </p:sp>
      <p:sp>
        <p:nvSpPr>
          <p:cNvPr id="191537" name="Text Box 49"/>
          <p:cNvSpPr txBox="1">
            <a:spLocks noChangeArrowheads="1"/>
          </p:cNvSpPr>
          <p:nvPr/>
        </p:nvSpPr>
        <p:spPr bwMode="auto">
          <a:xfrm>
            <a:off x="1806575" y="19685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插入与目录扩充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935163" y="4905375"/>
            <a:ext cx="5572125" cy="1916113"/>
            <a:chOff x="1219" y="3057"/>
            <a:chExt cx="3510" cy="1207"/>
          </a:xfrm>
        </p:grpSpPr>
        <p:sp>
          <p:nvSpPr>
            <p:cNvPr id="191539" name="Line 51"/>
            <p:cNvSpPr>
              <a:spLocks noChangeShapeType="1"/>
            </p:cNvSpPr>
            <p:nvPr/>
          </p:nvSpPr>
          <p:spPr bwMode="auto">
            <a:xfrm flipH="1">
              <a:off x="1595" y="3436"/>
              <a:ext cx="376" cy="2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0" name="Line 52"/>
            <p:cNvSpPr>
              <a:spLocks noChangeShapeType="1"/>
            </p:cNvSpPr>
            <p:nvPr/>
          </p:nvSpPr>
          <p:spPr bwMode="auto">
            <a:xfrm>
              <a:off x="3016" y="3138"/>
              <a:ext cx="836" cy="2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1" name="Line 53"/>
            <p:cNvSpPr>
              <a:spLocks noChangeShapeType="1"/>
            </p:cNvSpPr>
            <p:nvPr/>
          </p:nvSpPr>
          <p:spPr bwMode="auto">
            <a:xfrm flipH="1">
              <a:off x="2097" y="3138"/>
              <a:ext cx="835" cy="2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>
              <a:off x="2013" y="3409"/>
              <a:ext cx="418" cy="27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3" name="Line 55"/>
            <p:cNvSpPr>
              <a:spLocks noChangeShapeType="1"/>
            </p:cNvSpPr>
            <p:nvPr/>
          </p:nvSpPr>
          <p:spPr bwMode="auto">
            <a:xfrm>
              <a:off x="3893" y="3409"/>
              <a:ext cx="418" cy="27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4" name="Line 56"/>
            <p:cNvSpPr>
              <a:spLocks noChangeShapeType="1"/>
            </p:cNvSpPr>
            <p:nvPr/>
          </p:nvSpPr>
          <p:spPr bwMode="auto">
            <a:xfrm flipH="1">
              <a:off x="3559" y="3436"/>
              <a:ext cx="376" cy="2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5" name="Oval 57"/>
            <p:cNvSpPr>
              <a:spLocks noChangeArrowheads="1"/>
            </p:cNvSpPr>
            <p:nvPr/>
          </p:nvSpPr>
          <p:spPr bwMode="auto">
            <a:xfrm>
              <a:off x="2849" y="3057"/>
              <a:ext cx="250" cy="16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6" name="Oval 58"/>
            <p:cNvSpPr>
              <a:spLocks noChangeArrowheads="1"/>
            </p:cNvSpPr>
            <p:nvPr/>
          </p:nvSpPr>
          <p:spPr bwMode="auto">
            <a:xfrm>
              <a:off x="1888" y="3355"/>
              <a:ext cx="250" cy="16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7" name="Oval 59"/>
            <p:cNvSpPr>
              <a:spLocks noChangeArrowheads="1"/>
            </p:cNvSpPr>
            <p:nvPr/>
          </p:nvSpPr>
          <p:spPr bwMode="auto">
            <a:xfrm>
              <a:off x="3810" y="3355"/>
              <a:ext cx="250" cy="16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8" name="Rectangle 60"/>
            <p:cNvSpPr>
              <a:spLocks noChangeArrowheads="1"/>
            </p:cNvSpPr>
            <p:nvPr/>
          </p:nvSpPr>
          <p:spPr bwMode="auto">
            <a:xfrm>
              <a:off x="1219" y="3680"/>
              <a:ext cx="627" cy="19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49" name="Text Box 61"/>
            <p:cNvSpPr txBox="1">
              <a:spLocks noChangeArrowheads="1"/>
            </p:cNvSpPr>
            <p:nvPr/>
          </p:nvSpPr>
          <p:spPr bwMode="auto">
            <a:xfrm>
              <a:off x="1247" y="3690"/>
              <a:ext cx="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1550" name="Rectangle 62"/>
            <p:cNvSpPr>
              <a:spLocks noChangeArrowheads="1"/>
            </p:cNvSpPr>
            <p:nvPr/>
          </p:nvSpPr>
          <p:spPr bwMode="auto">
            <a:xfrm>
              <a:off x="2180" y="3680"/>
              <a:ext cx="627" cy="19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51" name="Text Box 63"/>
            <p:cNvSpPr txBox="1">
              <a:spLocks noChangeArrowheads="1"/>
            </p:cNvSpPr>
            <p:nvPr/>
          </p:nvSpPr>
          <p:spPr bwMode="auto">
            <a:xfrm>
              <a:off x="2208" y="369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1552" name="Rectangle 64"/>
            <p:cNvSpPr>
              <a:spLocks noChangeArrowheads="1"/>
            </p:cNvSpPr>
            <p:nvPr/>
          </p:nvSpPr>
          <p:spPr bwMode="auto">
            <a:xfrm>
              <a:off x="4102" y="3680"/>
              <a:ext cx="627" cy="19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53" name="Text Box 65"/>
            <p:cNvSpPr txBox="1">
              <a:spLocks noChangeArrowheads="1"/>
            </p:cNvSpPr>
            <p:nvPr/>
          </p:nvSpPr>
          <p:spPr bwMode="auto">
            <a:xfrm>
              <a:off x="4130" y="366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1554" name="Text Box 66"/>
            <p:cNvSpPr txBox="1">
              <a:spLocks noChangeArrowheads="1"/>
            </p:cNvSpPr>
            <p:nvPr/>
          </p:nvSpPr>
          <p:spPr bwMode="auto">
            <a:xfrm>
              <a:off x="2305" y="310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55" name="Text Box 67"/>
            <p:cNvSpPr txBox="1">
              <a:spLocks noChangeArrowheads="1"/>
            </p:cNvSpPr>
            <p:nvPr/>
          </p:nvSpPr>
          <p:spPr bwMode="auto">
            <a:xfrm>
              <a:off x="1574" y="34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56" name="Text Box 68"/>
            <p:cNvSpPr txBox="1">
              <a:spLocks noChangeArrowheads="1"/>
            </p:cNvSpPr>
            <p:nvPr/>
          </p:nvSpPr>
          <p:spPr bwMode="auto">
            <a:xfrm>
              <a:off x="2284" y="3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57" name="Text Box 69"/>
            <p:cNvSpPr txBox="1">
              <a:spLocks noChangeArrowheads="1"/>
            </p:cNvSpPr>
            <p:nvPr/>
          </p:nvSpPr>
          <p:spPr bwMode="auto">
            <a:xfrm>
              <a:off x="3528" y="3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58" name="Text Box 70"/>
            <p:cNvSpPr txBox="1">
              <a:spLocks noChangeArrowheads="1"/>
            </p:cNvSpPr>
            <p:nvPr/>
          </p:nvSpPr>
          <p:spPr bwMode="auto">
            <a:xfrm>
              <a:off x="4155" y="34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59" name="Text Box 71"/>
            <p:cNvSpPr txBox="1">
              <a:spLocks noChangeArrowheads="1"/>
            </p:cNvSpPr>
            <p:nvPr/>
          </p:nvSpPr>
          <p:spPr bwMode="auto">
            <a:xfrm>
              <a:off x="3485" y="310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60" name="Rectangle 72"/>
            <p:cNvSpPr>
              <a:spLocks noChangeArrowheads="1"/>
            </p:cNvSpPr>
            <p:nvPr/>
          </p:nvSpPr>
          <p:spPr bwMode="auto">
            <a:xfrm>
              <a:off x="2765" y="4005"/>
              <a:ext cx="627" cy="19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61" name="Text Box 73"/>
            <p:cNvSpPr txBox="1">
              <a:spLocks noChangeArrowheads="1"/>
            </p:cNvSpPr>
            <p:nvPr/>
          </p:nvSpPr>
          <p:spPr bwMode="auto">
            <a:xfrm>
              <a:off x="2793" y="4004"/>
              <a:ext cx="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1562" name="Rectangle 74"/>
            <p:cNvSpPr>
              <a:spLocks noChangeArrowheads="1"/>
            </p:cNvSpPr>
            <p:nvPr/>
          </p:nvSpPr>
          <p:spPr bwMode="auto">
            <a:xfrm>
              <a:off x="3726" y="4005"/>
              <a:ext cx="627" cy="19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63" name="Text Box 75"/>
            <p:cNvSpPr txBox="1">
              <a:spLocks noChangeArrowheads="1"/>
            </p:cNvSpPr>
            <p:nvPr/>
          </p:nvSpPr>
          <p:spPr bwMode="auto">
            <a:xfrm>
              <a:off x="3754" y="401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1564" name="Line 76"/>
            <p:cNvSpPr>
              <a:spLocks noChangeShapeType="1"/>
            </p:cNvSpPr>
            <p:nvPr/>
          </p:nvSpPr>
          <p:spPr bwMode="auto">
            <a:xfrm flipH="1">
              <a:off x="3141" y="3734"/>
              <a:ext cx="334" cy="27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65" name="Line 77"/>
            <p:cNvSpPr>
              <a:spLocks noChangeShapeType="1"/>
            </p:cNvSpPr>
            <p:nvPr/>
          </p:nvSpPr>
          <p:spPr bwMode="auto">
            <a:xfrm>
              <a:off x="3517" y="3707"/>
              <a:ext cx="418" cy="29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66" name="Oval 78"/>
            <p:cNvSpPr>
              <a:spLocks noChangeArrowheads="1"/>
            </p:cNvSpPr>
            <p:nvPr/>
          </p:nvSpPr>
          <p:spPr bwMode="auto">
            <a:xfrm>
              <a:off x="3392" y="3653"/>
              <a:ext cx="251" cy="16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67" name="Text Box 79"/>
            <p:cNvSpPr txBox="1">
              <a:spLocks noChangeArrowheads="1"/>
            </p:cNvSpPr>
            <p:nvPr/>
          </p:nvSpPr>
          <p:spPr bwMode="auto">
            <a:xfrm>
              <a:off x="3088" y="371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568" name="Text Box 80"/>
            <p:cNvSpPr txBox="1">
              <a:spLocks noChangeArrowheads="1"/>
            </p:cNvSpPr>
            <p:nvPr/>
          </p:nvSpPr>
          <p:spPr bwMode="auto">
            <a:xfrm>
              <a:off x="3767" y="37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91569" name="Text Box 81"/>
          <p:cNvSpPr txBox="1">
            <a:spLocks noChangeArrowheads="1"/>
          </p:cNvSpPr>
          <p:nvPr/>
        </p:nvSpPr>
        <p:spPr bwMode="auto">
          <a:xfrm>
            <a:off x="2797175" y="4589463"/>
            <a:ext cx="1401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PgDepth=3</a:t>
            </a:r>
          </a:p>
        </p:txBody>
      </p:sp>
      <p:sp>
        <p:nvSpPr>
          <p:cNvPr id="191570" name="Text Box 82"/>
          <p:cNvSpPr txBox="1">
            <a:spLocks noChangeArrowheads="1"/>
          </p:cNvSpPr>
          <p:nvPr/>
        </p:nvSpPr>
        <p:spPr bwMode="auto">
          <a:xfrm>
            <a:off x="4254500" y="4554538"/>
            <a:ext cx="1401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PgDepth=2</a:t>
            </a:r>
          </a:p>
        </p:txBody>
      </p:sp>
      <p:sp>
        <p:nvSpPr>
          <p:cNvPr id="191571" name="Text Box 83"/>
          <p:cNvSpPr txBox="1">
            <a:spLocks noChangeArrowheads="1"/>
          </p:cNvSpPr>
          <p:nvPr/>
        </p:nvSpPr>
        <p:spPr bwMode="auto">
          <a:xfrm>
            <a:off x="5676900" y="4537075"/>
            <a:ext cx="1401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PgDepth=2</a:t>
            </a:r>
          </a:p>
        </p:txBody>
      </p:sp>
      <p:sp>
        <p:nvSpPr>
          <p:cNvPr id="191572" name="Text Box 84"/>
          <p:cNvSpPr txBox="1">
            <a:spLocks noChangeArrowheads="1"/>
          </p:cNvSpPr>
          <p:nvPr/>
        </p:nvSpPr>
        <p:spPr bwMode="auto">
          <a:xfrm>
            <a:off x="7200900" y="4570413"/>
            <a:ext cx="1401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PgDepth=3</a:t>
            </a:r>
          </a:p>
        </p:txBody>
      </p:sp>
    </p:spTree>
    <p:extLst>
      <p:ext uri="{BB962C8B-B14F-4D97-AF65-F5344CB8AC3E}">
        <p14:creationId xmlns:p14="http://schemas.microsoft.com/office/powerpoint/2010/main" val="2023127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36" grpId="0"/>
      <p:bldP spid="191569" grpId="0"/>
      <p:bldP spid="191570" grpId="0"/>
      <p:bldP spid="191571" grpId="0"/>
      <p:bldP spid="1915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766763"/>
            <a:ext cx="8458200" cy="992187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777875" y="2933700"/>
            <a:ext cx="7445375" cy="1662113"/>
            <a:chOff x="490" y="1848"/>
            <a:chExt cx="4690" cy="1047"/>
          </a:xfrm>
        </p:grpSpPr>
        <p:sp>
          <p:nvSpPr>
            <p:cNvPr id="141313" name="Line 1"/>
            <p:cNvSpPr>
              <a:spLocks noChangeShapeType="1"/>
            </p:cNvSpPr>
            <p:nvPr/>
          </p:nvSpPr>
          <p:spPr bwMode="auto">
            <a:xfrm flipH="1">
              <a:off x="1369" y="2482"/>
              <a:ext cx="0" cy="13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14" name="Line 2"/>
            <p:cNvSpPr>
              <a:spLocks noChangeShapeType="1"/>
            </p:cNvSpPr>
            <p:nvPr/>
          </p:nvSpPr>
          <p:spPr bwMode="auto">
            <a:xfrm>
              <a:off x="1199" y="2351"/>
              <a:ext cx="0" cy="26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15" name="Rectangle 3"/>
            <p:cNvSpPr>
              <a:spLocks noChangeArrowheads="1"/>
            </p:cNvSpPr>
            <p:nvPr/>
          </p:nvSpPr>
          <p:spPr bwMode="auto">
            <a:xfrm>
              <a:off x="944" y="2580"/>
              <a:ext cx="638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4514" y="2580"/>
              <a:ext cx="637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17" name="Text Box 5"/>
            <p:cNvSpPr txBox="1">
              <a:spLocks noChangeArrowheads="1"/>
            </p:cNvSpPr>
            <p:nvPr/>
          </p:nvSpPr>
          <p:spPr bwMode="auto">
            <a:xfrm>
              <a:off x="4540" y="263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</a:p>
          </p:txBody>
        </p:sp>
        <p:sp>
          <p:nvSpPr>
            <p:cNvPr id="141318" name="Rectangle 6"/>
            <p:cNvSpPr>
              <a:spLocks noChangeArrowheads="1"/>
            </p:cNvSpPr>
            <p:nvPr/>
          </p:nvSpPr>
          <p:spPr bwMode="auto">
            <a:xfrm>
              <a:off x="1836" y="2580"/>
              <a:ext cx="638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19" name="Rectangle 7"/>
            <p:cNvSpPr>
              <a:spLocks noChangeArrowheads="1"/>
            </p:cNvSpPr>
            <p:nvPr/>
          </p:nvSpPr>
          <p:spPr bwMode="auto">
            <a:xfrm>
              <a:off x="3622" y="2580"/>
              <a:ext cx="637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20" name="Text Box 8"/>
            <p:cNvSpPr txBox="1">
              <a:spLocks noChangeArrowheads="1"/>
            </p:cNvSpPr>
            <p:nvPr/>
          </p:nvSpPr>
          <p:spPr bwMode="auto">
            <a:xfrm>
              <a:off x="3648" y="263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 flipH="1">
              <a:off x="3239" y="2416"/>
              <a:ext cx="0" cy="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4047" y="2351"/>
              <a:ext cx="0" cy="26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1709" y="2025"/>
              <a:ext cx="3400" cy="22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24" name="Text Box 12"/>
            <p:cNvSpPr txBox="1">
              <a:spLocks noChangeArrowheads="1"/>
            </p:cNvSpPr>
            <p:nvPr/>
          </p:nvSpPr>
          <p:spPr bwMode="auto">
            <a:xfrm>
              <a:off x="1784" y="1848"/>
              <a:ext cx="3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000     001     010      011     100   101      110   111 </a:t>
              </a:r>
            </a:p>
          </p:txBody>
        </p:sp>
        <p:sp>
          <p:nvSpPr>
            <p:cNvPr id="141325" name="Line 13"/>
            <p:cNvSpPr>
              <a:spLocks noChangeShapeType="1"/>
            </p:cNvSpPr>
            <p:nvPr/>
          </p:nvSpPr>
          <p:spPr bwMode="auto">
            <a:xfrm>
              <a:off x="2162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26" name="Line 14"/>
            <p:cNvSpPr>
              <a:spLocks noChangeShapeType="1"/>
            </p:cNvSpPr>
            <p:nvPr/>
          </p:nvSpPr>
          <p:spPr bwMode="auto">
            <a:xfrm>
              <a:off x="3013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27" name="Line 15"/>
            <p:cNvSpPr>
              <a:spLocks noChangeShapeType="1"/>
            </p:cNvSpPr>
            <p:nvPr/>
          </p:nvSpPr>
          <p:spPr bwMode="auto">
            <a:xfrm>
              <a:off x="3438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>
              <a:off x="3862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29" name="Line 17"/>
            <p:cNvSpPr>
              <a:spLocks noChangeShapeType="1"/>
            </p:cNvSpPr>
            <p:nvPr/>
          </p:nvSpPr>
          <p:spPr bwMode="auto">
            <a:xfrm>
              <a:off x="4287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>
              <a:off x="4712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1" name="Line 19"/>
            <p:cNvSpPr>
              <a:spLocks noChangeShapeType="1"/>
            </p:cNvSpPr>
            <p:nvPr/>
          </p:nvSpPr>
          <p:spPr bwMode="auto">
            <a:xfrm>
              <a:off x="1369" y="2482"/>
              <a:ext cx="229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2" name="Line 20"/>
            <p:cNvSpPr>
              <a:spLocks noChangeShapeType="1"/>
            </p:cNvSpPr>
            <p:nvPr/>
          </p:nvSpPr>
          <p:spPr bwMode="auto">
            <a:xfrm flipV="1">
              <a:off x="3664" y="2155"/>
              <a:ext cx="0" cy="3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3" name="Line 21"/>
            <p:cNvSpPr>
              <a:spLocks noChangeShapeType="1"/>
            </p:cNvSpPr>
            <p:nvPr/>
          </p:nvSpPr>
          <p:spPr bwMode="auto">
            <a:xfrm>
              <a:off x="3239" y="2416"/>
              <a:ext cx="1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4" name="Line 22"/>
            <p:cNvSpPr>
              <a:spLocks noChangeShapeType="1"/>
            </p:cNvSpPr>
            <p:nvPr/>
          </p:nvSpPr>
          <p:spPr bwMode="auto">
            <a:xfrm flipV="1">
              <a:off x="4514" y="2155"/>
              <a:ext cx="0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5" name="Line 23"/>
            <p:cNvSpPr>
              <a:spLocks noChangeShapeType="1"/>
            </p:cNvSpPr>
            <p:nvPr/>
          </p:nvSpPr>
          <p:spPr bwMode="auto">
            <a:xfrm>
              <a:off x="3239" y="2155"/>
              <a:ext cx="0" cy="19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6" name="Line 24"/>
            <p:cNvSpPr>
              <a:spLocks noChangeShapeType="1"/>
            </p:cNvSpPr>
            <p:nvPr/>
          </p:nvSpPr>
          <p:spPr bwMode="auto">
            <a:xfrm>
              <a:off x="4939" y="2155"/>
              <a:ext cx="0" cy="19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7" name="Line 25"/>
            <p:cNvSpPr>
              <a:spLocks noChangeShapeType="1"/>
            </p:cNvSpPr>
            <p:nvPr/>
          </p:nvSpPr>
          <p:spPr bwMode="auto">
            <a:xfrm>
              <a:off x="4047" y="2351"/>
              <a:ext cx="8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8" name="Line 26"/>
            <p:cNvSpPr>
              <a:spLocks noChangeShapeType="1"/>
            </p:cNvSpPr>
            <p:nvPr/>
          </p:nvSpPr>
          <p:spPr bwMode="auto">
            <a:xfrm flipH="1">
              <a:off x="4089" y="2482"/>
              <a:ext cx="723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39" name="Line 27"/>
            <p:cNvSpPr>
              <a:spLocks noChangeShapeType="1"/>
            </p:cNvSpPr>
            <p:nvPr/>
          </p:nvSpPr>
          <p:spPr bwMode="auto">
            <a:xfrm>
              <a:off x="4089" y="2155"/>
              <a:ext cx="0" cy="327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40" name="Line 28"/>
            <p:cNvSpPr>
              <a:spLocks noChangeShapeType="1"/>
            </p:cNvSpPr>
            <p:nvPr/>
          </p:nvSpPr>
          <p:spPr bwMode="auto">
            <a:xfrm>
              <a:off x="3877" y="2351"/>
              <a:ext cx="0" cy="26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41" name="Text Box 29"/>
            <p:cNvSpPr txBox="1">
              <a:spLocks noChangeArrowheads="1"/>
            </p:cNvSpPr>
            <p:nvPr/>
          </p:nvSpPr>
          <p:spPr bwMode="auto">
            <a:xfrm>
              <a:off x="971" y="2636"/>
              <a:ext cx="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1342" name="Text Box 30"/>
            <p:cNvSpPr txBox="1">
              <a:spLocks noChangeArrowheads="1"/>
            </p:cNvSpPr>
            <p:nvPr/>
          </p:nvSpPr>
          <p:spPr bwMode="auto">
            <a:xfrm>
              <a:off x="1864" y="2607"/>
              <a:ext cx="5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</a:t>
              </a:r>
              <a:r>
                <a:rPr lang="en-US" altLang="zh-CN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, </a:t>
              </a:r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B1</a:t>
              </a:r>
            </a:p>
          </p:txBody>
        </p:sp>
        <p:sp>
          <p:nvSpPr>
            <p:cNvPr id="141343" name="Line 31"/>
            <p:cNvSpPr>
              <a:spLocks noChangeShapeType="1"/>
            </p:cNvSpPr>
            <p:nvPr/>
          </p:nvSpPr>
          <p:spPr bwMode="auto">
            <a:xfrm>
              <a:off x="3239" y="2351"/>
              <a:ext cx="63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44" name="Line 32"/>
            <p:cNvSpPr>
              <a:spLocks noChangeShapeType="1"/>
            </p:cNvSpPr>
            <p:nvPr/>
          </p:nvSpPr>
          <p:spPr bwMode="auto">
            <a:xfrm>
              <a:off x="1964" y="2155"/>
              <a:ext cx="0" cy="1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45" name="Line 33"/>
            <p:cNvSpPr>
              <a:spLocks noChangeShapeType="1"/>
            </p:cNvSpPr>
            <p:nvPr/>
          </p:nvSpPr>
          <p:spPr bwMode="auto">
            <a:xfrm flipH="1">
              <a:off x="1199" y="2351"/>
              <a:ext cx="76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46" name="Line 34"/>
            <p:cNvSpPr>
              <a:spLocks noChangeShapeType="1"/>
            </p:cNvSpPr>
            <p:nvPr/>
          </p:nvSpPr>
          <p:spPr bwMode="auto">
            <a:xfrm>
              <a:off x="2601" y="202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47" name="Line 35"/>
            <p:cNvSpPr>
              <a:spLocks noChangeShapeType="1"/>
            </p:cNvSpPr>
            <p:nvPr/>
          </p:nvSpPr>
          <p:spPr bwMode="auto">
            <a:xfrm flipH="1">
              <a:off x="4812" y="2482"/>
              <a:ext cx="0" cy="13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48" name="Text Box 36"/>
            <p:cNvSpPr txBox="1">
              <a:spLocks noChangeArrowheads="1"/>
            </p:cNvSpPr>
            <p:nvPr/>
          </p:nvSpPr>
          <p:spPr bwMode="auto">
            <a:xfrm>
              <a:off x="490" y="2026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3333CC"/>
                  </a:solidFill>
                  <a:ea typeface="宋体" charset="-122"/>
                </a:rPr>
                <a:t> 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49" name="Line 37"/>
            <p:cNvSpPr>
              <a:spLocks noChangeShapeType="1"/>
            </p:cNvSpPr>
            <p:nvPr/>
          </p:nvSpPr>
          <p:spPr bwMode="auto">
            <a:xfrm>
              <a:off x="2814" y="2155"/>
              <a:ext cx="0" cy="4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50" name="Rectangle 38"/>
            <p:cNvSpPr>
              <a:spLocks noChangeArrowheads="1"/>
            </p:cNvSpPr>
            <p:nvPr/>
          </p:nvSpPr>
          <p:spPr bwMode="auto">
            <a:xfrm>
              <a:off x="2729" y="2580"/>
              <a:ext cx="638" cy="2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51" name="Text Box 39"/>
            <p:cNvSpPr txBox="1">
              <a:spLocks noChangeArrowheads="1"/>
            </p:cNvSpPr>
            <p:nvPr/>
          </p:nvSpPr>
          <p:spPr bwMode="auto">
            <a:xfrm>
              <a:off x="2757" y="263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</a:p>
          </p:txBody>
        </p:sp>
        <p:sp>
          <p:nvSpPr>
            <p:cNvPr id="141352" name="Line 40"/>
            <p:cNvSpPr>
              <a:spLocks noChangeShapeType="1"/>
            </p:cNvSpPr>
            <p:nvPr/>
          </p:nvSpPr>
          <p:spPr bwMode="auto">
            <a:xfrm flipH="1">
              <a:off x="2050" y="2416"/>
              <a:ext cx="0" cy="196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53" name="Line 41"/>
            <p:cNvSpPr>
              <a:spLocks noChangeShapeType="1"/>
            </p:cNvSpPr>
            <p:nvPr/>
          </p:nvSpPr>
          <p:spPr bwMode="auto">
            <a:xfrm>
              <a:off x="2389" y="2155"/>
              <a:ext cx="0" cy="2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1354" name="Line 42"/>
            <p:cNvSpPr>
              <a:spLocks noChangeShapeType="1"/>
            </p:cNvSpPr>
            <p:nvPr/>
          </p:nvSpPr>
          <p:spPr bwMode="auto">
            <a:xfrm flipH="1">
              <a:off x="2050" y="2416"/>
              <a:ext cx="339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1290638" y="4589463"/>
            <a:ext cx="1401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PgDepth=2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35163" y="4905375"/>
            <a:ext cx="5572125" cy="1916113"/>
            <a:chOff x="1219" y="3057"/>
            <a:chExt cx="3510" cy="1207"/>
          </a:xfrm>
        </p:grpSpPr>
        <p:sp>
          <p:nvSpPr>
            <p:cNvPr id="188420" name="Line 4"/>
            <p:cNvSpPr>
              <a:spLocks noChangeShapeType="1"/>
            </p:cNvSpPr>
            <p:nvPr/>
          </p:nvSpPr>
          <p:spPr bwMode="auto">
            <a:xfrm flipH="1">
              <a:off x="1595" y="3436"/>
              <a:ext cx="376" cy="2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21" name="Line 5"/>
            <p:cNvSpPr>
              <a:spLocks noChangeShapeType="1"/>
            </p:cNvSpPr>
            <p:nvPr/>
          </p:nvSpPr>
          <p:spPr bwMode="auto">
            <a:xfrm>
              <a:off x="3016" y="3138"/>
              <a:ext cx="836" cy="2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22" name="Line 6"/>
            <p:cNvSpPr>
              <a:spLocks noChangeShapeType="1"/>
            </p:cNvSpPr>
            <p:nvPr/>
          </p:nvSpPr>
          <p:spPr bwMode="auto">
            <a:xfrm flipH="1">
              <a:off x="2097" y="3138"/>
              <a:ext cx="835" cy="2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23" name="Line 7"/>
            <p:cNvSpPr>
              <a:spLocks noChangeShapeType="1"/>
            </p:cNvSpPr>
            <p:nvPr/>
          </p:nvSpPr>
          <p:spPr bwMode="auto">
            <a:xfrm>
              <a:off x="2013" y="3409"/>
              <a:ext cx="418" cy="27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24" name="Line 8"/>
            <p:cNvSpPr>
              <a:spLocks noChangeShapeType="1"/>
            </p:cNvSpPr>
            <p:nvPr/>
          </p:nvSpPr>
          <p:spPr bwMode="auto">
            <a:xfrm>
              <a:off x="3893" y="3409"/>
              <a:ext cx="418" cy="27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25" name="Line 9"/>
            <p:cNvSpPr>
              <a:spLocks noChangeShapeType="1"/>
            </p:cNvSpPr>
            <p:nvPr/>
          </p:nvSpPr>
          <p:spPr bwMode="auto">
            <a:xfrm flipH="1">
              <a:off x="3559" y="3436"/>
              <a:ext cx="376" cy="2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26" name="Oval 10"/>
            <p:cNvSpPr>
              <a:spLocks noChangeArrowheads="1"/>
            </p:cNvSpPr>
            <p:nvPr/>
          </p:nvSpPr>
          <p:spPr bwMode="auto">
            <a:xfrm>
              <a:off x="2849" y="3057"/>
              <a:ext cx="250" cy="16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27" name="Oval 11"/>
            <p:cNvSpPr>
              <a:spLocks noChangeArrowheads="1"/>
            </p:cNvSpPr>
            <p:nvPr/>
          </p:nvSpPr>
          <p:spPr bwMode="auto">
            <a:xfrm>
              <a:off x="1888" y="3355"/>
              <a:ext cx="250" cy="16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28" name="Oval 12"/>
            <p:cNvSpPr>
              <a:spLocks noChangeArrowheads="1"/>
            </p:cNvSpPr>
            <p:nvPr/>
          </p:nvSpPr>
          <p:spPr bwMode="auto">
            <a:xfrm>
              <a:off x="3810" y="3355"/>
              <a:ext cx="250" cy="16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29" name="Rectangle 13"/>
            <p:cNvSpPr>
              <a:spLocks noChangeArrowheads="1"/>
            </p:cNvSpPr>
            <p:nvPr/>
          </p:nvSpPr>
          <p:spPr bwMode="auto">
            <a:xfrm>
              <a:off x="1219" y="3680"/>
              <a:ext cx="627" cy="19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1247" y="3690"/>
              <a:ext cx="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2180" y="3680"/>
              <a:ext cx="627" cy="19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2208" y="369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8433" name="Rectangle 17"/>
            <p:cNvSpPr>
              <a:spLocks noChangeArrowheads="1"/>
            </p:cNvSpPr>
            <p:nvPr/>
          </p:nvSpPr>
          <p:spPr bwMode="auto">
            <a:xfrm>
              <a:off x="4102" y="3680"/>
              <a:ext cx="627" cy="19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4130" y="366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8435" name="Text Box 19"/>
            <p:cNvSpPr txBox="1">
              <a:spLocks noChangeArrowheads="1"/>
            </p:cNvSpPr>
            <p:nvPr/>
          </p:nvSpPr>
          <p:spPr bwMode="auto">
            <a:xfrm>
              <a:off x="2305" y="310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36" name="Text Box 20"/>
            <p:cNvSpPr txBox="1">
              <a:spLocks noChangeArrowheads="1"/>
            </p:cNvSpPr>
            <p:nvPr/>
          </p:nvSpPr>
          <p:spPr bwMode="auto">
            <a:xfrm>
              <a:off x="1574" y="34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37" name="Text Box 21"/>
            <p:cNvSpPr txBox="1">
              <a:spLocks noChangeArrowheads="1"/>
            </p:cNvSpPr>
            <p:nvPr/>
          </p:nvSpPr>
          <p:spPr bwMode="auto">
            <a:xfrm>
              <a:off x="2284" y="3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38" name="Text Box 22"/>
            <p:cNvSpPr txBox="1">
              <a:spLocks noChangeArrowheads="1"/>
            </p:cNvSpPr>
            <p:nvPr/>
          </p:nvSpPr>
          <p:spPr bwMode="auto">
            <a:xfrm>
              <a:off x="3528" y="3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39" name="Text Box 23"/>
            <p:cNvSpPr txBox="1">
              <a:spLocks noChangeArrowheads="1"/>
            </p:cNvSpPr>
            <p:nvPr/>
          </p:nvSpPr>
          <p:spPr bwMode="auto">
            <a:xfrm>
              <a:off x="4155" y="34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40" name="Text Box 24"/>
            <p:cNvSpPr txBox="1">
              <a:spLocks noChangeArrowheads="1"/>
            </p:cNvSpPr>
            <p:nvPr/>
          </p:nvSpPr>
          <p:spPr bwMode="auto">
            <a:xfrm>
              <a:off x="3485" y="310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41" name="Rectangle 25"/>
            <p:cNvSpPr>
              <a:spLocks noChangeArrowheads="1"/>
            </p:cNvSpPr>
            <p:nvPr/>
          </p:nvSpPr>
          <p:spPr bwMode="auto">
            <a:xfrm>
              <a:off x="2765" y="4005"/>
              <a:ext cx="627" cy="19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42" name="Text Box 26"/>
            <p:cNvSpPr txBox="1">
              <a:spLocks noChangeArrowheads="1"/>
            </p:cNvSpPr>
            <p:nvPr/>
          </p:nvSpPr>
          <p:spPr bwMode="auto">
            <a:xfrm>
              <a:off x="2793" y="4004"/>
              <a:ext cx="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8443" name="Rectangle 27"/>
            <p:cNvSpPr>
              <a:spLocks noChangeArrowheads="1"/>
            </p:cNvSpPr>
            <p:nvPr/>
          </p:nvSpPr>
          <p:spPr bwMode="auto">
            <a:xfrm>
              <a:off x="3726" y="4005"/>
              <a:ext cx="627" cy="190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44" name="Text Box 28"/>
            <p:cNvSpPr txBox="1">
              <a:spLocks noChangeArrowheads="1"/>
            </p:cNvSpPr>
            <p:nvPr/>
          </p:nvSpPr>
          <p:spPr bwMode="auto">
            <a:xfrm>
              <a:off x="3754" y="401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 sz="20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8445" name="Line 29"/>
            <p:cNvSpPr>
              <a:spLocks noChangeShapeType="1"/>
            </p:cNvSpPr>
            <p:nvPr/>
          </p:nvSpPr>
          <p:spPr bwMode="auto">
            <a:xfrm flipH="1">
              <a:off x="3141" y="3734"/>
              <a:ext cx="334" cy="27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46" name="Line 30"/>
            <p:cNvSpPr>
              <a:spLocks noChangeShapeType="1"/>
            </p:cNvSpPr>
            <p:nvPr/>
          </p:nvSpPr>
          <p:spPr bwMode="auto">
            <a:xfrm>
              <a:off x="3517" y="3707"/>
              <a:ext cx="418" cy="29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47" name="Oval 31"/>
            <p:cNvSpPr>
              <a:spLocks noChangeArrowheads="1"/>
            </p:cNvSpPr>
            <p:nvPr/>
          </p:nvSpPr>
          <p:spPr bwMode="auto">
            <a:xfrm>
              <a:off x="3392" y="3653"/>
              <a:ext cx="251" cy="16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48" name="Text Box 32"/>
            <p:cNvSpPr txBox="1">
              <a:spLocks noChangeArrowheads="1"/>
            </p:cNvSpPr>
            <p:nvPr/>
          </p:nvSpPr>
          <p:spPr bwMode="auto">
            <a:xfrm>
              <a:off x="3088" y="371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449" name="Text Box 33"/>
            <p:cNvSpPr txBox="1">
              <a:spLocks noChangeArrowheads="1"/>
            </p:cNvSpPr>
            <p:nvPr/>
          </p:nvSpPr>
          <p:spPr bwMode="auto">
            <a:xfrm>
              <a:off x="3767" y="37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88452" name="Text Box 36"/>
          <p:cNvSpPr txBox="1">
            <a:spLocks noChangeArrowheads="1"/>
          </p:cNvSpPr>
          <p:nvPr/>
        </p:nvSpPr>
        <p:spPr bwMode="auto">
          <a:xfrm>
            <a:off x="2797175" y="4589463"/>
            <a:ext cx="1401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PgDepth=3</a:t>
            </a:r>
          </a:p>
        </p:txBody>
      </p:sp>
      <p:sp>
        <p:nvSpPr>
          <p:cNvPr id="188453" name="Text Box 37"/>
          <p:cNvSpPr txBox="1">
            <a:spLocks noChangeArrowheads="1"/>
          </p:cNvSpPr>
          <p:nvPr/>
        </p:nvSpPr>
        <p:spPr bwMode="auto">
          <a:xfrm>
            <a:off x="4254500" y="4554538"/>
            <a:ext cx="1401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PgDepth=2</a:t>
            </a:r>
          </a:p>
        </p:txBody>
      </p:sp>
      <p:sp>
        <p:nvSpPr>
          <p:cNvPr id="188454" name="Text Box 38"/>
          <p:cNvSpPr txBox="1">
            <a:spLocks noChangeArrowheads="1"/>
          </p:cNvSpPr>
          <p:nvPr/>
        </p:nvSpPr>
        <p:spPr bwMode="auto">
          <a:xfrm>
            <a:off x="5676900" y="4537075"/>
            <a:ext cx="1401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PgDepth=2</a:t>
            </a:r>
          </a:p>
        </p:txBody>
      </p:sp>
      <p:sp>
        <p:nvSpPr>
          <p:cNvPr id="188455" name="Text Box 39"/>
          <p:cNvSpPr txBox="1">
            <a:spLocks noChangeArrowheads="1"/>
          </p:cNvSpPr>
          <p:nvPr/>
        </p:nvSpPr>
        <p:spPr bwMode="auto">
          <a:xfrm>
            <a:off x="7200900" y="4570413"/>
            <a:ext cx="1401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PgDepth=3</a:t>
            </a:r>
          </a:p>
        </p:txBody>
      </p:sp>
      <p:sp>
        <p:nvSpPr>
          <p:cNvPr id="188457" name="Rectangle 41"/>
          <p:cNvSpPr>
            <a:spLocks noChangeArrowheads="1"/>
          </p:cNvSpPr>
          <p:nvPr/>
        </p:nvSpPr>
        <p:spPr bwMode="auto">
          <a:xfrm>
            <a:off x="263525" y="469900"/>
            <a:ext cx="9164638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46100" indent="-546100"/>
            <a:r>
              <a:rPr lang="zh-CN" altLang="en-US" sz="28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定义目录表信息：</a:t>
            </a:r>
            <a:endParaRPr lang="zh-CN" altLang="en-US">
              <a:solidFill>
                <a:srgbClr val="3366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46100" indent="-546100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目录表深度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DirDepth</a:t>
            </a:r>
            <a:r>
              <a:rPr lang="en-US" altLang="zh-CN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为区分各个页块所需的二进制位数。</a:t>
            </a:r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508000" y="3032125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66FF"/>
                </a:solidFill>
                <a:ea typeface="宋体" charset="-122"/>
              </a:rPr>
              <a:t>DirDepth=3</a:t>
            </a:r>
          </a:p>
        </p:txBody>
      </p:sp>
      <p:sp>
        <p:nvSpPr>
          <p:cNvPr id="188459" name="Rectangle 43"/>
          <p:cNvSpPr>
            <a:spLocks noChangeArrowheads="1"/>
          </p:cNvSpPr>
          <p:nvPr/>
        </p:nvSpPr>
        <p:spPr bwMode="auto">
          <a:xfrm>
            <a:off x="749300" y="1741488"/>
            <a:ext cx="4498975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DirDepth</a:t>
            </a:r>
            <a:r>
              <a:rPr lang="en-US" altLang="zh-CN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PgDepth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的关系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0137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8" grpId="0"/>
      <p:bldP spid="1884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90525"/>
            <a:ext cx="4800600" cy="4572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3366FF"/>
                </a:solidFill>
                <a:ea typeface="楷体_GB2312" pitchFamily="49" charset="-122"/>
              </a:rPr>
              <a:t>关键码插入及页块分裂</a:t>
            </a:r>
            <a:endParaRPr lang="zh-CN" altLang="en-US">
              <a:solidFill>
                <a:srgbClr val="3366FF"/>
              </a:solidFill>
              <a:ea typeface="楷体_GB2312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114425"/>
            <a:ext cx="8334375" cy="1084263"/>
          </a:xfrm>
        </p:spPr>
        <p:txBody>
          <a:bodyPr/>
          <a:lstStyle/>
          <a:p>
            <a:pPr marL="541338" indent="-541338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在向一个页块插入关键码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key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如果该页块 不满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可以直接将关键码插入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;  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0"/>
          <p:cNvGrpSpPr>
            <a:grpSpLocks/>
          </p:cNvGrpSpPr>
          <p:nvPr/>
        </p:nvGrpSpPr>
        <p:grpSpPr bwMode="auto">
          <a:xfrm>
            <a:off x="496888" y="3100388"/>
            <a:ext cx="6851650" cy="2609850"/>
            <a:chOff x="313" y="1953"/>
            <a:chExt cx="4316" cy="1644"/>
          </a:xfrm>
        </p:grpSpPr>
        <p:sp>
          <p:nvSpPr>
            <p:cNvPr id="91140" name="Line 4"/>
            <p:cNvSpPr>
              <a:spLocks noChangeShapeType="1"/>
            </p:cNvSpPr>
            <p:nvPr/>
          </p:nvSpPr>
          <p:spPr bwMode="auto">
            <a:xfrm flipH="1">
              <a:off x="2051" y="2721"/>
              <a:ext cx="0" cy="24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41" name="Line 5"/>
            <p:cNvSpPr>
              <a:spLocks noChangeShapeType="1"/>
            </p:cNvSpPr>
            <p:nvPr/>
          </p:nvSpPr>
          <p:spPr bwMode="auto">
            <a:xfrm>
              <a:off x="1043" y="2721"/>
              <a:ext cx="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42" name="Line 6"/>
            <p:cNvSpPr>
              <a:spLocks noChangeShapeType="1"/>
            </p:cNvSpPr>
            <p:nvPr/>
          </p:nvSpPr>
          <p:spPr bwMode="auto">
            <a:xfrm>
              <a:off x="3059" y="272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43" name="Line 7"/>
            <p:cNvSpPr>
              <a:spLocks noChangeShapeType="1"/>
            </p:cNvSpPr>
            <p:nvPr/>
          </p:nvSpPr>
          <p:spPr bwMode="auto">
            <a:xfrm>
              <a:off x="4019" y="2721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803" y="2913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45" name="Text Box 9"/>
            <p:cNvSpPr txBox="1">
              <a:spLocks noChangeArrowheads="1"/>
            </p:cNvSpPr>
            <p:nvPr/>
          </p:nvSpPr>
          <p:spPr bwMode="auto">
            <a:xfrm>
              <a:off x="835" y="2913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2819" y="2913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47" name="Text Box 11"/>
            <p:cNvSpPr txBox="1">
              <a:spLocks noChangeArrowheads="1"/>
            </p:cNvSpPr>
            <p:nvPr/>
          </p:nvSpPr>
          <p:spPr bwMode="auto">
            <a:xfrm>
              <a:off x="2851" y="2913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1811" y="2913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49" name="Text Box 13"/>
            <p:cNvSpPr txBox="1">
              <a:spLocks noChangeArrowheads="1"/>
            </p:cNvSpPr>
            <p:nvPr/>
          </p:nvSpPr>
          <p:spPr bwMode="auto">
            <a:xfrm>
              <a:off x="1843" y="2913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3827" y="2913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51" name="Text Box 15"/>
            <p:cNvSpPr txBox="1">
              <a:spLocks noChangeArrowheads="1"/>
            </p:cNvSpPr>
            <p:nvPr/>
          </p:nvSpPr>
          <p:spPr bwMode="auto">
            <a:xfrm>
              <a:off x="3859" y="2913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1152" name="Rectangle 16"/>
            <p:cNvSpPr>
              <a:spLocks noChangeArrowheads="1"/>
            </p:cNvSpPr>
            <p:nvPr/>
          </p:nvSpPr>
          <p:spPr bwMode="auto">
            <a:xfrm>
              <a:off x="1715" y="2241"/>
              <a:ext cx="1936" cy="33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53" name="Text Box 17"/>
            <p:cNvSpPr txBox="1">
              <a:spLocks noChangeArrowheads="1"/>
            </p:cNvSpPr>
            <p:nvPr/>
          </p:nvSpPr>
          <p:spPr bwMode="auto">
            <a:xfrm>
              <a:off x="1767" y="1953"/>
              <a:ext cx="1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00    01    10     11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>
              <a:off x="2195" y="224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55" name="Line 19"/>
            <p:cNvSpPr>
              <a:spLocks noChangeShapeType="1"/>
            </p:cNvSpPr>
            <p:nvPr/>
          </p:nvSpPr>
          <p:spPr bwMode="auto">
            <a:xfrm>
              <a:off x="2675" y="224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56" name="Line 20"/>
            <p:cNvSpPr>
              <a:spLocks noChangeShapeType="1"/>
            </p:cNvSpPr>
            <p:nvPr/>
          </p:nvSpPr>
          <p:spPr bwMode="auto">
            <a:xfrm>
              <a:off x="3155" y="224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3395" y="2385"/>
              <a:ext cx="0" cy="3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58" name="Line 22"/>
            <p:cNvSpPr>
              <a:spLocks noChangeShapeType="1"/>
            </p:cNvSpPr>
            <p:nvPr/>
          </p:nvSpPr>
          <p:spPr bwMode="auto">
            <a:xfrm>
              <a:off x="3395" y="2721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59" name="Line 23"/>
            <p:cNvSpPr>
              <a:spLocks noChangeShapeType="1"/>
            </p:cNvSpPr>
            <p:nvPr/>
          </p:nvSpPr>
          <p:spPr bwMode="auto">
            <a:xfrm>
              <a:off x="2435" y="2385"/>
              <a:ext cx="0" cy="336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60" name="Line 24"/>
            <p:cNvSpPr>
              <a:spLocks noChangeShapeType="1"/>
            </p:cNvSpPr>
            <p:nvPr/>
          </p:nvSpPr>
          <p:spPr bwMode="auto">
            <a:xfrm>
              <a:off x="2051" y="2721"/>
              <a:ext cx="38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61" name="Line 25"/>
            <p:cNvSpPr>
              <a:spLocks noChangeShapeType="1"/>
            </p:cNvSpPr>
            <p:nvPr/>
          </p:nvSpPr>
          <p:spPr bwMode="auto">
            <a:xfrm>
              <a:off x="1043" y="2721"/>
              <a:ext cx="91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62" name="Line 26"/>
            <p:cNvSpPr>
              <a:spLocks noChangeShapeType="1"/>
            </p:cNvSpPr>
            <p:nvPr/>
          </p:nvSpPr>
          <p:spPr bwMode="auto">
            <a:xfrm flipV="1">
              <a:off x="1955" y="2385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2915" y="238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64" name="Line 28"/>
            <p:cNvSpPr>
              <a:spLocks noChangeShapeType="1"/>
            </p:cNvSpPr>
            <p:nvPr/>
          </p:nvSpPr>
          <p:spPr bwMode="auto">
            <a:xfrm>
              <a:off x="2915" y="272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65" name="Text Box 29"/>
            <p:cNvSpPr txBox="1">
              <a:spLocks noChangeArrowheads="1"/>
            </p:cNvSpPr>
            <p:nvPr/>
          </p:nvSpPr>
          <p:spPr bwMode="auto">
            <a:xfrm>
              <a:off x="313" y="2202"/>
              <a:ext cx="1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3333CC"/>
                  </a:solidFill>
                  <a:ea typeface="宋体" charset="-122"/>
                </a:rPr>
                <a:t>DirDepth=2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1168" name="Text Box 32"/>
            <p:cNvSpPr txBox="1">
              <a:spLocks noChangeArrowheads="1"/>
            </p:cNvSpPr>
            <p:nvPr/>
          </p:nvSpPr>
          <p:spPr bwMode="auto">
            <a:xfrm>
              <a:off x="765" y="3366"/>
              <a:ext cx="3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PgDepth=2     PgDepth=2      PgDepth=2      PgDepth=2</a:t>
              </a:r>
            </a:p>
          </p:txBody>
        </p:sp>
      </p:grp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5003800" y="4652963"/>
            <a:ext cx="661988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C6</a:t>
            </a:r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6588125" y="4652963"/>
            <a:ext cx="6604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C7</a:t>
            </a:r>
          </a:p>
        </p:txBody>
      </p:sp>
      <p:sp>
        <p:nvSpPr>
          <p:cNvPr id="2" name="Text Box 0"/>
          <p:cNvSpPr txBox="1">
            <a:spLocks noChangeArrowheads="1"/>
          </p:cNvSpPr>
          <p:nvPr/>
        </p:nvSpPr>
        <p:spPr bwMode="auto">
          <a:xfrm>
            <a:off x="1476375" y="2349500"/>
            <a:ext cx="6958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插入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C6 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110110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）和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C7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110111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8062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1" grpId="0" animBg="1"/>
      <p:bldP spid="12288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141413" y="1825625"/>
            <a:ext cx="7894637" cy="2498725"/>
            <a:chOff x="240" y="2352"/>
            <a:chExt cx="5051" cy="1759"/>
          </a:xfrm>
        </p:grpSpPr>
        <p:sp>
          <p:nvSpPr>
            <p:cNvPr id="140367" name="Line 79"/>
            <p:cNvSpPr>
              <a:spLocks noChangeShapeType="1"/>
            </p:cNvSpPr>
            <p:nvPr/>
          </p:nvSpPr>
          <p:spPr bwMode="auto">
            <a:xfrm flipH="1">
              <a:off x="912" y="3276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68" name="Line 80"/>
            <p:cNvSpPr>
              <a:spLocks noChangeShapeType="1"/>
            </p:cNvSpPr>
            <p:nvPr/>
          </p:nvSpPr>
          <p:spPr bwMode="auto">
            <a:xfrm>
              <a:off x="720" y="308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69" name="Rectangle 81"/>
            <p:cNvSpPr>
              <a:spLocks noChangeArrowheads="1"/>
            </p:cNvSpPr>
            <p:nvPr/>
          </p:nvSpPr>
          <p:spPr bwMode="auto">
            <a:xfrm>
              <a:off x="432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70" name="Rectangle 82"/>
            <p:cNvSpPr>
              <a:spLocks noChangeArrowheads="1"/>
            </p:cNvSpPr>
            <p:nvPr/>
          </p:nvSpPr>
          <p:spPr bwMode="auto">
            <a:xfrm>
              <a:off x="4464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71" name="Text Box 83"/>
            <p:cNvSpPr txBox="1">
              <a:spLocks noChangeArrowheads="1"/>
            </p:cNvSpPr>
            <p:nvPr/>
          </p:nvSpPr>
          <p:spPr bwMode="auto">
            <a:xfrm>
              <a:off x="4496" y="3420"/>
              <a:ext cx="35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0372" name="Rectangle 84"/>
            <p:cNvSpPr>
              <a:spLocks noChangeArrowheads="1"/>
            </p:cNvSpPr>
            <p:nvPr/>
          </p:nvSpPr>
          <p:spPr bwMode="auto">
            <a:xfrm>
              <a:off x="1440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73" name="Rectangle 85"/>
            <p:cNvSpPr>
              <a:spLocks noChangeArrowheads="1"/>
            </p:cNvSpPr>
            <p:nvPr/>
          </p:nvSpPr>
          <p:spPr bwMode="auto">
            <a:xfrm>
              <a:off x="3456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74" name="Text Box 86"/>
            <p:cNvSpPr txBox="1">
              <a:spLocks noChangeArrowheads="1"/>
            </p:cNvSpPr>
            <p:nvPr/>
          </p:nvSpPr>
          <p:spPr bwMode="auto">
            <a:xfrm>
              <a:off x="3488" y="3420"/>
              <a:ext cx="35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0375" name="Line 87"/>
            <p:cNvSpPr>
              <a:spLocks noChangeShapeType="1"/>
            </p:cNvSpPr>
            <p:nvPr/>
          </p:nvSpPr>
          <p:spPr bwMode="auto">
            <a:xfrm flipH="1">
              <a:off x="3024" y="31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76" name="Line 88"/>
            <p:cNvSpPr>
              <a:spLocks noChangeShapeType="1"/>
            </p:cNvSpPr>
            <p:nvPr/>
          </p:nvSpPr>
          <p:spPr bwMode="auto">
            <a:xfrm>
              <a:off x="3936" y="3084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77" name="Rectangle 89"/>
            <p:cNvSpPr>
              <a:spLocks noChangeArrowheads="1"/>
            </p:cNvSpPr>
            <p:nvPr/>
          </p:nvSpPr>
          <p:spPr bwMode="auto">
            <a:xfrm>
              <a:off x="1296" y="2604"/>
              <a:ext cx="3840" cy="33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78" name="Text Box 90"/>
            <p:cNvSpPr txBox="1">
              <a:spLocks noChangeArrowheads="1"/>
            </p:cNvSpPr>
            <p:nvPr/>
          </p:nvSpPr>
          <p:spPr bwMode="auto">
            <a:xfrm>
              <a:off x="1380" y="2352"/>
              <a:ext cx="377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000   001    010     011   100   101    110    111 </a:t>
              </a:r>
            </a:p>
          </p:txBody>
        </p:sp>
        <p:sp>
          <p:nvSpPr>
            <p:cNvPr id="140379" name="Line 91"/>
            <p:cNvSpPr>
              <a:spLocks noChangeShapeType="1"/>
            </p:cNvSpPr>
            <p:nvPr/>
          </p:nvSpPr>
          <p:spPr bwMode="auto">
            <a:xfrm>
              <a:off x="180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0" name="Line 92"/>
            <p:cNvSpPr>
              <a:spLocks noChangeShapeType="1"/>
            </p:cNvSpPr>
            <p:nvPr/>
          </p:nvSpPr>
          <p:spPr bwMode="auto">
            <a:xfrm>
              <a:off x="276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1" name="Line 93"/>
            <p:cNvSpPr>
              <a:spLocks noChangeShapeType="1"/>
            </p:cNvSpPr>
            <p:nvPr/>
          </p:nvSpPr>
          <p:spPr bwMode="auto">
            <a:xfrm>
              <a:off x="324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2" name="Line 94"/>
            <p:cNvSpPr>
              <a:spLocks noChangeShapeType="1"/>
            </p:cNvSpPr>
            <p:nvPr/>
          </p:nvSpPr>
          <p:spPr bwMode="auto">
            <a:xfrm>
              <a:off x="372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3" name="Line 95"/>
            <p:cNvSpPr>
              <a:spLocks noChangeShapeType="1"/>
            </p:cNvSpPr>
            <p:nvPr/>
          </p:nvSpPr>
          <p:spPr bwMode="auto">
            <a:xfrm>
              <a:off x="420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4" name="Line 96"/>
            <p:cNvSpPr>
              <a:spLocks noChangeShapeType="1"/>
            </p:cNvSpPr>
            <p:nvPr/>
          </p:nvSpPr>
          <p:spPr bwMode="auto">
            <a:xfrm>
              <a:off x="468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5" name="Line 97"/>
            <p:cNvSpPr>
              <a:spLocks noChangeShapeType="1"/>
            </p:cNvSpPr>
            <p:nvPr/>
          </p:nvSpPr>
          <p:spPr bwMode="auto">
            <a:xfrm>
              <a:off x="912" y="3276"/>
              <a:ext cx="25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6" name="Line 98"/>
            <p:cNvSpPr>
              <a:spLocks noChangeShapeType="1"/>
            </p:cNvSpPr>
            <p:nvPr/>
          </p:nvSpPr>
          <p:spPr bwMode="auto">
            <a:xfrm flipV="1">
              <a:off x="3504" y="2796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7" name="Line 99"/>
            <p:cNvSpPr>
              <a:spLocks noChangeShapeType="1"/>
            </p:cNvSpPr>
            <p:nvPr/>
          </p:nvSpPr>
          <p:spPr bwMode="auto">
            <a:xfrm>
              <a:off x="3024" y="318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8" name="Line 100"/>
            <p:cNvSpPr>
              <a:spLocks noChangeShapeType="1"/>
            </p:cNvSpPr>
            <p:nvPr/>
          </p:nvSpPr>
          <p:spPr bwMode="auto">
            <a:xfrm flipV="1">
              <a:off x="4464" y="27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89" name="Line 101"/>
            <p:cNvSpPr>
              <a:spLocks noChangeShapeType="1"/>
            </p:cNvSpPr>
            <p:nvPr/>
          </p:nvSpPr>
          <p:spPr bwMode="auto">
            <a:xfrm>
              <a:off x="3024" y="2796"/>
              <a:ext cx="0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90" name="Line 102"/>
            <p:cNvSpPr>
              <a:spLocks noChangeShapeType="1"/>
            </p:cNvSpPr>
            <p:nvPr/>
          </p:nvSpPr>
          <p:spPr bwMode="auto">
            <a:xfrm>
              <a:off x="4944" y="2796"/>
              <a:ext cx="0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91" name="Line 103"/>
            <p:cNvSpPr>
              <a:spLocks noChangeShapeType="1"/>
            </p:cNvSpPr>
            <p:nvPr/>
          </p:nvSpPr>
          <p:spPr bwMode="auto">
            <a:xfrm>
              <a:off x="3936" y="3084"/>
              <a:ext cx="100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92" name="Line 104"/>
            <p:cNvSpPr>
              <a:spLocks noChangeShapeType="1"/>
            </p:cNvSpPr>
            <p:nvPr/>
          </p:nvSpPr>
          <p:spPr bwMode="auto">
            <a:xfrm flipH="1">
              <a:off x="3984" y="3276"/>
              <a:ext cx="81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93" name="Line 105"/>
            <p:cNvSpPr>
              <a:spLocks noChangeShapeType="1"/>
            </p:cNvSpPr>
            <p:nvPr/>
          </p:nvSpPr>
          <p:spPr bwMode="auto">
            <a:xfrm>
              <a:off x="3984" y="2796"/>
              <a:ext cx="0" cy="48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94" name="Line 106"/>
            <p:cNvSpPr>
              <a:spLocks noChangeShapeType="1"/>
            </p:cNvSpPr>
            <p:nvPr/>
          </p:nvSpPr>
          <p:spPr bwMode="auto">
            <a:xfrm>
              <a:off x="3744" y="3084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95" name="Text Box 107"/>
            <p:cNvSpPr txBox="1">
              <a:spLocks noChangeArrowheads="1"/>
            </p:cNvSpPr>
            <p:nvPr/>
          </p:nvSpPr>
          <p:spPr bwMode="auto">
            <a:xfrm>
              <a:off x="464" y="3420"/>
              <a:ext cx="69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0396" name="Text Box 108"/>
            <p:cNvSpPr txBox="1">
              <a:spLocks noChangeArrowheads="1"/>
            </p:cNvSpPr>
            <p:nvPr/>
          </p:nvSpPr>
          <p:spPr bwMode="auto">
            <a:xfrm>
              <a:off x="1472" y="3420"/>
              <a:ext cx="7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0397" name="Line 109"/>
            <p:cNvSpPr>
              <a:spLocks noChangeShapeType="1"/>
            </p:cNvSpPr>
            <p:nvPr/>
          </p:nvSpPr>
          <p:spPr bwMode="auto">
            <a:xfrm>
              <a:off x="3024" y="3084"/>
              <a:ext cx="72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98" name="Line 110"/>
            <p:cNvSpPr>
              <a:spLocks noChangeShapeType="1"/>
            </p:cNvSpPr>
            <p:nvPr/>
          </p:nvSpPr>
          <p:spPr bwMode="auto">
            <a:xfrm>
              <a:off x="1584" y="2796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99" name="Line 111"/>
            <p:cNvSpPr>
              <a:spLocks noChangeShapeType="1"/>
            </p:cNvSpPr>
            <p:nvPr/>
          </p:nvSpPr>
          <p:spPr bwMode="auto">
            <a:xfrm flipH="1">
              <a:off x="720" y="308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00" name="Line 112"/>
            <p:cNvSpPr>
              <a:spLocks noChangeShapeType="1"/>
            </p:cNvSpPr>
            <p:nvPr/>
          </p:nvSpPr>
          <p:spPr bwMode="auto">
            <a:xfrm>
              <a:off x="2304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01" name="Line 113"/>
            <p:cNvSpPr>
              <a:spLocks noChangeShapeType="1"/>
            </p:cNvSpPr>
            <p:nvPr/>
          </p:nvSpPr>
          <p:spPr bwMode="auto">
            <a:xfrm flipH="1">
              <a:off x="4800" y="3276"/>
              <a:ext cx="0" cy="19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240" y="2636"/>
              <a:ext cx="95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ea typeface="宋体" charset="-122"/>
                </a:rPr>
                <a:t>DirDepth=3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03" name="Line 115"/>
            <p:cNvSpPr>
              <a:spLocks noChangeShapeType="1"/>
            </p:cNvSpPr>
            <p:nvPr/>
          </p:nvSpPr>
          <p:spPr bwMode="auto">
            <a:xfrm>
              <a:off x="2544" y="279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04" name="Rectangle 116"/>
            <p:cNvSpPr>
              <a:spLocks noChangeArrowheads="1"/>
            </p:cNvSpPr>
            <p:nvPr/>
          </p:nvSpPr>
          <p:spPr bwMode="auto">
            <a:xfrm>
              <a:off x="2448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480" y="3420"/>
              <a:ext cx="35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0406" name="Line 118"/>
            <p:cNvSpPr>
              <a:spLocks noChangeShapeType="1"/>
            </p:cNvSpPr>
            <p:nvPr/>
          </p:nvSpPr>
          <p:spPr bwMode="auto">
            <a:xfrm flipH="1">
              <a:off x="1680" y="3180"/>
              <a:ext cx="0" cy="288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07" name="Line 119"/>
            <p:cNvSpPr>
              <a:spLocks noChangeShapeType="1"/>
            </p:cNvSpPr>
            <p:nvPr/>
          </p:nvSpPr>
          <p:spPr bwMode="auto">
            <a:xfrm>
              <a:off x="2064" y="2796"/>
              <a:ext cx="0" cy="38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08" name="Line 120"/>
            <p:cNvSpPr>
              <a:spLocks noChangeShapeType="1"/>
            </p:cNvSpPr>
            <p:nvPr/>
          </p:nvSpPr>
          <p:spPr bwMode="auto">
            <a:xfrm flipH="1">
              <a:off x="1680" y="3180"/>
              <a:ext cx="38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09" name="Text Box 121"/>
            <p:cNvSpPr txBox="1">
              <a:spLocks noChangeArrowheads="1"/>
            </p:cNvSpPr>
            <p:nvPr/>
          </p:nvSpPr>
          <p:spPr bwMode="auto">
            <a:xfrm>
              <a:off x="384" y="3853"/>
              <a:ext cx="4907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PgDepth=2     PgDepth =3    PgDepth=2      PgDepth=2      PgDepth=3</a:t>
              </a:r>
            </a:p>
          </p:txBody>
        </p:sp>
      </p:grpSp>
      <p:sp>
        <p:nvSpPr>
          <p:cNvPr id="140365" name="AutoShape 77"/>
          <p:cNvSpPr>
            <a:spLocks noChangeArrowheads="1"/>
          </p:cNvSpPr>
          <p:nvPr/>
        </p:nvSpPr>
        <p:spPr bwMode="auto">
          <a:xfrm>
            <a:off x="223838" y="1739900"/>
            <a:ext cx="2016125" cy="469900"/>
          </a:xfrm>
          <a:prstGeom prst="wedgeRoundRectCallout">
            <a:avLst>
              <a:gd name="adj1" fmla="val -9764"/>
              <a:gd name="adj2" fmla="val 63176"/>
              <a:gd name="adj3" fmla="val 16667"/>
            </a:avLst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CC"/>
                </a:solidFill>
                <a:ea typeface="仿宋_GB2312" pitchFamily="49" charset="-122"/>
              </a:rPr>
              <a:t>插入</a:t>
            </a:r>
            <a:r>
              <a:rPr lang="en-US" altLang="zh-CN" sz="2000">
                <a:solidFill>
                  <a:srgbClr val="3333CC"/>
                </a:solidFill>
                <a:ea typeface="仿宋_GB2312" pitchFamily="49" charset="-122"/>
              </a:rPr>
              <a:t>C4(110 </a:t>
            </a:r>
            <a:r>
              <a:rPr lang="en-US" altLang="zh-CN" sz="2000">
                <a:solidFill>
                  <a:srgbClr val="FF0000"/>
                </a:solidFill>
                <a:ea typeface="仿宋_GB2312" pitchFamily="49" charset="-122"/>
              </a:rPr>
              <a:t>100</a:t>
            </a:r>
            <a:r>
              <a:rPr lang="en-US" altLang="zh-CN" sz="2000">
                <a:solidFill>
                  <a:srgbClr val="3333CC"/>
                </a:solidFill>
                <a:ea typeface="仿宋_GB2312" pitchFamily="49" charset="-122"/>
              </a:rPr>
              <a:t>)</a:t>
            </a:r>
            <a:endParaRPr lang="en-US" altLang="zh-CN" sz="2000">
              <a:solidFill>
                <a:srgbClr val="000000"/>
              </a:solidFill>
              <a:ea typeface="仿宋_GB2312" pitchFamily="49" charset="-122"/>
            </a:endParaRPr>
          </a:p>
        </p:txBody>
      </p: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250825" y="4276725"/>
            <a:ext cx="8824913" cy="2508250"/>
            <a:chOff x="158" y="2659"/>
            <a:chExt cx="5559" cy="1580"/>
          </a:xfrm>
        </p:grpSpPr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4892" y="3615"/>
              <a:ext cx="709" cy="3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297" name="Text Box 9"/>
            <p:cNvSpPr txBox="1">
              <a:spLocks noChangeArrowheads="1"/>
            </p:cNvSpPr>
            <p:nvPr/>
          </p:nvSpPr>
          <p:spPr bwMode="auto">
            <a:xfrm>
              <a:off x="4923" y="3615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1914" y="3615"/>
              <a:ext cx="709" cy="3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299" name="Rectangle 11"/>
            <p:cNvSpPr>
              <a:spLocks noChangeArrowheads="1"/>
            </p:cNvSpPr>
            <p:nvPr/>
          </p:nvSpPr>
          <p:spPr bwMode="auto">
            <a:xfrm>
              <a:off x="3899" y="3615"/>
              <a:ext cx="709" cy="3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00" name="Text Box 12"/>
            <p:cNvSpPr txBox="1">
              <a:spLocks noChangeArrowheads="1"/>
            </p:cNvSpPr>
            <p:nvPr/>
          </p:nvSpPr>
          <p:spPr bwMode="auto">
            <a:xfrm>
              <a:off x="3931" y="3615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 flipH="1">
              <a:off x="3474" y="3400"/>
              <a:ext cx="0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>
              <a:off x="4372" y="3314"/>
              <a:ext cx="0" cy="3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03" name="Rectangle 15"/>
            <p:cNvSpPr>
              <a:spLocks noChangeArrowheads="1"/>
            </p:cNvSpPr>
            <p:nvPr/>
          </p:nvSpPr>
          <p:spPr bwMode="auto">
            <a:xfrm>
              <a:off x="1773" y="2884"/>
              <a:ext cx="3780" cy="301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04" name="Text Box 16"/>
            <p:cNvSpPr txBox="1">
              <a:spLocks noChangeArrowheads="1"/>
            </p:cNvSpPr>
            <p:nvPr/>
          </p:nvSpPr>
          <p:spPr bwMode="auto">
            <a:xfrm>
              <a:off x="1855" y="2659"/>
              <a:ext cx="37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000   001    010     011   100   101    110    111 </a:t>
              </a:r>
            </a:p>
          </p:txBody>
        </p:sp>
        <p:sp>
          <p:nvSpPr>
            <p:cNvPr id="140305" name="Line 17"/>
            <p:cNvSpPr>
              <a:spLocks noChangeShapeType="1"/>
            </p:cNvSpPr>
            <p:nvPr/>
          </p:nvSpPr>
          <p:spPr bwMode="auto">
            <a:xfrm>
              <a:off x="2277" y="2884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06" name="Line 18"/>
            <p:cNvSpPr>
              <a:spLocks noChangeShapeType="1"/>
            </p:cNvSpPr>
            <p:nvPr/>
          </p:nvSpPr>
          <p:spPr bwMode="auto">
            <a:xfrm>
              <a:off x="3222" y="2884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3695" y="2884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08" name="Line 20"/>
            <p:cNvSpPr>
              <a:spLocks noChangeShapeType="1"/>
            </p:cNvSpPr>
            <p:nvPr/>
          </p:nvSpPr>
          <p:spPr bwMode="auto">
            <a:xfrm>
              <a:off x="4167" y="2884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09" name="Line 21"/>
            <p:cNvSpPr>
              <a:spLocks noChangeShapeType="1"/>
            </p:cNvSpPr>
            <p:nvPr/>
          </p:nvSpPr>
          <p:spPr bwMode="auto">
            <a:xfrm>
              <a:off x="4640" y="2884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0" name="Line 22"/>
            <p:cNvSpPr>
              <a:spLocks noChangeShapeType="1"/>
            </p:cNvSpPr>
            <p:nvPr/>
          </p:nvSpPr>
          <p:spPr bwMode="auto">
            <a:xfrm>
              <a:off x="5112" y="2884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1" name="Line 23"/>
            <p:cNvSpPr>
              <a:spLocks noChangeShapeType="1"/>
            </p:cNvSpPr>
            <p:nvPr/>
          </p:nvSpPr>
          <p:spPr bwMode="auto">
            <a:xfrm>
              <a:off x="1395" y="3486"/>
              <a:ext cx="255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2" name="Line 24"/>
            <p:cNvSpPr>
              <a:spLocks noChangeShapeType="1"/>
            </p:cNvSpPr>
            <p:nvPr/>
          </p:nvSpPr>
          <p:spPr bwMode="auto">
            <a:xfrm flipV="1">
              <a:off x="3947" y="3056"/>
              <a:ext cx="0" cy="43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>
              <a:off x="3474" y="3400"/>
              <a:ext cx="1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4" name="Line 26"/>
            <p:cNvSpPr>
              <a:spLocks noChangeShapeType="1"/>
            </p:cNvSpPr>
            <p:nvPr/>
          </p:nvSpPr>
          <p:spPr bwMode="auto">
            <a:xfrm flipV="1">
              <a:off x="4892" y="3056"/>
              <a:ext cx="0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5" name="Line 27"/>
            <p:cNvSpPr>
              <a:spLocks noChangeShapeType="1"/>
            </p:cNvSpPr>
            <p:nvPr/>
          </p:nvSpPr>
          <p:spPr bwMode="auto">
            <a:xfrm>
              <a:off x="3474" y="3056"/>
              <a:ext cx="0" cy="25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6" name="Line 28"/>
            <p:cNvSpPr>
              <a:spLocks noChangeShapeType="1"/>
            </p:cNvSpPr>
            <p:nvPr/>
          </p:nvSpPr>
          <p:spPr bwMode="auto">
            <a:xfrm>
              <a:off x="5364" y="3056"/>
              <a:ext cx="0" cy="25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7" name="Line 29"/>
            <p:cNvSpPr>
              <a:spLocks noChangeShapeType="1"/>
            </p:cNvSpPr>
            <p:nvPr/>
          </p:nvSpPr>
          <p:spPr bwMode="auto">
            <a:xfrm>
              <a:off x="4372" y="3314"/>
              <a:ext cx="9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8" name="Line 30"/>
            <p:cNvSpPr>
              <a:spLocks noChangeShapeType="1"/>
            </p:cNvSpPr>
            <p:nvPr/>
          </p:nvSpPr>
          <p:spPr bwMode="auto">
            <a:xfrm flipH="1">
              <a:off x="4419" y="3486"/>
              <a:ext cx="80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4419" y="3056"/>
              <a:ext cx="0" cy="43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20" name="Line 32"/>
            <p:cNvSpPr>
              <a:spLocks noChangeShapeType="1"/>
            </p:cNvSpPr>
            <p:nvPr/>
          </p:nvSpPr>
          <p:spPr bwMode="auto">
            <a:xfrm>
              <a:off x="4183" y="3314"/>
              <a:ext cx="0" cy="3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1102" y="3615"/>
              <a:ext cx="709" cy="3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21" name="Text Box 33"/>
            <p:cNvSpPr txBox="1">
              <a:spLocks noChangeArrowheads="1"/>
            </p:cNvSpPr>
            <p:nvPr/>
          </p:nvSpPr>
          <p:spPr bwMode="auto">
            <a:xfrm>
              <a:off x="1134" y="3615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3366FF"/>
                  </a:solidFill>
                  <a:latin typeface="Arial Narrow" pitchFamily="34" charset="0"/>
                  <a:ea typeface="宋体" charset="-122"/>
                </a:rPr>
                <a:t>C4</a:t>
              </a:r>
              <a:endParaRPr lang="en-US" altLang="zh-CN">
                <a:solidFill>
                  <a:srgbClr val="3366FF"/>
                </a:solidFill>
                <a:ea typeface="宋体" charset="-122"/>
              </a:endParaRPr>
            </a:p>
          </p:txBody>
        </p:sp>
        <p:sp>
          <p:nvSpPr>
            <p:cNvPr id="140322" name="Text Box 34"/>
            <p:cNvSpPr txBox="1">
              <a:spLocks noChangeArrowheads="1"/>
            </p:cNvSpPr>
            <p:nvPr/>
          </p:nvSpPr>
          <p:spPr bwMode="auto">
            <a:xfrm>
              <a:off x="1946" y="3615"/>
              <a:ext cx="6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0323" name="Line 35"/>
            <p:cNvSpPr>
              <a:spLocks noChangeShapeType="1"/>
            </p:cNvSpPr>
            <p:nvPr/>
          </p:nvSpPr>
          <p:spPr bwMode="auto">
            <a:xfrm>
              <a:off x="3474" y="3314"/>
              <a:ext cx="709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293" name="Line 5"/>
            <p:cNvSpPr>
              <a:spLocks noChangeShapeType="1"/>
            </p:cNvSpPr>
            <p:nvPr/>
          </p:nvSpPr>
          <p:spPr bwMode="auto">
            <a:xfrm flipH="1">
              <a:off x="1414" y="3475"/>
              <a:ext cx="0" cy="1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" name="Group 129"/>
            <p:cNvGrpSpPr>
              <a:grpSpLocks/>
            </p:cNvGrpSpPr>
            <p:nvPr/>
          </p:nvGrpSpPr>
          <p:grpSpPr bwMode="auto">
            <a:xfrm>
              <a:off x="643" y="3056"/>
              <a:ext cx="1413" cy="602"/>
              <a:chOff x="994" y="2648"/>
              <a:chExt cx="850" cy="602"/>
            </a:xfrm>
          </p:grpSpPr>
          <p:sp>
            <p:nvSpPr>
              <p:cNvPr id="140294" name="Line 6"/>
              <p:cNvSpPr>
                <a:spLocks noChangeShapeType="1"/>
              </p:cNvSpPr>
              <p:nvPr/>
            </p:nvSpPr>
            <p:spPr bwMode="auto">
              <a:xfrm>
                <a:off x="994" y="2906"/>
                <a:ext cx="0" cy="344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0324" name="Line 36"/>
              <p:cNvSpPr>
                <a:spLocks noChangeShapeType="1"/>
              </p:cNvSpPr>
              <p:nvPr/>
            </p:nvSpPr>
            <p:spPr bwMode="auto">
              <a:xfrm>
                <a:off x="1844" y="2648"/>
                <a:ext cx="0" cy="25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0325" name="Line 37"/>
              <p:cNvSpPr>
                <a:spLocks noChangeShapeType="1"/>
              </p:cNvSpPr>
              <p:nvPr/>
            </p:nvSpPr>
            <p:spPr bwMode="auto">
              <a:xfrm flipH="1">
                <a:off x="994" y="2906"/>
                <a:ext cx="850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2765" y="2884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 flipH="1">
              <a:off x="5223" y="3486"/>
              <a:ext cx="0" cy="17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28" name="Text Box 40"/>
            <p:cNvSpPr txBox="1">
              <a:spLocks noChangeArrowheads="1"/>
            </p:cNvSpPr>
            <p:nvPr/>
          </p:nvSpPr>
          <p:spPr bwMode="auto">
            <a:xfrm>
              <a:off x="733" y="2913"/>
              <a:ext cx="9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ea typeface="宋体" charset="-122"/>
                </a:rPr>
                <a:t>DirDepth=3</a:t>
              </a:r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01" y="3056"/>
              <a:ext cx="0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30" name="Rectangle 42"/>
            <p:cNvSpPr>
              <a:spLocks noChangeArrowheads="1"/>
            </p:cNvSpPr>
            <p:nvPr/>
          </p:nvSpPr>
          <p:spPr bwMode="auto">
            <a:xfrm>
              <a:off x="2907" y="3615"/>
              <a:ext cx="709" cy="3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31" name="Text Box 43"/>
            <p:cNvSpPr txBox="1">
              <a:spLocks noChangeArrowheads="1"/>
            </p:cNvSpPr>
            <p:nvPr/>
          </p:nvSpPr>
          <p:spPr bwMode="auto">
            <a:xfrm>
              <a:off x="2938" y="3615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0332" name="Line 44"/>
            <p:cNvSpPr>
              <a:spLocks noChangeShapeType="1"/>
            </p:cNvSpPr>
            <p:nvPr/>
          </p:nvSpPr>
          <p:spPr bwMode="auto">
            <a:xfrm flipH="1">
              <a:off x="2151" y="3400"/>
              <a:ext cx="0" cy="258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33" name="Line 45"/>
            <p:cNvSpPr>
              <a:spLocks noChangeShapeType="1"/>
            </p:cNvSpPr>
            <p:nvPr/>
          </p:nvSpPr>
          <p:spPr bwMode="auto">
            <a:xfrm>
              <a:off x="2529" y="3056"/>
              <a:ext cx="0" cy="34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34" name="Line 46"/>
            <p:cNvSpPr>
              <a:spLocks noChangeShapeType="1"/>
            </p:cNvSpPr>
            <p:nvPr/>
          </p:nvSpPr>
          <p:spPr bwMode="auto">
            <a:xfrm flipH="1">
              <a:off x="2151" y="3400"/>
              <a:ext cx="378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335" name="Text Box 47"/>
            <p:cNvSpPr txBox="1">
              <a:spLocks noChangeArrowheads="1"/>
            </p:cNvSpPr>
            <p:nvPr/>
          </p:nvSpPr>
          <p:spPr bwMode="auto">
            <a:xfrm>
              <a:off x="158" y="3974"/>
              <a:ext cx="555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PgDepth=3 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PgDepth=3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 PgDepth =3   PgDepth=2    PgDepth=2     PgDepth=3</a:t>
              </a:r>
            </a:p>
          </p:txBody>
        </p:sp>
        <p:sp>
          <p:nvSpPr>
            <p:cNvPr id="140413" name="Rectangle 125"/>
            <p:cNvSpPr>
              <a:spLocks noChangeArrowheads="1"/>
            </p:cNvSpPr>
            <p:nvPr/>
          </p:nvSpPr>
          <p:spPr bwMode="auto">
            <a:xfrm>
              <a:off x="280" y="3604"/>
              <a:ext cx="709" cy="3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0414" name="Text Box 126"/>
            <p:cNvSpPr txBox="1">
              <a:spLocks noChangeArrowheads="1"/>
            </p:cNvSpPr>
            <p:nvPr/>
          </p:nvSpPr>
          <p:spPr bwMode="auto">
            <a:xfrm>
              <a:off x="308" y="3602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3366FF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3366FF"/>
                </a:solidFill>
                <a:ea typeface="宋体" charset="-122"/>
              </a:endParaRPr>
            </a:p>
          </p:txBody>
        </p:sp>
      </p:grpSp>
      <p:sp>
        <p:nvSpPr>
          <p:cNvPr id="140419" name="Rectangle 131"/>
          <p:cNvSpPr>
            <a:spLocks noChangeArrowheads="1"/>
          </p:cNvSpPr>
          <p:nvPr/>
        </p:nvSpPr>
        <p:spPr bwMode="auto">
          <a:xfrm>
            <a:off x="261938" y="744538"/>
            <a:ext cx="8604250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如果原来指向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该页块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的指针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不唯一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PgDepth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DirDepth</a:t>
            </a:r>
            <a:r>
              <a:rPr lang="en-US" altLang="zh-CN" dirty="0">
                <a:solidFill>
                  <a:srgbClr val="A50021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，则只需要分裂页块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，但不必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扩充目录表。分裂后页块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PgDepth+1</a:t>
            </a:r>
          </a:p>
        </p:txBody>
      </p:sp>
      <p:sp>
        <p:nvSpPr>
          <p:cNvPr id="140288" name="Rectangle 0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6911975" cy="635000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如果该页块已满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需要分裂页块</a:t>
            </a:r>
          </a:p>
        </p:txBody>
      </p:sp>
    </p:spTree>
    <p:extLst>
      <p:ext uri="{BB962C8B-B14F-4D97-AF65-F5344CB8AC3E}">
        <p14:creationId xmlns:p14="http://schemas.microsoft.com/office/powerpoint/2010/main" val="2593589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395288" y="806450"/>
            <a:ext cx="8397875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如果原来指向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该页块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的指针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唯一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PgDepth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DirDepth</a:t>
            </a:r>
            <a:r>
              <a:rPr lang="en-US" altLang="zh-CN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，则在页块分裂后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，还必须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扩充目录表。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4076700"/>
            <a:ext cx="7894637" cy="2570163"/>
            <a:chOff x="431" y="2387"/>
            <a:chExt cx="4973" cy="1619"/>
          </a:xfrm>
        </p:grpSpPr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H="1">
              <a:off x="1093" y="3259"/>
              <a:ext cx="0" cy="17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904" y="3087"/>
              <a:ext cx="0" cy="3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194" name="Rectangle 34"/>
            <p:cNvSpPr>
              <a:spLocks noChangeArrowheads="1"/>
            </p:cNvSpPr>
            <p:nvPr/>
          </p:nvSpPr>
          <p:spPr bwMode="auto">
            <a:xfrm>
              <a:off x="620" y="3388"/>
              <a:ext cx="709" cy="3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195" name="Rectangle 35"/>
            <p:cNvSpPr>
              <a:spLocks noChangeArrowheads="1"/>
            </p:cNvSpPr>
            <p:nvPr/>
          </p:nvSpPr>
          <p:spPr bwMode="auto">
            <a:xfrm>
              <a:off x="4590" y="3388"/>
              <a:ext cx="709" cy="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196" name="Text Box 36"/>
            <p:cNvSpPr txBox="1">
              <a:spLocks noChangeArrowheads="1"/>
            </p:cNvSpPr>
            <p:nvPr/>
          </p:nvSpPr>
          <p:spPr bwMode="auto">
            <a:xfrm>
              <a:off x="4621" y="3388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2197" name="Rectangle 37"/>
            <p:cNvSpPr>
              <a:spLocks noChangeArrowheads="1"/>
            </p:cNvSpPr>
            <p:nvPr/>
          </p:nvSpPr>
          <p:spPr bwMode="auto">
            <a:xfrm>
              <a:off x="1612" y="3388"/>
              <a:ext cx="709" cy="3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198" name="Rectangle 38"/>
            <p:cNvSpPr>
              <a:spLocks noChangeArrowheads="1"/>
            </p:cNvSpPr>
            <p:nvPr/>
          </p:nvSpPr>
          <p:spPr bwMode="auto">
            <a:xfrm>
              <a:off x="3597" y="3388"/>
              <a:ext cx="709" cy="3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199" name="Text Box 39"/>
            <p:cNvSpPr txBox="1">
              <a:spLocks noChangeArrowheads="1"/>
            </p:cNvSpPr>
            <p:nvPr/>
          </p:nvSpPr>
          <p:spPr bwMode="auto">
            <a:xfrm>
              <a:off x="3629" y="3388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H="1">
              <a:off x="3172" y="3173"/>
              <a:ext cx="0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>
              <a:off x="4070" y="3087"/>
              <a:ext cx="0" cy="3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02" name="Rectangle 42"/>
            <p:cNvSpPr>
              <a:spLocks noChangeArrowheads="1"/>
            </p:cNvSpPr>
            <p:nvPr/>
          </p:nvSpPr>
          <p:spPr bwMode="auto">
            <a:xfrm>
              <a:off x="1471" y="2657"/>
              <a:ext cx="3780" cy="301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03" name="Text Box 43"/>
            <p:cNvSpPr txBox="1">
              <a:spLocks noChangeArrowheads="1"/>
            </p:cNvSpPr>
            <p:nvPr/>
          </p:nvSpPr>
          <p:spPr bwMode="auto">
            <a:xfrm>
              <a:off x="1553" y="2387"/>
              <a:ext cx="37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0</a:t>
              </a:r>
              <a:r>
                <a:rPr lang="en-US" altLang="zh-CN" u="sng">
                  <a:solidFill>
                    <a:srgbClr val="000000"/>
                  </a:solidFill>
                  <a:ea typeface="宋体" charset="-122"/>
                </a:rPr>
                <a:t>00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  0</a:t>
              </a:r>
              <a:r>
                <a:rPr lang="en-US" altLang="zh-CN" i="1">
                  <a:solidFill>
                    <a:srgbClr val="FF0000"/>
                  </a:solidFill>
                  <a:ea typeface="宋体" charset="-122"/>
                </a:rPr>
                <a:t>01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  0</a:t>
              </a:r>
              <a:r>
                <a:rPr lang="en-US" altLang="zh-CN">
                  <a:solidFill>
                    <a:srgbClr val="3366FF"/>
                  </a:solidFill>
                  <a:ea typeface="宋体" charset="-122"/>
                </a:rPr>
                <a:t>10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    0</a:t>
              </a:r>
              <a:r>
                <a:rPr lang="en-US" altLang="zh-CN">
                  <a:solidFill>
                    <a:srgbClr val="FF33CC"/>
                  </a:solidFill>
                  <a:ea typeface="宋体" charset="-122"/>
                </a:rPr>
                <a:t>11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  1</a:t>
              </a:r>
              <a:r>
                <a:rPr lang="en-US" altLang="zh-CN" u="sng">
                  <a:solidFill>
                    <a:srgbClr val="000000"/>
                  </a:solidFill>
                  <a:ea typeface="宋体" charset="-122"/>
                </a:rPr>
                <a:t>00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  1</a:t>
              </a:r>
              <a:r>
                <a:rPr lang="en-US" altLang="zh-CN" i="1">
                  <a:solidFill>
                    <a:srgbClr val="FF0000"/>
                  </a:solidFill>
                  <a:ea typeface="宋体" charset="-122"/>
                </a:rPr>
                <a:t>01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   1</a:t>
              </a:r>
              <a:r>
                <a:rPr lang="en-US" altLang="zh-CN">
                  <a:solidFill>
                    <a:srgbClr val="3366FF"/>
                  </a:solidFill>
                  <a:ea typeface="宋体" charset="-122"/>
                </a:rPr>
                <a:t>10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   1</a:t>
              </a:r>
              <a:r>
                <a:rPr lang="en-US" altLang="zh-CN">
                  <a:solidFill>
                    <a:srgbClr val="FF33CC"/>
                  </a:solidFill>
                  <a:ea typeface="宋体" charset="-122"/>
                </a:rPr>
                <a:t>11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>
              <a:off x="1975" y="2657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>
              <a:off x="2920" y="2657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>
              <a:off x="3393" y="2657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>
              <a:off x="3865" y="2657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>
              <a:off x="4338" y="2657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>
              <a:off x="4810" y="2657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>
              <a:off x="1093" y="3259"/>
              <a:ext cx="255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flipV="1">
              <a:off x="3645" y="2829"/>
              <a:ext cx="0" cy="43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>
              <a:off x="3172" y="3173"/>
              <a:ext cx="1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4590" y="2829"/>
              <a:ext cx="0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>
              <a:off x="3172" y="2829"/>
              <a:ext cx="0" cy="25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>
              <a:off x="5062" y="2829"/>
              <a:ext cx="0" cy="25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>
              <a:off x="4070" y="3087"/>
              <a:ext cx="9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H="1">
              <a:off x="4117" y="3259"/>
              <a:ext cx="8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>
              <a:off x="4117" y="2829"/>
              <a:ext cx="0" cy="4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>
              <a:off x="3881" y="3087"/>
              <a:ext cx="0" cy="3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20" name="Text Box 60"/>
            <p:cNvSpPr txBox="1">
              <a:spLocks noChangeArrowheads="1"/>
            </p:cNvSpPr>
            <p:nvPr/>
          </p:nvSpPr>
          <p:spPr bwMode="auto">
            <a:xfrm>
              <a:off x="652" y="3388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2221" name="Text Box 61"/>
            <p:cNvSpPr txBox="1">
              <a:spLocks noChangeArrowheads="1"/>
            </p:cNvSpPr>
            <p:nvPr/>
          </p:nvSpPr>
          <p:spPr bwMode="auto">
            <a:xfrm>
              <a:off x="1644" y="3388"/>
              <a:ext cx="689" cy="32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>
              <a:off x="3172" y="3087"/>
              <a:ext cx="709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>
              <a:off x="1754" y="2829"/>
              <a:ext cx="0" cy="25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H="1">
              <a:off x="904" y="3087"/>
              <a:ext cx="85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>
              <a:off x="2463" y="2657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flipH="1">
              <a:off x="4921" y="3259"/>
              <a:ext cx="0" cy="1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27" name="Text Box 67"/>
            <p:cNvSpPr txBox="1">
              <a:spLocks noChangeArrowheads="1"/>
            </p:cNvSpPr>
            <p:nvPr/>
          </p:nvSpPr>
          <p:spPr bwMode="auto">
            <a:xfrm>
              <a:off x="431" y="2686"/>
              <a:ext cx="9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ea typeface="宋体" charset="-122"/>
                </a:rPr>
                <a:t>DirDepth=3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>
              <a:off x="2699" y="2829"/>
              <a:ext cx="0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29" name="Rectangle 69"/>
            <p:cNvSpPr>
              <a:spLocks noChangeArrowheads="1"/>
            </p:cNvSpPr>
            <p:nvPr/>
          </p:nvSpPr>
          <p:spPr bwMode="auto">
            <a:xfrm>
              <a:off x="2605" y="3388"/>
              <a:ext cx="709" cy="3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30" name="Text Box 70"/>
            <p:cNvSpPr txBox="1">
              <a:spLocks noChangeArrowheads="1"/>
            </p:cNvSpPr>
            <p:nvPr/>
          </p:nvSpPr>
          <p:spPr bwMode="auto">
            <a:xfrm>
              <a:off x="2636" y="3388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flipH="1">
              <a:off x="1849" y="3173"/>
              <a:ext cx="0" cy="2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>
              <a:off x="2227" y="2829"/>
              <a:ext cx="0" cy="3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H="1">
              <a:off x="1849" y="3173"/>
              <a:ext cx="3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2234" name="Text Box 74"/>
            <p:cNvSpPr txBox="1">
              <a:spLocks noChangeArrowheads="1"/>
            </p:cNvSpPr>
            <p:nvPr/>
          </p:nvSpPr>
          <p:spPr bwMode="auto">
            <a:xfrm>
              <a:off x="573" y="3775"/>
              <a:ext cx="48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PgDepth=2     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 =3</a:t>
              </a: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    PgDepth=2      PgDepth=2      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PgDepth=3</a:t>
              </a:r>
            </a:p>
          </p:txBody>
        </p:sp>
      </p:grp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684213" y="1484313"/>
            <a:ext cx="6865937" cy="2476500"/>
            <a:chOff x="445" y="450"/>
            <a:chExt cx="4325" cy="1560"/>
          </a:xfrm>
        </p:grpSpPr>
        <p:sp>
          <p:nvSpPr>
            <p:cNvPr id="92176" name="Text Box 16"/>
            <p:cNvSpPr txBox="1">
              <a:spLocks noChangeArrowheads="1"/>
            </p:cNvSpPr>
            <p:nvPr/>
          </p:nvSpPr>
          <p:spPr bwMode="auto">
            <a:xfrm>
              <a:off x="1899" y="450"/>
              <a:ext cx="1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u="sng">
                  <a:solidFill>
                    <a:srgbClr val="000000"/>
                  </a:solidFill>
                  <a:ea typeface="宋体" charset="-122"/>
                </a:rPr>
                <a:t>00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</a:t>
              </a:r>
              <a:r>
                <a:rPr lang="en-US" altLang="zh-CN" sz="2800" i="1">
                  <a:solidFill>
                    <a:srgbClr val="FF0000"/>
                  </a:solidFill>
                  <a:ea typeface="宋体" charset="-122"/>
                </a:rPr>
                <a:t>01</a:t>
              </a: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</a:t>
              </a:r>
              <a:r>
                <a:rPr lang="en-US" altLang="zh-CN" sz="2800">
                  <a:solidFill>
                    <a:srgbClr val="3366FF"/>
                  </a:solidFill>
                  <a:ea typeface="宋体" charset="-122"/>
                </a:rPr>
                <a:t>10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 </a:t>
              </a:r>
              <a:r>
                <a:rPr lang="en-US" altLang="zh-CN" sz="2800">
                  <a:solidFill>
                    <a:srgbClr val="FF33CC"/>
                  </a:solidFill>
                  <a:ea typeface="宋体" charset="-122"/>
                </a:rPr>
                <a:t>11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</a:p>
          </p:txBody>
        </p:sp>
        <p:grpSp>
          <p:nvGrpSpPr>
            <p:cNvPr id="4" name="Group 0"/>
            <p:cNvGrpSpPr>
              <a:grpSpLocks/>
            </p:cNvGrpSpPr>
            <p:nvPr/>
          </p:nvGrpSpPr>
          <p:grpSpPr bwMode="auto">
            <a:xfrm>
              <a:off x="445" y="731"/>
              <a:ext cx="4325" cy="1279"/>
              <a:chOff x="445" y="731"/>
              <a:chExt cx="4325" cy="1279"/>
            </a:xfrm>
          </p:grpSpPr>
          <p:sp>
            <p:nvSpPr>
              <p:cNvPr id="92163" name="Line 3"/>
              <p:cNvSpPr>
                <a:spLocks noChangeShapeType="1"/>
              </p:cNvSpPr>
              <p:nvPr/>
            </p:nvSpPr>
            <p:spPr bwMode="auto">
              <a:xfrm flipH="1">
                <a:off x="2183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64" name="Line 4"/>
              <p:cNvSpPr>
                <a:spLocks noChangeShapeType="1"/>
              </p:cNvSpPr>
              <p:nvPr/>
            </p:nvSpPr>
            <p:spPr bwMode="auto">
              <a:xfrm>
                <a:off x="1175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65" name="Line 5"/>
              <p:cNvSpPr>
                <a:spLocks noChangeShapeType="1"/>
              </p:cNvSpPr>
              <p:nvPr/>
            </p:nvSpPr>
            <p:spPr bwMode="auto">
              <a:xfrm>
                <a:off x="3191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66" name="Line 6"/>
              <p:cNvSpPr>
                <a:spLocks noChangeShapeType="1"/>
              </p:cNvSpPr>
              <p:nvPr/>
            </p:nvSpPr>
            <p:spPr bwMode="auto">
              <a:xfrm>
                <a:off x="4151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67" name="Rectangle 7"/>
              <p:cNvSpPr>
                <a:spLocks noChangeArrowheads="1"/>
              </p:cNvSpPr>
              <p:nvPr/>
            </p:nvSpPr>
            <p:spPr bwMode="auto">
              <a:xfrm>
                <a:off x="935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967" y="1410"/>
                <a:ext cx="6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A0, B0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92169" name="Rectangle 9"/>
              <p:cNvSpPr>
                <a:spLocks noChangeArrowheads="1"/>
              </p:cNvSpPr>
              <p:nvPr/>
            </p:nvSpPr>
            <p:spPr bwMode="auto">
              <a:xfrm>
                <a:off x="2951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70" name="Text Box 10"/>
              <p:cNvSpPr txBox="1">
                <a:spLocks noChangeArrowheads="1"/>
              </p:cNvSpPr>
              <p:nvPr/>
            </p:nvSpPr>
            <p:spPr bwMode="auto">
              <a:xfrm>
                <a:off x="2983" y="1410"/>
                <a:ext cx="3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C2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92171" name="Rectangle 11"/>
              <p:cNvSpPr>
                <a:spLocks noChangeArrowheads="1"/>
              </p:cNvSpPr>
              <p:nvPr/>
            </p:nvSpPr>
            <p:spPr bwMode="auto">
              <a:xfrm>
                <a:off x="1943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72" name="Text Box 12"/>
              <p:cNvSpPr txBox="1">
                <a:spLocks noChangeArrowheads="1"/>
              </p:cNvSpPr>
              <p:nvPr/>
            </p:nvSpPr>
            <p:spPr bwMode="auto">
              <a:xfrm>
                <a:off x="1975" y="1410"/>
                <a:ext cx="6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A1, B1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92173" name="Rectangle 13"/>
              <p:cNvSpPr>
                <a:spLocks noChangeArrowheads="1"/>
              </p:cNvSpPr>
              <p:nvPr/>
            </p:nvSpPr>
            <p:spPr bwMode="auto">
              <a:xfrm>
                <a:off x="3959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74" name="Text Box 14"/>
              <p:cNvSpPr txBox="1">
                <a:spLocks noChangeArrowheads="1"/>
              </p:cNvSpPr>
              <p:nvPr/>
            </p:nvSpPr>
            <p:spPr bwMode="auto">
              <a:xfrm>
                <a:off x="3991" y="1410"/>
                <a:ext cx="3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C3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92175" name="Rectangle 15"/>
              <p:cNvSpPr>
                <a:spLocks noChangeArrowheads="1"/>
              </p:cNvSpPr>
              <p:nvPr/>
            </p:nvSpPr>
            <p:spPr bwMode="auto">
              <a:xfrm>
                <a:off x="1847" y="738"/>
                <a:ext cx="1936" cy="33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77" name="Line 17"/>
              <p:cNvSpPr>
                <a:spLocks noChangeShapeType="1"/>
              </p:cNvSpPr>
              <p:nvPr/>
            </p:nvSpPr>
            <p:spPr bwMode="auto">
              <a:xfrm>
                <a:off x="232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78" name="Line 18"/>
              <p:cNvSpPr>
                <a:spLocks noChangeShapeType="1"/>
              </p:cNvSpPr>
              <p:nvPr/>
            </p:nvSpPr>
            <p:spPr bwMode="auto">
              <a:xfrm>
                <a:off x="280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79" name="Line 19"/>
              <p:cNvSpPr>
                <a:spLocks noChangeShapeType="1"/>
              </p:cNvSpPr>
              <p:nvPr/>
            </p:nvSpPr>
            <p:spPr bwMode="auto">
              <a:xfrm>
                <a:off x="328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80" name="Line 20"/>
              <p:cNvSpPr>
                <a:spLocks noChangeShapeType="1"/>
              </p:cNvSpPr>
              <p:nvPr/>
            </p:nvSpPr>
            <p:spPr bwMode="auto">
              <a:xfrm>
                <a:off x="352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81" name="Line 21"/>
              <p:cNvSpPr>
                <a:spLocks noChangeShapeType="1"/>
              </p:cNvSpPr>
              <p:nvPr/>
            </p:nvSpPr>
            <p:spPr bwMode="auto">
              <a:xfrm>
                <a:off x="3527" y="1218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82" name="Line 22"/>
              <p:cNvSpPr>
                <a:spLocks noChangeShapeType="1"/>
              </p:cNvSpPr>
              <p:nvPr/>
            </p:nvSpPr>
            <p:spPr bwMode="auto">
              <a:xfrm>
                <a:off x="256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83" name="Line 23"/>
              <p:cNvSpPr>
                <a:spLocks noChangeShapeType="1"/>
              </p:cNvSpPr>
              <p:nvPr/>
            </p:nvSpPr>
            <p:spPr bwMode="auto">
              <a:xfrm>
                <a:off x="2183" y="121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84" name="Line 24"/>
              <p:cNvSpPr>
                <a:spLocks noChangeShapeType="1"/>
              </p:cNvSpPr>
              <p:nvPr/>
            </p:nvSpPr>
            <p:spPr bwMode="auto">
              <a:xfrm>
                <a:off x="1175" y="1218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85" name="Line 25"/>
              <p:cNvSpPr>
                <a:spLocks noChangeShapeType="1"/>
              </p:cNvSpPr>
              <p:nvPr/>
            </p:nvSpPr>
            <p:spPr bwMode="auto">
              <a:xfrm flipV="1">
                <a:off x="208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86" name="Line 26"/>
              <p:cNvSpPr>
                <a:spLocks noChangeShapeType="1"/>
              </p:cNvSpPr>
              <p:nvPr/>
            </p:nvSpPr>
            <p:spPr bwMode="auto">
              <a:xfrm>
                <a:off x="304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87" name="Line 27"/>
              <p:cNvSpPr>
                <a:spLocks noChangeShapeType="1"/>
              </p:cNvSpPr>
              <p:nvPr/>
            </p:nvSpPr>
            <p:spPr bwMode="auto">
              <a:xfrm>
                <a:off x="3047" y="121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188" name="Text Box 28"/>
              <p:cNvSpPr txBox="1">
                <a:spLocks noChangeArrowheads="1"/>
              </p:cNvSpPr>
              <p:nvPr/>
            </p:nvSpPr>
            <p:spPr bwMode="auto">
              <a:xfrm>
                <a:off x="445" y="731"/>
                <a:ext cx="11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CC"/>
                    </a:solidFill>
                    <a:ea typeface="宋体" charset="-122"/>
                  </a:rPr>
                  <a:t>DirDepth=2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2235" name="Text Box 75"/>
              <p:cNvSpPr txBox="1">
                <a:spLocks noChangeArrowheads="1"/>
              </p:cNvSpPr>
              <p:nvPr/>
            </p:nvSpPr>
            <p:spPr bwMode="auto">
              <a:xfrm>
                <a:off x="906" y="1779"/>
                <a:ext cx="38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>
                    <a:solidFill>
                      <a:srgbClr val="000000"/>
                    </a:solidFill>
                    <a:ea typeface="宋体" charset="-122"/>
                  </a:rPr>
                  <a:t>PgDepth=2     PgDepth=2      PgDepth=2      PgDepth=2</a:t>
                </a:r>
              </a:p>
            </p:txBody>
          </p:sp>
        </p:grpSp>
      </p:grpSp>
      <p:sp>
        <p:nvSpPr>
          <p:cNvPr id="92189" name="AutoShape 29"/>
          <p:cNvSpPr>
            <a:spLocks noChangeArrowheads="1"/>
          </p:cNvSpPr>
          <p:nvPr/>
        </p:nvSpPr>
        <p:spPr bwMode="auto">
          <a:xfrm>
            <a:off x="6516688" y="1781175"/>
            <a:ext cx="2232025" cy="601663"/>
          </a:xfrm>
          <a:prstGeom prst="wedgeRoundRectCallout">
            <a:avLst>
              <a:gd name="adj1" fmla="val -51065"/>
              <a:gd name="adj2" fmla="val 28102"/>
              <a:gd name="adj3" fmla="val 16667"/>
            </a:avLst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3333CC"/>
                </a:solidFill>
                <a:ea typeface="仿宋_GB2312" pitchFamily="49" charset="-122"/>
              </a:rPr>
              <a:t>插入</a:t>
            </a:r>
            <a:r>
              <a:rPr lang="en-US" altLang="zh-CN">
                <a:solidFill>
                  <a:srgbClr val="3333CC"/>
                </a:solidFill>
                <a:ea typeface="仿宋_GB2312" pitchFamily="49" charset="-122"/>
              </a:rPr>
              <a:t>C5(110</a:t>
            </a:r>
            <a:r>
              <a:rPr lang="en-US" altLang="zh-CN">
                <a:solidFill>
                  <a:srgbClr val="FF0000"/>
                </a:solidFill>
                <a:ea typeface="仿宋_GB2312" pitchFamily="49" charset="-122"/>
              </a:rPr>
              <a:t>101</a:t>
            </a:r>
            <a:r>
              <a:rPr lang="en-US" altLang="zh-CN">
                <a:solidFill>
                  <a:srgbClr val="3333CC"/>
                </a:solidFill>
                <a:ea typeface="仿宋_GB2312" pitchFamily="49" charset="-122"/>
              </a:rPr>
              <a:t>),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6911975" cy="635000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如果该页块已满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需要分裂页块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386388" y="4505325"/>
            <a:ext cx="2949575" cy="4778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572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0" grpId="0" animBg="1"/>
      <p:bldP spid="92189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71488" y="4105275"/>
            <a:ext cx="83343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9263" indent="-449263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若原来页块的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PgDepth = d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分裂后两个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兄弟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页块的二进制地址都增加一位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它们的局部深度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PgDepth =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d+1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。除了低阶共享的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位外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8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更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高阶的一位来区分两个兄弟页块。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82613" y="996950"/>
            <a:ext cx="843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让目录表的深度加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目录项增加一倍；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522288" y="3024188"/>
            <a:ext cx="8113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如果目录项的二进制地址有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则整个目录</a:t>
            </a:r>
          </a:p>
          <a:p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表的深度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DirDepth =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目录项个数有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个。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408238" y="228600"/>
            <a:ext cx="297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6575" indent="-536575"/>
            <a:r>
              <a:rPr lang="zh-CN" altLang="en-US" sz="3600">
                <a:solidFill>
                  <a:srgbClr val="3366FF"/>
                </a:solidFill>
                <a:ea typeface="楷体_GB2312" pitchFamily="49" charset="-122"/>
              </a:rPr>
              <a:t>目录扩充规则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568325" y="1592263"/>
            <a:ext cx="81422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1325" indent="-441325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原来地址为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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的目录项改为地址为</a:t>
            </a:r>
            <a:r>
              <a:rPr lang="en-US" altLang="zh-CN" sz="28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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目录项指向的页块不变，同时新增加一个目录项</a:t>
            </a:r>
            <a:r>
              <a:rPr lang="en-US" altLang="zh-CN" sz="28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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，新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目录项的指针与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原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目录项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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的指针相同。</a:t>
            </a:r>
          </a:p>
        </p:txBody>
      </p:sp>
    </p:spTree>
    <p:extLst>
      <p:ext uri="{BB962C8B-B14F-4D97-AF65-F5344CB8AC3E}">
        <p14:creationId xmlns:p14="http://schemas.microsoft.com/office/powerpoint/2010/main" val="2808580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  <p:bldP spid="931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6888" y="2190750"/>
            <a:ext cx="7894637" cy="2498725"/>
            <a:chOff x="240" y="2352"/>
            <a:chExt cx="5051" cy="1759"/>
          </a:xfrm>
        </p:grpSpPr>
        <p:sp>
          <p:nvSpPr>
            <p:cNvPr id="94211" name="Line 3"/>
            <p:cNvSpPr>
              <a:spLocks noChangeShapeType="1"/>
            </p:cNvSpPr>
            <p:nvPr/>
          </p:nvSpPr>
          <p:spPr bwMode="auto">
            <a:xfrm flipH="1">
              <a:off x="912" y="3276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12" name="Line 4"/>
            <p:cNvSpPr>
              <a:spLocks noChangeShapeType="1"/>
            </p:cNvSpPr>
            <p:nvPr/>
          </p:nvSpPr>
          <p:spPr bwMode="auto">
            <a:xfrm>
              <a:off x="720" y="3084"/>
              <a:ext cx="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432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4464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15" name="Text Box 7"/>
            <p:cNvSpPr txBox="1">
              <a:spLocks noChangeArrowheads="1"/>
            </p:cNvSpPr>
            <p:nvPr/>
          </p:nvSpPr>
          <p:spPr bwMode="auto">
            <a:xfrm>
              <a:off x="4496" y="3420"/>
              <a:ext cx="35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1440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3456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18" name="Text Box 10"/>
            <p:cNvSpPr txBox="1">
              <a:spLocks noChangeArrowheads="1"/>
            </p:cNvSpPr>
            <p:nvPr/>
          </p:nvSpPr>
          <p:spPr bwMode="auto">
            <a:xfrm>
              <a:off x="3488" y="3420"/>
              <a:ext cx="35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flipH="1">
              <a:off x="3024" y="31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>
              <a:off x="3936" y="3084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1296" y="2604"/>
              <a:ext cx="3840" cy="33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1380" y="2352"/>
              <a:ext cx="377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000   001    010     011   100   101    110    111 </a:t>
              </a:r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>
              <a:off x="180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>
              <a:off x="276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>
              <a:off x="324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>
              <a:off x="372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>
              <a:off x="420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468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>
              <a:off x="912" y="3276"/>
              <a:ext cx="25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3504" y="2796"/>
              <a:ext cx="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3024" y="318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4464" y="27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3024" y="2796"/>
              <a:ext cx="0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>
              <a:off x="4944" y="2796"/>
              <a:ext cx="0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3936" y="3084"/>
              <a:ext cx="100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H="1">
              <a:off x="3984" y="3276"/>
              <a:ext cx="81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>
              <a:off x="3984" y="2796"/>
              <a:ext cx="0" cy="48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>
              <a:off x="3744" y="3084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464" y="3420"/>
              <a:ext cx="69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1472" y="3420"/>
              <a:ext cx="7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>
              <a:off x="3024" y="3084"/>
              <a:ext cx="72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>
              <a:off x="1584" y="2796"/>
              <a:ext cx="0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H="1">
              <a:off x="720" y="3084"/>
              <a:ext cx="86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2304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H="1">
              <a:off x="4800" y="3276"/>
              <a:ext cx="0" cy="19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240" y="2636"/>
              <a:ext cx="95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ea typeface="宋体" charset="-122"/>
                </a:rPr>
                <a:t>DirDepth=3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2544" y="279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48" name="Rectangle 40"/>
            <p:cNvSpPr>
              <a:spLocks noChangeArrowheads="1"/>
            </p:cNvSpPr>
            <p:nvPr/>
          </p:nvSpPr>
          <p:spPr bwMode="auto">
            <a:xfrm>
              <a:off x="2448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2480" y="3420"/>
              <a:ext cx="35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flipH="1">
              <a:off x="1680" y="3180"/>
              <a:ext cx="0" cy="288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>
              <a:off x="2064" y="2796"/>
              <a:ext cx="0" cy="38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H="1">
              <a:off x="1680" y="3180"/>
              <a:ext cx="38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4253" name="Text Box 45"/>
            <p:cNvSpPr txBox="1">
              <a:spLocks noChangeArrowheads="1"/>
            </p:cNvSpPr>
            <p:nvPr/>
          </p:nvSpPr>
          <p:spPr bwMode="auto">
            <a:xfrm>
              <a:off x="384" y="3853"/>
              <a:ext cx="4907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PgDepth=2     PgDepth =3    PgDepth=2      PgDepth=2      PgDepth=3</a:t>
              </a:r>
            </a:p>
          </p:txBody>
        </p:sp>
      </p:grpSp>
      <p:sp>
        <p:nvSpPr>
          <p:cNvPr id="94254" name="AutoShape 46"/>
          <p:cNvSpPr>
            <a:spLocks noChangeArrowheads="1"/>
          </p:cNvSpPr>
          <p:nvPr/>
        </p:nvSpPr>
        <p:spPr bwMode="auto">
          <a:xfrm>
            <a:off x="3373438" y="5254625"/>
            <a:ext cx="3657600" cy="838200"/>
          </a:xfrm>
          <a:prstGeom prst="wedgeRoundRectCallout">
            <a:avLst>
              <a:gd name="adj1" fmla="val -55120"/>
              <a:gd name="adj2" fmla="val -13674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3333CC"/>
                </a:solidFill>
                <a:ea typeface="仿宋_GB2312" pitchFamily="49" charset="-122"/>
              </a:rPr>
              <a:t>插入</a:t>
            </a:r>
            <a:r>
              <a:rPr lang="en-US" altLang="zh-CN" dirty="0">
                <a:solidFill>
                  <a:srgbClr val="3333CC"/>
                </a:solidFill>
                <a:ea typeface="仿宋_GB2312" pitchFamily="49" charset="-122"/>
              </a:rPr>
              <a:t>C1</a:t>
            </a:r>
            <a:r>
              <a:rPr lang="zh-CN" altLang="en-US" dirty="0">
                <a:solidFill>
                  <a:srgbClr val="3333CC"/>
                </a:solidFill>
                <a:ea typeface="仿宋_GB2312" pitchFamily="49" charset="-122"/>
              </a:rPr>
              <a:t>（</a:t>
            </a:r>
            <a:r>
              <a:rPr lang="en-US" altLang="zh-CN" dirty="0" smtClean="0">
                <a:solidFill>
                  <a:srgbClr val="3333CC"/>
                </a:solidFill>
                <a:ea typeface="仿宋_GB2312" pitchFamily="49" charset="-122"/>
              </a:rPr>
              <a:t>110</a:t>
            </a:r>
            <a:r>
              <a:rPr lang="en-US" altLang="zh-CN" dirty="0" smtClean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仿宋_GB2312" pitchFamily="49" charset="-122"/>
              </a:rPr>
              <a:t>001</a:t>
            </a:r>
            <a:r>
              <a:rPr lang="zh-CN" altLang="en-US" dirty="0">
                <a:solidFill>
                  <a:srgbClr val="3333CC"/>
                </a:solidFill>
                <a:ea typeface="仿宋_GB2312" pitchFamily="49" charset="-122"/>
              </a:rPr>
              <a:t>）</a:t>
            </a:r>
            <a:endParaRPr lang="zh-CN" altLang="en-US" dirty="0">
              <a:solidFill>
                <a:srgbClr val="000000"/>
              </a:solidFill>
              <a:ea typeface="仿宋_GB2312" pitchFamily="49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397" y="441960"/>
          <a:ext cx="818388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49"/>
                <a:gridCol w="1134294"/>
                <a:gridCol w="1036320"/>
                <a:gridCol w="1097280"/>
                <a:gridCol w="1264920"/>
                <a:gridCol w="1158240"/>
                <a:gridCol w="1021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标识符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A0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A1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B0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B1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C2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accent2"/>
                          </a:solidFill>
                        </a:rPr>
                        <a:t>C3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二进制表示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100000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100001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101000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101001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110010</a:t>
                      </a:r>
                      <a:endParaRPr lang="zh-CN" altLang="en-US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110011</a:t>
                      </a:r>
                      <a:endParaRPr lang="zh-CN" altLang="en-US" sz="21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68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5486400" y="10668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5486400" y="45720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5537200" y="45720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C5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5486400" y="5486400"/>
            <a:ext cx="11430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5486400" y="36576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5537200" y="36576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C3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4648200" y="4724400"/>
            <a:ext cx="8382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1447800" y="457200"/>
            <a:ext cx="609600" cy="60960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33400" y="381000"/>
            <a:ext cx="91440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en-US" altLang="zh-CN" sz="2800" u="sng">
                <a:solidFill>
                  <a:srgbClr val="FF0000"/>
                </a:solidFill>
                <a:ea typeface="宋体" charset="-122"/>
              </a:rPr>
              <a:t>000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FF33CC"/>
                </a:solidFill>
                <a:ea typeface="宋体" charset="-122"/>
              </a:rPr>
              <a:t>0001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3333CC"/>
                </a:solidFill>
                <a:ea typeface="宋体" charset="-122"/>
              </a:rPr>
              <a:t>00</a:t>
            </a:r>
            <a:r>
              <a:rPr lang="en-US" altLang="zh-CN" sz="2800" u="sng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00</a:t>
            </a:r>
            <a:r>
              <a:rPr lang="en-US" altLang="zh-CN" sz="2800" u="sng">
                <a:solidFill>
                  <a:srgbClr val="000000"/>
                </a:solidFill>
                <a:ea typeface="宋体" charset="-122"/>
              </a:rPr>
              <a:t>11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01</a:t>
            </a:r>
            <a:r>
              <a:rPr lang="en-US" altLang="zh-CN" sz="2800" u="sng">
                <a:solidFill>
                  <a:srgbClr val="FF0000"/>
                </a:solidFill>
                <a:ea typeface="宋体" charset="-122"/>
              </a:rPr>
              <a:t>00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0101  </a:t>
            </a:r>
            <a:r>
              <a:rPr lang="en-US" altLang="zh-CN" sz="2800">
                <a:solidFill>
                  <a:srgbClr val="3333CC"/>
                </a:solidFill>
                <a:ea typeface="宋体" charset="-122"/>
              </a:rPr>
              <a:t>01</a:t>
            </a:r>
            <a:r>
              <a:rPr lang="en-US" altLang="zh-CN" sz="2800" u="sng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01</a:t>
            </a:r>
            <a:r>
              <a:rPr lang="en-US" altLang="zh-CN" sz="2800" u="sng">
                <a:solidFill>
                  <a:srgbClr val="000000"/>
                </a:solidFill>
                <a:ea typeface="宋体" charset="-122"/>
              </a:rPr>
              <a:t>11</a:t>
            </a:r>
            <a:endParaRPr lang="en-US" altLang="zh-CN" sz="280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sz="2800" u="sng">
                <a:solidFill>
                  <a:srgbClr val="FF0000"/>
                </a:solidFill>
                <a:ea typeface="宋体" charset="-122"/>
              </a:rPr>
              <a:t>000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FF33CC"/>
                </a:solidFill>
                <a:ea typeface="宋体" charset="-122"/>
              </a:rPr>
              <a:t>1001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 u="sng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10</a:t>
            </a:r>
            <a:r>
              <a:rPr lang="en-US" altLang="zh-CN" sz="2800" u="sng">
                <a:solidFill>
                  <a:srgbClr val="000000"/>
                </a:solidFill>
                <a:ea typeface="宋体" charset="-122"/>
              </a:rPr>
              <a:t>11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11</a:t>
            </a:r>
            <a:r>
              <a:rPr lang="en-US" altLang="zh-CN" sz="2800" u="sng">
                <a:solidFill>
                  <a:srgbClr val="FF0000"/>
                </a:solidFill>
                <a:ea typeface="宋体" charset="-122"/>
              </a:rPr>
              <a:t>00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1101  </a:t>
            </a:r>
            <a:r>
              <a:rPr lang="en-US" altLang="zh-CN" sz="2800">
                <a:solidFill>
                  <a:srgbClr val="3333CC"/>
                </a:solidFill>
                <a:ea typeface="宋体" charset="-122"/>
              </a:rPr>
              <a:t>11</a:t>
            </a:r>
            <a:r>
              <a:rPr lang="en-US" altLang="zh-CN" sz="2800" u="sng">
                <a:solidFill>
                  <a:srgbClr val="3333CC"/>
                </a:solidFill>
                <a:ea typeface="宋体" charset="-122"/>
              </a:rPr>
              <a:t>10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11</a:t>
            </a:r>
            <a:r>
              <a:rPr lang="en-US" altLang="zh-CN" sz="2800" u="sng">
                <a:solidFill>
                  <a:srgbClr val="000000"/>
                </a:solidFill>
                <a:ea typeface="宋体" charset="-122"/>
              </a:rPr>
              <a:t>11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 </a:t>
            </a:r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1447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 flipH="1" flipV="1">
            <a:off x="1752600" y="29718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1752600" y="1447800"/>
            <a:ext cx="9144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5537200" y="54864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B1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5486400" y="28194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5537200" y="28194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C2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14478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1447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14478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>
            <a:off x="14478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3" name="Line 31"/>
          <p:cNvSpPr>
            <a:spLocks noChangeShapeType="1"/>
          </p:cNvSpPr>
          <p:nvPr/>
        </p:nvSpPr>
        <p:spPr bwMode="auto">
          <a:xfrm>
            <a:off x="14478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>
            <a:off x="14478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5" name="Line 33"/>
          <p:cNvSpPr>
            <a:spLocks noChangeShapeType="1"/>
          </p:cNvSpPr>
          <p:nvPr/>
        </p:nvSpPr>
        <p:spPr bwMode="auto">
          <a:xfrm>
            <a:off x="14478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6" name="Line 34"/>
          <p:cNvSpPr>
            <a:spLocks noChangeShapeType="1"/>
          </p:cNvSpPr>
          <p:nvPr/>
        </p:nvSpPr>
        <p:spPr bwMode="auto">
          <a:xfrm>
            <a:off x="1447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7" name="Line 35"/>
          <p:cNvSpPr>
            <a:spLocks noChangeShapeType="1"/>
          </p:cNvSpPr>
          <p:nvPr/>
        </p:nvSpPr>
        <p:spPr bwMode="auto">
          <a:xfrm>
            <a:off x="14478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8" name="Line 36"/>
          <p:cNvSpPr>
            <a:spLocks noChangeShapeType="1"/>
          </p:cNvSpPr>
          <p:nvPr/>
        </p:nvSpPr>
        <p:spPr bwMode="auto">
          <a:xfrm>
            <a:off x="14478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69" name="Line 37"/>
          <p:cNvSpPr>
            <a:spLocks noChangeShapeType="1"/>
          </p:cNvSpPr>
          <p:nvPr/>
        </p:nvSpPr>
        <p:spPr bwMode="auto">
          <a:xfrm>
            <a:off x="14478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70" name="Line 38"/>
          <p:cNvSpPr>
            <a:spLocks noChangeShapeType="1"/>
          </p:cNvSpPr>
          <p:nvPr/>
        </p:nvSpPr>
        <p:spPr bwMode="auto">
          <a:xfrm>
            <a:off x="1447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71" name="Line 39"/>
          <p:cNvSpPr>
            <a:spLocks noChangeShapeType="1"/>
          </p:cNvSpPr>
          <p:nvPr/>
        </p:nvSpPr>
        <p:spPr bwMode="auto">
          <a:xfrm>
            <a:off x="14478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1447800" y="83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5537200" y="1066800"/>
            <a:ext cx="109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A0, B0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95274" name="Rectangle 42"/>
          <p:cNvSpPr>
            <a:spLocks noChangeArrowheads="1"/>
          </p:cNvSpPr>
          <p:nvPr/>
        </p:nvSpPr>
        <p:spPr bwMode="auto">
          <a:xfrm>
            <a:off x="5486400" y="1905000"/>
            <a:ext cx="11430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5537200" y="1905000"/>
            <a:ext cx="1092200" cy="5191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A1, C1</a:t>
            </a:r>
            <a:endParaRPr lang="en-US" altLang="zh-CN">
              <a:solidFill>
                <a:srgbClr val="FFFFCC"/>
              </a:solidFill>
              <a:ea typeface="宋体" charset="-122"/>
            </a:endParaRPr>
          </a:p>
        </p:txBody>
      </p:sp>
      <p:sp>
        <p:nvSpPr>
          <p:cNvPr id="95280" name="Text Box 48"/>
          <p:cNvSpPr txBox="1">
            <a:spLocks noChangeArrowheads="1"/>
          </p:cNvSpPr>
          <p:nvPr/>
        </p:nvSpPr>
        <p:spPr bwMode="auto">
          <a:xfrm>
            <a:off x="3173413" y="319088"/>
            <a:ext cx="2008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3333CC"/>
                </a:solidFill>
                <a:ea typeface="宋体" charset="-122"/>
              </a:rPr>
              <a:t>DirDepth=4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2895600" y="1143000"/>
            <a:ext cx="2590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 flipH="1">
            <a:off x="1752600" y="685800"/>
            <a:ext cx="1143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76" name="Line 44"/>
          <p:cNvSpPr>
            <a:spLocks noChangeShapeType="1"/>
          </p:cNvSpPr>
          <p:nvPr/>
        </p:nvSpPr>
        <p:spPr bwMode="auto">
          <a:xfrm>
            <a:off x="2895600" y="1295400"/>
            <a:ext cx="2590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79" name="Line 47"/>
          <p:cNvSpPr>
            <a:spLocks noChangeShapeType="1"/>
          </p:cNvSpPr>
          <p:nvPr/>
        </p:nvSpPr>
        <p:spPr bwMode="auto">
          <a:xfrm>
            <a:off x="2895600" y="685800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81" name="Line 49"/>
          <p:cNvSpPr>
            <a:spLocks noChangeShapeType="1"/>
          </p:cNvSpPr>
          <p:nvPr/>
        </p:nvSpPr>
        <p:spPr bwMode="auto">
          <a:xfrm flipH="1">
            <a:off x="1752600" y="2209800"/>
            <a:ext cx="1143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>
            <a:off x="2895600" y="12954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52600" y="1371600"/>
            <a:ext cx="3733800" cy="2362200"/>
            <a:chOff x="1752600" y="1371600"/>
            <a:chExt cx="3733800" cy="2362200"/>
          </a:xfrm>
        </p:grpSpPr>
        <p:sp>
          <p:nvSpPr>
            <p:cNvPr id="95277" name="Line 45"/>
            <p:cNvSpPr>
              <a:spLocks noChangeShapeType="1"/>
            </p:cNvSpPr>
            <p:nvPr/>
          </p:nvSpPr>
          <p:spPr bwMode="auto">
            <a:xfrm>
              <a:off x="3124200" y="1371600"/>
              <a:ext cx="2362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>
              <a:off x="1752600" y="3733800"/>
              <a:ext cx="1371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83" name="Line 51"/>
            <p:cNvSpPr>
              <a:spLocks noChangeShapeType="1"/>
            </p:cNvSpPr>
            <p:nvPr/>
          </p:nvSpPr>
          <p:spPr bwMode="auto">
            <a:xfrm>
              <a:off x="3124200" y="1371600"/>
              <a:ext cx="0" cy="2362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52600" y="1524000"/>
            <a:ext cx="3733800" cy="3733800"/>
            <a:chOff x="1752600" y="1524000"/>
            <a:chExt cx="3733800" cy="3733800"/>
          </a:xfrm>
        </p:grpSpPr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752600" y="5257800"/>
              <a:ext cx="1600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78" name="Line 46"/>
            <p:cNvSpPr>
              <a:spLocks noChangeShapeType="1"/>
            </p:cNvSpPr>
            <p:nvPr/>
          </p:nvSpPr>
          <p:spPr bwMode="auto">
            <a:xfrm>
              <a:off x="3352800" y="1524000"/>
              <a:ext cx="2133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3352800" y="1524000"/>
              <a:ext cx="0" cy="3733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95287" name="Line 55"/>
          <p:cNvSpPr>
            <a:spLocks noChangeShapeType="1"/>
          </p:cNvSpPr>
          <p:nvPr/>
        </p:nvSpPr>
        <p:spPr bwMode="auto">
          <a:xfrm>
            <a:off x="2667000" y="2895600"/>
            <a:ext cx="2819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88" name="Line 56"/>
          <p:cNvSpPr>
            <a:spLocks noChangeShapeType="1"/>
          </p:cNvSpPr>
          <p:nvPr/>
        </p:nvSpPr>
        <p:spPr bwMode="auto">
          <a:xfrm>
            <a:off x="2438400" y="3048000"/>
            <a:ext cx="304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91" name="Line 59"/>
          <p:cNvSpPr>
            <a:spLocks noChangeShapeType="1"/>
          </p:cNvSpPr>
          <p:nvPr/>
        </p:nvSpPr>
        <p:spPr bwMode="auto">
          <a:xfrm>
            <a:off x="4191000" y="3733800"/>
            <a:ext cx="1295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92" name="Line 60"/>
          <p:cNvSpPr>
            <a:spLocks noChangeShapeType="1"/>
          </p:cNvSpPr>
          <p:nvPr/>
        </p:nvSpPr>
        <p:spPr bwMode="auto">
          <a:xfrm>
            <a:off x="3962400" y="3886200"/>
            <a:ext cx="1524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2667000" y="1447800"/>
            <a:ext cx="0" cy="1447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>
            <a:off x="2438400" y="29718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52600" y="3124200"/>
            <a:ext cx="3733800" cy="1371600"/>
            <a:chOff x="1752600" y="3124200"/>
            <a:chExt cx="3733800" cy="1371600"/>
          </a:xfrm>
        </p:grpSpPr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752600" y="4495800"/>
              <a:ext cx="685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89" name="Line 57"/>
            <p:cNvSpPr>
              <a:spLocks noChangeShapeType="1"/>
            </p:cNvSpPr>
            <p:nvPr/>
          </p:nvSpPr>
          <p:spPr bwMode="auto">
            <a:xfrm>
              <a:off x="2438400" y="3124200"/>
              <a:ext cx="3048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97" name="Line 65"/>
            <p:cNvSpPr>
              <a:spLocks noChangeShapeType="1"/>
            </p:cNvSpPr>
            <p:nvPr/>
          </p:nvSpPr>
          <p:spPr bwMode="auto">
            <a:xfrm>
              <a:off x="2438400" y="3124200"/>
              <a:ext cx="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600" y="3276600"/>
            <a:ext cx="3733800" cy="2743200"/>
            <a:chOff x="1752600" y="3276600"/>
            <a:chExt cx="3733800" cy="2743200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 flipH="1" flipV="1">
              <a:off x="1752600" y="6019800"/>
              <a:ext cx="9144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90" name="Line 58"/>
            <p:cNvSpPr>
              <a:spLocks noChangeShapeType="1"/>
            </p:cNvSpPr>
            <p:nvPr/>
          </p:nvSpPr>
          <p:spPr bwMode="auto">
            <a:xfrm>
              <a:off x="2667000" y="3276600"/>
              <a:ext cx="28194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98" name="Line 66"/>
            <p:cNvSpPr>
              <a:spLocks noChangeShapeType="1"/>
            </p:cNvSpPr>
            <p:nvPr/>
          </p:nvSpPr>
          <p:spPr bwMode="auto">
            <a:xfrm>
              <a:off x="2667000" y="3276600"/>
              <a:ext cx="0" cy="2743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 flipV="1">
            <a:off x="1752600" y="18288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300" name="Line 68"/>
          <p:cNvSpPr>
            <a:spLocks noChangeShapeType="1"/>
          </p:cNvSpPr>
          <p:nvPr/>
        </p:nvSpPr>
        <p:spPr bwMode="auto">
          <a:xfrm>
            <a:off x="4191000" y="1828800"/>
            <a:ext cx="0" cy="1905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301" name="Line 69"/>
          <p:cNvSpPr>
            <a:spLocks noChangeShapeType="1"/>
          </p:cNvSpPr>
          <p:nvPr/>
        </p:nvSpPr>
        <p:spPr bwMode="auto">
          <a:xfrm>
            <a:off x="1752600" y="3352800"/>
            <a:ext cx="2209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302" name="Line 70"/>
          <p:cNvSpPr>
            <a:spLocks noChangeShapeType="1"/>
          </p:cNvSpPr>
          <p:nvPr/>
        </p:nvSpPr>
        <p:spPr bwMode="auto">
          <a:xfrm>
            <a:off x="3962400" y="3352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52600" y="3962400"/>
            <a:ext cx="3733800" cy="914400"/>
            <a:chOff x="1752600" y="3962400"/>
            <a:chExt cx="3733800" cy="914400"/>
          </a:xfrm>
        </p:grpSpPr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752600" y="4876800"/>
              <a:ext cx="22098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93" name="Line 61"/>
            <p:cNvSpPr>
              <a:spLocks noChangeShapeType="1"/>
            </p:cNvSpPr>
            <p:nvPr/>
          </p:nvSpPr>
          <p:spPr bwMode="auto">
            <a:xfrm>
              <a:off x="3962400" y="3962400"/>
              <a:ext cx="1524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303" name="Line 71"/>
            <p:cNvSpPr>
              <a:spLocks noChangeShapeType="1"/>
            </p:cNvSpPr>
            <p:nvPr/>
          </p:nvSpPr>
          <p:spPr bwMode="auto">
            <a:xfrm>
              <a:off x="3962400" y="3962400"/>
              <a:ext cx="0" cy="914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52600" y="4114800"/>
            <a:ext cx="3733800" cy="2286000"/>
            <a:chOff x="1752600" y="4114800"/>
            <a:chExt cx="3733800" cy="2286000"/>
          </a:xfrm>
        </p:grpSpPr>
        <p:sp>
          <p:nvSpPr>
            <p:cNvPr id="95294" name="Line 62"/>
            <p:cNvSpPr>
              <a:spLocks noChangeShapeType="1"/>
            </p:cNvSpPr>
            <p:nvPr/>
          </p:nvSpPr>
          <p:spPr bwMode="auto">
            <a:xfrm>
              <a:off x="4191000" y="4114800"/>
              <a:ext cx="12954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304" name="Line 72"/>
            <p:cNvSpPr>
              <a:spLocks noChangeShapeType="1"/>
            </p:cNvSpPr>
            <p:nvPr/>
          </p:nvSpPr>
          <p:spPr bwMode="auto">
            <a:xfrm>
              <a:off x="1752600" y="6400800"/>
              <a:ext cx="24384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305" name="Line 73"/>
            <p:cNvSpPr>
              <a:spLocks noChangeShapeType="1"/>
            </p:cNvSpPr>
            <p:nvPr/>
          </p:nvSpPr>
          <p:spPr bwMode="auto">
            <a:xfrm>
              <a:off x="4191000" y="4114800"/>
              <a:ext cx="0" cy="2286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52600" y="4876800"/>
            <a:ext cx="3733800" cy="762000"/>
            <a:chOff x="1752600" y="4876800"/>
            <a:chExt cx="3733800" cy="762000"/>
          </a:xfrm>
        </p:grpSpPr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4648200" y="4876800"/>
              <a:ext cx="83820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306" name="Line 74"/>
            <p:cNvSpPr>
              <a:spLocks noChangeShapeType="1"/>
            </p:cNvSpPr>
            <p:nvPr/>
          </p:nvSpPr>
          <p:spPr bwMode="auto">
            <a:xfrm>
              <a:off x="1752600" y="5638800"/>
              <a:ext cx="289560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4648200" y="4876800"/>
              <a:ext cx="0" cy="76200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95308" name="Line 76"/>
          <p:cNvSpPr>
            <a:spLocks noChangeShapeType="1"/>
          </p:cNvSpPr>
          <p:nvPr/>
        </p:nvSpPr>
        <p:spPr bwMode="auto">
          <a:xfrm>
            <a:off x="1752600" y="2590800"/>
            <a:ext cx="28956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309" name="Line 77"/>
          <p:cNvSpPr>
            <a:spLocks noChangeShapeType="1"/>
          </p:cNvSpPr>
          <p:nvPr/>
        </p:nvSpPr>
        <p:spPr bwMode="auto">
          <a:xfrm>
            <a:off x="4648200" y="2590800"/>
            <a:ext cx="0" cy="213360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0"/>
          <p:cNvGrpSpPr>
            <a:grpSpLocks/>
          </p:cNvGrpSpPr>
          <p:nvPr/>
        </p:nvGrpSpPr>
        <p:grpSpPr bwMode="auto">
          <a:xfrm>
            <a:off x="1752600" y="990600"/>
            <a:ext cx="3733800" cy="1066800"/>
            <a:chOff x="1104" y="624"/>
            <a:chExt cx="2352" cy="672"/>
          </a:xfrm>
        </p:grpSpPr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 flipV="1">
              <a:off x="2928" y="1296"/>
              <a:ext cx="528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85" name="Line 53"/>
            <p:cNvSpPr>
              <a:spLocks noChangeShapeType="1"/>
            </p:cNvSpPr>
            <p:nvPr/>
          </p:nvSpPr>
          <p:spPr bwMode="auto">
            <a:xfrm>
              <a:off x="1104" y="624"/>
              <a:ext cx="1824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286" name="Line 54"/>
            <p:cNvSpPr>
              <a:spLocks noChangeShapeType="1"/>
            </p:cNvSpPr>
            <p:nvPr/>
          </p:nvSpPr>
          <p:spPr bwMode="auto">
            <a:xfrm flipH="1">
              <a:off x="2928" y="624"/>
              <a:ext cx="0" cy="672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752600" y="4114800"/>
            <a:ext cx="3733800" cy="1676400"/>
            <a:chOff x="1104" y="2592"/>
            <a:chExt cx="2352" cy="1056"/>
          </a:xfrm>
        </p:grpSpPr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304" y="3648"/>
              <a:ext cx="1152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310" name="Line 78"/>
            <p:cNvSpPr>
              <a:spLocks noChangeShapeType="1"/>
            </p:cNvSpPr>
            <p:nvPr/>
          </p:nvSpPr>
          <p:spPr bwMode="auto">
            <a:xfrm>
              <a:off x="1104" y="2592"/>
              <a:ext cx="1200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5311" name="Line 79"/>
            <p:cNvSpPr>
              <a:spLocks noChangeShapeType="1"/>
            </p:cNvSpPr>
            <p:nvPr/>
          </p:nvSpPr>
          <p:spPr bwMode="auto">
            <a:xfrm>
              <a:off x="2304" y="2592"/>
              <a:ext cx="0" cy="1056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95312" name="Text Box 80"/>
          <p:cNvSpPr txBox="1">
            <a:spLocks noChangeArrowheads="1"/>
          </p:cNvSpPr>
          <p:nvPr/>
        </p:nvSpPr>
        <p:spPr bwMode="auto">
          <a:xfrm>
            <a:off x="6781800" y="1057275"/>
            <a:ext cx="189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PgDepth=2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313" name="Text Box 81"/>
          <p:cNvSpPr txBox="1">
            <a:spLocks noChangeArrowheads="1"/>
          </p:cNvSpPr>
          <p:nvPr/>
        </p:nvSpPr>
        <p:spPr bwMode="auto">
          <a:xfrm>
            <a:off x="6781800" y="1919288"/>
            <a:ext cx="189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PgDepth=4</a:t>
            </a:r>
            <a:endParaRPr lang="en-US" altLang="zh-CN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5314" name="Text Box 82"/>
          <p:cNvSpPr txBox="1">
            <a:spLocks noChangeArrowheads="1"/>
          </p:cNvSpPr>
          <p:nvPr/>
        </p:nvSpPr>
        <p:spPr bwMode="auto">
          <a:xfrm>
            <a:off x="6781800" y="2757488"/>
            <a:ext cx="189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PgDepth=2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315" name="Text Box 83"/>
          <p:cNvSpPr txBox="1">
            <a:spLocks noChangeArrowheads="1"/>
          </p:cNvSpPr>
          <p:nvPr/>
        </p:nvSpPr>
        <p:spPr bwMode="auto">
          <a:xfrm>
            <a:off x="6781800" y="3671888"/>
            <a:ext cx="189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PgDepth=2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316" name="Text Box 84"/>
          <p:cNvSpPr txBox="1">
            <a:spLocks noChangeArrowheads="1"/>
          </p:cNvSpPr>
          <p:nvPr/>
        </p:nvSpPr>
        <p:spPr bwMode="auto">
          <a:xfrm>
            <a:off x="6781800" y="4572000"/>
            <a:ext cx="189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PgDepth=3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317" name="Text Box 85"/>
          <p:cNvSpPr txBox="1">
            <a:spLocks noChangeArrowheads="1"/>
          </p:cNvSpPr>
          <p:nvPr/>
        </p:nvSpPr>
        <p:spPr bwMode="auto">
          <a:xfrm>
            <a:off x="6781800" y="5486400"/>
            <a:ext cx="189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PgDepth=4</a:t>
            </a:r>
            <a:endParaRPr lang="en-US" altLang="zh-CN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6672" name="AutoShape 0"/>
          <p:cNvSpPr>
            <a:spLocks/>
          </p:cNvSpPr>
          <p:nvPr/>
        </p:nvSpPr>
        <p:spPr bwMode="auto">
          <a:xfrm>
            <a:off x="323850" y="549275"/>
            <a:ext cx="215900" cy="2808288"/>
          </a:xfrm>
          <a:prstGeom prst="leftBrace">
            <a:avLst>
              <a:gd name="adj1" fmla="val 108395"/>
              <a:gd name="adj2" fmla="val 5104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6673" name="AutoShape 1"/>
          <p:cNvSpPr>
            <a:spLocks/>
          </p:cNvSpPr>
          <p:nvPr/>
        </p:nvSpPr>
        <p:spPr bwMode="auto">
          <a:xfrm>
            <a:off x="323850" y="3644900"/>
            <a:ext cx="215900" cy="2808288"/>
          </a:xfrm>
          <a:prstGeom prst="leftBrace">
            <a:avLst>
              <a:gd name="adj1" fmla="val 108395"/>
              <a:gd name="adj2" fmla="val 51046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55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57" name="Rectangle 93"/>
          <p:cNvSpPr>
            <a:spLocks noChangeArrowheads="1"/>
          </p:cNvSpPr>
          <p:nvPr/>
        </p:nvSpPr>
        <p:spPr bwMode="auto">
          <a:xfrm>
            <a:off x="309563" y="1146175"/>
            <a:ext cx="8675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。目录表每次扩大一倍，不需要复制记录。</a:t>
            </a:r>
          </a:p>
        </p:txBody>
      </p:sp>
      <p:sp>
        <p:nvSpPr>
          <p:cNvPr id="164958" name="Rectangle 94"/>
          <p:cNvSpPr>
            <a:spLocks noChangeArrowheads="1"/>
          </p:cNvSpPr>
          <p:nvPr/>
        </p:nvSpPr>
        <p:spPr bwMode="auto">
          <a:xfrm>
            <a:off x="468313" y="476250"/>
            <a:ext cx="4752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3366FF"/>
                </a:solidFill>
                <a:ea typeface="楷体_GB2312" pitchFamily="49" charset="-122"/>
              </a:rPr>
              <a:t>关于扩大目录的说明：</a:t>
            </a:r>
          </a:p>
        </p:txBody>
      </p:sp>
      <p:sp>
        <p:nvSpPr>
          <p:cNvPr id="202752" name="Rectangle 0"/>
          <p:cNvSpPr>
            <a:spLocks noChangeArrowheads="1"/>
          </p:cNvSpPr>
          <p:nvPr/>
        </p:nvSpPr>
        <p:spPr bwMode="auto">
          <a:xfrm>
            <a:off x="296863" y="3048000"/>
            <a:ext cx="867568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。由于插入而引起目录扩大时，散列函数应该不变。这样就能够保证只增加目录表长度，而不影响原来的散列结果。</a:t>
            </a:r>
          </a:p>
        </p:txBody>
      </p:sp>
      <p:sp>
        <p:nvSpPr>
          <p:cNvPr id="202753" name="Rectangle 1"/>
          <p:cNvSpPr>
            <a:spLocks noChangeArrowheads="1"/>
          </p:cNvSpPr>
          <p:nvPr/>
        </p:nvSpPr>
        <p:spPr bwMode="auto">
          <a:xfrm>
            <a:off x="296863" y="1673225"/>
            <a:ext cx="867568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。虽然关键字的随机二进制散列地址空间很大，但由于从低位开始划分，区分关键字所需要的二进制位数很小，而且所需要的空间是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动态逐步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增加 的。</a:t>
            </a:r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315913" y="4371975"/>
            <a:ext cx="9123362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。目录表与链址表的区别：</a:t>
            </a:r>
          </a:p>
          <a:p>
            <a:pPr marL="533400" indent="-533400"/>
            <a:r>
              <a:rPr lang="zh-CN" altLang="en-US" sz="2800" dirty="0">
                <a:solidFill>
                  <a:srgbClr val="3366FF"/>
                </a:solidFill>
                <a:ea typeface="楷体_GB2312" pitchFamily="49" charset="-122"/>
              </a:rPr>
              <a:t>	  链址表：表头是哈希表</a:t>
            </a:r>
            <a:r>
              <a:rPr lang="zh-CN" altLang="en-US" sz="2800" dirty="0" smtClean="0">
                <a:solidFill>
                  <a:srgbClr val="3366FF"/>
                </a:solidFill>
                <a:ea typeface="楷体_GB2312" pitchFamily="49" charset="-122"/>
              </a:rPr>
              <a:t>，由指针</a:t>
            </a:r>
            <a:r>
              <a:rPr lang="zh-CN" altLang="en-US" sz="2800" dirty="0">
                <a:solidFill>
                  <a:srgbClr val="3366FF"/>
                </a:solidFill>
                <a:ea typeface="楷体_GB2312" pitchFamily="49" charset="-122"/>
              </a:rPr>
              <a:t>和单链表组成。</a:t>
            </a:r>
          </a:p>
          <a:p>
            <a:pPr marL="533400" indent="-533400"/>
            <a:r>
              <a:rPr lang="zh-CN" altLang="en-US" sz="2800" dirty="0">
                <a:solidFill>
                  <a:srgbClr val="A50021"/>
                </a:solidFill>
                <a:ea typeface="楷体_GB2312" pitchFamily="49" charset="-122"/>
              </a:rPr>
              <a:t>                        表头不变，结点可增加。</a:t>
            </a:r>
          </a:p>
          <a:p>
            <a:pPr marL="533400" indent="-533400"/>
            <a:r>
              <a:rPr lang="zh-CN" altLang="en-US" sz="2800" dirty="0">
                <a:solidFill>
                  <a:srgbClr val="3366FF"/>
                </a:solidFill>
                <a:ea typeface="楷体_GB2312" pitchFamily="49" charset="-122"/>
              </a:rPr>
              <a:t>	 目录表：目录表是</a:t>
            </a:r>
            <a:r>
              <a:rPr lang="zh-CN" altLang="en-US" sz="2800" dirty="0" smtClean="0">
                <a:solidFill>
                  <a:srgbClr val="3366FF"/>
                </a:solidFill>
                <a:ea typeface="楷体_GB2312" pitchFamily="49" charset="-122"/>
              </a:rPr>
              <a:t>哈希表，由指针</a:t>
            </a:r>
            <a:r>
              <a:rPr lang="zh-CN" altLang="en-US" sz="2800" dirty="0">
                <a:solidFill>
                  <a:srgbClr val="3366FF"/>
                </a:solidFill>
                <a:ea typeface="楷体_GB2312" pitchFamily="49" charset="-122"/>
              </a:rPr>
              <a:t>和页</a:t>
            </a:r>
            <a:r>
              <a:rPr lang="zh-CN" altLang="en-US" sz="2800" dirty="0" smtClean="0">
                <a:solidFill>
                  <a:srgbClr val="3366FF"/>
                </a:solidFill>
                <a:ea typeface="楷体_GB2312" pitchFamily="49" charset="-122"/>
              </a:rPr>
              <a:t>块</a:t>
            </a:r>
            <a:r>
              <a:rPr lang="en-US" altLang="zh-CN" sz="2800" dirty="0" smtClean="0">
                <a:solidFill>
                  <a:srgbClr val="3366FF"/>
                </a:solidFill>
                <a:ea typeface="楷体_GB2312" pitchFamily="49" charset="-122"/>
              </a:rPr>
              <a:t>(</a:t>
            </a:r>
            <a:r>
              <a:rPr lang="zh-CN" altLang="en-US" sz="2800" dirty="0" smtClean="0">
                <a:solidFill>
                  <a:srgbClr val="3366FF"/>
                </a:solidFill>
                <a:ea typeface="楷体_GB2312" pitchFamily="49" charset="-122"/>
              </a:rPr>
              <a:t>桶</a:t>
            </a:r>
            <a:r>
              <a:rPr lang="en-US" altLang="zh-CN" sz="2800" dirty="0">
                <a:solidFill>
                  <a:srgbClr val="3366FF"/>
                </a:solidFill>
                <a:ea typeface="楷体_GB2312" pitchFamily="49" charset="-122"/>
              </a:rPr>
              <a:t>)</a:t>
            </a:r>
            <a:r>
              <a:rPr lang="zh-CN" altLang="en-US" sz="2800" dirty="0" smtClean="0">
                <a:solidFill>
                  <a:srgbClr val="3366FF"/>
                </a:solidFill>
                <a:ea typeface="楷体_GB2312" pitchFamily="49" charset="-122"/>
              </a:rPr>
              <a:t>组成</a:t>
            </a:r>
            <a:r>
              <a:rPr lang="zh-CN" altLang="en-US" sz="2800" dirty="0">
                <a:solidFill>
                  <a:srgbClr val="3366FF"/>
                </a:solidFill>
                <a:ea typeface="楷体_GB2312" pitchFamily="49" charset="-122"/>
              </a:rPr>
              <a:t>。</a:t>
            </a:r>
          </a:p>
          <a:p>
            <a:pPr marL="533400" indent="-533400"/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                       </a:t>
            </a:r>
            <a:r>
              <a:rPr lang="zh-CN" altLang="en-US" sz="2800" dirty="0">
                <a:solidFill>
                  <a:srgbClr val="A50021"/>
                </a:solidFill>
                <a:ea typeface="楷体_GB2312" pitchFamily="49" charset="-122"/>
              </a:rPr>
              <a:t>目录表可以成倍扩大，页块大小不变</a:t>
            </a:r>
          </a:p>
        </p:txBody>
      </p:sp>
    </p:spTree>
    <p:extLst>
      <p:ext uri="{BB962C8B-B14F-4D97-AF65-F5344CB8AC3E}">
        <p14:creationId xmlns:p14="http://schemas.microsoft.com/office/powerpoint/2010/main" val="1951477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57" grpId="0"/>
      <p:bldP spid="202752" grpId="0"/>
      <p:bldP spid="2027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3464" y="575046"/>
            <a:ext cx="8008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在实际应用中，除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安全特性外，安全哈希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函数还必须具备：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192088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能够</a:t>
            </a:r>
            <a:r>
              <a:rPr lang="zh-CN" altLang="en-US" dirty="0">
                <a:solidFill>
                  <a:srgbClr val="000000"/>
                </a:solidFill>
                <a:latin typeface="宋体"/>
                <a:ea typeface="宋体"/>
              </a:rPr>
              <a:t>被应用于任何大小的一组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数据</a:t>
            </a:r>
            <a:r>
              <a:rPr lang="zh-CN" altLang="en-US" dirty="0">
                <a:solidFill>
                  <a:srgbClr val="000000"/>
                </a:solidFill>
                <a:latin typeface="宋体"/>
                <a:ea typeface="宋体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192088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产生</a:t>
            </a:r>
            <a:r>
              <a:rPr lang="zh-CN" altLang="en-US" dirty="0">
                <a:solidFill>
                  <a:srgbClr val="000000"/>
                </a:solidFill>
                <a:latin typeface="宋体"/>
                <a:ea typeface="宋体"/>
              </a:rPr>
              <a:t>一个固定长度的哈希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码</a:t>
            </a:r>
            <a:r>
              <a:rPr lang="zh-CN" altLang="en-US" dirty="0">
                <a:solidFill>
                  <a:srgbClr val="000000"/>
                </a:solidFill>
                <a:latin typeface="宋体"/>
                <a:ea typeface="宋体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192088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对</a:t>
            </a:r>
            <a:r>
              <a:rPr lang="zh-CN" altLang="en-US" dirty="0">
                <a:solidFill>
                  <a:srgbClr val="000000"/>
                </a:solidFill>
                <a:latin typeface="宋体"/>
                <a:ea typeface="宋体"/>
              </a:rPr>
              <a:t>任意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给定</a:t>
            </a:r>
            <a:r>
              <a:rPr lang="en-US" altLang="zh-CN" i="1" dirty="0" smtClean="0">
                <a:solidFill>
                  <a:srgbClr val="FF0000"/>
                </a:solidFill>
                <a:latin typeface="宋体"/>
                <a:ea typeface="宋体"/>
              </a:rPr>
              <a:t>k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en-US" altLang="zh-CN" i="1" dirty="0">
                <a:solidFill>
                  <a:srgbClr val="FF0000"/>
                </a:solidFill>
              </a:rPr>
              <a:t>H(k</a:t>
            </a:r>
            <a:r>
              <a:rPr lang="en-US" altLang="zh-CN" i="1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宋体"/>
                <a:ea typeface="宋体"/>
              </a:rPr>
              <a:t>计算比较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简单，用软件或硬件容易实现；</a:t>
            </a:r>
            <a:endParaRPr lang="zh-CN" altLang="en-US" dirty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0256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382000" cy="2430463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   </a:t>
            </a:r>
            <a:r>
              <a:rPr lang="zh-CN" altLang="en-US" sz="2800" b="1">
                <a:ea typeface="楷体_GB2312" pitchFamily="49" charset="-122"/>
              </a:rPr>
              <a:t>可扩充散列是一种动态散列方法，它对传统的散列技术进行了扩充。它采用树型结构实现哈希表的存储结构，使之能够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动态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再散列不需要复制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）</a:t>
            </a:r>
            <a:r>
              <a:rPr lang="zh-CN" altLang="en-US" sz="2800" b="1">
                <a:ea typeface="楷体_GB2312" pitchFamily="49" charset="-122"/>
              </a:rPr>
              <a:t>地适应对文件存储容量的需求，并能保持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高效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访问外存次数少</a:t>
            </a:r>
            <a:r>
              <a:rPr lang="zh-CN" altLang="en-US" sz="2800" b="1">
                <a:ea typeface="楷体_GB2312" pitchFamily="49" charset="-122"/>
              </a:rPr>
              <a:t>）的搜索效率。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958975" y="3379788"/>
            <a:ext cx="4138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二叉 </a:t>
            </a: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Trie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</a:t>
            </a:r>
            <a:endParaRPr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924050" y="4090988"/>
            <a:ext cx="6615113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将二叉</a:t>
            </a:r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Trie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树转换为目录表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908175" y="4786313"/>
            <a:ext cx="4298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插入与目录扩充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1908175" y="5556250"/>
            <a:ext cx="5400675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删除与目录收缩</a:t>
            </a:r>
          </a:p>
        </p:txBody>
      </p:sp>
    </p:spTree>
    <p:extLst>
      <p:ext uri="{BB962C8B-B14F-4D97-AF65-F5344CB8AC3E}">
        <p14:creationId xmlns:p14="http://schemas.microsoft.com/office/powerpoint/2010/main" val="179684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13" name="Text Box 61"/>
          <p:cNvSpPr txBox="1">
            <a:spLocks noChangeArrowheads="1"/>
          </p:cNvSpPr>
          <p:nvPr/>
        </p:nvSpPr>
        <p:spPr bwMode="auto">
          <a:xfrm>
            <a:off x="6487834" y="2239418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C3</a:t>
            </a:r>
          </a:p>
        </p:txBody>
      </p:sp>
      <p:sp>
        <p:nvSpPr>
          <p:cNvPr id="65" name="Rectangle 91"/>
          <p:cNvSpPr>
            <a:spLocks noChangeArrowheads="1"/>
          </p:cNvSpPr>
          <p:nvPr/>
        </p:nvSpPr>
        <p:spPr bwMode="auto">
          <a:xfrm>
            <a:off x="174137" y="145609"/>
            <a:ext cx="8502503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兄弟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  <a:r>
              <a:rPr lang="zh-CN" altLang="en-US" sz="2800" b="1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块：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如果页块深度</a:t>
            </a: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小于目录表的深度，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	     即：</a:t>
            </a:r>
            <a:r>
              <a:rPr lang="en-US" altLang="zh-CN" sz="22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PgDepth</a:t>
            </a:r>
            <a:r>
              <a:rPr lang="en-US" altLang="zh-CN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&lt; </a:t>
            </a:r>
            <a:r>
              <a:rPr lang="en-US" altLang="zh-CN" sz="22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DirDepth</a:t>
            </a:r>
            <a:endParaRPr lang="en-US" altLang="zh-CN" sz="22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spcAft>
                <a:spcPts val="1200"/>
              </a:spcAft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    </a:t>
            </a: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该页块</a:t>
            </a:r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没有</a:t>
            </a: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兄弟页块</a:t>
            </a:r>
          </a:p>
          <a:p>
            <a:pPr marL="1347788" lvl="1" indent="-727075">
              <a:lnSpc>
                <a:spcPct val="105000"/>
              </a:lnSpc>
              <a:spcBef>
                <a:spcPct val="10000"/>
              </a:spcBef>
              <a:buClr>
                <a:srgbClr val="9900CC"/>
              </a:buClr>
              <a:buSzPct val="75000"/>
              <a:buFont typeface="Wingdings" pitchFamily="2" charset="2"/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若目录项</a:t>
            </a: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</a:t>
            </a: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指页块</a:t>
            </a:r>
            <a:r>
              <a:rPr lang="zh-CN" altLang="en-US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的深度</a:t>
            </a:r>
            <a:r>
              <a:rPr lang="en-US" altLang="zh-CN" sz="2200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PgDepth</a:t>
            </a:r>
            <a:r>
              <a:rPr lang="en-US" altLang="zh-CN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d,</a:t>
            </a:r>
            <a:r>
              <a:rPr lang="en-US" altLang="zh-CN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</a:t>
            </a:r>
            <a:r>
              <a:rPr lang="zh-CN" altLang="zh-CN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zh-CN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CN" altLang="en-US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求反</a:t>
            </a:r>
            <a:r>
              <a:rPr lang="en-US" altLang="zh-CN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得到一个新的二进制地址 </a:t>
            </a: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200" baseline="-25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lang="zh-CN" altLang="en-US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200" baseline="-25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目录项所指页块即为原页块的兄弟</a:t>
            </a:r>
            <a:r>
              <a:rPr lang="zh-CN" altLang="zh-CN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页块。</a:t>
            </a:r>
            <a:endParaRPr lang="zh-CN" altLang="en-US" sz="22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7661" y="3130758"/>
            <a:ext cx="8094663" cy="1973948"/>
            <a:chOff x="437661" y="3130758"/>
            <a:chExt cx="8094663" cy="1973948"/>
          </a:xfrm>
        </p:grpSpPr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1220299" y="4737945"/>
              <a:ext cx="1401763" cy="366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PgDepth=2</a:t>
              </a:r>
            </a:p>
          </p:txBody>
        </p:sp>
        <p:grpSp>
          <p:nvGrpSpPr>
            <p:cNvPr id="74" name="Group 7"/>
            <p:cNvGrpSpPr>
              <a:grpSpLocks/>
            </p:cNvGrpSpPr>
            <p:nvPr/>
          </p:nvGrpSpPr>
          <p:grpSpPr bwMode="auto">
            <a:xfrm>
              <a:off x="707536" y="3130758"/>
              <a:ext cx="7445375" cy="1641477"/>
              <a:chOff x="490" y="1813"/>
              <a:chExt cx="4690" cy="1101"/>
            </a:xfrm>
          </p:grpSpPr>
          <p:sp>
            <p:nvSpPr>
              <p:cNvPr id="106" name="Line 8"/>
              <p:cNvSpPr>
                <a:spLocks noChangeShapeType="1"/>
              </p:cNvSpPr>
              <p:nvPr/>
            </p:nvSpPr>
            <p:spPr bwMode="auto">
              <a:xfrm flipH="1">
                <a:off x="1369" y="2482"/>
                <a:ext cx="0" cy="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7" name="Line 9"/>
              <p:cNvSpPr>
                <a:spLocks noChangeShapeType="1"/>
              </p:cNvSpPr>
              <p:nvPr/>
            </p:nvSpPr>
            <p:spPr bwMode="auto">
              <a:xfrm>
                <a:off x="1199" y="2351"/>
                <a:ext cx="0" cy="26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8" name="Rectangle 10"/>
              <p:cNvSpPr>
                <a:spLocks noChangeArrowheads="1"/>
              </p:cNvSpPr>
              <p:nvPr/>
            </p:nvSpPr>
            <p:spPr bwMode="auto">
              <a:xfrm>
                <a:off x="944" y="2580"/>
                <a:ext cx="638" cy="22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9" name="Rectangle 11"/>
              <p:cNvSpPr>
                <a:spLocks noChangeArrowheads="1"/>
              </p:cNvSpPr>
              <p:nvPr/>
            </p:nvSpPr>
            <p:spPr bwMode="auto">
              <a:xfrm>
                <a:off x="4514" y="2580"/>
                <a:ext cx="637" cy="228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10" name="Text Box 12"/>
              <p:cNvSpPr txBox="1">
                <a:spLocks noChangeArrowheads="1"/>
              </p:cNvSpPr>
              <p:nvPr/>
            </p:nvSpPr>
            <p:spPr bwMode="auto">
              <a:xfrm>
                <a:off x="4540" y="2636"/>
                <a:ext cx="28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C5</a:t>
                </a:r>
              </a:p>
            </p:txBody>
          </p:sp>
          <p:sp>
            <p:nvSpPr>
              <p:cNvPr id="111" name="Rectangle 13"/>
              <p:cNvSpPr>
                <a:spLocks noChangeArrowheads="1"/>
              </p:cNvSpPr>
              <p:nvPr/>
            </p:nvSpPr>
            <p:spPr bwMode="auto">
              <a:xfrm>
                <a:off x="1836" y="2580"/>
                <a:ext cx="638" cy="228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3622" y="2580"/>
                <a:ext cx="637" cy="22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13" name="Text Box 15"/>
              <p:cNvSpPr txBox="1">
                <a:spLocks noChangeArrowheads="1"/>
              </p:cNvSpPr>
              <p:nvPr/>
            </p:nvSpPr>
            <p:spPr bwMode="auto">
              <a:xfrm>
                <a:off x="3648" y="2636"/>
                <a:ext cx="28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C3</a:t>
                </a:r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 flipH="1">
                <a:off x="3239" y="2416"/>
                <a:ext cx="0" cy="1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4047" y="2351"/>
                <a:ext cx="0" cy="261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16" name="Rectangle 18"/>
              <p:cNvSpPr>
                <a:spLocks noChangeArrowheads="1"/>
              </p:cNvSpPr>
              <p:nvPr/>
            </p:nvSpPr>
            <p:spPr bwMode="auto">
              <a:xfrm>
                <a:off x="1709" y="2025"/>
                <a:ext cx="3400" cy="228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17" name="Text Box 19"/>
              <p:cNvSpPr txBox="1">
                <a:spLocks noChangeArrowheads="1"/>
              </p:cNvSpPr>
              <p:nvPr/>
            </p:nvSpPr>
            <p:spPr bwMode="auto">
              <a:xfrm>
                <a:off x="1784" y="1813"/>
                <a:ext cx="3396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000     001     010      011     100   101      110   111 </a:t>
                </a:r>
              </a:p>
            </p:txBody>
          </p:sp>
          <p:sp>
            <p:nvSpPr>
              <p:cNvPr id="118" name="Line 20"/>
              <p:cNvSpPr>
                <a:spLocks noChangeShapeType="1"/>
              </p:cNvSpPr>
              <p:nvPr/>
            </p:nvSpPr>
            <p:spPr bwMode="auto">
              <a:xfrm>
                <a:off x="2162" y="2025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19" name="Line 21"/>
              <p:cNvSpPr>
                <a:spLocks noChangeShapeType="1"/>
              </p:cNvSpPr>
              <p:nvPr/>
            </p:nvSpPr>
            <p:spPr bwMode="auto">
              <a:xfrm>
                <a:off x="3013" y="2025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0" name="Line 22"/>
              <p:cNvSpPr>
                <a:spLocks noChangeShapeType="1"/>
              </p:cNvSpPr>
              <p:nvPr/>
            </p:nvSpPr>
            <p:spPr bwMode="auto">
              <a:xfrm>
                <a:off x="3438" y="2025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1" name="Line 23"/>
              <p:cNvSpPr>
                <a:spLocks noChangeShapeType="1"/>
              </p:cNvSpPr>
              <p:nvPr/>
            </p:nvSpPr>
            <p:spPr bwMode="auto">
              <a:xfrm>
                <a:off x="3862" y="2025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2" name="Line 24"/>
              <p:cNvSpPr>
                <a:spLocks noChangeShapeType="1"/>
              </p:cNvSpPr>
              <p:nvPr/>
            </p:nvSpPr>
            <p:spPr bwMode="auto">
              <a:xfrm>
                <a:off x="4287" y="2025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3" name="Line 25"/>
              <p:cNvSpPr>
                <a:spLocks noChangeShapeType="1"/>
              </p:cNvSpPr>
              <p:nvPr/>
            </p:nvSpPr>
            <p:spPr bwMode="auto">
              <a:xfrm>
                <a:off x="4712" y="2025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4" name="Line 26"/>
              <p:cNvSpPr>
                <a:spLocks noChangeShapeType="1"/>
              </p:cNvSpPr>
              <p:nvPr/>
            </p:nvSpPr>
            <p:spPr bwMode="auto">
              <a:xfrm>
                <a:off x="1369" y="2482"/>
                <a:ext cx="2295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5" name="Line 27"/>
              <p:cNvSpPr>
                <a:spLocks noChangeShapeType="1"/>
              </p:cNvSpPr>
              <p:nvPr/>
            </p:nvSpPr>
            <p:spPr bwMode="auto">
              <a:xfrm flipV="1">
                <a:off x="3664" y="2155"/>
                <a:ext cx="0" cy="327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6" name="Line 28"/>
              <p:cNvSpPr>
                <a:spLocks noChangeShapeType="1"/>
              </p:cNvSpPr>
              <p:nvPr/>
            </p:nvSpPr>
            <p:spPr bwMode="auto">
              <a:xfrm>
                <a:off x="3239" y="2416"/>
                <a:ext cx="12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7" name="Line 29"/>
              <p:cNvSpPr>
                <a:spLocks noChangeShapeType="1"/>
              </p:cNvSpPr>
              <p:nvPr/>
            </p:nvSpPr>
            <p:spPr bwMode="auto">
              <a:xfrm flipV="1">
                <a:off x="4514" y="2155"/>
                <a:ext cx="0" cy="2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8" name="Line 30"/>
              <p:cNvSpPr>
                <a:spLocks noChangeShapeType="1"/>
              </p:cNvSpPr>
              <p:nvPr/>
            </p:nvSpPr>
            <p:spPr bwMode="auto">
              <a:xfrm>
                <a:off x="3239" y="2155"/>
                <a:ext cx="0" cy="19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9" name="Line 31"/>
              <p:cNvSpPr>
                <a:spLocks noChangeShapeType="1"/>
              </p:cNvSpPr>
              <p:nvPr/>
            </p:nvSpPr>
            <p:spPr bwMode="auto">
              <a:xfrm>
                <a:off x="4939" y="2155"/>
                <a:ext cx="0" cy="19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0" name="Line 32"/>
              <p:cNvSpPr>
                <a:spLocks noChangeShapeType="1"/>
              </p:cNvSpPr>
              <p:nvPr/>
            </p:nvSpPr>
            <p:spPr bwMode="auto">
              <a:xfrm>
                <a:off x="4047" y="2351"/>
                <a:ext cx="892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1" name="Line 33"/>
              <p:cNvSpPr>
                <a:spLocks noChangeShapeType="1"/>
              </p:cNvSpPr>
              <p:nvPr/>
            </p:nvSpPr>
            <p:spPr bwMode="auto">
              <a:xfrm flipH="1">
                <a:off x="4089" y="2482"/>
                <a:ext cx="723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2" name="Line 34"/>
              <p:cNvSpPr>
                <a:spLocks noChangeShapeType="1"/>
              </p:cNvSpPr>
              <p:nvPr/>
            </p:nvSpPr>
            <p:spPr bwMode="auto">
              <a:xfrm>
                <a:off x="4089" y="2155"/>
                <a:ext cx="0" cy="327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3" name="Line 35"/>
              <p:cNvSpPr>
                <a:spLocks noChangeShapeType="1"/>
              </p:cNvSpPr>
              <p:nvPr/>
            </p:nvSpPr>
            <p:spPr bwMode="auto">
              <a:xfrm>
                <a:off x="3877" y="2351"/>
                <a:ext cx="0" cy="261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4" name="Text Box 36"/>
              <p:cNvSpPr txBox="1">
                <a:spLocks noChangeArrowheads="1"/>
              </p:cNvSpPr>
              <p:nvPr/>
            </p:nvSpPr>
            <p:spPr bwMode="auto">
              <a:xfrm>
                <a:off x="971" y="2636"/>
                <a:ext cx="52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A0, B0</a:t>
                </a:r>
                <a:endParaRPr lang="en-US" altLang="zh-CN" sz="2000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35" name="Text Box 37"/>
              <p:cNvSpPr txBox="1">
                <a:spLocks noChangeArrowheads="1"/>
              </p:cNvSpPr>
              <p:nvPr/>
            </p:nvSpPr>
            <p:spPr bwMode="auto">
              <a:xfrm>
                <a:off x="1864" y="2607"/>
                <a:ext cx="540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A1</a:t>
                </a:r>
                <a:r>
                  <a:rPr lang="en-US" altLang="zh-CN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, </a:t>
                </a:r>
                <a:r>
                  <a:rPr lang="en-US" altLang="zh-CN" sz="20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B1</a:t>
                </a:r>
              </a:p>
            </p:txBody>
          </p:sp>
          <p:sp>
            <p:nvSpPr>
              <p:cNvPr id="136" name="Line 38"/>
              <p:cNvSpPr>
                <a:spLocks noChangeShapeType="1"/>
              </p:cNvSpPr>
              <p:nvPr/>
            </p:nvSpPr>
            <p:spPr bwMode="auto">
              <a:xfrm>
                <a:off x="3239" y="2351"/>
                <a:ext cx="638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7" name="Line 39"/>
              <p:cNvSpPr>
                <a:spLocks noChangeShapeType="1"/>
              </p:cNvSpPr>
              <p:nvPr/>
            </p:nvSpPr>
            <p:spPr bwMode="auto">
              <a:xfrm>
                <a:off x="1964" y="2155"/>
                <a:ext cx="0" cy="19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8" name="Line 40"/>
              <p:cNvSpPr>
                <a:spLocks noChangeShapeType="1"/>
              </p:cNvSpPr>
              <p:nvPr/>
            </p:nvSpPr>
            <p:spPr bwMode="auto">
              <a:xfrm flipH="1">
                <a:off x="1199" y="2351"/>
                <a:ext cx="765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9" name="Line 41"/>
              <p:cNvSpPr>
                <a:spLocks noChangeShapeType="1"/>
              </p:cNvSpPr>
              <p:nvPr/>
            </p:nvSpPr>
            <p:spPr bwMode="auto">
              <a:xfrm>
                <a:off x="2601" y="2025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0" name="Line 42"/>
              <p:cNvSpPr>
                <a:spLocks noChangeShapeType="1"/>
              </p:cNvSpPr>
              <p:nvPr/>
            </p:nvSpPr>
            <p:spPr bwMode="auto">
              <a:xfrm flipH="1">
                <a:off x="4812" y="2482"/>
                <a:ext cx="0" cy="13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1" name="Text Box 43"/>
              <p:cNvSpPr txBox="1">
                <a:spLocks noChangeArrowheads="1"/>
              </p:cNvSpPr>
              <p:nvPr/>
            </p:nvSpPr>
            <p:spPr bwMode="auto">
              <a:xfrm>
                <a:off x="490" y="2026"/>
                <a:ext cx="1152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3333CC"/>
                    </a:solidFill>
                    <a:ea typeface="宋体" charset="-122"/>
                  </a:rPr>
                  <a:t> 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2" name="Line 44"/>
              <p:cNvSpPr>
                <a:spLocks noChangeShapeType="1"/>
              </p:cNvSpPr>
              <p:nvPr/>
            </p:nvSpPr>
            <p:spPr bwMode="auto">
              <a:xfrm>
                <a:off x="2814" y="2155"/>
                <a:ext cx="0" cy="4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" name="Rectangle 45"/>
              <p:cNvSpPr>
                <a:spLocks noChangeArrowheads="1"/>
              </p:cNvSpPr>
              <p:nvPr/>
            </p:nvSpPr>
            <p:spPr bwMode="auto">
              <a:xfrm>
                <a:off x="2729" y="2580"/>
                <a:ext cx="638" cy="2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4" name="Text Box 46"/>
              <p:cNvSpPr txBox="1">
                <a:spLocks noChangeArrowheads="1"/>
              </p:cNvSpPr>
              <p:nvPr/>
            </p:nvSpPr>
            <p:spPr bwMode="auto">
              <a:xfrm>
                <a:off x="2757" y="2636"/>
                <a:ext cx="28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C2</a:t>
                </a:r>
              </a:p>
            </p:txBody>
          </p:sp>
          <p:sp>
            <p:nvSpPr>
              <p:cNvPr id="145" name="Line 47"/>
              <p:cNvSpPr>
                <a:spLocks noChangeShapeType="1"/>
              </p:cNvSpPr>
              <p:nvPr/>
            </p:nvSpPr>
            <p:spPr bwMode="auto">
              <a:xfrm flipH="1">
                <a:off x="2050" y="2416"/>
                <a:ext cx="0" cy="19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6" name="Line 48"/>
              <p:cNvSpPr>
                <a:spLocks noChangeShapeType="1"/>
              </p:cNvSpPr>
              <p:nvPr/>
            </p:nvSpPr>
            <p:spPr bwMode="auto">
              <a:xfrm>
                <a:off x="2389" y="2155"/>
                <a:ext cx="0" cy="261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7" name="Line 49"/>
              <p:cNvSpPr>
                <a:spLocks noChangeShapeType="1"/>
              </p:cNvSpPr>
              <p:nvPr/>
            </p:nvSpPr>
            <p:spPr bwMode="auto">
              <a:xfrm flipH="1">
                <a:off x="2050" y="2416"/>
                <a:ext cx="339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69" name="Text Box 81"/>
            <p:cNvSpPr txBox="1">
              <a:spLocks noChangeArrowheads="1"/>
            </p:cNvSpPr>
            <p:nvPr/>
          </p:nvSpPr>
          <p:spPr bwMode="auto">
            <a:xfrm>
              <a:off x="2726836" y="4737945"/>
              <a:ext cx="1401763" cy="366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PgDepth=3</a:t>
              </a:r>
            </a:p>
          </p:txBody>
        </p:sp>
        <p:sp>
          <p:nvSpPr>
            <p:cNvPr id="70" name="Text Box 82"/>
            <p:cNvSpPr txBox="1">
              <a:spLocks noChangeArrowheads="1"/>
            </p:cNvSpPr>
            <p:nvPr/>
          </p:nvSpPr>
          <p:spPr bwMode="auto">
            <a:xfrm>
              <a:off x="4184161" y="4705145"/>
              <a:ext cx="1401763" cy="366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PgDepth=2</a:t>
              </a:r>
            </a:p>
          </p:txBody>
        </p:sp>
        <p:sp>
          <p:nvSpPr>
            <p:cNvPr id="71" name="Text Box 83"/>
            <p:cNvSpPr txBox="1">
              <a:spLocks noChangeArrowheads="1"/>
            </p:cNvSpPr>
            <p:nvPr/>
          </p:nvSpPr>
          <p:spPr bwMode="auto">
            <a:xfrm>
              <a:off x="5606561" y="4688745"/>
              <a:ext cx="1401763" cy="366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PgDepth=2</a:t>
              </a:r>
            </a:p>
          </p:txBody>
        </p:sp>
        <p:sp>
          <p:nvSpPr>
            <p:cNvPr id="72" name="Text Box 84"/>
            <p:cNvSpPr txBox="1">
              <a:spLocks noChangeArrowheads="1"/>
            </p:cNvSpPr>
            <p:nvPr/>
          </p:nvSpPr>
          <p:spPr bwMode="auto">
            <a:xfrm>
              <a:off x="7130561" y="4720054"/>
              <a:ext cx="1401763" cy="366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PgDepth=3</a:t>
              </a:r>
            </a:p>
          </p:txBody>
        </p:sp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437661" y="3275375"/>
              <a:ext cx="1879600" cy="456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>
                  <a:solidFill>
                    <a:srgbClr val="3366FF"/>
                  </a:solidFill>
                  <a:ea typeface="宋体" charset="-122"/>
                </a:rPr>
                <a:t>DirDepth</a:t>
              </a:r>
              <a:r>
                <a:rPr lang="en-US" altLang="zh-CN" dirty="0">
                  <a:solidFill>
                    <a:srgbClr val="3366FF"/>
                  </a:solidFill>
                  <a:ea typeface="宋体" charset="-122"/>
                </a:rPr>
                <a:t>=3</a:t>
              </a:r>
            </a:p>
          </p:txBody>
        </p:sp>
      </p:grpSp>
      <p:grpSp>
        <p:nvGrpSpPr>
          <p:cNvPr id="148" name="Group 0"/>
          <p:cNvGrpSpPr>
            <a:grpSpLocks/>
          </p:cNvGrpSpPr>
          <p:nvPr/>
        </p:nvGrpSpPr>
        <p:grpSpPr bwMode="auto">
          <a:xfrm>
            <a:off x="1695531" y="5076006"/>
            <a:ext cx="6074793" cy="1713863"/>
            <a:chOff x="384" y="192"/>
            <a:chExt cx="4896" cy="2264"/>
          </a:xfrm>
        </p:grpSpPr>
        <p:sp>
          <p:nvSpPr>
            <p:cNvPr id="149" name="Line 1"/>
            <p:cNvSpPr>
              <a:spLocks noChangeShapeType="1"/>
            </p:cNvSpPr>
            <p:nvPr/>
          </p:nvSpPr>
          <p:spPr bwMode="auto">
            <a:xfrm flipH="1">
              <a:off x="912" y="720"/>
              <a:ext cx="43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0" name="Line 2"/>
            <p:cNvSpPr>
              <a:spLocks noChangeShapeType="1"/>
            </p:cNvSpPr>
            <p:nvPr/>
          </p:nvSpPr>
          <p:spPr bwMode="auto">
            <a:xfrm>
              <a:off x="1488" y="720"/>
              <a:ext cx="43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1" name="Line 3"/>
            <p:cNvSpPr>
              <a:spLocks noChangeShapeType="1"/>
            </p:cNvSpPr>
            <p:nvPr/>
          </p:nvSpPr>
          <p:spPr bwMode="auto">
            <a:xfrm>
              <a:off x="3456" y="1152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2" name="Line 4"/>
            <p:cNvSpPr>
              <a:spLocks noChangeShapeType="1"/>
            </p:cNvSpPr>
            <p:nvPr/>
          </p:nvSpPr>
          <p:spPr bwMode="auto">
            <a:xfrm flipH="1">
              <a:off x="4560" y="1152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" name="Line 5"/>
            <p:cNvSpPr>
              <a:spLocks noChangeShapeType="1"/>
            </p:cNvSpPr>
            <p:nvPr/>
          </p:nvSpPr>
          <p:spPr bwMode="auto">
            <a:xfrm>
              <a:off x="4800" y="1104"/>
              <a:ext cx="24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4" name="Line 6"/>
            <p:cNvSpPr>
              <a:spLocks noChangeShapeType="1"/>
            </p:cNvSpPr>
            <p:nvPr/>
          </p:nvSpPr>
          <p:spPr bwMode="auto">
            <a:xfrm flipH="1">
              <a:off x="1776" y="1152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5" name="Line 7"/>
            <p:cNvSpPr>
              <a:spLocks noChangeShapeType="1"/>
            </p:cNvSpPr>
            <p:nvPr/>
          </p:nvSpPr>
          <p:spPr bwMode="auto">
            <a:xfrm>
              <a:off x="2016" y="1104"/>
              <a:ext cx="24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6" name="Line 8"/>
            <p:cNvSpPr>
              <a:spLocks noChangeShapeType="1"/>
            </p:cNvSpPr>
            <p:nvPr/>
          </p:nvSpPr>
          <p:spPr bwMode="auto">
            <a:xfrm flipH="1">
              <a:off x="864" y="1584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7" name="Line 9"/>
            <p:cNvSpPr>
              <a:spLocks noChangeShapeType="1"/>
            </p:cNvSpPr>
            <p:nvPr/>
          </p:nvSpPr>
          <p:spPr bwMode="auto">
            <a:xfrm>
              <a:off x="528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1632" y="1584"/>
              <a:ext cx="96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9" name="Line 11"/>
            <p:cNvSpPr>
              <a:spLocks noChangeShapeType="1"/>
            </p:cNvSpPr>
            <p:nvPr/>
          </p:nvSpPr>
          <p:spPr bwMode="auto">
            <a:xfrm flipH="1">
              <a:off x="1920" y="1584"/>
              <a:ext cx="43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0" name="Line 12"/>
            <p:cNvSpPr>
              <a:spLocks noChangeShapeType="1"/>
            </p:cNvSpPr>
            <p:nvPr/>
          </p:nvSpPr>
          <p:spPr bwMode="auto">
            <a:xfrm flipH="1">
              <a:off x="4944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1" name="Line 13"/>
            <p:cNvSpPr>
              <a:spLocks noChangeShapeType="1"/>
            </p:cNvSpPr>
            <p:nvPr/>
          </p:nvSpPr>
          <p:spPr bwMode="auto">
            <a:xfrm>
              <a:off x="3744" y="1632"/>
              <a:ext cx="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 flipH="1">
              <a:off x="576" y="1104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3" name="Line 15"/>
            <p:cNvSpPr>
              <a:spLocks noChangeShapeType="1"/>
            </p:cNvSpPr>
            <p:nvPr/>
          </p:nvSpPr>
          <p:spPr bwMode="auto">
            <a:xfrm flipH="1">
              <a:off x="3504" y="720"/>
              <a:ext cx="43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4" name="Line 16"/>
            <p:cNvSpPr>
              <a:spLocks noChangeShapeType="1"/>
            </p:cNvSpPr>
            <p:nvPr/>
          </p:nvSpPr>
          <p:spPr bwMode="auto">
            <a:xfrm flipH="1">
              <a:off x="1584" y="384"/>
              <a:ext cx="1056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5" name="Line 17"/>
            <p:cNvSpPr>
              <a:spLocks noChangeShapeType="1"/>
            </p:cNvSpPr>
            <p:nvPr/>
          </p:nvSpPr>
          <p:spPr bwMode="auto">
            <a:xfrm>
              <a:off x="864" y="1104"/>
              <a:ext cx="192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6" name="Line 18"/>
            <p:cNvSpPr>
              <a:spLocks noChangeShapeType="1"/>
            </p:cNvSpPr>
            <p:nvPr/>
          </p:nvSpPr>
          <p:spPr bwMode="auto">
            <a:xfrm>
              <a:off x="4080" y="720"/>
              <a:ext cx="62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7" name="Line 19"/>
            <p:cNvSpPr>
              <a:spLocks noChangeShapeType="1"/>
            </p:cNvSpPr>
            <p:nvPr/>
          </p:nvSpPr>
          <p:spPr bwMode="auto">
            <a:xfrm flipH="1">
              <a:off x="3120" y="1104"/>
              <a:ext cx="288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8" name="Oval 20"/>
            <p:cNvSpPr>
              <a:spLocks noChangeArrowheads="1"/>
            </p:cNvSpPr>
            <p:nvPr/>
          </p:nvSpPr>
          <p:spPr bwMode="auto">
            <a:xfrm>
              <a:off x="2544" y="24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9" name="Oval 21"/>
            <p:cNvSpPr>
              <a:spLocks noChangeArrowheads="1"/>
            </p:cNvSpPr>
            <p:nvPr/>
          </p:nvSpPr>
          <p:spPr bwMode="auto">
            <a:xfrm>
              <a:off x="672" y="912"/>
              <a:ext cx="288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0" name="Oval 22"/>
            <p:cNvSpPr>
              <a:spLocks noChangeArrowheads="1"/>
            </p:cNvSpPr>
            <p:nvPr/>
          </p:nvSpPr>
          <p:spPr bwMode="auto">
            <a:xfrm>
              <a:off x="4656" y="912"/>
              <a:ext cx="288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1" name="Rectangle 23"/>
            <p:cNvSpPr>
              <a:spLocks noChangeArrowheads="1"/>
            </p:cNvSpPr>
            <p:nvPr/>
          </p:nvSpPr>
          <p:spPr bwMode="auto">
            <a:xfrm>
              <a:off x="384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2" name="Text Box 24"/>
            <p:cNvSpPr txBox="1">
              <a:spLocks noChangeArrowheads="1"/>
            </p:cNvSpPr>
            <p:nvPr/>
          </p:nvSpPr>
          <p:spPr bwMode="auto">
            <a:xfrm>
              <a:off x="416" y="1968"/>
              <a:ext cx="609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 sz="16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73" name="Rectangle 25"/>
            <p:cNvSpPr>
              <a:spLocks noChangeArrowheads="1"/>
            </p:cNvSpPr>
            <p:nvPr/>
          </p:nvSpPr>
          <p:spPr bwMode="auto">
            <a:xfrm>
              <a:off x="1392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4" name="Text Box 26"/>
            <p:cNvSpPr txBox="1">
              <a:spLocks noChangeArrowheads="1"/>
            </p:cNvSpPr>
            <p:nvPr/>
          </p:nvSpPr>
          <p:spPr bwMode="auto">
            <a:xfrm>
              <a:off x="1424" y="1968"/>
              <a:ext cx="344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 sz="16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4416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6" name="Text Box 28"/>
            <p:cNvSpPr txBox="1">
              <a:spLocks noChangeArrowheads="1"/>
            </p:cNvSpPr>
            <p:nvPr/>
          </p:nvSpPr>
          <p:spPr bwMode="auto">
            <a:xfrm>
              <a:off x="4448" y="1968"/>
              <a:ext cx="344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 sz="16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77" name="Text Box 29"/>
            <p:cNvSpPr txBox="1">
              <a:spLocks noChangeArrowheads="1"/>
            </p:cNvSpPr>
            <p:nvPr/>
          </p:nvSpPr>
          <p:spPr bwMode="auto">
            <a:xfrm>
              <a:off x="1872" y="192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8" name="Text Box 30"/>
            <p:cNvSpPr txBox="1">
              <a:spLocks noChangeArrowheads="1"/>
            </p:cNvSpPr>
            <p:nvPr/>
          </p:nvSpPr>
          <p:spPr bwMode="auto">
            <a:xfrm>
              <a:off x="908" y="54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9" name="Text Box 31"/>
            <p:cNvSpPr txBox="1">
              <a:spLocks noChangeArrowheads="1"/>
            </p:cNvSpPr>
            <p:nvPr/>
          </p:nvSpPr>
          <p:spPr bwMode="auto">
            <a:xfrm>
              <a:off x="1688" y="54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0" name="Text Box 32"/>
            <p:cNvSpPr txBox="1">
              <a:spLocks noChangeArrowheads="1"/>
            </p:cNvSpPr>
            <p:nvPr/>
          </p:nvSpPr>
          <p:spPr bwMode="auto">
            <a:xfrm>
              <a:off x="3552" y="54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4316" y="54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2" name="Text Box 34"/>
            <p:cNvSpPr txBox="1">
              <a:spLocks noChangeArrowheads="1"/>
            </p:cNvSpPr>
            <p:nvPr/>
          </p:nvSpPr>
          <p:spPr bwMode="auto">
            <a:xfrm>
              <a:off x="3408" y="192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3" name="Rectangle 35"/>
            <p:cNvSpPr>
              <a:spLocks noChangeArrowheads="1"/>
            </p:cNvSpPr>
            <p:nvPr/>
          </p:nvSpPr>
          <p:spPr bwMode="auto">
            <a:xfrm>
              <a:off x="2400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4" name="Text Box 36"/>
            <p:cNvSpPr txBox="1">
              <a:spLocks noChangeArrowheads="1"/>
            </p:cNvSpPr>
            <p:nvPr/>
          </p:nvSpPr>
          <p:spPr bwMode="auto">
            <a:xfrm>
              <a:off x="2432" y="1968"/>
              <a:ext cx="609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B1</a:t>
              </a:r>
              <a:endParaRPr lang="en-US" altLang="zh-CN" sz="1600" dirty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5" name="Rectangle 37"/>
            <p:cNvSpPr>
              <a:spLocks noChangeArrowheads="1"/>
            </p:cNvSpPr>
            <p:nvPr/>
          </p:nvSpPr>
          <p:spPr bwMode="auto">
            <a:xfrm>
              <a:off x="3408" y="1968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6" name="Text Box 38"/>
            <p:cNvSpPr txBox="1">
              <a:spLocks noChangeArrowheads="1"/>
            </p:cNvSpPr>
            <p:nvPr/>
          </p:nvSpPr>
          <p:spPr bwMode="auto">
            <a:xfrm>
              <a:off x="3440" y="1967"/>
              <a:ext cx="344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 sz="160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87" name="Line 39"/>
            <p:cNvSpPr>
              <a:spLocks noChangeShapeType="1"/>
            </p:cNvSpPr>
            <p:nvPr/>
          </p:nvSpPr>
          <p:spPr bwMode="auto">
            <a:xfrm flipH="1">
              <a:off x="2928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8" name="Line 40"/>
            <p:cNvSpPr>
              <a:spLocks noChangeShapeType="1"/>
            </p:cNvSpPr>
            <p:nvPr/>
          </p:nvSpPr>
          <p:spPr bwMode="auto">
            <a:xfrm>
              <a:off x="4512" y="1584"/>
              <a:ext cx="14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9" name="Oval 41"/>
            <p:cNvSpPr>
              <a:spLocks noChangeArrowheads="1"/>
            </p:cNvSpPr>
            <p:nvPr/>
          </p:nvSpPr>
          <p:spPr bwMode="auto">
            <a:xfrm>
              <a:off x="384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90" name="Text Box 42"/>
            <p:cNvSpPr txBox="1">
              <a:spLocks noChangeArrowheads="1"/>
            </p:cNvSpPr>
            <p:nvPr/>
          </p:nvSpPr>
          <p:spPr bwMode="auto">
            <a:xfrm>
              <a:off x="2960" y="105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1" name="Text Box 43"/>
            <p:cNvSpPr txBox="1">
              <a:spLocks noChangeArrowheads="1"/>
            </p:cNvSpPr>
            <p:nvPr/>
          </p:nvSpPr>
          <p:spPr bwMode="auto">
            <a:xfrm>
              <a:off x="3600" y="105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2" name="Oval 44"/>
            <p:cNvSpPr>
              <a:spLocks noChangeArrowheads="1"/>
            </p:cNvSpPr>
            <p:nvPr/>
          </p:nvSpPr>
          <p:spPr bwMode="auto">
            <a:xfrm>
              <a:off x="960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3" name="Oval 45"/>
            <p:cNvSpPr>
              <a:spLocks noChangeArrowheads="1"/>
            </p:cNvSpPr>
            <p:nvPr/>
          </p:nvSpPr>
          <p:spPr bwMode="auto">
            <a:xfrm>
              <a:off x="1584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4" name="Oval 46"/>
            <p:cNvSpPr>
              <a:spLocks noChangeArrowheads="1"/>
            </p:cNvSpPr>
            <p:nvPr/>
          </p:nvSpPr>
          <p:spPr bwMode="auto">
            <a:xfrm>
              <a:off x="2208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5" name="Oval 47"/>
            <p:cNvSpPr>
              <a:spLocks noChangeArrowheads="1"/>
            </p:cNvSpPr>
            <p:nvPr/>
          </p:nvSpPr>
          <p:spPr bwMode="auto">
            <a:xfrm>
              <a:off x="2928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6" name="Oval 48"/>
            <p:cNvSpPr>
              <a:spLocks noChangeArrowheads="1"/>
            </p:cNvSpPr>
            <p:nvPr/>
          </p:nvSpPr>
          <p:spPr bwMode="auto">
            <a:xfrm>
              <a:off x="3600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7" name="Oval 49"/>
            <p:cNvSpPr>
              <a:spLocks noChangeArrowheads="1"/>
            </p:cNvSpPr>
            <p:nvPr/>
          </p:nvSpPr>
          <p:spPr bwMode="auto">
            <a:xfrm>
              <a:off x="4320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8" name="Oval 50"/>
            <p:cNvSpPr>
              <a:spLocks noChangeArrowheads="1"/>
            </p:cNvSpPr>
            <p:nvPr/>
          </p:nvSpPr>
          <p:spPr bwMode="auto">
            <a:xfrm>
              <a:off x="4992" y="139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9" name="Oval 51"/>
            <p:cNvSpPr>
              <a:spLocks noChangeArrowheads="1"/>
            </p:cNvSpPr>
            <p:nvPr/>
          </p:nvSpPr>
          <p:spPr bwMode="auto">
            <a:xfrm>
              <a:off x="3264" y="91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0" name="Oval 52"/>
            <p:cNvSpPr>
              <a:spLocks noChangeArrowheads="1"/>
            </p:cNvSpPr>
            <p:nvPr/>
          </p:nvSpPr>
          <p:spPr bwMode="auto">
            <a:xfrm>
              <a:off x="1872" y="912"/>
              <a:ext cx="288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1" name="Oval 53"/>
            <p:cNvSpPr>
              <a:spLocks noChangeArrowheads="1"/>
            </p:cNvSpPr>
            <p:nvPr/>
          </p:nvSpPr>
          <p:spPr bwMode="auto">
            <a:xfrm>
              <a:off x="3888" y="52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2" name="Oval 54"/>
            <p:cNvSpPr>
              <a:spLocks noChangeArrowheads="1"/>
            </p:cNvSpPr>
            <p:nvPr/>
          </p:nvSpPr>
          <p:spPr bwMode="auto">
            <a:xfrm>
              <a:off x="1296" y="52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2784" y="384"/>
              <a:ext cx="1152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4" name="Text Box 56"/>
            <p:cNvSpPr txBox="1">
              <a:spLocks noChangeArrowheads="1"/>
            </p:cNvSpPr>
            <p:nvPr/>
          </p:nvSpPr>
          <p:spPr bwMode="auto">
            <a:xfrm>
              <a:off x="4348" y="105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5" name="Text Box 57"/>
            <p:cNvSpPr txBox="1">
              <a:spLocks noChangeArrowheads="1"/>
            </p:cNvSpPr>
            <p:nvPr/>
          </p:nvSpPr>
          <p:spPr bwMode="auto">
            <a:xfrm>
              <a:off x="4988" y="105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6" name="Text Box 58"/>
            <p:cNvSpPr txBox="1">
              <a:spLocks noChangeArrowheads="1"/>
            </p:cNvSpPr>
            <p:nvPr/>
          </p:nvSpPr>
          <p:spPr bwMode="auto">
            <a:xfrm>
              <a:off x="384" y="105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7" name="Text Box 59"/>
            <p:cNvSpPr txBox="1">
              <a:spLocks noChangeArrowheads="1"/>
            </p:cNvSpPr>
            <p:nvPr/>
          </p:nvSpPr>
          <p:spPr bwMode="auto">
            <a:xfrm>
              <a:off x="1024" y="105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8" name="Text Box 60"/>
            <p:cNvSpPr txBox="1">
              <a:spLocks noChangeArrowheads="1"/>
            </p:cNvSpPr>
            <p:nvPr/>
          </p:nvSpPr>
          <p:spPr bwMode="auto">
            <a:xfrm>
              <a:off x="1564" y="105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9" name="Text Box 61"/>
            <p:cNvSpPr txBox="1">
              <a:spLocks noChangeArrowheads="1"/>
            </p:cNvSpPr>
            <p:nvPr/>
          </p:nvSpPr>
          <p:spPr bwMode="auto">
            <a:xfrm>
              <a:off x="2204" y="1056"/>
              <a:ext cx="25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238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485" y="643186"/>
            <a:ext cx="7772400" cy="1143000"/>
          </a:xfrm>
        </p:spPr>
        <p:txBody>
          <a:bodyPr/>
          <a:lstStyle/>
          <a:p>
            <a:pPr algn="just"/>
            <a:r>
              <a:rPr lang="en-US" altLang="zh-CN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060" y="800349"/>
            <a:ext cx="8458200" cy="992187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</a:t>
            </a:r>
          </a:p>
        </p:txBody>
      </p:sp>
      <p:sp>
        <p:nvSpPr>
          <p:cNvPr id="194647" name="Rectangle 87"/>
          <p:cNvSpPr>
            <a:spLocks noChangeArrowheads="1"/>
          </p:cNvSpPr>
          <p:nvPr/>
        </p:nvSpPr>
        <p:spPr bwMode="auto">
          <a:xfrm>
            <a:off x="410805" y="1300475"/>
            <a:ext cx="8424862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98525" indent="-898525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在执行关键字删除时 </a:t>
            </a:r>
            <a:r>
              <a:rPr lang="en-US" altLang="zh-CN" sz="2800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898525" indent="-898525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如果页块中关键码个数的总和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少于或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块的容量时，</a:t>
            </a:r>
          </a:p>
          <a:p>
            <a:pPr marL="898525" indent="-898525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则只需要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删除该关键字，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不需要进行合并。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98974" y="3072219"/>
            <a:ext cx="2214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删除 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C4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，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987861" y="3847769"/>
            <a:ext cx="6865937" cy="2170112"/>
            <a:chOff x="445" y="450"/>
            <a:chExt cx="4325" cy="1600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899" y="450"/>
              <a:ext cx="178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u="sng">
                  <a:solidFill>
                    <a:srgbClr val="000000"/>
                  </a:solidFill>
                  <a:ea typeface="宋体" charset="-122"/>
                </a:rPr>
                <a:t>00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</a:t>
              </a:r>
              <a:r>
                <a:rPr lang="en-US" altLang="zh-CN" sz="2800" i="1">
                  <a:solidFill>
                    <a:srgbClr val="FF0000"/>
                  </a:solidFill>
                  <a:ea typeface="宋体" charset="-122"/>
                </a:rPr>
                <a:t>01</a:t>
              </a: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</a:t>
              </a:r>
              <a:r>
                <a:rPr lang="en-US" altLang="zh-CN" sz="2800">
                  <a:solidFill>
                    <a:srgbClr val="3366FF"/>
                  </a:solidFill>
                  <a:ea typeface="宋体" charset="-122"/>
                </a:rPr>
                <a:t>10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 </a:t>
              </a:r>
              <a:r>
                <a:rPr lang="en-US" altLang="zh-CN" sz="2800">
                  <a:solidFill>
                    <a:srgbClr val="FF33CC"/>
                  </a:solidFill>
                  <a:ea typeface="宋体" charset="-122"/>
                </a:rPr>
                <a:t>11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</a:p>
          </p:txBody>
        </p:sp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445" y="731"/>
              <a:ext cx="4325" cy="1319"/>
              <a:chOff x="445" y="731"/>
              <a:chExt cx="4325" cy="1319"/>
            </a:xfrm>
          </p:grpSpPr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 flipH="1">
                <a:off x="2183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1175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3191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4151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935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967" y="1410"/>
                <a:ext cx="688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A0, B0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2951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83" y="1410"/>
                <a:ext cx="453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C2  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943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1975" y="1410"/>
                <a:ext cx="453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A1, 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3959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3991" y="1410"/>
                <a:ext cx="167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 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1847" y="738"/>
                <a:ext cx="1936" cy="33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232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280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328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352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3527" y="1218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256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2183" y="121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1175" y="1218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4" name="Line 27"/>
              <p:cNvSpPr>
                <a:spLocks noChangeShapeType="1"/>
              </p:cNvSpPr>
              <p:nvPr/>
            </p:nvSpPr>
            <p:spPr bwMode="auto">
              <a:xfrm flipV="1">
                <a:off x="208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304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3047" y="121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7" name="Text Box 30"/>
              <p:cNvSpPr txBox="1">
                <a:spLocks noChangeArrowheads="1"/>
              </p:cNvSpPr>
              <p:nvPr/>
            </p:nvSpPr>
            <p:spPr bwMode="auto">
              <a:xfrm>
                <a:off x="445" y="731"/>
                <a:ext cx="1100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CC"/>
                    </a:solidFill>
                    <a:ea typeface="宋体" charset="-122"/>
                  </a:rPr>
                  <a:t>DirDepth=2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8" name="Text Box 31"/>
              <p:cNvSpPr txBox="1">
                <a:spLocks noChangeArrowheads="1"/>
              </p:cNvSpPr>
              <p:nvPr/>
            </p:nvSpPr>
            <p:spPr bwMode="auto">
              <a:xfrm>
                <a:off x="906" y="1779"/>
                <a:ext cx="386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>
                    <a:solidFill>
                      <a:srgbClr val="000000"/>
                    </a:solidFill>
                    <a:ea typeface="宋体" charset="-122"/>
                  </a:rPr>
                  <a:t>PgDepth=2     PgDepth=2      PgDepth=2      PgDepth=2</a:t>
                </a:r>
              </a:p>
            </p:txBody>
          </p:sp>
        </p:grpSp>
      </p:grpSp>
      <p:sp>
        <p:nvSpPr>
          <p:cNvPr id="39" name="Text Box 59"/>
          <p:cNvSpPr txBox="1">
            <a:spLocks noChangeArrowheads="1"/>
          </p:cNvSpPr>
          <p:nvPr/>
        </p:nvSpPr>
        <p:spPr bwMode="auto">
          <a:xfrm>
            <a:off x="5523348" y="5144756"/>
            <a:ext cx="649288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C4</a:t>
            </a:r>
          </a:p>
        </p:txBody>
      </p:sp>
      <p:sp>
        <p:nvSpPr>
          <p:cNvPr id="40" name="Text Box 61"/>
          <p:cNvSpPr txBox="1">
            <a:spLocks noChangeArrowheads="1"/>
          </p:cNvSpPr>
          <p:nvPr/>
        </p:nvSpPr>
        <p:spPr bwMode="auto">
          <a:xfrm>
            <a:off x="6680636" y="5162219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C3</a:t>
            </a:r>
          </a:p>
        </p:txBody>
      </p:sp>
      <p:sp>
        <p:nvSpPr>
          <p:cNvPr id="41" name="Text Box 62"/>
          <p:cNvSpPr txBox="1">
            <a:spLocks noChangeArrowheads="1"/>
          </p:cNvSpPr>
          <p:nvPr/>
        </p:nvSpPr>
        <p:spPr bwMode="auto">
          <a:xfrm>
            <a:off x="3973948" y="5162219"/>
            <a:ext cx="649288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FFFF"/>
                </a:solidFill>
                <a:ea typeface="宋体" charset="-122"/>
              </a:rPr>
              <a:t>C5 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2969636" y="3072220"/>
            <a:ext cx="50736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98525" indent="-898525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直接删除关键字，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不需要合并</a:t>
            </a: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2086410" y="166339"/>
            <a:ext cx="5400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6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6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删除与目录收缩</a:t>
            </a:r>
            <a:endParaRPr lang="zh-CN" altLang="en-US" sz="440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755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 animBg="1"/>
      <p:bldP spid="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485" y="643186"/>
            <a:ext cx="7772400" cy="1143000"/>
          </a:xfrm>
        </p:spPr>
        <p:txBody>
          <a:bodyPr/>
          <a:lstStyle/>
          <a:p>
            <a:pPr algn="just"/>
            <a:r>
              <a:rPr lang="en-US" altLang="zh-CN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060" y="800349"/>
            <a:ext cx="8458200" cy="992187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</a:t>
            </a:r>
          </a:p>
        </p:txBody>
      </p:sp>
      <p:sp>
        <p:nvSpPr>
          <p:cNvPr id="194648" name="Rectangle 88"/>
          <p:cNvSpPr>
            <a:spLocks noChangeArrowheads="1"/>
          </p:cNvSpPr>
          <p:nvPr/>
        </p:nvSpPr>
        <p:spPr bwMode="auto">
          <a:xfrm>
            <a:off x="389372" y="214561"/>
            <a:ext cx="80295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98525" indent="-898525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否则，若两个兄弟页块中关键码个数的总和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少于或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块的容量时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应将两个页块合并。</a:t>
            </a: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227382" y="3394842"/>
            <a:ext cx="2214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删除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C5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，</a:t>
            </a:r>
          </a:p>
        </p:txBody>
      </p:sp>
      <p:grpSp>
        <p:nvGrpSpPr>
          <p:cNvPr id="44" name="Group 33"/>
          <p:cNvGrpSpPr>
            <a:grpSpLocks/>
          </p:cNvGrpSpPr>
          <p:nvPr/>
        </p:nvGrpSpPr>
        <p:grpSpPr bwMode="auto">
          <a:xfrm>
            <a:off x="1521862" y="4232199"/>
            <a:ext cx="5648325" cy="2168525"/>
            <a:chOff x="612" y="2296"/>
            <a:chExt cx="3558" cy="1366"/>
          </a:xfrm>
        </p:grpSpPr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2066" y="2296"/>
              <a:ext cx="1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u="sng">
                  <a:solidFill>
                    <a:srgbClr val="000000"/>
                  </a:solidFill>
                  <a:ea typeface="宋体" charset="-122"/>
                </a:rPr>
                <a:t>00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</a:t>
              </a:r>
              <a:r>
                <a:rPr lang="en-US" altLang="zh-CN" sz="2800" i="1">
                  <a:solidFill>
                    <a:srgbClr val="FF0000"/>
                  </a:solidFill>
                  <a:ea typeface="宋体" charset="-122"/>
                </a:rPr>
                <a:t>01</a:t>
              </a: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</a:t>
              </a:r>
              <a:r>
                <a:rPr lang="en-US" altLang="zh-CN" sz="2800">
                  <a:solidFill>
                    <a:srgbClr val="3366FF"/>
                  </a:solidFill>
                  <a:ea typeface="宋体" charset="-122"/>
                </a:rPr>
                <a:t>10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 </a:t>
              </a:r>
              <a:r>
                <a:rPr lang="en-US" altLang="zh-CN" sz="2800">
                  <a:solidFill>
                    <a:srgbClr val="FF33CC"/>
                  </a:solidFill>
                  <a:ea typeface="宋体" charset="-122"/>
                </a:rPr>
                <a:t>11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 flipH="1">
              <a:off x="2350" y="2952"/>
              <a:ext cx="0" cy="205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1342" y="2952"/>
              <a:ext cx="0" cy="20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3358" y="2952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1102" y="3116"/>
              <a:ext cx="720" cy="28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1134" y="3116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3118" y="3116"/>
              <a:ext cx="720" cy="28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2" name="Text Box 41"/>
            <p:cNvSpPr txBox="1">
              <a:spLocks noChangeArrowheads="1"/>
            </p:cNvSpPr>
            <p:nvPr/>
          </p:nvSpPr>
          <p:spPr bwMode="auto">
            <a:xfrm>
              <a:off x="3150" y="3116"/>
              <a:ext cx="4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 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2110" y="3116"/>
              <a:ext cx="720" cy="28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4" name="Text Box 43"/>
            <p:cNvSpPr txBox="1">
              <a:spLocks noChangeArrowheads="1"/>
            </p:cNvSpPr>
            <p:nvPr/>
          </p:nvSpPr>
          <p:spPr bwMode="auto">
            <a:xfrm>
              <a:off x="2142" y="3116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A1, 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2014" y="2542"/>
              <a:ext cx="1936" cy="287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6" name="Line 45"/>
            <p:cNvSpPr>
              <a:spLocks noChangeShapeType="1"/>
            </p:cNvSpPr>
            <p:nvPr/>
          </p:nvSpPr>
          <p:spPr bwMode="auto">
            <a:xfrm>
              <a:off x="2494" y="2542"/>
              <a:ext cx="0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7" name="Line 46"/>
            <p:cNvSpPr>
              <a:spLocks noChangeShapeType="1"/>
            </p:cNvSpPr>
            <p:nvPr/>
          </p:nvSpPr>
          <p:spPr bwMode="auto">
            <a:xfrm>
              <a:off x="2974" y="2542"/>
              <a:ext cx="0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3454" y="2542"/>
              <a:ext cx="0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>
              <a:off x="3694" y="2665"/>
              <a:ext cx="2" cy="35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2653" y="3022"/>
              <a:ext cx="1043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>
              <a:off x="2734" y="2665"/>
              <a:ext cx="0" cy="287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2350" y="2952"/>
              <a:ext cx="38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342" y="2952"/>
              <a:ext cx="91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4" name="Line 53"/>
            <p:cNvSpPr>
              <a:spLocks noChangeShapeType="1"/>
            </p:cNvSpPr>
            <p:nvPr/>
          </p:nvSpPr>
          <p:spPr bwMode="auto">
            <a:xfrm flipV="1">
              <a:off x="2254" y="2665"/>
              <a:ext cx="0" cy="28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>
              <a:off x="3214" y="2665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6" name="Line 55"/>
            <p:cNvSpPr>
              <a:spLocks noChangeShapeType="1"/>
            </p:cNvSpPr>
            <p:nvPr/>
          </p:nvSpPr>
          <p:spPr bwMode="auto">
            <a:xfrm>
              <a:off x="3214" y="29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7" name="Text Box 56"/>
            <p:cNvSpPr txBox="1">
              <a:spLocks noChangeArrowheads="1"/>
            </p:cNvSpPr>
            <p:nvPr/>
          </p:nvSpPr>
          <p:spPr bwMode="auto">
            <a:xfrm>
              <a:off x="612" y="2536"/>
              <a:ext cx="11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CC"/>
                  </a:solidFill>
                  <a:ea typeface="宋体" charset="-122"/>
                </a:rPr>
                <a:t>DirDepth=2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8" name="Text Box 57"/>
            <p:cNvSpPr txBox="1">
              <a:spLocks noChangeArrowheads="1"/>
            </p:cNvSpPr>
            <p:nvPr/>
          </p:nvSpPr>
          <p:spPr bwMode="auto">
            <a:xfrm>
              <a:off x="1073" y="3431"/>
              <a:ext cx="30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PgDepth=2     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PgDepth=1</a:t>
              </a: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      PgDepth=2      </a:t>
              </a:r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 flipH="1">
              <a:off x="2653" y="3022"/>
              <a:ext cx="0" cy="11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70" name="Rectangle 63"/>
          <p:cNvSpPr>
            <a:spLocks noChangeArrowheads="1"/>
          </p:cNvSpPr>
          <p:nvPr/>
        </p:nvSpPr>
        <p:spPr bwMode="auto">
          <a:xfrm>
            <a:off x="2825994" y="3380555"/>
            <a:ext cx="520541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98525" indent="-898525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两个兄弟页块合并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,PgDepth-1 </a:t>
            </a:r>
          </a:p>
        </p:txBody>
      </p: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790025" y="1154129"/>
            <a:ext cx="6865937" cy="2170112"/>
            <a:chOff x="445" y="450"/>
            <a:chExt cx="4325" cy="1600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1899" y="450"/>
              <a:ext cx="178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u="sng">
                  <a:solidFill>
                    <a:srgbClr val="000000"/>
                  </a:solidFill>
                  <a:ea typeface="宋体" charset="-122"/>
                </a:rPr>
                <a:t>00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</a:t>
              </a:r>
              <a:r>
                <a:rPr lang="en-US" altLang="zh-CN" sz="2800" i="1">
                  <a:solidFill>
                    <a:srgbClr val="FF0000"/>
                  </a:solidFill>
                  <a:ea typeface="宋体" charset="-122"/>
                </a:rPr>
                <a:t>01</a:t>
              </a: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</a:t>
              </a:r>
              <a:r>
                <a:rPr lang="en-US" altLang="zh-CN" sz="2800">
                  <a:solidFill>
                    <a:srgbClr val="3366FF"/>
                  </a:solidFill>
                  <a:ea typeface="宋体" charset="-122"/>
                </a:rPr>
                <a:t>10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 </a:t>
              </a:r>
              <a:r>
                <a:rPr lang="en-US" altLang="zh-CN" sz="2800">
                  <a:solidFill>
                    <a:srgbClr val="FF33CC"/>
                  </a:solidFill>
                  <a:ea typeface="宋体" charset="-122"/>
                </a:rPr>
                <a:t>11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</a:p>
          </p:txBody>
        </p:sp>
        <p:grpSp>
          <p:nvGrpSpPr>
            <p:cNvPr id="74" name="Group 5"/>
            <p:cNvGrpSpPr>
              <a:grpSpLocks/>
            </p:cNvGrpSpPr>
            <p:nvPr/>
          </p:nvGrpSpPr>
          <p:grpSpPr bwMode="auto">
            <a:xfrm>
              <a:off x="445" y="731"/>
              <a:ext cx="4325" cy="1319"/>
              <a:chOff x="445" y="731"/>
              <a:chExt cx="4325" cy="1319"/>
            </a:xfrm>
          </p:grpSpPr>
          <p:sp>
            <p:nvSpPr>
              <p:cNvPr id="75" name="Line 6"/>
              <p:cNvSpPr>
                <a:spLocks noChangeShapeType="1"/>
              </p:cNvSpPr>
              <p:nvPr/>
            </p:nvSpPr>
            <p:spPr bwMode="auto">
              <a:xfrm flipH="1">
                <a:off x="2183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>
                <a:off x="1175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3191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>
                <a:off x="4151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935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0" name="Text Box 11"/>
              <p:cNvSpPr txBox="1">
                <a:spLocks noChangeArrowheads="1"/>
              </p:cNvSpPr>
              <p:nvPr/>
            </p:nvSpPr>
            <p:spPr bwMode="auto">
              <a:xfrm>
                <a:off x="967" y="1410"/>
                <a:ext cx="688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A0, B0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81" name="Rectangle 12"/>
              <p:cNvSpPr>
                <a:spLocks noChangeArrowheads="1"/>
              </p:cNvSpPr>
              <p:nvPr/>
            </p:nvSpPr>
            <p:spPr bwMode="auto">
              <a:xfrm>
                <a:off x="2951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" name="Text Box 13"/>
              <p:cNvSpPr txBox="1">
                <a:spLocks noChangeArrowheads="1"/>
              </p:cNvSpPr>
              <p:nvPr/>
            </p:nvSpPr>
            <p:spPr bwMode="auto">
              <a:xfrm>
                <a:off x="2983" y="1410"/>
                <a:ext cx="453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C2  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83" name="Rectangle 14"/>
              <p:cNvSpPr>
                <a:spLocks noChangeArrowheads="1"/>
              </p:cNvSpPr>
              <p:nvPr/>
            </p:nvSpPr>
            <p:spPr bwMode="auto">
              <a:xfrm>
                <a:off x="1943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4" name="Text Box 15"/>
              <p:cNvSpPr txBox="1">
                <a:spLocks noChangeArrowheads="1"/>
              </p:cNvSpPr>
              <p:nvPr/>
            </p:nvSpPr>
            <p:spPr bwMode="auto">
              <a:xfrm>
                <a:off x="1975" y="1410"/>
                <a:ext cx="453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A1, 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85" name="Rectangle 16"/>
              <p:cNvSpPr>
                <a:spLocks noChangeArrowheads="1"/>
              </p:cNvSpPr>
              <p:nvPr/>
            </p:nvSpPr>
            <p:spPr bwMode="auto">
              <a:xfrm>
                <a:off x="3959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6" name="Text Box 17"/>
              <p:cNvSpPr txBox="1">
                <a:spLocks noChangeArrowheads="1"/>
              </p:cNvSpPr>
              <p:nvPr/>
            </p:nvSpPr>
            <p:spPr bwMode="auto">
              <a:xfrm>
                <a:off x="3991" y="1410"/>
                <a:ext cx="167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 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87" name="Rectangle 18"/>
              <p:cNvSpPr>
                <a:spLocks noChangeArrowheads="1"/>
              </p:cNvSpPr>
              <p:nvPr/>
            </p:nvSpPr>
            <p:spPr bwMode="auto">
              <a:xfrm>
                <a:off x="1847" y="738"/>
                <a:ext cx="1936" cy="33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8" name="Line 19"/>
              <p:cNvSpPr>
                <a:spLocks noChangeShapeType="1"/>
              </p:cNvSpPr>
              <p:nvPr/>
            </p:nvSpPr>
            <p:spPr bwMode="auto">
              <a:xfrm>
                <a:off x="232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9" name="Line 20"/>
              <p:cNvSpPr>
                <a:spLocks noChangeShapeType="1"/>
              </p:cNvSpPr>
              <p:nvPr/>
            </p:nvSpPr>
            <p:spPr bwMode="auto">
              <a:xfrm>
                <a:off x="280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0" name="Line 21"/>
              <p:cNvSpPr>
                <a:spLocks noChangeShapeType="1"/>
              </p:cNvSpPr>
              <p:nvPr/>
            </p:nvSpPr>
            <p:spPr bwMode="auto">
              <a:xfrm>
                <a:off x="328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4" name="Line 22"/>
              <p:cNvSpPr>
                <a:spLocks noChangeShapeType="1"/>
              </p:cNvSpPr>
              <p:nvPr/>
            </p:nvSpPr>
            <p:spPr bwMode="auto">
              <a:xfrm>
                <a:off x="352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5" name="Line 23"/>
              <p:cNvSpPr>
                <a:spLocks noChangeShapeType="1"/>
              </p:cNvSpPr>
              <p:nvPr/>
            </p:nvSpPr>
            <p:spPr bwMode="auto">
              <a:xfrm>
                <a:off x="3527" y="1218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>
                <a:off x="256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>
                <a:off x="2183" y="121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>
                <a:off x="1175" y="1218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 flipV="1">
                <a:off x="208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304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>
                <a:off x="3047" y="121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2" name="Text Box 30"/>
              <p:cNvSpPr txBox="1">
                <a:spLocks noChangeArrowheads="1"/>
              </p:cNvSpPr>
              <p:nvPr/>
            </p:nvSpPr>
            <p:spPr bwMode="auto">
              <a:xfrm>
                <a:off x="445" y="731"/>
                <a:ext cx="1100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CC"/>
                    </a:solidFill>
                    <a:ea typeface="宋体" charset="-122"/>
                  </a:rPr>
                  <a:t>DirDepth=2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3" name="Text Box 31"/>
              <p:cNvSpPr txBox="1">
                <a:spLocks noChangeArrowheads="1"/>
              </p:cNvSpPr>
              <p:nvPr/>
            </p:nvSpPr>
            <p:spPr bwMode="auto">
              <a:xfrm>
                <a:off x="906" y="1779"/>
                <a:ext cx="386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>
                    <a:solidFill>
                      <a:srgbClr val="000000"/>
                    </a:solidFill>
                    <a:ea typeface="宋体" charset="-122"/>
                  </a:rPr>
                  <a:t>PgDepth=2     PgDepth=2      PgDepth=2      PgDepth=2</a:t>
                </a:r>
              </a:p>
            </p:txBody>
          </p:sp>
        </p:grpSp>
      </p:grpSp>
      <p:sp>
        <p:nvSpPr>
          <p:cNvPr id="105" name="Text Box 61"/>
          <p:cNvSpPr txBox="1">
            <a:spLocks noChangeArrowheads="1"/>
          </p:cNvSpPr>
          <p:nvPr/>
        </p:nvSpPr>
        <p:spPr bwMode="auto">
          <a:xfrm>
            <a:off x="6482800" y="2468579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C3</a:t>
            </a:r>
          </a:p>
        </p:txBody>
      </p:sp>
      <p:sp>
        <p:nvSpPr>
          <p:cNvPr id="106" name="Text Box 62"/>
          <p:cNvSpPr txBox="1">
            <a:spLocks noChangeArrowheads="1"/>
          </p:cNvSpPr>
          <p:nvPr/>
        </p:nvSpPr>
        <p:spPr bwMode="auto">
          <a:xfrm>
            <a:off x="3776112" y="2468579"/>
            <a:ext cx="649288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C5</a:t>
            </a:r>
          </a:p>
        </p:txBody>
      </p:sp>
    </p:spTree>
    <p:extLst>
      <p:ext uri="{BB962C8B-B14F-4D97-AF65-F5344CB8AC3E}">
        <p14:creationId xmlns:p14="http://schemas.microsoft.com/office/powerpoint/2010/main" val="926132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0" grpId="0"/>
      <p:bldP spid="1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8000" y="2154238"/>
            <a:ext cx="8094663" cy="3675062"/>
            <a:chOff x="320" y="1848"/>
            <a:chExt cx="5099" cy="2465"/>
          </a:xfrm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813" y="2891"/>
              <a:ext cx="88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PgDepth=2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90" y="1848"/>
              <a:ext cx="4690" cy="2465"/>
              <a:chOff x="490" y="1848"/>
              <a:chExt cx="4690" cy="2465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490" y="1848"/>
                <a:ext cx="4690" cy="1066"/>
                <a:chOff x="490" y="1848"/>
                <a:chExt cx="4690" cy="1066"/>
              </a:xfrm>
            </p:grpSpPr>
            <p:sp>
              <p:nvSpPr>
                <p:cNvPr id="19661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369" y="2482"/>
                  <a:ext cx="0" cy="130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17" name="Line 9"/>
                <p:cNvSpPr>
                  <a:spLocks noChangeShapeType="1"/>
                </p:cNvSpPr>
                <p:nvPr/>
              </p:nvSpPr>
              <p:spPr bwMode="auto">
                <a:xfrm>
                  <a:off x="1199" y="2351"/>
                  <a:ext cx="0" cy="26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18" name="Rectangle 10"/>
                <p:cNvSpPr>
                  <a:spLocks noChangeArrowheads="1"/>
                </p:cNvSpPr>
                <p:nvPr/>
              </p:nvSpPr>
              <p:spPr bwMode="auto">
                <a:xfrm>
                  <a:off x="944" y="2580"/>
                  <a:ext cx="638" cy="22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19" name="Rectangle 11"/>
                <p:cNvSpPr>
                  <a:spLocks noChangeArrowheads="1"/>
                </p:cNvSpPr>
                <p:nvPr/>
              </p:nvSpPr>
              <p:spPr bwMode="auto">
                <a:xfrm>
                  <a:off x="4514" y="2580"/>
                  <a:ext cx="637" cy="22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540" y="2636"/>
                  <a:ext cx="284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C5</a:t>
                  </a:r>
                </a:p>
              </p:txBody>
            </p:sp>
            <p:sp>
              <p:nvSpPr>
                <p:cNvPr id="196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1836" y="2580"/>
                  <a:ext cx="638" cy="22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22" name="Rectangle 14"/>
                <p:cNvSpPr>
                  <a:spLocks noChangeArrowheads="1"/>
                </p:cNvSpPr>
                <p:nvPr/>
              </p:nvSpPr>
              <p:spPr bwMode="auto">
                <a:xfrm>
                  <a:off x="3622" y="2580"/>
                  <a:ext cx="637" cy="22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648" y="2636"/>
                  <a:ext cx="284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C3</a:t>
                  </a:r>
                </a:p>
              </p:txBody>
            </p:sp>
            <p:sp>
              <p:nvSpPr>
                <p:cNvPr id="196624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239" y="2416"/>
                  <a:ext cx="0" cy="1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25" name="Line 17"/>
                <p:cNvSpPr>
                  <a:spLocks noChangeShapeType="1"/>
                </p:cNvSpPr>
                <p:nvPr/>
              </p:nvSpPr>
              <p:spPr bwMode="auto">
                <a:xfrm>
                  <a:off x="4047" y="2351"/>
                  <a:ext cx="0" cy="261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26" name="Rectangle 18"/>
                <p:cNvSpPr>
                  <a:spLocks noChangeArrowheads="1"/>
                </p:cNvSpPr>
                <p:nvPr/>
              </p:nvSpPr>
              <p:spPr bwMode="auto">
                <a:xfrm>
                  <a:off x="1709" y="2025"/>
                  <a:ext cx="3400" cy="22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84" y="1848"/>
                  <a:ext cx="3396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0000"/>
                      </a:solidFill>
                      <a:ea typeface="宋体" charset="-122"/>
                    </a:rPr>
                    <a:t>000     001     010      011     100   101      110   111 </a:t>
                  </a:r>
                </a:p>
              </p:txBody>
            </p:sp>
            <p:sp>
              <p:nvSpPr>
                <p:cNvPr id="196628" name="Line 20"/>
                <p:cNvSpPr>
                  <a:spLocks noChangeShapeType="1"/>
                </p:cNvSpPr>
                <p:nvPr/>
              </p:nvSpPr>
              <p:spPr bwMode="auto">
                <a:xfrm>
                  <a:off x="2162" y="2025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29" name="Line 21"/>
                <p:cNvSpPr>
                  <a:spLocks noChangeShapeType="1"/>
                </p:cNvSpPr>
                <p:nvPr/>
              </p:nvSpPr>
              <p:spPr bwMode="auto">
                <a:xfrm>
                  <a:off x="3013" y="2025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0" name="Line 22"/>
                <p:cNvSpPr>
                  <a:spLocks noChangeShapeType="1"/>
                </p:cNvSpPr>
                <p:nvPr/>
              </p:nvSpPr>
              <p:spPr bwMode="auto">
                <a:xfrm>
                  <a:off x="3438" y="2025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1" name="Line 23"/>
                <p:cNvSpPr>
                  <a:spLocks noChangeShapeType="1"/>
                </p:cNvSpPr>
                <p:nvPr/>
              </p:nvSpPr>
              <p:spPr bwMode="auto">
                <a:xfrm>
                  <a:off x="3862" y="2025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2" name="Line 24"/>
                <p:cNvSpPr>
                  <a:spLocks noChangeShapeType="1"/>
                </p:cNvSpPr>
                <p:nvPr/>
              </p:nvSpPr>
              <p:spPr bwMode="auto">
                <a:xfrm>
                  <a:off x="4287" y="2025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3" name="Line 25"/>
                <p:cNvSpPr>
                  <a:spLocks noChangeShapeType="1"/>
                </p:cNvSpPr>
                <p:nvPr/>
              </p:nvSpPr>
              <p:spPr bwMode="auto">
                <a:xfrm>
                  <a:off x="4712" y="2025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4" name="Line 26"/>
                <p:cNvSpPr>
                  <a:spLocks noChangeShapeType="1"/>
                </p:cNvSpPr>
                <p:nvPr/>
              </p:nvSpPr>
              <p:spPr bwMode="auto">
                <a:xfrm>
                  <a:off x="1369" y="2482"/>
                  <a:ext cx="2295" cy="0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664" y="2155"/>
                  <a:ext cx="0" cy="32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6" name="Line 28"/>
                <p:cNvSpPr>
                  <a:spLocks noChangeShapeType="1"/>
                </p:cNvSpPr>
                <p:nvPr/>
              </p:nvSpPr>
              <p:spPr bwMode="auto">
                <a:xfrm>
                  <a:off x="3239" y="2416"/>
                  <a:ext cx="127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514" y="2155"/>
                  <a:ext cx="0" cy="26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8" name="Line 30"/>
                <p:cNvSpPr>
                  <a:spLocks noChangeShapeType="1"/>
                </p:cNvSpPr>
                <p:nvPr/>
              </p:nvSpPr>
              <p:spPr bwMode="auto">
                <a:xfrm>
                  <a:off x="3239" y="2155"/>
                  <a:ext cx="0" cy="19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39" name="Line 31"/>
                <p:cNvSpPr>
                  <a:spLocks noChangeShapeType="1"/>
                </p:cNvSpPr>
                <p:nvPr/>
              </p:nvSpPr>
              <p:spPr bwMode="auto">
                <a:xfrm>
                  <a:off x="4939" y="2155"/>
                  <a:ext cx="0" cy="19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40" name="Line 32"/>
                <p:cNvSpPr>
                  <a:spLocks noChangeShapeType="1"/>
                </p:cNvSpPr>
                <p:nvPr/>
              </p:nvSpPr>
              <p:spPr bwMode="auto">
                <a:xfrm>
                  <a:off x="4047" y="2351"/>
                  <a:ext cx="892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4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089" y="2482"/>
                  <a:ext cx="723" cy="0"/>
                </a:xfrm>
                <a:prstGeom prst="lin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42" name="Line 34"/>
                <p:cNvSpPr>
                  <a:spLocks noChangeShapeType="1"/>
                </p:cNvSpPr>
                <p:nvPr/>
              </p:nvSpPr>
              <p:spPr bwMode="auto">
                <a:xfrm>
                  <a:off x="4089" y="2155"/>
                  <a:ext cx="0" cy="327"/>
                </a:xfrm>
                <a:prstGeom prst="lin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43" name="Line 35"/>
                <p:cNvSpPr>
                  <a:spLocks noChangeShapeType="1"/>
                </p:cNvSpPr>
                <p:nvPr/>
              </p:nvSpPr>
              <p:spPr bwMode="auto">
                <a:xfrm>
                  <a:off x="3877" y="2351"/>
                  <a:ext cx="0" cy="261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71" y="2636"/>
                  <a:ext cx="524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A0, B0</a:t>
                  </a:r>
                  <a:endParaRPr lang="en-US" altLang="zh-CN" sz="2000">
                    <a:solidFill>
                      <a:srgbClr val="FFFFCC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4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64" y="2607"/>
                  <a:ext cx="540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A1</a:t>
                  </a:r>
                  <a:r>
                    <a:rPr lang="en-US" altLang="zh-CN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, </a:t>
                  </a:r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B1</a:t>
                  </a:r>
                </a:p>
              </p:txBody>
            </p:sp>
            <p:sp>
              <p:nvSpPr>
                <p:cNvPr id="196646" name="Line 38"/>
                <p:cNvSpPr>
                  <a:spLocks noChangeShapeType="1"/>
                </p:cNvSpPr>
                <p:nvPr/>
              </p:nvSpPr>
              <p:spPr bwMode="auto">
                <a:xfrm>
                  <a:off x="3239" y="2351"/>
                  <a:ext cx="638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47" name="Line 39"/>
                <p:cNvSpPr>
                  <a:spLocks noChangeShapeType="1"/>
                </p:cNvSpPr>
                <p:nvPr/>
              </p:nvSpPr>
              <p:spPr bwMode="auto">
                <a:xfrm>
                  <a:off x="1964" y="2155"/>
                  <a:ext cx="0" cy="196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4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199" y="2351"/>
                  <a:ext cx="765" cy="0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49" name="Line 41"/>
                <p:cNvSpPr>
                  <a:spLocks noChangeShapeType="1"/>
                </p:cNvSpPr>
                <p:nvPr/>
              </p:nvSpPr>
              <p:spPr bwMode="auto">
                <a:xfrm>
                  <a:off x="2601" y="2025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5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812" y="2482"/>
                  <a:ext cx="0" cy="130"/>
                </a:xfrm>
                <a:prstGeom prst="lin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5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90" y="2026"/>
                  <a:ext cx="1152" cy="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solidFill>
                        <a:srgbClr val="3333CC"/>
                      </a:solidFill>
                      <a:ea typeface="宋体" charset="-122"/>
                    </a:rPr>
                    <a:t> </a:t>
                  </a:r>
                  <a:endParaRPr lang="en-US" altLang="zh-CN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52" name="Line 44"/>
                <p:cNvSpPr>
                  <a:spLocks noChangeShapeType="1"/>
                </p:cNvSpPr>
                <p:nvPr/>
              </p:nvSpPr>
              <p:spPr bwMode="auto">
                <a:xfrm>
                  <a:off x="2814" y="2155"/>
                  <a:ext cx="0" cy="4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53" name="Rectangle 45"/>
                <p:cNvSpPr>
                  <a:spLocks noChangeArrowheads="1"/>
                </p:cNvSpPr>
                <p:nvPr/>
              </p:nvSpPr>
              <p:spPr bwMode="auto">
                <a:xfrm>
                  <a:off x="2729" y="2580"/>
                  <a:ext cx="638" cy="22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757" y="2636"/>
                  <a:ext cx="284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C2</a:t>
                  </a:r>
                </a:p>
              </p:txBody>
            </p:sp>
            <p:sp>
              <p:nvSpPr>
                <p:cNvPr id="19665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050" y="2416"/>
                  <a:ext cx="0" cy="196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56" name="Line 48"/>
                <p:cNvSpPr>
                  <a:spLocks noChangeShapeType="1"/>
                </p:cNvSpPr>
                <p:nvPr/>
              </p:nvSpPr>
              <p:spPr bwMode="auto">
                <a:xfrm>
                  <a:off x="2389" y="2155"/>
                  <a:ext cx="0" cy="261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57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050" y="2416"/>
                  <a:ext cx="339" cy="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grpSp>
            <p:nvGrpSpPr>
              <p:cNvPr id="5" name="Group 50"/>
              <p:cNvGrpSpPr>
                <a:grpSpLocks/>
              </p:cNvGrpSpPr>
              <p:nvPr/>
            </p:nvGrpSpPr>
            <p:grpSpPr bwMode="auto">
              <a:xfrm>
                <a:off x="1219" y="3090"/>
                <a:ext cx="3510" cy="1223"/>
                <a:chOff x="1219" y="3057"/>
                <a:chExt cx="3510" cy="1223"/>
              </a:xfrm>
            </p:grpSpPr>
            <p:sp>
              <p:nvSpPr>
                <p:cNvPr id="196659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595" y="3436"/>
                  <a:ext cx="376" cy="24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0" name="Line 52"/>
                <p:cNvSpPr>
                  <a:spLocks noChangeShapeType="1"/>
                </p:cNvSpPr>
                <p:nvPr/>
              </p:nvSpPr>
              <p:spPr bwMode="auto">
                <a:xfrm>
                  <a:off x="3016" y="3138"/>
                  <a:ext cx="836" cy="24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097" y="3138"/>
                  <a:ext cx="835" cy="24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2" name="Line 54"/>
                <p:cNvSpPr>
                  <a:spLocks noChangeShapeType="1"/>
                </p:cNvSpPr>
                <p:nvPr/>
              </p:nvSpPr>
              <p:spPr bwMode="auto">
                <a:xfrm>
                  <a:off x="2013" y="3409"/>
                  <a:ext cx="418" cy="27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3" name="Line 55"/>
                <p:cNvSpPr>
                  <a:spLocks noChangeShapeType="1"/>
                </p:cNvSpPr>
                <p:nvPr/>
              </p:nvSpPr>
              <p:spPr bwMode="auto">
                <a:xfrm>
                  <a:off x="3893" y="3409"/>
                  <a:ext cx="418" cy="27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559" y="3436"/>
                  <a:ext cx="376" cy="24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5" name="Oval 57"/>
                <p:cNvSpPr>
                  <a:spLocks noChangeArrowheads="1"/>
                </p:cNvSpPr>
                <p:nvPr/>
              </p:nvSpPr>
              <p:spPr bwMode="auto">
                <a:xfrm>
                  <a:off x="2849" y="3057"/>
                  <a:ext cx="250" cy="16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6" name="Oval 58"/>
                <p:cNvSpPr>
                  <a:spLocks noChangeArrowheads="1"/>
                </p:cNvSpPr>
                <p:nvPr/>
              </p:nvSpPr>
              <p:spPr bwMode="auto">
                <a:xfrm>
                  <a:off x="1888" y="3355"/>
                  <a:ext cx="250" cy="16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7" name="Oval 59"/>
                <p:cNvSpPr>
                  <a:spLocks noChangeArrowheads="1"/>
                </p:cNvSpPr>
                <p:nvPr/>
              </p:nvSpPr>
              <p:spPr bwMode="auto">
                <a:xfrm>
                  <a:off x="3810" y="3355"/>
                  <a:ext cx="250" cy="16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8" name="Rectangle 60"/>
                <p:cNvSpPr>
                  <a:spLocks noChangeArrowheads="1"/>
                </p:cNvSpPr>
                <p:nvPr/>
              </p:nvSpPr>
              <p:spPr bwMode="auto">
                <a:xfrm>
                  <a:off x="1219" y="3680"/>
                  <a:ext cx="627" cy="19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6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247" y="3690"/>
                  <a:ext cx="524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A0, B0</a:t>
                  </a:r>
                  <a:endParaRPr lang="en-US" altLang="zh-CN" sz="2000">
                    <a:solidFill>
                      <a:srgbClr val="FFFFCC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0" name="Rectangle 62"/>
                <p:cNvSpPr>
                  <a:spLocks noChangeArrowheads="1"/>
                </p:cNvSpPr>
                <p:nvPr/>
              </p:nvSpPr>
              <p:spPr bwMode="auto">
                <a:xfrm>
                  <a:off x="2180" y="3680"/>
                  <a:ext cx="627" cy="19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208" y="3690"/>
                  <a:ext cx="284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C2</a:t>
                  </a:r>
                  <a:endParaRPr lang="en-US" altLang="zh-CN" sz="2000">
                    <a:solidFill>
                      <a:srgbClr val="FFFFCC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2" name="Rectangle 64"/>
                <p:cNvSpPr>
                  <a:spLocks noChangeArrowheads="1"/>
                </p:cNvSpPr>
                <p:nvPr/>
              </p:nvSpPr>
              <p:spPr bwMode="auto">
                <a:xfrm>
                  <a:off x="4102" y="3680"/>
                  <a:ext cx="627" cy="19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130" y="3668"/>
                  <a:ext cx="284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C3</a:t>
                  </a:r>
                  <a:endParaRPr lang="en-US" altLang="zh-CN" sz="2000">
                    <a:solidFill>
                      <a:srgbClr val="FFFFCC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305" y="3102"/>
                  <a:ext cx="196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6600"/>
                      </a:solidFill>
                      <a:ea typeface="宋体" charset="-122"/>
                    </a:rPr>
                    <a:t>0</a:t>
                  </a:r>
                  <a:endParaRPr lang="en-US" altLang="zh-CN" sz="20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574" y="3405"/>
                  <a:ext cx="196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6600"/>
                      </a:solidFill>
                      <a:ea typeface="宋体" charset="-122"/>
                    </a:rPr>
                    <a:t>0</a:t>
                  </a:r>
                  <a:endParaRPr lang="en-US" altLang="zh-CN" sz="20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84" y="3415"/>
                  <a:ext cx="196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6600"/>
                      </a:solidFill>
                      <a:ea typeface="宋体" charset="-122"/>
                    </a:rPr>
                    <a:t>1</a:t>
                  </a:r>
                  <a:endParaRPr lang="en-US" altLang="zh-CN" sz="20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528" y="3415"/>
                  <a:ext cx="196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6600"/>
                      </a:solidFill>
                      <a:ea typeface="宋体" charset="-122"/>
                    </a:rPr>
                    <a:t>0</a:t>
                  </a:r>
                  <a:endParaRPr lang="en-US" altLang="zh-CN" sz="20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155" y="3405"/>
                  <a:ext cx="196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6600"/>
                      </a:solidFill>
                      <a:ea typeface="宋体" charset="-122"/>
                    </a:rPr>
                    <a:t>1</a:t>
                  </a:r>
                  <a:endParaRPr lang="en-US" altLang="zh-CN" sz="20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7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485" y="3102"/>
                  <a:ext cx="196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6600"/>
                      </a:solidFill>
                      <a:ea typeface="宋体" charset="-122"/>
                    </a:rPr>
                    <a:t>1</a:t>
                  </a:r>
                  <a:endParaRPr lang="en-US" altLang="zh-CN" sz="20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80" name="Rectangle 72"/>
                <p:cNvSpPr>
                  <a:spLocks noChangeArrowheads="1"/>
                </p:cNvSpPr>
                <p:nvPr/>
              </p:nvSpPr>
              <p:spPr bwMode="auto">
                <a:xfrm>
                  <a:off x="2765" y="4005"/>
                  <a:ext cx="627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66FF"/>
                    </a:gs>
                    <a:gs pos="100000">
                      <a:srgbClr val="0066FF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8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793" y="4004"/>
                  <a:ext cx="524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A1, B1</a:t>
                  </a:r>
                  <a:endParaRPr lang="en-US" altLang="zh-CN" sz="2000">
                    <a:solidFill>
                      <a:srgbClr val="FFFFCC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82" name="Rectangle 74"/>
                <p:cNvSpPr>
                  <a:spLocks noChangeArrowheads="1"/>
                </p:cNvSpPr>
                <p:nvPr/>
              </p:nvSpPr>
              <p:spPr bwMode="auto">
                <a:xfrm>
                  <a:off x="3726" y="4005"/>
                  <a:ext cx="627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66FF"/>
                    </a:gs>
                    <a:gs pos="100000">
                      <a:srgbClr val="0066FF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8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754" y="4014"/>
                  <a:ext cx="284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FFCC"/>
                      </a:solidFill>
                      <a:latin typeface="Arial Narrow" pitchFamily="34" charset="0"/>
                      <a:ea typeface="宋体" charset="-122"/>
                    </a:rPr>
                    <a:t>C5</a:t>
                  </a:r>
                  <a:endParaRPr lang="en-US" altLang="zh-CN" sz="2000">
                    <a:solidFill>
                      <a:srgbClr val="FFFFCC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84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3141" y="3734"/>
                  <a:ext cx="334" cy="27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85" name="Line 77"/>
                <p:cNvSpPr>
                  <a:spLocks noChangeShapeType="1"/>
                </p:cNvSpPr>
                <p:nvPr/>
              </p:nvSpPr>
              <p:spPr bwMode="auto">
                <a:xfrm>
                  <a:off x="3517" y="3707"/>
                  <a:ext cx="418" cy="298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86" name="Oval 78"/>
                <p:cNvSpPr>
                  <a:spLocks noChangeArrowheads="1"/>
                </p:cNvSpPr>
                <p:nvPr/>
              </p:nvSpPr>
              <p:spPr bwMode="auto">
                <a:xfrm>
                  <a:off x="3392" y="3653"/>
                  <a:ext cx="251" cy="16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8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088" y="3713"/>
                  <a:ext cx="196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6600"/>
                      </a:solidFill>
                      <a:ea typeface="宋体" charset="-122"/>
                    </a:rPr>
                    <a:t>0</a:t>
                  </a:r>
                  <a:endParaRPr lang="en-US" altLang="zh-CN" sz="20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9668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767" y="3714"/>
                  <a:ext cx="196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6600"/>
                      </a:solidFill>
                      <a:ea typeface="宋体" charset="-122"/>
                    </a:rPr>
                    <a:t>1</a:t>
                  </a:r>
                  <a:endParaRPr lang="en-US" altLang="zh-CN" sz="20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</p:grpSp>
        <p:sp>
          <p:nvSpPr>
            <p:cNvPr id="196689" name="Text Box 81"/>
            <p:cNvSpPr txBox="1">
              <a:spLocks noChangeArrowheads="1"/>
            </p:cNvSpPr>
            <p:nvPr/>
          </p:nvSpPr>
          <p:spPr bwMode="auto">
            <a:xfrm>
              <a:off x="1762" y="2891"/>
              <a:ext cx="88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PgDepth=3</a:t>
              </a:r>
            </a:p>
          </p:txBody>
        </p:sp>
        <p:sp>
          <p:nvSpPr>
            <p:cNvPr id="196690" name="Text Box 82"/>
            <p:cNvSpPr txBox="1">
              <a:spLocks noChangeArrowheads="1"/>
            </p:cNvSpPr>
            <p:nvPr/>
          </p:nvSpPr>
          <p:spPr bwMode="auto">
            <a:xfrm>
              <a:off x="2680" y="2869"/>
              <a:ext cx="88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PgDepth=2</a:t>
              </a:r>
            </a:p>
          </p:txBody>
        </p:sp>
        <p:sp>
          <p:nvSpPr>
            <p:cNvPr id="196691" name="Text Box 83"/>
            <p:cNvSpPr txBox="1">
              <a:spLocks noChangeArrowheads="1"/>
            </p:cNvSpPr>
            <p:nvPr/>
          </p:nvSpPr>
          <p:spPr bwMode="auto">
            <a:xfrm>
              <a:off x="3576" y="2858"/>
              <a:ext cx="88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PgDepth=2</a:t>
              </a:r>
            </a:p>
          </p:txBody>
        </p:sp>
        <p:sp>
          <p:nvSpPr>
            <p:cNvPr id="196692" name="Text Box 84"/>
            <p:cNvSpPr txBox="1">
              <a:spLocks noChangeArrowheads="1"/>
            </p:cNvSpPr>
            <p:nvPr/>
          </p:nvSpPr>
          <p:spPr bwMode="auto">
            <a:xfrm>
              <a:off x="4536" y="2879"/>
              <a:ext cx="88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PgDepth=3</a:t>
              </a:r>
            </a:p>
          </p:txBody>
        </p:sp>
        <p:sp>
          <p:nvSpPr>
            <p:cNvPr id="196693" name="Text Box 85"/>
            <p:cNvSpPr txBox="1">
              <a:spLocks noChangeArrowheads="1"/>
            </p:cNvSpPr>
            <p:nvPr/>
          </p:nvSpPr>
          <p:spPr bwMode="auto">
            <a:xfrm>
              <a:off x="320" y="1910"/>
              <a:ext cx="1184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66FF"/>
                  </a:solidFill>
                  <a:ea typeface="宋体" charset="-122"/>
                </a:rPr>
                <a:t>DirDepth=3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44196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删除 </a:t>
            </a:r>
            <a:r>
              <a:rPr lang="en-US" altLang="zh-CN" dirty="0" smtClean="0">
                <a:solidFill>
                  <a:srgbClr val="FF0000"/>
                </a:solidFill>
              </a:rPr>
              <a:t>B1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00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675688" cy="1368425"/>
          </a:xfrm>
        </p:spPr>
        <p:txBody>
          <a:bodyPr/>
          <a:lstStyle/>
          <a:p>
            <a:pPr marL="0" indent="0"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如果目录中指向每一个页块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的深度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都小于目录表的深度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marL="0" indent="0"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即：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PgDepth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&lt;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DirDepth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则需要紧缩目录。其过程与目录扩充的过程相反。</a:t>
            </a:r>
          </a:p>
        </p:txBody>
      </p:sp>
      <p:sp>
        <p:nvSpPr>
          <p:cNvPr id="143360" name="Rectangle 0"/>
          <p:cNvSpPr>
            <a:spLocks noChangeArrowheads="1"/>
          </p:cNvSpPr>
          <p:nvPr/>
        </p:nvSpPr>
        <p:spPr bwMode="auto">
          <a:xfrm>
            <a:off x="684213" y="207963"/>
            <a:ext cx="732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3366FF"/>
                </a:solidFill>
                <a:ea typeface="楷体_GB2312" pitchFamily="49" charset="-122"/>
              </a:rPr>
              <a:t>页块中关键码减少可能会导致目录表的紧缩。</a:t>
            </a: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539750" y="2060575"/>
            <a:ext cx="7894638" cy="2374900"/>
            <a:chOff x="240" y="2352"/>
            <a:chExt cx="5034" cy="1774"/>
          </a:xfrm>
        </p:grpSpPr>
        <p:sp>
          <p:nvSpPr>
            <p:cNvPr id="143362" name="Line 2"/>
            <p:cNvSpPr>
              <a:spLocks noChangeShapeType="1"/>
            </p:cNvSpPr>
            <p:nvPr/>
          </p:nvSpPr>
          <p:spPr bwMode="auto">
            <a:xfrm flipH="1">
              <a:off x="912" y="3276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63" name="Line 3"/>
            <p:cNvSpPr>
              <a:spLocks noChangeShapeType="1"/>
            </p:cNvSpPr>
            <p:nvPr/>
          </p:nvSpPr>
          <p:spPr bwMode="auto">
            <a:xfrm>
              <a:off x="720" y="3084"/>
              <a:ext cx="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64" name="Rectangle 4"/>
            <p:cNvSpPr>
              <a:spLocks noChangeArrowheads="1"/>
            </p:cNvSpPr>
            <p:nvPr/>
          </p:nvSpPr>
          <p:spPr bwMode="auto">
            <a:xfrm>
              <a:off x="432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4464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66" name="Text Box 6"/>
            <p:cNvSpPr txBox="1">
              <a:spLocks noChangeArrowheads="1"/>
            </p:cNvSpPr>
            <p:nvPr/>
          </p:nvSpPr>
          <p:spPr bwMode="auto">
            <a:xfrm>
              <a:off x="4496" y="3420"/>
              <a:ext cx="35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C5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3367" name="Rectangle 7"/>
            <p:cNvSpPr>
              <a:spLocks noChangeArrowheads="1"/>
            </p:cNvSpPr>
            <p:nvPr/>
          </p:nvSpPr>
          <p:spPr bwMode="auto">
            <a:xfrm>
              <a:off x="1440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68" name="Rectangle 8"/>
            <p:cNvSpPr>
              <a:spLocks noChangeArrowheads="1"/>
            </p:cNvSpPr>
            <p:nvPr/>
          </p:nvSpPr>
          <p:spPr bwMode="auto">
            <a:xfrm>
              <a:off x="3456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69" name="Text Box 9"/>
            <p:cNvSpPr txBox="1">
              <a:spLocks noChangeArrowheads="1"/>
            </p:cNvSpPr>
            <p:nvPr/>
          </p:nvSpPr>
          <p:spPr bwMode="auto">
            <a:xfrm>
              <a:off x="3488" y="3420"/>
              <a:ext cx="35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C3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 flipH="1">
              <a:off x="3024" y="31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>
              <a:off x="3936" y="3084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72" name="Rectangle 12"/>
            <p:cNvSpPr>
              <a:spLocks noChangeArrowheads="1"/>
            </p:cNvSpPr>
            <p:nvPr/>
          </p:nvSpPr>
          <p:spPr bwMode="auto">
            <a:xfrm>
              <a:off x="1296" y="2604"/>
              <a:ext cx="3840" cy="336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73" name="Text Box 13"/>
            <p:cNvSpPr txBox="1">
              <a:spLocks noChangeArrowheads="1"/>
            </p:cNvSpPr>
            <p:nvPr/>
          </p:nvSpPr>
          <p:spPr bwMode="auto">
            <a:xfrm>
              <a:off x="1380" y="2352"/>
              <a:ext cx="3761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000   001    010     011   100   101    110    111 </a:t>
              </a:r>
            </a:p>
          </p:txBody>
        </p:sp>
        <p:sp>
          <p:nvSpPr>
            <p:cNvPr id="143374" name="Line 14"/>
            <p:cNvSpPr>
              <a:spLocks noChangeShapeType="1"/>
            </p:cNvSpPr>
            <p:nvPr/>
          </p:nvSpPr>
          <p:spPr bwMode="auto">
            <a:xfrm>
              <a:off x="180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>
              <a:off x="276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76" name="Line 16"/>
            <p:cNvSpPr>
              <a:spLocks noChangeShapeType="1"/>
            </p:cNvSpPr>
            <p:nvPr/>
          </p:nvSpPr>
          <p:spPr bwMode="auto">
            <a:xfrm>
              <a:off x="324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77" name="Line 17"/>
            <p:cNvSpPr>
              <a:spLocks noChangeShapeType="1"/>
            </p:cNvSpPr>
            <p:nvPr/>
          </p:nvSpPr>
          <p:spPr bwMode="auto">
            <a:xfrm>
              <a:off x="372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78" name="Line 18"/>
            <p:cNvSpPr>
              <a:spLocks noChangeShapeType="1"/>
            </p:cNvSpPr>
            <p:nvPr/>
          </p:nvSpPr>
          <p:spPr bwMode="auto">
            <a:xfrm>
              <a:off x="420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79" name="Line 19"/>
            <p:cNvSpPr>
              <a:spLocks noChangeShapeType="1"/>
            </p:cNvSpPr>
            <p:nvPr/>
          </p:nvSpPr>
          <p:spPr bwMode="auto">
            <a:xfrm>
              <a:off x="4688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0" name="Line 20"/>
            <p:cNvSpPr>
              <a:spLocks noChangeShapeType="1"/>
            </p:cNvSpPr>
            <p:nvPr/>
          </p:nvSpPr>
          <p:spPr bwMode="auto">
            <a:xfrm>
              <a:off x="912" y="3276"/>
              <a:ext cx="25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1" name="Line 21"/>
            <p:cNvSpPr>
              <a:spLocks noChangeShapeType="1"/>
            </p:cNvSpPr>
            <p:nvPr/>
          </p:nvSpPr>
          <p:spPr bwMode="auto">
            <a:xfrm flipV="1">
              <a:off x="3504" y="2796"/>
              <a:ext cx="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2" name="Line 22"/>
            <p:cNvSpPr>
              <a:spLocks noChangeShapeType="1"/>
            </p:cNvSpPr>
            <p:nvPr/>
          </p:nvSpPr>
          <p:spPr bwMode="auto">
            <a:xfrm>
              <a:off x="3024" y="318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3" name="Line 23"/>
            <p:cNvSpPr>
              <a:spLocks noChangeShapeType="1"/>
            </p:cNvSpPr>
            <p:nvPr/>
          </p:nvSpPr>
          <p:spPr bwMode="auto">
            <a:xfrm flipV="1">
              <a:off x="4464" y="27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4" name="Line 24"/>
            <p:cNvSpPr>
              <a:spLocks noChangeShapeType="1"/>
            </p:cNvSpPr>
            <p:nvPr/>
          </p:nvSpPr>
          <p:spPr bwMode="auto">
            <a:xfrm>
              <a:off x="3024" y="2796"/>
              <a:ext cx="0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5" name="Line 25"/>
            <p:cNvSpPr>
              <a:spLocks noChangeShapeType="1"/>
            </p:cNvSpPr>
            <p:nvPr/>
          </p:nvSpPr>
          <p:spPr bwMode="auto">
            <a:xfrm>
              <a:off x="4944" y="2796"/>
              <a:ext cx="0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6" name="Line 26"/>
            <p:cNvSpPr>
              <a:spLocks noChangeShapeType="1"/>
            </p:cNvSpPr>
            <p:nvPr/>
          </p:nvSpPr>
          <p:spPr bwMode="auto">
            <a:xfrm>
              <a:off x="3936" y="3084"/>
              <a:ext cx="100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7" name="Line 27"/>
            <p:cNvSpPr>
              <a:spLocks noChangeShapeType="1"/>
            </p:cNvSpPr>
            <p:nvPr/>
          </p:nvSpPr>
          <p:spPr bwMode="auto">
            <a:xfrm flipH="1">
              <a:off x="3984" y="3276"/>
              <a:ext cx="81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8" name="Line 28"/>
            <p:cNvSpPr>
              <a:spLocks noChangeShapeType="1"/>
            </p:cNvSpPr>
            <p:nvPr/>
          </p:nvSpPr>
          <p:spPr bwMode="auto">
            <a:xfrm>
              <a:off x="3984" y="2796"/>
              <a:ext cx="0" cy="48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auto">
            <a:xfrm>
              <a:off x="3744" y="3084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90" name="Text Box 30"/>
            <p:cNvSpPr txBox="1">
              <a:spLocks noChangeArrowheads="1"/>
            </p:cNvSpPr>
            <p:nvPr/>
          </p:nvSpPr>
          <p:spPr bwMode="auto">
            <a:xfrm>
              <a:off x="464" y="3420"/>
              <a:ext cx="69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A0, B0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3391" name="Text Box 31"/>
            <p:cNvSpPr txBox="1">
              <a:spLocks noChangeArrowheads="1"/>
            </p:cNvSpPr>
            <p:nvPr/>
          </p:nvSpPr>
          <p:spPr bwMode="auto">
            <a:xfrm>
              <a:off x="1472" y="3420"/>
              <a:ext cx="34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A1</a:t>
              </a:r>
              <a:endParaRPr lang="en-US" altLang="zh-CN" dirty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3392" name="Line 32"/>
            <p:cNvSpPr>
              <a:spLocks noChangeShapeType="1"/>
            </p:cNvSpPr>
            <p:nvPr/>
          </p:nvSpPr>
          <p:spPr bwMode="auto">
            <a:xfrm>
              <a:off x="3024" y="3084"/>
              <a:ext cx="72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93" name="Line 33"/>
            <p:cNvSpPr>
              <a:spLocks noChangeShapeType="1"/>
            </p:cNvSpPr>
            <p:nvPr/>
          </p:nvSpPr>
          <p:spPr bwMode="auto">
            <a:xfrm>
              <a:off x="1584" y="2796"/>
              <a:ext cx="0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94" name="Line 34"/>
            <p:cNvSpPr>
              <a:spLocks noChangeShapeType="1"/>
            </p:cNvSpPr>
            <p:nvPr/>
          </p:nvSpPr>
          <p:spPr bwMode="auto">
            <a:xfrm flipH="1">
              <a:off x="720" y="3084"/>
              <a:ext cx="86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95" name="Line 35"/>
            <p:cNvSpPr>
              <a:spLocks noChangeShapeType="1"/>
            </p:cNvSpPr>
            <p:nvPr/>
          </p:nvSpPr>
          <p:spPr bwMode="auto">
            <a:xfrm>
              <a:off x="2304" y="26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96" name="Line 36"/>
            <p:cNvSpPr>
              <a:spLocks noChangeShapeType="1"/>
            </p:cNvSpPr>
            <p:nvPr/>
          </p:nvSpPr>
          <p:spPr bwMode="auto">
            <a:xfrm flipH="1">
              <a:off x="4800" y="3276"/>
              <a:ext cx="0" cy="19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97" name="Text Box 37"/>
            <p:cNvSpPr txBox="1">
              <a:spLocks noChangeArrowheads="1"/>
            </p:cNvSpPr>
            <p:nvPr/>
          </p:nvSpPr>
          <p:spPr bwMode="auto">
            <a:xfrm>
              <a:off x="240" y="2640"/>
              <a:ext cx="947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ea typeface="宋体" charset="-122"/>
                </a:rPr>
                <a:t>DirDepth=3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98" name="Line 38"/>
            <p:cNvSpPr>
              <a:spLocks noChangeShapeType="1"/>
            </p:cNvSpPr>
            <p:nvPr/>
          </p:nvSpPr>
          <p:spPr bwMode="auto">
            <a:xfrm>
              <a:off x="2544" y="279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399" name="Rectangle 39"/>
            <p:cNvSpPr>
              <a:spLocks noChangeArrowheads="1"/>
            </p:cNvSpPr>
            <p:nvPr/>
          </p:nvSpPr>
          <p:spPr bwMode="auto">
            <a:xfrm>
              <a:off x="2448" y="342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400" name="Text Box 40"/>
            <p:cNvSpPr txBox="1">
              <a:spLocks noChangeArrowheads="1"/>
            </p:cNvSpPr>
            <p:nvPr/>
          </p:nvSpPr>
          <p:spPr bwMode="auto">
            <a:xfrm>
              <a:off x="2480" y="3420"/>
              <a:ext cx="35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CC"/>
                  </a:solidFill>
                  <a:latin typeface="Arial Narrow" pitchFamily="34" charset="0"/>
                  <a:ea typeface="宋体" charset="-122"/>
                </a:rPr>
                <a:t>C2</a:t>
              </a:r>
              <a:endParaRPr lang="en-US" altLang="zh-CN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43401" name="Line 41"/>
            <p:cNvSpPr>
              <a:spLocks noChangeShapeType="1"/>
            </p:cNvSpPr>
            <p:nvPr/>
          </p:nvSpPr>
          <p:spPr bwMode="auto">
            <a:xfrm flipH="1">
              <a:off x="1680" y="3180"/>
              <a:ext cx="0" cy="288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402" name="Line 42"/>
            <p:cNvSpPr>
              <a:spLocks noChangeShapeType="1"/>
            </p:cNvSpPr>
            <p:nvPr/>
          </p:nvSpPr>
          <p:spPr bwMode="auto">
            <a:xfrm>
              <a:off x="2064" y="2796"/>
              <a:ext cx="0" cy="38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403" name="Line 43"/>
            <p:cNvSpPr>
              <a:spLocks noChangeShapeType="1"/>
            </p:cNvSpPr>
            <p:nvPr/>
          </p:nvSpPr>
          <p:spPr bwMode="auto">
            <a:xfrm flipH="1">
              <a:off x="1680" y="3180"/>
              <a:ext cx="38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404" name="Text Box 44"/>
            <p:cNvSpPr txBox="1">
              <a:spLocks noChangeArrowheads="1"/>
            </p:cNvSpPr>
            <p:nvPr/>
          </p:nvSpPr>
          <p:spPr bwMode="auto">
            <a:xfrm>
              <a:off x="384" y="3852"/>
              <a:ext cx="489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PgDepth=2     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PgDepth =3</a:t>
              </a: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    PgDepth=2      PgDepth=2     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 PgDepth=3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900113" y="4365625"/>
            <a:ext cx="6865937" cy="2170113"/>
            <a:chOff x="445" y="450"/>
            <a:chExt cx="4325" cy="1600"/>
          </a:xfrm>
        </p:grpSpPr>
        <p:sp>
          <p:nvSpPr>
            <p:cNvPr id="143406" name="Text Box 46"/>
            <p:cNvSpPr txBox="1">
              <a:spLocks noChangeArrowheads="1"/>
            </p:cNvSpPr>
            <p:nvPr/>
          </p:nvSpPr>
          <p:spPr bwMode="auto">
            <a:xfrm>
              <a:off x="1899" y="450"/>
              <a:ext cx="178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u="sng">
                  <a:solidFill>
                    <a:srgbClr val="000000"/>
                  </a:solidFill>
                  <a:ea typeface="宋体" charset="-122"/>
                </a:rPr>
                <a:t>00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</a:t>
              </a:r>
              <a:r>
                <a:rPr lang="en-US" altLang="zh-CN" sz="2800" i="1">
                  <a:solidFill>
                    <a:srgbClr val="FF0000"/>
                  </a:solidFill>
                  <a:ea typeface="宋体" charset="-122"/>
                </a:rPr>
                <a:t>01</a:t>
              </a:r>
              <a:r>
                <a:rPr lang="en-US" altLang="zh-CN" sz="280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</a:t>
              </a:r>
              <a:r>
                <a:rPr lang="en-US" altLang="zh-CN" sz="2800">
                  <a:solidFill>
                    <a:srgbClr val="3366FF"/>
                  </a:solidFill>
                  <a:ea typeface="宋体" charset="-122"/>
                </a:rPr>
                <a:t>10</a:t>
              </a:r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     </a:t>
              </a:r>
              <a:r>
                <a:rPr lang="en-US" altLang="zh-CN" sz="2800">
                  <a:solidFill>
                    <a:srgbClr val="FF33CC"/>
                  </a:solidFill>
                  <a:ea typeface="宋体" charset="-122"/>
                </a:rPr>
                <a:t>11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45" y="731"/>
              <a:ext cx="4325" cy="1319"/>
              <a:chOff x="445" y="731"/>
              <a:chExt cx="4325" cy="1319"/>
            </a:xfrm>
          </p:grpSpPr>
          <p:sp>
            <p:nvSpPr>
              <p:cNvPr id="143408" name="Line 48"/>
              <p:cNvSpPr>
                <a:spLocks noChangeShapeType="1"/>
              </p:cNvSpPr>
              <p:nvPr/>
            </p:nvSpPr>
            <p:spPr bwMode="auto">
              <a:xfrm flipH="1">
                <a:off x="2183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09" name="Line 49"/>
              <p:cNvSpPr>
                <a:spLocks noChangeShapeType="1"/>
              </p:cNvSpPr>
              <p:nvPr/>
            </p:nvSpPr>
            <p:spPr bwMode="auto">
              <a:xfrm>
                <a:off x="1175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10" name="Line 50"/>
              <p:cNvSpPr>
                <a:spLocks noChangeShapeType="1"/>
              </p:cNvSpPr>
              <p:nvPr/>
            </p:nvSpPr>
            <p:spPr bwMode="auto">
              <a:xfrm>
                <a:off x="3191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11" name="Line 51"/>
              <p:cNvSpPr>
                <a:spLocks noChangeShapeType="1"/>
              </p:cNvSpPr>
              <p:nvPr/>
            </p:nvSpPr>
            <p:spPr bwMode="auto">
              <a:xfrm>
                <a:off x="4151" y="121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12" name="Rectangle 52"/>
              <p:cNvSpPr>
                <a:spLocks noChangeArrowheads="1"/>
              </p:cNvSpPr>
              <p:nvPr/>
            </p:nvSpPr>
            <p:spPr bwMode="auto">
              <a:xfrm>
                <a:off x="935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13" name="Text Box 53"/>
              <p:cNvSpPr txBox="1">
                <a:spLocks noChangeArrowheads="1"/>
              </p:cNvSpPr>
              <p:nvPr/>
            </p:nvSpPr>
            <p:spPr bwMode="auto">
              <a:xfrm>
                <a:off x="967" y="1410"/>
                <a:ext cx="688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A0, B0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43414" name="Rectangle 54"/>
              <p:cNvSpPr>
                <a:spLocks noChangeArrowheads="1"/>
              </p:cNvSpPr>
              <p:nvPr/>
            </p:nvSpPr>
            <p:spPr bwMode="auto">
              <a:xfrm>
                <a:off x="2951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15" name="Text Box 55"/>
              <p:cNvSpPr txBox="1">
                <a:spLocks noChangeArrowheads="1"/>
              </p:cNvSpPr>
              <p:nvPr/>
            </p:nvSpPr>
            <p:spPr bwMode="auto">
              <a:xfrm>
                <a:off x="2983" y="1410"/>
                <a:ext cx="351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C2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43416" name="Rectangle 56"/>
              <p:cNvSpPr>
                <a:spLocks noChangeArrowheads="1"/>
              </p:cNvSpPr>
              <p:nvPr/>
            </p:nvSpPr>
            <p:spPr bwMode="auto">
              <a:xfrm>
                <a:off x="1943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17" name="Text Box 57"/>
              <p:cNvSpPr txBox="1">
                <a:spLocks noChangeArrowheads="1"/>
              </p:cNvSpPr>
              <p:nvPr/>
            </p:nvSpPr>
            <p:spPr bwMode="auto">
              <a:xfrm>
                <a:off x="1975" y="1410"/>
                <a:ext cx="688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A1, C5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43418" name="Rectangle 58"/>
              <p:cNvSpPr>
                <a:spLocks noChangeArrowheads="1"/>
              </p:cNvSpPr>
              <p:nvPr/>
            </p:nvSpPr>
            <p:spPr bwMode="auto">
              <a:xfrm>
                <a:off x="3959" y="1410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19" name="Text Box 59"/>
              <p:cNvSpPr txBox="1">
                <a:spLocks noChangeArrowheads="1"/>
              </p:cNvSpPr>
              <p:nvPr/>
            </p:nvSpPr>
            <p:spPr bwMode="auto">
              <a:xfrm>
                <a:off x="3991" y="1410"/>
                <a:ext cx="351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FFCC"/>
                    </a:solidFill>
                    <a:latin typeface="Arial Narrow" pitchFamily="34" charset="0"/>
                    <a:ea typeface="宋体" charset="-122"/>
                  </a:rPr>
                  <a:t>C3</a:t>
                </a:r>
                <a:endParaRPr lang="en-US" altLang="zh-CN">
                  <a:solidFill>
                    <a:srgbClr val="FFFFCC"/>
                  </a:solidFill>
                  <a:ea typeface="宋体" charset="-122"/>
                </a:endParaRPr>
              </a:p>
            </p:txBody>
          </p:sp>
          <p:sp>
            <p:nvSpPr>
              <p:cNvPr id="143420" name="Rectangle 60"/>
              <p:cNvSpPr>
                <a:spLocks noChangeArrowheads="1"/>
              </p:cNvSpPr>
              <p:nvPr/>
            </p:nvSpPr>
            <p:spPr bwMode="auto">
              <a:xfrm>
                <a:off x="1847" y="738"/>
                <a:ext cx="1936" cy="336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21" name="Line 61"/>
              <p:cNvSpPr>
                <a:spLocks noChangeShapeType="1"/>
              </p:cNvSpPr>
              <p:nvPr/>
            </p:nvSpPr>
            <p:spPr bwMode="auto">
              <a:xfrm>
                <a:off x="232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22" name="Line 62"/>
              <p:cNvSpPr>
                <a:spLocks noChangeShapeType="1"/>
              </p:cNvSpPr>
              <p:nvPr/>
            </p:nvSpPr>
            <p:spPr bwMode="auto">
              <a:xfrm>
                <a:off x="280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23" name="Line 63"/>
              <p:cNvSpPr>
                <a:spLocks noChangeShapeType="1"/>
              </p:cNvSpPr>
              <p:nvPr/>
            </p:nvSpPr>
            <p:spPr bwMode="auto">
              <a:xfrm>
                <a:off x="3287" y="73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24" name="Line 64"/>
              <p:cNvSpPr>
                <a:spLocks noChangeShapeType="1"/>
              </p:cNvSpPr>
              <p:nvPr/>
            </p:nvSpPr>
            <p:spPr bwMode="auto">
              <a:xfrm>
                <a:off x="352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25" name="Line 65"/>
              <p:cNvSpPr>
                <a:spLocks noChangeShapeType="1"/>
              </p:cNvSpPr>
              <p:nvPr/>
            </p:nvSpPr>
            <p:spPr bwMode="auto">
              <a:xfrm>
                <a:off x="3527" y="1218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26" name="Line 66"/>
              <p:cNvSpPr>
                <a:spLocks noChangeShapeType="1"/>
              </p:cNvSpPr>
              <p:nvPr/>
            </p:nvSpPr>
            <p:spPr bwMode="auto">
              <a:xfrm>
                <a:off x="256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27" name="Line 67"/>
              <p:cNvSpPr>
                <a:spLocks noChangeShapeType="1"/>
              </p:cNvSpPr>
              <p:nvPr/>
            </p:nvSpPr>
            <p:spPr bwMode="auto">
              <a:xfrm>
                <a:off x="2183" y="121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28" name="Line 68"/>
              <p:cNvSpPr>
                <a:spLocks noChangeShapeType="1"/>
              </p:cNvSpPr>
              <p:nvPr/>
            </p:nvSpPr>
            <p:spPr bwMode="auto">
              <a:xfrm>
                <a:off x="1175" y="1218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29" name="Line 69"/>
              <p:cNvSpPr>
                <a:spLocks noChangeShapeType="1"/>
              </p:cNvSpPr>
              <p:nvPr/>
            </p:nvSpPr>
            <p:spPr bwMode="auto">
              <a:xfrm flipV="1">
                <a:off x="208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30" name="Line 70"/>
              <p:cNvSpPr>
                <a:spLocks noChangeShapeType="1"/>
              </p:cNvSpPr>
              <p:nvPr/>
            </p:nvSpPr>
            <p:spPr bwMode="auto">
              <a:xfrm>
                <a:off x="3047" y="88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31" name="Line 71"/>
              <p:cNvSpPr>
                <a:spLocks noChangeShapeType="1"/>
              </p:cNvSpPr>
              <p:nvPr/>
            </p:nvSpPr>
            <p:spPr bwMode="auto">
              <a:xfrm>
                <a:off x="3047" y="121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32" name="Text Box 72"/>
              <p:cNvSpPr txBox="1">
                <a:spLocks noChangeArrowheads="1"/>
              </p:cNvSpPr>
              <p:nvPr/>
            </p:nvSpPr>
            <p:spPr bwMode="auto">
              <a:xfrm>
                <a:off x="445" y="731"/>
                <a:ext cx="1100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CC"/>
                    </a:solidFill>
                    <a:ea typeface="宋体" charset="-122"/>
                  </a:rPr>
                  <a:t>DirDepth=2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3433" name="Text Box 73"/>
              <p:cNvSpPr txBox="1">
                <a:spLocks noChangeArrowheads="1"/>
              </p:cNvSpPr>
              <p:nvPr/>
            </p:nvSpPr>
            <p:spPr bwMode="auto">
              <a:xfrm>
                <a:off x="906" y="1779"/>
                <a:ext cx="386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>
                    <a:solidFill>
                      <a:srgbClr val="000000"/>
                    </a:solidFill>
                    <a:ea typeface="宋体" charset="-122"/>
                  </a:rPr>
                  <a:t>PgDepth=2     PgDepth=2      PgDepth=2      PgDepth=2</a:t>
                </a:r>
              </a:p>
            </p:txBody>
          </p:sp>
        </p:grpSp>
      </p:grpSp>
      <p:sp>
        <p:nvSpPr>
          <p:cNvPr id="2" name="Rectangle 0"/>
          <p:cNvSpPr>
            <a:spLocks noChangeArrowheads="1"/>
          </p:cNvSpPr>
          <p:nvPr/>
        </p:nvSpPr>
        <p:spPr bwMode="auto">
          <a:xfrm>
            <a:off x="7380288" y="1268413"/>
            <a:ext cx="1763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删除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B1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257086" y="2397934"/>
            <a:ext cx="2968723" cy="4457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3028584" y="3491180"/>
            <a:ext cx="507939" cy="46166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CC"/>
                </a:solidFill>
                <a:latin typeface="Arial Narrow" pitchFamily="34" charset="0"/>
                <a:ea typeface="宋体" charset="-122"/>
              </a:rPr>
              <a:t>B1</a:t>
            </a:r>
            <a:endParaRPr lang="en-US" altLang="zh-CN" sz="2000" dirty="0">
              <a:solidFill>
                <a:srgbClr val="FFFFCC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014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23850" y="1809750"/>
            <a:ext cx="3067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10.1  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概述</a:t>
            </a:r>
          </a:p>
        </p:txBody>
      </p:sp>
      <p:sp>
        <p:nvSpPr>
          <p:cNvPr id="3075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14450" y="2476500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10.2  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插入排序</a:t>
            </a:r>
          </a:p>
        </p:txBody>
      </p:sp>
      <p:sp>
        <p:nvSpPr>
          <p:cNvPr id="3076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305050" y="3257550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rgbClr val="003366"/>
                </a:solidFill>
                <a:ea typeface="楷体_GB2312" pitchFamily="49" charset="-122"/>
              </a:rPr>
              <a:t>10.3  </a:t>
            </a:r>
            <a:r>
              <a:rPr lang="zh-CN" altLang="en-US" sz="4000" b="1" dirty="0">
                <a:solidFill>
                  <a:srgbClr val="003366"/>
                </a:solidFill>
                <a:ea typeface="楷体_GB2312" pitchFamily="49" charset="-122"/>
              </a:rPr>
              <a:t>快速排序</a:t>
            </a:r>
          </a:p>
        </p:txBody>
      </p:sp>
      <p:sp>
        <p:nvSpPr>
          <p:cNvPr id="3077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295650" y="3946525"/>
            <a:ext cx="3790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rgbClr val="003366"/>
                </a:solidFill>
                <a:ea typeface="楷体_GB2312" pitchFamily="49" charset="-122"/>
              </a:rPr>
              <a:t>10.4  </a:t>
            </a:r>
            <a:r>
              <a:rPr lang="zh-CN" altLang="en-US" sz="4000" b="1" dirty="0">
                <a:solidFill>
                  <a:srgbClr val="003366"/>
                </a:solidFill>
                <a:ea typeface="楷体_GB2312" pitchFamily="49" charset="-122"/>
              </a:rPr>
              <a:t>选择排序</a:t>
            </a:r>
            <a:endParaRPr lang="zh-CN" altLang="en-US" sz="4000" b="1" dirty="0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078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23850" y="4594225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10.5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归并排序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079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62050" y="5241925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10.6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基数排序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080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943100" y="5927725"/>
            <a:ext cx="693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10.7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各种排序方法的综合比较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081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04850" y="384175"/>
            <a:ext cx="77343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7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第十章  内部排序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73250" y="609600"/>
            <a:ext cx="43815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b="1">
                <a:solidFill>
                  <a:srgbClr val="003366"/>
                </a:solidFill>
                <a:ea typeface="楷体_GB2312" pitchFamily="49" charset="-122"/>
              </a:rPr>
              <a:t>10.1    </a:t>
            </a:r>
            <a:r>
              <a:rPr lang="zh-CN" altLang="en-US" sz="6600" b="1">
                <a:solidFill>
                  <a:srgbClr val="003366"/>
                </a:solidFill>
                <a:ea typeface="楷体_GB2312" pitchFamily="49" charset="-122"/>
              </a:rPr>
              <a:t>概 述</a:t>
            </a:r>
            <a:endParaRPr lang="zh-CN" altLang="en-US" sz="4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09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749425" y="2209800"/>
            <a:ext cx="3751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7B78"/>
                </a:solidFill>
                <a:ea typeface="楷体_GB2312" pitchFamily="49" charset="-122"/>
              </a:rPr>
              <a:t>一、排序的定义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4100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55775" y="4059238"/>
            <a:ext cx="5789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7B78"/>
                </a:solidFill>
                <a:ea typeface="楷体_GB2312" pitchFamily="49" charset="-122"/>
              </a:rPr>
              <a:t>三、内部排序和外部排序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4101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55775" y="5048250"/>
            <a:ext cx="5789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7B78"/>
                </a:solidFill>
                <a:ea typeface="楷体_GB2312" pitchFamily="49" charset="-122"/>
              </a:rPr>
              <a:t>四、内部排序方法的分类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198656" name="Text Box 0"/>
          <p:cNvSpPr txBox="1">
            <a:spLocks noChangeArrowheads="1"/>
          </p:cNvSpPr>
          <p:nvPr/>
        </p:nvSpPr>
        <p:spPr bwMode="auto">
          <a:xfrm>
            <a:off x="1697038" y="3090863"/>
            <a:ext cx="5789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7B78"/>
                </a:solidFill>
                <a:ea typeface="楷体_GB2312" pitchFamily="49" charset="-122"/>
              </a:rPr>
              <a:t>二、排序方法的稳定性能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428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一、什么是排序？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058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>
                <a:ea typeface="楷体_GB2312" pitchFamily="49" charset="-122"/>
              </a:rPr>
              <a:t>排序是计算机内经常进行的一种操作，其目的是将一组</a:t>
            </a:r>
            <a:r>
              <a:rPr lang="zh-CN" altLang="en-US" sz="3600" b="1">
                <a:solidFill>
                  <a:srgbClr val="800080"/>
                </a:solidFill>
                <a:ea typeface="楷体_GB2312" pitchFamily="49" charset="-122"/>
              </a:rPr>
              <a:t>“无序”的记录序列调整为“有序”</a:t>
            </a:r>
            <a:r>
              <a:rPr lang="zh-CN" altLang="en-US" sz="3600">
                <a:ea typeface="楷体_GB2312" pitchFamily="49" charset="-122"/>
              </a:rPr>
              <a:t>的记录序列。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85800" y="3429000"/>
            <a:ext cx="5365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4000">
                <a:solidFill>
                  <a:srgbClr val="FF6600"/>
                </a:solidFill>
                <a:ea typeface="隶书" pitchFamily="49" charset="-122"/>
              </a:rPr>
              <a:t>例如：</a:t>
            </a:r>
            <a:r>
              <a:rPr lang="zh-CN" altLang="en-US" sz="3600">
                <a:ea typeface="楷体_GB2312" pitchFamily="49" charset="-122"/>
              </a:rPr>
              <a:t>将下列关键字序列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84250" y="4203700"/>
            <a:ext cx="7550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000" b="1">
                <a:solidFill>
                  <a:srgbClr val="663300"/>
                </a:solidFill>
                <a:ea typeface="楷体_GB2312" pitchFamily="49" charset="-122"/>
              </a:rPr>
              <a:t>52, 49, 80, 36, 14, 58, 61, 23, 97, 75</a:t>
            </a:r>
            <a:endParaRPr lang="en-US" altLang="zh-CN" sz="4000">
              <a:ea typeface="楷体_GB2312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88925" y="4897438"/>
            <a:ext cx="15557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600">
                <a:solidFill>
                  <a:srgbClr val="9933FF"/>
                </a:solidFill>
                <a:ea typeface="楷体_GB2312" pitchFamily="49" charset="-122"/>
              </a:rPr>
              <a:t>调整为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974725" y="5711825"/>
            <a:ext cx="755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663300"/>
                </a:solidFill>
                <a:ea typeface="楷体_GB2312" pitchFamily="49" charset="-122"/>
              </a:rPr>
              <a:t>14, 23, 36, 49, 52, 58, 61 ,75, 80, 97</a:t>
            </a:r>
            <a:endParaRPr lang="en-US" altLang="zh-CN" sz="400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26" grpId="0" autoUpdateAnimBg="0"/>
      <p:bldP spid="512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一般情况下，</a:t>
            </a:r>
          </a:p>
          <a:p>
            <a:pPr>
              <a:lnSpc>
                <a:spcPct val="125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假设含</a:t>
            </a:r>
            <a:r>
              <a:rPr lang="en-US" altLang="zh-CN" sz="3600" i="1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个记录的序列为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{ R</a:t>
            </a:r>
            <a:r>
              <a:rPr lang="en-US" altLang="zh-CN" sz="3600" baseline="-25000">
                <a:solidFill>
                  <a:srgbClr val="990033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, R</a:t>
            </a:r>
            <a:r>
              <a:rPr lang="en-US" altLang="zh-CN" sz="3600" baseline="-25000">
                <a:solidFill>
                  <a:srgbClr val="990033"/>
                </a:solidFill>
                <a:ea typeface="楷体_GB2312" pitchFamily="49" charset="-122"/>
              </a:rPr>
              <a:t>2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, </a:t>
            </a:r>
            <a:r>
              <a:rPr lang="en-US" altLang="zh-CN" sz="3600">
                <a:solidFill>
                  <a:srgbClr val="990033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3600">
                <a:solidFill>
                  <a:srgbClr val="990033"/>
                </a:solidFill>
                <a:ea typeface="楷体_GB2312" pitchFamily="49" charset="-122"/>
              </a:rPr>
              <a:t>， 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>
                <a:solidFill>
                  <a:srgbClr val="990033"/>
                </a:solidFill>
                <a:ea typeface="楷体_GB2312" pitchFamily="49" charset="-122"/>
              </a:rPr>
              <a:t>n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 }</a:t>
            </a:r>
            <a:endParaRPr lang="en-US" altLang="zh-CN" sz="360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其相应的关键字序列为  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{ K</a:t>
            </a:r>
            <a:r>
              <a:rPr lang="en-US" altLang="zh-CN" sz="3600" baseline="-25000">
                <a:solidFill>
                  <a:srgbClr val="990033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, K</a:t>
            </a:r>
            <a:r>
              <a:rPr lang="en-US" altLang="zh-CN" sz="3600" baseline="-25000">
                <a:solidFill>
                  <a:srgbClr val="990033"/>
                </a:solidFill>
                <a:ea typeface="楷体_GB2312" pitchFamily="49" charset="-122"/>
              </a:rPr>
              <a:t>2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, </a:t>
            </a:r>
            <a:r>
              <a:rPr lang="en-US" altLang="zh-CN" sz="3600">
                <a:solidFill>
                  <a:srgbClr val="990033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3600">
                <a:solidFill>
                  <a:srgbClr val="990033"/>
                </a:solidFill>
                <a:ea typeface="楷体_GB2312" pitchFamily="49" charset="-122"/>
              </a:rPr>
              <a:t>，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K</a:t>
            </a:r>
            <a:r>
              <a:rPr lang="en-US" altLang="zh-CN" sz="3600" baseline="-25000">
                <a:solidFill>
                  <a:srgbClr val="990033"/>
                </a:solidFill>
                <a:ea typeface="楷体_GB2312" pitchFamily="49" charset="-122"/>
              </a:rPr>
              <a:t>n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 }</a:t>
            </a:r>
            <a:endParaRPr lang="en-US" altLang="zh-CN" sz="36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2362200"/>
            <a:ext cx="89154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这些关键字相互之间可以进行比较，即在</a:t>
            </a:r>
          </a:p>
          <a:p>
            <a:pPr>
              <a:lnSpc>
                <a:spcPct val="125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它们之间存在着这样一个关系</a:t>
            </a:r>
          </a:p>
          <a:p>
            <a:pPr>
              <a:lnSpc>
                <a:spcPct val="125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    　           </a:t>
            </a:r>
            <a:r>
              <a:rPr lang="en-US" altLang="zh-CN" sz="3600" b="1">
                <a:solidFill>
                  <a:srgbClr val="CC3399"/>
                </a:solidFill>
                <a:ea typeface="楷体_GB2312" pitchFamily="49" charset="-122"/>
              </a:rPr>
              <a:t>K</a:t>
            </a:r>
            <a:r>
              <a:rPr lang="en-US" altLang="zh-CN" sz="3600" b="1" baseline="-25000">
                <a:solidFill>
                  <a:srgbClr val="CC3399"/>
                </a:solidFill>
                <a:ea typeface="楷体_GB2312" pitchFamily="49" charset="-122"/>
              </a:rPr>
              <a:t>p1</a:t>
            </a:r>
            <a:r>
              <a:rPr lang="en-US" altLang="zh-CN" sz="36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3600" b="1">
                <a:solidFill>
                  <a:srgbClr val="CC3399"/>
                </a:solidFill>
                <a:ea typeface="楷体_GB2312" pitchFamily="49" charset="-122"/>
              </a:rPr>
              <a:t>K</a:t>
            </a:r>
            <a:r>
              <a:rPr lang="en-US" altLang="zh-CN" sz="3600" b="1" baseline="-25000">
                <a:solidFill>
                  <a:srgbClr val="CC3399"/>
                </a:solidFill>
                <a:ea typeface="楷体_GB2312" pitchFamily="49" charset="-122"/>
              </a:rPr>
              <a:t>p2</a:t>
            </a:r>
            <a:r>
              <a:rPr lang="en-US" altLang="zh-CN" sz="36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3600" b="1">
                <a:solidFill>
                  <a:srgbClr val="CC3399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36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3600" b="1">
                <a:solidFill>
                  <a:srgbClr val="CC3399"/>
                </a:solidFill>
                <a:ea typeface="楷体_GB2312" pitchFamily="49" charset="-122"/>
              </a:rPr>
              <a:t>K</a:t>
            </a:r>
            <a:r>
              <a:rPr lang="en-US" altLang="zh-CN" sz="3600" b="1" baseline="-25000">
                <a:solidFill>
                  <a:srgbClr val="CC3399"/>
                </a:solidFill>
                <a:ea typeface="楷体_GB2312" pitchFamily="49" charset="-122"/>
              </a:rPr>
              <a:t>pn</a:t>
            </a:r>
            <a:endParaRPr lang="en-US" altLang="zh-CN" sz="36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88925" y="4560888"/>
            <a:ext cx="9007475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按此固有关系将上式记录序列重新排列为   </a:t>
            </a:r>
          </a:p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                   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{ R</a:t>
            </a:r>
            <a:r>
              <a:rPr lang="en-US" altLang="zh-CN" sz="3600" baseline="-25000">
                <a:solidFill>
                  <a:srgbClr val="990033"/>
                </a:solidFill>
                <a:ea typeface="楷体_GB2312" pitchFamily="49" charset="-122"/>
              </a:rPr>
              <a:t>p1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, R</a:t>
            </a:r>
            <a:r>
              <a:rPr lang="en-US" altLang="zh-CN" sz="3600" baseline="-25000">
                <a:solidFill>
                  <a:srgbClr val="990033"/>
                </a:solidFill>
                <a:ea typeface="楷体_GB2312" pitchFamily="49" charset="-122"/>
              </a:rPr>
              <a:t>p2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,</a:t>
            </a:r>
            <a:r>
              <a:rPr lang="en-US" altLang="zh-CN" sz="360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990033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3600">
                <a:solidFill>
                  <a:srgbClr val="990033"/>
                </a:solidFill>
                <a:ea typeface="楷体_GB2312" pitchFamily="49" charset="-122"/>
              </a:rPr>
              <a:t>，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>
                <a:solidFill>
                  <a:srgbClr val="990033"/>
                </a:solidFill>
                <a:ea typeface="楷体_GB2312" pitchFamily="49" charset="-122"/>
              </a:rPr>
              <a:t>pn</a:t>
            </a:r>
            <a:r>
              <a:rPr lang="en-US" altLang="zh-CN" sz="3600">
                <a:solidFill>
                  <a:srgbClr val="990033"/>
                </a:solidFill>
                <a:ea typeface="楷体_GB2312" pitchFamily="49" charset="-122"/>
              </a:rPr>
              <a:t> }</a:t>
            </a:r>
            <a:endParaRPr lang="en-US" altLang="zh-CN" sz="360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的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操作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称作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排序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8000" y="1236260"/>
            <a:ext cx="82747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(Secure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 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Algorithm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美国国家标准技术研究所（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NIST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）开发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1992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年制定了</a:t>
            </a: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SHA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128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位）；</a:t>
            </a:r>
            <a:endParaRPr lang="en-US" altLang="zh-CN" sz="2800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1993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SHA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成为标准；</a:t>
            </a:r>
            <a:endParaRPr lang="en-US" altLang="zh-CN" sz="2800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1994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年修改产生</a:t>
            </a: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SHA-1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160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）；</a:t>
            </a:r>
            <a:endParaRPr lang="en-US" altLang="zh-CN" sz="2800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1995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SHA-1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成为新的标准；</a:t>
            </a:r>
            <a:endParaRPr lang="en-US" altLang="zh-CN" sz="2800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SHA-1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要求输入消息长度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小于</a:t>
            </a: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800" b="1" baseline="30000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SHA-1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的摘要长度为</a:t>
            </a: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160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位；</a:t>
            </a:r>
            <a:endParaRPr lang="zh-CN" altLang="en-US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6742" y="317316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</a:t>
            </a:r>
            <a:r>
              <a:rPr lang="zh-CN" altLang="en-US" sz="4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845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5789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二、排序方法的稳定性能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301625" y="1066800"/>
            <a:ext cx="85740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>
                <a:ea typeface="楷体_GB2312" pitchFamily="49" charset="-122"/>
              </a:rPr>
              <a:t>稳定的排序方法指的是，对于</a:t>
            </a:r>
            <a:r>
              <a:rPr lang="zh-CN" altLang="en-US" sz="3200">
                <a:solidFill>
                  <a:srgbClr val="000080"/>
                </a:solidFill>
                <a:ea typeface="楷体_GB2312" pitchFamily="49" charset="-122"/>
              </a:rPr>
              <a:t>两个关键字相等的记录，它们在序列中的相对位置，在排序之前和经过排序之后，没有改变。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327025" y="3111500"/>
            <a:ext cx="8207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3366"/>
                </a:solidFill>
                <a:ea typeface="楷体_GB2312" pitchFamily="49" charset="-122"/>
              </a:rPr>
              <a:t>排序之前 </a:t>
            </a:r>
            <a:r>
              <a:rPr lang="en-US" altLang="zh-CN" sz="3200">
                <a:solidFill>
                  <a:srgbClr val="003366"/>
                </a:solidFill>
                <a:ea typeface="楷体_GB2312" pitchFamily="49" charset="-122"/>
              </a:rPr>
              <a:t>:   { · · · · · </a:t>
            </a:r>
            <a:r>
              <a:rPr lang="en-US" altLang="zh-CN" sz="3600">
                <a:solidFill>
                  <a:srgbClr val="3366FF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>
                <a:solidFill>
                  <a:srgbClr val="3366FF"/>
                </a:solidFill>
                <a:ea typeface="楷体_GB2312" pitchFamily="49" charset="-122"/>
              </a:rPr>
              <a:t>i</a:t>
            </a:r>
            <a:r>
              <a:rPr lang="en-US" altLang="zh-CN" sz="3200">
                <a:solidFill>
                  <a:srgbClr val="3366FF"/>
                </a:solidFill>
                <a:ea typeface="楷体_GB2312" pitchFamily="49" charset="-122"/>
              </a:rPr>
              <a:t>(K)</a:t>
            </a:r>
            <a:r>
              <a:rPr lang="en-US" altLang="zh-CN" sz="3200">
                <a:solidFill>
                  <a:srgbClr val="003366"/>
                </a:solidFill>
                <a:ea typeface="楷体_GB2312" pitchFamily="49" charset="-122"/>
              </a:rPr>
              <a:t> · · · · ·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>
                <a:solidFill>
                  <a:srgbClr val="FF0000"/>
                </a:solidFill>
                <a:ea typeface="楷体_GB2312" pitchFamily="49" charset="-122"/>
              </a:rPr>
              <a:t>j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(K)</a:t>
            </a:r>
            <a:r>
              <a:rPr lang="en-US" altLang="zh-CN" sz="3200">
                <a:solidFill>
                  <a:srgbClr val="003366"/>
                </a:solidFill>
                <a:ea typeface="楷体_GB2312" pitchFamily="49" charset="-122"/>
              </a:rPr>
              <a:t> · · · · · }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81000" y="4252905"/>
            <a:ext cx="8207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3366"/>
                </a:solidFill>
                <a:ea typeface="楷体_GB2312" pitchFamily="49" charset="-122"/>
              </a:rPr>
              <a:t>排序之后 </a:t>
            </a:r>
            <a:r>
              <a:rPr lang="en-US" altLang="zh-CN" sz="3200" dirty="0">
                <a:solidFill>
                  <a:srgbClr val="003366"/>
                </a:solidFill>
                <a:ea typeface="楷体_GB2312" pitchFamily="49" charset="-122"/>
              </a:rPr>
              <a:t>:   { · · · · · </a:t>
            </a:r>
            <a:r>
              <a:rPr lang="en-US" altLang="zh-CN" sz="3600" dirty="0" err="1">
                <a:solidFill>
                  <a:srgbClr val="3366FF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 dirty="0" err="1">
                <a:solidFill>
                  <a:srgbClr val="3366FF"/>
                </a:solidFill>
                <a:ea typeface="楷体_GB2312" pitchFamily="49" charset="-122"/>
              </a:rPr>
              <a:t>i</a:t>
            </a:r>
            <a:r>
              <a:rPr lang="en-US" altLang="zh-CN" sz="3200" dirty="0">
                <a:solidFill>
                  <a:srgbClr val="3366FF"/>
                </a:solidFill>
                <a:ea typeface="楷体_GB2312" pitchFamily="49" charset="-122"/>
              </a:rPr>
              <a:t>(K)</a:t>
            </a:r>
            <a:r>
              <a:rPr lang="en-US" altLang="zh-CN" sz="3200" dirty="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 dirty="0" err="1">
                <a:solidFill>
                  <a:srgbClr val="FF0000"/>
                </a:solidFill>
                <a:ea typeface="楷体_GB2312" pitchFamily="49" charset="-122"/>
              </a:rPr>
              <a:t>j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(K)</a:t>
            </a:r>
            <a:r>
              <a:rPr lang="en-US" altLang="zh-CN" sz="3200" dirty="0">
                <a:solidFill>
                  <a:srgbClr val="003366"/>
                </a:solidFill>
                <a:ea typeface="楷体_GB2312" pitchFamily="49" charset="-122"/>
              </a:rPr>
              <a:t> · · · · ·· · · · · }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430213" y="5010150"/>
            <a:ext cx="82073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3366"/>
                </a:solidFill>
                <a:ea typeface="楷体_GB2312" pitchFamily="49" charset="-122"/>
              </a:rPr>
              <a:t>如果排序之后 </a:t>
            </a:r>
            <a:r>
              <a:rPr lang="en-US" altLang="zh-CN" sz="3200">
                <a:solidFill>
                  <a:srgbClr val="003366"/>
                </a:solidFill>
                <a:ea typeface="楷体_GB2312" pitchFamily="49" charset="-122"/>
              </a:rPr>
              <a:t>:  </a:t>
            </a:r>
          </a:p>
          <a:p>
            <a:r>
              <a:rPr lang="en-US" altLang="zh-CN" sz="3200">
                <a:solidFill>
                  <a:srgbClr val="003366"/>
                </a:solidFill>
                <a:ea typeface="楷体_GB2312" pitchFamily="49" charset="-122"/>
              </a:rPr>
              <a:t>	 { · · · · ·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>
                <a:solidFill>
                  <a:srgbClr val="FF0000"/>
                </a:solidFill>
                <a:ea typeface="楷体_GB2312" pitchFamily="49" charset="-122"/>
              </a:rPr>
              <a:t>j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(K)</a:t>
            </a:r>
            <a:r>
              <a:rPr lang="en-US" altLang="zh-CN" sz="320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3366FF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>
                <a:solidFill>
                  <a:srgbClr val="3366FF"/>
                </a:solidFill>
                <a:ea typeface="楷体_GB2312" pitchFamily="49" charset="-122"/>
              </a:rPr>
              <a:t>i</a:t>
            </a:r>
            <a:r>
              <a:rPr lang="en-US" altLang="zh-CN" sz="3200">
                <a:solidFill>
                  <a:srgbClr val="3366FF"/>
                </a:solidFill>
                <a:ea typeface="楷体_GB2312" pitchFamily="49" charset="-122"/>
              </a:rPr>
              <a:t>(K)</a:t>
            </a:r>
            <a:r>
              <a:rPr lang="en-US" altLang="zh-CN" sz="3200">
                <a:solidFill>
                  <a:srgbClr val="003366"/>
                </a:solidFill>
                <a:ea typeface="楷体_GB2312" pitchFamily="49" charset="-122"/>
              </a:rPr>
              <a:t> · · · · ·· · · · · }</a:t>
            </a:r>
          </a:p>
          <a:p>
            <a:r>
              <a:rPr lang="zh-CN" altLang="en-US" sz="3200">
                <a:solidFill>
                  <a:srgbClr val="003366"/>
                </a:solidFill>
                <a:ea typeface="楷体_GB2312" pitchFamily="49" charset="-122"/>
              </a:rPr>
              <a:t>则不稳定！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90" grpId="0" autoUpdateAnimBg="0"/>
      <p:bldP spid="195591" grpId="0" autoUpdateAnimBg="0"/>
      <p:bldP spid="19559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1689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3366"/>
                </a:solidFill>
              </a:rPr>
              <a:t>例如：</a:t>
            </a:r>
            <a:endParaRPr lang="zh-CN" altLang="en-US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81000" y="1066800"/>
            <a:ext cx="8397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/>
              <a:t> </a:t>
            </a:r>
            <a:r>
              <a:rPr lang="zh-CN" altLang="en-US" sz="4000">
                <a:solidFill>
                  <a:srgbClr val="003366"/>
                </a:solidFill>
                <a:ea typeface="楷体_GB2312" pitchFamily="49" charset="-122"/>
              </a:rPr>
              <a:t>排序前</a:t>
            </a:r>
            <a:r>
              <a:rPr lang="zh-CN" altLang="en-US" sz="4000">
                <a:ea typeface="楷体_GB2312" pitchFamily="49" charset="-122"/>
              </a:rPr>
              <a:t> </a:t>
            </a:r>
            <a:r>
              <a:rPr lang="en-US" altLang="zh-CN" sz="4000"/>
              <a:t>( 56, 34, </a:t>
            </a:r>
            <a:r>
              <a:rPr lang="en-US" altLang="zh-CN" sz="4000" b="1">
                <a:solidFill>
                  <a:srgbClr val="FF6600"/>
                </a:solidFill>
              </a:rPr>
              <a:t>47</a:t>
            </a:r>
            <a:r>
              <a:rPr lang="en-US" altLang="zh-CN" sz="4000"/>
              <a:t>, 23, 66, 18, 82,</a:t>
            </a:r>
            <a:r>
              <a:rPr lang="en-US" altLang="zh-CN" sz="4000">
                <a:solidFill>
                  <a:srgbClr val="FF99FF"/>
                </a:solidFill>
              </a:rPr>
              <a:t> </a:t>
            </a:r>
            <a:r>
              <a:rPr lang="en-US" altLang="zh-CN" sz="4000" b="1">
                <a:solidFill>
                  <a:srgbClr val="0000FF"/>
                </a:solidFill>
              </a:rPr>
              <a:t>47</a:t>
            </a:r>
            <a:r>
              <a:rPr lang="en-US" altLang="zh-CN" sz="4000"/>
              <a:t> )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81000" y="1981200"/>
            <a:ext cx="8397875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000">
                <a:solidFill>
                  <a:srgbClr val="003366"/>
                </a:solidFill>
                <a:ea typeface="楷体_GB2312" pitchFamily="49" charset="-122"/>
              </a:rPr>
              <a:t>若排序后得到结果</a:t>
            </a:r>
            <a:endParaRPr lang="zh-CN" altLang="en-US" sz="4000"/>
          </a:p>
          <a:p>
            <a:pPr>
              <a:lnSpc>
                <a:spcPct val="125000"/>
              </a:lnSpc>
            </a:pPr>
            <a:r>
              <a:rPr lang="zh-CN" altLang="en-US" sz="4000"/>
              <a:t>              </a:t>
            </a:r>
            <a:r>
              <a:rPr lang="en-US" altLang="zh-CN" sz="4000"/>
              <a:t>( 18, 23, 34, </a:t>
            </a:r>
            <a:r>
              <a:rPr lang="en-US" altLang="zh-CN" sz="4000" b="1">
                <a:solidFill>
                  <a:srgbClr val="FF6600"/>
                </a:solidFill>
              </a:rPr>
              <a:t>47</a:t>
            </a:r>
            <a:r>
              <a:rPr lang="en-US" altLang="zh-CN" sz="4000"/>
              <a:t>, </a:t>
            </a:r>
            <a:r>
              <a:rPr lang="en-US" altLang="zh-CN" sz="4000" b="1">
                <a:solidFill>
                  <a:srgbClr val="0000FF"/>
                </a:solidFill>
              </a:rPr>
              <a:t>47</a:t>
            </a:r>
            <a:r>
              <a:rPr lang="en-US" altLang="zh-CN" sz="4000"/>
              <a:t>, 56, 66, 82 )</a:t>
            </a:r>
          </a:p>
          <a:p>
            <a:pPr>
              <a:lnSpc>
                <a:spcPct val="125000"/>
              </a:lnSpc>
            </a:pPr>
            <a:r>
              <a:rPr lang="zh-CN" altLang="en-US" sz="36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则称该排序方法是</a:t>
            </a: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稳定</a:t>
            </a:r>
            <a:r>
              <a:rPr lang="zh-CN" altLang="en-US" sz="36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36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4000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381000" y="4343400"/>
            <a:ext cx="8270875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000">
                <a:solidFill>
                  <a:srgbClr val="003366"/>
                </a:solidFill>
                <a:ea typeface="楷体_GB2312" pitchFamily="49" charset="-122"/>
              </a:rPr>
              <a:t>若排序后得到结果</a:t>
            </a:r>
            <a:endParaRPr lang="zh-CN" altLang="en-US" sz="4000"/>
          </a:p>
          <a:p>
            <a:pPr>
              <a:lnSpc>
                <a:spcPct val="125000"/>
              </a:lnSpc>
            </a:pPr>
            <a:r>
              <a:rPr lang="zh-CN" altLang="en-US" sz="4000"/>
              <a:t>             </a:t>
            </a:r>
            <a:r>
              <a:rPr lang="en-US" altLang="zh-CN" sz="4000"/>
              <a:t>( 18, 23, 34,</a:t>
            </a:r>
            <a:r>
              <a:rPr lang="en-US" altLang="zh-CN" sz="4000">
                <a:solidFill>
                  <a:srgbClr val="0000FF"/>
                </a:solidFill>
              </a:rPr>
              <a:t> </a:t>
            </a:r>
            <a:r>
              <a:rPr lang="en-US" altLang="zh-CN" sz="4000" b="1">
                <a:solidFill>
                  <a:srgbClr val="0000FF"/>
                </a:solidFill>
              </a:rPr>
              <a:t>47</a:t>
            </a:r>
            <a:r>
              <a:rPr lang="en-US" altLang="zh-CN" sz="4000"/>
              <a:t>, </a:t>
            </a:r>
            <a:r>
              <a:rPr lang="en-US" altLang="zh-CN" sz="4000" b="1">
                <a:solidFill>
                  <a:srgbClr val="FF6600"/>
                </a:solidFill>
              </a:rPr>
              <a:t>47</a:t>
            </a:r>
            <a:r>
              <a:rPr lang="en-US" altLang="zh-CN" sz="4000"/>
              <a:t>, 56, 66, 82 )</a:t>
            </a:r>
          </a:p>
          <a:p>
            <a:pPr>
              <a:lnSpc>
                <a:spcPct val="125000"/>
              </a:lnSpc>
            </a:pPr>
            <a:r>
              <a:rPr lang="zh-CN" altLang="en-US" sz="36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则称该排序方法是</a:t>
            </a: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不稳定</a:t>
            </a:r>
            <a:r>
              <a:rPr lang="zh-CN" altLang="en-US" sz="36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36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utoUpdateAnimBg="0"/>
      <p:bldP spid="197635" grpId="0" autoUpdateAnimBg="0"/>
      <p:bldP spid="197636" grpId="0" autoUpdateAnimBg="0"/>
      <p:bldP spid="19763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63484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三、内部排序和外部排序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52450" y="1611313"/>
            <a:ext cx="8039100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>
                <a:ea typeface="楷体_GB2312" pitchFamily="49" charset="-122"/>
              </a:rPr>
              <a:t>若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整个排序过程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不需要访问外存</a:t>
            </a:r>
            <a:r>
              <a:rPr lang="zh-CN" altLang="en-US" sz="3600">
                <a:ea typeface="楷体_GB2312" pitchFamily="49" charset="-122"/>
              </a:rPr>
              <a:t>便能完成，则称此类排序问题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为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内部排序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；</a:t>
            </a:r>
            <a:r>
              <a:rPr lang="zh-CN" altLang="en-US" sz="3600">
                <a:ea typeface="楷体_GB2312" pitchFamily="49" charset="-122"/>
              </a:rPr>
              <a:t>  　</a:t>
            </a:r>
            <a:r>
              <a:rPr lang="zh-CN" altLang="en-US" sz="4000">
                <a:ea typeface="楷体_GB2312" pitchFamily="49" charset="-122"/>
              </a:rPr>
              <a:t> 　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14350" y="3552825"/>
            <a:ext cx="784701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600">
                <a:ea typeface="楷体_GB2312" pitchFamily="49" charset="-122"/>
              </a:rPr>
              <a:t>反之，若参加排序的记录数量很大，整个序列的排序过程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不可能在内存中完成</a:t>
            </a:r>
            <a:r>
              <a:rPr lang="zh-CN" altLang="en-US" sz="3600">
                <a:ea typeface="楷体_GB2312" pitchFamily="49" charset="-122"/>
              </a:rPr>
              <a:t>，则称此类排序问题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为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外部排序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85750" y="300038"/>
            <a:ext cx="87439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5000"/>
              </a:spcBef>
            </a:pPr>
            <a:r>
              <a:rPr lang="zh-CN" altLang="en-US" sz="4400" b="1">
                <a:solidFill>
                  <a:srgbClr val="FF33CC"/>
                </a:solidFill>
                <a:ea typeface="楷体_GB2312" pitchFamily="49" charset="-122"/>
              </a:rPr>
              <a:t>四</a:t>
            </a:r>
            <a:r>
              <a:rPr lang="en-US" altLang="zh-CN" sz="4400" b="1">
                <a:solidFill>
                  <a:srgbClr val="FF33CC"/>
                </a:solidFill>
                <a:ea typeface="楷体_GB2312" pitchFamily="49" charset="-122"/>
              </a:rPr>
              <a:t>.  </a:t>
            </a:r>
            <a:r>
              <a:rPr lang="zh-CN" altLang="en-US" sz="4400" b="1">
                <a:solidFill>
                  <a:srgbClr val="FF33CC"/>
                </a:solidFill>
                <a:ea typeface="楷体_GB2312" pitchFamily="49" charset="-122"/>
              </a:rPr>
              <a:t>内部排序方法分类</a:t>
            </a:r>
            <a:r>
              <a:rPr lang="zh-CN" altLang="en-US" sz="3600">
                <a:ea typeface="楷体_GB2312" pitchFamily="49" charset="-122"/>
              </a:rPr>
              <a:t>　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27311" y="5035254"/>
            <a:ext cx="6175375" cy="1444625"/>
            <a:chOff x="1852613" y="2355850"/>
            <a:chExt cx="6175375" cy="1444625"/>
          </a:xfrm>
        </p:grpSpPr>
        <p:sp>
          <p:nvSpPr>
            <p:cNvPr id="13315" name="Text Box 3">
              <a:hlinkClick r:id="rId3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1852613" y="2355850"/>
              <a:ext cx="22272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0000FF"/>
                  </a:solidFill>
                  <a:ea typeface="楷体_GB2312" pitchFamily="49" charset="-122"/>
                </a:rPr>
                <a:t>插入类</a:t>
              </a:r>
            </a:p>
          </p:txBody>
        </p:sp>
        <p:sp>
          <p:nvSpPr>
            <p:cNvPr id="13316" name="Text Box 4">
              <a:hlinkClick r:id="rId4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3905250" y="2413000"/>
              <a:ext cx="2170113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600" b="1" dirty="0">
                  <a:solidFill>
                    <a:srgbClr val="0000FF"/>
                  </a:solidFill>
                  <a:ea typeface="楷体_GB2312" pitchFamily="49" charset="-122"/>
                </a:rPr>
                <a:t>交换类</a:t>
              </a:r>
            </a:p>
          </p:txBody>
        </p:sp>
        <p:sp>
          <p:nvSpPr>
            <p:cNvPr id="13317" name="Text Box 5">
              <a:hlinkClick r:id="rId5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5895975" y="2398713"/>
              <a:ext cx="2132013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0000FF"/>
                  </a:solidFill>
                  <a:ea typeface="楷体_GB2312" pitchFamily="49" charset="-122"/>
                </a:rPr>
                <a:t>选择类</a:t>
              </a:r>
            </a:p>
          </p:txBody>
        </p:sp>
        <p:sp>
          <p:nvSpPr>
            <p:cNvPr id="13318" name="Text Box 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451100" y="3159125"/>
              <a:ext cx="2208213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600" b="1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3600" b="1">
                  <a:solidFill>
                    <a:srgbClr val="0000FF"/>
                  </a:solidFill>
                  <a:ea typeface="楷体_GB2312" pitchFamily="49" charset="-122"/>
                </a:rPr>
                <a:t>归并类</a:t>
              </a:r>
            </a:p>
          </p:txBody>
        </p:sp>
        <p:sp>
          <p:nvSpPr>
            <p:cNvPr id="13319" name="Text Box 7">
              <a:hlinkClick r:id="rId6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4894263" y="3152775"/>
              <a:ext cx="2514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0000FF"/>
                  </a:solidFill>
                  <a:ea typeface="楷体_GB2312" pitchFamily="49" charset="-122"/>
                </a:rPr>
                <a:t>其它方法</a:t>
              </a:r>
            </a:p>
          </p:txBody>
        </p:sp>
      </p:grp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46088" y="1081125"/>
            <a:ext cx="8093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按照排序过程所需要的工作量来分类：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223852" y="1741561"/>
            <a:ext cx="7032625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简单排序：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600" b="1" baseline="30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）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高级排序：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n×logn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）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基数排序：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d ×n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00050" y="3805474"/>
            <a:ext cx="8743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5000"/>
              </a:spcBef>
            </a:pPr>
            <a:r>
              <a:rPr lang="zh-CN" altLang="en-US" sz="3600" smtClean="0">
                <a:ea typeface="楷体_GB2312" pitchFamily="49" charset="-122"/>
              </a:rPr>
              <a:t>基于</a:t>
            </a:r>
            <a:r>
              <a:rPr lang="zh-CN" altLang="en-US" sz="3600">
                <a:ea typeface="楷体_GB2312" pitchFamily="49" charset="-122"/>
              </a:rPr>
              <a:t>不同的“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扩大</a:t>
            </a:r>
            <a:r>
              <a:rPr lang="zh-CN" altLang="en-US" sz="3600">
                <a:ea typeface="楷体_GB2312" pitchFamily="49" charset="-122"/>
              </a:rPr>
              <a:t>”</a:t>
            </a:r>
            <a:r>
              <a:rPr lang="zh-CN" altLang="en-US" sz="3600" b="1">
                <a:ea typeface="楷体_GB2312" pitchFamily="49" charset="-122"/>
              </a:rPr>
              <a:t> </a:t>
            </a:r>
            <a:r>
              <a:rPr lang="zh-CN" altLang="en-US" sz="3600">
                <a:ea typeface="楷体_GB2312" pitchFamily="49" charset="-122"/>
              </a:rPr>
              <a:t>有序序列长度的</a:t>
            </a:r>
            <a:r>
              <a:rPr lang="zh-CN" altLang="en-US" sz="3600" b="1">
                <a:ea typeface="楷体_GB2312" pitchFamily="49" charset="-122"/>
              </a:rPr>
              <a:t>方法</a:t>
            </a:r>
            <a:r>
              <a:rPr lang="en-US" altLang="zh-CN" sz="3600" b="1">
                <a:ea typeface="楷体_GB2312" pitchFamily="49" charset="-122"/>
              </a:rPr>
              <a:t>,</a:t>
            </a:r>
            <a:r>
              <a:rPr lang="zh-CN" altLang="en-US" sz="3600" b="1">
                <a:ea typeface="楷体_GB2312" pitchFamily="49" charset="-122"/>
              </a:rPr>
              <a:t>内部排序</a:t>
            </a:r>
            <a:r>
              <a:rPr lang="zh-CN" altLang="en-US" sz="3600">
                <a:ea typeface="楷体_GB2312" pitchFamily="49" charset="-122"/>
              </a:rPr>
              <a:t>大致可分下列几种类型：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487363" y="163513"/>
            <a:ext cx="221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80"/>
                </a:solidFill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800080"/>
                </a:solidFill>
                <a:ea typeface="楷体_GB2312" pitchFamily="49" charset="-122"/>
              </a:rPr>
              <a:t>插入类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530225" y="1085850"/>
            <a:ext cx="86137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ea typeface="楷体_GB2312" pitchFamily="49" charset="-122"/>
              </a:rPr>
              <a:t>将无序子序列中的一个或几个记录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插入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ea typeface="楷体_GB2312" pitchFamily="49" charset="-122"/>
              </a:rPr>
              <a:t>到有序序列中，从而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增加</a:t>
            </a:r>
            <a:r>
              <a:rPr lang="zh-CN" altLang="en-US" sz="3200" dirty="0">
                <a:ea typeface="楷体_GB2312" pitchFamily="49" charset="-122"/>
              </a:rPr>
              <a:t>记录的有序子序列的</a:t>
            </a:r>
            <a:r>
              <a:rPr lang="zh-CN" altLang="en-US" sz="3200" dirty="0" smtClean="0">
                <a:ea typeface="楷体_GB2312" pitchFamily="49" charset="-122"/>
              </a:rPr>
              <a:t>长度。</a:t>
            </a:r>
            <a:endParaRPr lang="zh-CN" altLang="en-US" sz="3200" dirty="0">
              <a:ea typeface="楷体_GB2312" pitchFamily="49" charset="-122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68313" y="2636838"/>
            <a:ext cx="221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80"/>
                </a:solidFill>
                <a:ea typeface="楷体_GB2312" pitchFamily="49" charset="-122"/>
              </a:rPr>
              <a:t>2. </a:t>
            </a:r>
            <a:r>
              <a:rPr lang="zh-CN" altLang="en-US" sz="4000" b="1">
                <a:solidFill>
                  <a:srgbClr val="800080"/>
                </a:solidFill>
                <a:ea typeface="楷体_GB2312" pitchFamily="49" charset="-122"/>
              </a:rPr>
              <a:t>选择类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68313" y="3429000"/>
            <a:ext cx="83280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>
                <a:ea typeface="楷体_GB2312" pitchFamily="49" charset="-122"/>
              </a:rPr>
              <a:t>从记录的无序子序列中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“选择”</a:t>
            </a:r>
            <a:r>
              <a:rPr lang="zh-CN" altLang="en-US" sz="3200" dirty="0">
                <a:ea typeface="楷体_GB2312" pitchFamily="49" charset="-122"/>
              </a:rPr>
              <a:t>关键字最小或最大的记录，并将它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加入</a:t>
            </a:r>
            <a:r>
              <a:rPr lang="zh-CN" altLang="en-US" sz="3200" dirty="0">
                <a:ea typeface="楷体_GB2312" pitchFamily="49" charset="-122"/>
              </a:rPr>
              <a:t>到有序子序列中，从而增加记录的有序子序列的长度。</a:t>
            </a:r>
          </a:p>
        </p:txBody>
      </p:sp>
      <p:grpSp>
        <p:nvGrpSpPr>
          <p:cNvPr id="181254" name="Group 6"/>
          <p:cNvGrpSpPr>
            <a:grpSpLocks/>
          </p:cNvGrpSpPr>
          <p:nvPr/>
        </p:nvGrpSpPr>
        <p:grpSpPr bwMode="auto">
          <a:xfrm>
            <a:off x="1187450" y="5445125"/>
            <a:ext cx="6553200" cy="838200"/>
            <a:chOff x="720" y="1968"/>
            <a:chExt cx="4128" cy="528"/>
          </a:xfrm>
        </p:grpSpPr>
        <p:sp>
          <p:nvSpPr>
            <p:cNvPr id="181255" name="Rectangle 7" descr="60%"/>
            <p:cNvSpPr>
              <a:spLocks noChangeArrowheads="1"/>
            </p:cNvSpPr>
            <p:nvPr/>
          </p:nvSpPr>
          <p:spPr bwMode="auto">
            <a:xfrm>
              <a:off x="720" y="1968"/>
              <a:ext cx="1584" cy="528"/>
            </a:xfrm>
            <a:prstGeom prst="rect">
              <a:avLst/>
            </a:prstGeom>
            <a:pattFill prst="pct6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3600">
                  <a:ea typeface="隶书" pitchFamily="49" charset="-122"/>
                </a:rPr>
                <a:t>有序序列区</a:t>
              </a:r>
              <a:endParaRPr lang="zh-CN" altLang="en-US" sz="3600"/>
            </a:p>
          </p:txBody>
        </p:sp>
        <p:sp>
          <p:nvSpPr>
            <p:cNvPr id="181256" name="Rectangle 8" descr="棚架"/>
            <p:cNvSpPr>
              <a:spLocks noChangeArrowheads="1"/>
            </p:cNvSpPr>
            <p:nvPr/>
          </p:nvSpPr>
          <p:spPr bwMode="auto">
            <a:xfrm>
              <a:off x="2304" y="1968"/>
              <a:ext cx="2544" cy="528"/>
            </a:xfrm>
            <a:prstGeom prst="rect">
              <a:avLst/>
            </a:prstGeom>
            <a:pattFill prst="trellis">
              <a:fgClr>
                <a:srgbClr val="00FF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3600">
                  <a:latin typeface="隶书" pitchFamily="49" charset="-122"/>
                  <a:ea typeface="隶书" pitchFamily="49" charset="-122"/>
                </a:rPr>
                <a:t>无 序 序 列 区</a:t>
              </a:r>
              <a:endParaRPr lang="zh-CN" altLang="en-US" sz="4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utoUpdateAnimBg="0"/>
      <p:bldP spid="18125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4" name="Group 2"/>
          <p:cNvGrpSpPr>
            <a:grpSpLocks/>
          </p:cNvGrpSpPr>
          <p:nvPr/>
        </p:nvGrpSpPr>
        <p:grpSpPr bwMode="auto">
          <a:xfrm>
            <a:off x="500063" y="4152900"/>
            <a:ext cx="8372475" cy="1906588"/>
            <a:chOff x="344" y="2330"/>
            <a:chExt cx="5274" cy="1201"/>
          </a:xfrm>
        </p:grpSpPr>
        <p:sp>
          <p:nvSpPr>
            <p:cNvPr id="182275" name="Text Box 3"/>
            <p:cNvSpPr txBox="1">
              <a:spLocks noChangeArrowheads="1"/>
            </p:cNvSpPr>
            <p:nvPr/>
          </p:nvSpPr>
          <p:spPr bwMode="auto">
            <a:xfrm>
              <a:off x="426" y="2330"/>
              <a:ext cx="13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800080"/>
                  </a:solidFill>
                  <a:ea typeface="楷体_GB2312" pitchFamily="49" charset="-122"/>
                </a:rPr>
                <a:t>4. </a:t>
              </a:r>
              <a:r>
                <a:rPr lang="zh-CN" altLang="en-US" sz="4000" b="1">
                  <a:solidFill>
                    <a:srgbClr val="800080"/>
                  </a:solidFill>
                  <a:ea typeface="楷体_GB2312" pitchFamily="49" charset="-122"/>
                </a:rPr>
                <a:t>归并类</a:t>
              </a:r>
            </a:p>
          </p:txBody>
        </p:sp>
        <p:sp>
          <p:nvSpPr>
            <p:cNvPr id="182276" name="Text Box 4"/>
            <p:cNvSpPr txBox="1">
              <a:spLocks noChangeArrowheads="1"/>
            </p:cNvSpPr>
            <p:nvPr/>
          </p:nvSpPr>
          <p:spPr bwMode="auto">
            <a:xfrm>
              <a:off x="344" y="2859"/>
              <a:ext cx="527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dirty="0">
                  <a:ea typeface="楷体_GB2312" pitchFamily="49" charset="-122"/>
                </a:rPr>
                <a:t>通过</a:t>
              </a:r>
              <a:r>
                <a:rPr lang="zh-CN" altLang="en-US" sz="3200" b="1" dirty="0">
                  <a:solidFill>
                    <a:srgbClr val="FF3300"/>
                  </a:solidFill>
                  <a:ea typeface="楷体_GB2312" pitchFamily="49" charset="-122"/>
                </a:rPr>
                <a:t>“归并”</a:t>
              </a:r>
              <a:r>
                <a:rPr lang="zh-CN" altLang="en-US" sz="3200" dirty="0">
                  <a:ea typeface="楷体_GB2312" pitchFamily="49" charset="-122"/>
                </a:rPr>
                <a:t>两个或两个以上的记录</a:t>
              </a:r>
              <a:r>
                <a:rPr lang="zh-CN" altLang="en-US" sz="3200" dirty="0">
                  <a:solidFill>
                    <a:srgbClr val="FF0000"/>
                  </a:solidFill>
                  <a:ea typeface="楷体_GB2312" pitchFamily="49" charset="-122"/>
                </a:rPr>
                <a:t>有序</a:t>
              </a:r>
              <a:r>
                <a:rPr lang="zh-CN" altLang="en-US" sz="3200" dirty="0">
                  <a:ea typeface="楷体_GB2312" pitchFamily="49" charset="-122"/>
                </a:rPr>
                <a:t>子序列，逐步</a:t>
              </a:r>
              <a:r>
                <a:rPr lang="zh-CN" altLang="en-US" sz="3200" dirty="0">
                  <a:solidFill>
                    <a:srgbClr val="FF0000"/>
                  </a:solidFill>
                  <a:ea typeface="楷体_GB2312" pitchFamily="49" charset="-122"/>
                </a:rPr>
                <a:t>增加</a:t>
              </a:r>
              <a:r>
                <a:rPr lang="zh-CN" altLang="en-US" sz="3200" dirty="0">
                  <a:ea typeface="楷体_GB2312" pitchFamily="49" charset="-122"/>
                </a:rPr>
                <a:t>记录有序序列的长度。</a:t>
              </a:r>
            </a:p>
          </p:txBody>
        </p:sp>
      </p:grp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534988" y="342900"/>
            <a:ext cx="221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80"/>
                </a:solidFill>
                <a:ea typeface="楷体_GB2312" pitchFamily="49" charset="-122"/>
              </a:rPr>
              <a:t>3. </a:t>
            </a:r>
            <a:r>
              <a:rPr lang="zh-CN" altLang="en-US" sz="4000" b="1">
                <a:solidFill>
                  <a:srgbClr val="800080"/>
                </a:solidFill>
                <a:ea typeface="楷体_GB2312" pitchFamily="49" charset="-122"/>
              </a:rPr>
              <a:t>交换类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82563" y="1092200"/>
            <a:ext cx="8847137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通过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“交换”</a:t>
            </a:r>
            <a:r>
              <a:rPr lang="zh-CN" altLang="en-US" sz="3200">
                <a:ea typeface="楷体_GB2312" pitchFamily="49" charset="-122"/>
              </a:rPr>
              <a:t>无序序列中的记录从而得到其中关键字最小或最大</a:t>
            </a:r>
            <a:r>
              <a:rPr lang="zh-CN" altLang="en-US" sz="3200">
                <a:solidFill>
                  <a:srgbClr val="006666"/>
                </a:solidFill>
                <a:ea typeface="楷体_GB2312" pitchFamily="49" charset="-122"/>
              </a:rPr>
              <a:t>的</a:t>
            </a:r>
            <a:r>
              <a:rPr lang="zh-CN" altLang="en-US" sz="3200">
                <a:ea typeface="楷体_GB2312" pitchFamily="49" charset="-122"/>
              </a:rPr>
              <a:t>记录，并将它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加入</a:t>
            </a:r>
            <a:r>
              <a:rPr lang="zh-CN" altLang="en-US" sz="3200">
                <a:ea typeface="楷体_GB2312" pitchFamily="49" charset="-122"/>
              </a:rPr>
              <a:t>到有序子序列中，以此方法增加记录的有序子序列的长度。</a:t>
            </a:r>
          </a:p>
        </p:txBody>
      </p:sp>
      <p:grpSp>
        <p:nvGrpSpPr>
          <p:cNvPr id="182279" name="Group 7"/>
          <p:cNvGrpSpPr>
            <a:grpSpLocks/>
          </p:cNvGrpSpPr>
          <p:nvPr/>
        </p:nvGrpSpPr>
        <p:grpSpPr bwMode="auto">
          <a:xfrm>
            <a:off x="1068388" y="2922588"/>
            <a:ext cx="6553200" cy="838200"/>
            <a:chOff x="720" y="1968"/>
            <a:chExt cx="4128" cy="528"/>
          </a:xfrm>
        </p:grpSpPr>
        <p:sp>
          <p:nvSpPr>
            <p:cNvPr id="182280" name="Rectangle 8" descr="60%"/>
            <p:cNvSpPr>
              <a:spLocks noChangeArrowheads="1"/>
            </p:cNvSpPr>
            <p:nvPr/>
          </p:nvSpPr>
          <p:spPr bwMode="auto">
            <a:xfrm>
              <a:off x="720" y="1968"/>
              <a:ext cx="1584" cy="528"/>
            </a:xfrm>
            <a:prstGeom prst="rect">
              <a:avLst/>
            </a:prstGeom>
            <a:pattFill prst="pct6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3600">
                  <a:ea typeface="隶书" pitchFamily="49" charset="-122"/>
                </a:rPr>
                <a:t>有序序列区</a:t>
              </a:r>
              <a:endParaRPr lang="zh-CN" altLang="en-US" sz="3600"/>
            </a:p>
          </p:txBody>
        </p:sp>
        <p:sp>
          <p:nvSpPr>
            <p:cNvPr id="182281" name="Rectangle 9" descr="棚架"/>
            <p:cNvSpPr>
              <a:spLocks noChangeArrowheads="1"/>
            </p:cNvSpPr>
            <p:nvPr/>
          </p:nvSpPr>
          <p:spPr bwMode="auto">
            <a:xfrm>
              <a:off x="2304" y="1968"/>
              <a:ext cx="2544" cy="528"/>
            </a:xfrm>
            <a:prstGeom prst="rect">
              <a:avLst/>
            </a:prstGeom>
            <a:pattFill prst="trellis">
              <a:fgClr>
                <a:srgbClr val="00FF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3600">
                  <a:latin typeface="隶书" pitchFamily="49" charset="-122"/>
                  <a:ea typeface="隶书" pitchFamily="49" charset="-122"/>
                </a:rPr>
                <a:t>无 序 序 列 区</a:t>
              </a:r>
              <a:endParaRPr lang="zh-CN" altLang="en-US" sz="4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23850" y="1809750"/>
            <a:ext cx="3067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 dirty="0">
                <a:ea typeface="楷体_GB2312" pitchFamily="49" charset="-122"/>
              </a:rPr>
              <a:t>10.1  </a:t>
            </a:r>
            <a:r>
              <a:rPr lang="zh-CN" altLang="en-US" sz="4000" b="1" dirty="0">
                <a:ea typeface="楷体_GB2312" pitchFamily="49" charset="-122"/>
              </a:rPr>
              <a:t>概述</a:t>
            </a:r>
          </a:p>
        </p:txBody>
      </p:sp>
      <p:sp>
        <p:nvSpPr>
          <p:cNvPr id="19459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14450" y="2476500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10.2  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插入排序</a:t>
            </a:r>
          </a:p>
        </p:txBody>
      </p:sp>
      <p:sp>
        <p:nvSpPr>
          <p:cNvPr id="1946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305050" y="3257550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10.3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快速排序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19461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295650" y="3946525"/>
            <a:ext cx="3790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10.4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选择排序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19462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23850" y="4594225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10.5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归并排序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19463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62050" y="5241925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10.6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基数排序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19464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943100" y="5927725"/>
            <a:ext cx="693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10.7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各种排序方法的综合比较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19465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04850" y="384175"/>
            <a:ext cx="77343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7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第十章  内部排序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60%"/>
          <p:cNvSpPr>
            <a:spLocks noChangeArrowheads="1"/>
          </p:cNvSpPr>
          <p:nvPr/>
        </p:nvSpPr>
        <p:spPr bwMode="auto">
          <a:xfrm>
            <a:off x="533400" y="2373313"/>
            <a:ext cx="3352800" cy="8382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/>
              <a:t>有序序列</a:t>
            </a:r>
            <a:r>
              <a:rPr lang="en-US" altLang="zh-CN" sz="3200"/>
              <a:t>R[1..i-1]</a:t>
            </a:r>
            <a:endParaRPr lang="en-US" altLang="zh-CN" sz="30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6200" y="3516313"/>
            <a:ext cx="762000" cy="8382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/>
              <a:t>R[i]</a:t>
            </a:r>
            <a:endParaRPr lang="en-US" altLang="zh-CN" sz="3000"/>
          </a:p>
        </p:txBody>
      </p:sp>
      <p:sp>
        <p:nvSpPr>
          <p:cNvPr id="20484" name="Rectangle 4" descr="棚架"/>
          <p:cNvSpPr>
            <a:spLocks noChangeArrowheads="1"/>
          </p:cNvSpPr>
          <p:nvPr/>
        </p:nvSpPr>
        <p:spPr bwMode="auto">
          <a:xfrm>
            <a:off x="3886200" y="2373313"/>
            <a:ext cx="4724400" cy="8382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/>
              <a:t>无序序列 </a:t>
            </a:r>
            <a:r>
              <a:rPr lang="en-US" altLang="zh-CN" sz="3200"/>
              <a:t>R[i..n]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485900" y="1401763"/>
            <a:ext cx="628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一趟插入排序的基本思想：</a:t>
            </a:r>
          </a:p>
        </p:txBody>
      </p:sp>
      <p:sp>
        <p:nvSpPr>
          <p:cNvPr id="20486" name="Rectangle 6" descr="棚架"/>
          <p:cNvSpPr>
            <a:spLocks noChangeArrowheads="1"/>
          </p:cNvSpPr>
          <p:nvPr/>
        </p:nvSpPr>
        <p:spPr bwMode="auto">
          <a:xfrm>
            <a:off x="4648200" y="5726113"/>
            <a:ext cx="3962400" cy="8382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/>
              <a:t>无序序列 </a:t>
            </a:r>
            <a:r>
              <a:rPr lang="en-US" altLang="zh-CN" sz="3200"/>
              <a:t>R[i+1..n]</a:t>
            </a:r>
          </a:p>
        </p:txBody>
      </p:sp>
      <p:cxnSp>
        <p:nvCxnSpPr>
          <p:cNvPr id="20487" name="AutoShape 7"/>
          <p:cNvCxnSpPr>
            <a:cxnSpLocks noChangeShapeType="1"/>
            <a:stCxn id="20483" idx="1"/>
            <a:endCxn id="20482" idx="2"/>
          </p:cNvCxnSpPr>
          <p:nvPr/>
        </p:nvCxnSpPr>
        <p:spPr bwMode="auto">
          <a:xfrm rot="10800000">
            <a:off x="2209800" y="3211513"/>
            <a:ext cx="1676400" cy="723900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1809750" y="4202113"/>
            <a:ext cx="838200" cy="1371600"/>
          </a:xfrm>
          <a:prstGeom prst="downArrow">
            <a:avLst>
              <a:gd name="adj1" fmla="val 50000"/>
              <a:gd name="adj2" fmla="val 4090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648200" y="23733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648200" y="4354513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362200" y="3363913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ea typeface="楷体_GB2312" pitchFamily="49" charset="-122"/>
              </a:rPr>
              <a:t>查找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990600" y="458311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插入</a:t>
            </a:r>
          </a:p>
        </p:txBody>
      </p:sp>
      <p:sp>
        <p:nvSpPr>
          <p:cNvPr id="20493" name="Rectangle 13" descr="60%"/>
          <p:cNvSpPr>
            <a:spLocks noChangeArrowheads="1"/>
          </p:cNvSpPr>
          <p:nvPr/>
        </p:nvSpPr>
        <p:spPr bwMode="auto">
          <a:xfrm>
            <a:off x="542925" y="5729288"/>
            <a:ext cx="4114800" cy="8382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/>
              <a:t>有序序列</a:t>
            </a:r>
            <a:r>
              <a:rPr lang="en-US" altLang="zh-CN" sz="3200"/>
              <a:t>R[1..i]</a:t>
            </a:r>
            <a:endParaRPr lang="en-US" altLang="zh-CN" sz="3000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46125" y="-203200"/>
            <a:ext cx="7354888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6600" b="1">
                <a:solidFill>
                  <a:srgbClr val="003366"/>
                </a:solidFill>
                <a:ea typeface="楷体_GB2312" pitchFamily="49" charset="-122"/>
              </a:rPr>
              <a:t>10. 2     </a:t>
            </a:r>
            <a:r>
              <a:rPr lang="zh-CN" altLang="en-US" sz="6600" b="1">
                <a:solidFill>
                  <a:srgbClr val="003366"/>
                </a:solidFill>
                <a:ea typeface="楷体_GB2312" pitchFamily="49" charset="-122"/>
              </a:rPr>
              <a:t>插 入 排 序</a:t>
            </a:r>
            <a:endParaRPr lang="zh-CN" altLang="en-US" sz="50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244600" y="336391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比较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810000" y="507365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移动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 autoUpdateAnimBg="0"/>
      <p:bldP spid="20483" grpId="0" animBg="1" autoUpdateAnimBg="0"/>
      <p:bldP spid="20484" grpId="0" animBg="1" autoUpdateAnimBg="0"/>
      <p:bldP spid="20486" grpId="0" animBg="1" autoUpdateAnimBg="0"/>
      <p:bldP spid="20488" grpId="0" animBg="1"/>
      <p:bldP spid="20489" grpId="0" animBg="1"/>
      <p:bldP spid="20490" grpId="0" animBg="1"/>
      <p:bldP spid="20491" grpId="0" autoUpdateAnimBg="0"/>
      <p:bldP spid="20492" grpId="0" autoUpdateAnimBg="0"/>
      <p:bldP spid="20493" grpId="0" animBg="1" autoUpdateAnimBg="0"/>
      <p:bldP spid="20495" grpId="0" autoUpdateAnimBg="0"/>
      <p:bldP spid="2049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79413" y="304800"/>
            <a:ext cx="90185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>
                <a:ea typeface="楷体_GB2312" pitchFamily="49" charset="-122"/>
              </a:rPr>
              <a:t>实现“一趟插入排序”可分三步进行：</a:t>
            </a:r>
            <a:endParaRPr lang="zh-CN" altLang="en-US" sz="4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9100" y="5318125"/>
            <a:ext cx="8953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(3)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．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将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R[i] 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插入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复制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到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R[j+1]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的位置上。</a:t>
            </a:r>
            <a:endParaRPr lang="zh-CN" altLang="en-US" sz="4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19100" y="3276600"/>
            <a:ext cx="85344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(2)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．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将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R[j+1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..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i-1]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中的所有记录均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后移</a:t>
            </a:r>
            <a:endParaRPr lang="zh-CN" altLang="en-US" sz="360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     一个位置；</a:t>
            </a:r>
            <a:endParaRPr lang="zh-CN" altLang="en-US" sz="4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61950" y="1398588"/>
            <a:ext cx="8275638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(1)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．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R[1..i-1]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中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查找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R[i]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的插入位置；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R[1..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j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].key </a:t>
            </a:r>
            <a:r>
              <a:rPr lang="en-US" altLang="zh-CN" sz="3600" b="1">
                <a:solidFill>
                  <a:srgbClr val="003366"/>
                </a:solidFill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 R[i].key </a:t>
            </a:r>
            <a:r>
              <a:rPr lang="en-US" altLang="zh-CN" sz="3600" b="1">
                <a:solidFill>
                  <a:srgbClr val="003366"/>
                </a:solidFill>
                <a:ea typeface="楷体_GB2312" pitchFamily="49" charset="-122"/>
                <a:sym typeface="Symbol" pitchFamily="18" charset="2"/>
              </a:rPr>
              <a:t>&lt;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 R[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j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+1..i-1].key</a:t>
            </a:r>
            <a:endParaRPr lang="en-US" altLang="zh-CN" sz="400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3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62050" y="1470025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一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直接插入排序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（基于顺序查找）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0208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52525" y="4187825"/>
            <a:ext cx="7175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四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表插入排序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（基于链表存储）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425450" y="506413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各种插入算法：</a:t>
            </a:r>
            <a:endParaRPr lang="zh-CN" altLang="en-US" sz="4000" b="1">
              <a:ea typeface="隶书" pitchFamily="49" charset="-122"/>
            </a:endParaRPr>
          </a:p>
        </p:txBody>
      </p:sp>
      <p:sp>
        <p:nvSpPr>
          <p:cNvPr id="30208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16013" y="328453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三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 2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路插入排序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0208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03325" y="5162550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五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希尔排序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（基于逐趟缩小增量）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0208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49350" y="242728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二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折半插入排序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</a:p>
        </p:txBody>
      </p:sp>
      <p:sp>
        <p:nvSpPr>
          <p:cNvPr id="302088" name="Freeform 8"/>
          <p:cNvSpPr>
            <a:spLocks/>
          </p:cNvSpPr>
          <p:nvPr/>
        </p:nvSpPr>
        <p:spPr bwMode="auto">
          <a:xfrm>
            <a:off x="895350" y="1390650"/>
            <a:ext cx="422275" cy="546100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133" y="344"/>
              </a:cxn>
              <a:cxn ang="0">
                <a:pos x="266" y="0"/>
              </a:cxn>
            </a:cxnLst>
            <a:rect l="0" t="0" r="r" b="b"/>
            <a:pathLst>
              <a:path w="266" h="344">
                <a:moveTo>
                  <a:pt x="0" y="244"/>
                </a:moveTo>
                <a:lnTo>
                  <a:pt x="133" y="344"/>
                </a:lnTo>
                <a:lnTo>
                  <a:pt x="266" y="0"/>
                </a:ln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1323" y="144269"/>
            <a:ext cx="2441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</a:t>
            </a:r>
            <a:r>
              <a:rPr lang="zh-CN" altLang="en-US" sz="32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算法概要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9633" y="812409"/>
            <a:ext cx="83294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3150" indent="-107315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补位，补</a:t>
            </a: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73150" indent="-107315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               </a:t>
            </a:r>
            <a:r>
              <a:rPr lang="zh-CN" altLang="en-US" sz="2000" dirty="0">
                <a:solidFill>
                  <a:srgbClr val="000000"/>
                </a:solidFill>
              </a:rPr>
              <a:t>将</a:t>
            </a:r>
            <a:r>
              <a:rPr lang="zh-CN" altLang="en-US" sz="2000" dirty="0" smtClean="0">
                <a:solidFill>
                  <a:srgbClr val="000000"/>
                </a:solidFill>
              </a:rPr>
              <a:t>消息的长度表示</a:t>
            </a:r>
            <a:r>
              <a:rPr lang="zh-CN" altLang="en-US" sz="2000" dirty="0">
                <a:solidFill>
                  <a:srgbClr val="000000"/>
                </a:solidFill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</a:rPr>
              <a:t>q*512</a:t>
            </a:r>
            <a:r>
              <a:rPr lang="zh-CN" altLang="en-US" sz="2000" dirty="0">
                <a:solidFill>
                  <a:srgbClr val="000000"/>
                </a:solidFill>
              </a:rPr>
              <a:t>的形式，其中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000000"/>
                </a:solidFill>
              </a:rPr>
              <a:t>为某个整数</a:t>
            </a:r>
            <a:r>
              <a:rPr lang="zh-CN" altLang="en-US" sz="2000" dirty="0" smtClean="0">
                <a:solidFill>
                  <a:srgbClr val="000000"/>
                </a:solidFill>
              </a:rPr>
              <a:t>。处理</a:t>
            </a:r>
            <a:r>
              <a:rPr lang="zh-CN" altLang="en-US" sz="2000" dirty="0">
                <a:solidFill>
                  <a:srgbClr val="000000"/>
                </a:solidFill>
              </a:rPr>
              <a:t>过程可能是</a:t>
            </a:r>
            <a:r>
              <a:rPr lang="zh-CN" altLang="en-US" sz="2000" dirty="0" smtClean="0">
                <a:solidFill>
                  <a:srgbClr val="000000"/>
                </a:solidFill>
              </a:rPr>
              <a:t>在</a:t>
            </a:r>
            <a:r>
              <a:rPr lang="zh-CN" altLang="en-US" sz="2000" dirty="0">
                <a:solidFill>
                  <a:srgbClr val="000000"/>
                </a:solidFill>
              </a:rPr>
              <a:t>消息</a:t>
            </a:r>
            <a:r>
              <a:rPr lang="zh-CN" altLang="en-US" sz="2000" dirty="0" smtClean="0">
                <a:solidFill>
                  <a:srgbClr val="000000"/>
                </a:solidFill>
              </a:rPr>
              <a:t>末尾</a:t>
            </a:r>
            <a:r>
              <a:rPr lang="zh-CN" altLang="en-US" sz="2000" dirty="0">
                <a:solidFill>
                  <a:srgbClr val="000000"/>
                </a:solidFill>
              </a:rPr>
              <a:t>添加一串零。</a:t>
            </a:r>
          </a:p>
          <a:p>
            <a:pPr marL="1073150" indent="-107315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步：分块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73150" indent="-107315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初始化输出</a:t>
            </a:r>
            <a:r>
              <a:rPr lang="zh-CN" altLang="en-US" sz="2000" dirty="0">
                <a:solidFill>
                  <a:srgbClr val="000000"/>
                </a:solidFill>
              </a:rPr>
              <a:t>缓冲器</a:t>
            </a:r>
            <a:r>
              <a:rPr lang="en-US" altLang="zh-CN" sz="2000" dirty="0" smtClean="0">
                <a:solidFill>
                  <a:srgbClr val="000000"/>
                </a:solidFill>
              </a:rPr>
              <a:t>OB</a:t>
            </a: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160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r>
              <a:rPr lang="zh-CN" altLang="en-US" sz="2000" dirty="0" smtClean="0">
                <a:solidFill>
                  <a:srgbClr val="000000"/>
                </a:solidFill>
              </a:rPr>
              <a:t>），</a:t>
            </a:r>
            <a:r>
              <a:rPr lang="zh-CN" altLang="en-US" sz="2000" dirty="0">
                <a:solidFill>
                  <a:srgbClr val="000000"/>
                </a:solidFill>
              </a:rPr>
              <a:t>它由</a:t>
            </a:r>
            <a:r>
              <a:rPr lang="en-US" altLang="zh-CN" sz="2000" dirty="0">
                <a:solidFill>
                  <a:srgbClr val="000000"/>
                </a:solidFill>
              </a:rPr>
              <a:t>5</a:t>
            </a:r>
            <a:r>
              <a:rPr lang="zh-CN" altLang="en-US" sz="2000" dirty="0">
                <a:solidFill>
                  <a:srgbClr val="000000"/>
                </a:solidFill>
              </a:rPr>
              <a:t>个</a:t>
            </a:r>
            <a:r>
              <a:rPr lang="en-US" altLang="zh-CN" sz="2000" dirty="0">
                <a:solidFill>
                  <a:srgbClr val="FF0000"/>
                </a:solidFill>
              </a:rPr>
              <a:t>32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>
                <a:solidFill>
                  <a:srgbClr val="000000"/>
                </a:solidFill>
              </a:rPr>
              <a:t>寄存器</a:t>
            </a:r>
            <a:r>
              <a:rPr lang="en-US" altLang="zh-CN" sz="2000" dirty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</a:rPr>
              <a:t>B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</a:rPr>
              <a:t>C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</a:rPr>
              <a:t>D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E</a:t>
            </a:r>
            <a:r>
              <a:rPr lang="zh-CN" altLang="en-US" sz="2000" dirty="0">
                <a:solidFill>
                  <a:srgbClr val="000000"/>
                </a:solidFill>
              </a:rPr>
              <a:t>组成</a:t>
            </a:r>
            <a:r>
              <a:rPr lang="zh-CN" altLang="en-US" sz="2000" dirty="0" smtClean="0">
                <a:solidFill>
                  <a:srgbClr val="000000"/>
                </a:solidFill>
              </a:rPr>
              <a:t>；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1073150" indent="-107315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：循环计算（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次）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73150" indent="-107315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for (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 =1</a:t>
            </a:r>
            <a:r>
              <a:rPr lang="zh-CN" altLang="en-US" sz="2000" dirty="0" smtClean="0">
                <a:solidFill>
                  <a:srgbClr val="000000"/>
                </a:solidFill>
              </a:rPr>
              <a:t>；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&lt;=q</a:t>
            </a:r>
            <a:r>
              <a:rPr lang="zh-CN" altLang="en-US" sz="2000" dirty="0" smtClean="0">
                <a:solidFill>
                  <a:srgbClr val="000000"/>
                </a:solidFill>
              </a:rPr>
              <a:t>；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</a:rPr>
              <a:t>++ ) {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</a:rPr>
              <a:t>Bi</a:t>
            </a:r>
            <a:r>
              <a:rPr lang="en-US" altLang="zh-CN" sz="2000" dirty="0">
                <a:solidFill>
                  <a:srgbClr val="000000"/>
                </a:solidFill>
              </a:rPr>
              <a:t>=</a:t>
            </a:r>
            <a:r>
              <a:rPr lang="zh-CN" altLang="en-US" sz="2000" dirty="0">
                <a:solidFill>
                  <a:srgbClr val="000000"/>
                </a:solidFill>
              </a:rPr>
              <a:t>输入信息的第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zh-CN" altLang="en-US" sz="2000" dirty="0">
                <a:solidFill>
                  <a:srgbClr val="000000"/>
                </a:solidFill>
              </a:rPr>
              <a:t>个</a:t>
            </a:r>
            <a:r>
              <a:rPr lang="en-US" altLang="zh-CN" sz="2000" dirty="0">
                <a:solidFill>
                  <a:srgbClr val="000000"/>
                </a:solidFill>
              </a:rPr>
              <a:t>512</a:t>
            </a:r>
            <a:r>
              <a:rPr lang="zh-CN" altLang="en-US" sz="2000" dirty="0" smtClean="0">
                <a:solidFill>
                  <a:srgbClr val="000000"/>
                </a:solidFill>
              </a:rPr>
              <a:t>位的消息数据</a:t>
            </a:r>
            <a:r>
              <a:rPr lang="zh-CN" altLang="en-US" sz="2000" dirty="0">
                <a:solidFill>
                  <a:srgbClr val="000000"/>
                </a:solidFill>
              </a:rPr>
              <a:t>块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            OB=F(OB, </a:t>
            </a:r>
            <a:r>
              <a:rPr lang="en-US" altLang="zh-CN" sz="2000" dirty="0">
                <a:solidFill>
                  <a:srgbClr val="FF0000"/>
                </a:solidFill>
              </a:rPr>
              <a:t>Bi</a:t>
            </a:r>
            <a:r>
              <a:rPr lang="en-US" altLang="zh-CN" sz="2000" dirty="0" smtClean="0">
                <a:solidFill>
                  <a:srgbClr val="000000"/>
                </a:solidFill>
              </a:rPr>
              <a:t>);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//</a:t>
            </a:r>
            <a:r>
              <a:rPr lang="zh-CN" altLang="en-US" sz="1800" dirty="0" smtClean="0">
                <a:solidFill>
                  <a:srgbClr val="000000"/>
                </a:solidFill>
              </a:rPr>
              <a:t>每个</a:t>
            </a:r>
            <a:r>
              <a:rPr lang="en-US" altLang="zh-CN" sz="1800" dirty="0" smtClean="0">
                <a:solidFill>
                  <a:srgbClr val="000000"/>
                </a:solidFill>
              </a:rPr>
              <a:t>Bi</a:t>
            </a:r>
            <a:r>
              <a:rPr lang="zh-CN" altLang="en-US" sz="1800" dirty="0" smtClean="0">
                <a:solidFill>
                  <a:srgbClr val="000000"/>
                </a:solidFill>
              </a:rPr>
              <a:t>生成</a:t>
            </a:r>
            <a:r>
              <a:rPr lang="en-US" altLang="zh-CN" sz="1800" dirty="0" smtClean="0">
                <a:solidFill>
                  <a:srgbClr val="000000"/>
                </a:solidFill>
              </a:rPr>
              <a:t>80</a:t>
            </a:r>
            <a:r>
              <a:rPr lang="zh-CN" altLang="en-US" sz="1800" dirty="0" smtClean="0">
                <a:solidFill>
                  <a:srgbClr val="000000"/>
                </a:solidFill>
              </a:rPr>
              <a:t>个</a:t>
            </a:r>
            <a:r>
              <a:rPr lang="en-US" altLang="zh-CN" sz="1800" dirty="0" smtClean="0">
                <a:solidFill>
                  <a:srgbClr val="000000"/>
                </a:solidFill>
              </a:rPr>
              <a:t>32</a:t>
            </a:r>
            <a:r>
              <a:rPr lang="zh-CN" altLang="en-US" sz="1800" dirty="0" smtClean="0">
                <a:solidFill>
                  <a:srgbClr val="000000"/>
                </a:solidFill>
              </a:rPr>
              <a:t>位消息字</a:t>
            </a:r>
            <a:r>
              <a:rPr lang="en-US" altLang="zh-CN" sz="1800" dirty="0" smtClean="0">
                <a:solidFill>
                  <a:srgbClr val="000000"/>
                </a:solidFill>
              </a:rPr>
              <a:t>W</a:t>
            </a:r>
            <a:r>
              <a:rPr lang="en-US" altLang="zh-CN" sz="1800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</a:rPr>
              <a:t>,W</a:t>
            </a:r>
            <a:r>
              <a:rPr lang="en-US" altLang="zh-CN" sz="1800" baseline="-25000" dirty="0">
                <a:solidFill>
                  <a:srgbClr val="000000"/>
                </a:solidFill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</a:rPr>
              <a:t>,…W</a:t>
            </a:r>
            <a:r>
              <a:rPr lang="en-US" altLang="zh-CN" sz="1800" baseline="-25000" dirty="0">
                <a:solidFill>
                  <a:srgbClr val="000000"/>
                </a:solidFill>
              </a:rPr>
              <a:t>79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</a:rPr>
              <a:t>     }</a:t>
            </a:r>
            <a:endParaRPr lang="en-US" altLang="zh-CN" dirty="0">
              <a:solidFill>
                <a:srgbClr val="000000"/>
              </a:solidFill>
            </a:endParaRPr>
          </a:p>
          <a:p>
            <a:pPr marL="1073150" indent="-107315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步：输出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           </a:t>
            </a:r>
            <a:r>
              <a:rPr lang="en-US" altLang="zh-CN" sz="1800" dirty="0">
                <a:solidFill>
                  <a:srgbClr val="000000"/>
                </a:solidFill>
              </a:rPr>
              <a:t>//160</a:t>
            </a:r>
            <a:r>
              <a:rPr lang="zh-CN" altLang="en-US" sz="1800" dirty="0">
                <a:solidFill>
                  <a:srgbClr val="000000"/>
                </a:solidFill>
              </a:rPr>
              <a:t>位消息摘要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54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一、直接插入排序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61975" y="1447800"/>
            <a:ext cx="8201025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>
                <a:ea typeface="楷体_GB2312" pitchFamily="49" charset="-122"/>
              </a:rPr>
              <a:t>利用</a:t>
            </a:r>
            <a:r>
              <a:rPr lang="zh-CN" altLang="en-US" sz="4000" b="1">
                <a:solidFill>
                  <a:srgbClr val="9900CC"/>
                </a:solidFill>
                <a:ea typeface="楷体_GB2312" pitchFamily="49" charset="-122"/>
              </a:rPr>
              <a:t> “顺序查找”</a:t>
            </a:r>
            <a:r>
              <a:rPr lang="zh-CN" altLang="en-US" sz="4000">
                <a:ea typeface="楷体_GB2312" pitchFamily="49" charset="-122"/>
              </a:rPr>
              <a:t>实现</a:t>
            </a:r>
          </a:p>
          <a:p>
            <a:pPr>
              <a:lnSpc>
                <a:spcPct val="150000"/>
              </a:lnSpc>
            </a:pPr>
            <a:r>
              <a:rPr lang="zh-CN" altLang="en-US" sz="4000">
                <a:ea typeface="楷体_GB2312" pitchFamily="49" charset="-122"/>
              </a:rPr>
              <a:t>“在</a:t>
            </a:r>
            <a:r>
              <a:rPr lang="en-US" altLang="zh-CN" sz="4000">
                <a:ea typeface="楷体_GB2312" pitchFamily="49" charset="-122"/>
              </a:rPr>
              <a:t>R[1..i-1]</a:t>
            </a:r>
            <a:r>
              <a:rPr lang="zh-CN" altLang="en-US" sz="4000">
                <a:ea typeface="楷体_GB2312" pitchFamily="49" charset="-122"/>
              </a:rPr>
              <a:t>中</a:t>
            </a:r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查找</a:t>
            </a:r>
            <a:r>
              <a:rPr lang="en-US" altLang="zh-CN" sz="4000">
                <a:ea typeface="楷体_GB2312" pitchFamily="49" charset="-122"/>
              </a:rPr>
              <a:t>R[i]</a:t>
            </a:r>
            <a:r>
              <a:rPr lang="zh-CN" altLang="en-US" sz="4000">
                <a:ea typeface="楷体_GB2312" pitchFamily="49" charset="-122"/>
              </a:rPr>
              <a:t>的插入位置”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55725" y="3922713"/>
            <a:ext cx="5822950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5000"/>
              </a:lnSpc>
              <a:spcBef>
                <a:spcPct val="5000"/>
              </a:spcBef>
            </a:pPr>
            <a:r>
              <a:rPr lang="zh-CN" altLang="en-US" sz="4800" b="1">
                <a:solidFill>
                  <a:srgbClr val="840C26"/>
                </a:solidFill>
                <a:ea typeface="楷体_GB2312" pitchFamily="49" charset="-122"/>
              </a:rPr>
              <a:t>算法的实现要点：</a:t>
            </a:r>
          </a:p>
          <a:p>
            <a:pPr>
              <a:lnSpc>
                <a:spcPct val="145000"/>
              </a:lnSpc>
              <a:spcBef>
                <a:spcPct val="5000"/>
              </a:spcBef>
            </a:pPr>
            <a:r>
              <a:rPr lang="zh-CN" altLang="en-US" sz="4800" b="1">
                <a:solidFill>
                  <a:srgbClr val="840C26"/>
                </a:solidFill>
                <a:ea typeface="楷体_GB2312" pitchFamily="49" charset="-122"/>
              </a:rPr>
              <a:t>         </a:t>
            </a:r>
            <a:r>
              <a:rPr lang="zh-CN" altLang="en-US" sz="4800" b="1">
                <a:solidFill>
                  <a:srgbClr val="FF0000"/>
                </a:solidFill>
                <a:ea typeface="楷体_GB2312" pitchFamily="49" charset="-122"/>
              </a:rPr>
              <a:t>分四个步骤执行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03275" y="228600"/>
            <a:ext cx="71024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FontTx/>
              <a:buAutoNum type="arabicPeriod"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从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R[i-1]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起向前进行顺序查找，               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25525" y="3140075"/>
            <a:ext cx="63468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>
                <a:ea typeface="楷体_GB2312" pitchFamily="49" charset="-122"/>
              </a:rPr>
              <a:t>R[0] = R[i];            // </a:t>
            </a:r>
            <a:r>
              <a:rPr lang="zh-CN" altLang="en-US" sz="3600">
                <a:ea typeface="楷体_GB2312" pitchFamily="49" charset="-122"/>
              </a:rPr>
              <a:t>设置“哨兵”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38225" y="5502275"/>
            <a:ext cx="72517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600">
                <a:solidFill>
                  <a:srgbClr val="840C26"/>
                </a:solidFill>
                <a:ea typeface="楷体_GB2312" pitchFamily="49" charset="-122"/>
              </a:rPr>
              <a:t>循环结束表明</a:t>
            </a: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R[i]</a:t>
            </a:r>
            <a:r>
              <a:rPr lang="zh-CN" altLang="en-US" sz="3600">
                <a:solidFill>
                  <a:srgbClr val="840C26"/>
                </a:solidFill>
                <a:ea typeface="楷体_GB2312" pitchFamily="49" charset="-122"/>
              </a:rPr>
              <a:t>的插入位置为 </a:t>
            </a:r>
            <a:r>
              <a:rPr lang="en-US" altLang="zh-CN" sz="3600" b="1" i="1">
                <a:solidFill>
                  <a:srgbClr val="840C26"/>
                </a:solidFill>
                <a:ea typeface="楷体_GB2312" pitchFamily="49" charset="-122"/>
              </a:rPr>
              <a:t>j +1</a:t>
            </a:r>
            <a:endParaRPr lang="en-US" altLang="zh-CN">
              <a:solidFill>
                <a:srgbClr val="FF99FF"/>
              </a:solidFill>
            </a:endParaRPr>
          </a:p>
        </p:txBody>
      </p:sp>
      <p:sp>
        <p:nvSpPr>
          <p:cNvPr id="27653" name="Rectangle 5" descr="大棋盘"/>
          <p:cNvSpPr>
            <a:spLocks noChangeArrowheads="1"/>
          </p:cNvSpPr>
          <p:nvPr/>
        </p:nvSpPr>
        <p:spPr bwMode="auto">
          <a:xfrm>
            <a:off x="1733550" y="2019300"/>
            <a:ext cx="3124200" cy="3048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428750" y="2019300"/>
            <a:ext cx="3048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200150" y="14097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R[0]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705350" y="2324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409950" y="2324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432175" y="2476500"/>
            <a:ext cx="587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j</a:t>
            </a:r>
            <a:endParaRPr lang="en-US" altLang="zh-CN"/>
          </a:p>
        </p:txBody>
      </p:sp>
      <p:sp>
        <p:nvSpPr>
          <p:cNvPr id="27659" name="Rectangle 11" descr="60%"/>
          <p:cNvSpPr>
            <a:spLocks noChangeArrowheads="1"/>
          </p:cNvSpPr>
          <p:nvPr/>
        </p:nvSpPr>
        <p:spPr bwMode="auto">
          <a:xfrm>
            <a:off x="3562350" y="2019300"/>
            <a:ext cx="1295400" cy="3048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857750" y="2019300"/>
            <a:ext cx="3429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857750" y="2019300"/>
            <a:ext cx="3048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629150" y="1485900"/>
            <a:ext cx="757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R[i]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022350" y="4000500"/>
            <a:ext cx="6731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 b="1">
                <a:ea typeface="楷体_GB2312" pitchFamily="49" charset="-122"/>
              </a:rPr>
              <a:t>for</a:t>
            </a:r>
            <a:r>
              <a:rPr lang="en-US" altLang="zh-CN" sz="3600">
                <a:ea typeface="楷体_GB2312" pitchFamily="49" charset="-122"/>
              </a:rPr>
              <a:t> (j=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i-1</a:t>
            </a:r>
            <a:r>
              <a:rPr lang="en-US" altLang="zh-CN" sz="3600">
                <a:ea typeface="楷体_GB2312" pitchFamily="49" charset="-122"/>
              </a:rPr>
              <a:t>; R[0].key&lt;R[j].key; </a:t>
            </a:r>
            <a:r>
              <a:rPr lang="en-US" altLang="zh-CN" sz="3600" b="1">
                <a:ea typeface="楷体_GB2312" pitchFamily="49" charset="-122"/>
              </a:rPr>
              <a:t>--</a:t>
            </a:r>
            <a:r>
              <a:rPr lang="en-US" altLang="zh-CN" sz="3600">
                <a:ea typeface="楷体_GB2312" pitchFamily="49" charset="-122"/>
              </a:rPr>
              <a:t>j);  </a:t>
            </a:r>
          </a:p>
          <a:p>
            <a:pPr>
              <a:lnSpc>
                <a:spcPct val="140000"/>
              </a:lnSpc>
            </a:pPr>
            <a:r>
              <a:rPr lang="en-US" altLang="zh-CN" sz="3600">
                <a:ea typeface="楷体_GB2312" pitchFamily="49" charset="-122"/>
              </a:rPr>
              <a:t>                              // </a:t>
            </a:r>
            <a:r>
              <a:rPr lang="zh-CN" altLang="en-US" sz="3600">
                <a:ea typeface="楷体_GB2312" pitchFamily="49" charset="-122"/>
              </a:rPr>
              <a:t>从后往前找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781550" y="2628900"/>
            <a:ext cx="96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j=i-1</a:t>
            </a:r>
          </a:p>
        </p:txBody>
      </p:sp>
      <p:sp useBgFill="1">
        <p:nvSpPr>
          <p:cNvPr id="27665" name="Rectangle 17"/>
          <p:cNvSpPr>
            <a:spLocks noChangeArrowheads="1"/>
          </p:cNvSpPr>
          <p:nvPr/>
        </p:nvSpPr>
        <p:spPr bwMode="auto">
          <a:xfrm>
            <a:off x="4633913" y="2352675"/>
            <a:ext cx="1009650" cy="866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AutoShape 18"/>
          <p:cNvSpPr>
            <a:spLocks noChangeArrowheads="1"/>
          </p:cNvSpPr>
          <p:nvPr/>
        </p:nvSpPr>
        <p:spPr bwMode="auto">
          <a:xfrm>
            <a:off x="3840163" y="2736850"/>
            <a:ext cx="1600200" cy="457200"/>
          </a:xfrm>
          <a:prstGeom prst="wedgeRoundRectCallout">
            <a:avLst>
              <a:gd name="adj1" fmla="val -60912"/>
              <a:gd name="adj2" fmla="val -136806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990000"/>
                </a:solidFill>
                <a:ea typeface="楷体_GB2312" pitchFamily="49" charset="-122"/>
              </a:rPr>
              <a:t>插入位置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4" grpId="0" animBg="1"/>
      <p:bldP spid="27655" grpId="0" autoUpdateAnimBg="0"/>
      <p:bldP spid="27656" grpId="0" animBg="1"/>
      <p:bldP spid="27657" grpId="0" animBg="1"/>
      <p:bldP spid="27658" grpId="0" autoUpdateAnimBg="0"/>
      <p:bldP spid="27659" grpId="0" animBg="1"/>
      <p:bldP spid="27661" grpId="0" animBg="1"/>
      <p:bldP spid="27663" grpId="0" autoUpdateAnimBg="0"/>
      <p:bldP spid="27664" grpId="0" autoUpdateAnimBg="0"/>
      <p:bldP spid="27665" grpId="0" animBg="1"/>
      <p:bldP spid="27666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60375" y="228600"/>
            <a:ext cx="7940675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FontTx/>
              <a:buAutoNum type="arabicPeriod" startAt="2"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对于在查找过程中找到的那些关键</a:t>
            </a:r>
          </a:p>
          <a:p>
            <a:pPr marL="457200" indent="-457200">
              <a:lnSpc>
                <a:spcPct val="125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    字不小于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R[i].key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的记录，在查找的同时实现记录向后移动；</a:t>
            </a:r>
            <a:endParaRPr lang="zh-CN" altLang="en-US" sz="4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117600" y="2362200"/>
            <a:ext cx="69596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ea typeface="楷体_GB2312" pitchFamily="49" charset="-122"/>
              </a:rPr>
              <a:t>for</a:t>
            </a:r>
            <a:r>
              <a:rPr lang="en-US" altLang="zh-CN" sz="3600">
                <a:ea typeface="楷体_GB2312" pitchFamily="49" charset="-122"/>
              </a:rPr>
              <a:t> (j=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i-1</a:t>
            </a:r>
            <a:r>
              <a:rPr lang="en-US" altLang="zh-CN" sz="3600">
                <a:ea typeface="楷体_GB2312" pitchFamily="49" charset="-122"/>
              </a:rPr>
              <a:t>; R[0].key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&lt; </a:t>
            </a:r>
            <a:r>
              <a:rPr lang="en-US" altLang="zh-CN" sz="3600">
                <a:ea typeface="楷体_GB2312" pitchFamily="49" charset="-122"/>
              </a:rPr>
              <a:t>R[j].key; </a:t>
            </a:r>
            <a:r>
              <a:rPr lang="en-US" altLang="zh-CN" sz="3600" b="1">
                <a:ea typeface="楷体_GB2312" pitchFamily="49" charset="-122"/>
              </a:rPr>
              <a:t>--</a:t>
            </a:r>
            <a:r>
              <a:rPr lang="en-US" altLang="zh-CN" sz="3600">
                <a:ea typeface="楷体_GB2312" pitchFamily="49" charset="-122"/>
              </a:rPr>
              <a:t>j</a:t>
            </a:r>
            <a:r>
              <a:rPr lang="en-US" altLang="zh-CN" sz="3600" smtClean="0">
                <a:ea typeface="楷体_GB2312" pitchFamily="49" charset="-122"/>
              </a:rPr>
              <a:t>)  </a:t>
            </a:r>
            <a:endParaRPr lang="en-US" altLang="zh-CN" sz="36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>
                <a:ea typeface="楷体_GB2312" pitchFamily="49" charset="-122"/>
              </a:rPr>
              <a:t>        </a:t>
            </a:r>
            <a:r>
              <a:rPr lang="en-US" altLang="zh-CN" sz="3600" b="1">
                <a:solidFill>
                  <a:srgbClr val="840C26"/>
                </a:solidFill>
                <a:ea typeface="楷体_GB2312" pitchFamily="49" charset="-122"/>
              </a:rPr>
              <a:t>R[j+1] = R[j]</a:t>
            </a:r>
            <a:endParaRPr lang="en-US" altLang="zh-CN" b="1"/>
          </a:p>
        </p:txBody>
      </p:sp>
      <p:sp>
        <p:nvSpPr>
          <p:cNvPr id="29700" name="Rectangle 4" descr="大棋盘"/>
          <p:cNvSpPr>
            <a:spLocks noChangeArrowheads="1"/>
          </p:cNvSpPr>
          <p:nvPr/>
        </p:nvSpPr>
        <p:spPr bwMode="auto">
          <a:xfrm>
            <a:off x="1828800" y="4648200"/>
            <a:ext cx="31242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524000" y="4648200"/>
            <a:ext cx="3048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R[0]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800600" y="518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3505200" y="5105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527425" y="5181600"/>
            <a:ext cx="587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j</a:t>
            </a:r>
            <a:endParaRPr lang="en-US" altLang="zh-CN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953000" y="4648200"/>
            <a:ext cx="342900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953000" y="4648200"/>
            <a:ext cx="3048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724400" y="4114800"/>
            <a:ext cx="757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R[i]</a:t>
            </a:r>
          </a:p>
        </p:txBody>
      </p:sp>
      <p:sp>
        <p:nvSpPr>
          <p:cNvPr id="29709" name="Rectangle 13" descr="60%"/>
          <p:cNvSpPr>
            <a:spLocks noChangeArrowheads="1"/>
          </p:cNvSpPr>
          <p:nvPr/>
        </p:nvSpPr>
        <p:spPr bwMode="auto">
          <a:xfrm>
            <a:off x="3962400" y="4648200"/>
            <a:ext cx="1295400" cy="4572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Rectangle 14" descr="大棋盘"/>
          <p:cNvSpPr>
            <a:spLocks noChangeArrowheads="1"/>
          </p:cNvSpPr>
          <p:nvPr/>
        </p:nvSpPr>
        <p:spPr bwMode="auto">
          <a:xfrm>
            <a:off x="3657600" y="4648200"/>
            <a:ext cx="3048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876800" y="5181600"/>
            <a:ext cx="1196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j= i-1</a:t>
            </a:r>
            <a:endParaRPr lang="en-US" altLang="zh-CN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4953000" y="4648200"/>
            <a:ext cx="1588" cy="4572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82600" y="5940425"/>
            <a:ext cx="841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上述循环结束后可以直接进行“插入”</a:t>
            </a:r>
            <a:endParaRPr lang="zh-CN" altLang="en-US" sz="3600">
              <a:ea typeface="楷体_GB2312" pitchFamily="49" charset="-122"/>
            </a:endParaRPr>
          </a:p>
        </p:txBody>
      </p:sp>
      <p:sp useBgFill="1">
        <p:nvSpPr>
          <p:cNvPr id="29714" name="Rectangle 18"/>
          <p:cNvSpPr>
            <a:spLocks noChangeArrowheads="1"/>
          </p:cNvSpPr>
          <p:nvPr/>
        </p:nvSpPr>
        <p:spPr bwMode="auto">
          <a:xfrm flipH="1">
            <a:off x="4667250" y="5154613"/>
            <a:ext cx="1433513" cy="852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>
            <a:off x="3994150" y="5456238"/>
            <a:ext cx="1600200" cy="425450"/>
          </a:xfrm>
          <a:prstGeom prst="wedgeRoundRectCallout">
            <a:avLst>
              <a:gd name="adj1" fmla="val -61208"/>
              <a:gd name="adj2" fmla="val -12724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990000"/>
                </a:solidFill>
                <a:ea typeface="楷体_GB2312" pitchFamily="49" charset="-122"/>
              </a:rPr>
              <a:t>插入位置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0" grpId="0" animBg="1"/>
      <p:bldP spid="29701" grpId="0" animBg="1"/>
      <p:bldP spid="29702" grpId="0" autoUpdateAnimBg="0"/>
      <p:bldP spid="29703" grpId="0" animBg="1"/>
      <p:bldP spid="29704" grpId="0" animBg="1"/>
      <p:bldP spid="29705" grpId="0" autoUpdateAnimBg="0"/>
      <p:bldP spid="29706" grpId="0" animBg="1"/>
      <p:bldP spid="29707" grpId="0" animBg="1"/>
      <p:bldP spid="29708" grpId="0" autoUpdateAnimBg="0"/>
      <p:bldP spid="29709" grpId="0" animBg="1"/>
      <p:bldP spid="29710" grpId="0" animBg="1"/>
      <p:bldP spid="29711" grpId="0" autoUpdateAnimBg="0"/>
      <p:bldP spid="29712" grpId="0" animBg="1"/>
      <p:bldP spid="29713" grpId="0" autoUpdateAnimBg="0"/>
      <p:bldP spid="29714" grpId="0" animBg="1"/>
      <p:bldP spid="2971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66750" y="541338"/>
            <a:ext cx="5905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4.  </a:t>
            </a:r>
            <a:r>
              <a:rPr lang="zh-CN" altLang="zh-CN" sz="3600">
                <a:solidFill>
                  <a:srgbClr val="0000FF"/>
                </a:solidFill>
                <a:ea typeface="楷体_GB2312" pitchFamily="49" charset="-122"/>
              </a:rPr>
              <a:t>令 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i = 2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…, n, </a:t>
            </a:r>
          </a:p>
          <a:p>
            <a:pPr>
              <a:lnSpc>
                <a:spcPct val="140000"/>
              </a:lnSpc>
            </a:pP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实现整个序列的排序。</a:t>
            </a:r>
            <a:endParaRPr lang="zh-CN" alt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04888" y="2141538"/>
            <a:ext cx="7831137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 b="1"/>
              <a:t>for</a:t>
            </a:r>
            <a:r>
              <a:rPr lang="en-US" altLang="zh-CN" sz="3600"/>
              <a:t> ( i=2;  i&lt;=n;  ++i )</a:t>
            </a:r>
          </a:p>
          <a:p>
            <a:pPr>
              <a:lnSpc>
                <a:spcPct val="140000"/>
              </a:lnSpc>
            </a:pPr>
            <a:r>
              <a:rPr lang="en-US" altLang="zh-CN" sz="3600"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if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3600" smtClean="0">
                <a:solidFill>
                  <a:schemeClr val="accent2"/>
                </a:solidFill>
                <a:ea typeface="楷体_GB2312" pitchFamily="49" charset="-122"/>
              </a:rPr>
              <a:t>R[i-1].key&gt;R[i].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key) </a:t>
            </a:r>
          </a:p>
          <a:p>
            <a:pPr>
              <a:lnSpc>
                <a:spcPct val="140000"/>
              </a:lnSpc>
            </a:pP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    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{  </a:t>
            </a:r>
            <a:r>
              <a:rPr lang="zh-CN" altLang="en-US" sz="3600">
                <a:solidFill>
                  <a:srgbClr val="006666"/>
                </a:solidFill>
                <a:ea typeface="楷体_GB2312" pitchFamily="49" charset="-122"/>
              </a:rPr>
              <a:t>在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R[1..i-1]</a:t>
            </a:r>
            <a:r>
              <a:rPr lang="zh-CN" altLang="en-US" sz="3600">
                <a:solidFill>
                  <a:srgbClr val="006666"/>
                </a:solidFill>
                <a:ea typeface="楷体_GB2312" pitchFamily="49" charset="-122"/>
              </a:rPr>
              <a:t>中查找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R[i]</a:t>
            </a:r>
            <a:r>
              <a:rPr lang="zh-CN" altLang="en-US" sz="3600">
                <a:solidFill>
                  <a:srgbClr val="006666"/>
                </a:solidFill>
                <a:ea typeface="楷体_GB2312" pitchFamily="49" charset="-122"/>
              </a:rPr>
              <a:t>的插入位置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         </a:t>
            </a:r>
            <a:r>
              <a:rPr lang="zh-CN" altLang="en-US" sz="3600">
                <a:solidFill>
                  <a:srgbClr val="006666"/>
                </a:solidFill>
                <a:ea typeface="楷体_GB2312" pitchFamily="49" charset="-122"/>
              </a:rPr>
              <a:t>插入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R[i] ;</a:t>
            </a:r>
          </a:p>
          <a:p>
            <a:pPr>
              <a:lnSpc>
                <a:spcPct val="140000"/>
              </a:lnSpc>
            </a:pP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    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152400" y="419100"/>
            <a:ext cx="6667500" cy="609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>
                <a:ea typeface="楷体_GB2312" pitchFamily="49" charset="-122"/>
              </a:rPr>
              <a:t>void</a:t>
            </a:r>
            <a:r>
              <a:rPr lang="en-US" altLang="zh-CN" sz="3200">
                <a:ea typeface="楷体_GB2312" pitchFamily="49" charset="-122"/>
              </a:rPr>
              <a:t> InsertionSort ( SqList &amp;L ) </a:t>
            </a:r>
            <a:r>
              <a:rPr lang="en-US" altLang="zh-CN" sz="3200" b="1">
                <a:ea typeface="楷体_GB2312" pitchFamily="49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ea typeface="楷体_GB2312" pitchFamily="49" charset="-122"/>
              </a:rPr>
              <a:t>  // </a:t>
            </a:r>
            <a:r>
              <a:rPr lang="zh-CN" altLang="en-US" sz="3200">
                <a:ea typeface="楷体_GB2312" pitchFamily="49" charset="-122"/>
              </a:rPr>
              <a:t>对顺序表 </a:t>
            </a:r>
            <a:r>
              <a:rPr lang="en-US" altLang="zh-CN" sz="3200">
                <a:ea typeface="楷体_GB2312" pitchFamily="49" charset="-122"/>
              </a:rPr>
              <a:t>L </a:t>
            </a:r>
            <a:r>
              <a:rPr lang="zh-CN" altLang="en-US" sz="3200">
                <a:ea typeface="楷体_GB2312" pitchFamily="49" charset="-122"/>
              </a:rPr>
              <a:t>作直接插入排序。</a:t>
            </a:r>
            <a:endParaRPr lang="zh-CN" altLang="en-US" sz="400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4000"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for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 ( i=1+1; i&lt;=L.length; i=i+1 ) </a:t>
            </a:r>
            <a:endParaRPr lang="en-US" altLang="zh-CN" sz="3600" b="1">
              <a:solidFill>
                <a:schemeClr val="accent2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        </a:t>
            </a:r>
            <a:endParaRPr lang="en-US" altLang="zh-CN" sz="360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360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360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360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360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600">
                <a:ea typeface="楷体_GB2312" pitchFamily="49" charset="-122"/>
              </a:rPr>
              <a:t>     </a:t>
            </a:r>
            <a:r>
              <a:rPr lang="en-US" altLang="zh-CN" sz="3600" b="1">
                <a:ea typeface="楷体_GB2312" pitchFamily="49" charset="-122"/>
              </a:rPr>
              <a:t>} </a:t>
            </a:r>
            <a:r>
              <a:rPr lang="en-US" altLang="zh-CN" sz="3600">
                <a:ea typeface="楷体_GB2312" pitchFamily="49" charset="-122"/>
              </a:rPr>
              <a:t>// InsertSort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254125" y="2628900"/>
            <a:ext cx="7889875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dirty="0" err="1">
                <a:ea typeface="楷体_GB2312" pitchFamily="49" charset="-122"/>
              </a:rPr>
              <a:t>L.r</a:t>
            </a:r>
            <a:r>
              <a:rPr lang="en-US" altLang="zh-CN" sz="3600" dirty="0">
                <a:ea typeface="楷体_GB2312" pitchFamily="49" charset="-122"/>
              </a:rPr>
              <a:t>[0] = </a:t>
            </a:r>
            <a:r>
              <a:rPr lang="en-US" altLang="zh-CN" sz="3600" dirty="0" err="1">
                <a:ea typeface="楷体_GB2312" pitchFamily="49" charset="-122"/>
              </a:rPr>
              <a:t>L.r</a:t>
            </a:r>
            <a:r>
              <a:rPr lang="en-US" altLang="zh-CN" sz="3600" dirty="0">
                <a:ea typeface="楷体_GB2312" pitchFamily="49" charset="-122"/>
              </a:rPr>
              <a:t>[</a:t>
            </a:r>
            <a:r>
              <a:rPr lang="en-US" altLang="zh-CN" sz="3600" dirty="0" err="1">
                <a:ea typeface="楷体_GB2312" pitchFamily="49" charset="-122"/>
              </a:rPr>
              <a:t>i</a:t>
            </a:r>
            <a:r>
              <a:rPr lang="en-US" altLang="zh-CN" sz="3600" dirty="0">
                <a:ea typeface="楷体_GB2312" pitchFamily="49" charset="-122"/>
              </a:rPr>
              <a:t>];            // </a:t>
            </a:r>
            <a:r>
              <a:rPr lang="zh-CN" altLang="en-US" sz="3600" dirty="0">
                <a:ea typeface="楷体_GB2312" pitchFamily="49" charset="-122"/>
              </a:rPr>
              <a:t>复制为监视</a:t>
            </a:r>
            <a:r>
              <a:rPr lang="zh-CN" altLang="en-US" sz="3600" dirty="0" smtClean="0">
                <a:ea typeface="楷体_GB2312" pitchFamily="49" charset="-122"/>
              </a:rPr>
              <a:t>哨兵</a:t>
            </a:r>
            <a:endParaRPr lang="zh-CN" altLang="en-US" sz="3600" dirty="0"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600" b="1" dirty="0">
                <a:solidFill>
                  <a:srgbClr val="840C26"/>
                </a:solidFill>
                <a:ea typeface="楷体_GB2312" pitchFamily="49" charset="-122"/>
              </a:rPr>
              <a:t>for</a:t>
            </a:r>
            <a:r>
              <a:rPr lang="en-US" altLang="zh-CN" sz="3600" dirty="0">
                <a:solidFill>
                  <a:srgbClr val="840C26"/>
                </a:solidFill>
                <a:ea typeface="楷体_GB2312" pitchFamily="49" charset="-122"/>
              </a:rPr>
              <a:t> ( j=i-1; </a:t>
            </a:r>
            <a:r>
              <a:rPr lang="en-US" altLang="zh-CN" sz="3600" dirty="0" err="1">
                <a:solidFill>
                  <a:srgbClr val="840C26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840C26"/>
                </a:solidFill>
                <a:ea typeface="楷体_GB2312" pitchFamily="49" charset="-122"/>
              </a:rPr>
              <a:t>[0].key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 &lt; </a:t>
            </a:r>
            <a:r>
              <a:rPr lang="en-US" altLang="zh-CN" sz="3600" dirty="0" err="1">
                <a:solidFill>
                  <a:srgbClr val="840C26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840C26"/>
                </a:solidFill>
                <a:ea typeface="楷体_GB2312" pitchFamily="49" charset="-122"/>
              </a:rPr>
              <a:t>[j].key;  j=j-1 )</a:t>
            </a:r>
          </a:p>
          <a:p>
            <a:pPr>
              <a:lnSpc>
                <a:spcPct val="125000"/>
              </a:lnSpc>
            </a:pPr>
            <a:r>
              <a:rPr lang="en-US" altLang="zh-CN" sz="3600" dirty="0">
                <a:solidFill>
                  <a:srgbClr val="840C26"/>
                </a:solidFill>
                <a:ea typeface="楷体_GB2312" pitchFamily="49" charset="-122"/>
              </a:rPr>
              <a:t>    </a:t>
            </a:r>
            <a:r>
              <a:rPr lang="en-US" altLang="zh-CN" sz="3600" dirty="0" err="1">
                <a:solidFill>
                  <a:srgbClr val="840C26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840C26"/>
                </a:solidFill>
                <a:ea typeface="楷体_GB2312" pitchFamily="49" charset="-122"/>
              </a:rPr>
              <a:t>[j+1] = </a:t>
            </a:r>
            <a:r>
              <a:rPr lang="en-US" altLang="zh-CN" sz="3600" dirty="0" err="1">
                <a:solidFill>
                  <a:srgbClr val="840C26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840C26"/>
                </a:solidFill>
                <a:ea typeface="楷体_GB2312" pitchFamily="49" charset="-122"/>
              </a:rPr>
              <a:t>[j];</a:t>
            </a:r>
            <a:r>
              <a:rPr lang="en-US" altLang="zh-CN" sz="3600" dirty="0">
                <a:ea typeface="楷体_GB2312" pitchFamily="49" charset="-122"/>
              </a:rPr>
              <a:t>        // </a:t>
            </a:r>
            <a:r>
              <a:rPr lang="zh-CN" altLang="en-US" sz="3600" dirty="0">
                <a:ea typeface="楷体_GB2312" pitchFamily="49" charset="-122"/>
              </a:rPr>
              <a:t>记录后移</a:t>
            </a:r>
          </a:p>
          <a:p>
            <a:pPr>
              <a:lnSpc>
                <a:spcPct val="125000"/>
              </a:lnSpc>
            </a:pPr>
            <a:r>
              <a:rPr lang="en-US" altLang="zh-CN" sz="3600" dirty="0" err="1">
                <a:ea typeface="楷体_GB2312" pitchFamily="49" charset="-122"/>
              </a:rPr>
              <a:t>L.r</a:t>
            </a:r>
            <a:r>
              <a:rPr lang="en-US" altLang="zh-CN" sz="3600" dirty="0">
                <a:ea typeface="楷体_GB2312" pitchFamily="49" charset="-122"/>
              </a:rPr>
              <a:t>[j+1] = </a:t>
            </a:r>
            <a:r>
              <a:rPr lang="en-US" altLang="zh-CN" sz="3600" dirty="0" err="1">
                <a:ea typeface="楷体_GB2312" pitchFamily="49" charset="-122"/>
              </a:rPr>
              <a:t>L.r</a:t>
            </a:r>
            <a:r>
              <a:rPr lang="en-US" altLang="zh-CN" sz="3600" dirty="0">
                <a:ea typeface="楷体_GB2312" pitchFamily="49" charset="-122"/>
              </a:rPr>
              <a:t>[0];        // </a:t>
            </a:r>
            <a:r>
              <a:rPr lang="zh-CN" altLang="en-US" sz="3600" dirty="0">
                <a:ea typeface="楷体_GB2312" pitchFamily="49" charset="-122"/>
              </a:rPr>
              <a:t>插入到正确位置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9050" y="1852613"/>
            <a:ext cx="5921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666750" y="3424238"/>
            <a:ext cx="5921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74750" y="4132263"/>
            <a:ext cx="5921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706438" y="48133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268294" grpId="0"/>
      <p:bldP spid="268295" grpId="0"/>
      <p:bldP spid="26829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654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5000">
                <a:ea typeface="楷体_GB2312" pitchFamily="49" charset="-122"/>
              </a:rPr>
              <a:t>内部排序的</a:t>
            </a:r>
            <a:r>
              <a:rPr lang="zh-CN" altLang="en-US" sz="5000" b="1">
                <a:ea typeface="楷体_GB2312" pitchFamily="49" charset="-122"/>
              </a:rPr>
              <a:t>时间分析</a:t>
            </a:r>
            <a:r>
              <a:rPr lang="zh-CN" altLang="en-US" sz="5000">
                <a:ea typeface="楷体_GB2312" pitchFamily="49" charset="-122"/>
              </a:rPr>
              <a:t>：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8105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实现内部排序的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基本操作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有两个：</a:t>
            </a:r>
            <a:endParaRPr lang="zh-CN" altLang="en-US" sz="40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62000" y="4724400"/>
            <a:ext cx="4505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lang="en-US" altLang="zh-CN" sz="40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）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“移动”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记录。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62000" y="3048000"/>
            <a:ext cx="9017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lang="en-US" altLang="zh-CN" sz="400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）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“比较”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序列中两个关键字的</a:t>
            </a:r>
          </a:p>
          <a:p>
            <a:pPr>
              <a:lnSpc>
                <a:spcPct val="120000"/>
              </a:lnSpc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          大小；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a typeface="隶书" pitchFamily="49" charset="-122"/>
              </a:rPr>
              <a:t>对于直接插入排序：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65125" y="906463"/>
            <a:ext cx="8751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80"/>
                </a:solidFill>
                <a:ea typeface="楷体_GB2312" pitchFamily="49" charset="-122"/>
              </a:rPr>
              <a:t>最好的情况（关键字在记录序列中顺序有序）：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" y="1504950"/>
            <a:ext cx="333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“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比较”</a:t>
            </a:r>
            <a:r>
              <a:rPr lang="zh-CN" altLang="en-US" sz="3600">
                <a:ea typeface="楷体_GB2312" pitchFamily="49" charset="-122"/>
              </a:rPr>
              <a:t>的次数：</a:t>
            </a:r>
            <a:endParaRPr lang="zh-CN" altLang="en-US" sz="400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81000" y="3057525"/>
            <a:ext cx="8751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80"/>
                </a:solidFill>
                <a:ea typeface="楷体_GB2312" pitchFamily="49" charset="-122"/>
              </a:rPr>
              <a:t>最坏的情况（关键字在记录序列中逆序有序）：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85800" y="3644900"/>
            <a:ext cx="333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“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比较”</a:t>
            </a:r>
            <a:r>
              <a:rPr lang="zh-CN" altLang="en-US" sz="3600">
                <a:ea typeface="楷体_GB2312" pitchFamily="49" charset="-122"/>
              </a:rPr>
              <a:t>的次数：</a:t>
            </a:r>
            <a:endParaRPr lang="zh-CN" altLang="en-US" sz="4000">
              <a:ea typeface="楷体_GB2312" pitchFamily="49" charset="-122"/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295400" y="2066925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Microsoft 公式 3.0" r:id="rId4" imgW="711000" imgH="431640" progId="Equation.3">
                  <p:embed/>
                </p:oleObj>
              </mc:Choice>
              <mc:Fallback>
                <p:oleObj name="Microsoft 公式 3.0" r:id="rId4" imgW="7110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66925"/>
                        <a:ext cx="237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019800" y="216058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0</a:t>
            </a:r>
            <a:endParaRPr lang="en-US" altLang="zh-CN" sz="3200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5329238" y="4362450"/>
          <a:ext cx="27511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公式" r:id="rId6" imgW="1206360" imgH="431640" progId="Equation.3">
                  <p:embed/>
                </p:oleObj>
              </mc:Choice>
              <mc:Fallback>
                <p:oleObj name="公式" r:id="rId6" imgW="120636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362450"/>
                        <a:ext cx="275113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800600" y="1501775"/>
            <a:ext cx="333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“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移动”</a:t>
            </a:r>
            <a:r>
              <a:rPr lang="zh-CN" altLang="en-US" sz="3600">
                <a:ea typeface="楷体_GB2312" pitchFamily="49" charset="-122"/>
              </a:rPr>
              <a:t>的次数：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876800" y="3644900"/>
            <a:ext cx="333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“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移动”</a:t>
            </a:r>
            <a:r>
              <a:rPr lang="zh-CN" altLang="en-US" sz="3600">
                <a:ea typeface="楷体_GB2312" pitchFamily="49" charset="-122"/>
              </a:rPr>
              <a:t>的次数：</a:t>
            </a:r>
            <a:endParaRPr lang="zh-CN" altLang="en-US" sz="4000">
              <a:ea typeface="楷体_GB2312" pitchFamily="49" charset="-122"/>
            </a:endParaRP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985838" y="4362450"/>
          <a:ext cx="27527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公式" r:id="rId8" imgW="1206360" imgH="431640" progId="Equation.3">
                  <p:embed/>
                </p:oleObj>
              </mc:Choice>
              <mc:Fallback>
                <p:oleObj name="公式" r:id="rId8" imgW="120636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362450"/>
                        <a:ext cx="27527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324600" y="3429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{2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3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5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7}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324600" y="26416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{7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5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3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2}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197350" y="5995988"/>
            <a:ext cx="3576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时间复杂度：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O(n</a:t>
            </a:r>
            <a:r>
              <a:rPr lang="en-US" altLang="zh-CN" sz="3200" b="1" baseline="300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)</a:t>
            </a:r>
            <a:endParaRPr lang="en-US" altLang="zh-CN" sz="32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93713" y="5468938"/>
            <a:ext cx="7005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平均比较和平均移动次数均约为：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3200" b="1" baseline="300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/4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2" grpId="0" autoUpdateAnimBg="0"/>
      <p:bldP spid="34824" grpId="0" autoUpdateAnimBg="0"/>
      <p:bldP spid="34827" grpId="0" autoUpdateAnimBg="0"/>
      <p:bldP spid="34829" grpId="0" autoUpdateAnimBg="0"/>
      <p:bldP spid="34830" grpId="0" autoUpdateAnimBg="0"/>
      <p:bldP spid="34831" grpId="0" autoUpdateAnimBg="0"/>
      <p:bldP spid="3483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62050" y="1470025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一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直接插入排序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（基于顺序查找）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0003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52525" y="4187825"/>
            <a:ext cx="7175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四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表插入排序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（基于链表存储）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425450" y="506413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各种插入算法：</a:t>
            </a:r>
            <a:endParaRPr lang="zh-CN" altLang="en-US" sz="4000" b="1">
              <a:ea typeface="隶书" pitchFamily="49" charset="-122"/>
            </a:endParaRPr>
          </a:p>
        </p:txBody>
      </p:sp>
      <p:sp>
        <p:nvSpPr>
          <p:cNvPr id="300037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16013" y="328453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三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 2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路插入排序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00038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03325" y="5162550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五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希尔排序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（基于逐趟缩小增量）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0003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49350" y="242728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二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折半插入排序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</a:p>
        </p:txBody>
      </p:sp>
      <p:sp>
        <p:nvSpPr>
          <p:cNvPr id="300040" name="Freeform 8"/>
          <p:cNvSpPr>
            <a:spLocks/>
          </p:cNvSpPr>
          <p:nvPr/>
        </p:nvSpPr>
        <p:spPr bwMode="auto">
          <a:xfrm>
            <a:off x="895350" y="2362200"/>
            <a:ext cx="422275" cy="546100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133" y="344"/>
              </a:cxn>
              <a:cxn ang="0">
                <a:pos x="266" y="0"/>
              </a:cxn>
            </a:cxnLst>
            <a:rect l="0" t="0" r="r" b="b"/>
            <a:pathLst>
              <a:path w="266" h="344">
                <a:moveTo>
                  <a:pt x="0" y="244"/>
                </a:moveTo>
                <a:lnTo>
                  <a:pt x="133" y="344"/>
                </a:lnTo>
                <a:lnTo>
                  <a:pt x="266" y="0"/>
                </a:ln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9633" y="273166"/>
            <a:ext cx="4133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3150" indent="-1073150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步：补位，补长度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5971" y="1125730"/>
            <a:ext cx="81632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假设</a:t>
            </a:r>
            <a:r>
              <a:rPr lang="zh-CN" altLang="en-US" dirty="0" smtClean="0">
                <a:solidFill>
                  <a:srgbClr val="000000"/>
                </a:solidFill>
              </a:rPr>
              <a:t>我们要对</a:t>
            </a:r>
            <a:r>
              <a:rPr lang="zh-CN" altLang="en-US" dirty="0">
                <a:solidFill>
                  <a:srgbClr val="000000"/>
                </a:solidFill>
              </a:rPr>
              <a:t>字符串“</a:t>
            </a:r>
            <a:r>
              <a:rPr lang="en-US" altLang="zh-CN" b="1" dirty="0" err="1">
                <a:solidFill>
                  <a:srgbClr val="FF0000"/>
                </a:solidFill>
              </a:rPr>
              <a:t>abc</a:t>
            </a:r>
            <a:r>
              <a:rPr lang="en-US" altLang="zh-CN" dirty="0" smtClean="0">
                <a:solidFill>
                  <a:srgbClr val="000000"/>
                </a:solidFill>
              </a:rPr>
              <a:t>” </a:t>
            </a:r>
            <a:r>
              <a:rPr lang="zh-CN" altLang="en-US" dirty="0" smtClean="0">
                <a:solidFill>
                  <a:srgbClr val="000000"/>
                </a:solidFill>
              </a:rPr>
              <a:t>产生</a:t>
            </a:r>
            <a:r>
              <a:rPr lang="zh-CN" altLang="en-US" dirty="0">
                <a:solidFill>
                  <a:srgbClr val="000000"/>
                </a:solidFill>
              </a:rPr>
              <a:t>消息</a:t>
            </a:r>
            <a:r>
              <a:rPr lang="zh-CN" altLang="en-US" dirty="0" smtClean="0">
                <a:solidFill>
                  <a:srgbClr val="000000"/>
                </a:solidFill>
              </a:rPr>
              <a:t>摘要，即计算</a:t>
            </a:r>
            <a:r>
              <a:rPr lang="en-US" altLang="zh-CN" dirty="0" smtClean="0">
                <a:solidFill>
                  <a:srgbClr val="000000"/>
                </a:solidFill>
              </a:rPr>
              <a:t>H(</a:t>
            </a:r>
            <a:r>
              <a:rPr lang="en-US" altLang="zh-CN" dirty="0" err="1" smtClean="0">
                <a:solidFill>
                  <a:srgbClr val="000000"/>
                </a:solidFill>
              </a:rPr>
              <a:t>abc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首先，将</a:t>
            </a:r>
            <a:r>
              <a:rPr lang="zh-CN" altLang="en-US" dirty="0">
                <a:solidFill>
                  <a:srgbClr val="000000"/>
                </a:solidFill>
              </a:rPr>
              <a:t>“</a:t>
            </a:r>
            <a:r>
              <a:rPr lang="en-US" altLang="zh-CN" b="1" dirty="0" err="1">
                <a:solidFill>
                  <a:srgbClr val="FF0000"/>
                </a:solidFill>
              </a:rPr>
              <a:t>abc</a:t>
            </a:r>
            <a:r>
              <a:rPr lang="en-US" altLang="zh-CN" dirty="0" smtClean="0">
                <a:solidFill>
                  <a:srgbClr val="000000"/>
                </a:solidFill>
              </a:rPr>
              <a:t>” </a:t>
            </a:r>
            <a:r>
              <a:rPr lang="zh-CN" altLang="en-US" dirty="0" smtClean="0">
                <a:solidFill>
                  <a:srgbClr val="000000"/>
                </a:solidFill>
              </a:rPr>
              <a:t>转换成</a:t>
            </a:r>
            <a:r>
              <a:rPr lang="zh-CN" altLang="en-US" dirty="0">
                <a:solidFill>
                  <a:srgbClr val="000000"/>
                </a:solidFill>
              </a:rPr>
              <a:t>长度为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 smtClean="0">
                <a:solidFill>
                  <a:srgbClr val="000000"/>
                </a:solidFill>
              </a:rPr>
              <a:t>位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二进制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的字符串：</a:t>
            </a:r>
            <a:endParaRPr lang="zh-CN" altLang="en-US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01100001 </a:t>
            </a:r>
            <a:r>
              <a:rPr lang="en-US" altLang="zh-CN" dirty="0">
                <a:solidFill>
                  <a:srgbClr val="FF0000"/>
                </a:solidFill>
              </a:rPr>
              <a:t>01100010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01100011</a:t>
            </a:r>
            <a:endParaRPr lang="en-US" altLang="zh-CN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‘</a:t>
            </a:r>
            <a:r>
              <a:rPr lang="en-US" altLang="zh-CN" dirty="0">
                <a:solidFill>
                  <a:srgbClr val="000000"/>
                </a:solidFill>
              </a:rPr>
              <a:t>a’=97 </a:t>
            </a:r>
            <a:r>
              <a:rPr lang="en-US" altLang="zh-CN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‘b’=98  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‘</a:t>
            </a:r>
            <a:r>
              <a:rPr lang="en-US" altLang="zh-CN" dirty="0">
                <a:solidFill>
                  <a:srgbClr val="0000FF"/>
                </a:solidFill>
              </a:rPr>
              <a:t>c’=</a:t>
            </a:r>
            <a:r>
              <a:rPr lang="en-US" altLang="zh-CN" dirty="0" smtClean="0">
                <a:solidFill>
                  <a:srgbClr val="0000FF"/>
                </a:solidFill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2934260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400" y="-81280"/>
            <a:ext cx="8545689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补位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</a:rPr>
              <a:t>补位目的：</a:t>
            </a:r>
            <a:r>
              <a:rPr lang="zh-CN" altLang="en-US" sz="2200" dirty="0" smtClean="0">
                <a:solidFill>
                  <a:srgbClr val="000000"/>
                </a:solidFill>
              </a:rPr>
              <a:t>使消息长度</a:t>
            </a:r>
            <a:r>
              <a:rPr lang="zh-CN" altLang="en-US" sz="2200" dirty="0">
                <a:solidFill>
                  <a:srgbClr val="000000"/>
                </a:solidFill>
              </a:rPr>
              <a:t>在对</a:t>
            </a:r>
            <a:r>
              <a:rPr lang="en-US" altLang="zh-CN" sz="2200" dirty="0">
                <a:solidFill>
                  <a:srgbClr val="000000"/>
                </a:solidFill>
              </a:rPr>
              <a:t>512</a:t>
            </a:r>
            <a:r>
              <a:rPr lang="zh-CN" altLang="en-US" sz="2200" dirty="0">
                <a:solidFill>
                  <a:srgbClr val="000000"/>
                </a:solidFill>
              </a:rPr>
              <a:t>取模以后的余数是</a:t>
            </a:r>
            <a:r>
              <a:rPr lang="en-US" altLang="zh-CN" sz="2200" dirty="0">
                <a:solidFill>
                  <a:srgbClr val="000000"/>
                </a:solidFill>
              </a:rPr>
              <a:t>448</a:t>
            </a:r>
            <a:r>
              <a:rPr lang="zh-CN" altLang="en-US" sz="2200" dirty="0" smtClean="0">
                <a:solidFill>
                  <a:srgbClr val="000000"/>
                </a:solidFill>
              </a:rPr>
              <a:t>。也就是说，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      </a:t>
            </a:r>
            <a:r>
              <a:rPr lang="zh-CN" altLang="en-US" sz="2200" dirty="0">
                <a:solidFill>
                  <a:srgbClr val="000000"/>
                </a:solidFill>
              </a:rPr>
              <a:t>（补位后的消息长度）</a:t>
            </a:r>
            <a:r>
              <a:rPr lang="en-US" altLang="zh-CN" sz="2200" dirty="0" smtClean="0">
                <a:solidFill>
                  <a:srgbClr val="000000"/>
                </a:solidFill>
              </a:rPr>
              <a:t>% 512 </a:t>
            </a:r>
            <a:r>
              <a:rPr lang="en-US" altLang="zh-CN" sz="2200" dirty="0">
                <a:solidFill>
                  <a:srgbClr val="000000"/>
                </a:solidFill>
              </a:rPr>
              <a:t>= </a:t>
            </a:r>
            <a:r>
              <a:rPr lang="en-US" altLang="zh-CN" sz="2200" dirty="0" smtClean="0">
                <a:solidFill>
                  <a:srgbClr val="000000"/>
                </a:solidFill>
              </a:rPr>
              <a:t>448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000000"/>
                </a:solidFill>
              </a:rPr>
              <a:t>补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位方法：</a:t>
            </a:r>
            <a:r>
              <a:rPr lang="zh-CN" altLang="en-US" sz="2200" dirty="0">
                <a:solidFill>
                  <a:srgbClr val="000000"/>
                </a:solidFill>
              </a:rPr>
              <a:t>先补一个</a:t>
            </a:r>
            <a:r>
              <a:rPr lang="en-US" altLang="zh-CN" sz="2200" dirty="0">
                <a:solidFill>
                  <a:srgbClr val="000000"/>
                </a:solidFill>
              </a:rPr>
              <a:t>1</a:t>
            </a:r>
            <a:r>
              <a:rPr lang="zh-CN" altLang="en-US" sz="2200" dirty="0">
                <a:solidFill>
                  <a:srgbClr val="000000"/>
                </a:solidFill>
              </a:rPr>
              <a:t>，然后再补</a:t>
            </a:r>
            <a:r>
              <a:rPr lang="en-US" altLang="zh-CN" sz="2200" dirty="0">
                <a:solidFill>
                  <a:srgbClr val="000000"/>
                </a:solidFill>
              </a:rPr>
              <a:t>0</a:t>
            </a:r>
            <a:r>
              <a:rPr lang="zh-CN" altLang="en-US" sz="2200" dirty="0">
                <a:solidFill>
                  <a:srgbClr val="000000"/>
                </a:solidFill>
              </a:rPr>
              <a:t>，直到长度满足对</a:t>
            </a:r>
            <a:r>
              <a:rPr lang="en-US" altLang="zh-CN" sz="2200" dirty="0">
                <a:solidFill>
                  <a:srgbClr val="000000"/>
                </a:solidFill>
              </a:rPr>
              <a:t>512</a:t>
            </a:r>
            <a:r>
              <a:rPr lang="zh-CN" altLang="en-US" sz="2200" dirty="0">
                <a:solidFill>
                  <a:srgbClr val="000000"/>
                </a:solidFill>
              </a:rPr>
              <a:t>取模后余数是</a:t>
            </a:r>
            <a:r>
              <a:rPr lang="en-US" altLang="zh-CN" sz="2200" dirty="0">
                <a:solidFill>
                  <a:srgbClr val="000000"/>
                </a:solidFill>
              </a:rPr>
              <a:t>448</a:t>
            </a:r>
            <a:r>
              <a:rPr lang="zh-CN" altLang="en-US" sz="2200" dirty="0" smtClean="0">
                <a:solidFill>
                  <a:srgbClr val="000000"/>
                </a:solidFill>
              </a:rPr>
              <a:t>。以“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abc</a:t>
            </a:r>
            <a:r>
              <a:rPr lang="en-US" altLang="zh-CN" sz="2200" dirty="0" smtClean="0">
                <a:solidFill>
                  <a:srgbClr val="000000"/>
                </a:solidFill>
              </a:rPr>
              <a:t>”</a:t>
            </a:r>
            <a:r>
              <a:rPr lang="zh-CN" altLang="en-US" sz="2200" dirty="0">
                <a:solidFill>
                  <a:srgbClr val="000000"/>
                </a:solidFill>
              </a:rPr>
              <a:t>为例显示补位的</a:t>
            </a:r>
            <a:r>
              <a:rPr lang="zh-CN" altLang="en-US" sz="2200" dirty="0" smtClean="0">
                <a:solidFill>
                  <a:srgbClr val="000000"/>
                </a:solidFill>
              </a:rPr>
              <a:t>过程</a:t>
            </a:r>
            <a:r>
              <a:rPr lang="zh-CN" altLang="en-US" sz="1600" dirty="0" smtClean="0">
                <a:solidFill>
                  <a:srgbClr val="000000"/>
                </a:solidFill>
              </a:rPr>
              <a:t>。  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也可设</a:t>
            </a:r>
            <a:r>
              <a:rPr lang="en-US" altLang="zh-CN" sz="1600" dirty="0" smtClean="0">
                <a:solidFill>
                  <a:srgbClr val="FF0000"/>
                </a:solidFill>
              </a:rPr>
              <a:t>’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abc</a:t>
            </a:r>
            <a:r>
              <a:rPr lang="en-US" altLang="zh-CN" sz="1600" dirty="0" smtClean="0">
                <a:solidFill>
                  <a:srgbClr val="FF0000"/>
                </a:solidFill>
              </a:rPr>
              <a:t>’</a:t>
            </a:r>
            <a:r>
              <a:rPr lang="zh-CN" altLang="en-US" sz="1600" dirty="0" smtClean="0">
                <a:solidFill>
                  <a:srgbClr val="FF0000"/>
                </a:solidFill>
              </a:rPr>
              <a:t>之前有</a:t>
            </a:r>
            <a:r>
              <a:rPr lang="en-US" altLang="zh-CN" sz="1600" dirty="0" smtClean="0">
                <a:solidFill>
                  <a:srgbClr val="FF0000"/>
                </a:solidFill>
              </a:rPr>
              <a:t>2×512=1024</a:t>
            </a:r>
            <a:r>
              <a:rPr lang="zh-CN" altLang="en-US" sz="1600" dirty="0" smtClean="0">
                <a:solidFill>
                  <a:srgbClr val="FF0000"/>
                </a:solidFill>
              </a:rPr>
              <a:t>个字符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 smtClean="0">
                <a:solidFill>
                  <a:srgbClr val="000000"/>
                </a:solidFill>
              </a:rPr>
              <a:t>原始</a:t>
            </a:r>
            <a:r>
              <a:rPr lang="zh-CN" altLang="en-US" sz="2200" dirty="0">
                <a:solidFill>
                  <a:srgbClr val="000000"/>
                </a:solidFill>
              </a:rPr>
              <a:t>信息</a:t>
            </a:r>
            <a:r>
              <a:rPr lang="zh-CN" altLang="en-US" sz="2200" dirty="0" smtClean="0">
                <a:solidFill>
                  <a:srgbClr val="000000"/>
                </a:solidFill>
              </a:rPr>
              <a:t>：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                   01100001  01100010  01100011                    </a:t>
            </a:r>
            <a:r>
              <a:rPr lang="zh-CN" altLang="en-US" sz="2200" dirty="0" smtClean="0">
                <a:solidFill>
                  <a:srgbClr val="000000"/>
                </a:solidFill>
              </a:rPr>
              <a:t>（</a:t>
            </a:r>
            <a:r>
              <a:rPr lang="en-US" altLang="zh-CN" sz="2200" dirty="0" smtClean="0">
                <a:solidFill>
                  <a:srgbClr val="000000"/>
                </a:solidFill>
              </a:rPr>
              <a:t>24</a:t>
            </a:r>
            <a:r>
              <a:rPr lang="zh-CN" altLang="en-US" sz="2200" dirty="0" smtClean="0">
                <a:solidFill>
                  <a:srgbClr val="000000"/>
                </a:solidFill>
              </a:rPr>
              <a:t>位）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0000"/>
                </a:solidFill>
              </a:rPr>
              <a:t>补</a:t>
            </a:r>
            <a:r>
              <a:rPr lang="zh-CN" altLang="en-US" sz="2200" dirty="0">
                <a:solidFill>
                  <a:srgbClr val="000000"/>
                </a:solidFill>
              </a:rPr>
              <a:t>位第一步</a:t>
            </a:r>
            <a:r>
              <a:rPr lang="zh-CN" altLang="en-US" sz="2200" dirty="0" smtClean="0">
                <a:solidFill>
                  <a:srgbClr val="000000"/>
                </a:solidFill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</a:rPr>
              <a:t>首先补一个“</a:t>
            </a:r>
            <a:r>
              <a:rPr lang="en-US" altLang="zh-CN" sz="2200" dirty="0">
                <a:solidFill>
                  <a:srgbClr val="000000"/>
                </a:solidFill>
              </a:rPr>
              <a:t>1” </a:t>
            </a:r>
          </a:p>
          <a:p>
            <a:pPr lvl="1"/>
            <a:r>
              <a:rPr lang="en-US" altLang="zh-CN" sz="2200" dirty="0" smtClean="0">
                <a:solidFill>
                  <a:srgbClr val="000000"/>
                </a:solidFill>
              </a:rPr>
              <a:t>                        01100001  01100010  01100011 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1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0000"/>
                </a:solidFill>
              </a:rPr>
              <a:t>补</a:t>
            </a:r>
            <a:r>
              <a:rPr lang="zh-CN" altLang="en-US" sz="2200" dirty="0">
                <a:solidFill>
                  <a:srgbClr val="000000"/>
                </a:solidFill>
              </a:rPr>
              <a:t>位第二步</a:t>
            </a:r>
            <a:r>
              <a:rPr lang="zh-CN" altLang="en-US" sz="2200" dirty="0" smtClean="0">
                <a:solidFill>
                  <a:srgbClr val="000000"/>
                </a:solidFill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</a:rPr>
              <a:t>然后补</a:t>
            </a:r>
            <a:r>
              <a:rPr lang="en-US" altLang="zh-CN" sz="2200" dirty="0">
                <a:solidFill>
                  <a:srgbClr val="000000"/>
                </a:solidFill>
              </a:rPr>
              <a:t>423</a:t>
            </a:r>
            <a:r>
              <a:rPr lang="zh-CN" altLang="en-US" sz="2200" dirty="0">
                <a:solidFill>
                  <a:srgbClr val="000000"/>
                </a:solidFill>
              </a:rPr>
              <a:t>个“</a:t>
            </a:r>
            <a:r>
              <a:rPr lang="en-US" altLang="zh-CN" sz="2200" dirty="0">
                <a:solidFill>
                  <a:srgbClr val="000000"/>
                </a:solidFill>
              </a:rPr>
              <a:t>0”</a:t>
            </a:r>
          </a:p>
          <a:p>
            <a:pPr lvl="1"/>
            <a:r>
              <a:rPr lang="en-US" altLang="zh-CN" sz="2200" dirty="0" smtClean="0">
                <a:solidFill>
                  <a:srgbClr val="000000"/>
                </a:solidFill>
              </a:rPr>
              <a:t>                        </a:t>
            </a:r>
            <a:r>
              <a:rPr lang="en-US" altLang="zh-CN" sz="2200" u="sng" dirty="0" smtClean="0">
                <a:solidFill>
                  <a:srgbClr val="FF0000"/>
                </a:solidFill>
              </a:rPr>
              <a:t>0110</a:t>
            </a:r>
            <a:r>
              <a:rPr lang="en-US" altLang="zh-CN" sz="2200" dirty="0" smtClean="0">
                <a:solidFill>
                  <a:srgbClr val="000000"/>
                </a:solidFill>
              </a:rPr>
              <a:t>0001  </a:t>
            </a:r>
            <a:r>
              <a:rPr lang="en-US" altLang="zh-CN" sz="2200" u="sng" dirty="0" smtClean="0">
                <a:solidFill>
                  <a:srgbClr val="000000"/>
                </a:solidFill>
              </a:rPr>
              <a:t>0110</a:t>
            </a:r>
            <a:r>
              <a:rPr lang="en-US" altLang="zh-CN" sz="2200" dirty="0" smtClean="0">
                <a:solidFill>
                  <a:srgbClr val="000000"/>
                </a:solidFill>
              </a:rPr>
              <a:t>0010  01100011  </a:t>
            </a:r>
            <a:r>
              <a:rPr lang="en-US" altLang="zh-CN" sz="2200" dirty="0">
                <a:solidFill>
                  <a:srgbClr val="0000FF"/>
                </a:solidFill>
              </a:rPr>
              <a:t>1</a:t>
            </a:r>
            <a:r>
              <a:rPr lang="en-US" altLang="zh-CN" sz="2200" dirty="0">
                <a:solidFill>
                  <a:srgbClr val="FF0000"/>
                </a:solidFill>
              </a:rPr>
              <a:t>0…..</a:t>
            </a:r>
            <a:r>
              <a:rPr lang="en-US" altLang="zh-CN" sz="2200" dirty="0" smtClean="0">
                <a:solidFill>
                  <a:srgbClr val="FF0000"/>
                </a:solidFill>
              </a:rPr>
              <a:t>0     </a:t>
            </a:r>
            <a:r>
              <a:rPr lang="zh-CN" altLang="en-US" sz="2200" dirty="0" smtClean="0">
                <a:solidFill>
                  <a:srgbClr val="000000"/>
                </a:solidFill>
              </a:rPr>
              <a:t>（</a:t>
            </a:r>
            <a:r>
              <a:rPr lang="en-US" altLang="zh-CN" sz="2200" dirty="0" smtClean="0">
                <a:solidFill>
                  <a:srgbClr val="000000"/>
                </a:solidFill>
              </a:rPr>
              <a:t>448</a:t>
            </a:r>
            <a:r>
              <a:rPr lang="zh-CN" altLang="en-US" sz="2200" dirty="0" smtClean="0">
                <a:solidFill>
                  <a:srgbClr val="000000"/>
                </a:solidFill>
              </a:rPr>
              <a:t>位）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0000"/>
                </a:solidFill>
              </a:rPr>
              <a:t>补位</a:t>
            </a:r>
            <a:r>
              <a:rPr lang="zh-CN" altLang="en-US" sz="2200" dirty="0">
                <a:solidFill>
                  <a:srgbClr val="000000"/>
                </a:solidFill>
              </a:rPr>
              <a:t>完成后的数据用</a:t>
            </a:r>
            <a:r>
              <a:rPr lang="en-US" altLang="zh-CN" sz="2200" dirty="0">
                <a:solidFill>
                  <a:srgbClr val="FF0000"/>
                </a:solidFill>
              </a:rPr>
              <a:t>16</a:t>
            </a:r>
            <a:r>
              <a:rPr lang="zh-CN" altLang="en-US" sz="2200" dirty="0">
                <a:solidFill>
                  <a:srgbClr val="FF0000"/>
                </a:solidFill>
              </a:rPr>
              <a:t>进</a:t>
            </a:r>
            <a:r>
              <a:rPr lang="zh-CN" altLang="en-US" sz="2200" dirty="0" smtClean="0">
                <a:solidFill>
                  <a:srgbClr val="FF0000"/>
                </a:solidFill>
              </a:rPr>
              <a:t>制</a:t>
            </a:r>
            <a:r>
              <a:rPr lang="en-US" altLang="zh-CN" sz="2200" dirty="0">
                <a:solidFill>
                  <a:srgbClr val="000000"/>
                </a:solidFill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</a:rPr>
              <a:t>长度</a:t>
            </a:r>
            <a:r>
              <a:rPr lang="zh-CN" altLang="en-US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448 </a:t>
            </a:r>
            <a:r>
              <a:rPr lang="en-US" altLang="zh-CN" sz="2200" dirty="0" smtClean="0">
                <a:solidFill>
                  <a:srgbClr val="000000"/>
                </a:solidFill>
              </a:rPr>
              <a:t>)</a:t>
            </a:r>
            <a:r>
              <a:rPr lang="zh-CN" altLang="en-US" sz="2200" dirty="0" smtClean="0">
                <a:solidFill>
                  <a:srgbClr val="000000"/>
                </a:solidFill>
              </a:rPr>
              <a:t>表示：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lvl="5" indent="-130175"/>
            <a:r>
              <a:rPr lang="en-US" altLang="zh-CN" sz="2200" u="sng" dirty="0" smtClean="0">
                <a:solidFill>
                  <a:srgbClr val="FF0000"/>
                </a:solidFill>
              </a:rPr>
              <a:t>6</a:t>
            </a:r>
            <a:r>
              <a:rPr lang="en-US" altLang="zh-CN" sz="2200" dirty="0" smtClean="0">
                <a:solidFill>
                  <a:srgbClr val="000000"/>
                </a:solidFill>
              </a:rPr>
              <a:t>1</a:t>
            </a:r>
            <a:r>
              <a:rPr lang="en-US" altLang="zh-CN" sz="2200" u="sng" dirty="0" smtClean="0">
                <a:solidFill>
                  <a:srgbClr val="000000"/>
                </a:solidFill>
              </a:rPr>
              <a:t>6</a:t>
            </a:r>
            <a:r>
              <a:rPr lang="en-US" altLang="zh-CN" sz="2200" dirty="0" smtClean="0">
                <a:solidFill>
                  <a:srgbClr val="000000"/>
                </a:solidFill>
              </a:rPr>
              <a:t>26380  00000000  </a:t>
            </a:r>
            <a:r>
              <a:rPr lang="en-US" altLang="zh-CN" sz="2200" dirty="0">
                <a:solidFill>
                  <a:srgbClr val="000000"/>
                </a:solidFill>
              </a:rPr>
              <a:t>00000000 </a:t>
            </a:r>
            <a:r>
              <a:rPr lang="en-US" altLang="zh-CN" sz="2200" dirty="0" smtClean="0">
                <a:solidFill>
                  <a:srgbClr val="000000"/>
                </a:solidFill>
              </a:rPr>
              <a:t> 00000000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lvl="5" indent="-130175"/>
            <a:r>
              <a:rPr lang="en-US" altLang="zh-CN" sz="2200" dirty="0" smtClean="0">
                <a:solidFill>
                  <a:srgbClr val="000000"/>
                </a:solidFill>
              </a:rPr>
              <a:t>00000000  00000000  </a:t>
            </a:r>
            <a:r>
              <a:rPr lang="en-US" altLang="zh-CN" sz="2200" dirty="0">
                <a:solidFill>
                  <a:srgbClr val="000000"/>
                </a:solidFill>
              </a:rPr>
              <a:t>00000000 </a:t>
            </a:r>
            <a:r>
              <a:rPr lang="en-US" altLang="zh-CN" sz="2200" dirty="0" smtClean="0">
                <a:solidFill>
                  <a:srgbClr val="000000"/>
                </a:solidFill>
              </a:rPr>
              <a:t> 00000000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lvl="5" indent="-130175"/>
            <a:r>
              <a:rPr lang="en-US" altLang="zh-CN" sz="2200" dirty="0" smtClean="0">
                <a:solidFill>
                  <a:srgbClr val="000000"/>
                </a:solidFill>
              </a:rPr>
              <a:t>00000000  00000000  00000000  </a:t>
            </a:r>
            <a:r>
              <a:rPr lang="en-US" altLang="zh-CN" sz="2200" dirty="0">
                <a:solidFill>
                  <a:srgbClr val="000000"/>
                </a:solidFill>
              </a:rPr>
              <a:t>00000000</a:t>
            </a:r>
          </a:p>
          <a:p>
            <a:pPr lvl="5" indent="-130175"/>
            <a:r>
              <a:rPr lang="en-US" altLang="zh-CN" sz="2200" dirty="0" smtClean="0">
                <a:solidFill>
                  <a:srgbClr val="000000"/>
                </a:solidFill>
              </a:rPr>
              <a:t>00000000  00000000                                       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145741" y="6513307"/>
            <a:ext cx="2405199" cy="179294"/>
            <a:chOff x="5145741" y="6513307"/>
            <a:chExt cx="2405199" cy="179294"/>
          </a:xfrm>
        </p:grpSpPr>
        <p:sp>
          <p:nvSpPr>
            <p:cNvPr id="3" name="矩形 2"/>
            <p:cNvSpPr/>
            <p:nvPr/>
          </p:nvSpPr>
          <p:spPr bwMode="auto">
            <a:xfrm>
              <a:off x="5145741" y="6513307"/>
              <a:ext cx="1111624" cy="1792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6439316" y="6513307"/>
              <a:ext cx="1111624" cy="1792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67426" y="5075816"/>
            <a:ext cx="1276574" cy="1200329"/>
            <a:chOff x="7966486" y="5593976"/>
            <a:chExt cx="1276574" cy="1200329"/>
          </a:xfrm>
        </p:grpSpPr>
        <p:sp>
          <p:nvSpPr>
            <p:cNvPr id="6" name="圆角矩形标注 5"/>
            <p:cNvSpPr/>
            <p:nvPr/>
          </p:nvSpPr>
          <p:spPr bwMode="auto">
            <a:xfrm>
              <a:off x="8050306" y="5593976"/>
              <a:ext cx="1083734" cy="1200329"/>
            </a:xfrm>
            <a:prstGeom prst="wedgeRoundRectCallout">
              <a:avLst>
                <a:gd name="adj1" fmla="val -89615"/>
                <a:gd name="adj2" fmla="val 67643"/>
                <a:gd name="adj3" fmla="val 166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66486" y="5593976"/>
              <a:ext cx="12765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rgbClr val="000000"/>
                  </a:solidFill>
                </a:rPr>
                <a:t>剩余</a:t>
              </a:r>
              <a:r>
                <a:rPr lang="en-US" altLang="zh-CN" sz="1800" dirty="0" smtClean="0">
                  <a:solidFill>
                    <a:srgbClr val="000000"/>
                  </a:solidFill>
                </a:rPr>
                <a:t>64</a:t>
              </a:r>
              <a:r>
                <a:rPr lang="zh-CN" altLang="en-US" sz="1800" dirty="0" smtClean="0">
                  <a:solidFill>
                    <a:srgbClr val="000000"/>
                  </a:solidFill>
                </a:rPr>
                <a:t>个二进制位</a:t>
              </a:r>
              <a:r>
                <a:rPr lang="zh-CN" altLang="en-US" sz="1800" dirty="0">
                  <a:solidFill>
                    <a:srgbClr val="000000"/>
                  </a:solidFill>
                </a:rPr>
                <a:t>用于</a:t>
              </a:r>
              <a:r>
                <a:rPr lang="zh-CN" altLang="en-US" sz="1800" dirty="0" smtClean="0">
                  <a:solidFill>
                    <a:srgbClr val="000000"/>
                  </a:solidFill>
                </a:rPr>
                <a:t>表示消息长度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44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088" y="377337"/>
            <a:ext cx="8636000" cy="650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000000"/>
                </a:solidFill>
              </a:rPr>
              <a:t>将</a:t>
            </a:r>
            <a:r>
              <a:rPr lang="zh-CN" altLang="en-US" sz="2200" dirty="0" smtClean="0">
                <a:solidFill>
                  <a:srgbClr val="FF0000"/>
                </a:solidFill>
              </a:rPr>
              <a:t>原始消息的</a:t>
            </a:r>
            <a:r>
              <a:rPr lang="zh-CN" altLang="en-US" sz="2200" dirty="0">
                <a:solidFill>
                  <a:srgbClr val="FF0000"/>
                </a:solidFill>
              </a:rPr>
              <a:t>长度</a:t>
            </a:r>
            <a:r>
              <a:rPr lang="zh-CN" altLang="en-US" sz="2200" dirty="0">
                <a:solidFill>
                  <a:srgbClr val="000000"/>
                </a:solidFill>
              </a:rPr>
              <a:t>补到已经进行了补位操作的消息后面。通常用一个</a:t>
            </a:r>
            <a:r>
              <a:rPr lang="en-US" altLang="zh-CN" sz="2200" dirty="0">
                <a:solidFill>
                  <a:srgbClr val="FF0000"/>
                </a:solidFill>
              </a:rPr>
              <a:t>64</a:t>
            </a:r>
            <a:r>
              <a:rPr lang="zh-CN" altLang="en-US" sz="2200" dirty="0">
                <a:solidFill>
                  <a:srgbClr val="FF0000"/>
                </a:solidFill>
              </a:rPr>
              <a:t>位</a:t>
            </a:r>
            <a:r>
              <a:rPr lang="zh-CN" altLang="en-US" sz="2200" dirty="0">
                <a:solidFill>
                  <a:srgbClr val="000000"/>
                </a:solidFill>
              </a:rPr>
              <a:t>的数据来表示</a:t>
            </a:r>
            <a:r>
              <a:rPr lang="zh-CN" altLang="en-US" sz="2200" dirty="0">
                <a:solidFill>
                  <a:srgbClr val="FF0000"/>
                </a:solidFill>
              </a:rPr>
              <a:t>原始消息的长度</a:t>
            </a:r>
            <a:r>
              <a:rPr lang="zh-CN" altLang="en-US" sz="2200" dirty="0" smtClean="0">
                <a:solidFill>
                  <a:srgbClr val="000000"/>
                </a:solidFill>
              </a:rPr>
              <a:t>。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000000"/>
                </a:solidFill>
              </a:rPr>
              <a:t>在</a:t>
            </a:r>
            <a:r>
              <a:rPr lang="zh-CN" altLang="en-US" sz="2200" dirty="0">
                <a:solidFill>
                  <a:srgbClr val="000000"/>
                </a:solidFill>
              </a:rPr>
              <a:t>进行了补长度的操作以后，整个消息就</a:t>
            </a:r>
            <a:r>
              <a:rPr lang="zh-CN" altLang="en-US" sz="2200" dirty="0" smtClean="0">
                <a:solidFill>
                  <a:srgbClr val="000000"/>
                </a:solidFill>
              </a:rPr>
              <a:t>变成如下的</a:t>
            </a:r>
            <a:r>
              <a:rPr lang="zh-CN" altLang="en-US" sz="22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200" dirty="0">
                <a:solidFill>
                  <a:srgbClr val="FF0000"/>
                </a:solidFill>
              </a:rPr>
              <a:t>块</a:t>
            </a:r>
            <a:r>
              <a:rPr lang="en-US" altLang="zh-CN" sz="2200" dirty="0" smtClean="0">
                <a:solidFill>
                  <a:srgbClr val="FF0000"/>
                </a:solidFill>
              </a:rPr>
              <a:t>Bi</a:t>
            </a:r>
            <a:r>
              <a:rPr lang="zh-CN" altLang="en-US" sz="2200" dirty="0" smtClean="0">
                <a:solidFill>
                  <a:srgbClr val="000000"/>
                </a:solidFill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</a:rPr>
              <a:t>16</a:t>
            </a:r>
            <a:r>
              <a:rPr lang="zh-CN" altLang="en-US" sz="2200" dirty="0">
                <a:solidFill>
                  <a:srgbClr val="000000"/>
                </a:solidFill>
              </a:rPr>
              <a:t>进制格式</a:t>
            </a:r>
            <a:r>
              <a:rPr lang="zh-CN" altLang="en-US" sz="2200" dirty="0" smtClean="0">
                <a:solidFill>
                  <a:srgbClr val="000000"/>
                </a:solidFill>
              </a:rPr>
              <a:t>）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lvl="3">
              <a:lnSpc>
                <a:spcPts val="33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61626380 </a:t>
            </a:r>
            <a:r>
              <a:rPr lang="en-US" altLang="zh-CN" sz="2200" dirty="0" smtClean="0">
                <a:solidFill>
                  <a:srgbClr val="000000"/>
                </a:solidFill>
              </a:rPr>
              <a:t> 00000000  00000000  00000000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lvl="3">
              <a:lnSpc>
                <a:spcPts val="33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00000000 </a:t>
            </a:r>
            <a:r>
              <a:rPr lang="en-US" altLang="zh-CN" sz="2200" dirty="0" smtClean="0">
                <a:solidFill>
                  <a:srgbClr val="000000"/>
                </a:solidFill>
              </a:rPr>
              <a:t> 00000000  </a:t>
            </a:r>
            <a:r>
              <a:rPr lang="en-US" altLang="zh-CN" sz="2200" dirty="0">
                <a:solidFill>
                  <a:srgbClr val="000000"/>
                </a:solidFill>
              </a:rPr>
              <a:t>00000000 </a:t>
            </a:r>
            <a:r>
              <a:rPr lang="en-US" altLang="zh-CN" sz="2200" dirty="0" smtClean="0">
                <a:solidFill>
                  <a:srgbClr val="000000"/>
                </a:solidFill>
              </a:rPr>
              <a:t> 00000000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lvl="3">
              <a:lnSpc>
                <a:spcPts val="33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00000000 </a:t>
            </a:r>
            <a:r>
              <a:rPr lang="en-US" altLang="zh-CN" sz="2200" dirty="0" smtClean="0">
                <a:solidFill>
                  <a:srgbClr val="000000"/>
                </a:solidFill>
              </a:rPr>
              <a:t> 00000000  00000000  00000000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lvl="3">
              <a:lnSpc>
                <a:spcPts val="33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00000000  </a:t>
            </a:r>
            <a:r>
              <a:rPr lang="en-US" altLang="zh-CN" sz="2200" dirty="0">
                <a:solidFill>
                  <a:srgbClr val="000000"/>
                </a:solidFill>
              </a:rPr>
              <a:t>00000000 </a:t>
            </a:r>
            <a:r>
              <a:rPr lang="en-US" altLang="zh-CN" sz="2200" dirty="0">
                <a:solidFill>
                  <a:srgbClr val="FF0000"/>
                </a:solidFill>
              </a:rPr>
              <a:t> 00000000  </a:t>
            </a:r>
            <a:r>
              <a:rPr lang="en-US" altLang="zh-CN" sz="2200" dirty="0" smtClean="0">
                <a:solidFill>
                  <a:srgbClr val="FF0000"/>
                </a:solidFill>
              </a:rPr>
              <a:t>00000018</a:t>
            </a:r>
          </a:p>
          <a:p>
            <a:pPr lvl="3" indent="-1371600">
              <a:lnSpc>
                <a:spcPts val="3300"/>
              </a:lnSpc>
              <a:spcBef>
                <a:spcPts val="1200"/>
              </a:spcBef>
            </a:pPr>
            <a:r>
              <a:rPr lang="zh-CN" altLang="en-US" sz="2200" dirty="0" smtClean="0">
                <a:solidFill>
                  <a:srgbClr val="000000"/>
                </a:solidFill>
              </a:rPr>
              <a:t>原始消息长度：</a:t>
            </a:r>
            <a:r>
              <a:rPr lang="en-US" altLang="zh-CN" sz="2200" dirty="0" smtClean="0">
                <a:solidFill>
                  <a:srgbClr val="000000"/>
                </a:solidFill>
              </a:rPr>
              <a:t>24</a:t>
            </a:r>
            <a:r>
              <a:rPr lang="zh-CN" altLang="en-US" sz="2200" dirty="0" smtClean="0">
                <a:solidFill>
                  <a:srgbClr val="000000"/>
                </a:solidFill>
              </a:rPr>
              <a:t>个字符，转成</a:t>
            </a:r>
            <a:r>
              <a:rPr lang="en-US" altLang="zh-CN" sz="2200" dirty="0" smtClean="0">
                <a:solidFill>
                  <a:srgbClr val="000000"/>
                </a:solidFill>
              </a:rPr>
              <a:t>16</a:t>
            </a:r>
            <a:r>
              <a:rPr lang="zh-CN" altLang="en-US" sz="2200" dirty="0" smtClean="0">
                <a:solidFill>
                  <a:srgbClr val="000000"/>
                </a:solidFill>
              </a:rPr>
              <a:t>进制为 </a:t>
            </a:r>
            <a:r>
              <a:rPr lang="en-US" altLang="zh-CN" sz="2200" dirty="0" smtClean="0">
                <a:solidFill>
                  <a:srgbClr val="000000"/>
                </a:solidFill>
              </a:rPr>
              <a:t>00000000 00000018</a:t>
            </a:r>
          </a:p>
          <a:p>
            <a:pPr lvl="3" indent="-1371600">
              <a:lnSpc>
                <a:spcPts val="3300"/>
              </a:lnSpc>
            </a:pPr>
            <a:r>
              <a:rPr lang="zh-CN" altLang="en-US" sz="2200" dirty="0" smtClean="0">
                <a:solidFill>
                  <a:srgbClr val="000000"/>
                </a:solidFill>
              </a:rPr>
              <a:t>数据块 </a:t>
            </a:r>
            <a:r>
              <a:rPr lang="en-US" altLang="zh-CN" sz="2200" dirty="0" smtClean="0">
                <a:solidFill>
                  <a:srgbClr val="000000"/>
                </a:solidFill>
              </a:rPr>
              <a:t>Bi </a:t>
            </a:r>
            <a:r>
              <a:rPr lang="zh-CN" altLang="en-US" sz="2200" dirty="0" smtClean="0">
                <a:solidFill>
                  <a:srgbClr val="000000"/>
                </a:solidFill>
              </a:rPr>
              <a:t>长度：</a:t>
            </a:r>
            <a:r>
              <a:rPr lang="en-US" altLang="zh-CN" sz="2200" dirty="0" smtClean="0">
                <a:solidFill>
                  <a:srgbClr val="000000"/>
                </a:solidFill>
              </a:rPr>
              <a:t>16×32=512  </a:t>
            </a:r>
            <a:r>
              <a:rPr lang="zh-CN" altLang="en-US" sz="2200" dirty="0" smtClean="0">
                <a:solidFill>
                  <a:srgbClr val="000000"/>
                </a:solidFill>
              </a:rPr>
              <a:t>个字节。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000000"/>
                </a:solidFill>
              </a:rPr>
              <a:t>如果</a:t>
            </a:r>
            <a:r>
              <a:rPr lang="zh-CN" altLang="en-US" sz="2200" dirty="0">
                <a:solidFill>
                  <a:srgbClr val="000000"/>
                </a:solidFill>
              </a:rPr>
              <a:t>原始的消息长度超过了</a:t>
            </a:r>
            <a:r>
              <a:rPr lang="en-US" altLang="zh-CN" sz="2200" dirty="0">
                <a:solidFill>
                  <a:srgbClr val="000000"/>
                </a:solidFill>
              </a:rPr>
              <a:t>512</a:t>
            </a:r>
            <a:r>
              <a:rPr lang="zh-CN" altLang="en-US" sz="2200" dirty="0" smtClean="0">
                <a:solidFill>
                  <a:srgbClr val="000000"/>
                </a:solidFill>
              </a:rPr>
              <a:t>，需要</a:t>
            </a:r>
            <a:r>
              <a:rPr lang="zh-CN" altLang="en-US" sz="2200" dirty="0">
                <a:solidFill>
                  <a:srgbClr val="000000"/>
                </a:solidFill>
              </a:rPr>
              <a:t>将它补成</a:t>
            </a:r>
            <a:r>
              <a:rPr lang="en-US" altLang="zh-CN" sz="2200" dirty="0">
                <a:solidFill>
                  <a:srgbClr val="000000"/>
                </a:solidFill>
              </a:rPr>
              <a:t>512</a:t>
            </a:r>
            <a:r>
              <a:rPr lang="zh-CN" altLang="en-US" sz="2200" dirty="0">
                <a:solidFill>
                  <a:srgbClr val="000000"/>
                </a:solidFill>
              </a:rPr>
              <a:t>的</a:t>
            </a:r>
            <a:r>
              <a:rPr lang="zh-CN" altLang="en-US" sz="2200" dirty="0" smtClean="0">
                <a:solidFill>
                  <a:srgbClr val="000000"/>
                </a:solidFill>
              </a:rPr>
              <a:t>倍数，然后把</a:t>
            </a:r>
            <a:r>
              <a:rPr lang="zh-CN" altLang="en-US" sz="2200" dirty="0">
                <a:solidFill>
                  <a:srgbClr val="000000"/>
                </a:solidFill>
              </a:rPr>
              <a:t>整个消息</a:t>
            </a:r>
            <a:r>
              <a:rPr lang="zh-CN" altLang="en-US" sz="2200" dirty="0" smtClean="0">
                <a:solidFill>
                  <a:srgbClr val="000000"/>
                </a:solidFill>
              </a:rPr>
              <a:t>分成若干个</a:t>
            </a:r>
            <a:r>
              <a:rPr lang="en-US" altLang="zh-CN" sz="2200" dirty="0" smtClean="0">
                <a:solidFill>
                  <a:srgbClr val="000000"/>
                </a:solidFill>
              </a:rPr>
              <a:t>512</a:t>
            </a:r>
            <a:r>
              <a:rPr lang="zh-CN" altLang="en-US" sz="2200" dirty="0">
                <a:solidFill>
                  <a:srgbClr val="000000"/>
                </a:solidFill>
              </a:rPr>
              <a:t>位的数据</a:t>
            </a:r>
            <a:r>
              <a:rPr lang="zh-CN" altLang="en-US" sz="2200" dirty="0" smtClean="0">
                <a:solidFill>
                  <a:srgbClr val="000000"/>
                </a:solidFill>
              </a:rPr>
              <a:t>块</a:t>
            </a:r>
            <a:r>
              <a:rPr lang="en-US" altLang="zh-CN" sz="2200" dirty="0" smtClean="0">
                <a:solidFill>
                  <a:srgbClr val="FF0000"/>
                </a:solidFill>
              </a:rPr>
              <a:t>Bi</a:t>
            </a:r>
            <a:r>
              <a:rPr lang="zh-CN" altLang="en-US" sz="2200" dirty="0" smtClean="0">
                <a:solidFill>
                  <a:srgbClr val="000000"/>
                </a:solidFill>
              </a:rPr>
              <a:t>，并在循环算法中分别</a:t>
            </a:r>
            <a:r>
              <a:rPr lang="zh-CN" altLang="en-US" sz="2200" dirty="0">
                <a:solidFill>
                  <a:srgbClr val="000000"/>
                </a:solidFill>
              </a:rPr>
              <a:t>处理每一个数据</a:t>
            </a:r>
            <a:r>
              <a:rPr lang="zh-CN" altLang="en-US" sz="2200" dirty="0" smtClean="0">
                <a:solidFill>
                  <a:srgbClr val="000000"/>
                </a:solidFill>
              </a:rPr>
              <a:t>块</a:t>
            </a:r>
            <a:r>
              <a:rPr lang="en-US" altLang="zh-CN" sz="2200" dirty="0">
                <a:solidFill>
                  <a:srgbClr val="FF0000"/>
                </a:solidFill>
              </a:rPr>
              <a:t>Bi</a:t>
            </a:r>
            <a:r>
              <a:rPr lang="zh-CN" altLang="en-US" sz="2200" dirty="0" smtClean="0">
                <a:solidFill>
                  <a:srgbClr val="000000"/>
                </a:solidFill>
              </a:rPr>
              <a:t>，</a:t>
            </a:r>
            <a:r>
              <a:rPr lang="zh-CN" altLang="en-US" sz="2200" dirty="0">
                <a:solidFill>
                  <a:srgbClr val="000000"/>
                </a:solidFill>
              </a:rPr>
              <a:t>从而得到消息摘要。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979298" y="2948473"/>
            <a:ext cx="1974714" cy="1380931"/>
            <a:chOff x="6979298" y="2948473"/>
            <a:chExt cx="1974714" cy="1380931"/>
          </a:xfrm>
        </p:grpSpPr>
        <p:sp>
          <p:nvSpPr>
            <p:cNvPr id="2" name="右大括号 1"/>
            <p:cNvSpPr/>
            <p:nvPr/>
          </p:nvSpPr>
          <p:spPr bwMode="auto">
            <a:xfrm>
              <a:off x="6979298" y="2948473"/>
              <a:ext cx="578498" cy="1380931"/>
            </a:xfrm>
            <a:prstGeom prst="righ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555872" y="3408105"/>
              <a:ext cx="13981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数据块</a:t>
              </a:r>
              <a:r>
                <a:rPr lang="en-US" altLang="zh-CN" b="1" dirty="0">
                  <a:solidFill>
                    <a:srgbClr val="FF0000"/>
                  </a:solidFill>
                </a:rPr>
                <a:t>Bi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950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5889</Words>
  <Application>Microsoft Office PowerPoint</Application>
  <PresentationFormat>全屏显示(4:3)</PresentationFormat>
  <Paragraphs>1088</Paragraphs>
  <Slides>67</Slides>
  <Notes>67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3" baseType="lpstr">
      <vt:lpstr>仿宋</vt:lpstr>
      <vt:lpstr>仿宋_GB2312</vt:lpstr>
      <vt:lpstr>黑体</vt:lpstr>
      <vt:lpstr>楷体_GB2312</vt:lpstr>
      <vt:lpstr>隶书</vt:lpstr>
      <vt:lpstr>宋体</vt:lpstr>
      <vt:lpstr>Arial</vt:lpstr>
      <vt:lpstr>Arial Narrow</vt:lpstr>
      <vt:lpstr>Symbol</vt:lpstr>
      <vt:lpstr>Times New Roman</vt:lpstr>
      <vt:lpstr>Wingdings</vt:lpstr>
      <vt:lpstr>默认设计模板</vt:lpstr>
      <vt:lpstr>2_默认设计模板</vt:lpstr>
      <vt:lpstr>3_默认设计模板</vt:lpstr>
      <vt:lpstr>Microsoft 公式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动态散列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将二叉Trie树转换为目录表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</vt:lpstr>
      <vt:lpstr>    </vt:lpstr>
      <vt:lpstr>关键码插入及页块分裂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lizhang</dc:creator>
  <cp:lastModifiedBy>张 力</cp:lastModifiedBy>
  <cp:revision>150</cp:revision>
  <dcterms:created xsi:type="dcterms:W3CDTF">2004-05-19T23:33:00Z</dcterms:created>
  <dcterms:modified xsi:type="dcterms:W3CDTF">2019-12-10T08:20:30Z</dcterms:modified>
</cp:coreProperties>
</file>