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32" r:id="rId3"/>
    <p:sldMasterId id="2147483744" r:id="rId4"/>
  </p:sldMasterIdLst>
  <p:notesMasterIdLst>
    <p:notesMasterId r:id="rId95"/>
  </p:notesMasterIdLst>
  <p:sldIdLst>
    <p:sldId id="693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4" r:id="rId13"/>
    <p:sldId id="735" r:id="rId14"/>
    <p:sldId id="736" r:id="rId15"/>
    <p:sldId id="737" r:id="rId16"/>
    <p:sldId id="738" r:id="rId17"/>
    <p:sldId id="739" r:id="rId18"/>
    <p:sldId id="740" r:id="rId19"/>
    <p:sldId id="741" r:id="rId20"/>
    <p:sldId id="742" r:id="rId21"/>
    <p:sldId id="743" r:id="rId22"/>
    <p:sldId id="744" r:id="rId23"/>
    <p:sldId id="745" r:id="rId24"/>
    <p:sldId id="668" r:id="rId25"/>
    <p:sldId id="603" r:id="rId26"/>
    <p:sldId id="604" r:id="rId27"/>
    <p:sldId id="605" r:id="rId28"/>
    <p:sldId id="654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448" r:id="rId45"/>
    <p:sldId id="449" r:id="rId46"/>
    <p:sldId id="450" r:id="rId47"/>
    <p:sldId id="451" r:id="rId48"/>
    <p:sldId id="452" r:id="rId49"/>
    <p:sldId id="523" r:id="rId50"/>
    <p:sldId id="453" r:id="rId51"/>
    <p:sldId id="455" r:id="rId52"/>
    <p:sldId id="456" r:id="rId53"/>
    <p:sldId id="457" r:id="rId54"/>
    <p:sldId id="514" r:id="rId55"/>
    <p:sldId id="458" r:id="rId56"/>
    <p:sldId id="515" r:id="rId57"/>
    <p:sldId id="464" r:id="rId58"/>
    <p:sldId id="530" r:id="rId59"/>
    <p:sldId id="526" r:id="rId60"/>
    <p:sldId id="527" r:id="rId61"/>
    <p:sldId id="528" r:id="rId62"/>
    <p:sldId id="525" r:id="rId63"/>
    <p:sldId id="549" r:id="rId64"/>
    <p:sldId id="524" r:id="rId65"/>
    <p:sldId id="534" r:id="rId66"/>
    <p:sldId id="535" r:id="rId67"/>
    <p:sldId id="536" r:id="rId68"/>
    <p:sldId id="537" r:id="rId69"/>
    <p:sldId id="538" r:id="rId70"/>
    <p:sldId id="539" r:id="rId71"/>
    <p:sldId id="540" r:id="rId72"/>
    <p:sldId id="541" r:id="rId73"/>
    <p:sldId id="542" r:id="rId74"/>
    <p:sldId id="543" r:id="rId75"/>
    <p:sldId id="544" r:id="rId76"/>
    <p:sldId id="545" r:id="rId77"/>
    <p:sldId id="546" r:id="rId78"/>
    <p:sldId id="547" r:id="rId79"/>
    <p:sldId id="548" r:id="rId80"/>
    <p:sldId id="558" r:id="rId81"/>
    <p:sldId id="559" r:id="rId82"/>
    <p:sldId id="560" r:id="rId83"/>
    <p:sldId id="561" r:id="rId84"/>
    <p:sldId id="562" r:id="rId85"/>
    <p:sldId id="563" r:id="rId86"/>
    <p:sldId id="564" r:id="rId87"/>
    <p:sldId id="565" r:id="rId88"/>
    <p:sldId id="566" r:id="rId89"/>
    <p:sldId id="567" r:id="rId90"/>
    <p:sldId id="568" r:id="rId91"/>
    <p:sldId id="711" r:id="rId92"/>
    <p:sldId id="746" r:id="rId93"/>
    <p:sldId id="747" r:id="rId94"/>
  </p:sldIdLst>
  <p:sldSz cx="9144000" cy="6858000" type="screen4x3"/>
  <p:notesSz cx="6757988" cy="98663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9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6600"/>
    <a:srgbClr val="003366"/>
    <a:srgbClr val="990000"/>
    <a:srgbClr val="009999"/>
    <a:srgbClr val="FF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32" autoAdjust="0"/>
    <p:restoredTop sz="68725" autoAdjust="0"/>
  </p:normalViewPr>
  <p:slideViewPr>
    <p:cSldViewPr snapToGrid="0">
      <p:cViewPr varScale="1">
        <p:scale>
          <a:sx n="52" d="100"/>
          <a:sy n="52" d="100"/>
        </p:scale>
        <p:origin x="1114" y="-34"/>
      </p:cViewPr>
      <p:guideLst>
        <p:guide orient="horz" pos="403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33"/>
    </p:cViewPr>
  </p:sorterViewPr>
  <p:notesViewPr>
    <p:cSldViewPr snapToGrid="0">
      <p:cViewPr varScale="1">
        <p:scale>
          <a:sx n="28" d="100"/>
          <a:sy n="28" d="100"/>
        </p:scale>
        <p:origin x="-1262" y="-77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876B-3DD5-463E-9F59-224A4C7CE4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9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7E4D-40BA-4BB1-86E6-3BD1D397AEB0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70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79AC1-FD66-4667-A4E8-FDFB7FD7C798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8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DA8C2-A485-43A6-A4E6-E2C801AD7E04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5110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B7D6-EC78-47D1-9596-668853DADC91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59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B083F-AAA4-4455-8BCC-CD96C27687FF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57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F9679-2A06-4294-BC9A-FC584766D8A2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750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AA955-7317-4B23-8A7E-04F94C161F5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4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9D59F-9782-4B76-934F-EDB78311F581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2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33A96-6848-447A-8EDE-87CE402C8EF9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 </a:t>
            </a:r>
            <a:endParaRPr lang="zh-CN" altLang="en-US" sz="1600" dirty="0">
              <a:solidFill>
                <a:srgbClr val="00504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81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103F3-ABF3-4959-9CA1-C7799984749A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rgbClr val="005042"/>
                </a:solidFill>
                <a:ea typeface="楷体_GB2312" pitchFamily="49" charset="-122"/>
              </a:rPr>
              <a:t> </a:t>
            </a:r>
            <a:endParaRPr lang="zh-CN" altLang="en-US" sz="1600" dirty="0">
              <a:solidFill>
                <a:srgbClr val="00504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262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DA8C2-A485-43A6-A4E6-E2C801AD7E04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6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092EB-8DB5-4B5E-98A7-25FA12F9E16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88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C7E3-9161-4C7F-8964-07A8BA8650C0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74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04074-06DD-4021-BC67-37DE9ADBB63D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2033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41819-8296-4DB6-BC72-046EADB01351}" type="slidenum">
              <a:rPr lang="en-US" altLang="zh-CN">
                <a:solidFill>
                  <a:prstClr val="black"/>
                </a:solidFill>
              </a:rPr>
              <a:pPr/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997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2F460-FA42-4FFB-84D8-34859AE9BB52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43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A3E8E-B5BA-4832-8096-8B80F4261C34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56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2F460-FA42-4FFB-84D8-34859AE9BB52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51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C5C5A-4A30-444C-9E2C-D879A84AAB1A}" type="slidenum">
              <a:rPr lang="en-US" altLang="zh-CN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865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324F-C0BA-4658-A5EB-BE9BE1A86887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710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7E90A-51E0-4452-B9F8-207AA482D5E4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26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2E989-619A-4E84-8B46-6E5990941A17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sz="1200" dirty="0" smtClean="0">
              <a:solidFill>
                <a:srgbClr val="003366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4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3C5B9-5057-43B6-92BA-665AFDCB4165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16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51296-0DEE-442C-8526-5660E8E16226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6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38138-E5C6-4EB3-8809-215A1C1D9A06}" type="slidenum">
              <a:rPr lang="en-US" altLang="zh-CN">
                <a:solidFill>
                  <a:prstClr val="black"/>
                </a:solidFill>
              </a:rPr>
              <a:pPr/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3366"/>
                </a:solidFill>
                <a:ea typeface="楷体_GB2312" pitchFamily="49" charset="-122"/>
              </a:rPr>
              <a:t> </a:t>
            </a:r>
          </a:p>
          <a:p>
            <a:endParaRPr lang="en-US" altLang="zh-CN" sz="3600" dirty="0">
              <a:solidFill>
                <a:srgbClr val="003366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498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BCB44-DA4F-4F9E-818C-5AC32DD20475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392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60011-AD9F-4DF6-8FAF-0BD78C1B6B6C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277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45462-94EC-4CAC-81B9-F38488D70B92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3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D72B2-CE46-445E-AE11-3564F3469689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846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B5F2A-B27A-4F65-9044-E868895592B2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80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0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511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C2F10-700A-4E37-BCDD-999DF105D202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80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0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800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BC135-B6CA-47FB-975E-D825203F5EA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2866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89669-6D50-45D2-8A90-0BE3066E37E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04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B154C-B4D2-4AB2-B1C0-775967AEEA73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77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ADE59-E954-4EE8-BEF1-D015E0DC55C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38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F5A82-6FA1-4884-B300-9A3F906AE78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032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C9A00-367C-441A-8776-AE857E515C8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06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D2951-7976-444C-A2CE-0531FE76A25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707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1F924-AEBC-4C1A-8A02-865C2B3597E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9400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DD657-8B15-4142-8324-F75C2DE12EB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>
                <a:ea typeface="楷体_GB2312" pitchFamily="49" charset="-122"/>
              </a:rPr>
              <a:t> </a:t>
            </a:r>
            <a:endParaRPr lang="zh-CN" altLang="en-US" sz="1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6315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E1361-1303-4CF0-83B9-C22C939566A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303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614B7-1215-4464-9252-D6D368492F5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669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DC79C-94AD-405F-B8D3-E7B4C587386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480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17104-5C90-44C6-BA67-B4382C2437DF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8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230B5-4A05-444D-9F02-D60C26E8D8EF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017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DA039-8F17-41DA-B821-FA275EE4E76E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382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1577C-75D9-481B-8095-960DF85618E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0326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E14B9-2508-4BE6-913B-8E7ACDE0715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686300"/>
            <a:ext cx="5405438" cy="4440238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065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1577C-75D9-481B-8095-960DF85618E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39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67B2B-1DEA-4961-AA8C-F26880B10564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 sz="3200">
              <a:solidFill>
                <a:srgbClr val="FF3300"/>
              </a:solidFill>
              <a:ea typeface="楷体_GB2312" pitchFamily="49" charset="-122"/>
              <a:sym typeface="Symbol" pitchFamily="18" charset="2"/>
            </a:endParaRPr>
          </a:p>
          <a:p>
            <a:endParaRPr lang="en-US" altLang="zh-CN" sz="3200">
              <a:solidFill>
                <a:srgbClr val="FF3300"/>
              </a:solidFill>
              <a:ea typeface="楷体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8057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ED10A-CCA8-408A-AB8E-28D97D80CA2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549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103C4-9E64-4013-B930-5F4670505F8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1245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5B021-A333-44FE-A428-FA6BAB17996E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 sz="360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61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68CF0-CFBD-4DA1-A4D7-E352AF19F96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755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4A32F-9C93-4DA4-9C74-0848BC11AA8F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E2668-2E42-4C56-90E6-24F07E3DB48C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8907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C78C1-143B-4A5F-9D3C-9D93A7F81B4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1667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684B7-089E-42EF-9DD6-F64664A136C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654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97279-62F8-4577-BF87-9C8F8687A04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987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0D5B1-4F53-492B-998E-A1BDDB235E10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385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43B1F-8E96-401F-8708-E5E3CA5E42E2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8844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2BABC-A772-4FDA-B42A-0F6B7A7734A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1759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A3217-361B-4FC2-9230-32D0708F36E4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2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5D6D4-D007-472C-933A-90DEA11D822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170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520FB-933F-4C8C-B561-E06E4780B18C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626997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9A04C-E28C-48D6-9F58-109CE5B4C24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062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9D52B-AA55-4A16-B519-F5A4A87A46F8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3700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E3E6F-2CF4-4D05-8FED-2E2002141A73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6287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7D847-1224-490C-9705-AD74D7BE627E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4851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113E3-381B-479A-8FC2-DE789A4C98E5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0532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7F49F-D736-41D3-B3DC-9FDECD46FDD3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5325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D2397-1D80-4247-8517-BCCCEC38D6AB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80763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13627-A393-478A-9850-2AA81CEF8222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9008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EB010-5C45-4B3D-BE13-C31F1AAB5456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9" y="4686260"/>
            <a:ext cx="4954570" cy="4440956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4032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05076-3886-40A8-8CA8-0AC90ED45B02}" type="slidenum">
              <a:rPr lang="en-US" altLang="zh-CN">
                <a:solidFill>
                  <a:srgbClr val="000000"/>
                </a:solidFill>
              </a:rPr>
              <a:pPr/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952968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05076-3886-40A8-8CA8-0AC90ED45B02}" type="slidenum">
              <a:rPr lang="en-US" altLang="zh-CN">
                <a:solidFill>
                  <a:srgbClr val="000000"/>
                </a:solidFill>
              </a:rPr>
              <a:pPr/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0052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79087-4CC2-4C0D-A2CB-68AA864294C9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73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2DE8B-75C0-44F5-8C73-A26CEBF77CC0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1700" y="4686300"/>
            <a:ext cx="4954588" cy="4440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5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DE886-6C11-43DC-99C8-CAF1B05354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21068-A1DC-4B1C-A9FE-0B230CB667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D1F6D-89FC-4096-BD80-E3F40C1D32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7A9A5-C06C-4F66-8055-3335177FF5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919A6-7648-4AF3-8179-2868D5233A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23DC1-878D-4C82-8F3F-4F7FAE5F88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02F7C-0D5B-416E-BCB9-61DABD0462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CFEAD-A592-432F-8F3A-0E31CC0F66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2A68D-455F-4356-8B6E-9A22349DC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6E3CC-75A5-4661-AE29-88364F8964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FA191-3231-47AF-BFB5-01D800B8C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205CE-637C-49A5-8877-C88A59B432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B959-FB2E-40F6-8A09-C62BE0EC83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A80A1-E525-46CA-A921-B7555A15D7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A2766-8CC6-4FD5-825D-40553FFC87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7A9A5-C06C-4F66-8055-3335177FF5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08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919A6-7648-4AF3-8179-2868D5233A2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50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23DC1-878D-4C82-8F3F-4F7FAE5F88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5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02F7C-0D5B-416E-BCB9-61DABD04620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82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CFEAD-A592-432F-8F3A-0E31CC0F66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98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2A68D-455F-4356-8B6E-9A22349DC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6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6E3CC-75A5-4661-AE29-88364F8964F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62BCA-81CB-4154-9759-BB0EC96310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FA191-3231-47AF-BFB5-01D800B8C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63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B959-FB2E-40F6-8A09-C62BE0EC83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9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A80A1-E525-46CA-A921-B7555A15D7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9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A2766-8CC6-4FD5-825D-40553FFC87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55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4BBE5-EDC1-4738-8BBD-C9BF464015D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F4F02-C19D-4382-B31A-3F3A29969E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48842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8835-488E-4840-B0A3-906F61FFC0F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0C35-EC76-41FF-AAE6-BDC8ED1633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70588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627A-8266-47B8-B371-BF2498539A1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3947-5D1E-4865-B049-8AAE3B65E3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54047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E0EC-62C0-4E3F-815A-EA5CF281723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08ED-DC52-4B89-80C7-6B636D7BBB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36957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F035-6BDE-4032-880E-CA72BBC876A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B3BB3-E495-40C1-9336-9783876D87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06186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0F5F7-D59E-4908-9250-27616F70667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1841-BAFD-4D36-96A4-75AEFA8D6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4857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D155-1196-445B-9907-BEB5C5B2D0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2828-1AA4-4477-ACCD-757DA6CF6D1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DD3-4023-40B1-8D3C-B2D4D738A1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23615"/>
      </p:ext>
    </p:extLst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9105-839E-41A5-81BE-A4417392EC2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F60D2-018A-46D4-BE49-7C0F67BF63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118"/>
      </p:ext>
    </p:extLst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3893A-AC5F-4E1A-B302-701A3BF4D6A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9321-F095-4E33-8694-FEB546C671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9138"/>
      </p:ext>
    </p:extLst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0E8-8388-4401-9723-89DB7D7269A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8D59-16C8-48C8-B665-157C1EE31D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8175"/>
      </p:ext>
    </p:extLst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26580-B7FD-4A12-9F1A-A08A95E73AA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E9DB-3CE8-46C2-A080-7118AD460F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4351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0C477-5506-4E94-B21B-235E1DE8E5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87CCD-8D00-4FCF-9C4C-E462B37008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2F24-2931-4B7D-9D58-3B2A8F542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26952-89D2-4387-9C7C-F98CB5D25F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47E8B-84EC-423B-A7DE-BFEB24E5D7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A5312B-AE9D-48A2-AC41-1A6E95D30B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4BDEE9-B5EF-4793-A129-B1DA985A00F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4BDEE9-B5EF-4793-A129-B1DA985A00F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8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 algn="l">
              <a:defRPr/>
            </a:pPr>
            <a:fld id="{CEF4473E-76BB-4DDB-9246-AD6A9CD69286}" type="datetime1">
              <a:rPr lang="zh-CN" altLang="en-US">
                <a:solidFill>
                  <a:srgbClr val="000000"/>
                </a:solidFill>
              </a:rPr>
              <a:pPr algn="l">
                <a:defRPr/>
              </a:pPr>
              <a:t>2019-12-17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372516AC-EFA2-497F-84B0-A9C7EC3076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9.xml"/><Relationship Id="rId4" Type="http://schemas.openxmlformats.org/officeDocument/2006/relationships/slide" Target="slide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57.xml"/><Relationship Id="rId5" Type="http://schemas.openxmlformats.org/officeDocument/2006/relationships/slide" Target="slide55.xml"/><Relationship Id="rId4" Type="http://schemas.openxmlformats.org/officeDocument/2006/relationships/slide" Target="slide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4.xml"/><Relationship Id="rId5" Type="http://schemas.openxmlformats.org/officeDocument/2006/relationships/slide" Target="slide62.xml"/><Relationship Id="rId4" Type="http://schemas.openxmlformats.org/officeDocument/2006/relationships/slide" Target="slide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2.doc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4.doc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4.xml"/><Relationship Id="rId5" Type="http://schemas.openxmlformats.org/officeDocument/2006/relationships/slide" Target="slide62.xml"/><Relationship Id="rId4" Type="http://schemas.openxmlformats.org/officeDocument/2006/relationships/slide" Target="slide5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4.xml"/><Relationship Id="rId5" Type="http://schemas.openxmlformats.org/officeDocument/2006/relationships/slide" Target="slide62.xml"/><Relationship Id="rId4" Type="http://schemas.openxmlformats.org/officeDocument/2006/relationships/slide" Target="slide5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5.xml"/><Relationship Id="rId4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slide" Target="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slide" Target="slide69.xml"/><Relationship Id="rId7" Type="http://schemas.openxmlformats.org/officeDocument/2006/relationships/slide" Target="slide57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5.xml"/><Relationship Id="rId5" Type="http://schemas.openxmlformats.org/officeDocument/2006/relationships/slide" Target="slide51.xml"/><Relationship Id="rId4" Type="http://schemas.openxmlformats.org/officeDocument/2006/relationships/slide" Target="slide5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slide" Target="slide52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5" Type="http://schemas.openxmlformats.org/officeDocument/2006/relationships/slide" Target="slide48.xml"/><Relationship Id="rId4" Type="http://schemas.openxmlformats.org/officeDocument/2006/relationships/slide" Target="slide4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23850" y="474663"/>
            <a:ext cx="234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概述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97315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14450" y="1312863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插入排序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6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305050" y="2151063"/>
            <a:ext cx="589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快速排序（交换类）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95650" y="2973388"/>
            <a:ext cx="374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选择排序</a:t>
            </a:r>
          </a:p>
        </p:txBody>
      </p:sp>
      <p:sp>
        <p:nvSpPr>
          <p:cNvPr id="397318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3850" y="3659188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归并排序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9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62050" y="4497388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10.6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基数排序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20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43100" y="5335588"/>
            <a:ext cx="691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21" name="Freeform 9"/>
          <p:cNvSpPr>
            <a:spLocks/>
          </p:cNvSpPr>
          <p:nvPr/>
        </p:nvSpPr>
        <p:spPr bwMode="auto">
          <a:xfrm>
            <a:off x="1069873" y="1077913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39738" y="346075"/>
            <a:ext cx="838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关键字序列：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{ 49,   38,   65,   97,   76,   13,   27,   </a:t>
            </a:r>
            <a:r>
              <a:rPr lang="en-US" altLang="zh-CN" sz="2800" u="sng">
                <a:solidFill>
                  <a:srgbClr val="000000"/>
                </a:solidFill>
                <a:ea typeface="楷体_GB2312" pitchFamily="49" charset="-122"/>
              </a:rPr>
              <a:t>49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}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23863" y="1039813"/>
            <a:ext cx="737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990000"/>
                </a:solidFill>
                <a:ea typeface="楷体_GB2312" pitchFamily="49" charset="-122"/>
              </a:rPr>
              <a:t>设一个辅助数组</a:t>
            </a:r>
            <a:r>
              <a:rPr lang="en-US" altLang="zh-CN" sz="2400" b="1">
                <a:solidFill>
                  <a:srgbClr val="990000"/>
                </a:solidFill>
                <a:ea typeface="楷体_GB2312" pitchFamily="49" charset="-122"/>
              </a:rPr>
              <a:t>d[n]</a:t>
            </a:r>
            <a:r>
              <a:rPr lang="zh-CN" altLang="en-US" sz="2400" b="1">
                <a:solidFill>
                  <a:srgbClr val="990000"/>
                </a:solidFill>
                <a:ea typeface="楷体_GB2312" pitchFamily="49" charset="-122"/>
              </a:rPr>
              <a:t>，排序过程中数组 </a:t>
            </a:r>
            <a:r>
              <a:rPr lang="en-US" altLang="zh-CN" sz="2400" b="1">
                <a:solidFill>
                  <a:srgbClr val="990000"/>
                </a:solidFill>
                <a:ea typeface="楷体_GB2312" pitchFamily="49" charset="-122"/>
              </a:rPr>
              <a:t>d[ ] </a:t>
            </a:r>
            <a:r>
              <a:rPr lang="zh-CN" altLang="en-US" sz="2400" b="1">
                <a:solidFill>
                  <a:srgbClr val="990000"/>
                </a:solidFill>
                <a:ea typeface="楷体_GB2312" pitchFamily="49" charset="-122"/>
              </a:rPr>
              <a:t>的状态：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503363" y="1703388"/>
            <a:ext cx="7024687" cy="1216025"/>
            <a:chOff x="947" y="1073"/>
            <a:chExt cx="4425" cy="766"/>
          </a:xfrm>
        </p:grpSpPr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947" y="109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i=1</a:t>
              </a: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1758" y="108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>
              <a:off x="1846" y="1361"/>
              <a:ext cx="10" cy="2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469" y="1589"/>
              <a:ext cx="5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975" y="1371"/>
              <a:ext cx="10" cy="2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1906" y="1579"/>
              <a:ext cx="5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final</a:t>
              </a: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1599" y="1073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1501775" y="2963863"/>
            <a:ext cx="7042150" cy="1216025"/>
            <a:chOff x="946" y="1867"/>
            <a:chExt cx="4436" cy="766"/>
          </a:xfrm>
        </p:grpSpPr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946" y="186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i=2</a:t>
              </a: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1758" y="18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grpSp>
          <p:nvGrpSpPr>
            <p:cNvPr id="43023" name="Group 15"/>
            <p:cNvGrpSpPr>
              <a:grpSpLocks/>
            </p:cNvGrpSpPr>
            <p:nvPr/>
          </p:nvGrpSpPr>
          <p:grpSpPr bwMode="auto">
            <a:xfrm>
              <a:off x="1708" y="2155"/>
              <a:ext cx="526" cy="478"/>
              <a:chOff x="964" y="1400"/>
              <a:chExt cx="526" cy="478"/>
            </a:xfrm>
          </p:grpSpPr>
          <p:sp>
            <p:nvSpPr>
              <p:cNvPr id="43024" name="Line 16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25" name="Text Box 17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1599" y="1867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7" name="Text Box 19"/>
            <p:cNvSpPr txBox="1">
              <a:spLocks noChangeArrowheads="1"/>
            </p:cNvSpPr>
            <p:nvPr/>
          </p:nvSpPr>
          <p:spPr bwMode="auto">
            <a:xfrm>
              <a:off x="4936" y="18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38</a:t>
              </a:r>
            </a:p>
          </p:txBody>
        </p:sp>
        <p:grpSp>
          <p:nvGrpSpPr>
            <p:cNvPr id="43028" name="Group 20"/>
            <p:cNvGrpSpPr>
              <a:grpSpLocks/>
            </p:cNvGrpSpPr>
            <p:nvPr/>
          </p:nvGrpSpPr>
          <p:grpSpPr bwMode="auto">
            <a:xfrm>
              <a:off x="4817" y="2155"/>
              <a:ext cx="526" cy="478"/>
              <a:chOff x="964" y="1400"/>
              <a:chExt cx="526" cy="478"/>
            </a:xfrm>
          </p:grpSpPr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30" name="Text Box 22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</p:grpSp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1549400" y="4178300"/>
            <a:ext cx="6994525" cy="1247775"/>
            <a:chOff x="976" y="2632"/>
            <a:chExt cx="4406" cy="786"/>
          </a:xfrm>
        </p:grpSpPr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976" y="263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i=3</a:t>
              </a: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1758" y="264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2026" y="2920"/>
              <a:ext cx="526" cy="478"/>
              <a:chOff x="964" y="1400"/>
              <a:chExt cx="526" cy="478"/>
            </a:xfrm>
          </p:grpSpPr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36" name="Text Box 28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1599" y="2632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4936" y="264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grpSp>
          <p:nvGrpSpPr>
            <p:cNvPr id="43039" name="Group 31"/>
            <p:cNvGrpSpPr>
              <a:grpSpLocks/>
            </p:cNvGrpSpPr>
            <p:nvPr/>
          </p:nvGrpSpPr>
          <p:grpSpPr bwMode="auto">
            <a:xfrm>
              <a:off x="4817" y="2940"/>
              <a:ext cx="526" cy="478"/>
              <a:chOff x="964" y="1400"/>
              <a:chExt cx="526" cy="478"/>
            </a:xfrm>
          </p:grpSpPr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3042" name="Text Box 34"/>
            <p:cNvSpPr txBox="1">
              <a:spLocks noChangeArrowheads="1"/>
            </p:cNvSpPr>
            <p:nvPr/>
          </p:nvSpPr>
          <p:spPr bwMode="auto">
            <a:xfrm>
              <a:off x="2116" y="264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65</a:t>
              </a:r>
            </a:p>
          </p:txBody>
        </p:sp>
      </p:grp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1549400" y="5345113"/>
            <a:ext cx="6994525" cy="1247775"/>
            <a:chOff x="976" y="3367"/>
            <a:chExt cx="4406" cy="786"/>
          </a:xfrm>
        </p:grpSpPr>
        <p:sp>
          <p:nvSpPr>
            <p:cNvPr id="43044" name="Text Box 36"/>
            <p:cNvSpPr txBox="1">
              <a:spLocks noChangeArrowheads="1"/>
            </p:cNvSpPr>
            <p:nvPr/>
          </p:nvSpPr>
          <p:spPr bwMode="auto">
            <a:xfrm>
              <a:off x="976" y="336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i=4</a:t>
              </a:r>
            </a:p>
          </p:txBody>
        </p:sp>
        <p:sp>
          <p:nvSpPr>
            <p:cNvPr id="43045" name="Text Box 37"/>
            <p:cNvSpPr txBox="1">
              <a:spLocks noChangeArrowheads="1"/>
            </p:cNvSpPr>
            <p:nvPr/>
          </p:nvSpPr>
          <p:spPr bwMode="auto">
            <a:xfrm>
              <a:off x="1758" y="33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1599" y="3367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4936" y="33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17" y="3675"/>
              <a:ext cx="526" cy="478"/>
              <a:chOff x="964" y="1400"/>
              <a:chExt cx="526" cy="478"/>
            </a:xfrm>
          </p:grpSpPr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3051" name="Text Box 43"/>
            <p:cNvSpPr txBox="1">
              <a:spLocks noChangeArrowheads="1"/>
            </p:cNvSpPr>
            <p:nvPr/>
          </p:nvSpPr>
          <p:spPr bwMode="auto">
            <a:xfrm>
              <a:off x="2116" y="33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grpSp>
          <p:nvGrpSpPr>
            <p:cNvPr id="43052" name="Group 44"/>
            <p:cNvGrpSpPr>
              <a:grpSpLocks/>
            </p:cNvGrpSpPr>
            <p:nvPr/>
          </p:nvGrpSpPr>
          <p:grpSpPr bwMode="auto">
            <a:xfrm>
              <a:off x="2454" y="3655"/>
              <a:ext cx="526" cy="478"/>
              <a:chOff x="964" y="1400"/>
              <a:chExt cx="526" cy="478"/>
            </a:xfrm>
          </p:grpSpPr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54" name="Text Box 46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3055" name="Text Box 47"/>
            <p:cNvSpPr txBox="1">
              <a:spLocks noChangeArrowheads="1"/>
            </p:cNvSpPr>
            <p:nvPr/>
          </p:nvSpPr>
          <p:spPr bwMode="auto">
            <a:xfrm>
              <a:off x="2544" y="337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791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39738" y="171450"/>
            <a:ext cx="838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关键字序列：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{ 49,   38,   65,   97,   76,   13,   27,   </a:t>
            </a:r>
            <a:r>
              <a:rPr lang="en-US" altLang="zh-CN" sz="2800" u="sng">
                <a:solidFill>
                  <a:srgbClr val="000000"/>
                </a:solidFill>
                <a:ea typeface="楷体_GB2312" pitchFamily="49" charset="-122"/>
              </a:rPr>
              <a:t>49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}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408113" y="957263"/>
            <a:ext cx="6994525" cy="1247775"/>
            <a:chOff x="887" y="603"/>
            <a:chExt cx="4406" cy="786"/>
          </a:xfrm>
        </p:grpSpPr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887" y="60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i=4</a:t>
              </a: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669" y="61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510" y="603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4847" y="61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4728" y="911"/>
              <a:ext cx="526" cy="478"/>
              <a:chOff x="964" y="1400"/>
              <a:chExt cx="526" cy="478"/>
            </a:xfrm>
          </p:grpSpPr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66" name="Text Box 10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2027" y="61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grpSp>
          <p:nvGrpSpPr>
            <p:cNvPr id="45068" name="Group 12"/>
            <p:cNvGrpSpPr>
              <a:grpSpLocks/>
            </p:cNvGrpSpPr>
            <p:nvPr/>
          </p:nvGrpSpPr>
          <p:grpSpPr bwMode="auto">
            <a:xfrm>
              <a:off x="2365" y="891"/>
              <a:ext cx="526" cy="478"/>
              <a:chOff x="964" y="1400"/>
              <a:chExt cx="526" cy="478"/>
            </a:xfrm>
          </p:grpSpPr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0" name="Text Box 14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2455" y="613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97</a:t>
              </a:r>
            </a:p>
          </p:txBody>
        </p:sp>
      </p:grpSp>
      <p:grpSp>
        <p:nvGrpSpPr>
          <p:cNvPr id="45072" name="Group 16"/>
          <p:cNvGrpSpPr>
            <a:grpSpLocks/>
          </p:cNvGrpSpPr>
          <p:nvPr/>
        </p:nvGrpSpPr>
        <p:grpSpPr bwMode="auto">
          <a:xfrm>
            <a:off x="1423988" y="2122488"/>
            <a:ext cx="6994525" cy="1231900"/>
            <a:chOff x="897" y="1337"/>
            <a:chExt cx="4406" cy="776"/>
          </a:xfrm>
        </p:grpSpPr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897" y="133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i=5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1679" y="134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1520" y="1337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4857" y="134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grpSp>
          <p:nvGrpSpPr>
            <p:cNvPr id="45077" name="Group 21"/>
            <p:cNvGrpSpPr>
              <a:grpSpLocks/>
            </p:cNvGrpSpPr>
            <p:nvPr/>
          </p:nvGrpSpPr>
          <p:grpSpPr bwMode="auto">
            <a:xfrm>
              <a:off x="4738" y="1635"/>
              <a:ext cx="526" cy="478"/>
              <a:chOff x="964" y="1400"/>
              <a:chExt cx="526" cy="478"/>
            </a:xfrm>
          </p:grpSpPr>
          <p:sp>
            <p:nvSpPr>
              <p:cNvPr id="45078" name="Line 22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79" name="Text Box 23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2037" y="134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465" y="134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76</a:t>
              </a:r>
            </a:p>
          </p:txBody>
        </p:sp>
        <p:grpSp>
          <p:nvGrpSpPr>
            <p:cNvPr id="45082" name="Group 26"/>
            <p:cNvGrpSpPr>
              <a:grpSpLocks/>
            </p:cNvGrpSpPr>
            <p:nvPr/>
          </p:nvGrpSpPr>
          <p:grpSpPr bwMode="auto">
            <a:xfrm>
              <a:off x="2852" y="1625"/>
              <a:ext cx="526" cy="478"/>
              <a:chOff x="964" y="1400"/>
              <a:chExt cx="526" cy="478"/>
            </a:xfrm>
          </p:grpSpPr>
          <p:sp>
            <p:nvSpPr>
              <p:cNvPr id="45083" name="Line 27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4" name="Text Box 28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2942" y="134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97</a:t>
              </a:r>
            </a:p>
          </p:txBody>
        </p:sp>
      </p:grpSp>
      <p:grpSp>
        <p:nvGrpSpPr>
          <p:cNvPr id="45086" name="Group 30"/>
          <p:cNvGrpSpPr>
            <a:grpSpLocks/>
          </p:cNvGrpSpPr>
          <p:nvPr/>
        </p:nvGrpSpPr>
        <p:grpSpPr bwMode="auto">
          <a:xfrm>
            <a:off x="1392238" y="3289300"/>
            <a:ext cx="6994525" cy="1231900"/>
            <a:chOff x="877" y="2072"/>
            <a:chExt cx="4406" cy="776"/>
          </a:xfrm>
        </p:grpSpPr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877" y="207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i=6</a:t>
              </a:r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1659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1500" y="2072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4837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017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2445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76</a:t>
              </a:r>
            </a:p>
          </p:txBody>
        </p: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2832" y="2360"/>
              <a:ext cx="526" cy="478"/>
              <a:chOff x="964" y="1400"/>
              <a:chExt cx="526" cy="478"/>
            </a:xfrm>
          </p:grpSpPr>
          <p:sp>
            <p:nvSpPr>
              <p:cNvPr id="45094" name="Line 38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5" name="Text Box 39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2922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45097" name="Text Box 41"/>
            <p:cNvSpPr txBox="1">
              <a:spLocks noChangeArrowheads="1"/>
            </p:cNvSpPr>
            <p:nvPr/>
          </p:nvSpPr>
          <p:spPr bwMode="auto">
            <a:xfrm>
              <a:off x="4400" y="2082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13</a:t>
              </a:r>
            </a:p>
          </p:txBody>
        </p:sp>
        <p:grpSp>
          <p:nvGrpSpPr>
            <p:cNvPr id="45098" name="Group 42"/>
            <p:cNvGrpSpPr>
              <a:grpSpLocks/>
            </p:cNvGrpSpPr>
            <p:nvPr/>
          </p:nvGrpSpPr>
          <p:grpSpPr bwMode="auto">
            <a:xfrm>
              <a:off x="4291" y="2370"/>
              <a:ext cx="526" cy="478"/>
              <a:chOff x="964" y="1400"/>
              <a:chExt cx="526" cy="478"/>
            </a:xfrm>
          </p:grpSpPr>
          <p:sp>
            <p:nvSpPr>
              <p:cNvPr id="45099" name="Line 43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0" name="Text Box 44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</p:grpSp>
      <p:grpSp>
        <p:nvGrpSpPr>
          <p:cNvPr id="45101" name="Group 45"/>
          <p:cNvGrpSpPr>
            <a:grpSpLocks/>
          </p:cNvGrpSpPr>
          <p:nvPr/>
        </p:nvGrpSpPr>
        <p:grpSpPr bwMode="auto">
          <a:xfrm>
            <a:off x="1423988" y="4456113"/>
            <a:ext cx="6994525" cy="1231900"/>
            <a:chOff x="897" y="2807"/>
            <a:chExt cx="4406" cy="776"/>
          </a:xfrm>
        </p:grpSpPr>
        <p:sp>
          <p:nvSpPr>
            <p:cNvPr id="45102" name="Text Box 46"/>
            <p:cNvSpPr txBox="1">
              <a:spLocks noChangeArrowheads="1"/>
            </p:cNvSpPr>
            <p:nvPr/>
          </p:nvSpPr>
          <p:spPr bwMode="auto">
            <a:xfrm>
              <a:off x="897" y="280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i=7</a:t>
              </a:r>
            </a:p>
          </p:txBody>
        </p:sp>
        <p:sp>
          <p:nvSpPr>
            <p:cNvPr id="45103" name="Text Box 47"/>
            <p:cNvSpPr txBox="1">
              <a:spLocks noChangeArrowheads="1"/>
            </p:cNvSpPr>
            <p:nvPr/>
          </p:nvSpPr>
          <p:spPr bwMode="auto">
            <a:xfrm>
              <a:off x="1679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1520" y="2807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5" name="Text Box 49"/>
            <p:cNvSpPr txBox="1">
              <a:spLocks noChangeArrowheads="1"/>
            </p:cNvSpPr>
            <p:nvPr/>
          </p:nvSpPr>
          <p:spPr bwMode="auto">
            <a:xfrm>
              <a:off x="4857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45106" name="Text Box 50"/>
            <p:cNvSpPr txBox="1">
              <a:spLocks noChangeArrowheads="1"/>
            </p:cNvSpPr>
            <p:nvPr/>
          </p:nvSpPr>
          <p:spPr bwMode="auto">
            <a:xfrm>
              <a:off x="2037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45107" name="Text Box 51"/>
            <p:cNvSpPr txBox="1">
              <a:spLocks noChangeArrowheads="1"/>
            </p:cNvSpPr>
            <p:nvPr/>
          </p:nvSpPr>
          <p:spPr bwMode="auto">
            <a:xfrm>
              <a:off x="2465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76</a:t>
              </a:r>
            </a:p>
          </p:txBody>
        </p:sp>
        <p:grpSp>
          <p:nvGrpSpPr>
            <p:cNvPr id="45108" name="Group 52"/>
            <p:cNvGrpSpPr>
              <a:grpSpLocks/>
            </p:cNvGrpSpPr>
            <p:nvPr/>
          </p:nvGrpSpPr>
          <p:grpSpPr bwMode="auto">
            <a:xfrm>
              <a:off x="2852" y="3095"/>
              <a:ext cx="526" cy="478"/>
              <a:chOff x="964" y="1400"/>
              <a:chExt cx="526" cy="478"/>
            </a:xfrm>
          </p:grpSpPr>
          <p:sp>
            <p:nvSpPr>
              <p:cNvPr id="45109" name="Line 53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0" name="Text Box 54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5111" name="Text Box 55"/>
            <p:cNvSpPr txBox="1">
              <a:spLocks noChangeArrowheads="1"/>
            </p:cNvSpPr>
            <p:nvPr/>
          </p:nvSpPr>
          <p:spPr bwMode="auto">
            <a:xfrm>
              <a:off x="2942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45112" name="Text Box 56"/>
            <p:cNvSpPr txBox="1">
              <a:spLocks noChangeArrowheads="1"/>
            </p:cNvSpPr>
            <p:nvPr/>
          </p:nvSpPr>
          <p:spPr bwMode="auto">
            <a:xfrm>
              <a:off x="4420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27</a:t>
              </a:r>
            </a:p>
          </p:txBody>
        </p:sp>
        <p:grpSp>
          <p:nvGrpSpPr>
            <p:cNvPr id="45113" name="Group 57"/>
            <p:cNvGrpSpPr>
              <a:grpSpLocks/>
            </p:cNvGrpSpPr>
            <p:nvPr/>
          </p:nvGrpSpPr>
          <p:grpSpPr bwMode="auto">
            <a:xfrm>
              <a:off x="3875" y="3105"/>
              <a:ext cx="526" cy="478"/>
              <a:chOff x="964" y="1400"/>
              <a:chExt cx="526" cy="478"/>
            </a:xfrm>
          </p:grpSpPr>
          <p:sp>
            <p:nvSpPr>
              <p:cNvPr id="45114" name="Line 58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15" name="Text Box 59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5116" name="Text Box 60"/>
            <p:cNvSpPr txBox="1">
              <a:spLocks noChangeArrowheads="1"/>
            </p:cNvSpPr>
            <p:nvPr/>
          </p:nvSpPr>
          <p:spPr bwMode="auto">
            <a:xfrm>
              <a:off x="3954" y="2817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13</a:t>
              </a:r>
            </a:p>
          </p:txBody>
        </p:sp>
      </p:grpSp>
      <p:grpSp>
        <p:nvGrpSpPr>
          <p:cNvPr id="45117" name="Group 61"/>
          <p:cNvGrpSpPr>
            <a:grpSpLocks/>
          </p:cNvGrpSpPr>
          <p:nvPr/>
        </p:nvGrpSpPr>
        <p:grpSpPr bwMode="auto">
          <a:xfrm>
            <a:off x="1408113" y="5673725"/>
            <a:ext cx="6994525" cy="1200150"/>
            <a:chOff x="887" y="3574"/>
            <a:chExt cx="4406" cy="756"/>
          </a:xfrm>
        </p:grpSpPr>
        <p:sp>
          <p:nvSpPr>
            <p:cNvPr id="45118" name="Text Box 62"/>
            <p:cNvSpPr txBox="1">
              <a:spLocks noChangeArrowheads="1"/>
            </p:cNvSpPr>
            <p:nvPr/>
          </p:nvSpPr>
          <p:spPr bwMode="auto">
            <a:xfrm>
              <a:off x="887" y="357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</a:rPr>
                <a:t>i=8</a:t>
              </a:r>
            </a:p>
          </p:txBody>
        </p:sp>
        <p:sp>
          <p:nvSpPr>
            <p:cNvPr id="45119" name="Text Box 63"/>
            <p:cNvSpPr txBox="1">
              <a:spLocks noChangeArrowheads="1"/>
            </p:cNvSpPr>
            <p:nvPr/>
          </p:nvSpPr>
          <p:spPr bwMode="auto">
            <a:xfrm>
              <a:off x="1669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49</a:t>
              </a:r>
            </a:p>
          </p:txBody>
        </p:sp>
        <p:sp>
          <p:nvSpPr>
            <p:cNvPr id="45120" name="Rectangle 64"/>
            <p:cNvSpPr>
              <a:spLocks noChangeArrowheads="1"/>
            </p:cNvSpPr>
            <p:nvPr/>
          </p:nvSpPr>
          <p:spPr bwMode="auto">
            <a:xfrm>
              <a:off x="1510" y="3574"/>
              <a:ext cx="377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4847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45122" name="Text Box 66"/>
            <p:cNvSpPr txBox="1">
              <a:spLocks noChangeArrowheads="1"/>
            </p:cNvSpPr>
            <p:nvPr/>
          </p:nvSpPr>
          <p:spPr bwMode="auto">
            <a:xfrm>
              <a:off x="2587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45123" name="Text Box 67"/>
            <p:cNvSpPr txBox="1">
              <a:spLocks noChangeArrowheads="1"/>
            </p:cNvSpPr>
            <p:nvPr/>
          </p:nvSpPr>
          <p:spPr bwMode="auto">
            <a:xfrm>
              <a:off x="3015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76</a:t>
              </a:r>
            </a:p>
          </p:txBody>
        </p:sp>
        <p:grpSp>
          <p:nvGrpSpPr>
            <p:cNvPr id="45124" name="Group 68"/>
            <p:cNvGrpSpPr>
              <a:grpSpLocks/>
            </p:cNvGrpSpPr>
            <p:nvPr/>
          </p:nvGrpSpPr>
          <p:grpSpPr bwMode="auto">
            <a:xfrm>
              <a:off x="3402" y="3822"/>
              <a:ext cx="526" cy="478"/>
              <a:chOff x="964" y="1400"/>
              <a:chExt cx="526" cy="478"/>
            </a:xfrm>
          </p:grpSpPr>
          <p:sp>
            <p:nvSpPr>
              <p:cNvPr id="45125" name="Line 69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6" name="Text Box 70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FF"/>
                    </a:solidFill>
                  </a:rPr>
                  <a:t>final</a:t>
                </a:r>
              </a:p>
            </p:txBody>
          </p:sp>
        </p:grpSp>
        <p:sp>
          <p:nvSpPr>
            <p:cNvPr id="45127" name="Text Box 71"/>
            <p:cNvSpPr txBox="1">
              <a:spLocks noChangeArrowheads="1"/>
            </p:cNvSpPr>
            <p:nvPr/>
          </p:nvSpPr>
          <p:spPr bwMode="auto">
            <a:xfrm>
              <a:off x="3492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45128" name="Text Box 72"/>
            <p:cNvSpPr txBox="1">
              <a:spLocks noChangeArrowheads="1"/>
            </p:cNvSpPr>
            <p:nvPr/>
          </p:nvSpPr>
          <p:spPr bwMode="auto">
            <a:xfrm>
              <a:off x="4410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27</a:t>
              </a:r>
            </a:p>
          </p:txBody>
        </p:sp>
        <p:grpSp>
          <p:nvGrpSpPr>
            <p:cNvPr id="45129" name="Group 73"/>
            <p:cNvGrpSpPr>
              <a:grpSpLocks/>
            </p:cNvGrpSpPr>
            <p:nvPr/>
          </p:nvGrpSpPr>
          <p:grpSpPr bwMode="auto">
            <a:xfrm>
              <a:off x="3865" y="3852"/>
              <a:ext cx="526" cy="478"/>
              <a:chOff x="964" y="1400"/>
              <a:chExt cx="526" cy="478"/>
            </a:xfrm>
          </p:grpSpPr>
          <p:sp>
            <p:nvSpPr>
              <p:cNvPr id="45130" name="Line 74"/>
              <p:cNvSpPr>
                <a:spLocks noChangeShapeType="1"/>
              </p:cNvSpPr>
              <p:nvPr/>
            </p:nvSpPr>
            <p:spPr bwMode="auto">
              <a:xfrm flipH="1">
                <a:off x="1221" y="1400"/>
                <a:ext cx="10" cy="2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1" name="Text Box 75"/>
              <p:cNvSpPr txBox="1">
                <a:spLocks noChangeArrowheads="1"/>
              </p:cNvSpPr>
              <p:nvPr/>
            </p:nvSpPr>
            <p:spPr bwMode="auto">
              <a:xfrm>
                <a:off x="964" y="1628"/>
                <a:ext cx="5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</p:grpSp>
        <p:sp>
          <p:nvSpPr>
            <p:cNvPr id="45132" name="Text Box 76"/>
            <p:cNvSpPr txBox="1">
              <a:spLocks noChangeArrowheads="1"/>
            </p:cNvSpPr>
            <p:nvPr/>
          </p:nvSpPr>
          <p:spPr bwMode="auto">
            <a:xfrm>
              <a:off x="3944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45133" name="Text Box 77"/>
            <p:cNvSpPr txBox="1">
              <a:spLocks noChangeArrowheads="1"/>
            </p:cNvSpPr>
            <p:nvPr/>
          </p:nvSpPr>
          <p:spPr bwMode="auto">
            <a:xfrm>
              <a:off x="2115" y="3584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u="sng">
                  <a:solidFill>
                    <a:srgbClr val="FF0000"/>
                  </a:solidFill>
                </a:rPr>
                <a:t>49</a:t>
              </a:r>
            </a:p>
          </p:txBody>
        </p:sp>
      </p:grp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63500" y="2695575"/>
            <a:ext cx="304165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移动次数约为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:   n</a:t>
            </a:r>
            <a:r>
              <a:rPr lang="en-US" altLang="zh-CN" sz="2400" b="1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/8</a:t>
            </a:r>
          </a:p>
        </p:txBody>
      </p:sp>
      <p:sp>
        <p:nvSpPr>
          <p:cNvPr id="45135" name="Text Box 79"/>
          <p:cNvSpPr txBox="1">
            <a:spLocks noChangeArrowheads="1"/>
          </p:cNvSpPr>
          <p:nvPr/>
        </p:nvSpPr>
        <p:spPr bwMode="auto">
          <a:xfrm>
            <a:off x="79375" y="3894138"/>
            <a:ext cx="520382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L.r[1]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是最小或最大时失去优越性</a:t>
            </a:r>
          </a:p>
        </p:txBody>
      </p:sp>
      <p:sp>
        <p:nvSpPr>
          <p:cNvPr id="192512" name="Text Box 0"/>
          <p:cNvSpPr txBox="1">
            <a:spLocks noChangeArrowheads="1"/>
          </p:cNvSpPr>
          <p:nvPr/>
        </p:nvSpPr>
        <p:spPr bwMode="auto">
          <a:xfrm>
            <a:off x="0" y="5086350"/>
            <a:ext cx="365442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时间复杂度：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512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4" grpId="0" animBg="1" autoUpdateAnimBg="0"/>
      <p:bldP spid="45135" grpId="0" animBg="1" autoUpdateAnimBg="0"/>
      <p:bldP spid="1925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00"/>
                </a:solidFill>
                <a:ea typeface="楷体_GB2312" pitchFamily="49" charset="-122"/>
              </a:rPr>
              <a:t>各种插入算法：</a:t>
            </a:r>
            <a:endParaRPr lang="zh-CN" altLang="en-US" sz="4000" b="1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24576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  <p:sp>
        <p:nvSpPr>
          <p:cNvPr id="245768" name="Freeform 8"/>
          <p:cNvSpPr>
            <a:spLocks/>
          </p:cNvSpPr>
          <p:nvPr/>
        </p:nvSpPr>
        <p:spPr bwMode="auto">
          <a:xfrm>
            <a:off x="1041400" y="5049838"/>
            <a:ext cx="422275" cy="546100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133" y="344"/>
              </a:cxn>
              <a:cxn ang="0">
                <a:pos x="266" y="0"/>
              </a:cxn>
            </a:cxnLst>
            <a:rect l="0" t="0" r="r" b="b"/>
            <a:pathLst>
              <a:path w="266" h="344">
                <a:moveTo>
                  <a:pt x="0" y="244"/>
                </a:moveTo>
                <a:lnTo>
                  <a:pt x="133" y="344"/>
                </a:lnTo>
                <a:lnTo>
                  <a:pt x="266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0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-152400" y="539750"/>
            <a:ext cx="888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FF00FF"/>
                </a:solidFill>
                <a:ea typeface="楷体_GB2312" pitchFamily="49" charset="-122"/>
              </a:rPr>
              <a:t>   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五、希尔排序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(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又称缩小增量排序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)</a:t>
            </a:r>
            <a:endParaRPr lang="en-US" altLang="zh-CN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579438" y="1577975"/>
            <a:ext cx="7983537" cy="130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基本思想：对待排记录序列先作“宏观”调整，再作“微观”调整。</a:t>
            </a:r>
            <a:endParaRPr lang="zh-CN" altLang="en-US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658813" y="3162300"/>
            <a:ext cx="8494633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所谓“宏观”调整，指的是，“跳跃式”</a:t>
            </a:r>
          </a:p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的插入排序。</a:t>
            </a:r>
          </a:p>
          <a:p>
            <a:pPr algn="l">
              <a:lnSpc>
                <a:spcPct val="120000"/>
              </a:lnSpc>
            </a:pP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 具体做法为：</a:t>
            </a:r>
            <a:endParaRPr lang="zh-CN" altLang="en-US" sz="32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52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33400" y="0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9933FF"/>
                </a:solidFill>
                <a:ea typeface="隶书" pitchFamily="49" charset="-122"/>
              </a:rPr>
              <a:t>例如：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762000"/>
            <a:ext cx="7194550" cy="701675"/>
            <a:chOff x="768" y="480"/>
            <a:chExt cx="4532" cy="44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6" y="528"/>
              <a:ext cx="4224" cy="384"/>
              <a:chOff x="816" y="528"/>
              <a:chExt cx="4224" cy="384"/>
            </a:xfrm>
          </p:grpSpPr>
          <p:sp>
            <p:nvSpPr>
              <p:cNvPr id="369669" name="Rectangle 5"/>
              <p:cNvSpPr>
                <a:spLocks noChangeArrowheads="1"/>
              </p:cNvSpPr>
              <p:nvPr/>
            </p:nvSpPr>
            <p:spPr bwMode="auto">
              <a:xfrm>
                <a:off x="816" y="528"/>
                <a:ext cx="4224" cy="384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FF6600"/>
                  </a:solidFill>
                </a:endParaRPr>
              </a:p>
            </p:txBody>
          </p:sp>
          <p:sp>
            <p:nvSpPr>
              <p:cNvPr id="369670" name="Line 6"/>
              <p:cNvSpPr>
                <a:spLocks noChangeShapeType="1"/>
              </p:cNvSpPr>
              <p:nvPr/>
            </p:nvSpPr>
            <p:spPr bwMode="auto">
              <a:xfrm>
                <a:off x="1200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1" name="Line 7"/>
              <p:cNvSpPr>
                <a:spLocks noChangeShapeType="1"/>
              </p:cNvSpPr>
              <p:nvPr/>
            </p:nvSpPr>
            <p:spPr bwMode="auto">
              <a:xfrm>
                <a:off x="1584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2" name="Line 8"/>
              <p:cNvSpPr>
                <a:spLocks noChangeShapeType="1"/>
              </p:cNvSpPr>
              <p:nvPr/>
            </p:nvSpPr>
            <p:spPr bwMode="auto">
              <a:xfrm>
                <a:off x="1968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3" name="Line 9"/>
              <p:cNvSpPr>
                <a:spLocks noChangeShapeType="1"/>
              </p:cNvSpPr>
              <p:nvPr/>
            </p:nvSpPr>
            <p:spPr bwMode="auto">
              <a:xfrm>
                <a:off x="2352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4" name="Line 10"/>
              <p:cNvSpPr>
                <a:spLocks noChangeShapeType="1"/>
              </p:cNvSpPr>
              <p:nvPr/>
            </p:nvSpPr>
            <p:spPr bwMode="auto">
              <a:xfrm>
                <a:off x="2736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5" name="Line 11"/>
              <p:cNvSpPr>
                <a:spLocks noChangeShapeType="1"/>
              </p:cNvSpPr>
              <p:nvPr/>
            </p:nvSpPr>
            <p:spPr bwMode="auto">
              <a:xfrm>
                <a:off x="3120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3504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3888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8" name="Line 14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79" name="Line 15"/>
              <p:cNvSpPr>
                <a:spLocks noChangeShapeType="1"/>
              </p:cNvSpPr>
              <p:nvPr/>
            </p:nvSpPr>
            <p:spPr bwMode="auto">
              <a:xfrm>
                <a:off x="4656" y="528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9680" name="Text Box 16"/>
            <p:cNvSpPr txBox="1">
              <a:spLocks noChangeArrowheads="1"/>
            </p:cNvSpPr>
            <p:nvPr/>
          </p:nvSpPr>
          <p:spPr bwMode="auto">
            <a:xfrm>
              <a:off x="768" y="480"/>
              <a:ext cx="45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3333CC"/>
                  </a:solidFill>
                </a:rPr>
                <a:t>16  25 12  30 47 11  23 36  9   18 31</a:t>
              </a:r>
              <a:r>
                <a:rPr lang="en-US" altLang="zh-CN" sz="4000">
                  <a:solidFill>
                    <a:srgbClr val="0000FF"/>
                  </a:solidFill>
                </a:rPr>
                <a:t>   </a:t>
              </a:r>
            </a:p>
          </p:txBody>
        </p:sp>
      </p:grp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381000" y="1600200"/>
            <a:ext cx="631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5042"/>
                </a:solidFill>
                <a:ea typeface="隶书" pitchFamily="49" charset="-122"/>
              </a:rPr>
              <a:t>第一趟希尔排序，设增量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d =5</a:t>
            </a:r>
            <a:endParaRPr lang="en-US" altLang="zh-CN" sz="4000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2422525"/>
            <a:ext cx="6940550" cy="701675"/>
            <a:chOff x="768" y="1526"/>
            <a:chExt cx="4372" cy="442"/>
          </a:xfrm>
        </p:grpSpPr>
        <p:sp>
          <p:nvSpPr>
            <p:cNvPr id="369683" name="Rectangle 19"/>
            <p:cNvSpPr>
              <a:spLocks noChangeArrowheads="1"/>
            </p:cNvSpPr>
            <p:nvPr/>
          </p:nvSpPr>
          <p:spPr bwMode="auto">
            <a:xfrm>
              <a:off x="816" y="1536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4" name="Line 20"/>
            <p:cNvSpPr>
              <a:spLocks noChangeShapeType="1"/>
            </p:cNvSpPr>
            <p:nvPr/>
          </p:nvSpPr>
          <p:spPr bwMode="auto">
            <a:xfrm>
              <a:off x="120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5" name="Line 21"/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6" name="Line 22"/>
            <p:cNvSpPr>
              <a:spLocks noChangeShapeType="1"/>
            </p:cNvSpPr>
            <p:nvPr/>
          </p:nvSpPr>
          <p:spPr bwMode="auto">
            <a:xfrm>
              <a:off x="196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7" name="Line 23"/>
            <p:cNvSpPr>
              <a:spLocks noChangeShapeType="1"/>
            </p:cNvSpPr>
            <p:nvPr/>
          </p:nvSpPr>
          <p:spPr bwMode="auto">
            <a:xfrm>
              <a:off x="235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8" name="Line 24"/>
            <p:cNvSpPr>
              <a:spLocks noChangeShapeType="1"/>
            </p:cNvSpPr>
            <p:nvPr/>
          </p:nvSpPr>
          <p:spPr bwMode="auto">
            <a:xfrm>
              <a:off x="273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89" name="Line 25"/>
            <p:cNvSpPr>
              <a:spLocks noChangeShapeType="1"/>
            </p:cNvSpPr>
            <p:nvPr/>
          </p:nvSpPr>
          <p:spPr bwMode="auto">
            <a:xfrm>
              <a:off x="312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90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91" name="Line 27"/>
            <p:cNvSpPr>
              <a:spLocks noChangeShapeType="1"/>
            </p:cNvSpPr>
            <p:nvPr/>
          </p:nvSpPr>
          <p:spPr bwMode="auto">
            <a:xfrm>
              <a:off x="388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92" name="Line 28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93" name="Line 29"/>
            <p:cNvSpPr>
              <a:spLocks noChangeShapeType="1"/>
            </p:cNvSpPr>
            <p:nvPr/>
          </p:nvSpPr>
          <p:spPr bwMode="auto">
            <a:xfrm>
              <a:off x="465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694" name="Text Box 30"/>
            <p:cNvSpPr txBox="1">
              <a:spLocks noChangeArrowheads="1"/>
            </p:cNvSpPr>
            <p:nvPr/>
          </p:nvSpPr>
          <p:spPr bwMode="auto">
            <a:xfrm>
              <a:off x="768" y="1526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11  </a:t>
              </a:r>
              <a:r>
                <a:rPr lang="en-US" altLang="zh-CN" sz="3600">
                  <a:solidFill>
                    <a:srgbClr val="FF6600"/>
                  </a:solidFill>
                </a:rPr>
                <a:t>23</a:t>
              </a:r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600">
                  <a:solidFill>
                    <a:srgbClr val="840C26"/>
                  </a:solidFill>
                </a:rPr>
                <a:t>12</a:t>
              </a:r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600">
                  <a:solidFill>
                    <a:srgbClr val="FF6600"/>
                  </a:solidFill>
                </a:rPr>
                <a:t> </a:t>
              </a:r>
              <a:r>
                <a:rPr lang="en-US" altLang="zh-CN" sz="3600">
                  <a:solidFill>
                    <a:srgbClr val="FF99FF"/>
                  </a:solidFill>
                </a:rPr>
                <a:t>9 </a:t>
              </a:r>
              <a:r>
                <a:rPr lang="en-US" altLang="zh-CN" sz="3600">
                  <a:solidFill>
                    <a:srgbClr val="0000FF"/>
                  </a:solidFill>
                </a:rPr>
                <a:t>  </a:t>
              </a:r>
              <a:r>
                <a:rPr lang="en-US" altLang="zh-CN" sz="3600">
                  <a:solidFill>
                    <a:srgbClr val="808080"/>
                  </a:solidFill>
                </a:rPr>
                <a:t>18</a:t>
              </a:r>
              <a:r>
                <a:rPr lang="en-US" altLang="zh-CN" sz="3600">
                  <a:solidFill>
                    <a:srgbClr val="0000FF"/>
                  </a:solidFill>
                </a:rPr>
                <a:t> 16  </a:t>
              </a:r>
              <a:r>
                <a:rPr lang="en-US" altLang="zh-CN" sz="3600">
                  <a:solidFill>
                    <a:srgbClr val="FF6600"/>
                  </a:solidFill>
                </a:rPr>
                <a:t>25</a:t>
              </a:r>
              <a:r>
                <a:rPr lang="en-US" altLang="zh-CN" sz="3600">
                  <a:solidFill>
                    <a:srgbClr val="FF99FF"/>
                  </a:solidFill>
                </a:rPr>
                <a:t> </a:t>
              </a:r>
              <a:r>
                <a:rPr lang="en-US" altLang="zh-CN" sz="3600">
                  <a:solidFill>
                    <a:srgbClr val="840C26"/>
                  </a:solidFill>
                </a:rPr>
                <a:t>36</a:t>
              </a:r>
              <a:r>
                <a:rPr lang="en-US" altLang="zh-CN" sz="3600">
                  <a:solidFill>
                    <a:srgbClr val="0000FF"/>
                  </a:solidFill>
                </a:rPr>
                <a:t> </a:t>
              </a:r>
              <a:r>
                <a:rPr lang="en-US" altLang="zh-CN" sz="3600">
                  <a:solidFill>
                    <a:srgbClr val="FF99FF"/>
                  </a:solidFill>
                </a:rPr>
                <a:t>30</a:t>
              </a:r>
              <a:r>
                <a:rPr lang="en-US" altLang="zh-CN" sz="3600">
                  <a:solidFill>
                    <a:srgbClr val="0000FF"/>
                  </a:solidFill>
                </a:rPr>
                <a:t>  </a:t>
              </a:r>
              <a:r>
                <a:rPr lang="en-US" altLang="zh-CN" sz="3600">
                  <a:solidFill>
                    <a:srgbClr val="808080"/>
                  </a:solidFill>
                </a:rPr>
                <a:t>47</a:t>
              </a:r>
              <a:r>
                <a:rPr lang="en-US" altLang="zh-CN" sz="3600">
                  <a:solidFill>
                    <a:srgbClr val="0000FF"/>
                  </a:solidFill>
                </a:rPr>
                <a:t> 31</a:t>
              </a:r>
              <a:r>
                <a:rPr lang="en-US" altLang="zh-CN" sz="4000">
                  <a:solidFill>
                    <a:srgbClr val="0000FF"/>
                  </a:solidFill>
                </a:rPr>
                <a:t> </a:t>
              </a:r>
            </a:p>
          </p:txBody>
        </p:sp>
      </p:grp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533400" y="3324225"/>
            <a:ext cx="629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5042"/>
                </a:solidFill>
                <a:ea typeface="隶书" pitchFamily="49" charset="-122"/>
              </a:rPr>
              <a:t>第二趟希尔排序，设增量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d = 3</a:t>
            </a:r>
            <a:endParaRPr lang="en-US" altLang="zh-CN" sz="4000" b="1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609600" y="5000625"/>
            <a:ext cx="629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5042"/>
                </a:solidFill>
                <a:ea typeface="隶书" pitchFamily="49" charset="-122"/>
              </a:rPr>
              <a:t>第三趟希尔排序，设增量 </a:t>
            </a: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d = 1</a:t>
            </a:r>
            <a:endParaRPr lang="en-US" altLang="zh-CN" sz="4000" b="1">
              <a:solidFill>
                <a:srgbClr val="A50021"/>
              </a:solidFill>
              <a:ea typeface="楷体_GB2312" pitchFamily="49" charset="-122"/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219200" y="5791200"/>
            <a:ext cx="6940550" cy="701675"/>
            <a:chOff x="768" y="3648"/>
            <a:chExt cx="4372" cy="442"/>
          </a:xfrm>
        </p:grpSpPr>
        <p:sp>
          <p:nvSpPr>
            <p:cNvPr id="369711" name="Rectangle 47"/>
            <p:cNvSpPr>
              <a:spLocks noChangeArrowheads="1"/>
            </p:cNvSpPr>
            <p:nvPr/>
          </p:nvSpPr>
          <p:spPr bwMode="auto">
            <a:xfrm>
              <a:off x="816" y="3696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2" name="Line 48"/>
            <p:cNvSpPr>
              <a:spLocks noChangeShapeType="1"/>
            </p:cNvSpPr>
            <p:nvPr/>
          </p:nvSpPr>
          <p:spPr bwMode="auto">
            <a:xfrm>
              <a:off x="1200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3" name="Line 49"/>
            <p:cNvSpPr>
              <a:spLocks noChangeShapeType="1"/>
            </p:cNvSpPr>
            <p:nvPr/>
          </p:nvSpPr>
          <p:spPr bwMode="auto">
            <a:xfrm>
              <a:off x="1584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4" name="Line 50"/>
            <p:cNvSpPr>
              <a:spLocks noChangeShapeType="1"/>
            </p:cNvSpPr>
            <p:nvPr/>
          </p:nvSpPr>
          <p:spPr bwMode="auto">
            <a:xfrm>
              <a:off x="1968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5" name="Line 51"/>
            <p:cNvSpPr>
              <a:spLocks noChangeShapeType="1"/>
            </p:cNvSpPr>
            <p:nvPr/>
          </p:nvSpPr>
          <p:spPr bwMode="auto">
            <a:xfrm>
              <a:off x="2352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6" name="Line 52"/>
            <p:cNvSpPr>
              <a:spLocks noChangeShapeType="1"/>
            </p:cNvSpPr>
            <p:nvPr/>
          </p:nvSpPr>
          <p:spPr bwMode="auto">
            <a:xfrm>
              <a:off x="2736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7" name="Line 53"/>
            <p:cNvSpPr>
              <a:spLocks noChangeShapeType="1"/>
            </p:cNvSpPr>
            <p:nvPr/>
          </p:nvSpPr>
          <p:spPr bwMode="auto">
            <a:xfrm>
              <a:off x="3120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8" name="Line 54"/>
            <p:cNvSpPr>
              <a:spLocks noChangeShapeType="1"/>
            </p:cNvSpPr>
            <p:nvPr/>
          </p:nvSpPr>
          <p:spPr bwMode="auto">
            <a:xfrm>
              <a:off x="3504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19" name="Line 55"/>
            <p:cNvSpPr>
              <a:spLocks noChangeShapeType="1"/>
            </p:cNvSpPr>
            <p:nvPr/>
          </p:nvSpPr>
          <p:spPr bwMode="auto">
            <a:xfrm>
              <a:off x="3888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20" name="Line 56"/>
            <p:cNvSpPr>
              <a:spLocks noChangeShapeType="1"/>
            </p:cNvSpPr>
            <p:nvPr/>
          </p:nvSpPr>
          <p:spPr bwMode="auto">
            <a:xfrm>
              <a:off x="4272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21" name="Line 57"/>
            <p:cNvSpPr>
              <a:spLocks noChangeShapeType="1"/>
            </p:cNvSpPr>
            <p:nvPr/>
          </p:nvSpPr>
          <p:spPr bwMode="auto">
            <a:xfrm>
              <a:off x="4656" y="369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9722" name="Text Box 58"/>
            <p:cNvSpPr txBox="1">
              <a:spLocks noChangeArrowheads="1"/>
            </p:cNvSpPr>
            <p:nvPr/>
          </p:nvSpPr>
          <p:spPr bwMode="auto">
            <a:xfrm>
              <a:off x="768" y="3648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>
                  <a:solidFill>
                    <a:srgbClr val="0000FF"/>
                  </a:solidFill>
                </a:rPr>
                <a:t> </a:t>
              </a:r>
              <a:r>
                <a:rPr lang="en-US" altLang="zh-CN" sz="3600">
                  <a:solidFill>
                    <a:srgbClr val="0000FF"/>
                  </a:solidFill>
                </a:rPr>
                <a:t>9   11 12 16  18 23  25 30 31 36  47 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530220" y="597159"/>
            <a:ext cx="6214187" cy="223935"/>
            <a:chOff x="1530220" y="597159"/>
            <a:chExt cx="6214187" cy="223935"/>
          </a:xfrm>
        </p:grpSpPr>
        <p:sp>
          <p:nvSpPr>
            <p:cNvPr id="59" name="椭圆 58"/>
            <p:cNvSpPr/>
            <p:nvPr/>
          </p:nvSpPr>
          <p:spPr bwMode="auto">
            <a:xfrm>
              <a:off x="1530220" y="597159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4534677" y="615820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7576456" y="615820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95400" y="3881535"/>
            <a:ext cx="6705600" cy="874615"/>
            <a:chOff x="1295400" y="3881535"/>
            <a:chExt cx="6705600" cy="874615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295400" y="4114800"/>
              <a:ext cx="6705600" cy="641350"/>
              <a:chOff x="816" y="2592"/>
              <a:chExt cx="4224" cy="404"/>
            </a:xfrm>
          </p:grpSpPr>
          <p:sp>
            <p:nvSpPr>
              <p:cNvPr id="369697" name="Rectangle 33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224" cy="384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98" name="Line 34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699" name="Line 35"/>
              <p:cNvSpPr>
                <a:spLocks noChangeShapeType="1"/>
              </p:cNvSpPr>
              <p:nvPr/>
            </p:nvSpPr>
            <p:spPr bwMode="auto">
              <a:xfrm>
                <a:off x="1584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0" name="Line 36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1" name="Line 37"/>
              <p:cNvSpPr>
                <a:spLocks noChangeShapeType="1"/>
              </p:cNvSpPr>
              <p:nvPr/>
            </p:nvSpPr>
            <p:spPr bwMode="auto">
              <a:xfrm>
                <a:off x="2352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2" name="Line 38"/>
              <p:cNvSpPr>
                <a:spLocks noChangeShapeType="1"/>
              </p:cNvSpPr>
              <p:nvPr/>
            </p:nvSpPr>
            <p:spPr bwMode="auto">
              <a:xfrm>
                <a:off x="2736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3" name="Line 39"/>
              <p:cNvSpPr>
                <a:spLocks noChangeShapeType="1"/>
              </p:cNvSpPr>
              <p:nvPr/>
            </p:nvSpPr>
            <p:spPr bwMode="auto">
              <a:xfrm>
                <a:off x="3120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4" name="Line 40"/>
              <p:cNvSpPr>
                <a:spLocks noChangeShapeType="1"/>
              </p:cNvSpPr>
              <p:nvPr/>
            </p:nvSpPr>
            <p:spPr bwMode="auto">
              <a:xfrm>
                <a:off x="3504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5" name="Line 41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6" name="Line 42"/>
              <p:cNvSpPr>
                <a:spLocks noChangeShapeType="1"/>
              </p:cNvSpPr>
              <p:nvPr/>
            </p:nvSpPr>
            <p:spPr bwMode="auto">
              <a:xfrm>
                <a:off x="4272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7" name="Line 43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708" name="Text Box 44"/>
              <p:cNvSpPr txBox="1">
                <a:spLocks noChangeArrowheads="1"/>
              </p:cNvSpPr>
              <p:nvPr/>
            </p:nvSpPr>
            <p:spPr bwMode="auto">
              <a:xfrm>
                <a:off x="864" y="2592"/>
                <a:ext cx="414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3600" dirty="0">
                    <a:solidFill>
                      <a:srgbClr val="0000FF"/>
                    </a:solidFill>
                  </a:rPr>
                  <a:t>9  </a:t>
                </a:r>
                <a:r>
                  <a:rPr lang="en-US" altLang="zh-CN" sz="3600" dirty="0">
                    <a:solidFill>
                      <a:srgbClr val="FF6600"/>
                    </a:solidFill>
                  </a:rPr>
                  <a:t>18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sz="3600" dirty="0">
                    <a:solidFill>
                      <a:srgbClr val="840C26"/>
                    </a:solidFill>
                  </a:rPr>
                  <a:t>12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 11 </a:t>
                </a:r>
                <a:r>
                  <a:rPr lang="en-US" altLang="zh-CN" sz="3600" dirty="0">
                    <a:solidFill>
                      <a:srgbClr val="FF6600"/>
                    </a:solidFill>
                  </a:rPr>
                  <a:t>23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840C26"/>
                    </a:solidFill>
                  </a:rPr>
                  <a:t>16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25  </a:t>
                </a:r>
                <a:r>
                  <a:rPr lang="en-US" altLang="zh-CN" sz="3600" dirty="0">
                    <a:solidFill>
                      <a:srgbClr val="FF6600"/>
                    </a:solidFill>
                  </a:rPr>
                  <a:t>31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840C26"/>
                    </a:solidFill>
                  </a:rPr>
                  <a:t>30</a:t>
                </a:r>
                <a:r>
                  <a:rPr lang="en-US" altLang="zh-CN" sz="3600" dirty="0">
                    <a:solidFill>
                      <a:srgbClr val="0000FF"/>
                    </a:solidFill>
                  </a:rPr>
                  <a:t> 47 </a:t>
                </a:r>
                <a:r>
                  <a:rPr lang="en-US" altLang="zh-CN" sz="3600" dirty="0">
                    <a:solidFill>
                      <a:srgbClr val="FF6600"/>
                    </a:solidFill>
                  </a:rPr>
                  <a:t>36</a:t>
                </a:r>
                <a:endParaRPr lang="en-US" altLang="zh-CN" sz="4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" name="椭圆 61"/>
            <p:cNvSpPr/>
            <p:nvPr/>
          </p:nvSpPr>
          <p:spPr bwMode="auto">
            <a:xfrm>
              <a:off x="1455575" y="3881535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3415003" y="3918858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5169158" y="3900196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7016620" y="3900197"/>
              <a:ext cx="167951" cy="20527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597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1" grpId="0" autoUpdateAnimBg="0"/>
      <p:bldP spid="369695" grpId="0" autoUpdateAnimBg="0"/>
      <p:bldP spid="3697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228600" y="171450"/>
            <a:ext cx="891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9933FF"/>
                </a:solidFill>
                <a:ea typeface="楷体_GB2312" pitchFamily="49" charset="-122"/>
              </a:rPr>
              <a:t>将记录序列分成若干子序列，分别对每个子序列进行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插入</a:t>
            </a:r>
            <a:r>
              <a:rPr lang="zh-CN" altLang="en-US" sz="3600">
                <a:solidFill>
                  <a:srgbClr val="9933FF"/>
                </a:solidFill>
                <a:ea typeface="楷体_GB2312" pitchFamily="49" charset="-122"/>
              </a:rPr>
              <a:t>排序。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414338" y="5026025"/>
            <a:ext cx="83550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称为增量，它的值在排序过程中从大到小逐渐缩小，直至最后一趟排序减为 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12725" y="1541463"/>
            <a:ext cx="86566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例如：将 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n 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个记录分成 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d 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个子序列：</a:t>
            </a:r>
          </a:p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{ R[1]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R[1+d]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R[1+2d]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…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R[1+kd] }</a:t>
            </a: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  { R[2]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R[2+d]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R[2+2d]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…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R[2+kd] }</a:t>
            </a: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    …</a:t>
            </a: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  { R[d]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R[2d]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R[3d]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…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R[kd]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，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R[(k+1)d] }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84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7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7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7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666750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InsertionSort ( SqList &amp;L )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//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对顺序表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作直接插入排序。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( i=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1+1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; i&lt;=L.length; i=i+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) </a:t>
            </a:r>
            <a:endParaRPr lang="en-US" altLang="zh-CN" sz="3600" b="1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sz="3600" b="1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// InsertSort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1320800" y="2259013"/>
            <a:ext cx="78232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L.r[0] = L.r[i];           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复制为监视哨</a:t>
            </a:r>
          </a:p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( j=i-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; L.r[0].key &lt; L.r[j].key;  j=j-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  L.r[j+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] = L.r[j];       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记录后移</a:t>
            </a:r>
          </a:p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L.r[j+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] = L.r[0];       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插入到正确位置</a:t>
            </a:r>
          </a:p>
        </p:txBody>
      </p:sp>
    </p:spTree>
    <p:extLst>
      <p:ext uri="{BB962C8B-B14F-4D97-AF65-F5344CB8AC3E}">
        <p14:creationId xmlns:p14="http://schemas.microsoft.com/office/powerpoint/2010/main" val="382973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76200" y="869950"/>
            <a:ext cx="89217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ShellInsert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(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SqList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L, </a:t>
            </a:r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)</a:t>
            </a:r>
          </a:p>
          <a:p>
            <a:pPr algn="l"/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32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// </a:t>
            </a:r>
            <a:r>
              <a:rPr lang="zh-CN" altLang="en-US" sz="32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增量为</a:t>
            </a:r>
            <a:r>
              <a:rPr lang="en-US" altLang="zh-CN" sz="32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d </a:t>
            </a:r>
            <a:r>
              <a:rPr lang="zh-CN" altLang="en-US" sz="3200" b="1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时</a:t>
            </a:r>
            <a:r>
              <a:rPr lang="zh-CN" altLang="en-US" sz="3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第一</a:t>
            </a:r>
            <a:r>
              <a:rPr lang="zh-CN" altLang="en-US" sz="32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个</a:t>
            </a:r>
            <a:r>
              <a:rPr lang="zh-CN" altLang="en-US" sz="3200" b="1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</a:rPr>
              <a:t>子序列的插入排序</a:t>
            </a:r>
          </a:p>
          <a:p>
            <a:pPr algn="l"/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(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3600" dirty="0">
                <a:solidFill>
                  <a:srgbClr val="3366FF"/>
                </a:solidFill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&lt;=n;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i+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){</a:t>
            </a:r>
          </a:p>
          <a:p>
            <a:pPr algn="l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[0] =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];            //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暂存在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R[0]</a:t>
            </a:r>
          </a:p>
          <a:p>
            <a:pPr algn="l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(j=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;  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[0].key&lt;</a:t>
            </a:r>
            <a:r>
              <a:rPr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[j].key; j = j</a:t>
            </a:r>
            <a:r>
              <a:rPr lang="zh-CN" altLang="en-US" sz="3200" dirty="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d </a:t>
            </a:r>
            <a:r>
              <a:rPr lang="en-US" altLang="zh-CN" sz="32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algn="l"/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j+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] =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[j];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记录后移，查找插入位置</a:t>
            </a:r>
            <a:endParaRPr lang="zh-CN" altLang="en-US" sz="3600" dirty="0">
              <a:solidFill>
                <a:srgbClr val="000000"/>
              </a:solidFill>
              <a:ea typeface="楷体_GB2312" pitchFamily="49" charset="-122"/>
            </a:endParaRPr>
          </a:p>
          <a:p>
            <a:pPr algn="l"/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j+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] =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[0];                // </a:t>
            </a:r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插入</a:t>
            </a:r>
          </a:p>
          <a:p>
            <a:pPr algn="l"/>
            <a:r>
              <a:rPr lang="zh-CN" altLang="en-US" sz="36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//for</a:t>
            </a:r>
          </a:p>
          <a:p>
            <a:pPr algn="l"/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rgbClr val="000000"/>
                </a:solidFill>
                <a:ea typeface="楷体_GB2312" pitchFamily="49" charset="-122"/>
              </a:rPr>
              <a:t> // </a:t>
            </a:r>
            <a:r>
              <a:rPr lang="en-US" altLang="zh-CN" sz="3600" dirty="0" err="1">
                <a:solidFill>
                  <a:srgbClr val="000000"/>
                </a:solidFill>
                <a:ea typeface="楷体_GB2312" pitchFamily="49" charset="-122"/>
              </a:rPr>
              <a:t>ShellInsert</a:t>
            </a:r>
            <a:endParaRPr lang="en-US" altLang="zh-CN" sz="36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4645025" y="2014538"/>
            <a:ext cx="411163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5214" y="1995877"/>
            <a:ext cx="411163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3366FF"/>
                </a:solidFill>
              </a:rPr>
              <a:t>2</a:t>
            </a:r>
            <a:endParaRPr lang="en-US" altLang="zh-CN" sz="3200" b="1" dirty="0">
              <a:solidFill>
                <a:srgbClr val="3366F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25353" y="1436040"/>
            <a:ext cx="524133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二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989274" y="1457066"/>
            <a:ext cx="7650874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增量为</a:t>
            </a:r>
            <a:r>
              <a:rPr lang="en-US" altLang="zh-CN" sz="3200" b="1" dirty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3200" b="1" dirty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的所有子序列</a:t>
            </a:r>
            <a:r>
              <a:rPr lang="en-US" altLang="zh-CN" sz="3200" b="1" dirty="0" smtClean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3200" b="1" dirty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en-US" sz="3200" b="1" dirty="0" smtClean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趟</a:t>
            </a:r>
            <a:r>
              <a:rPr lang="en-US" altLang="zh-CN" sz="3200" b="1" dirty="0" smtClean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3200" b="1" dirty="0" smtClean="0">
                <a:solidFill>
                  <a:srgbClr val="3366FF"/>
                </a:solidFill>
                <a:latin typeface="仿宋" pitchFamily="49" charset="-122"/>
                <a:ea typeface="仿宋" pitchFamily="49" charset="-122"/>
              </a:rPr>
              <a:t>插入排序</a:t>
            </a:r>
            <a:endParaRPr lang="zh-CN" altLang="en-US" sz="3200" b="1" dirty="0">
              <a:solidFill>
                <a:srgbClr val="3366FF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441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5" grpId="0" animBg="1"/>
      <p:bldP spid="5" grpId="1" animBg="1"/>
      <p:bldP spid="6" grpId="0" animBg="1"/>
      <p:bldP spid="3758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4350" y="969963"/>
            <a:ext cx="809625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>
                <a:solidFill>
                  <a:srgbClr val="005042"/>
                </a:solidFill>
                <a:ea typeface="楷体_GB2312" pitchFamily="49" charset="-122"/>
              </a:rPr>
              <a:t>void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ShellSort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(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SqList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005042"/>
                </a:solidFill>
                <a:ea typeface="楷体_GB2312" pitchFamily="49" charset="-122"/>
              </a:rPr>
              <a:t>&amp;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L, </a:t>
            </a:r>
            <a:r>
              <a:rPr lang="en-US" altLang="zh-CN" sz="3600" b="1" dirty="0" err="1">
                <a:solidFill>
                  <a:srgbClr val="005042"/>
                </a:solidFill>
                <a:ea typeface="楷体_GB2312" pitchFamily="49" charset="-122"/>
              </a:rPr>
              <a:t>int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dlta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[], </a:t>
            </a:r>
            <a:r>
              <a:rPr lang="en-US" altLang="zh-CN" sz="3600" b="1" dirty="0" err="1">
                <a:solidFill>
                  <a:srgbClr val="005042"/>
                </a:solidFill>
                <a:ea typeface="楷体_GB2312" pitchFamily="49" charset="-122"/>
              </a:rPr>
              <a:t>int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t)</a:t>
            </a:r>
          </a:p>
          <a:p>
            <a:pPr algn="l">
              <a:lnSpc>
                <a:spcPct val="150000"/>
              </a:lnSpc>
            </a:pPr>
            <a:r>
              <a:rPr lang="en-US" altLang="zh-CN" sz="3600" b="1" dirty="0">
                <a:solidFill>
                  <a:srgbClr val="005042"/>
                </a:solidFill>
                <a:ea typeface="楷体_GB2312" pitchFamily="49" charset="-122"/>
              </a:rPr>
              <a:t>{    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// </a:t>
            </a:r>
            <a:r>
              <a:rPr lang="zh-CN" altLang="en-US" sz="3600" dirty="0">
                <a:solidFill>
                  <a:srgbClr val="005042"/>
                </a:solidFill>
                <a:ea typeface="楷体_GB2312" pitchFamily="49" charset="-122"/>
              </a:rPr>
              <a:t>增量为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dlta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[]</a:t>
            </a:r>
            <a:r>
              <a:rPr lang="zh-CN" altLang="en-US" sz="3600" dirty="0">
                <a:solidFill>
                  <a:srgbClr val="005042"/>
                </a:solidFill>
                <a:ea typeface="楷体_GB2312" pitchFamily="49" charset="-122"/>
              </a:rPr>
              <a:t>的希尔排序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005042"/>
                </a:solidFill>
                <a:ea typeface="楷体_GB2312" pitchFamily="49" charset="-122"/>
              </a:rPr>
              <a:t>     </a:t>
            </a:r>
            <a:r>
              <a:rPr lang="en-US" altLang="zh-CN" sz="3600" b="1" dirty="0">
                <a:solidFill>
                  <a:srgbClr val="005042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(k=0; k&lt;t; ++t)</a:t>
            </a:r>
          </a:p>
          <a:p>
            <a:pPr algn="l">
              <a:lnSpc>
                <a:spcPct val="150000"/>
              </a:lnSpc>
            </a:pP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        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ShellInsert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(L, </a:t>
            </a:r>
            <a:r>
              <a:rPr lang="en-US" altLang="zh-CN" sz="3600" dirty="0" err="1">
                <a:solidFill>
                  <a:srgbClr val="FF0000"/>
                </a:solidFill>
                <a:ea typeface="楷体_GB2312" pitchFamily="49" charset="-122"/>
              </a:rPr>
              <a:t>dlta</a:t>
            </a:r>
            <a:r>
              <a:rPr lang="en-US" altLang="zh-CN" sz="3600" dirty="0">
                <a:solidFill>
                  <a:srgbClr val="FF0000"/>
                </a:solidFill>
                <a:ea typeface="楷体_GB2312" pitchFamily="49" charset="-122"/>
              </a:rPr>
              <a:t>[k]);</a:t>
            </a:r>
          </a:p>
          <a:p>
            <a:pPr algn="l">
              <a:lnSpc>
                <a:spcPct val="150000"/>
              </a:lnSpc>
            </a:pP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            //</a:t>
            </a:r>
            <a:r>
              <a:rPr lang="zh-CN" altLang="en-US" sz="3600" dirty="0">
                <a:solidFill>
                  <a:srgbClr val="005042"/>
                </a:solidFill>
                <a:ea typeface="楷体_GB2312" pitchFamily="49" charset="-122"/>
              </a:rPr>
              <a:t>增量为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dlta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[k]</a:t>
            </a:r>
            <a:r>
              <a:rPr lang="zh-CN" altLang="en-US" sz="3600" dirty="0">
                <a:solidFill>
                  <a:srgbClr val="005042"/>
                </a:solidFill>
                <a:ea typeface="楷体_GB2312" pitchFamily="49" charset="-122"/>
              </a:rPr>
              <a:t>的一趟插入排序</a:t>
            </a:r>
          </a:p>
          <a:p>
            <a:pPr algn="l">
              <a:lnSpc>
                <a:spcPct val="150000"/>
              </a:lnSpc>
            </a:pPr>
            <a:r>
              <a:rPr lang="en-US" altLang="zh-CN" sz="3600" b="1" dirty="0">
                <a:solidFill>
                  <a:srgbClr val="005042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rgbClr val="005042"/>
                </a:solidFill>
                <a:ea typeface="楷体_GB2312" pitchFamily="49" charset="-122"/>
              </a:rPr>
              <a:t> // </a:t>
            </a:r>
            <a:r>
              <a:rPr lang="en-US" altLang="zh-CN" sz="3600" dirty="0" err="1">
                <a:solidFill>
                  <a:srgbClr val="005042"/>
                </a:solidFill>
                <a:ea typeface="楷体_GB2312" pitchFamily="49" charset="-122"/>
              </a:rPr>
              <a:t>ShellSort</a:t>
            </a:r>
            <a:endParaRPr lang="en-US" altLang="zh-CN" sz="3600" dirty="0">
              <a:solidFill>
                <a:srgbClr val="005042"/>
              </a:solidFill>
              <a:ea typeface="楷体_GB2312" pitchFamily="49" charset="-122"/>
            </a:endParaRPr>
          </a:p>
        </p:txBody>
      </p:sp>
      <p:sp>
        <p:nvSpPr>
          <p:cNvPr id="377859" name="AutoShape 3"/>
          <p:cNvSpPr>
            <a:spLocks noChangeArrowheads="1"/>
          </p:cNvSpPr>
          <p:nvPr/>
        </p:nvSpPr>
        <p:spPr bwMode="auto">
          <a:xfrm>
            <a:off x="5808663" y="227013"/>
            <a:ext cx="2928937" cy="625475"/>
          </a:xfrm>
          <a:prstGeom prst="wedgeRoundRectCallout">
            <a:avLst>
              <a:gd name="adj1" fmla="val -5069"/>
              <a:gd name="adj2" fmla="val 1279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altLang="zh-CN" sz="2800">
                <a:solidFill>
                  <a:srgbClr val="000000"/>
                </a:solidFill>
              </a:rPr>
              <a:t> dlta[]=[10,5,3,1]</a:t>
            </a:r>
          </a:p>
        </p:txBody>
      </p:sp>
    </p:spTree>
    <p:extLst>
      <p:ext uri="{BB962C8B-B14F-4D97-AF65-F5344CB8AC3E}">
        <p14:creationId xmlns:p14="http://schemas.microsoft.com/office/powerpoint/2010/main" val="188272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2327275" y="117475"/>
            <a:ext cx="4514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希尔排序的分析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28600" y="763588"/>
            <a:ext cx="89154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增量 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dlta 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的取法有多种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dlta=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n/2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dlta=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dlta/2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，直到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 = 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 =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dlta/3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+1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dlta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为奇数，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rgbClr val="000000"/>
                </a:solidFill>
              </a:rPr>
              <a:t>dlta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互质。   </a:t>
            </a:r>
          </a:p>
          <a:p>
            <a:pPr algn="l"/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没有人能够给出最好的增量序列。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384175" y="3522663"/>
            <a:ext cx="835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大量实验统计资料得出 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 </a:t>
            </a:r>
            <a:r>
              <a:rPr lang="en-US" altLang="zh-CN" sz="32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很大时，平均比较次数和平均移动次数大约在 </a:t>
            </a:r>
            <a:r>
              <a:rPr lang="en-US" altLang="zh-CN" sz="32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1.3</a:t>
            </a:r>
            <a:r>
              <a:rPr lang="en-US" altLang="zh-CN" sz="32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55600" y="4630738"/>
            <a:ext cx="3101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算法的稳定性？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631825" y="5392738"/>
            <a:ext cx="7777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例如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:   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对  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,</a:t>
            </a:r>
            <a:r>
              <a:rPr lang="en-US" altLang="zh-CN" sz="3200" b="1">
                <a:solidFill>
                  <a:srgbClr val="3366FF"/>
                </a:solidFill>
                <a:ea typeface="楷体_GB2312" pitchFamily="49" charset="-122"/>
              </a:rPr>
              <a:t> </a:t>
            </a:r>
            <a:r>
              <a:rPr lang="en-US" altLang="zh-CN" sz="3200" b="1" u="sng">
                <a:solidFill>
                  <a:srgbClr val="3366FF"/>
                </a:solidFill>
                <a:ea typeface="楷体_GB2312" pitchFamily="49" charset="-122"/>
              </a:rPr>
              <a:t>5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, 4, 6 }  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进行希尔排序，</a:t>
            </a:r>
          </a:p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            得到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{ 4 ,</a:t>
            </a:r>
            <a:r>
              <a:rPr lang="en-US" altLang="zh-CN" sz="3200" b="1">
                <a:solidFill>
                  <a:srgbClr val="3366FF"/>
                </a:solidFill>
                <a:ea typeface="楷体_GB2312" pitchFamily="49" charset="-122"/>
              </a:rPr>
              <a:t> </a:t>
            </a:r>
            <a:r>
              <a:rPr lang="en-US" altLang="zh-CN" sz="3200" b="1" u="sng">
                <a:solidFill>
                  <a:srgbClr val="3366FF"/>
                </a:solidFill>
                <a:ea typeface="楷体_GB2312" pitchFamily="49" charset="-122"/>
              </a:rPr>
              <a:t>5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 5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, 6 }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3476625" y="4651375"/>
            <a:ext cx="204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3366FF"/>
                </a:solidFill>
                <a:latin typeface="楷体_GB2312" pitchFamily="49" charset="-122"/>
                <a:ea typeface="楷体_GB2312" pitchFamily="49" charset="-122"/>
              </a:rPr>
              <a:t>不稳定！</a:t>
            </a:r>
          </a:p>
        </p:txBody>
      </p:sp>
    </p:spTree>
    <p:extLst>
      <p:ext uri="{BB962C8B-B14F-4D97-AF65-F5344CB8AC3E}">
        <p14:creationId xmlns:p14="http://schemas.microsoft.com/office/powerpoint/2010/main" val="3614056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/>
      <p:bldP spid="379909" grpId="0"/>
      <p:bldP spid="3799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00"/>
                </a:solidFill>
                <a:ea typeface="楷体_GB2312" pitchFamily="49" charset="-122"/>
              </a:rPr>
              <a:t>各种插入算法：</a:t>
            </a:r>
            <a:endParaRPr lang="zh-CN" altLang="en-US" sz="4000" b="1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30003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00039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  <p:sp>
        <p:nvSpPr>
          <p:cNvPr id="300040" name="Freeform 8"/>
          <p:cNvSpPr>
            <a:spLocks/>
          </p:cNvSpPr>
          <p:nvPr/>
        </p:nvSpPr>
        <p:spPr bwMode="auto">
          <a:xfrm>
            <a:off x="895350" y="2362200"/>
            <a:ext cx="422275" cy="546100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133" y="344"/>
              </a:cxn>
              <a:cxn ang="0">
                <a:pos x="266" y="0"/>
              </a:cxn>
            </a:cxnLst>
            <a:rect l="0" t="0" r="r" b="b"/>
            <a:pathLst>
              <a:path w="266" h="344">
                <a:moveTo>
                  <a:pt x="0" y="244"/>
                </a:moveTo>
                <a:lnTo>
                  <a:pt x="133" y="344"/>
                </a:lnTo>
                <a:lnTo>
                  <a:pt x="266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9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00"/>
                </a:solidFill>
                <a:ea typeface="楷体_GB2312" pitchFamily="49" charset="-122"/>
              </a:rPr>
              <a:t>各种插入算法：</a:t>
            </a:r>
            <a:endParaRPr lang="zh-CN" altLang="en-US" sz="4000" b="1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245765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4576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</p:spTree>
    <p:extLst>
      <p:ext uri="{BB962C8B-B14F-4D97-AF65-F5344CB8AC3E}">
        <p14:creationId xmlns:p14="http://schemas.microsoft.com/office/powerpoint/2010/main" val="305570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23850" y="474663"/>
            <a:ext cx="234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概述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97315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14450" y="1312863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插入排序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6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305050" y="2151063"/>
            <a:ext cx="589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快速排序（交换类）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95650" y="2973388"/>
            <a:ext cx="374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选择排序</a:t>
            </a:r>
          </a:p>
        </p:txBody>
      </p:sp>
      <p:sp>
        <p:nvSpPr>
          <p:cNvPr id="397318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23850" y="3659188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归并排序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19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62050" y="4497388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10.6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基数排序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20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43100" y="5335588"/>
            <a:ext cx="6915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397321" name="Freeform 9"/>
          <p:cNvSpPr>
            <a:spLocks/>
          </p:cNvSpPr>
          <p:nvPr/>
        </p:nvSpPr>
        <p:spPr bwMode="auto">
          <a:xfrm>
            <a:off x="1954213" y="1966913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6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857250" y="838200"/>
            <a:ext cx="7448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003366"/>
                </a:solidFill>
                <a:ea typeface="楷体_GB2312" pitchFamily="49" charset="-122"/>
              </a:rPr>
              <a:t>10.3     </a:t>
            </a:r>
            <a:r>
              <a:rPr lang="zh-CN" altLang="en-US" sz="4800" b="1">
                <a:solidFill>
                  <a:srgbClr val="003366"/>
                </a:solidFill>
                <a:ea typeface="楷体_GB2312" pitchFamily="49" charset="-122"/>
              </a:rPr>
              <a:t>快 速 排 序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（交换类）</a:t>
            </a:r>
          </a:p>
        </p:txBody>
      </p:sp>
      <p:sp>
        <p:nvSpPr>
          <p:cNvPr id="382979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一、起泡排序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82980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二、一趟快速排序</a:t>
            </a:r>
            <a:endParaRPr lang="zh-CN" altLang="en-US" sz="4000" b="1">
              <a:solidFill>
                <a:srgbClr val="FF00FF"/>
              </a:solidFill>
              <a:ea typeface="隶书" pitchFamily="49" charset="-122"/>
            </a:endParaRPr>
          </a:p>
        </p:txBody>
      </p:sp>
      <p:sp>
        <p:nvSpPr>
          <p:cNvPr id="382981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4191000"/>
            <a:ext cx="3565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0000FF"/>
                </a:solidFill>
                <a:ea typeface="隶书" pitchFamily="49" charset="-122"/>
              </a:rPr>
              <a:t>三、快速排序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8298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5824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四、快速排序的时间分析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82983" name="Freeform 7"/>
          <p:cNvSpPr>
            <a:spLocks/>
          </p:cNvSpPr>
          <p:nvPr/>
        </p:nvSpPr>
        <p:spPr bwMode="auto">
          <a:xfrm>
            <a:off x="1406525" y="2133600"/>
            <a:ext cx="349250" cy="47942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9" y="302"/>
              </a:cxn>
              <a:cxn ang="0">
                <a:pos x="220" y="0"/>
              </a:cxn>
            </a:cxnLst>
            <a:rect l="0" t="0" r="r" b="b"/>
            <a:pathLst>
              <a:path w="220" h="302">
                <a:moveTo>
                  <a:pt x="0" y="192"/>
                </a:moveTo>
                <a:lnTo>
                  <a:pt x="119" y="302"/>
                </a:lnTo>
                <a:lnTo>
                  <a:pt x="220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FF00FF"/>
                </a:solidFill>
                <a:ea typeface="隶书" pitchFamily="49" charset="-122"/>
              </a:rPr>
              <a:t>一、起泡排序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457200" y="876300"/>
            <a:ext cx="824388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假设在排序过程中，记录序列</a:t>
            </a:r>
            <a:r>
              <a:rPr lang="en-US" altLang="zh-CN" sz="3600">
                <a:solidFill>
                  <a:srgbClr val="A50021"/>
                </a:solidFill>
                <a:ea typeface="楷体_GB2312" pitchFamily="49" charset="-122"/>
              </a:rPr>
              <a:t>R[1..n]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的状态为：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5791200" y="3657600"/>
            <a:ext cx="3352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i 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趟起泡排序</a:t>
            </a:r>
            <a:endParaRPr lang="zh-CN" altLang="en-US" sz="4000">
              <a:solidFill>
                <a:srgbClr val="000080"/>
              </a:solidFill>
              <a:ea typeface="楷体_GB2312" pitchFamily="49" charset="-122"/>
            </a:endParaRP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762000" y="2514600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000">
                <a:solidFill>
                  <a:srgbClr val="000000"/>
                </a:solidFill>
              </a:rPr>
              <a:t>无序序列</a:t>
            </a:r>
            <a:r>
              <a:rPr lang="en-US" altLang="zh-CN" sz="3000">
                <a:solidFill>
                  <a:srgbClr val="000000"/>
                </a:solidFill>
              </a:rPr>
              <a:t>R[1..n-i+1]</a:t>
            </a: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4953000" y="2514600"/>
            <a:ext cx="3505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3000">
              <a:solidFill>
                <a:srgbClr val="000000"/>
              </a:solidFill>
            </a:endParaRPr>
          </a:p>
          <a:p>
            <a:r>
              <a:rPr lang="zh-CN" altLang="en-US" sz="3000">
                <a:solidFill>
                  <a:srgbClr val="000000"/>
                </a:solidFill>
              </a:rPr>
              <a:t>有序序列 </a:t>
            </a:r>
            <a:r>
              <a:rPr lang="en-US" altLang="zh-CN" sz="3000">
                <a:solidFill>
                  <a:srgbClr val="000000"/>
                </a:solidFill>
              </a:rPr>
              <a:t>R[n-i+2..n]</a:t>
            </a:r>
          </a:p>
          <a:p>
            <a:endParaRPr lang="en-US" altLang="zh-CN" sz="3000">
              <a:solidFill>
                <a:srgbClr val="000000"/>
              </a:solidFill>
            </a:endParaRPr>
          </a:p>
        </p:txBody>
      </p:sp>
      <p:sp>
        <p:nvSpPr>
          <p:cNvPr id="385031" name="Line 7"/>
          <p:cNvSpPr>
            <a:spLocks noChangeShapeType="1"/>
          </p:cNvSpPr>
          <p:nvPr/>
        </p:nvSpPr>
        <p:spPr bwMode="auto">
          <a:xfrm>
            <a:off x="4800600" y="1981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4876800" y="1752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n-i+1</a:t>
            </a:r>
          </a:p>
        </p:txBody>
      </p: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762000" y="5486400"/>
            <a:ext cx="3810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000">
                <a:solidFill>
                  <a:srgbClr val="000000"/>
                </a:solidFill>
              </a:rPr>
              <a:t>无序序列</a:t>
            </a:r>
            <a:r>
              <a:rPr lang="en-US" altLang="zh-CN" sz="3000">
                <a:solidFill>
                  <a:srgbClr val="000000"/>
                </a:solidFill>
              </a:rPr>
              <a:t>R[1..n-i]</a:t>
            </a: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4572000" y="5486400"/>
            <a:ext cx="3886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3000">
              <a:solidFill>
                <a:srgbClr val="000000"/>
              </a:solidFill>
            </a:endParaRPr>
          </a:p>
          <a:p>
            <a:r>
              <a:rPr lang="zh-CN" altLang="en-US" sz="3000">
                <a:solidFill>
                  <a:srgbClr val="000000"/>
                </a:solidFill>
              </a:rPr>
              <a:t>有序序列 </a:t>
            </a:r>
            <a:r>
              <a:rPr lang="en-US" altLang="zh-CN" sz="3000">
                <a:solidFill>
                  <a:srgbClr val="000000"/>
                </a:solidFill>
              </a:rPr>
              <a:t>R[n-i+1..n]</a:t>
            </a:r>
          </a:p>
          <a:p>
            <a:endParaRPr lang="en-US" altLang="zh-CN" sz="3000">
              <a:solidFill>
                <a:srgbClr val="000000"/>
              </a:solidFill>
            </a:endParaRPr>
          </a:p>
        </p:txBody>
      </p:sp>
      <p:sp>
        <p:nvSpPr>
          <p:cNvPr id="385035" name="AutoShape 11"/>
          <p:cNvSpPr>
            <a:spLocks noChangeArrowheads="1"/>
          </p:cNvSpPr>
          <p:nvPr/>
        </p:nvSpPr>
        <p:spPr bwMode="auto">
          <a:xfrm>
            <a:off x="5105400" y="3429000"/>
            <a:ext cx="914400" cy="1828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212725" y="3581400"/>
            <a:ext cx="420687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比较相邻记录，将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关键字最大的记录</a:t>
            </a:r>
            <a:r>
              <a:rPr lang="zh-CN" altLang="zh-CN" sz="3200" b="1">
                <a:solidFill>
                  <a:srgbClr val="800000"/>
                </a:solidFill>
                <a:ea typeface="楷体_GB2312" pitchFamily="49" charset="-122"/>
              </a:rPr>
              <a:t>交换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到</a:t>
            </a:r>
            <a:r>
              <a:rPr lang="zh-CN" altLang="zh-CN" sz="3200" b="1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n-i+1 </a:t>
            </a:r>
            <a:r>
              <a:rPr lang="zh-CN" altLang="zh-CN" sz="3200">
                <a:solidFill>
                  <a:srgbClr val="800000"/>
                </a:solidFill>
                <a:ea typeface="楷体_GB2312" pitchFamily="49" charset="-122"/>
              </a:rPr>
              <a:t>的位置上</a:t>
            </a:r>
            <a:endParaRPr lang="zh-CN" altLang="en-US" sz="3600" b="1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385037" name="AutoShape 13"/>
          <p:cNvSpPr>
            <a:spLocks noChangeArrowheads="1"/>
          </p:cNvSpPr>
          <p:nvPr/>
        </p:nvSpPr>
        <p:spPr bwMode="auto">
          <a:xfrm>
            <a:off x="27432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38" name="AutoShape 14"/>
          <p:cNvSpPr>
            <a:spLocks noChangeArrowheads="1"/>
          </p:cNvSpPr>
          <p:nvPr/>
        </p:nvSpPr>
        <p:spPr bwMode="auto">
          <a:xfrm>
            <a:off x="43434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39" name="AutoShape 15"/>
          <p:cNvSpPr>
            <a:spLocks noChangeArrowheads="1"/>
          </p:cNvSpPr>
          <p:nvPr/>
        </p:nvSpPr>
        <p:spPr bwMode="auto">
          <a:xfrm>
            <a:off x="38100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0" name="AutoShape 16"/>
          <p:cNvSpPr>
            <a:spLocks noChangeArrowheads="1"/>
          </p:cNvSpPr>
          <p:nvPr/>
        </p:nvSpPr>
        <p:spPr bwMode="auto">
          <a:xfrm>
            <a:off x="32766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1" name="AutoShape 17"/>
          <p:cNvSpPr>
            <a:spLocks noChangeArrowheads="1"/>
          </p:cNvSpPr>
          <p:nvPr/>
        </p:nvSpPr>
        <p:spPr bwMode="auto">
          <a:xfrm>
            <a:off x="22860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2" name="AutoShape 18"/>
          <p:cNvSpPr>
            <a:spLocks noChangeArrowheads="1"/>
          </p:cNvSpPr>
          <p:nvPr/>
        </p:nvSpPr>
        <p:spPr bwMode="auto">
          <a:xfrm>
            <a:off x="18288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3" name="AutoShape 19"/>
          <p:cNvSpPr>
            <a:spLocks noChangeArrowheads="1"/>
          </p:cNvSpPr>
          <p:nvPr/>
        </p:nvSpPr>
        <p:spPr bwMode="auto">
          <a:xfrm>
            <a:off x="13716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4" name="AutoShape 20"/>
          <p:cNvSpPr>
            <a:spLocks noChangeArrowheads="1"/>
          </p:cNvSpPr>
          <p:nvPr/>
        </p:nvSpPr>
        <p:spPr bwMode="auto">
          <a:xfrm>
            <a:off x="838200" y="3048000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>
            <a:off x="4953000" y="3048000"/>
            <a:ext cx="0" cy="2971800"/>
          </a:xfrm>
          <a:prstGeom prst="line">
            <a:avLst/>
          </a:prstGeom>
          <a:noFill/>
          <a:ln w="9525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5046" name="Line 22"/>
          <p:cNvSpPr>
            <a:spLocks noChangeShapeType="1"/>
          </p:cNvSpPr>
          <p:nvPr/>
        </p:nvSpPr>
        <p:spPr bwMode="auto">
          <a:xfrm>
            <a:off x="4572000" y="2514600"/>
            <a:ext cx="0" cy="2971800"/>
          </a:xfrm>
          <a:prstGeom prst="line">
            <a:avLst/>
          </a:prstGeom>
          <a:noFill/>
          <a:ln w="9525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utoUpdateAnimBg="0"/>
      <p:bldP spid="385033" grpId="0" animBg="1" autoUpdateAnimBg="0"/>
      <p:bldP spid="385034" grpId="0" animBg="1" autoUpdateAnimBg="0"/>
      <p:bldP spid="385035" grpId="0" animBg="1"/>
      <p:bldP spid="385036" grpId="0" autoUpdateAnimBg="0"/>
      <p:bldP spid="385037" grpId="0" animBg="1"/>
      <p:bldP spid="385038" grpId="0" animBg="1"/>
      <p:bldP spid="385039" grpId="0" animBg="1"/>
      <p:bldP spid="385040" grpId="0" animBg="1"/>
      <p:bldP spid="385041" grpId="0" animBg="1"/>
      <p:bldP spid="385042" grpId="0" animBg="1"/>
      <p:bldP spid="385043" grpId="0" animBg="1"/>
      <p:bldP spid="385044" grpId="0" animBg="1"/>
      <p:bldP spid="385045" grpId="0" animBg="1"/>
      <p:bldP spid="3850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6715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48  25  34  76  51  87  93  12</a:t>
            </a:r>
            <a:r>
              <a:rPr lang="en-US" altLang="zh-CN" sz="3200" b="1">
                <a:solidFill>
                  <a:srgbClr val="0000FF"/>
                </a:solidFill>
              </a:rPr>
              <a:t> </a:t>
            </a:r>
            <a:r>
              <a:rPr lang="en-US" altLang="zh-CN" sz="3200" b="1">
                <a:solidFill>
                  <a:srgbClr val="000000"/>
                </a:solidFill>
              </a:rPr>
              <a:t> 69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147888" y="990600"/>
            <a:ext cx="67151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25  34  48  51  76  87  12</a:t>
            </a:r>
            <a:r>
              <a:rPr lang="en-US" altLang="zh-CN" sz="3200" b="1">
                <a:solidFill>
                  <a:srgbClr val="0000FF"/>
                </a:solidFill>
              </a:rPr>
              <a:t> </a:t>
            </a:r>
            <a:r>
              <a:rPr lang="en-US" altLang="zh-CN" sz="3200" b="1">
                <a:solidFill>
                  <a:srgbClr val="000000"/>
                </a:solidFill>
              </a:rPr>
              <a:t> 69  </a:t>
            </a:r>
            <a:r>
              <a:rPr lang="en-US" altLang="zh-CN" sz="3200" b="1">
                <a:solidFill>
                  <a:srgbClr val="FF0000"/>
                </a:solidFill>
              </a:rPr>
              <a:t>93</a:t>
            </a:r>
            <a:r>
              <a:rPr lang="en-US" altLang="zh-CN" sz="32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3429000" y="990600"/>
            <a:ext cx="6715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25  34  48  51  76  12  69  </a:t>
            </a:r>
            <a:r>
              <a:rPr lang="en-US" altLang="zh-CN" sz="3200" b="1">
                <a:solidFill>
                  <a:srgbClr val="FF0000"/>
                </a:solidFill>
              </a:rPr>
              <a:t>87  93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6000750" y="990600"/>
            <a:ext cx="6715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25 12  </a:t>
            </a:r>
            <a:r>
              <a:rPr lang="en-US" altLang="zh-CN" sz="3200" b="1">
                <a:solidFill>
                  <a:srgbClr val="FF0000"/>
                </a:solidFill>
              </a:rPr>
              <a:t>34  48  51  69  76  87  93</a:t>
            </a: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7234238" y="990600"/>
            <a:ext cx="67151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</a:rPr>
              <a:t>12  </a:t>
            </a:r>
            <a:r>
              <a:rPr lang="en-US" altLang="zh-CN" sz="3200" b="1">
                <a:solidFill>
                  <a:srgbClr val="FF0000"/>
                </a:solidFill>
              </a:rPr>
              <a:t>25  34  48  51  69  76  87  93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381000" y="0"/>
            <a:ext cx="3241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000" b="1">
                <a:solidFill>
                  <a:srgbClr val="FF00FF"/>
                </a:solidFill>
                <a:ea typeface="隶书" pitchFamily="49" charset="-122"/>
              </a:rPr>
              <a:t>举例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autoUpdateAnimBg="0"/>
      <p:bldP spid="387076" grpId="0" autoUpdateAnimBg="0"/>
      <p:bldP spid="387077" grpId="0" autoUpdateAnimBg="0"/>
      <p:bldP spid="3870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152400" y="77788"/>
            <a:ext cx="6098144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200" b="1" dirty="0">
                <a:solidFill>
                  <a:srgbClr val="000000"/>
                </a:solidFill>
              </a:rPr>
              <a:t>void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</a:rPr>
              <a:t>BubbleSort</a:t>
            </a:r>
            <a:r>
              <a:rPr lang="en-US" altLang="zh-CN" sz="3200" dirty="0">
                <a:solidFill>
                  <a:srgbClr val="000000"/>
                </a:solidFill>
              </a:rPr>
              <a:t>(Elem R[ ], </a:t>
            </a:r>
            <a:r>
              <a:rPr lang="en-US" altLang="zh-CN" sz="3200" b="1" dirty="0" err="1">
                <a:solidFill>
                  <a:srgbClr val="000000"/>
                </a:solidFill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</a:rPr>
              <a:t> n) </a:t>
            </a:r>
            <a:r>
              <a:rPr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{</a:t>
            </a:r>
          </a:p>
          <a:p>
            <a:pPr algn="l">
              <a:lnSpc>
                <a:spcPct val="115000"/>
              </a:lnSpc>
            </a:pPr>
            <a:r>
              <a:rPr lang="en-US" altLang="zh-CN" sz="3200" dirty="0">
                <a:solidFill>
                  <a:srgbClr val="000000"/>
                </a:solidFill>
              </a:rPr>
              <a:t>   </a:t>
            </a:r>
          </a:p>
          <a:p>
            <a:pPr algn="l">
              <a:lnSpc>
                <a:spcPct val="115000"/>
              </a:lnSpc>
            </a:pPr>
            <a:r>
              <a:rPr lang="en-US" altLang="zh-CN" sz="3200" dirty="0">
                <a:solidFill>
                  <a:srgbClr val="000000"/>
                </a:solidFill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dirty="0">
                <a:solidFill>
                  <a:srgbClr val="FF0000"/>
                </a:solidFill>
              </a:rPr>
              <a:t> (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 &gt;1) 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{ </a:t>
            </a:r>
            <a:endParaRPr lang="en-US" altLang="zh-CN" sz="32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       </a:t>
            </a:r>
          </a:p>
          <a:p>
            <a:pPr algn="l">
              <a:lnSpc>
                <a:spcPct val="115000"/>
              </a:lnSpc>
            </a:pPr>
            <a:endParaRPr lang="en-US" altLang="zh-CN" sz="32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        </a:t>
            </a:r>
          </a:p>
          <a:p>
            <a:pPr algn="l">
              <a:lnSpc>
                <a:spcPct val="115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         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 dirty="0">
                <a:solidFill>
                  <a:srgbClr val="000000"/>
                </a:solidFill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9900"/>
                </a:solidFill>
              </a:rPr>
              <a:t>// while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 dirty="0">
                <a:solidFill>
                  <a:srgbClr val="000000"/>
                </a:solidFill>
              </a:rPr>
              <a:t>} // </a:t>
            </a:r>
            <a:r>
              <a:rPr lang="en-US" altLang="zh-CN" sz="3200" dirty="0" err="1">
                <a:solidFill>
                  <a:srgbClr val="000000"/>
                </a:solidFill>
              </a:rPr>
              <a:t>BubbleSort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533400" y="685800"/>
            <a:ext cx="1044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</a:rPr>
              <a:t>i = n;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772462" y="4009383"/>
            <a:ext cx="6957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=i-1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  <a:ea typeface="楷体_GB2312" pitchFamily="49" charset="-122"/>
              </a:rPr>
              <a:t>                 </a:t>
            </a:r>
            <a:r>
              <a:rPr lang="en-US" altLang="zh-CN" sz="3200" dirty="0">
                <a:solidFill>
                  <a:srgbClr val="0000FF"/>
                </a:solidFill>
                <a:ea typeface="楷体_GB2312" pitchFamily="49" charset="-122"/>
              </a:rPr>
              <a:t>// </a:t>
            </a:r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最后一个记录的位置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838200" y="1303338"/>
            <a:ext cx="8370888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 b="1" dirty="0">
              <a:solidFill>
                <a:srgbClr val="840C26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 dirty="0">
                <a:solidFill>
                  <a:srgbClr val="840C26"/>
                </a:solidFill>
              </a:rPr>
              <a:t>    if</a:t>
            </a:r>
            <a:r>
              <a:rPr lang="en-US" altLang="zh-CN" sz="3200" dirty="0">
                <a:solidFill>
                  <a:srgbClr val="840C26"/>
                </a:solidFill>
              </a:rPr>
              <a:t> (</a:t>
            </a:r>
            <a:r>
              <a:rPr lang="en-US" altLang="zh-CN" sz="3200" dirty="0" smtClean="0">
                <a:solidFill>
                  <a:srgbClr val="840C26"/>
                </a:solidFill>
              </a:rPr>
              <a:t>R[j].</a:t>
            </a:r>
            <a:r>
              <a:rPr lang="en-US" altLang="zh-CN" sz="3200" dirty="0">
                <a:solidFill>
                  <a:srgbClr val="840C26"/>
                </a:solidFill>
              </a:rPr>
              <a:t>key </a:t>
            </a:r>
            <a:r>
              <a:rPr lang="en-US" altLang="zh-CN" sz="3200" b="1" dirty="0" smtClean="0">
                <a:solidFill>
                  <a:srgbClr val="3366FF"/>
                </a:solidFill>
              </a:rPr>
              <a:t>&gt;</a:t>
            </a:r>
            <a:r>
              <a:rPr lang="en-US" altLang="zh-CN" sz="3200" dirty="0" smtClean="0">
                <a:solidFill>
                  <a:srgbClr val="840C26"/>
                </a:solidFill>
              </a:rPr>
              <a:t> R[j+1].</a:t>
            </a:r>
            <a:r>
              <a:rPr lang="en-US" altLang="zh-CN" sz="3200" dirty="0">
                <a:solidFill>
                  <a:srgbClr val="840C26"/>
                </a:solidFill>
              </a:rPr>
              <a:t>key)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840C26"/>
                </a:solidFill>
                <a:latin typeface="宋体" pitchFamily="2" charset="-122"/>
              </a:rPr>
              <a:t>{</a:t>
            </a:r>
            <a:r>
              <a:rPr lang="en-US" altLang="zh-CN" sz="3200" b="1" dirty="0">
                <a:solidFill>
                  <a:srgbClr val="840C26"/>
                </a:solidFill>
              </a:rPr>
              <a:t> 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dirty="0">
                <a:solidFill>
                  <a:srgbClr val="000000"/>
                </a:solidFill>
              </a:rPr>
              <a:t>       </a:t>
            </a:r>
            <a:r>
              <a:rPr lang="en-US" altLang="zh-CN" sz="3200" dirty="0">
                <a:solidFill>
                  <a:srgbClr val="840C26"/>
                </a:solidFill>
              </a:rPr>
              <a:t>Swap(R[j], R[j+1</a:t>
            </a:r>
            <a:r>
              <a:rPr lang="en-US" altLang="zh-CN" sz="3200" dirty="0" smtClean="0">
                <a:solidFill>
                  <a:srgbClr val="840C26"/>
                </a:solidFill>
              </a:rPr>
              <a:t>]);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 dirty="0" smtClean="0">
                <a:solidFill>
                  <a:srgbClr val="840C26"/>
                </a:solidFill>
                <a:latin typeface="宋体" pitchFamily="2" charset="-122"/>
              </a:rPr>
              <a:t>  }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FF6600"/>
                </a:solidFill>
              </a:rPr>
              <a:t>//</a:t>
            </a:r>
            <a:r>
              <a:rPr lang="en-US" altLang="zh-CN" sz="3200" dirty="0">
                <a:solidFill>
                  <a:srgbClr val="FF6600"/>
                </a:solidFill>
              </a:rPr>
              <a:t>if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838200" y="1841687"/>
            <a:ext cx="3681413" cy="6524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200" b="1" dirty="0">
                <a:solidFill>
                  <a:srgbClr val="000099"/>
                </a:solidFill>
              </a:rPr>
              <a:t>for</a:t>
            </a:r>
            <a:r>
              <a:rPr lang="en-US" altLang="zh-CN" sz="3200" dirty="0">
                <a:solidFill>
                  <a:srgbClr val="000099"/>
                </a:solidFill>
              </a:rPr>
              <a:t> (j = 1</a:t>
            </a:r>
            <a:r>
              <a:rPr lang="en-US" altLang="zh-CN" sz="3200" dirty="0">
                <a:solidFill>
                  <a:srgbClr val="0000FF"/>
                </a:solidFill>
              </a:rPr>
              <a:t>;  </a:t>
            </a:r>
            <a:r>
              <a:rPr lang="en-US" altLang="zh-CN" sz="3200" dirty="0">
                <a:solidFill>
                  <a:srgbClr val="FF0000"/>
                </a:solidFill>
              </a:rPr>
              <a:t>j &lt;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;</a:t>
            </a:r>
            <a:r>
              <a:rPr lang="en-US" altLang="zh-CN" sz="3200" dirty="0">
                <a:solidFill>
                  <a:srgbClr val="000099"/>
                </a:solidFill>
              </a:rPr>
              <a:t>  </a:t>
            </a:r>
            <a:r>
              <a:rPr lang="en-US" altLang="zh-CN" sz="3200" dirty="0" err="1">
                <a:solidFill>
                  <a:srgbClr val="000099"/>
                </a:solidFill>
              </a:rPr>
              <a:t>j++</a:t>
            </a:r>
            <a:r>
              <a:rPr lang="en-US" altLang="zh-CN" sz="3200" dirty="0">
                <a:solidFill>
                  <a:srgbClr val="000099"/>
                </a:solidFill>
              </a:rPr>
              <a:t>)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85387" y="5728997"/>
            <a:ext cx="4758614" cy="5971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381000" y="1968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36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600" b="1">
              <a:solidFill>
                <a:srgbClr val="000080"/>
              </a:solidFill>
              <a:ea typeface="楷体_GB2312" pitchFamily="49" charset="-122"/>
            </a:endParaRP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838200" y="962025"/>
            <a:ext cx="8077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一般情况下，第一次“起泡”需要进行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n-1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次比较（交换），经过一趟“起泡”后，下一次</a:t>
            </a:r>
            <a:r>
              <a:rPr lang="zh-CN" altLang="en-US" sz="280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起泡</a:t>
            </a:r>
            <a:r>
              <a:rPr lang="zh-CN" altLang="en-US" sz="2800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的比较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交换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次数应该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减少一次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algn="l">
              <a:spcBef>
                <a:spcPct val="40000"/>
              </a:spcBef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但并不是每趟都如此。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381000" y="2843213"/>
            <a:ext cx="1204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838200" y="3581400"/>
          <a:ext cx="739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22" name="文档" r:id="rId5" imgW="5417640" imgH="736200" progId="Word.Document.8">
                  <p:embed/>
                </p:oleObj>
              </mc:Choice>
              <mc:Fallback>
                <p:oleObj name="文档" r:id="rId5" imgW="5417640" imgH="7362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391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914400" y="35941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2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1828800" y="35814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5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2743200" y="35814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5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1828800" y="35814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3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2743200" y="362585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1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3733800" y="35941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5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2" name="Text Box 12"/>
          <p:cNvSpPr txBox="1">
            <a:spLocks noChangeArrowheads="1"/>
          </p:cNvSpPr>
          <p:nvPr/>
        </p:nvSpPr>
        <p:spPr bwMode="auto">
          <a:xfrm>
            <a:off x="4724400" y="35941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7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5638800" y="35814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9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5638800" y="35941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8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5" name="Text Box 15"/>
          <p:cNvSpPr txBox="1">
            <a:spLocks noChangeArrowheads="1"/>
          </p:cNvSpPr>
          <p:nvPr/>
        </p:nvSpPr>
        <p:spPr bwMode="auto">
          <a:xfrm>
            <a:off x="6553200" y="3594100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3333CC"/>
                </a:solidFill>
              </a:rPr>
              <a:t>9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36" name="Line 16"/>
          <p:cNvSpPr>
            <a:spLocks noChangeShapeType="1"/>
          </p:cNvSpPr>
          <p:nvPr/>
        </p:nvSpPr>
        <p:spPr bwMode="auto">
          <a:xfrm flipV="1">
            <a:off x="7010400" y="44958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7032625" y="4945063"/>
            <a:ext cx="81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3333CC"/>
                </a:solidFill>
              </a:rPr>
              <a:t>i=7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89138" name="Line 18"/>
          <p:cNvSpPr>
            <a:spLocks noChangeShapeType="1"/>
          </p:cNvSpPr>
          <p:nvPr/>
        </p:nvSpPr>
        <p:spPr bwMode="auto">
          <a:xfrm flipV="1">
            <a:off x="6019800" y="434340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9139" name="Text Box 19"/>
          <p:cNvSpPr txBox="1">
            <a:spLocks noChangeArrowheads="1"/>
          </p:cNvSpPr>
          <p:nvPr/>
        </p:nvSpPr>
        <p:spPr bwMode="auto">
          <a:xfrm>
            <a:off x="6042025" y="4800600"/>
            <a:ext cx="81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3333CC"/>
                </a:solidFill>
              </a:rPr>
              <a:t>i=6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89140" name="Rectangle 20"/>
          <p:cNvSpPr>
            <a:spLocks noChangeArrowheads="1"/>
          </p:cNvSpPr>
          <p:nvPr/>
        </p:nvSpPr>
        <p:spPr bwMode="auto">
          <a:xfrm>
            <a:off x="6858000" y="4343400"/>
            <a:ext cx="1066800" cy="1066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1828800" y="3594100"/>
            <a:ext cx="838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1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2743200" y="3581400"/>
            <a:ext cx="838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3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V="1">
            <a:off x="2209800" y="4267200"/>
            <a:ext cx="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2232025" y="4716463"/>
            <a:ext cx="81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800000"/>
                </a:solidFill>
              </a:rPr>
              <a:t>i=2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89145" name="Rectangle 25"/>
          <p:cNvSpPr>
            <a:spLocks noChangeArrowheads="1"/>
          </p:cNvSpPr>
          <p:nvPr/>
        </p:nvSpPr>
        <p:spPr bwMode="auto">
          <a:xfrm>
            <a:off x="5867400" y="4343400"/>
            <a:ext cx="8382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89146" name="Rectangle 26"/>
          <p:cNvSpPr>
            <a:spLocks noChangeArrowheads="1"/>
          </p:cNvSpPr>
          <p:nvPr/>
        </p:nvSpPr>
        <p:spPr bwMode="auto">
          <a:xfrm>
            <a:off x="723900" y="5419725"/>
            <a:ext cx="67833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起泡排序的结束条件为，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最后一趟没有进行</a:t>
            </a:r>
            <a:r>
              <a:rPr lang="zh-CN" altLang="en-US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交换记录</a:t>
            </a:r>
            <a:r>
              <a:rPr lang="zh-CN" altLang="en-US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9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 autoUpdateAnimBg="0"/>
      <p:bldP spid="389126" grpId="0" animBg="1" autoUpdateAnimBg="0"/>
      <p:bldP spid="389127" grpId="0" animBg="1" autoUpdateAnimBg="0"/>
      <p:bldP spid="389128" grpId="0" animBg="1" autoUpdateAnimBg="0"/>
      <p:bldP spid="389129" grpId="0" animBg="1" autoUpdateAnimBg="0"/>
      <p:bldP spid="389130" grpId="0" animBg="1" autoUpdateAnimBg="0"/>
      <p:bldP spid="389131" grpId="0" animBg="1" autoUpdateAnimBg="0"/>
      <p:bldP spid="389132" grpId="0" animBg="1" autoUpdateAnimBg="0"/>
      <p:bldP spid="389133" grpId="0" animBg="1" autoUpdateAnimBg="0"/>
      <p:bldP spid="389134" grpId="0" animBg="1" autoUpdateAnimBg="0"/>
      <p:bldP spid="389135" grpId="0" animBg="1" autoUpdateAnimBg="0"/>
      <p:bldP spid="389136" grpId="0" animBg="1"/>
      <p:bldP spid="389137" grpId="0" autoUpdateAnimBg="0"/>
      <p:bldP spid="389138" grpId="0" animBg="1"/>
      <p:bldP spid="389139" grpId="0" autoUpdateAnimBg="0"/>
      <p:bldP spid="389140" grpId="0" animBg="1"/>
      <p:bldP spid="389141" grpId="0" animBg="1" autoUpdateAnimBg="0"/>
      <p:bldP spid="389142" grpId="0" animBg="1" autoUpdateAnimBg="0"/>
      <p:bldP spid="389143" grpId="0" animBg="1"/>
      <p:bldP spid="389144" grpId="0" autoUpdateAnimBg="0"/>
      <p:bldP spid="389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152400" y="77788"/>
            <a:ext cx="6038850" cy="681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000000"/>
                </a:solidFill>
              </a:rPr>
              <a:t>void</a:t>
            </a:r>
            <a:r>
              <a:rPr lang="en-US" altLang="zh-CN" sz="3200">
                <a:solidFill>
                  <a:srgbClr val="000000"/>
                </a:solidFill>
              </a:rPr>
              <a:t> BubbleSort(Elem R[ ], </a:t>
            </a:r>
            <a:r>
              <a:rPr lang="en-US" altLang="zh-CN" sz="3200" b="1">
                <a:solidFill>
                  <a:srgbClr val="000000"/>
                </a:solidFill>
              </a:rPr>
              <a:t>int</a:t>
            </a:r>
            <a:r>
              <a:rPr lang="en-US" altLang="zh-CN" sz="3200">
                <a:solidFill>
                  <a:srgbClr val="000000"/>
                </a:solidFill>
              </a:rPr>
              <a:t> n) </a:t>
            </a: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{</a:t>
            </a: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</a:t>
            </a: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</a:t>
            </a:r>
            <a:r>
              <a:rPr lang="en-US" altLang="zh-CN" sz="3200" b="1">
                <a:solidFill>
                  <a:srgbClr val="FF0000"/>
                </a:solidFill>
              </a:rPr>
              <a:t>while</a:t>
            </a:r>
            <a:r>
              <a:rPr lang="en-US" altLang="zh-CN" sz="3200">
                <a:solidFill>
                  <a:srgbClr val="FF0000"/>
                </a:solidFill>
              </a:rPr>
              <a:t> (i &gt;1)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{ </a:t>
            </a: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    </a:t>
            </a:r>
          </a:p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       </a:t>
            </a:r>
            <a:endParaRPr lang="en-US" altLang="zh-CN" sz="3200" b="1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000000"/>
                </a:solidFill>
              </a:rPr>
              <a:t>   </a:t>
            </a:r>
            <a:r>
              <a:rPr lang="en-US" altLang="zh-CN" sz="3200" b="1">
                <a:solidFill>
                  <a:srgbClr val="FF0000"/>
                </a:solidFill>
              </a:rPr>
              <a:t>}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9900"/>
                </a:solidFill>
              </a:rPr>
              <a:t>// while</a:t>
            </a: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000000"/>
                </a:solidFill>
              </a:rPr>
              <a:t>} // </a:t>
            </a:r>
            <a:r>
              <a:rPr lang="en-US" altLang="zh-CN" sz="3200">
                <a:solidFill>
                  <a:srgbClr val="000000"/>
                </a:solidFill>
              </a:rPr>
              <a:t>BubbleSort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533400" y="685800"/>
            <a:ext cx="1044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</a:rPr>
              <a:t>i = n;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38200" y="5181600"/>
            <a:ext cx="7927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FF0000"/>
                </a:solidFill>
              </a:rPr>
              <a:t>i = lastExchangeIndex; </a:t>
            </a:r>
            <a:r>
              <a:rPr lang="en-US" altLang="zh-CN" sz="3200" b="1">
                <a:solidFill>
                  <a:srgbClr val="0000FF"/>
                </a:solidFill>
              </a:rPr>
              <a:t>//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本趟进行过交换的</a:t>
            </a:r>
          </a:p>
          <a:p>
            <a:pPr algn="l"/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                                    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最后一个记录的位置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838200" y="1790700"/>
            <a:ext cx="8370888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endParaRPr lang="en-US" altLang="zh-CN" sz="3200" b="1">
              <a:solidFill>
                <a:srgbClr val="840C26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840C26"/>
                </a:solidFill>
              </a:rPr>
              <a:t>    if</a:t>
            </a:r>
            <a:r>
              <a:rPr lang="en-US" altLang="zh-CN" sz="3200">
                <a:solidFill>
                  <a:srgbClr val="840C26"/>
                </a:solidFill>
              </a:rPr>
              <a:t> (</a:t>
            </a:r>
            <a:r>
              <a:rPr lang="en-US" altLang="zh-CN" sz="3200" smtClean="0">
                <a:solidFill>
                  <a:srgbClr val="840C26"/>
                </a:solidFill>
              </a:rPr>
              <a:t>R[j].</a:t>
            </a:r>
            <a:r>
              <a:rPr lang="en-US" altLang="zh-CN" sz="3200">
                <a:solidFill>
                  <a:srgbClr val="840C26"/>
                </a:solidFill>
              </a:rPr>
              <a:t>key </a:t>
            </a:r>
            <a:r>
              <a:rPr lang="en-US" altLang="zh-CN" sz="3200" b="1" smtClean="0">
                <a:solidFill>
                  <a:srgbClr val="3366FF"/>
                </a:solidFill>
              </a:rPr>
              <a:t>&gt;</a:t>
            </a:r>
            <a:r>
              <a:rPr lang="en-US" altLang="zh-CN" sz="3200" smtClean="0">
                <a:solidFill>
                  <a:srgbClr val="840C26"/>
                </a:solidFill>
              </a:rPr>
              <a:t> R[j+1].</a:t>
            </a:r>
            <a:r>
              <a:rPr lang="en-US" altLang="zh-CN" sz="3200">
                <a:solidFill>
                  <a:srgbClr val="840C26"/>
                </a:solidFill>
              </a:rPr>
              <a:t>key)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 sz="3200" b="1">
                <a:solidFill>
                  <a:srgbClr val="840C26"/>
                </a:solidFill>
                <a:latin typeface="宋体" pitchFamily="2" charset="-122"/>
              </a:rPr>
              <a:t>{</a:t>
            </a:r>
            <a:r>
              <a:rPr lang="en-US" altLang="zh-CN" sz="3200" b="1">
                <a:solidFill>
                  <a:srgbClr val="840C26"/>
                </a:solidFill>
              </a:rPr>
              <a:t> </a:t>
            </a:r>
            <a:endParaRPr lang="en-US" altLang="zh-CN" sz="3200" b="1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    </a:t>
            </a:r>
            <a:r>
              <a:rPr lang="en-US" altLang="zh-CN" sz="3200">
                <a:solidFill>
                  <a:srgbClr val="840C26"/>
                </a:solidFill>
              </a:rPr>
              <a:t>Swap(R[j], R[j+1]);</a:t>
            </a:r>
            <a:endParaRPr lang="en-US" altLang="zh-CN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</a:rPr>
              <a:t>       </a:t>
            </a:r>
            <a:r>
              <a:rPr lang="en-US" altLang="zh-CN" sz="3200">
                <a:solidFill>
                  <a:srgbClr val="006600"/>
                </a:solidFill>
              </a:rPr>
              <a:t>lastExchangeIndex = j;  </a:t>
            </a:r>
            <a:r>
              <a:rPr lang="en-US" altLang="zh-CN" sz="2400">
                <a:solidFill>
                  <a:srgbClr val="006600"/>
                </a:solidFill>
              </a:rPr>
              <a:t>//</a:t>
            </a:r>
            <a:r>
              <a:rPr lang="zh-CN" altLang="en-US" sz="2400">
                <a:solidFill>
                  <a:srgbClr val="006600"/>
                </a:solidFill>
                <a:ea typeface="楷体_GB2312" pitchFamily="49" charset="-122"/>
              </a:rPr>
              <a:t>记下</a:t>
            </a:r>
            <a:r>
              <a:rPr lang="zh-CN" altLang="en-US" sz="24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进行交换的记录位置</a:t>
            </a:r>
            <a:endParaRPr lang="zh-CN" altLang="en-US" sz="320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3200">
                <a:solidFill>
                  <a:srgbClr val="000000"/>
                </a:solidFill>
              </a:rPr>
              <a:t>    </a:t>
            </a:r>
            <a:r>
              <a:rPr lang="en-US" altLang="zh-CN" sz="3200" b="1">
                <a:solidFill>
                  <a:srgbClr val="840C26"/>
                </a:solidFill>
                <a:latin typeface="宋体" pitchFamily="2" charset="-122"/>
              </a:rPr>
              <a:t>}</a:t>
            </a:r>
            <a:r>
              <a:rPr lang="en-US" altLang="zh-CN" sz="3200" b="1">
                <a:solidFill>
                  <a:srgbClr val="000000"/>
                </a:solidFill>
              </a:rPr>
              <a:t> </a:t>
            </a:r>
            <a:r>
              <a:rPr lang="en-US" altLang="zh-CN" sz="3200" b="1">
                <a:solidFill>
                  <a:srgbClr val="FF6600"/>
                </a:solidFill>
              </a:rPr>
              <a:t>//</a:t>
            </a:r>
            <a:r>
              <a:rPr lang="en-US" altLang="zh-CN" sz="3200">
                <a:solidFill>
                  <a:srgbClr val="FF6600"/>
                </a:solidFill>
              </a:rPr>
              <a:t>if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838200" y="2362200"/>
            <a:ext cx="3681413" cy="652463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for</a:t>
            </a:r>
            <a:r>
              <a:rPr lang="en-US" altLang="zh-CN" sz="3200">
                <a:solidFill>
                  <a:srgbClr val="000099"/>
                </a:solidFill>
              </a:rPr>
              <a:t> (j = 1</a:t>
            </a:r>
            <a:r>
              <a:rPr lang="en-US" altLang="zh-CN" sz="3200">
                <a:solidFill>
                  <a:srgbClr val="0000FF"/>
                </a:solidFill>
              </a:rPr>
              <a:t>;  </a:t>
            </a:r>
            <a:r>
              <a:rPr lang="en-US" altLang="zh-CN" sz="3200">
                <a:solidFill>
                  <a:srgbClr val="FF0000"/>
                </a:solidFill>
              </a:rPr>
              <a:t>j &lt; i;</a:t>
            </a:r>
            <a:r>
              <a:rPr lang="en-US" altLang="zh-CN" sz="3200">
                <a:solidFill>
                  <a:srgbClr val="000099"/>
                </a:solidFill>
              </a:rPr>
              <a:t>  j++)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838200" y="1752600"/>
            <a:ext cx="4025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6600"/>
                </a:solidFill>
              </a:rPr>
              <a:t>lastExchangeIndex = 1;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58416" y="1828800"/>
            <a:ext cx="4292082" cy="4665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55574" y="4161453"/>
            <a:ext cx="7688425" cy="4665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3141" y="5206482"/>
            <a:ext cx="7688425" cy="5971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85387" y="5728997"/>
            <a:ext cx="4758614" cy="5971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358775" y="152400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latin typeface="宋体" pitchFamily="2" charset="-122"/>
              </a:rPr>
              <a:t>时间分析</a:t>
            </a:r>
            <a:r>
              <a:rPr lang="en-US" altLang="zh-CN" sz="3600" b="1">
                <a:solidFill>
                  <a:srgbClr val="990000"/>
                </a:solidFill>
                <a:latin typeface="宋体" pitchFamily="2" charset="-122"/>
              </a:rPr>
              <a:t>:</a:t>
            </a:r>
            <a:endParaRPr lang="en-US" altLang="zh-CN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342900" y="823913"/>
            <a:ext cx="900271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>
                <a:solidFill>
                  <a:srgbClr val="000099"/>
                </a:solidFill>
                <a:ea typeface="楷体_GB2312" pitchFamily="49" charset="-122"/>
              </a:rPr>
              <a:t>最好的情况：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   关键字在记录序列中顺序有序，只需进行一趟起泡</a:t>
            </a:r>
            <a:endParaRPr lang="zh-CN" altLang="en-US" sz="2800" b="1">
              <a:solidFill>
                <a:srgbClr val="000080"/>
              </a:solidFill>
              <a:ea typeface="楷体_GB2312" pitchFamily="49" charset="-122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609600" y="2165350"/>
            <a:ext cx="340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5042"/>
                </a:solidFill>
                <a:ea typeface="隶书" pitchFamily="49" charset="-122"/>
              </a:rPr>
              <a:t>“</a:t>
            </a:r>
            <a:r>
              <a:rPr lang="zh-CN" altLang="en-US" sz="3600" b="1">
                <a:solidFill>
                  <a:srgbClr val="005042"/>
                </a:solidFill>
                <a:ea typeface="隶书" pitchFamily="49" charset="-122"/>
              </a:rPr>
              <a:t>比较”的次数：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358775" y="3346450"/>
            <a:ext cx="8128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最坏的情况：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333399"/>
                </a:solidFill>
                <a:ea typeface="楷体_GB2312" pitchFamily="49" charset="-122"/>
              </a:rPr>
              <a:t>关键字在记录序列中逆序有序，需进行</a:t>
            </a:r>
            <a:r>
              <a:rPr lang="en-US" altLang="zh-CN" sz="2800" b="1">
                <a:solidFill>
                  <a:srgbClr val="333399"/>
                </a:solidFill>
                <a:ea typeface="楷体_GB2312" pitchFamily="49" charset="-122"/>
              </a:rPr>
              <a:t>n-1</a:t>
            </a:r>
            <a:r>
              <a:rPr lang="zh-CN" altLang="en-US" sz="2800" b="1">
                <a:solidFill>
                  <a:srgbClr val="333399"/>
                </a:solidFill>
                <a:ea typeface="楷体_GB2312" pitchFamily="49" charset="-122"/>
              </a:rPr>
              <a:t>趟起泡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609600" y="4619625"/>
            <a:ext cx="340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5042"/>
                </a:solidFill>
                <a:ea typeface="隶书" pitchFamily="49" charset="-122"/>
              </a:rPr>
              <a:t>“</a:t>
            </a:r>
            <a:r>
              <a:rPr lang="zh-CN" altLang="en-US" sz="3600" b="1">
                <a:solidFill>
                  <a:srgbClr val="005042"/>
                </a:solidFill>
                <a:ea typeface="隶书" pitchFamily="49" charset="-122"/>
              </a:rPr>
              <a:t>比较”的次数：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6019800" y="2743200"/>
            <a:ext cx="463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400" b="1">
                <a:solidFill>
                  <a:srgbClr val="FF0000"/>
                </a:solidFill>
              </a:rPr>
              <a:t>0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4876800" y="2181225"/>
            <a:ext cx="340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5042"/>
                </a:solidFill>
                <a:ea typeface="隶书" pitchFamily="49" charset="-122"/>
              </a:rPr>
              <a:t>“</a:t>
            </a:r>
            <a:r>
              <a:rPr lang="zh-CN" altLang="en-US" sz="3600" b="1">
                <a:solidFill>
                  <a:srgbClr val="005042"/>
                </a:solidFill>
                <a:ea typeface="隶书" pitchFamily="49" charset="-122"/>
              </a:rPr>
              <a:t>移动”的次数：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4876800" y="4619625"/>
            <a:ext cx="340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5042"/>
                </a:solidFill>
                <a:ea typeface="隶书" pitchFamily="49" charset="-122"/>
              </a:rPr>
              <a:t>“</a:t>
            </a:r>
            <a:r>
              <a:rPr lang="zh-CN" altLang="en-US" sz="3600" b="1">
                <a:solidFill>
                  <a:srgbClr val="005042"/>
                </a:solidFill>
                <a:ea typeface="隶书" pitchFamily="49" charset="-122"/>
              </a:rPr>
              <a:t>移动”的次数：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93226" name="Text Box 10"/>
          <p:cNvSpPr txBox="1">
            <a:spLocks noChangeArrowheads="1"/>
          </p:cNvSpPr>
          <p:nvPr/>
        </p:nvSpPr>
        <p:spPr bwMode="auto">
          <a:xfrm>
            <a:off x="1676400" y="2727325"/>
            <a:ext cx="890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FF0000"/>
                </a:solidFill>
              </a:rPr>
              <a:t>n-1</a:t>
            </a:r>
          </a:p>
        </p:txBody>
      </p:sp>
      <p:graphicFrame>
        <p:nvGraphicFramePr>
          <p:cNvPr id="393227" name="Object 11"/>
          <p:cNvGraphicFramePr>
            <a:graphicFrameLocks noChangeAspect="1"/>
          </p:cNvGraphicFramePr>
          <p:nvPr/>
        </p:nvGraphicFramePr>
        <p:xfrm>
          <a:off x="914400" y="5257800"/>
          <a:ext cx="3048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2" name="Microsoft 公式 3.0" r:id="rId4" imgW="1206360" imgH="431640" progId="Equation.3">
                  <p:embed/>
                </p:oleObj>
              </mc:Choice>
              <mc:Fallback>
                <p:oleObj name="Microsoft 公式 3.0" r:id="rId4" imgW="1206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3048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8" name="Object 12"/>
          <p:cNvGraphicFramePr>
            <a:graphicFrameLocks noChangeAspect="1"/>
          </p:cNvGraphicFramePr>
          <p:nvPr/>
        </p:nvGraphicFramePr>
        <p:xfrm>
          <a:off x="5029200" y="5257800"/>
          <a:ext cx="3429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83" name="Microsoft 公式 3.0" r:id="rId6" imgW="1346040" imgH="431640" progId="Equation.3">
                  <p:embed/>
                </p:oleObj>
              </mc:Choice>
              <mc:Fallback>
                <p:oleObj name="Microsoft 公式 3.0" r:id="rId6" imgW="13460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4290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5845175" y="574675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</a:rPr>
              <a:t>{2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3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5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7}</a:t>
            </a:r>
          </a:p>
        </p:txBody>
      </p:sp>
      <p:sp>
        <p:nvSpPr>
          <p:cNvPr id="393230" name="Text Box 14"/>
          <p:cNvSpPr txBox="1">
            <a:spLocks noChangeArrowheads="1"/>
          </p:cNvSpPr>
          <p:nvPr/>
        </p:nvSpPr>
        <p:spPr bwMode="auto">
          <a:xfrm>
            <a:off x="6107113" y="3494088"/>
            <a:ext cx="281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3333CC"/>
                </a:solidFill>
              </a:rPr>
              <a:t>{7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5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3</a:t>
            </a:r>
            <a:r>
              <a:rPr lang="zh-CN" altLang="en-US" sz="3200" b="1">
                <a:solidFill>
                  <a:srgbClr val="3333CC"/>
                </a:solidFill>
              </a:rPr>
              <a:t>，</a:t>
            </a:r>
            <a:r>
              <a:rPr lang="en-US" altLang="zh-CN" sz="3200" b="1">
                <a:solidFill>
                  <a:srgbClr val="3333CC"/>
                </a:solidFill>
              </a:rPr>
              <a:t>2}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38550" y="2647950"/>
            <a:ext cx="1549400" cy="4210050"/>
            <a:chOff x="2292" y="1668"/>
            <a:chExt cx="976" cy="2652"/>
          </a:xfrm>
        </p:grpSpPr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2448" y="1668"/>
              <a:ext cx="8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400" b="1">
                  <a:solidFill>
                    <a:srgbClr val="3333CC"/>
                  </a:solidFill>
                </a:rPr>
                <a:t>O(n)</a:t>
              </a:r>
              <a:endParaRPr lang="en-US" altLang="zh-CN" sz="2400">
                <a:solidFill>
                  <a:srgbClr val="3333CC"/>
                </a:solidFill>
              </a:endParaRPr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2292" y="3840"/>
              <a:ext cx="9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400" b="1">
                  <a:solidFill>
                    <a:srgbClr val="3333CC"/>
                  </a:solidFill>
                </a:rPr>
                <a:t>O(n</a:t>
              </a:r>
              <a:r>
                <a:rPr lang="en-US" altLang="zh-CN" sz="4400" b="1" baseline="30000">
                  <a:solidFill>
                    <a:srgbClr val="3333CC"/>
                  </a:solidFill>
                </a:rPr>
                <a:t>2</a:t>
              </a:r>
              <a:r>
                <a:rPr lang="en-US" altLang="zh-CN" sz="4400" b="1">
                  <a:solidFill>
                    <a:srgbClr val="3333CC"/>
                  </a:solidFill>
                </a:rPr>
                <a:t>)</a:t>
              </a:r>
              <a:endParaRPr lang="en-US" altLang="zh-CN" sz="2400">
                <a:solidFill>
                  <a:srgbClr val="3333CC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utoUpdateAnimBg="0"/>
      <p:bldP spid="393222" grpId="0" autoUpdateAnimBg="0"/>
      <p:bldP spid="393223" grpId="0" autoUpdateAnimBg="0"/>
      <p:bldP spid="393224" grpId="0" autoUpdateAnimBg="0"/>
      <p:bldP spid="393225" grpId="0" autoUpdateAnimBg="0"/>
      <p:bldP spid="393226" grpId="0" autoUpdateAnimBg="0"/>
      <p:bldP spid="393229" grpId="0" autoUpdateAnimBg="0"/>
      <p:bldP spid="3932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857250" y="838200"/>
            <a:ext cx="7448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003366"/>
                </a:solidFill>
                <a:ea typeface="楷体_GB2312" pitchFamily="49" charset="-122"/>
              </a:rPr>
              <a:t>10.3     </a:t>
            </a:r>
            <a:r>
              <a:rPr lang="zh-CN" altLang="en-US" sz="4800" b="1">
                <a:solidFill>
                  <a:srgbClr val="003366"/>
                </a:solidFill>
                <a:ea typeface="楷体_GB2312" pitchFamily="49" charset="-122"/>
              </a:rPr>
              <a:t>快 速 排 序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（交换类）</a:t>
            </a:r>
          </a:p>
        </p:txBody>
      </p:sp>
      <p:sp>
        <p:nvSpPr>
          <p:cNvPr id="419843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一、起泡排序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19844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二、一趟快速排序</a:t>
            </a:r>
            <a:endParaRPr lang="zh-CN" altLang="en-US" sz="4000" b="1">
              <a:solidFill>
                <a:srgbClr val="FF00FF"/>
              </a:solidFill>
              <a:ea typeface="隶书" pitchFamily="49" charset="-122"/>
            </a:endParaRPr>
          </a:p>
        </p:txBody>
      </p:sp>
      <p:sp>
        <p:nvSpPr>
          <p:cNvPr id="419845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4191000"/>
            <a:ext cx="3565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0000FF"/>
                </a:solidFill>
                <a:ea typeface="隶书" pitchFamily="49" charset="-122"/>
              </a:rPr>
              <a:t>三、快速排序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19846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5824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四、快速排序的时间分析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19847" name="Freeform 7"/>
          <p:cNvSpPr>
            <a:spLocks/>
          </p:cNvSpPr>
          <p:nvPr/>
        </p:nvSpPr>
        <p:spPr bwMode="auto">
          <a:xfrm>
            <a:off x="1436688" y="3121025"/>
            <a:ext cx="349250" cy="47942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9" y="302"/>
              </a:cxn>
              <a:cxn ang="0">
                <a:pos x="220" y="0"/>
              </a:cxn>
            </a:cxnLst>
            <a:rect l="0" t="0" r="r" b="b"/>
            <a:pathLst>
              <a:path w="220" h="302">
                <a:moveTo>
                  <a:pt x="0" y="192"/>
                </a:moveTo>
                <a:lnTo>
                  <a:pt x="119" y="302"/>
                </a:lnTo>
                <a:lnTo>
                  <a:pt x="220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20713" y="1392238"/>
            <a:ext cx="790098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因为 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R[1..i-1]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是一个按关键字有序的有序序列，则可以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利用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折半查找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实现“在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R[1..i-1]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中</a:t>
            </a:r>
            <a:r>
              <a:rPr lang="zh-CN" altLang="en-US" sz="3600" b="1">
                <a:solidFill>
                  <a:srgbClr val="005042"/>
                </a:solidFill>
                <a:ea typeface="楷体_GB2312" pitchFamily="49" charset="-122"/>
              </a:rPr>
              <a:t>查找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R[i]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的</a:t>
            </a:r>
            <a:r>
              <a:rPr lang="zh-CN" altLang="en-US" sz="3600">
                <a:solidFill>
                  <a:srgbClr val="005042"/>
                </a:solidFill>
                <a:ea typeface="楷体_GB2312" pitchFamily="49" charset="-122"/>
              </a:rPr>
              <a:t>插入位置</a:t>
            </a:r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如此实现的插入排序为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折半插入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排序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.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3750" y="381000"/>
            <a:ext cx="4692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二、折半插入排序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77938" y="5059363"/>
            <a:ext cx="653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平均比较次数</a:t>
            </a:r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nlog</a:t>
            </a:r>
            <a:r>
              <a:rPr lang="en-US" altLang="zh-CN" sz="40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1708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647700" y="136525"/>
            <a:ext cx="729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二、一趟</a:t>
            </a: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快速排序</a:t>
            </a:r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（一次划分）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487363" y="2671763"/>
            <a:ext cx="8313737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60463" indent="-1160463" algn="l"/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方法：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找一个记录，以它的关键字作为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“枢轴”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凡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关键字小于枢轴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的记录均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移动至该记录之前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，反之，凡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关键字大于枢轴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的记录均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移动至该记录之后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425450" y="112077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基本思想：按数据块进行交换，一次交换</a:t>
            </a:r>
          </a:p>
          <a:p>
            <a:pPr algn="l"/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                    多个数据。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1066800" y="1066800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0" name="文档" r:id="rId5" imgW="5630040" imgH="574560" progId="Word.Document.8">
                  <p:embed/>
                </p:oleObj>
              </mc:Choice>
              <mc:Fallback>
                <p:oleObj name="文档" r:id="rId5" imgW="5630040" imgH="574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Line 3"/>
          <p:cNvSpPr>
            <a:spLocks noChangeShapeType="1"/>
          </p:cNvSpPr>
          <p:nvPr/>
        </p:nvSpPr>
        <p:spPr bwMode="auto">
          <a:xfrm>
            <a:off x="1447800" y="4572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>
            <a:off x="8153400" y="4572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1485900" y="24765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8237538" y="304800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 flipV="1">
            <a:off x="1524000" y="175260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1012825" y="22780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V="1">
            <a:off x="8305800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79470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762000" y="28384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设 </a:t>
            </a:r>
            <a:r>
              <a:rPr lang="en-US" altLang="zh-CN" sz="2800" b="1">
                <a:solidFill>
                  <a:srgbClr val="FF0000"/>
                </a:solidFill>
              </a:rPr>
              <a:t>R[s]=52 </a:t>
            </a:r>
            <a:r>
              <a:rPr lang="zh-CN" altLang="en-US" sz="2800" b="1">
                <a:solidFill>
                  <a:srgbClr val="FF0000"/>
                </a:solidFill>
              </a:rPr>
              <a:t>为枢轴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171450" y="3467100"/>
            <a:ext cx="91821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和 枢轴的关键字进行比较，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    </a:t>
            </a:r>
            <a:r>
              <a:rPr lang="zh-CN" altLang="en-US" sz="2800" smtClean="0">
                <a:solidFill>
                  <a:srgbClr val="003366"/>
                </a:solidFill>
                <a:ea typeface="楷体_GB2312" pitchFamily="49" charset="-122"/>
              </a:rPr>
              <a:t>如果</a:t>
            </a:r>
            <a:r>
              <a:rPr lang="en-US" altLang="zh-CN" sz="2800" smtClean="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rgbClr val="003366"/>
                </a:solidFill>
                <a:ea typeface="楷体_GB2312" pitchFamily="49" charset="-122"/>
              </a:rPr>
              <a:t>枢轴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的</a:t>
            </a:r>
            <a:r>
              <a:rPr lang="zh-CN" altLang="en-US" sz="2800" smtClean="0">
                <a:solidFill>
                  <a:srgbClr val="003366"/>
                </a:solidFill>
                <a:ea typeface="楷体_GB2312" pitchFamily="49" charset="-122"/>
              </a:rPr>
              <a:t>关键字</a:t>
            </a:r>
            <a:r>
              <a:rPr lang="en-US" altLang="zh-CN" sz="2800" b="1" smtClean="0">
                <a:solidFill>
                  <a:srgbClr val="FF0000"/>
                </a:solidFill>
                <a:ea typeface="楷体_GB2312" pitchFamily="49" charset="-122"/>
              </a:rPr>
              <a:t>&gt;</a:t>
            </a:r>
            <a:r>
              <a:rPr lang="en-US" altLang="zh-CN" sz="2800" smtClean="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 smtClean="0">
                <a:solidFill>
                  <a:srgbClr val="800000"/>
                </a:solidFill>
                <a:ea typeface="楷体_GB2312" pitchFamily="49" charset="-122"/>
              </a:rPr>
              <a:t>high</a:t>
            </a:r>
            <a:r>
              <a:rPr lang="en-US" altLang="zh-CN" sz="2800" smtClean="0">
                <a:solidFill>
                  <a:srgbClr val="003366"/>
                </a:solidFill>
                <a:ea typeface="楷体_GB2312" pitchFamily="49" charset="-122"/>
              </a:rPr>
              <a:t>].key, </a:t>
            </a:r>
            <a:r>
              <a:rPr lang="zh-CN" altLang="en-US" sz="2800" smtClean="0">
                <a:solidFill>
                  <a:srgbClr val="FF0000"/>
                </a:solidFill>
                <a:ea typeface="楷体_GB2312" pitchFamily="49" charset="-122"/>
              </a:rPr>
              <a:t>则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交换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。移动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low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；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    否则，移动 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high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209550" y="5105400"/>
            <a:ext cx="91440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将 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和 枢轴的关键字进行比较，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     如果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R[</a:t>
            </a:r>
            <a:r>
              <a:rPr lang="en-US" altLang="zh-CN" sz="2800">
                <a:solidFill>
                  <a:srgbClr val="006600"/>
                </a:solidFill>
                <a:ea typeface="楷体_GB2312" pitchFamily="49" charset="-122"/>
              </a:rPr>
              <a:t>low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].key </a:t>
            </a:r>
            <a:r>
              <a:rPr lang="en-US" altLang="zh-CN" sz="2800" b="1">
                <a:solidFill>
                  <a:srgbClr val="FF0000"/>
                </a:solidFill>
              </a:rPr>
              <a:t>&gt;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枢轴的关键字，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则交换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，移动 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high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；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      否则，移动 </a:t>
            </a:r>
            <a:r>
              <a:rPr lang="en-US" altLang="zh-CN" sz="2800">
                <a:solidFill>
                  <a:srgbClr val="003366"/>
                </a:solidFill>
                <a:ea typeface="楷体_GB2312" pitchFamily="49" charset="-122"/>
              </a:rPr>
              <a:t>low</a:t>
            </a:r>
            <a:r>
              <a:rPr lang="zh-CN" altLang="en-US" sz="2800">
                <a:solidFill>
                  <a:srgbClr val="003366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333838" name="Line 14"/>
          <p:cNvSpPr>
            <a:spLocks noChangeShapeType="1"/>
          </p:cNvSpPr>
          <p:nvPr/>
        </p:nvSpPr>
        <p:spPr bwMode="auto">
          <a:xfrm flipV="1">
            <a:off x="74453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7086600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33840" name="Rectangle 16"/>
          <p:cNvSpPr>
            <a:spLocks noChangeArrowheads="1"/>
          </p:cNvSpPr>
          <p:nvPr/>
        </p:nvSpPr>
        <p:spPr bwMode="auto">
          <a:xfrm>
            <a:off x="7924800" y="1752600"/>
            <a:ext cx="8382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1089025" y="1096963"/>
            <a:ext cx="663575" cy="5794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 flipV="1">
            <a:off x="2971800" y="175260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2460625" y="22780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33844" name="Rectangle 20"/>
          <p:cNvSpPr>
            <a:spLocks noChangeArrowheads="1"/>
          </p:cNvSpPr>
          <p:nvPr/>
        </p:nvSpPr>
        <p:spPr bwMode="auto">
          <a:xfrm>
            <a:off x="1066800" y="1752600"/>
            <a:ext cx="6096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 flipV="1">
            <a:off x="46259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45180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33847" name="Rectangle 23"/>
          <p:cNvSpPr>
            <a:spLocks noChangeArrowheads="1"/>
          </p:cNvSpPr>
          <p:nvPr/>
        </p:nvSpPr>
        <p:spPr bwMode="auto">
          <a:xfrm>
            <a:off x="7086600" y="1752600"/>
            <a:ext cx="7620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8" name="Line 24"/>
          <p:cNvSpPr>
            <a:spLocks noChangeShapeType="1"/>
          </p:cNvSpPr>
          <p:nvPr/>
        </p:nvSpPr>
        <p:spPr bwMode="auto">
          <a:xfrm flipV="1">
            <a:off x="4419600" y="175260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3908425" y="22780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33850" name="Rectangle 26"/>
          <p:cNvSpPr>
            <a:spLocks noChangeArrowheads="1"/>
          </p:cNvSpPr>
          <p:nvPr/>
        </p:nvSpPr>
        <p:spPr bwMode="auto">
          <a:xfrm>
            <a:off x="2438400" y="1752600"/>
            <a:ext cx="685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51" name="Rectangle 27"/>
          <p:cNvSpPr>
            <a:spLocks noChangeArrowheads="1"/>
          </p:cNvSpPr>
          <p:nvPr/>
        </p:nvSpPr>
        <p:spPr bwMode="auto">
          <a:xfrm>
            <a:off x="0" y="12065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FF6600"/>
                </a:solidFill>
                <a:ea typeface="楷体_GB2312" pitchFamily="49" charset="-122"/>
              </a:rPr>
              <a:t>例如</a:t>
            </a:r>
          </a:p>
        </p:txBody>
      </p:sp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1841500" y="1725613"/>
            <a:ext cx="739775" cy="1112837"/>
            <a:chOff x="1160" y="1087"/>
            <a:chExt cx="466" cy="701"/>
          </a:xfrm>
        </p:grpSpPr>
        <p:sp>
          <p:nvSpPr>
            <p:cNvPr id="333852" name="Line 28"/>
            <p:cNvSpPr>
              <a:spLocks noChangeShapeType="1"/>
            </p:cNvSpPr>
            <p:nvPr/>
          </p:nvSpPr>
          <p:spPr bwMode="auto">
            <a:xfrm flipV="1">
              <a:off x="1364" y="1087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3853" name="Text Box 29"/>
            <p:cNvSpPr txBox="1">
              <a:spLocks noChangeArrowheads="1"/>
            </p:cNvSpPr>
            <p:nvPr/>
          </p:nvSpPr>
          <p:spPr bwMode="auto">
            <a:xfrm>
              <a:off x="1160" y="1461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3854" name="Line 30"/>
          <p:cNvSpPr>
            <a:spLocks noChangeShapeType="1"/>
          </p:cNvSpPr>
          <p:nvPr/>
        </p:nvSpPr>
        <p:spPr bwMode="auto">
          <a:xfrm flipV="1">
            <a:off x="67595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66516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56" name="Line 32"/>
          <p:cNvSpPr>
            <a:spLocks noChangeShapeType="1"/>
          </p:cNvSpPr>
          <p:nvPr/>
        </p:nvSpPr>
        <p:spPr bwMode="auto">
          <a:xfrm flipV="1">
            <a:off x="59975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57" name="Text Box 33"/>
          <p:cNvSpPr txBox="1">
            <a:spLocks noChangeArrowheads="1"/>
          </p:cNvSpPr>
          <p:nvPr/>
        </p:nvSpPr>
        <p:spPr bwMode="auto">
          <a:xfrm>
            <a:off x="58896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 flipV="1">
            <a:off x="52355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59" name="Text Box 35"/>
          <p:cNvSpPr txBox="1">
            <a:spLocks noChangeArrowheads="1"/>
          </p:cNvSpPr>
          <p:nvPr/>
        </p:nvSpPr>
        <p:spPr bwMode="auto">
          <a:xfrm>
            <a:off x="51276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60" name="Line 36"/>
          <p:cNvSpPr>
            <a:spLocks noChangeShapeType="1"/>
          </p:cNvSpPr>
          <p:nvPr/>
        </p:nvSpPr>
        <p:spPr bwMode="auto">
          <a:xfrm flipV="1">
            <a:off x="3711575" y="175260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3861" name="Text Box 37"/>
          <p:cNvSpPr txBox="1">
            <a:spLocks noChangeArrowheads="1"/>
          </p:cNvSpPr>
          <p:nvPr/>
        </p:nvSpPr>
        <p:spPr bwMode="auto">
          <a:xfrm>
            <a:off x="3200400" y="22780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33862" name="Rectangle 38"/>
          <p:cNvSpPr>
            <a:spLocks noChangeArrowheads="1"/>
          </p:cNvSpPr>
          <p:nvPr/>
        </p:nvSpPr>
        <p:spPr bwMode="auto">
          <a:xfrm>
            <a:off x="7200900" y="109855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333863" name="Text Box 39"/>
          <p:cNvSpPr txBox="1">
            <a:spLocks noChangeArrowheads="1"/>
          </p:cNvSpPr>
          <p:nvPr/>
        </p:nvSpPr>
        <p:spPr bwMode="auto">
          <a:xfrm>
            <a:off x="718185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3864" name="Rectangle 40"/>
          <p:cNvSpPr>
            <a:spLocks noChangeArrowheads="1"/>
          </p:cNvSpPr>
          <p:nvPr/>
        </p:nvSpPr>
        <p:spPr bwMode="auto">
          <a:xfrm>
            <a:off x="2647950" y="109855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333865" name="Text Box 41"/>
          <p:cNvSpPr txBox="1">
            <a:spLocks noChangeArrowheads="1"/>
          </p:cNvSpPr>
          <p:nvPr/>
        </p:nvSpPr>
        <p:spPr bwMode="auto">
          <a:xfrm>
            <a:off x="266700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3866" name="Rectangle 42"/>
          <p:cNvSpPr>
            <a:spLocks noChangeArrowheads="1"/>
          </p:cNvSpPr>
          <p:nvPr/>
        </p:nvSpPr>
        <p:spPr bwMode="auto">
          <a:xfrm>
            <a:off x="4191000" y="107950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33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3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33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33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1" grpId="0" animBg="1"/>
      <p:bldP spid="333832" grpId="0" autoUpdateAnimBg="0"/>
      <p:bldP spid="333833" grpId="0" animBg="1"/>
      <p:bldP spid="333834" grpId="0" autoUpdateAnimBg="0"/>
      <p:bldP spid="333835" grpId="0" autoUpdateAnimBg="0"/>
      <p:bldP spid="333836" grpId="0" autoUpdateAnimBg="0"/>
      <p:bldP spid="333837" grpId="0" autoUpdateAnimBg="0"/>
      <p:bldP spid="333838" grpId="0" animBg="1"/>
      <p:bldP spid="333839" grpId="0" autoUpdateAnimBg="0"/>
      <p:bldP spid="333840" grpId="0" animBg="1"/>
      <p:bldP spid="333841" grpId="0" animBg="1" autoUpdateAnimBg="0"/>
      <p:bldP spid="333842" grpId="0" animBg="1"/>
      <p:bldP spid="333843" grpId="0" autoUpdateAnimBg="0"/>
      <p:bldP spid="333844" grpId="0" animBg="1"/>
      <p:bldP spid="333845" grpId="0" animBg="1"/>
      <p:bldP spid="333846" grpId="0" autoUpdateAnimBg="0"/>
      <p:bldP spid="333847" grpId="0" animBg="1"/>
      <p:bldP spid="333848" grpId="0" animBg="1"/>
      <p:bldP spid="333849" grpId="0" autoUpdateAnimBg="0"/>
      <p:bldP spid="333850" grpId="0" animBg="1"/>
      <p:bldP spid="333854" grpId="0" animBg="1"/>
      <p:bldP spid="333855" grpId="0" autoUpdateAnimBg="0"/>
      <p:bldP spid="333856" grpId="0" animBg="1"/>
      <p:bldP spid="333857" grpId="0" autoUpdateAnimBg="0"/>
      <p:bldP spid="333858" grpId="0" animBg="1"/>
      <p:bldP spid="333859" grpId="0" autoUpdateAnimBg="0"/>
      <p:bldP spid="333860" grpId="0" animBg="1"/>
      <p:bldP spid="333861" grpId="0" autoUpdateAnimBg="0"/>
      <p:bldP spid="333862" grpId="0" animBg="1" autoUpdateAnimBg="0"/>
      <p:bldP spid="333863" grpId="0" animBg="1" autoUpdateAnimBg="0"/>
      <p:bldP spid="333864" grpId="0" animBg="1" autoUpdateAnimBg="0"/>
      <p:bldP spid="333865" grpId="0" animBg="1" autoUpdateAnimBg="0"/>
      <p:bldP spid="33386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/>
          <p:cNvGraphicFramePr>
            <a:graphicFrameLocks noChangeAspect="1"/>
          </p:cNvGraphicFramePr>
          <p:nvPr/>
        </p:nvGraphicFramePr>
        <p:xfrm>
          <a:off x="1066800" y="1066800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94" name="文档" r:id="rId5" imgW="5630040" imgH="574560" progId="Word.Document.8">
                  <p:embed/>
                </p:oleObj>
              </mc:Choice>
              <mc:Fallback>
                <p:oleObj name="文档" r:id="rId5" imgW="5630040" imgH="574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3" name="Line 3"/>
          <p:cNvSpPr>
            <a:spLocks noChangeShapeType="1"/>
          </p:cNvSpPr>
          <p:nvPr/>
        </p:nvSpPr>
        <p:spPr bwMode="auto">
          <a:xfrm>
            <a:off x="1447800" y="4572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484" name="Line 4"/>
          <p:cNvSpPr>
            <a:spLocks noChangeShapeType="1"/>
          </p:cNvSpPr>
          <p:nvPr/>
        </p:nvSpPr>
        <p:spPr bwMode="auto">
          <a:xfrm>
            <a:off x="8153400" y="4572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1485900" y="24765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8237538" y="304800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 flipV="1">
            <a:off x="8305800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490" name="Text Box 10"/>
          <p:cNvSpPr txBox="1">
            <a:spLocks noChangeArrowheads="1"/>
          </p:cNvSpPr>
          <p:nvPr/>
        </p:nvSpPr>
        <p:spPr bwMode="auto">
          <a:xfrm>
            <a:off x="79470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762000" y="28384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设 </a:t>
            </a:r>
            <a:r>
              <a:rPr lang="en-US" altLang="zh-CN" sz="2800" b="1">
                <a:solidFill>
                  <a:srgbClr val="FF0000"/>
                </a:solidFill>
              </a:rPr>
              <a:t>R[s]=52 </a:t>
            </a:r>
            <a:r>
              <a:rPr lang="zh-CN" altLang="en-US" sz="2800" b="1">
                <a:solidFill>
                  <a:srgbClr val="FF0000"/>
                </a:solidFill>
              </a:rPr>
              <a:t>为枢轴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7086600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404496" name="Rectangle 16"/>
          <p:cNvSpPr>
            <a:spLocks noChangeArrowheads="1"/>
          </p:cNvSpPr>
          <p:nvPr/>
        </p:nvSpPr>
        <p:spPr bwMode="auto">
          <a:xfrm>
            <a:off x="7924800" y="1752600"/>
            <a:ext cx="8382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497" name="Text Box 17"/>
          <p:cNvSpPr txBox="1">
            <a:spLocks noChangeArrowheads="1"/>
          </p:cNvSpPr>
          <p:nvPr/>
        </p:nvSpPr>
        <p:spPr bwMode="auto">
          <a:xfrm>
            <a:off x="1089025" y="1096963"/>
            <a:ext cx="663575" cy="5794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404501" name="Line 21"/>
          <p:cNvSpPr>
            <a:spLocks noChangeShapeType="1"/>
          </p:cNvSpPr>
          <p:nvPr/>
        </p:nvSpPr>
        <p:spPr bwMode="auto">
          <a:xfrm flipV="1">
            <a:off x="4625975" y="175260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4518025" y="2278063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404503" name="Rectangle 23"/>
          <p:cNvSpPr>
            <a:spLocks noChangeArrowheads="1"/>
          </p:cNvSpPr>
          <p:nvPr/>
        </p:nvSpPr>
        <p:spPr bwMode="auto">
          <a:xfrm>
            <a:off x="7086600" y="1752600"/>
            <a:ext cx="7620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504" name="Line 24"/>
          <p:cNvSpPr>
            <a:spLocks noChangeShapeType="1"/>
          </p:cNvSpPr>
          <p:nvPr/>
        </p:nvSpPr>
        <p:spPr bwMode="auto">
          <a:xfrm flipV="1">
            <a:off x="4419600" y="175260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4505" name="Text Box 25"/>
          <p:cNvSpPr txBox="1">
            <a:spLocks noChangeArrowheads="1"/>
          </p:cNvSpPr>
          <p:nvPr/>
        </p:nvSpPr>
        <p:spPr bwMode="auto">
          <a:xfrm>
            <a:off x="3908425" y="22780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404507" name="Rectangle 27"/>
          <p:cNvSpPr>
            <a:spLocks noChangeArrowheads="1"/>
          </p:cNvSpPr>
          <p:nvPr/>
        </p:nvSpPr>
        <p:spPr bwMode="auto">
          <a:xfrm>
            <a:off x="0" y="120650"/>
            <a:ext cx="110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FF6600"/>
                </a:solidFill>
                <a:ea typeface="楷体_GB2312" pitchFamily="49" charset="-122"/>
              </a:rPr>
              <a:t>例如</a:t>
            </a:r>
          </a:p>
        </p:txBody>
      </p:sp>
      <p:sp>
        <p:nvSpPr>
          <p:cNvPr id="404518" name="Rectangle 38"/>
          <p:cNvSpPr>
            <a:spLocks noChangeArrowheads="1"/>
          </p:cNvSpPr>
          <p:nvPr/>
        </p:nvSpPr>
        <p:spPr bwMode="auto">
          <a:xfrm>
            <a:off x="7200900" y="109855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404519" name="Text Box 39"/>
          <p:cNvSpPr txBox="1">
            <a:spLocks noChangeArrowheads="1"/>
          </p:cNvSpPr>
          <p:nvPr/>
        </p:nvSpPr>
        <p:spPr bwMode="auto">
          <a:xfrm>
            <a:off x="718185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404520" name="Rectangle 40"/>
          <p:cNvSpPr>
            <a:spLocks noChangeArrowheads="1"/>
          </p:cNvSpPr>
          <p:nvPr/>
        </p:nvSpPr>
        <p:spPr bwMode="auto">
          <a:xfrm>
            <a:off x="2647950" y="109855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404521" name="Text Box 41"/>
          <p:cNvSpPr txBox="1">
            <a:spLocks noChangeArrowheads="1"/>
          </p:cNvSpPr>
          <p:nvPr/>
        </p:nvSpPr>
        <p:spPr bwMode="auto">
          <a:xfrm>
            <a:off x="2667000" y="106680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404522" name="Rectangle 42"/>
          <p:cNvSpPr>
            <a:spLocks noChangeArrowheads="1"/>
          </p:cNvSpPr>
          <p:nvPr/>
        </p:nvSpPr>
        <p:spPr bwMode="auto">
          <a:xfrm>
            <a:off x="4191000" y="1079500"/>
            <a:ext cx="590550" cy="57943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404523" name="Rectangle 43"/>
          <p:cNvSpPr>
            <a:spLocks noChangeArrowheads="1"/>
          </p:cNvSpPr>
          <p:nvPr/>
        </p:nvSpPr>
        <p:spPr bwMode="auto">
          <a:xfrm>
            <a:off x="285750" y="3768725"/>
            <a:ext cx="86106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一趟排序</a:t>
            </a:r>
            <a:r>
              <a:rPr lang="zh-CN" altLang="en-US" sz="3200">
                <a:solidFill>
                  <a:srgbClr val="008000"/>
                </a:solidFill>
                <a:ea typeface="楷体_GB2312" pitchFamily="49" charset="-122"/>
              </a:rPr>
              <a:t>之后，无序序列</a:t>
            </a:r>
            <a:r>
              <a:rPr lang="en-US" altLang="zh-CN" sz="3200">
                <a:solidFill>
                  <a:srgbClr val="008000"/>
                </a:solidFill>
                <a:ea typeface="楷体_GB2312" pitchFamily="49" charset="-122"/>
              </a:rPr>
              <a:t>R[s..t]</a:t>
            </a:r>
            <a:r>
              <a:rPr lang="zh-CN" altLang="en-US" sz="3200">
                <a:solidFill>
                  <a:srgbClr val="008000"/>
                </a:solidFill>
                <a:ea typeface="楷体_GB2312" pitchFamily="49" charset="-122"/>
              </a:rPr>
              <a:t>将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分割成两部分</a:t>
            </a:r>
            <a:r>
              <a:rPr lang="en-US" altLang="zh-CN" sz="3200">
                <a:solidFill>
                  <a:srgbClr val="008000"/>
                </a:solidFill>
                <a:ea typeface="楷体_GB2312" pitchFamily="49" charset="-122"/>
              </a:rPr>
              <a:t>:</a:t>
            </a:r>
          </a:p>
          <a:p>
            <a:pPr algn="l"/>
            <a:r>
              <a:rPr lang="en-US" altLang="zh-CN" sz="3200">
                <a:solidFill>
                  <a:srgbClr val="008000"/>
                </a:solidFill>
                <a:ea typeface="楷体_GB2312" pitchFamily="49" charset="-122"/>
              </a:rPr>
              <a:t>		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R[s..i-1]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和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R[i+1..t]</a:t>
            </a:r>
          </a:p>
          <a:p>
            <a:pPr algn="l"/>
            <a:endParaRPr lang="en-US" altLang="zh-CN" sz="3200">
              <a:solidFill>
                <a:srgbClr val="A50021"/>
              </a:solidFill>
              <a:ea typeface="楷体_GB2312" pitchFamily="49" charset="-122"/>
            </a:endParaRPr>
          </a:p>
          <a:p>
            <a:pPr algn="l"/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</a:rPr>
              <a:t>且，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R[j].key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≤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R[i].key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≤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R[j].key  </a:t>
            </a:r>
          </a:p>
          <a:p>
            <a:pPr algn="l"/>
            <a:r>
              <a:rPr lang="en-US" altLang="zh-CN" sz="3200" b="1">
                <a:solidFill>
                  <a:srgbClr val="A50021"/>
                </a:solidFill>
                <a:ea typeface="楷体_GB2312" pitchFamily="49" charset="-122"/>
              </a:rPr>
              <a:t>           (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s≤j≤i-1)  </a:t>
            </a: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  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枢轴 </a:t>
            </a:r>
            <a:r>
              <a:rPr lang="zh-CN" altLang="en-US" sz="3200">
                <a:solidFill>
                  <a:srgbClr val="A50021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A50021"/>
                </a:solidFill>
                <a:ea typeface="楷体_GB2312" pitchFamily="49" charset="-122"/>
              </a:rPr>
              <a:t>(i+1≤j≤t)</a:t>
            </a:r>
          </a:p>
        </p:txBody>
      </p:sp>
      <p:sp>
        <p:nvSpPr>
          <p:cNvPr id="404524" name="Text Box 44"/>
          <p:cNvSpPr txBox="1">
            <a:spLocks noChangeArrowheads="1"/>
          </p:cNvSpPr>
          <p:nvPr/>
        </p:nvSpPr>
        <p:spPr bwMode="auto">
          <a:xfrm>
            <a:off x="4000500" y="438150"/>
            <a:ext cx="1028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>
                <a:solidFill>
                  <a:srgbClr val="FF0000"/>
                </a:solidFill>
              </a:rPr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1066800" y="3968750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18" name="文档" r:id="rId5" imgW="5630040" imgH="574560" progId="Word.Document.8">
                  <p:embed/>
                </p:oleObj>
              </mc:Choice>
              <mc:Fallback>
                <p:oleObj name="文档" r:id="rId5" imgW="5630040" imgH="574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8750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1447800" y="33591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8153400" y="33591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485900" y="31496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8237538" y="3206750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762000" y="594995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</a:rPr>
              <a:t>设 </a:t>
            </a:r>
            <a:r>
              <a:rPr lang="en-US" altLang="zh-CN" sz="3600" b="1" dirty="0">
                <a:solidFill>
                  <a:srgbClr val="FF0000"/>
                </a:solidFill>
              </a:rPr>
              <a:t>R[s]=52 </a:t>
            </a:r>
            <a:r>
              <a:rPr lang="zh-CN" altLang="en-US" sz="3600" b="1" dirty="0">
                <a:solidFill>
                  <a:srgbClr val="FF0000"/>
                </a:solidFill>
              </a:rPr>
              <a:t>为枢轴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522288" y="560388"/>
            <a:ext cx="814228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实际上</a:t>
            </a: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没有必要在比较过程中移动枢轴关键字；可以用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R[0]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存储</a:t>
            </a: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枢轴的关键字，并每次与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R[0]</a:t>
            </a:r>
            <a:r>
              <a:rPr lang="zh-CN" altLang="en-US" sz="3200">
                <a:solidFill>
                  <a:srgbClr val="005042"/>
                </a:solidFill>
                <a:ea typeface="楷体_GB2312" pitchFamily="49" charset="-122"/>
              </a:rPr>
              <a:t>进行比较，</a:t>
            </a: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最后</a:t>
            </a:r>
            <a:r>
              <a:rPr lang="en-US" altLang="zh-CN" sz="3200">
                <a:solidFill>
                  <a:srgbClr val="005042"/>
                </a:solidFill>
                <a:ea typeface="楷体_GB2312" pitchFamily="49" charset="-122"/>
              </a:rPr>
              <a:t>R[0]</a:t>
            </a: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赋值到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R[low]</a:t>
            </a:r>
            <a:r>
              <a:rPr lang="zh-CN" altLang="en-US" sz="3200">
                <a:solidFill>
                  <a:srgbClr val="003366"/>
                </a:solidFill>
                <a:ea typeface="楷体_GB2312" pitchFamily="49" charset="-122"/>
              </a:rPr>
              <a:t>中</a:t>
            </a:r>
            <a:r>
              <a:rPr lang="en-US" altLang="zh-CN" sz="3200">
                <a:solidFill>
                  <a:srgbClr val="003366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1089025" y="3998913"/>
            <a:ext cx="663575" cy="5794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7162800" y="396875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2590800" y="3968750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4137025" y="3968750"/>
            <a:ext cx="663575" cy="5794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52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0" y="30226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FF6600"/>
                </a:solidFill>
                <a:ea typeface="楷体_GB2312" pitchFamily="49" charset="-122"/>
              </a:rPr>
              <a:t>例如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2717800" y="3114675"/>
            <a:ext cx="146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5042"/>
                </a:solidFill>
              </a:rPr>
              <a:t>R[0]</a:t>
            </a:r>
            <a:r>
              <a:rPr lang="zh-CN" altLang="en-US" sz="3200">
                <a:solidFill>
                  <a:srgbClr val="005042"/>
                </a:solidFill>
              </a:rPr>
              <a:t>＝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35887" name="Rectangle 15"/>
          <p:cNvSpPr>
            <a:spLocks noChangeArrowheads="1"/>
          </p:cNvSpPr>
          <p:nvPr/>
        </p:nvSpPr>
        <p:spPr bwMode="auto">
          <a:xfrm>
            <a:off x="4038600" y="3130550"/>
            <a:ext cx="650875" cy="650875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</a:rPr>
              <a:t>52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413625" y="4632325"/>
            <a:ext cx="892175" cy="1044575"/>
            <a:chOff x="3230" y="2932"/>
            <a:chExt cx="562" cy="658"/>
          </a:xfrm>
        </p:grpSpPr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890" name="Text Box 18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251825" y="4613275"/>
            <a:ext cx="892175" cy="1044575"/>
            <a:chOff x="3230" y="2932"/>
            <a:chExt cx="562" cy="658"/>
          </a:xfrm>
        </p:grpSpPr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893" name="Text Box 21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17575" y="4632325"/>
            <a:ext cx="739775" cy="1044575"/>
            <a:chOff x="4466" y="3662"/>
            <a:chExt cx="466" cy="658"/>
          </a:xfrm>
        </p:grpSpPr>
        <p:sp>
          <p:nvSpPr>
            <p:cNvPr id="335895" name="Line 23"/>
            <p:cNvSpPr>
              <a:spLocks noChangeShapeType="1"/>
            </p:cNvSpPr>
            <p:nvPr/>
          </p:nvSpPr>
          <p:spPr bwMode="auto">
            <a:xfrm flipV="1">
              <a:off x="4788" y="3662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896" name="Text Box 24"/>
            <p:cNvSpPr txBox="1">
              <a:spLocks noChangeArrowheads="1"/>
            </p:cNvSpPr>
            <p:nvPr/>
          </p:nvSpPr>
          <p:spPr bwMode="auto">
            <a:xfrm>
              <a:off x="4466" y="399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897" name="Rectangle 25"/>
          <p:cNvSpPr>
            <a:spLocks noChangeArrowheads="1"/>
          </p:cNvSpPr>
          <p:nvPr/>
        </p:nvSpPr>
        <p:spPr bwMode="auto">
          <a:xfrm>
            <a:off x="8286750" y="462915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5898" name="Rectangle 26"/>
          <p:cNvSpPr>
            <a:spLocks noChangeArrowheads="1"/>
          </p:cNvSpPr>
          <p:nvPr/>
        </p:nvSpPr>
        <p:spPr bwMode="auto">
          <a:xfrm>
            <a:off x="895350" y="46101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698625" y="4613275"/>
            <a:ext cx="739775" cy="1044575"/>
            <a:chOff x="4466" y="3662"/>
            <a:chExt cx="466" cy="658"/>
          </a:xfrm>
        </p:grpSpPr>
        <p:sp>
          <p:nvSpPr>
            <p:cNvPr id="335900" name="Line 28"/>
            <p:cNvSpPr>
              <a:spLocks noChangeShapeType="1"/>
            </p:cNvSpPr>
            <p:nvPr/>
          </p:nvSpPr>
          <p:spPr bwMode="auto">
            <a:xfrm flipV="1">
              <a:off x="4788" y="3662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01" name="Text Box 29"/>
            <p:cNvSpPr txBox="1">
              <a:spLocks noChangeArrowheads="1"/>
            </p:cNvSpPr>
            <p:nvPr/>
          </p:nvSpPr>
          <p:spPr bwMode="auto">
            <a:xfrm>
              <a:off x="4466" y="399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02" name="Rectangle 30"/>
          <p:cNvSpPr>
            <a:spLocks noChangeArrowheads="1"/>
          </p:cNvSpPr>
          <p:nvPr/>
        </p:nvSpPr>
        <p:spPr bwMode="auto">
          <a:xfrm>
            <a:off x="1752600" y="46101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460625" y="4594225"/>
            <a:ext cx="739775" cy="1044575"/>
            <a:chOff x="4466" y="3662"/>
            <a:chExt cx="466" cy="658"/>
          </a:xfrm>
        </p:grpSpPr>
        <p:sp>
          <p:nvSpPr>
            <p:cNvPr id="335904" name="Line 32"/>
            <p:cNvSpPr>
              <a:spLocks noChangeShapeType="1"/>
            </p:cNvSpPr>
            <p:nvPr/>
          </p:nvSpPr>
          <p:spPr bwMode="auto">
            <a:xfrm flipV="1">
              <a:off x="4788" y="3662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05" name="Text Box 33"/>
            <p:cNvSpPr txBox="1">
              <a:spLocks noChangeArrowheads="1"/>
            </p:cNvSpPr>
            <p:nvPr/>
          </p:nvSpPr>
          <p:spPr bwMode="auto">
            <a:xfrm>
              <a:off x="4466" y="399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594475" y="4613275"/>
            <a:ext cx="892175" cy="1044575"/>
            <a:chOff x="3230" y="2932"/>
            <a:chExt cx="562" cy="658"/>
          </a:xfrm>
        </p:grpSpPr>
        <p:sp>
          <p:nvSpPr>
            <p:cNvPr id="335907" name="Line 35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08" name="Text Box 36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09" name="Rectangle 37"/>
          <p:cNvSpPr>
            <a:spLocks noChangeArrowheads="1"/>
          </p:cNvSpPr>
          <p:nvPr/>
        </p:nvSpPr>
        <p:spPr bwMode="auto">
          <a:xfrm>
            <a:off x="7467600" y="46101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775325" y="4613275"/>
            <a:ext cx="892175" cy="1044575"/>
            <a:chOff x="3230" y="2932"/>
            <a:chExt cx="562" cy="658"/>
          </a:xfrm>
        </p:grpSpPr>
        <p:sp>
          <p:nvSpPr>
            <p:cNvPr id="335911" name="Line 39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12" name="Text Box 40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13" name="Rectangle 41"/>
          <p:cNvSpPr>
            <a:spLocks noChangeArrowheads="1"/>
          </p:cNvSpPr>
          <p:nvPr/>
        </p:nvSpPr>
        <p:spPr bwMode="auto">
          <a:xfrm>
            <a:off x="6648450" y="46101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956175" y="4651375"/>
            <a:ext cx="892175" cy="1044575"/>
            <a:chOff x="3230" y="2932"/>
            <a:chExt cx="562" cy="658"/>
          </a:xfrm>
        </p:grpSpPr>
        <p:sp>
          <p:nvSpPr>
            <p:cNvPr id="335915" name="Line 43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16" name="Text Box 44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17" name="Rectangle 45"/>
          <p:cNvSpPr>
            <a:spLocks noChangeArrowheads="1"/>
          </p:cNvSpPr>
          <p:nvPr/>
        </p:nvSpPr>
        <p:spPr bwMode="auto">
          <a:xfrm>
            <a:off x="5829300" y="46482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327525" y="4632325"/>
            <a:ext cx="892175" cy="1044575"/>
            <a:chOff x="3230" y="2932"/>
            <a:chExt cx="562" cy="658"/>
          </a:xfrm>
        </p:grpSpPr>
        <p:sp>
          <p:nvSpPr>
            <p:cNvPr id="335919" name="Line 47"/>
            <p:cNvSpPr>
              <a:spLocks noChangeShapeType="1"/>
            </p:cNvSpPr>
            <p:nvPr/>
          </p:nvSpPr>
          <p:spPr bwMode="auto">
            <a:xfrm flipV="1">
              <a:off x="3298" y="2932"/>
              <a:ext cx="0" cy="38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20" name="Text Box 48"/>
            <p:cNvSpPr txBox="1">
              <a:spLocks noChangeArrowheads="1"/>
            </p:cNvSpPr>
            <p:nvPr/>
          </p:nvSpPr>
          <p:spPr bwMode="auto">
            <a:xfrm>
              <a:off x="3230" y="3263"/>
              <a:ext cx="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800000"/>
                  </a:solidFill>
                </a:rPr>
                <a:t>high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21" name="Rectangle 49"/>
          <p:cNvSpPr>
            <a:spLocks noChangeArrowheads="1"/>
          </p:cNvSpPr>
          <p:nvPr/>
        </p:nvSpPr>
        <p:spPr bwMode="auto">
          <a:xfrm>
            <a:off x="5010150" y="46863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35922" name="Rectangle 50"/>
          <p:cNvSpPr>
            <a:spLocks noChangeArrowheads="1"/>
          </p:cNvSpPr>
          <p:nvPr/>
        </p:nvSpPr>
        <p:spPr bwMode="auto">
          <a:xfrm>
            <a:off x="2514600" y="461010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3222625" y="4632325"/>
            <a:ext cx="739775" cy="1044575"/>
            <a:chOff x="4466" y="3662"/>
            <a:chExt cx="466" cy="658"/>
          </a:xfrm>
        </p:grpSpPr>
        <p:sp>
          <p:nvSpPr>
            <p:cNvPr id="335924" name="Line 52"/>
            <p:cNvSpPr>
              <a:spLocks noChangeShapeType="1"/>
            </p:cNvSpPr>
            <p:nvPr/>
          </p:nvSpPr>
          <p:spPr bwMode="auto">
            <a:xfrm flipV="1">
              <a:off x="4788" y="3662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25" name="Text Box 53"/>
            <p:cNvSpPr txBox="1">
              <a:spLocks noChangeArrowheads="1"/>
            </p:cNvSpPr>
            <p:nvPr/>
          </p:nvSpPr>
          <p:spPr bwMode="auto">
            <a:xfrm>
              <a:off x="4466" y="399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3794125" y="4594225"/>
            <a:ext cx="739775" cy="1044575"/>
            <a:chOff x="4466" y="3662"/>
            <a:chExt cx="466" cy="658"/>
          </a:xfrm>
        </p:grpSpPr>
        <p:sp>
          <p:nvSpPr>
            <p:cNvPr id="335927" name="Line 55"/>
            <p:cNvSpPr>
              <a:spLocks noChangeShapeType="1"/>
            </p:cNvSpPr>
            <p:nvPr/>
          </p:nvSpPr>
          <p:spPr bwMode="auto">
            <a:xfrm flipV="1">
              <a:off x="4788" y="3662"/>
              <a:ext cx="0" cy="384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5928" name="Text Box 56"/>
            <p:cNvSpPr txBox="1">
              <a:spLocks noChangeArrowheads="1"/>
            </p:cNvSpPr>
            <p:nvPr/>
          </p:nvSpPr>
          <p:spPr bwMode="auto">
            <a:xfrm>
              <a:off x="4466" y="399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006600"/>
                  </a:solidFill>
                </a:rPr>
                <a:t>low</a:t>
              </a: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335929" name="Rectangle 57"/>
          <p:cNvSpPr>
            <a:spLocks noChangeArrowheads="1"/>
          </p:cNvSpPr>
          <p:nvPr/>
        </p:nvSpPr>
        <p:spPr bwMode="auto">
          <a:xfrm>
            <a:off x="3219450" y="4629150"/>
            <a:ext cx="66675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1" grpId="0" animBg="1" autoUpdateAnimBg="0"/>
      <p:bldP spid="335882" grpId="0" animBg="1" autoUpdateAnimBg="0"/>
      <p:bldP spid="335883" grpId="0" animBg="1" autoUpdateAnimBg="0"/>
      <p:bldP spid="335884" grpId="0" animBg="1" autoUpdateAnimBg="0"/>
      <p:bldP spid="335886" grpId="0" autoUpdateAnimBg="0"/>
      <p:bldP spid="335887" grpId="0" animBg="1" autoUpdateAnimBg="0"/>
      <p:bldP spid="335897" grpId="0" animBg="1"/>
      <p:bldP spid="335898" grpId="0" animBg="1"/>
      <p:bldP spid="335902" grpId="0" animBg="1"/>
      <p:bldP spid="335909" grpId="0" animBg="1"/>
      <p:bldP spid="335913" grpId="0" animBg="1"/>
      <p:bldP spid="335917" grpId="0" animBg="1"/>
      <p:bldP spid="335921" grpId="0" animBg="1"/>
      <p:bldP spid="335922" grpId="0" animBg="1"/>
      <p:bldP spid="3359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323850" y="53975"/>
            <a:ext cx="6391275" cy="646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3333CC"/>
                </a:solidFill>
                <a:ea typeface="楷体_GB2312" pitchFamily="49" charset="-122"/>
              </a:rPr>
              <a:t>int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 Partition (SqList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&amp;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 L, 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int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 low, 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int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 high)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完成划分，返回枢轴的位置</a:t>
            </a:r>
          </a:p>
          <a:p>
            <a:pPr algn="l">
              <a:lnSpc>
                <a:spcPct val="115000"/>
              </a:lnSpc>
            </a:pP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// Partition         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735013" y="1135063"/>
            <a:ext cx="72517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L.r[0] = L.r[low];                 //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设低位记录为枢轴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704850" y="1630363"/>
            <a:ext cx="291465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840C26"/>
                </a:solidFill>
                <a:ea typeface="楷体_GB2312" pitchFamily="49" charset="-122"/>
              </a:rPr>
              <a:t>while</a:t>
            </a:r>
            <a:r>
              <a:rPr lang="en-US" altLang="zh-CN" sz="2800">
                <a:solidFill>
                  <a:srgbClr val="840C26"/>
                </a:solidFill>
                <a:ea typeface="楷体_GB2312" pitchFamily="49" charset="-122"/>
              </a:rPr>
              <a:t> (low&lt;high) </a:t>
            </a:r>
            <a:r>
              <a:rPr lang="en-US" altLang="zh-CN" sz="2800" b="1">
                <a:solidFill>
                  <a:srgbClr val="840C26"/>
                </a:solidFill>
                <a:ea typeface="楷体_GB2312" pitchFamily="49" charset="-122"/>
              </a:rPr>
              <a:t>{</a:t>
            </a:r>
            <a:endParaRPr lang="en-US" altLang="zh-CN" sz="2800" b="1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 b="1">
              <a:solidFill>
                <a:srgbClr val="840C26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 b="1">
              <a:solidFill>
                <a:srgbClr val="840C26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 b="1">
              <a:solidFill>
                <a:srgbClr val="840C26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 b="1">
              <a:solidFill>
                <a:srgbClr val="840C26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2800" b="1">
              <a:solidFill>
                <a:srgbClr val="840C26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840C26"/>
                </a:solidFill>
                <a:ea typeface="楷体_GB2312" pitchFamily="49" charset="-122"/>
              </a:rPr>
              <a:t>}</a:t>
            </a:r>
            <a:endParaRPr lang="en-US" altLang="zh-CN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1162050" y="2125663"/>
            <a:ext cx="64674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(low&lt;high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&amp;&amp;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L.r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[high].key</a:t>
            </a:r>
            <a:r>
              <a:rPr lang="en-US" altLang="zh-CN" sz="2800" b="1">
                <a:solidFill>
                  <a:srgbClr val="3333CC"/>
                </a:solidFill>
                <a:ea typeface="楷体_GB2312" pitchFamily="49" charset="-122"/>
              </a:rPr>
              <a:t>&gt;= </a:t>
            </a:r>
            <a:r>
              <a:rPr lang="en-US" altLang="zh-CN" sz="2400">
                <a:solidFill>
                  <a:srgbClr val="000000"/>
                </a:solidFill>
              </a:rPr>
              <a:t>L.r[0]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-- high;      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从右向左搜索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1200150" y="3097213"/>
            <a:ext cx="31527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[low] =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[high]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1162050" y="3706813"/>
            <a:ext cx="644048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(low&lt;high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&amp;&amp;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004644"/>
                </a:solidFill>
                <a:ea typeface="楷体_GB2312" pitchFamily="49" charset="-122"/>
              </a:rPr>
              <a:t>R[low].key&lt;= </a:t>
            </a:r>
            <a:r>
              <a:rPr lang="en-US" altLang="zh-CN" sz="2400">
                <a:solidFill>
                  <a:srgbClr val="000000"/>
                </a:solidFill>
              </a:rPr>
              <a:t>L.r[0]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) </a:t>
            </a: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++ low;      </a:t>
            </a:r>
            <a:r>
              <a:rPr lang="en-US" altLang="zh-CN" sz="2800">
                <a:solidFill>
                  <a:srgbClr val="009999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009999"/>
                </a:solidFill>
                <a:ea typeface="楷体_GB2312" pitchFamily="49" charset="-122"/>
              </a:rPr>
              <a:t>从左向右搜索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1162050" y="4754563"/>
            <a:ext cx="315277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>
                <a:solidFill>
                  <a:srgbClr val="006666"/>
                </a:solidFill>
                <a:ea typeface="楷体_GB2312" pitchFamily="49" charset="-122"/>
              </a:rPr>
              <a:t>[high] =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>
                <a:solidFill>
                  <a:srgbClr val="006666"/>
                </a:solidFill>
                <a:ea typeface="楷体_GB2312" pitchFamily="49" charset="-122"/>
              </a:rPr>
              <a:t>[low]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647700" y="5624513"/>
            <a:ext cx="487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[low] =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[0];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return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low;</a:t>
            </a:r>
          </a:p>
        </p:txBody>
      </p:sp>
      <p:sp>
        <p:nvSpPr>
          <p:cNvPr id="384000" name="Text Box 0"/>
          <p:cNvSpPr txBox="1">
            <a:spLocks noChangeArrowheads="1"/>
          </p:cNvSpPr>
          <p:nvPr/>
        </p:nvSpPr>
        <p:spPr bwMode="auto">
          <a:xfrm>
            <a:off x="6115050" y="4686300"/>
            <a:ext cx="29527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时间复杂度：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857250" y="838200"/>
            <a:ext cx="7448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003366"/>
                </a:solidFill>
                <a:ea typeface="楷体_GB2312" pitchFamily="49" charset="-122"/>
              </a:rPr>
              <a:t>10.3     </a:t>
            </a:r>
            <a:r>
              <a:rPr lang="zh-CN" altLang="en-US" sz="4800" b="1">
                <a:solidFill>
                  <a:srgbClr val="003366"/>
                </a:solidFill>
                <a:ea typeface="楷体_GB2312" pitchFamily="49" charset="-122"/>
              </a:rPr>
              <a:t>快 速 排 序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（交换类）</a:t>
            </a:r>
          </a:p>
        </p:txBody>
      </p:sp>
      <p:sp>
        <p:nvSpPr>
          <p:cNvPr id="421891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一、起泡排序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1892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二、一趟快速排序</a:t>
            </a:r>
            <a:endParaRPr lang="zh-CN" altLang="en-US" sz="4000" b="1">
              <a:solidFill>
                <a:srgbClr val="FF00FF"/>
              </a:solidFill>
              <a:ea typeface="隶书" pitchFamily="49" charset="-122"/>
            </a:endParaRPr>
          </a:p>
        </p:txBody>
      </p:sp>
      <p:sp>
        <p:nvSpPr>
          <p:cNvPr id="42189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4191000"/>
            <a:ext cx="3565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0000FF"/>
                </a:solidFill>
                <a:ea typeface="隶书" pitchFamily="49" charset="-122"/>
              </a:rPr>
              <a:t>三、快速排序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1894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5824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四、快速排序的时间分析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1895" name="Freeform 7"/>
          <p:cNvSpPr>
            <a:spLocks/>
          </p:cNvSpPr>
          <p:nvPr/>
        </p:nvSpPr>
        <p:spPr bwMode="auto">
          <a:xfrm>
            <a:off x="1290638" y="4121150"/>
            <a:ext cx="349250" cy="47942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9" y="302"/>
              </a:cxn>
              <a:cxn ang="0">
                <a:pos x="220" y="0"/>
              </a:cxn>
            </a:cxnLst>
            <a:rect l="0" t="0" r="r" b="b"/>
            <a:pathLst>
              <a:path w="220" h="302">
                <a:moveTo>
                  <a:pt x="0" y="192"/>
                </a:moveTo>
                <a:lnTo>
                  <a:pt x="119" y="302"/>
                </a:lnTo>
                <a:lnTo>
                  <a:pt x="220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777875" y="152400"/>
            <a:ext cx="3565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三、快速排序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855075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首先对无序的记录序列进行“</a:t>
            </a:r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一次划分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”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,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之后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分别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对分割所得两个子序列“</a:t>
            </a:r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递归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”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进行快速排序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。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6248400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3366"/>
                </a:solidFill>
              </a:rPr>
              <a:t>无 序 的 记 录 序 列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143000" y="4814888"/>
            <a:ext cx="3178175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66"/>
                </a:solidFill>
              </a:rPr>
              <a:t>无序记录子序列</a:t>
            </a:r>
            <a:r>
              <a:rPr lang="en-US" altLang="zh-CN" sz="2800">
                <a:solidFill>
                  <a:srgbClr val="003366"/>
                </a:solidFill>
              </a:rPr>
              <a:t>(1)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953000" y="4802188"/>
            <a:ext cx="2438400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66"/>
                </a:solidFill>
              </a:rPr>
              <a:t>无序子序列</a:t>
            </a:r>
            <a:r>
              <a:rPr lang="en-US" altLang="zh-CN" sz="2800">
                <a:solidFill>
                  <a:srgbClr val="003366"/>
                </a:solidFill>
              </a:rPr>
              <a:t>(2)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3505200" y="4038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3946525" y="403066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990000"/>
                </a:solidFill>
                <a:ea typeface="隶书" pitchFamily="49" charset="-122"/>
              </a:rPr>
              <a:t>一次划分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 flipH="1" flipV="1">
            <a:off x="3124200" y="5410200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 flipV="1">
            <a:off x="4724400" y="5410200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2362200" y="591185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FF0000"/>
                </a:solidFill>
                <a:ea typeface="隶书" pitchFamily="49" charset="-122"/>
              </a:rPr>
              <a:t>分别进行快速排序</a:t>
            </a:r>
            <a:endParaRPr lang="zh-CN" altLang="en-US" sz="360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31639" y="4802188"/>
            <a:ext cx="800735" cy="608012"/>
            <a:chOff x="4231639" y="4802188"/>
            <a:chExt cx="800735" cy="608012"/>
          </a:xfrm>
        </p:grpSpPr>
        <p:sp>
          <p:nvSpPr>
            <p:cNvPr id="2" name="椭圆 1"/>
            <p:cNvSpPr/>
            <p:nvPr/>
          </p:nvSpPr>
          <p:spPr bwMode="auto">
            <a:xfrm>
              <a:off x="4321175" y="4802188"/>
              <a:ext cx="631825" cy="608012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231639" y="4845625"/>
              <a:ext cx="800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枢轴</a:t>
              </a:r>
              <a:endPara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nimBg="1" autoUpdateAnimBg="0"/>
      <p:bldP spid="340997" grpId="0" animBg="1" autoUpdateAnimBg="0"/>
      <p:bldP spid="340998" grpId="0" animBg="1" autoUpdateAnimBg="0"/>
      <p:bldP spid="341000" grpId="0" animBg="1"/>
      <p:bldP spid="341001" grpId="0" autoUpdateAnimBg="0"/>
      <p:bldP spid="341002" grpId="0" animBg="1"/>
      <p:bldP spid="341003" grpId="0" animBg="1"/>
      <p:bldP spid="3410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152400" y="173038"/>
            <a:ext cx="79756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QSort (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SqList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&amp;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L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,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s, 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 t )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对记录序列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R[s..t]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进行快速排序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初值</a:t>
            </a:r>
            <a:r>
              <a:rPr lang="en-US" altLang="zh-CN" sz="2800">
                <a:solidFill>
                  <a:srgbClr val="3333CC"/>
                </a:solidFill>
                <a:ea typeface="楷体_GB2312" pitchFamily="49" charset="-122"/>
              </a:rPr>
              <a:t>s=1,t=length</a:t>
            </a:r>
          </a:p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(s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&lt;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t)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{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        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长度大于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1</a:t>
            </a:r>
          </a:p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</a:t>
            </a:r>
          </a:p>
          <a:p>
            <a:pPr algn="l">
              <a:lnSpc>
                <a:spcPct val="120000"/>
              </a:lnSpc>
            </a:pPr>
            <a:endParaRPr lang="en-US" altLang="zh-CN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endParaRPr lang="en-US" altLang="zh-CN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endParaRPr lang="en-US" altLang="zh-CN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}</a:t>
            </a:r>
          </a:p>
          <a:p>
            <a:pPr algn="l">
              <a:lnSpc>
                <a:spcPct val="120000"/>
              </a:lnSpc>
            </a:pP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}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// QSort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609600" y="2133600"/>
            <a:ext cx="67691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pivotloc = Partition(L, s, t);</a:t>
            </a:r>
          </a:p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                   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对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R[s..t]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进行</a:t>
            </a:r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一次划分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09600" y="3429000"/>
            <a:ext cx="7618413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QSort(L, s, pivotloc-1);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对低子序列递归排序，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pivotloc</a:t>
            </a:r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是枢轴位置</a:t>
            </a:r>
            <a:endParaRPr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09600" y="4876800"/>
            <a:ext cx="827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QSort(L, pivotloc+1, t);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对高子序列递归排序</a:t>
            </a:r>
          </a:p>
        </p:txBody>
      </p:sp>
      <p:sp>
        <p:nvSpPr>
          <p:cNvPr id="385024" name="Text Box 0"/>
          <p:cNvSpPr txBox="1">
            <a:spLocks noChangeArrowheads="1"/>
          </p:cNvSpPr>
          <p:nvPr/>
        </p:nvSpPr>
        <p:spPr bwMode="auto">
          <a:xfrm>
            <a:off x="3009900" y="5676900"/>
            <a:ext cx="3333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递归树的深度：</a:t>
            </a:r>
          </a:p>
          <a:p>
            <a:pPr algn="l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log</a:t>
            </a:r>
            <a:r>
              <a:rPr lang="en-US" altLang="zh-CN" sz="3200" b="1" baseline="-250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n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1</a:t>
            </a:r>
          </a:p>
        </p:txBody>
      </p:sp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6134100" y="2209800"/>
            <a:ext cx="1809750" cy="57943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857250" y="838200"/>
            <a:ext cx="7448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800" b="1">
                <a:solidFill>
                  <a:srgbClr val="003366"/>
                </a:solidFill>
                <a:ea typeface="楷体_GB2312" pitchFamily="49" charset="-122"/>
              </a:rPr>
              <a:t>10.3     </a:t>
            </a:r>
            <a:r>
              <a:rPr lang="zh-CN" altLang="en-US" sz="4800" b="1">
                <a:solidFill>
                  <a:srgbClr val="003366"/>
                </a:solidFill>
                <a:ea typeface="楷体_GB2312" pitchFamily="49" charset="-122"/>
              </a:rPr>
              <a:t>快 速 排 序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（交换类）</a:t>
            </a:r>
          </a:p>
        </p:txBody>
      </p:sp>
      <p:sp>
        <p:nvSpPr>
          <p:cNvPr id="423939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一、起泡排序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3940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二、一趟快速排序</a:t>
            </a:r>
            <a:endParaRPr lang="zh-CN" altLang="en-US" sz="4000" b="1">
              <a:solidFill>
                <a:srgbClr val="FF00FF"/>
              </a:solidFill>
              <a:ea typeface="隶书" pitchFamily="49" charset="-122"/>
            </a:endParaRPr>
          </a:p>
        </p:txBody>
      </p:sp>
      <p:sp>
        <p:nvSpPr>
          <p:cNvPr id="423941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4191000"/>
            <a:ext cx="3565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0000FF"/>
                </a:solidFill>
                <a:ea typeface="隶书" pitchFamily="49" charset="-122"/>
              </a:rPr>
              <a:t>三、快速排序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394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452563" y="5257800"/>
            <a:ext cx="577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四、快速排序的时间分析</a:t>
            </a:r>
            <a:endParaRPr lang="zh-CN" altLang="en-US" sz="40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423943" name="Freeform 7"/>
          <p:cNvSpPr>
            <a:spLocks/>
          </p:cNvSpPr>
          <p:nvPr/>
        </p:nvSpPr>
        <p:spPr bwMode="auto">
          <a:xfrm>
            <a:off x="1292225" y="5122863"/>
            <a:ext cx="349250" cy="47942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19" y="302"/>
              </a:cxn>
              <a:cxn ang="0">
                <a:pos x="220" y="0"/>
              </a:cxn>
            </a:cxnLst>
            <a:rect l="0" t="0" r="r" b="b"/>
            <a:pathLst>
              <a:path w="220" h="302">
                <a:moveTo>
                  <a:pt x="0" y="192"/>
                </a:moveTo>
                <a:lnTo>
                  <a:pt x="119" y="302"/>
                </a:lnTo>
                <a:lnTo>
                  <a:pt x="220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193675" y="2571750"/>
            <a:ext cx="91789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                       </a:t>
            </a:r>
            <a:r>
              <a:rPr lang="zh-CN" altLang="en-US" sz="2800" b="1">
                <a:solidFill>
                  <a:srgbClr val="800000"/>
                </a:solidFill>
                <a:ea typeface="楷体_GB2312" pitchFamily="49" charset="-122"/>
              </a:rPr>
              <a:t>若待排记录的初始状态为按关键字有序时，快速排序将蜕化为起泡排序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，其时间复杂度为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O(n</a:t>
            </a:r>
            <a:r>
              <a:rPr lang="en-US" altLang="zh-CN" sz="2800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785813" y="209550"/>
            <a:ext cx="6684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四、快速排序的分析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342900" y="1225550"/>
            <a:ext cx="88011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快速排序的时间复杂度为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O( nlogn)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。是所有同数量级的此类排序方法中最快的一种。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90500" y="5513388"/>
            <a:ext cx="935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0" y="2673350"/>
            <a:ext cx="410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最坏情况：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410" name="Text Box 10"/>
          <p:cNvSpPr txBox="1">
            <a:spLocks noChangeArrowheads="1"/>
          </p:cNvSpPr>
          <p:nvPr/>
        </p:nvSpPr>
        <p:spPr bwMode="auto">
          <a:xfrm>
            <a:off x="300038" y="4762500"/>
            <a:ext cx="8766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为避免出现这种情况，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需在进行一次划分之前，进行“</a:t>
            </a:r>
            <a:r>
              <a:rPr lang="zh-CN" altLang="en-US" sz="2800" b="1">
                <a:solidFill>
                  <a:srgbClr val="3333CC"/>
                </a:solidFill>
                <a:ea typeface="楷体_GB2312" pitchFamily="49" charset="-122"/>
              </a:rPr>
              <a:t>预处理</a:t>
            </a:r>
            <a:r>
              <a:rPr lang="zh-CN" altLang="en-US" sz="2800">
                <a:solidFill>
                  <a:srgbClr val="3333CC"/>
                </a:solidFill>
                <a:ea typeface="楷体_GB2312" pitchFamily="49" charset="-122"/>
              </a:rPr>
              <a:t>”，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即：先对 </a:t>
            </a:r>
            <a:r>
              <a:rPr lang="en-US" altLang="zh-CN" sz="2800" u="sng">
                <a:solidFill>
                  <a:srgbClr val="000000"/>
                </a:solidFill>
                <a:ea typeface="楷体_GB2312" pitchFamily="49" charset="-122"/>
              </a:rPr>
              <a:t>R(s).key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800" u="sng">
                <a:solidFill>
                  <a:srgbClr val="FF0000"/>
                </a:solidFill>
                <a:ea typeface="楷体_GB2312" pitchFamily="49" charset="-122"/>
              </a:rPr>
              <a:t>R[</a:t>
            </a:r>
            <a:r>
              <a:rPr lang="en-US" altLang="zh-CN" sz="2800" u="sng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u="sng">
                <a:solidFill>
                  <a:srgbClr val="FF0000"/>
                </a:solidFill>
                <a:ea typeface="楷体_GB2312" pitchFamily="49" charset="-122"/>
              </a:rPr>
              <a:t>(s+t)/2</a:t>
            </a:r>
            <a:r>
              <a:rPr lang="en-US" altLang="zh-CN" sz="2800" u="sng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u="sng">
                <a:solidFill>
                  <a:srgbClr val="FF0000"/>
                </a:solidFill>
                <a:ea typeface="楷体_GB2312" pitchFamily="49" charset="-122"/>
              </a:rPr>
              <a:t>.key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800" u="sng">
                <a:solidFill>
                  <a:srgbClr val="000000"/>
                </a:solidFill>
                <a:ea typeface="楷体_GB2312" pitchFamily="49" charset="-122"/>
              </a:rPr>
              <a:t>R(t).key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进行相互比较，然后取关键字为 “三者的中间值”的记录为枢轴记录。</a:t>
            </a:r>
          </a:p>
        </p:txBody>
      </p: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190500" y="1320800"/>
            <a:ext cx="4102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 1.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时间复杂度：</a:t>
            </a:r>
            <a:endParaRPr lang="zh-CN" altLang="en-US" sz="32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1803400" y="3949700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9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/>
      <p:bldP spid="358403" grpId="0"/>
      <p:bldP spid="358406" grpId="0" autoUpdateAnimBg="0"/>
      <p:bldP spid="358408" grpId="0"/>
      <p:bldP spid="358410" grpId="0" autoUpdateAnimBg="0"/>
      <p:bldP spid="358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5165725" y="685800"/>
            <a:ext cx="0" cy="3810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149850" y="5238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99"/>
                </a:solidFill>
              </a:rPr>
              <a:t>i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1736725" y="182880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58850" y="199548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4708525" y="18288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746625" y="19812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3124200" y="18288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876550" y="2224088"/>
            <a:ext cx="46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CC99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3657600" y="182880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 useBgFill="1">
        <p:nvSpPr>
          <p:cNvPr id="37899" name="Rectangle 11"/>
          <p:cNvSpPr>
            <a:spLocks noChangeArrowheads="1"/>
          </p:cNvSpPr>
          <p:nvPr/>
        </p:nvSpPr>
        <p:spPr bwMode="auto">
          <a:xfrm>
            <a:off x="990600" y="1828800"/>
            <a:ext cx="9144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3870325" y="19050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562350" y="2300288"/>
            <a:ext cx="46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CC99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02" name="Rectangle 14"/>
          <p:cNvSpPr>
            <a:spLocks noChangeArrowheads="1"/>
          </p:cNvSpPr>
          <p:nvPr/>
        </p:nvSpPr>
        <p:spPr bwMode="auto">
          <a:xfrm>
            <a:off x="2879725" y="1828800"/>
            <a:ext cx="3810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4540250" y="182880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14775" y="199548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955925" y="199548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06" name="Rectangle 18"/>
          <p:cNvSpPr>
            <a:spLocks noChangeArrowheads="1"/>
          </p:cNvSpPr>
          <p:nvPr/>
        </p:nvSpPr>
        <p:spPr bwMode="auto">
          <a:xfrm>
            <a:off x="2955925" y="1828800"/>
            <a:ext cx="762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4632325" y="2514600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324350" y="2909888"/>
            <a:ext cx="46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CC99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65525" y="1828800"/>
            <a:ext cx="3810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V="1">
            <a:off x="3702050" y="18288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879725" y="19812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12" name="Rectangle 24"/>
          <p:cNvSpPr>
            <a:spLocks noChangeArrowheads="1"/>
          </p:cNvSpPr>
          <p:nvPr/>
        </p:nvSpPr>
        <p:spPr bwMode="auto">
          <a:xfrm>
            <a:off x="4632325" y="1828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6537325" y="3352800"/>
            <a:ext cx="0" cy="457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521450" y="3114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99"/>
                </a:solidFill>
              </a:rPr>
              <a:t>i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1600200" y="4557713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958850" y="472440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5759450" y="45720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5797550" y="47244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V="1">
            <a:off x="3870325" y="47244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641725" y="5181600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3016250" y="45720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955925" y="47244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23" name="Rectangle 35"/>
          <p:cNvSpPr>
            <a:spLocks noChangeArrowheads="1"/>
          </p:cNvSpPr>
          <p:nvPr/>
        </p:nvSpPr>
        <p:spPr bwMode="auto">
          <a:xfrm>
            <a:off x="5622925" y="4572000"/>
            <a:ext cx="990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V="1">
            <a:off x="2574925" y="48006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419350" y="5257800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1797050" y="4572000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1736725" y="47244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28" name="Rectangle 40"/>
          <p:cNvSpPr>
            <a:spLocks noChangeArrowheads="1"/>
          </p:cNvSpPr>
          <p:nvPr/>
        </p:nvSpPr>
        <p:spPr bwMode="auto">
          <a:xfrm>
            <a:off x="3717925" y="4648200"/>
            <a:ext cx="3048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 useBgFill="1">
        <p:nvSpPr>
          <p:cNvPr id="37929" name="Rectangle 41"/>
          <p:cNvSpPr>
            <a:spLocks noChangeArrowheads="1"/>
          </p:cNvSpPr>
          <p:nvPr/>
        </p:nvSpPr>
        <p:spPr bwMode="auto">
          <a:xfrm>
            <a:off x="2879725" y="45720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1739900" y="480060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1508125" y="5257800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32" name="Rectangle 44"/>
          <p:cNvSpPr>
            <a:spLocks noChangeArrowheads="1"/>
          </p:cNvSpPr>
          <p:nvPr/>
        </p:nvSpPr>
        <p:spPr bwMode="auto">
          <a:xfrm>
            <a:off x="2498725" y="4800600"/>
            <a:ext cx="304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2559050" y="4572000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2543175" y="4738688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 useBgFill="1">
        <p:nvSpPr>
          <p:cNvPr id="37935" name="Rectangle 47"/>
          <p:cNvSpPr>
            <a:spLocks noChangeArrowheads="1"/>
          </p:cNvSpPr>
          <p:nvPr/>
        </p:nvSpPr>
        <p:spPr bwMode="auto">
          <a:xfrm>
            <a:off x="990600" y="45720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212725" y="19685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例如</a:t>
            </a: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228600" y="301625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再如</a:t>
            </a: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: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>
            <a:off x="4479925" y="2286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3489325" y="68263"/>
            <a:ext cx="996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插入</a:t>
            </a:r>
          </a:p>
          <a:p>
            <a:pPr algn="l"/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位置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7940" name="Line 52"/>
          <p:cNvSpPr>
            <a:spLocks noChangeShapeType="1"/>
          </p:cNvSpPr>
          <p:nvPr/>
        </p:nvSpPr>
        <p:spPr bwMode="auto">
          <a:xfrm>
            <a:off x="2422525" y="2979738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2416175" y="2819400"/>
            <a:ext cx="996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插入</a:t>
            </a:r>
          </a:p>
          <a:p>
            <a:pPr algn="l"/>
            <a:r>
              <a:rPr lang="zh-CN" altLang="en-US" sz="3200">
                <a:solidFill>
                  <a:srgbClr val="FF0000"/>
                </a:solidFill>
                <a:ea typeface="隶书" pitchFamily="49" charset="-122"/>
              </a:rPr>
              <a:t>位置</a:t>
            </a: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37942" name="Group 54"/>
          <p:cNvGrpSpPr>
            <a:grpSpLocks/>
          </p:cNvGrpSpPr>
          <p:nvPr/>
        </p:nvGrpSpPr>
        <p:grpSpPr bwMode="auto">
          <a:xfrm>
            <a:off x="609600" y="1066800"/>
            <a:ext cx="7772400" cy="695325"/>
            <a:chOff x="384" y="672"/>
            <a:chExt cx="4896" cy="438"/>
          </a:xfrm>
        </p:grpSpPr>
        <p:sp>
          <p:nvSpPr>
            <p:cNvPr id="37943" name="Text Box 55"/>
            <p:cNvSpPr txBox="1">
              <a:spLocks noChangeArrowheads="1"/>
            </p:cNvSpPr>
            <p:nvPr/>
          </p:nvSpPr>
          <p:spPr bwMode="auto">
            <a:xfrm>
              <a:off x="940" y="700"/>
              <a:ext cx="2170" cy="41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800000"/>
                  </a:solidFill>
                </a:rPr>
                <a:t>14  36  49  52  80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  <p:sp>
          <p:nvSpPr>
            <p:cNvPr id="37944" name="Line 56"/>
            <p:cNvSpPr>
              <a:spLocks noChangeShapeType="1"/>
            </p:cNvSpPr>
            <p:nvPr/>
          </p:nvSpPr>
          <p:spPr bwMode="auto">
            <a:xfrm>
              <a:off x="1334" y="67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>
              <a:off x="1766" y="67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46" name="Line 58"/>
            <p:cNvSpPr>
              <a:spLocks noChangeShapeType="1"/>
            </p:cNvSpPr>
            <p:nvPr/>
          </p:nvSpPr>
          <p:spPr bwMode="auto">
            <a:xfrm>
              <a:off x="2198" y="67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47" name="Line 59"/>
            <p:cNvSpPr>
              <a:spLocks noChangeShapeType="1"/>
            </p:cNvSpPr>
            <p:nvPr/>
          </p:nvSpPr>
          <p:spPr bwMode="auto">
            <a:xfrm>
              <a:off x="2630" y="67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48" name="Text Box 60"/>
            <p:cNvSpPr txBox="1">
              <a:spLocks noChangeArrowheads="1"/>
            </p:cNvSpPr>
            <p:nvPr/>
          </p:nvSpPr>
          <p:spPr bwMode="auto">
            <a:xfrm>
              <a:off x="3110" y="694"/>
              <a:ext cx="2170" cy="41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99"/>
                  </a:solidFill>
                </a:rPr>
                <a:t>58  </a:t>
              </a:r>
              <a:r>
                <a:rPr lang="en-US" altLang="zh-CN" sz="3600">
                  <a:solidFill>
                    <a:srgbClr val="000099"/>
                  </a:solidFill>
                </a:rPr>
                <a:t>61  23  97  75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  <p:sp>
          <p:nvSpPr>
            <p:cNvPr id="37949" name="Line 61"/>
            <p:cNvSpPr>
              <a:spLocks noChangeShapeType="1"/>
            </p:cNvSpPr>
            <p:nvPr/>
          </p:nvSpPr>
          <p:spPr bwMode="auto">
            <a:xfrm>
              <a:off x="3494" y="67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0" name="Line 62"/>
            <p:cNvSpPr>
              <a:spLocks noChangeShapeType="1"/>
            </p:cNvSpPr>
            <p:nvPr/>
          </p:nvSpPr>
          <p:spPr bwMode="auto">
            <a:xfrm>
              <a:off x="3926" y="67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1" name="Line 63"/>
            <p:cNvSpPr>
              <a:spLocks noChangeShapeType="1"/>
            </p:cNvSpPr>
            <p:nvPr/>
          </p:nvSpPr>
          <p:spPr bwMode="auto">
            <a:xfrm>
              <a:off x="4358" y="67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2" name="Line 64"/>
            <p:cNvSpPr>
              <a:spLocks noChangeShapeType="1"/>
            </p:cNvSpPr>
            <p:nvPr/>
          </p:nvSpPr>
          <p:spPr bwMode="auto">
            <a:xfrm>
              <a:off x="4790" y="67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3" name="Text Box 65"/>
            <p:cNvSpPr txBox="1">
              <a:spLocks noChangeArrowheads="1"/>
            </p:cNvSpPr>
            <p:nvPr/>
          </p:nvSpPr>
          <p:spPr bwMode="auto">
            <a:xfrm>
              <a:off x="384" y="700"/>
              <a:ext cx="4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5042"/>
                  </a:solidFill>
                </a:rPr>
                <a:t>L.r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37954" name="Group 66"/>
          <p:cNvGrpSpPr>
            <a:grpSpLocks/>
          </p:cNvGrpSpPr>
          <p:nvPr/>
        </p:nvGrpSpPr>
        <p:grpSpPr bwMode="auto">
          <a:xfrm>
            <a:off x="609600" y="3800475"/>
            <a:ext cx="7848600" cy="695325"/>
            <a:chOff x="384" y="2394"/>
            <a:chExt cx="4944" cy="438"/>
          </a:xfrm>
        </p:grpSpPr>
        <p:sp>
          <p:nvSpPr>
            <p:cNvPr id="37955" name="Text Box 67"/>
            <p:cNvSpPr txBox="1">
              <a:spLocks noChangeArrowheads="1"/>
            </p:cNvSpPr>
            <p:nvPr/>
          </p:nvSpPr>
          <p:spPr bwMode="auto">
            <a:xfrm>
              <a:off x="940" y="2422"/>
              <a:ext cx="2986" cy="41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800000"/>
                  </a:solidFill>
                </a:rPr>
                <a:t>14  36  49  52  58  61 80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  <p:sp>
          <p:nvSpPr>
            <p:cNvPr id="37956" name="Line 68"/>
            <p:cNvSpPr>
              <a:spLocks noChangeShapeType="1"/>
            </p:cNvSpPr>
            <p:nvPr/>
          </p:nvSpPr>
          <p:spPr bwMode="auto">
            <a:xfrm>
              <a:off x="1334" y="2394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7" name="Line 69"/>
            <p:cNvSpPr>
              <a:spLocks noChangeShapeType="1"/>
            </p:cNvSpPr>
            <p:nvPr/>
          </p:nvSpPr>
          <p:spPr bwMode="auto">
            <a:xfrm>
              <a:off x="1766" y="2394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2198" y="2394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59" name="Line 71"/>
            <p:cNvSpPr>
              <a:spLocks noChangeShapeType="1"/>
            </p:cNvSpPr>
            <p:nvPr/>
          </p:nvSpPr>
          <p:spPr bwMode="auto">
            <a:xfrm>
              <a:off x="2630" y="2394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3062" y="2400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1" name="Line 73"/>
            <p:cNvSpPr>
              <a:spLocks noChangeShapeType="1"/>
            </p:cNvSpPr>
            <p:nvPr/>
          </p:nvSpPr>
          <p:spPr bwMode="auto">
            <a:xfrm>
              <a:off x="3494" y="2400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2" name="Text Box 74"/>
            <p:cNvSpPr txBox="1">
              <a:spLocks noChangeArrowheads="1"/>
            </p:cNvSpPr>
            <p:nvPr/>
          </p:nvSpPr>
          <p:spPr bwMode="auto">
            <a:xfrm>
              <a:off x="3926" y="2422"/>
              <a:ext cx="1402" cy="41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99"/>
                  </a:solidFill>
                </a:rPr>
                <a:t> 23  97  75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4406" y="2400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4" name="Line 76"/>
            <p:cNvSpPr>
              <a:spLocks noChangeShapeType="1"/>
            </p:cNvSpPr>
            <p:nvPr/>
          </p:nvSpPr>
          <p:spPr bwMode="auto">
            <a:xfrm>
              <a:off x="4838" y="2400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65" name="Text Box 77"/>
            <p:cNvSpPr txBox="1">
              <a:spLocks noChangeArrowheads="1"/>
            </p:cNvSpPr>
            <p:nvPr/>
          </p:nvSpPr>
          <p:spPr bwMode="auto">
            <a:xfrm>
              <a:off x="384" y="2428"/>
              <a:ext cx="4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5042"/>
                  </a:solidFill>
                </a:rPr>
                <a:t>L.r</a:t>
              </a:r>
              <a:endParaRPr lang="en-US" altLang="zh-CN" sz="3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5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utoUpdateAnimBg="0"/>
      <p:bldP spid="37892" grpId="0" animBg="1"/>
      <p:bldP spid="37893" grpId="0" autoUpdateAnimBg="0"/>
      <p:bldP spid="37894" grpId="0" animBg="1"/>
      <p:bldP spid="37895" grpId="0" autoUpdateAnimBg="0"/>
      <p:bldP spid="37896" grpId="0" animBg="1"/>
      <p:bldP spid="37897" grpId="0" autoUpdateAnimBg="0"/>
      <p:bldP spid="37898" grpId="0" animBg="1"/>
      <p:bldP spid="37899" grpId="0" animBg="1"/>
      <p:bldP spid="37900" grpId="0" animBg="1"/>
      <p:bldP spid="37901" grpId="0" autoUpdateAnimBg="0"/>
      <p:bldP spid="37902" grpId="0" animBg="1" autoUpdateAnimBg="0"/>
      <p:bldP spid="37903" grpId="0" animBg="1"/>
      <p:bldP spid="37904" grpId="0" autoUpdateAnimBg="0"/>
      <p:bldP spid="37905" grpId="0" autoUpdateAnimBg="0"/>
      <p:bldP spid="37906" grpId="0" animBg="1"/>
      <p:bldP spid="37907" grpId="0" animBg="1"/>
      <p:bldP spid="37908" grpId="0" autoUpdateAnimBg="0"/>
      <p:bldP spid="37909" grpId="0" animBg="1"/>
      <p:bldP spid="37910" grpId="0" animBg="1"/>
      <p:bldP spid="37911" grpId="0" autoUpdateAnimBg="0"/>
      <p:bldP spid="37912" grpId="0" animBg="1"/>
      <p:bldP spid="37913" grpId="0" animBg="1"/>
      <p:bldP spid="37914" grpId="0" autoUpdateAnimBg="0"/>
      <p:bldP spid="37915" grpId="0" animBg="1"/>
      <p:bldP spid="37916" grpId="0" autoUpdateAnimBg="0"/>
      <p:bldP spid="37917" grpId="0" animBg="1"/>
      <p:bldP spid="37918" grpId="0" autoUpdateAnimBg="0"/>
      <p:bldP spid="37919" grpId="0" animBg="1"/>
      <p:bldP spid="37920" grpId="0" autoUpdateAnimBg="0"/>
      <p:bldP spid="37921" grpId="0" animBg="1"/>
      <p:bldP spid="37922" grpId="0" autoUpdateAnimBg="0"/>
      <p:bldP spid="37923" grpId="0" animBg="1"/>
      <p:bldP spid="37924" grpId="0" animBg="1"/>
      <p:bldP spid="37925" grpId="0" autoUpdateAnimBg="0"/>
      <p:bldP spid="37926" grpId="0" animBg="1"/>
      <p:bldP spid="37927" grpId="0" autoUpdateAnimBg="0"/>
      <p:bldP spid="37928" grpId="0" animBg="1"/>
      <p:bldP spid="37929" grpId="0" animBg="1"/>
      <p:bldP spid="37930" grpId="0" animBg="1"/>
      <p:bldP spid="37931" grpId="0" autoUpdateAnimBg="0"/>
      <p:bldP spid="37932" grpId="0" animBg="1"/>
      <p:bldP spid="37933" grpId="0" animBg="1"/>
      <p:bldP spid="37934" grpId="0" autoUpdateAnimBg="0"/>
      <p:bldP spid="37935" grpId="0" animBg="1"/>
      <p:bldP spid="37936" grpId="0" autoUpdateAnimBg="0"/>
      <p:bldP spid="37937" grpId="0" autoUpdateAnimBg="0"/>
      <p:bldP spid="37938" grpId="0" animBg="1"/>
      <p:bldP spid="37939" grpId="0" autoUpdateAnimBg="0"/>
      <p:bldP spid="37940" grpId="0" animBg="1"/>
      <p:bldP spid="3794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584200" y="1168400"/>
            <a:ext cx="855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递归过程中需要用到栈。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479425" y="1924050"/>
            <a:ext cx="83788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如果每一趟都将记录均匀地划分为两个子序列，则栈的最大深度为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log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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  <a:p>
            <a:pPr algn="l">
              <a:spcBef>
                <a:spcPct val="40000"/>
              </a:spcBef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    最坏情况：栈的深度为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n-1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584200" y="349250"/>
            <a:ext cx="855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2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。空间复杂度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355600" y="3835400"/>
            <a:ext cx="2559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 3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。稳定性？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3060700" y="3816350"/>
            <a:ext cx="2559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不稳定！</a:t>
            </a:r>
            <a:endParaRPr lang="zh-CN" altLang="en-US" sz="32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5213350" y="3911600"/>
            <a:ext cx="353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24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25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 u="sng">
                <a:solidFill>
                  <a:srgbClr val="0000FF"/>
                </a:solidFill>
                <a:ea typeface="楷体_GB2312" pitchFamily="49" charset="-122"/>
              </a:rPr>
              <a:t>19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5232400" y="5988050"/>
            <a:ext cx="330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2800" b="1" u="sng">
                <a:solidFill>
                  <a:srgbClr val="0000FF"/>
                </a:solidFill>
                <a:ea typeface="楷体_GB2312" pitchFamily="49" charset="-122"/>
              </a:rPr>
              <a:t>19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24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25}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5175250" y="4540250"/>
            <a:ext cx="379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2800" b="1" u="sng">
                <a:solidFill>
                  <a:srgbClr val="0000FF"/>
                </a:solidFill>
                <a:ea typeface="楷体_GB2312" pitchFamily="49" charset="-122"/>
              </a:rPr>
              <a:t>19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25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24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5194300" y="5264150"/>
            <a:ext cx="379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lang="en-US" altLang="zh-CN" sz="2800" b="1" u="sng">
                <a:solidFill>
                  <a:srgbClr val="0000FF"/>
                </a:solidFill>
                <a:ea typeface="楷体_GB2312" pitchFamily="49" charset="-122"/>
              </a:rPr>
              <a:t>19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24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19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25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/>
      <p:bldP spid="360455" grpId="0"/>
      <p:bldP spid="360458" grpId="0"/>
      <p:bldP spid="360459" grpId="0"/>
      <p:bldP spid="360460" grpId="0"/>
      <p:bldP spid="360461" grpId="0"/>
      <p:bldP spid="360463" grpId="0"/>
      <p:bldP spid="3604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概述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2627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插入排序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282628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282629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10.4  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选择排序</a:t>
            </a:r>
          </a:p>
        </p:txBody>
      </p:sp>
      <p:sp>
        <p:nvSpPr>
          <p:cNvPr id="282630" name="Text Box 6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ea typeface="楷体_GB2312" pitchFamily="49" charset="-122"/>
              </a:rPr>
              <a:t>10.5  </a:t>
            </a:r>
            <a:r>
              <a:rPr lang="zh-CN" altLang="en-US" sz="4000" b="1">
                <a:ea typeface="楷体_GB2312" pitchFamily="49" charset="-122"/>
              </a:rPr>
              <a:t>归并排序</a:t>
            </a:r>
          </a:p>
        </p:txBody>
      </p:sp>
      <p:sp>
        <p:nvSpPr>
          <p:cNvPr id="282631" name="Text Box 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47800" y="44973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10.6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基数排序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282632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28850" y="5335588"/>
            <a:ext cx="693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10.7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各种排序方法的综合比较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282633" name="Freeform 9"/>
          <p:cNvSpPr>
            <a:spLocks/>
          </p:cNvSpPr>
          <p:nvPr/>
        </p:nvSpPr>
        <p:spPr bwMode="auto">
          <a:xfrm>
            <a:off x="3109913" y="2794000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594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6000" b="1">
                <a:solidFill>
                  <a:srgbClr val="0000FF"/>
                </a:solidFill>
                <a:ea typeface="楷体_GB2312" pitchFamily="49" charset="-122"/>
              </a:rPr>
              <a:t>10.4   </a:t>
            </a:r>
            <a:r>
              <a:rPr lang="zh-CN" altLang="en-US" sz="6000" b="1">
                <a:solidFill>
                  <a:srgbClr val="0000FF"/>
                </a:solidFill>
                <a:ea typeface="楷体_GB2312" pitchFamily="49" charset="-122"/>
              </a:rPr>
              <a:t>选择排序</a:t>
            </a:r>
          </a:p>
        </p:txBody>
      </p:sp>
      <p:sp>
        <p:nvSpPr>
          <p:cNvPr id="28365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43100" y="32083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树形选择排序</a:t>
            </a:r>
          </a:p>
        </p:txBody>
      </p:sp>
      <p:sp>
        <p:nvSpPr>
          <p:cNvPr id="283652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62150" y="42814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堆排序</a:t>
            </a:r>
          </a:p>
        </p:txBody>
      </p:sp>
      <p:sp>
        <p:nvSpPr>
          <p:cNvPr id="28365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05000" y="21796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简单选择排序</a:t>
            </a:r>
          </a:p>
        </p:txBody>
      </p:sp>
      <p:sp>
        <p:nvSpPr>
          <p:cNvPr id="425984" name="Freeform 0"/>
          <p:cNvSpPr>
            <a:spLocks/>
          </p:cNvSpPr>
          <p:nvPr/>
        </p:nvSpPr>
        <p:spPr bwMode="auto">
          <a:xfrm>
            <a:off x="1687513" y="1951038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742950" y="228600"/>
            <a:ext cx="4286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FF00FF"/>
                </a:solidFill>
                <a:ea typeface="楷体_GB2312" pitchFamily="49" charset="-122"/>
              </a:rPr>
              <a:t>一、简单选择排序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273050" y="1158875"/>
            <a:ext cx="887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ea typeface="楷体_GB2312" pitchFamily="49" charset="-122"/>
              </a:rPr>
              <a:t>假设排序过程中，待排记录序列的状态为：</a:t>
            </a:r>
          </a:p>
        </p:txBody>
      </p:sp>
      <p:sp>
        <p:nvSpPr>
          <p:cNvPr id="284676" name="Rectangle 4" descr="60%"/>
          <p:cNvSpPr>
            <a:spLocks noChangeArrowheads="1"/>
          </p:cNvSpPr>
          <p:nvPr/>
        </p:nvSpPr>
        <p:spPr bwMode="auto">
          <a:xfrm>
            <a:off x="654050" y="2133600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/>
              <a:t>有序序列</a:t>
            </a:r>
            <a:r>
              <a:rPr lang="en-US" altLang="zh-CN" sz="3600"/>
              <a:t>R[1..i-1]</a:t>
            </a:r>
          </a:p>
        </p:txBody>
      </p:sp>
      <p:sp>
        <p:nvSpPr>
          <p:cNvPr id="284677" name="Rectangle 5" descr="棚架"/>
          <p:cNvSpPr>
            <a:spLocks noChangeArrowheads="1"/>
          </p:cNvSpPr>
          <p:nvPr/>
        </p:nvSpPr>
        <p:spPr bwMode="auto">
          <a:xfrm>
            <a:off x="4267200" y="2133600"/>
            <a:ext cx="385445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/>
              <a:t>无序序列 </a:t>
            </a:r>
            <a:r>
              <a:rPr lang="en-US" altLang="zh-CN" sz="3600"/>
              <a:t>R[i..n]</a:t>
            </a: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1019175" y="3505200"/>
            <a:ext cx="3095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第 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i 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趟</a:t>
            </a:r>
          </a:p>
          <a:p>
            <a:pPr algn="l">
              <a:lnSpc>
                <a:spcPct val="105000"/>
              </a:lnSpc>
            </a:pP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简单选择排序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419600" y="2895600"/>
            <a:ext cx="3505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从中选出</a:t>
            </a:r>
          </a:p>
          <a:p>
            <a:pPr algn="l">
              <a:lnSpc>
                <a:spcPct val="105000"/>
              </a:lnSpc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关键字最小的记录</a:t>
            </a:r>
            <a:endParaRPr lang="zh-CN" altLang="en-US" sz="2400"/>
          </a:p>
        </p:txBody>
      </p:sp>
      <p:sp>
        <p:nvSpPr>
          <p:cNvPr id="284680" name="AutoShape 8"/>
          <p:cNvSpPr>
            <a:spLocks noChangeArrowheads="1"/>
          </p:cNvSpPr>
          <p:nvPr/>
        </p:nvSpPr>
        <p:spPr bwMode="auto">
          <a:xfrm>
            <a:off x="4267200" y="2819400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7552" name="Group 0"/>
          <p:cNvGrpSpPr>
            <a:grpSpLocks/>
          </p:cNvGrpSpPr>
          <p:nvPr/>
        </p:nvGrpSpPr>
        <p:grpSpPr bwMode="auto">
          <a:xfrm>
            <a:off x="609600" y="5715000"/>
            <a:ext cx="7848600" cy="685800"/>
            <a:chOff x="384" y="3600"/>
            <a:chExt cx="4944" cy="432"/>
          </a:xfrm>
        </p:grpSpPr>
        <p:sp>
          <p:nvSpPr>
            <p:cNvPr id="284681" name="Rectangle 9" descr="60%"/>
            <p:cNvSpPr>
              <a:spLocks noChangeArrowheads="1"/>
            </p:cNvSpPr>
            <p:nvPr/>
          </p:nvSpPr>
          <p:spPr bwMode="auto">
            <a:xfrm>
              <a:off x="384" y="3600"/>
              <a:ext cx="2592" cy="432"/>
            </a:xfrm>
            <a:prstGeom prst="rect">
              <a:avLst/>
            </a:prstGeom>
            <a:pattFill prst="pct6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3600">
                  <a:latin typeface="楷体_GB2312" pitchFamily="49" charset="-122"/>
                  <a:ea typeface="楷体_GB2312" pitchFamily="49" charset="-122"/>
                </a:rPr>
                <a:t>有序序列</a:t>
              </a:r>
              <a:r>
                <a:rPr lang="en-US" altLang="zh-CN" sz="3600">
                  <a:ea typeface="楷体_GB2312" pitchFamily="49" charset="-122"/>
                </a:rPr>
                <a:t>R[1..i]</a:t>
              </a:r>
              <a:endParaRPr lang="en-US" altLang="zh-CN" sz="3600"/>
            </a:p>
          </p:txBody>
        </p:sp>
        <p:sp>
          <p:nvSpPr>
            <p:cNvPr id="284682" name="Rectangle 10" descr="棚架"/>
            <p:cNvSpPr>
              <a:spLocks noChangeArrowheads="1"/>
            </p:cNvSpPr>
            <p:nvPr/>
          </p:nvSpPr>
          <p:spPr bwMode="auto">
            <a:xfrm>
              <a:off x="2976" y="3600"/>
              <a:ext cx="2352" cy="432"/>
            </a:xfrm>
            <a:prstGeom prst="rect">
              <a:avLst/>
            </a:prstGeom>
            <a:pattFill prst="trellis">
              <a:fgClr>
                <a:srgbClr val="CCFF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无序序列</a:t>
              </a:r>
              <a:r>
                <a:rPr lang="zh-CN" altLang="en-US" sz="3200">
                  <a:ea typeface="楷体_GB2312" pitchFamily="49" charset="-122"/>
                </a:rPr>
                <a:t> </a:t>
              </a:r>
              <a:r>
                <a:rPr lang="en-US" altLang="zh-CN" sz="3200">
                  <a:ea typeface="楷体_GB2312" pitchFamily="49" charset="-122"/>
                </a:rPr>
                <a:t>R[i+1..n]</a:t>
              </a:r>
              <a:endParaRPr lang="en-US" altLang="zh-CN" sz="3600"/>
            </a:p>
          </p:txBody>
        </p:sp>
      </p:grpSp>
      <p:sp>
        <p:nvSpPr>
          <p:cNvPr id="284683" name="Line 11"/>
          <p:cNvSpPr>
            <a:spLocks noChangeShapeType="1"/>
          </p:cNvSpPr>
          <p:nvPr/>
        </p:nvSpPr>
        <p:spPr bwMode="auto">
          <a:xfrm flipH="1">
            <a:off x="4495800" y="4800600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684" name="Line 12"/>
          <p:cNvSpPr>
            <a:spLocks noChangeShapeType="1"/>
          </p:cNvSpPr>
          <p:nvPr/>
        </p:nvSpPr>
        <p:spPr bwMode="auto">
          <a:xfrm>
            <a:off x="4267200" y="4191000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806450" y="128588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FF6600"/>
                </a:solidFill>
                <a:ea typeface="楷体_GB2312" pitchFamily="49" charset="-122"/>
              </a:rPr>
              <a:t>简单选择排序</a:t>
            </a:r>
            <a:r>
              <a:rPr lang="zh-CN" altLang="en-US" sz="3600">
                <a:ea typeface="楷体_GB2312" pitchFamily="49" charset="-122"/>
              </a:rPr>
              <a:t>的算法描述如下：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7824788" cy="61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="1">
                <a:ea typeface="楷体_GB2312" pitchFamily="49" charset="-122"/>
              </a:rPr>
              <a:t>void</a:t>
            </a:r>
            <a:r>
              <a:rPr lang="en-US" altLang="zh-CN" sz="3600">
                <a:ea typeface="楷体_GB2312" pitchFamily="49" charset="-122"/>
              </a:rPr>
              <a:t> SelectSort (Elem R[], </a:t>
            </a:r>
            <a:r>
              <a:rPr lang="en-US" altLang="zh-CN" sz="3600" b="1">
                <a:ea typeface="楷体_GB2312" pitchFamily="49" charset="-122"/>
              </a:rPr>
              <a:t>int</a:t>
            </a:r>
            <a:r>
              <a:rPr lang="en-US" altLang="zh-CN" sz="3600">
                <a:ea typeface="楷体_GB2312" pitchFamily="49" charset="-122"/>
              </a:rPr>
              <a:t> n ) </a:t>
            </a:r>
            <a:r>
              <a:rPr lang="en-US" altLang="zh-CN" sz="3600" b="1">
                <a:ea typeface="楷体_GB2312" pitchFamily="49" charset="-122"/>
              </a:rPr>
              <a:t>{</a:t>
            </a:r>
            <a:endParaRPr lang="en-US" altLang="zh-CN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>
                <a:ea typeface="楷体_GB2312" pitchFamily="49" charset="-122"/>
              </a:rPr>
              <a:t>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对记录序列</a:t>
            </a:r>
            <a:r>
              <a:rPr lang="en-US" altLang="zh-CN" sz="3200">
                <a:ea typeface="楷体_GB2312" pitchFamily="49" charset="-122"/>
              </a:rPr>
              <a:t>R[1..n]</a:t>
            </a:r>
            <a:r>
              <a:rPr lang="zh-CN" altLang="en-US" sz="3200">
                <a:ea typeface="楷体_GB2312" pitchFamily="49" charset="-122"/>
              </a:rPr>
              <a:t>作简单选择排序。</a:t>
            </a: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3600">
                <a:ea typeface="楷体_GB2312" pitchFamily="49" charset="-122"/>
              </a:rPr>
              <a:t>  </a:t>
            </a:r>
            <a:r>
              <a:rPr lang="en-US" altLang="zh-CN" sz="3600" b="1">
                <a:ea typeface="楷体_GB2312" pitchFamily="49" charset="-122"/>
              </a:rPr>
              <a:t>for</a:t>
            </a:r>
            <a:r>
              <a:rPr lang="en-US" altLang="zh-CN" sz="3600">
                <a:ea typeface="楷体_GB2312" pitchFamily="49" charset="-122"/>
              </a:rPr>
              <a:t> (i=1; i&lt;n; </a:t>
            </a:r>
            <a:r>
              <a:rPr lang="en-US" altLang="zh-CN" sz="3600" b="1">
                <a:ea typeface="楷体_GB2312" pitchFamily="49" charset="-122"/>
              </a:rPr>
              <a:t>++</a:t>
            </a:r>
            <a:r>
              <a:rPr lang="en-US" altLang="zh-CN" sz="3600">
                <a:ea typeface="楷体_GB2312" pitchFamily="49" charset="-122"/>
              </a:rPr>
              <a:t>i) </a:t>
            </a:r>
            <a:r>
              <a:rPr lang="en-US" altLang="zh-CN" sz="3600" b="1">
                <a:ea typeface="楷体_GB2312" pitchFamily="49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3600" b="1">
                <a:ea typeface="楷体_GB2312" pitchFamily="49" charset="-122"/>
              </a:rPr>
              <a:t>      </a:t>
            </a:r>
            <a:r>
              <a:rPr lang="en-US" altLang="zh-CN" sz="3600">
                <a:ea typeface="楷体_GB2312" pitchFamily="49" charset="-122"/>
              </a:rPr>
              <a:t>     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选择第 </a:t>
            </a:r>
            <a:r>
              <a:rPr lang="en-US" altLang="zh-CN" sz="3200">
                <a:ea typeface="楷体_GB2312" pitchFamily="49" charset="-122"/>
              </a:rPr>
              <a:t>i </a:t>
            </a:r>
            <a:r>
              <a:rPr lang="zh-CN" altLang="en-US" sz="3200">
                <a:ea typeface="楷体_GB2312" pitchFamily="49" charset="-122"/>
              </a:rPr>
              <a:t>小的记录，并交换到位</a:t>
            </a: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3600">
                <a:ea typeface="楷体_GB2312" pitchFamily="49" charset="-122"/>
              </a:rPr>
              <a:t>  </a:t>
            </a:r>
            <a:r>
              <a:rPr lang="en-US" altLang="zh-CN" sz="3600" b="1">
                <a:ea typeface="楷体_GB2312" pitchFamily="49" charset="-122"/>
              </a:rPr>
              <a:t>}</a:t>
            </a:r>
          </a:p>
          <a:p>
            <a:pPr algn="l">
              <a:lnSpc>
                <a:spcPct val="110000"/>
              </a:lnSpc>
            </a:pPr>
            <a:r>
              <a:rPr lang="en-US" altLang="zh-CN" sz="3600" b="1">
                <a:ea typeface="楷体_GB2312" pitchFamily="49" charset="-122"/>
              </a:rPr>
              <a:t>}</a:t>
            </a:r>
            <a:r>
              <a:rPr lang="en-US" altLang="zh-CN" sz="3600">
                <a:ea typeface="楷体_GB2312" pitchFamily="49" charset="-122"/>
              </a:rPr>
              <a:t> // SelectSort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082675" y="3200400"/>
            <a:ext cx="768032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j =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SelectMinKey(R, i);</a:t>
            </a:r>
            <a:r>
              <a:rPr lang="en-US" altLang="zh-CN" sz="3600">
                <a:ea typeface="楷体_GB2312" pitchFamily="49" charset="-122"/>
              </a:rPr>
              <a:t>       </a:t>
            </a:r>
          </a:p>
          <a:p>
            <a:pPr algn="l">
              <a:lnSpc>
                <a:spcPct val="110000"/>
              </a:lnSpc>
            </a:pPr>
            <a:r>
              <a:rPr lang="en-US" altLang="zh-CN" sz="3600">
                <a:ea typeface="楷体_GB2312" pitchFamily="49" charset="-122"/>
              </a:rPr>
              <a:t>     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在 </a:t>
            </a:r>
            <a:r>
              <a:rPr lang="en-US" altLang="zh-CN" sz="3200">
                <a:ea typeface="楷体_GB2312" pitchFamily="49" charset="-122"/>
              </a:rPr>
              <a:t>R[i..n] </a:t>
            </a:r>
            <a:r>
              <a:rPr lang="zh-CN" altLang="en-US" sz="3200">
                <a:ea typeface="楷体_GB2312" pitchFamily="49" charset="-122"/>
              </a:rPr>
              <a:t>中选择关键字最小的记录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1066800" y="4495800"/>
            <a:ext cx="5843588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 (i</a:t>
            </a:r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!=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j)  R[i]</a:t>
            </a:r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←→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R[j];</a:t>
            </a:r>
            <a:endParaRPr lang="en-US" altLang="zh-CN" sz="3600"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>
                <a:ea typeface="楷体_GB2312" pitchFamily="49" charset="-122"/>
              </a:rPr>
              <a:t>                   </a:t>
            </a:r>
            <a:r>
              <a:rPr lang="en-US" altLang="zh-CN" sz="3200">
                <a:ea typeface="楷体_GB2312" pitchFamily="49" charset="-122"/>
              </a:rPr>
              <a:t>// </a:t>
            </a:r>
            <a:r>
              <a:rPr lang="zh-CN" altLang="en-US" sz="3200">
                <a:ea typeface="楷体_GB2312" pitchFamily="49" charset="-122"/>
              </a:rPr>
              <a:t>与第 </a:t>
            </a:r>
            <a:r>
              <a:rPr lang="en-US" altLang="zh-CN" sz="3200">
                <a:ea typeface="楷体_GB2312" pitchFamily="49" charset="-122"/>
              </a:rPr>
              <a:t>i </a:t>
            </a:r>
            <a:r>
              <a:rPr lang="zh-CN" altLang="en-US" sz="3200">
                <a:ea typeface="楷体_GB2312" pitchFamily="49" charset="-122"/>
              </a:rPr>
              <a:t>个记录交换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777875" y="304800"/>
            <a:ext cx="3260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时间性能分析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25450" y="1219200"/>
            <a:ext cx="83375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>
                <a:ea typeface="楷体_GB2312" pitchFamily="49" charset="-122"/>
              </a:rPr>
              <a:t>对 </a:t>
            </a:r>
            <a:r>
              <a:rPr lang="en-US" altLang="zh-CN" sz="4000">
                <a:ea typeface="楷体_GB2312" pitchFamily="49" charset="-122"/>
              </a:rPr>
              <a:t>n </a:t>
            </a:r>
            <a:r>
              <a:rPr lang="zh-CN" altLang="en-US" sz="4000">
                <a:ea typeface="楷体_GB2312" pitchFamily="49" charset="-122"/>
              </a:rPr>
              <a:t>个记录进行简单选择排序，所需进行的 </a:t>
            </a:r>
            <a:r>
              <a:rPr lang="zh-CN" altLang="en-US" sz="4000" b="1">
                <a:solidFill>
                  <a:srgbClr val="840C26"/>
                </a:solidFill>
                <a:ea typeface="楷体_GB2312" pitchFamily="49" charset="-122"/>
              </a:rPr>
              <a:t>关键字间的比较次数 </a:t>
            </a:r>
            <a:r>
              <a:rPr lang="zh-CN" altLang="en-US" sz="4000">
                <a:ea typeface="楷体_GB2312" pitchFamily="49" charset="-122"/>
              </a:rPr>
              <a:t>总计为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33400" y="4400550"/>
            <a:ext cx="8169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 b="1">
                <a:solidFill>
                  <a:srgbClr val="840C26"/>
                </a:solidFill>
                <a:ea typeface="楷体_GB2312" pitchFamily="49" charset="-122"/>
              </a:rPr>
              <a:t>移动记录的次数</a:t>
            </a:r>
            <a:r>
              <a:rPr lang="zh-CN" altLang="en-US" sz="4000">
                <a:ea typeface="楷体_GB2312" pitchFamily="49" charset="-122"/>
              </a:rPr>
              <a:t>：</a:t>
            </a:r>
          </a:p>
          <a:p>
            <a:pPr algn="l">
              <a:lnSpc>
                <a:spcPct val="125000"/>
              </a:lnSpc>
            </a:pPr>
            <a:r>
              <a:rPr lang="zh-CN" altLang="en-US" sz="4000">
                <a:solidFill>
                  <a:srgbClr val="003366"/>
                </a:solidFill>
                <a:ea typeface="楷体_GB2312" pitchFamily="49" charset="-122"/>
              </a:rPr>
              <a:t>         最小值为 </a:t>
            </a:r>
            <a:r>
              <a:rPr lang="en-US" altLang="zh-CN" sz="4000">
                <a:solidFill>
                  <a:srgbClr val="003366"/>
                </a:solidFill>
                <a:ea typeface="楷体_GB2312" pitchFamily="49" charset="-122"/>
              </a:rPr>
              <a:t>0,</a:t>
            </a:r>
            <a:r>
              <a:rPr lang="en-US" altLang="zh-CN" sz="4000">
                <a:ea typeface="楷体_GB2312" pitchFamily="49" charset="-122"/>
              </a:rPr>
              <a:t>  </a:t>
            </a:r>
            <a:r>
              <a:rPr lang="zh-CN" altLang="en-US" sz="4000">
                <a:solidFill>
                  <a:srgbClr val="FF0000"/>
                </a:solidFill>
                <a:ea typeface="楷体_GB2312" pitchFamily="49" charset="-122"/>
              </a:rPr>
              <a:t>最大值为</a:t>
            </a:r>
            <a:r>
              <a:rPr lang="en-US" altLang="zh-CN" sz="4000">
                <a:solidFill>
                  <a:srgbClr val="FF0000"/>
                </a:solidFill>
                <a:ea typeface="楷体_GB2312" pitchFamily="49" charset="-122"/>
              </a:rPr>
              <a:t>3(n-1) </a:t>
            </a:r>
            <a:endParaRPr lang="en-US" altLang="zh-CN" sz="4000">
              <a:solidFill>
                <a:srgbClr val="FF6600"/>
              </a:solidFill>
              <a:ea typeface="楷体_GB2312" pitchFamily="49" charset="-122"/>
            </a:endParaRP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2590800" y="3081338"/>
          <a:ext cx="34290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9" name="公式" r:id="rId4" imgW="1244520" imgH="431640" progId="Equation.3">
                  <p:embed/>
                </p:oleObj>
              </mc:Choice>
              <mc:Fallback>
                <p:oleObj name="公式" r:id="rId4" imgW="12445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81338"/>
                        <a:ext cx="34290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594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6000" b="1">
                <a:solidFill>
                  <a:srgbClr val="0000FF"/>
                </a:solidFill>
                <a:ea typeface="楷体_GB2312" pitchFamily="49" charset="-122"/>
              </a:rPr>
              <a:t>10.4   </a:t>
            </a:r>
            <a:r>
              <a:rPr lang="zh-CN" altLang="en-US" sz="6000" b="1">
                <a:solidFill>
                  <a:srgbClr val="0000FF"/>
                </a:solidFill>
                <a:ea typeface="楷体_GB2312" pitchFamily="49" charset="-122"/>
              </a:rPr>
              <a:t>选择排 序</a:t>
            </a:r>
          </a:p>
        </p:txBody>
      </p:sp>
      <p:sp>
        <p:nvSpPr>
          <p:cNvPr id="42701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43100" y="32083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树形选择排序</a:t>
            </a:r>
          </a:p>
        </p:txBody>
      </p:sp>
      <p:sp>
        <p:nvSpPr>
          <p:cNvPr id="427012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62150" y="42814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堆排序</a:t>
            </a:r>
          </a:p>
        </p:txBody>
      </p:sp>
      <p:sp>
        <p:nvSpPr>
          <p:cNvPr id="42701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05000" y="21796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简单选择排序</a:t>
            </a:r>
          </a:p>
        </p:txBody>
      </p:sp>
      <p:sp>
        <p:nvSpPr>
          <p:cNvPr id="427014" name="Freeform 6"/>
          <p:cNvSpPr>
            <a:spLocks/>
          </p:cNvSpPr>
          <p:nvPr/>
        </p:nvSpPr>
        <p:spPr bwMode="auto">
          <a:xfrm>
            <a:off x="1658938" y="2922588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18" name="Object 2">
            <a:hlinkClick r:id="rId4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153400" y="6096000"/>
          <a:ext cx="685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4" name="剪辑" r:id="rId5" imgW="837360" imgH="639000" progId="">
                  <p:embed/>
                </p:oleObj>
              </mc:Choice>
              <mc:Fallback>
                <p:oleObj name="剪辑" r:id="rId5" imgW="837360" imgH="63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096000"/>
                        <a:ext cx="6858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1379538" y="1068388"/>
            <a:ext cx="6280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6000" b="1">
                <a:solidFill>
                  <a:srgbClr val="FF00FF"/>
                </a:solidFill>
                <a:ea typeface="楷体_GB2312" pitchFamily="49" charset="-122"/>
              </a:rPr>
              <a:t>二、树形选择排序</a:t>
            </a:r>
          </a:p>
        </p:txBody>
      </p:sp>
      <p:sp>
        <p:nvSpPr>
          <p:cNvPr id="386048" name="Rectangle 0"/>
          <p:cNvSpPr>
            <a:spLocks noChangeArrowheads="1"/>
          </p:cNvSpPr>
          <p:nvPr/>
        </p:nvSpPr>
        <p:spPr bwMode="auto">
          <a:xfrm>
            <a:off x="1157288" y="2619375"/>
            <a:ext cx="83296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35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4800" b="1">
                <a:ea typeface="楷体_GB2312" pitchFamily="49" charset="-122"/>
              </a:rPr>
              <a:t>	</a:t>
            </a:r>
            <a:r>
              <a:rPr lang="zh-CN" altLang="en-US" sz="4800" b="1">
                <a:ea typeface="楷体_GB2312" pitchFamily="49" charset="-122"/>
              </a:rPr>
              <a:t>胜者树（锦标赛排序）</a:t>
            </a:r>
            <a:br>
              <a:rPr lang="zh-CN" altLang="en-US" sz="4800" b="1">
                <a:ea typeface="楷体_GB2312" pitchFamily="49" charset="-122"/>
              </a:rPr>
            </a:br>
            <a:r>
              <a:rPr lang="en-US" altLang="zh-CN" sz="4800" b="1">
                <a:ea typeface="楷体_GB2312" pitchFamily="49" charset="-122"/>
              </a:rPr>
              <a:t>2.	</a:t>
            </a:r>
            <a:r>
              <a:rPr lang="zh-CN" altLang="en-US" sz="4800" b="1">
                <a:ea typeface="楷体_GB2312" pitchFamily="49" charset="-122"/>
              </a:rPr>
              <a:t>败者树</a:t>
            </a:r>
          </a:p>
        </p:txBody>
      </p:sp>
      <p:sp>
        <p:nvSpPr>
          <p:cNvPr id="437248" name="Freeform 1024"/>
          <p:cNvSpPr>
            <a:spLocks/>
          </p:cNvSpPr>
          <p:nvPr/>
        </p:nvSpPr>
        <p:spPr bwMode="auto">
          <a:xfrm>
            <a:off x="944563" y="2493963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4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444500"/>
            <a:ext cx="8710612" cy="2381250"/>
          </a:xfrm>
        </p:spPr>
        <p:txBody>
          <a:bodyPr/>
          <a:lstStyle/>
          <a:p>
            <a:pPr marL="261938" indent="-261938"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>
                <a:ea typeface="楷体_GB2312" pitchFamily="49" charset="-122"/>
              </a:rPr>
              <a:t>基本思想与体育比赛时的淘汰赛类似。首先取得 </a:t>
            </a:r>
            <a:r>
              <a:rPr lang="en-US" altLang="zh-CN" sz="2800" b="1" i="1">
                <a:ea typeface="楷体_GB2312" pitchFamily="49" charset="-122"/>
              </a:rPr>
              <a:t>n </a:t>
            </a:r>
            <a:r>
              <a:rPr lang="zh-CN" altLang="en-US" sz="2800" b="1">
                <a:ea typeface="楷体_GB2312" pitchFamily="49" charset="-122"/>
              </a:rPr>
              <a:t>个记录的关键字码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进行两两比较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得到 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/2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个优胜者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关键字码小者</a:t>
            </a:r>
            <a:r>
              <a:rPr lang="en-US" altLang="zh-CN" sz="2800" b="1">
                <a:ea typeface="楷体_GB2312" pitchFamily="49" charset="-122"/>
              </a:rPr>
              <a:t>) </a:t>
            </a:r>
            <a:r>
              <a:rPr lang="zh-CN" altLang="en-US" sz="2800" b="1">
                <a:ea typeface="楷体_GB2312" pitchFamily="49" charset="-122"/>
              </a:rPr>
              <a:t>作为第一步比较的结果保留下来。</a:t>
            </a:r>
          </a:p>
          <a:p>
            <a:pPr marL="261938" indent="-261938"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>
                <a:ea typeface="楷体_GB2312" pitchFamily="49" charset="-122"/>
              </a:rPr>
              <a:t>然后对这 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/2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个关键字码再进行两两比较</a:t>
            </a:r>
            <a:r>
              <a:rPr lang="en-US" altLang="zh-CN" sz="2800" b="1">
                <a:ea typeface="楷体_GB2312" pitchFamily="49" charset="-122"/>
              </a:rPr>
              <a:t>, …, </a:t>
            </a:r>
          </a:p>
          <a:p>
            <a:pPr marL="261938" indent="-261938"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>
                <a:ea typeface="楷体_GB2312" pitchFamily="49" charset="-122"/>
              </a:rPr>
              <a:t>如此重复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直到选出一个关键字码最小的对象为止。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435850" y="5310188"/>
            <a:ext cx="641350" cy="328612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990099"/>
              </a:solidFill>
              <a:effectDag name="">
                <a:cont type="tree" name="">
                  <a:effect ref="fillLine"/>
                  <a:outerShdw dist="38100" dir="13500000" algn="br">
                    <a:srgbClr val="E54CE5"/>
                  </a:outerShdw>
                </a:cont>
                <a:cont type="tree" name="">
                  <a:effect ref="fillLine"/>
                  <a:outerShdw dist="38100" dir="2700000" algn="tl">
                    <a:srgbClr val="5B005B"/>
                  </a:outerShdw>
                </a:cont>
                <a:effect ref="fillLine"/>
              </a:effectDag>
            </a:endParaRPr>
          </a:p>
        </p:txBody>
      </p:sp>
      <p:grpSp>
        <p:nvGrpSpPr>
          <p:cNvPr id="294918" name="Group 6"/>
          <p:cNvGrpSpPr>
            <a:grpSpLocks/>
          </p:cNvGrpSpPr>
          <p:nvPr/>
        </p:nvGrpSpPr>
        <p:grpSpPr bwMode="auto">
          <a:xfrm>
            <a:off x="2805113" y="3448050"/>
            <a:ext cx="3419475" cy="657225"/>
            <a:chOff x="1767" y="2172"/>
            <a:chExt cx="2154" cy="414"/>
          </a:xfrm>
        </p:grpSpPr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>
              <a:off x="2978" y="2345"/>
              <a:ext cx="94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0" name="Line 8"/>
            <p:cNvSpPr>
              <a:spLocks noChangeShapeType="1"/>
            </p:cNvSpPr>
            <p:nvPr/>
          </p:nvSpPr>
          <p:spPr bwMode="auto">
            <a:xfrm flipV="1">
              <a:off x="1767" y="2345"/>
              <a:ext cx="942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1" name="Oval 9"/>
            <p:cNvSpPr>
              <a:spLocks noChangeArrowheads="1"/>
            </p:cNvSpPr>
            <p:nvPr/>
          </p:nvSpPr>
          <p:spPr bwMode="auto">
            <a:xfrm>
              <a:off x="2664" y="2172"/>
              <a:ext cx="314" cy="24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94922" name="Group 10"/>
          <p:cNvGrpSpPr>
            <a:grpSpLocks/>
          </p:cNvGrpSpPr>
          <p:nvPr/>
        </p:nvGrpSpPr>
        <p:grpSpPr bwMode="auto">
          <a:xfrm>
            <a:off x="1735138" y="3941763"/>
            <a:ext cx="1568450" cy="657225"/>
            <a:chOff x="1093" y="2483"/>
            <a:chExt cx="988" cy="414"/>
          </a:xfrm>
        </p:grpSpPr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1677" y="2655"/>
              <a:ext cx="404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 flipH="1">
              <a:off x="1093" y="2690"/>
              <a:ext cx="404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5" name="Oval 13"/>
            <p:cNvSpPr>
              <a:spLocks noChangeArrowheads="1"/>
            </p:cNvSpPr>
            <p:nvPr/>
          </p:nvSpPr>
          <p:spPr bwMode="auto">
            <a:xfrm>
              <a:off x="1452" y="2483"/>
              <a:ext cx="315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5511800" y="3941763"/>
            <a:ext cx="1781175" cy="657225"/>
            <a:chOff x="3472" y="2483"/>
            <a:chExt cx="1122" cy="414"/>
          </a:xfrm>
        </p:grpSpPr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 flipH="1">
              <a:off x="3472" y="2655"/>
              <a:ext cx="449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>
              <a:off x="4145" y="2655"/>
              <a:ext cx="449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9" name="Oval 17"/>
            <p:cNvSpPr>
              <a:spLocks noChangeArrowheads="1"/>
            </p:cNvSpPr>
            <p:nvPr/>
          </p:nvSpPr>
          <p:spPr bwMode="auto">
            <a:xfrm>
              <a:off x="3876" y="2483"/>
              <a:ext cx="314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94930" name="Group 18"/>
          <p:cNvGrpSpPr>
            <a:grpSpLocks/>
          </p:cNvGrpSpPr>
          <p:nvPr/>
        </p:nvGrpSpPr>
        <p:grpSpPr bwMode="auto">
          <a:xfrm>
            <a:off x="4941888" y="4489450"/>
            <a:ext cx="784225" cy="876300"/>
            <a:chOff x="3113" y="2828"/>
            <a:chExt cx="494" cy="552"/>
          </a:xfrm>
        </p:grpSpPr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H="1">
              <a:off x="3113" y="3000"/>
              <a:ext cx="180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3472" y="3035"/>
              <a:ext cx="135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3" name="Oval 21"/>
            <p:cNvSpPr>
              <a:spLocks noChangeArrowheads="1"/>
            </p:cNvSpPr>
            <p:nvPr/>
          </p:nvSpPr>
          <p:spPr bwMode="auto">
            <a:xfrm>
              <a:off x="3203" y="2828"/>
              <a:ext cx="314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08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94934" name="Group 22"/>
          <p:cNvGrpSpPr>
            <a:grpSpLocks/>
          </p:cNvGrpSpPr>
          <p:nvPr/>
        </p:nvGrpSpPr>
        <p:grpSpPr bwMode="auto">
          <a:xfrm>
            <a:off x="6937375" y="4489450"/>
            <a:ext cx="784225" cy="876300"/>
            <a:chOff x="4370" y="2828"/>
            <a:chExt cx="494" cy="552"/>
          </a:xfrm>
        </p:grpSpPr>
        <p:sp>
          <p:nvSpPr>
            <p:cNvPr id="294935" name="Line 23"/>
            <p:cNvSpPr>
              <a:spLocks noChangeShapeType="1"/>
            </p:cNvSpPr>
            <p:nvPr/>
          </p:nvSpPr>
          <p:spPr bwMode="auto">
            <a:xfrm flipH="1">
              <a:off x="4370" y="3000"/>
              <a:ext cx="179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6" name="Line 24"/>
            <p:cNvSpPr>
              <a:spLocks noChangeShapeType="1"/>
            </p:cNvSpPr>
            <p:nvPr/>
          </p:nvSpPr>
          <p:spPr bwMode="auto">
            <a:xfrm>
              <a:off x="4729" y="3035"/>
              <a:ext cx="135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37" name="Oval 25"/>
            <p:cNvSpPr>
              <a:spLocks noChangeArrowheads="1"/>
            </p:cNvSpPr>
            <p:nvPr/>
          </p:nvSpPr>
          <p:spPr bwMode="auto">
            <a:xfrm>
              <a:off x="4460" y="2828"/>
              <a:ext cx="314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63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294938" name="Group 26"/>
          <p:cNvGrpSpPr>
            <a:grpSpLocks/>
          </p:cNvGrpSpPr>
          <p:nvPr/>
        </p:nvGrpSpPr>
        <p:grpSpPr bwMode="auto">
          <a:xfrm>
            <a:off x="1165225" y="4489450"/>
            <a:ext cx="784225" cy="876300"/>
            <a:chOff x="734" y="2828"/>
            <a:chExt cx="494" cy="552"/>
          </a:xfrm>
        </p:grpSpPr>
        <p:sp>
          <p:nvSpPr>
            <p:cNvPr id="294939" name="Line 27"/>
            <p:cNvSpPr>
              <a:spLocks noChangeShapeType="1"/>
            </p:cNvSpPr>
            <p:nvPr/>
          </p:nvSpPr>
          <p:spPr bwMode="auto">
            <a:xfrm>
              <a:off x="1093" y="3035"/>
              <a:ext cx="135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40" name="Line 28"/>
            <p:cNvSpPr>
              <a:spLocks noChangeShapeType="1"/>
            </p:cNvSpPr>
            <p:nvPr/>
          </p:nvSpPr>
          <p:spPr bwMode="auto">
            <a:xfrm flipH="1">
              <a:off x="734" y="3000"/>
              <a:ext cx="180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41" name="Oval 29"/>
            <p:cNvSpPr>
              <a:spLocks noChangeArrowheads="1"/>
            </p:cNvSpPr>
            <p:nvPr/>
          </p:nvSpPr>
          <p:spPr bwMode="auto">
            <a:xfrm>
              <a:off x="824" y="2828"/>
              <a:ext cx="314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21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94942" name="Rectangle 30"/>
          <p:cNvSpPr>
            <a:spLocks noChangeArrowheads="1"/>
          </p:cNvSpPr>
          <p:nvPr/>
        </p:nvSpPr>
        <p:spPr bwMode="auto">
          <a:xfrm>
            <a:off x="66675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43" name="Rectangle 31"/>
          <p:cNvSpPr>
            <a:spLocks noChangeArrowheads="1"/>
          </p:cNvSpPr>
          <p:nvPr/>
        </p:nvSpPr>
        <p:spPr bwMode="auto">
          <a:xfrm>
            <a:off x="166370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grpSp>
        <p:nvGrpSpPr>
          <p:cNvPr id="294944" name="Group 32"/>
          <p:cNvGrpSpPr>
            <a:grpSpLocks/>
          </p:cNvGrpSpPr>
          <p:nvPr/>
        </p:nvGrpSpPr>
        <p:grpSpPr bwMode="auto">
          <a:xfrm>
            <a:off x="3089275" y="4489450"/>
            <a:ext cx="784225" cy="876300"/>
            <a:chOff x="1946" y="2828"/>
            <a:chExt cx="494" cy="552"/>
          </a:xfrm>
        </p:grpSpPr>
        <p:sp>
          <p:nvSpPr>
            <p:cNvPr id="294945" name="Line 33"/>
            <p:cNvSpPr>
              <a:spLocks noChangeShapeType="1"/>
            </p:cNvSpPr>
            <p:nvPr/>
          </p:nvSpPr>
          <p:spPr bwMode="auto">
            <a:xfrm flipH="1">
              <a:off x="1946" y="3000"/>
              <a:ext cx="180" cy="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46" name="Line 34"/>
            <p:cNvSpPr>
              <a:spLocks noChangeShapeType="1"/>
            </p:cNvSpPr>
            <p:nvPr/>
          </p:nvSpPr>
          <p:spPr bwMode="auto">
            <a:xfrm>
              <a:off x="2305" y="3035"/>
              <a:ext cx="135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47" name="Oval 35"/>
            <p:cNvSpPr>
              <a:spLocks noChangeArrowheads="1"/>
            </p:cNvSpPr>
            <p:nvPr/>
          </p:nvSpPr>
          <p:spPr bwMode="auto">
            <a:xfrm>
              <a:off x="2036" y="2828"/>
              <a:ext cx="314" cy="241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25*</a:t>
              </a:r>
              <a:endParaRPr lang="en-US" altLang="zh-CN" sz="240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5"/>
                    </a:outerShdw>
                  </a:cont>
                  <a:cont type="tree" name="">
                    <a:effect ref="fillLine"/>
                    <a:outerShdw dist="38100" dir="2700000" algn="tl">
                      <a:srgbClr val="007A5B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294948" name="Rectangle 36"/>
          <p:cNvSpPr>
            <a:spLocks noChangeArrowheads="1"/>
          </p:cNvSpPr>
          <p:nvPr/>
        </p:nvSpPr>
        <p:spPr bwMode="auto">
          <a:xfrm>
            <a:off x="259080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49" name="Rectangle 37"/>
          <p:cNvSpPr>
            <a:spLocks noChangeArrowheads="1"/>
          </p:cNvSpPr>
          <p:nvPr/>
        </p:nvSpPr>
        <p:spPr bwMode="auto">
          <a:xfrm>
            <a:off x="358775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50" name="Rectangle 38"/>
          <p:cNvSpPr>
            <a:spLocks noChangeArrowheads="1"/>
          </p:cNvSpPr>
          <p:nvPr/>
        </p:nvSpPr>
        <p:spPr bwMode="auto">
          <a:xfrm>
            <a:off x="451485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51" name="Rectangle 39"/>
          <p:cNvSpPr>
            <a:spLocks noChangeArrowheads="1"/>
          </p:cNvSpPr>
          <p:nvPr/>
        </p:nvSpPr>
        <p:spPr bwMode="auto">
          <a:xfrm>
            <a:off x="551180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52" name="Rectangle 40"/>
          <p:cNvSpPr>
            <a:spLocks noChangeArrowheads="1"/>
          </p:cNvSpPr>
          <p:nvPr/>
        </p:nvSpPr>
        <p:spPr bwMode="auto">
          <a:xfrm>
            <a:off x="6438900" y="5310188"/>
            <a:ext cx="641350" cy="3286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4953" name="Text Box 41"/>
          <p:cNvSpPr txBox="1">
            <a:spLocks noChangeArrowheads="1"/>
          </p:cNvSpPr>
          <p:nvPr/>
        </p:nvSpPr>
        <p:spPr bwMode="auto">
          <a:xfrm>
            <a:off x="3878263" y="2962275"/>
            <a:ext cx="143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Winner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94954" name="Rectangle 42"/>
          <p:cNvSpPr>
            <a:spLocks noChangeArrowheads="1"/>
          </p:cNvSpPr>
          <p:nvPr/>
        </p:nvSpPr>
        <p:spPr bwMode="auto">
          <a:xfrm>
            <a:off x="414338" y="5803900"/>
            <a:ext cx="85772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如果 </a:t>
            </a:r>
            <a:r>
              <a:rPr lang="en-US" altLang="zh-CN" sz="2800" b="1" i="1">
                <a:ea typeface="楷体_GB2312" pitchFamily="49" charset="-122"/>
              </a:rPr>
              <a:t>n </a:t>
            </a:r>
            <a:r>
              <a:rPr lang="zh-CN" altLang="en-US" sz="2800" b="1">
                <a:ea typeface="楷体_GB2312" pitchFamily="49" charset="-122"/>
              </a:rPr>
              <a:t>不是 </a:t>
            </a:r>
            <a:r>
              <a:rPr lang="en-US" altLang="zh-CN" sz="2800" b="1">
                <a:ea typeface="楷体_GB2312" pitchFamily="49" charset="-122"/>
              </a:rPr>
              <a:t>2 </a:t>
            </a:r>
            <a:r>
              <a:rPr lang="zh-CN" altLang="en-US" sz="2800" b="1">
                <a:ea typeface="楷体_GB2312" pitchFamily="49" charset="-122"/>
              </a:rPr>
              <a:t>的 </a:t>
            </a:r>
            <a:r>
              <a:rPr lang="en-US" altLang="zh-CN" sz="2800" b="1" i="1">
                <a:ea typeface="楷体_GB2312" pitchFamily="49" charset="-122"/>
              </a:rPr>
              <a:t>k </a:t>
            </a:r>
            <a:r>
              <a:rPr lang="zh-CN" altLang="en-US" sz="2800" b="1">
                <a:ea typeface="楷体_GB2312" pitchFamily="49" charset="-122"/>
              </a:rPr>
              <a:t>次幂，则让叶结点数补足到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 i="1" baseline="30000">
                <a:ea typeface="楷体_GB2312" pitchFamily="49" charset="-122"/>
              </a:rPr>
              <a:t>k</a:t>
            </a:r>
            <a:r>
              <a:rPr lang="en-US" altLang="zh-CN" sz="2800" b="1" i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个，使其满足  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 i="1" baseline="30000">
                <a:ea typeface="楷体_GB2312" pitchFamily="49" charset="-122"/>
              </a:rPr>
              <a:t>k-1</a:t>
            </a:r>
            <a:r>
              <a:rPr lang="en-US" altLang="zh-CN" sz="2800" b="1">
                <a:ea typeface="楷体_GB2312" pitchFamily="49" charset="-122"/>
              </a:rPr>
              <a:t> &lt; 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ea typeface="楷体_GB2312" pitchFamily="49" charset="-122"/>
              </a:rPr>
              <a:t> 2</a:t>
            </a:r>
            <a:r>
              <a:rPr lang="en-US" altLang="zh-CN" sz="2800" b="1" i="1" baseline="30000">
                <a:ea typeface="楷体_GB2312" pitchFamily="49" charset="-122"/>
              </a:rPr>
              <a:t>k</a:t>
            </a:r>
            <a:r>
              <a:rPr lang="en-US" altLang="zh-CN" sz="2800" b="1" i="1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/>
      <p:bldP spid="294953" grpId="0"/>
      <p:bldP spid="2949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3886200" cy="533400"/>
          </a:xfrm>
        </p:spPr>
        <p:txBody>
          <a:bodyPr/>
          <a:lstStyle/>
          <a:p>
            <a:pPr algn="just"/>
            <a:r>
              <a:rPr lang="zh-CN" altLang="en-US" sz="3600" b="1">
                <a:solidFill>
                  <a:srgbClr val="CC3300"/>
                </a:solidFill>
                <a:ea typeface="仿宋_GB2312" pitchFamily="49" charset="-122"/>
              </a:rPr>
              <a:t>胜者树的概念</a:t>
            </a:r>
            <a:endParaRPr lang="zh-CN" altLang="en-US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3886200"/>
          </a:xfrm>
        </p:spPr>
        <p:txBody>
          <a:bodyPr/>
          <a:lstStyle/>
          <a:p>
            <a:pPr algn="just"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每次两两比较的结果是把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关键字码小者作为优胜者上升到双亲结点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，称这种比赛树为</a:t>
            </a:r>
            <a:r>
              <a:rPr lang="zh-CN" altLang="en-US" b="1">
                <a:solidFill>
                  <a:schemeClr val="tx2"/>
                </a:solidFill>
                <a:ea typeface="仿宋_GB2312" pitchFamily="49" charset="-122"/>
              </a:rPr>
              <a:t>胜者树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。</a:t>
            </a:r>
          </a:p>
          <a:p>
            <a:pPr algn="just"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位于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最底层的叶结点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叫做胜者树的</a:t>
            </a:r>
            <a:r>
              <a:rPr lang="zh-CN" altLang="en-US" b="1">
                <a:solidFill>
                  <a:schemeClr val="tx2"/>
                </a:solidFill>
                <a:ea typeface="仿宋_GB2312" pitchFamily="49" charset="-122"/>
              </a:rPr>
              <a:t>外结点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，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非叶结点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称为胜者树的</a:t>
            </a:r>
            <a:r>
              <a:rPr lang="zh-CN" altLang="en-US" b="1">
                <a:solidFill>
                  <a:schemeClr val="tx2"/>
                </a:solidFill>
                <a:ea typeface="仿宋_GB2312" pitchFamily="49" charset="-122"/>
              </a:rPr>
              <a:t>内结点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。</a:t>
            </a:r>
          </a:p>
          <a:p>
            <a:pPr algn="just"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胜者树最顶层是树的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根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，表示</a:t>
            </a:r>
            <a:r>
              <a:rPr lang="zh-CN" altLang="en-US" b="1">
                <a:solidFill>
                  <a:schemeClr val="accent2"/>
                </a:solidFill>
                <a:ea typeface="仿宋_GB2312" pitchFamily="49" charset="-122"/>
              </a:rPr>
              <a:t>最后选择出来的具有最小关键字码的记录</a:t>
            </a:r>
            <a:r>
              <a:rPr lang="zh-CN" altLang="en-US" b="1">
                <a:solidFill>
                  <a:srgbClr val="006600"/>
                </a:solidFill>
                <a:ea typeface="仿宋_GB2312" pitchFamily="49" charset="-122"/>
              </a:rPr>
              <a:t>。</a:t>
            </a:r>
            <a:endParaRPr lang="zh-CN" altLang="en-US">
              <a:solidFill>
                <a:srgbClr val="0066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23863" y="96838"/>
            <a:ext cx="6840537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005042"/>
                </a:solidFill>
                <a:ea typeface="楷体_GB2312" pitchFamily="49" charset="-122"/>
              </a:rPr>
              <a:t> BiInsertionSort ( SqList &amp;L ) </a:t>
            </a: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} </a:t>
            </a:r>
            <a:r>
              <a:rPr lang="en-US" altLang="zh-CN" sz="3600">
                <a:solidFill>
                  <a:srgbClr val="005042"/>
                </a:solidFill>
                <a:ea typeface="楷体_GB2312" pitchFamily="49" charset="-122"/>
              </a:rPr>
              <a:t>// BInsertSort</a:t>
            </a:r>
          </a:p>
        </p:txBody>
      </p:sp>
      <p:sp>
        <p:nvSpPr>
          <p:cNvPr id="3891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7237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3600" b="1">
                <a:solidFill>
                  <a:srgbClr val="3366FF"/>
                </a:solidFill>
                <a:ea typeface="楷体_GB2312" pitchFamily="49" charset="-122"/>
              </a:rPr>
              <a:t>在 </a:t>
            </a:r>
            <a:r>
              <a:rPr lang="en-US" altLang="zh-CN" sz="3600" b="1">
                <a:solidFill>
                  <a:srgbClr val="3366FF"/>
                </a:solidFill>
                <a:ea typeface="楷体_GB2312" pitchFamily="49" charset="-122"/>
              </a:rPr>
              <a:t>L.r[1..i-1]</a:t>
            </a:r>
            <a:r>
              <a:rPr lang="zh-CN" altLang="zh-CN" sz="3600" b="1">
                <a:solidFill>
                  <a:srgbClr val="3366FF"/>
                </a:solidFill>
                <a:ea typeface="楷体_GB2312" pitchFamily="49" charset="-122"/>
              </a:rPr>
              <a:t>中折半查找插入位置；</a:t>
            </a:r>
            <a:endParaRPr lang="zh-CN" altLang="en-US" sz="4000">
              <a:solidFill>
                <a:srgbClr val="3366FF"/>
              </a:solidFill>
              <a:ea typeface="楷体_GB2312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2000" y="782638"/>
            <a:ext cx="563086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 ( i=2; i&lt;=L.length; </a:t>
            </a: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++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i ) </a:t>
            </a: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} // 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for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219200" y="1371600"/>
            <a:ext cx="76215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L.r[0] = L.r[i];     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将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L.r[i]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暂存到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L.r[0]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2971800"/>
            <a:ext cx="6578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 ( j=i-1;  j&gt;=high+1;  --j )</a:t>
            </a:r>
          </a:p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    L.r[j+1] = L.r[j];      // </a:t>
            </a:r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记录后移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19200" y="4495800"/>
            <a:ext cx="5537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L.r[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high+1</a:t>
            </a: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] = L.r[0];  // </a:t>
            </a:r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插入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257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Line 2"/>
          <p:cNvSpPr>
            <a:spLocks noChangeShapeType="1"/>
          </p:cNvSpPr>
          <p:nvPr/>
        </p:nvSpPr>
        <p:spPr bwMode="auto">
          <a:xfrm>
            <a:off x="4953000" y="16002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7" name="Line 3"/>
          <p:cNvSpPr>
            <a:spLocks noChangeShapeType="1"/>
          </p:cNvSpPr>
          <p:nvPr/>
        </p:nvSpPr>
        <p:spPr bwMode="auto">
          <a:xfrm flipV="1">
            <a:off x="2895600" y="16002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8" name="Line 4"/>
          <p:cNvSpPr>
            <a:spLocks noChangeShapeType="1"/>
          </p:cNvSpPr>
          <p:nvPr/>
        </p:nvSpPr>
        <p:spPr bwMode="auto">
          <a:xfrm flipH="1">
            <a:off x="5791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>
            <a:off x="2743200" y="23622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>
            <a:off x="6934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1" name="Line 7"/>
          <p:cNvSpPr>
            <a:spLocks noChangeShapeType="1"/>
          </p:cNvSpPr>
          <p:nvPr/>
        </p:nvSpPr>
        <p:spPr bwMode="auto">
          <a:xfrm flipH="1">
            <a:off x="17526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2" name="Line 8"/>
          <p:cNvSpPr>
            <a:spLocks noChangeShapeType="1"/>
          </p:cNvSpPr>
          <p:nvPr/>
        </p:nvSpPr>
        <p:spPr bwMode="auto">
          <a:xfrm flipH="1">
            <a:off x="32004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H="1">
            <a:off x="51816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4" name="Line 10"/>
          <p:cNvSpPr>
            <a:spLocks noChangeShapeType="1"/>
          </p:cNvSpPr>
          <p:nvPr/>
        </p:nvSpPr>
        <p:spPr bwMode="auto">
          <a:xfrm flipH="1">
            <a:off x="73152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5" name="Line 11"/>
          <p:cNvSpPr>
            <a:spLocks noChangeShapeType="1"/>
          </p:cNvSpPr>
          <p:nvPr/>
        </p:nvSpPr>
        <p:spPr bwMode="auto">
          <a:xfrm>
            <a:off x="79248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78486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297997" name="Line 13"/>
          <p:cNvSpPr>
            <a:spLocks noChangeShapeType="1"/>
          </p:cNvSpPr>
          <p:nvPr/>
        </p:nvSpPr>
        <p:spPr bwMode="auto">
          <a:xfrm>
            <a:off x="57912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8" name="Line 14"/>
          <p:cNvSpPr>
            <a:spLocks noChangeShapeType="1"/>
          </p:cNvSpPr>
          <p:nvPr/>
        </p:nvSpPr>
        <p:spPr bwMode="auto">
          <a:xfrm>
            <a:off x="38100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17526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0" name="Line 16"/>
          <p:cNvSpPr>
            <a:spLocks noChangeShapeType="1"/>
          </p:cNvSpPr>
          <p:nvPr/>
        </p:nvSpPr>
        <p:spPr bwMode="auto">
          <a:xfrm flipH="1">
            <a:off x="11430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1" name="Oval 1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3" name="Oval 19"/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4" name="Oval 20"/>
          <p:cNvSpPr>
            <a:spLocks noChangeArrowheads="1"/>
          </p:cNvSpPr>
          <p:nvPr/>
        </p:nvSpPr>
        <p:spPr bwMode="auto">
          <a:xfrm>
            <a:off x="64770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5" name="Oval 21"/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7" name="Oval 23"/>
          <p:cNvSpPr>
            <a:spLocks noChangeArrowheads="1"/>
          </p:cNvSpPr>
          <p:nvPr/>
        </p:nvSpPr>
        <p:spPr bwMode="auto">
          <a:xfrm>
            <a:off x="33528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8" name="Oval 24"/>
          <p:cNvSpPr>
            <a:spLocks noChangeArrowheads="1"/>
          </p:cNvSpPr>
          <p:nvPr/>
        </p:nvSpPr>
        <p:spPr bwMode="auto">
          <a:xfrm>
            <a:off x="12954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09" name="Rectangle 25"/>
          <p:cNvSpPr>
            <a:spLocks noChangeArrowheads="1"/>
          </p:cNvSpPr>
          <p:nvPr/>
        </p:nvSpPr>
        <p:spPr bwMode="auto">
          <a:xfrm>
            <a:off x="6096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0" name="Rectangle 26"/>
          <p:cNvSpPr>
            <a:spLocks noChangeArrowheads="1"/>
          </p:cNvSpPr>
          <p:nvPr/>
        </p:nvSpPr>
        <p:spPr bwMode="auto">
          <a:xfrm>
            <a:off x="1676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1" name="Rectangle 27"/>
          <p:cNvSpPr>
            <a:spLocks noChangeArrowheads="1"/>
          </p:cNvSpPr>
          <p:nvPr/>
        </p:nvSpPr>
        <p:spPr bwMode="auto">
          <a:xfrm>
            <a:off x="26670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2" name="Rectangle 28"/>
          <p:cNvSpPr>
            <a:spLocks noChangeArrowheads="1"/>
          </p:cNvSpPr>
          <p:nvPr/>
        </p:nvSpPr>
        <p:spPr bwMode="auto">
          <a:xfrm>
            <a:off x="3733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3" name="Rectangle 29"/>
          <p:cNvSpPr>
            <a:spLocks noChangeArrowheads="1"/>
          </p:cNvSpPr>
          <p:nvPr/>
        </p:nvSpPr>
        <p:spPr bwMode="auto">
          <a:xfrm>
            <a:off x="4724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4" name="Rectangle 30"/>
          <p:cNvSpPr>
            <a:spLocks noChangeArrowheads="1"/>
          </p:cNvSpPr>
          <p:nvPr/>
        </p:nvSpPr>
        <p:spPr bwMode="auto">
          <a:xfrm>
            <a:off x="57912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6781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838200" y="4887913"/>
            <a:ext cx="7999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/>
              <a:t> </a:t>
            </a:r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形成初始胜者树（最小关键字码上升到根）</a:t>
            </a:r>
            <a:endParaRPr lang="zh-CN" altLang="en-US" sz="3200">
              <a:ea typeface="隶书" pitchFamily="49" charset="-122"/>
            </a:endParaRPr>
          </a:p>
        </p:txBody>
      </p:sp>
      <p:sp>
        <p:nvSpPr>
          <p:cNvPr id="298019" name="Text Box 35"/>
          <p:cNvSpPr txBox="1">
            <a:spLocks noChangeArrowheads="1"/>
          </p:cNvSpPr>
          <p:nvPr/>
        </p:nvSpPr>
        <p:spPr bwMode="auto">
          <a:xfrm>
            <a:off x="974725" y="5534025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8080"/>
                </a:solidFill>
                <a:ea typeface="仿宋_GB2312" pitchFamily="49" charset="-122"/>
              </a:rPr>
              <a:t>关键字码比较次数 </a:t>
            </a:r>
            <a:r>
              <a:rPr lang="en-US" altLang="zh-CN" sz="2800" b="1">
                <a:solidFill>
                  <a:srgbClr val="008080"/>
                </a:solidFill>
                <a:ea typeface="仿宋_GB2312" pitchFamily="49" charset="-122"/>
              </a:rPr>
              <a:t>: 6 </a:t>
            </a:r>
            <a:endParaRPr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298020" name="Text Box 36"/>
          <p:cNvSpPr txBox="1">
            <a:spLocks noChangeArrowheads="1"/>
          </p:cNvSpPr>
          <p:nvPr/>
        </p:nvSpPr>
        <p:spPr bwMode="auto">
          <a:xfrm>
            <a:off x="609600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2701925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4683125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15589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4" name="Text Box 40"/>
          <p:cNvSpPr txBox="1">
            <a:spLocks noChangeArrowheads="1"/>
          </p:cNvSpPr>
          <p:nvPr/>
        </p:nvSpPr>
        <p:spPr bwMode="auto">
          <a:xfrm>
            <a:off x="3311525" y="1371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55975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8026" name="Text Box 42"/>
          <p:cNvSpPr txBox="1">
            <a:spLocks noChangeArrowheads="1"/>
          </p:cNvSpPr>
          <p:nvPr/>
        </p:nvSpPr>
        <p:spPr bwMode="auto">
          <a:xfrm>
            <a:off x="7010400" y="3124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up</a:t>
            </a:r>
            <a:endParaRPr lang="en-US" altLang="zh-CN" sz="2400"/>
          </a:p>
        </p:txBody>
      </p: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285750" y="1111250"/>
            <a:ext cx="2447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up </a:t>
            </a:r>
            <a:r>
              <a:rPr lang="zh-CN" altLang="en-US" sz="2800">
                <a:solidFill>
                  <a:schemeClr val="accent2"/>
                </a:solidFill>
                <a:ea typeface="隶书" pitchFamily="49" charset="-122"/>
              </a:rPr>
              <a:t>对手不参选</a:t>
            </a:r>
          </a:p>
          <a:p>
            <a:pPr algn="l"/>
            <a:r>
              <a:rPr lang="en-US" altLang="zh-CN" sz="2400" b="1">
                <a:ea typeface="隶书" pitchFamily="49" charset="-122"/>
              </a:rPr>
              <a:t>VS.</a:t>
            </a:r>
            <a:r>
              <a:rPr lang="en-US" altLang="zh-CN" sz="280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accent2"/>
                </a:solidFill>
                <a:ea typeface="隶书" pitchFamily="49" charset="-122"/>
              </a:rPr>
              <a:t>比较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6" grpId="0"/>
      <p:bldP spid="2980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Line 2"/>
          <p:cNvSpPr>
            <a:spLocks noChangeShapeType="1"/>
          </p:cNvSpPr>
          <p:nvPr/>
        </p:nvSpPr>
        <p:spPr bwMode="auto">
          <a:xfrm>
            <a:off x="4953000" y="16002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7" name="Line 3"/>
          <p:cNvSpPr>
            <a:spLocks noChangeShapeType="1"/>
          </p:cNvSpPr>
          <p:nvPr/>
        </p:nvSpPr>
        <p:spPr bwMode="auto">
          <a:xfrm flipV="1">
            <a:off x="2895600" y="16002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 flipH="1">
            <a:off x="5791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2743200" y="23622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6934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 flipH="1">
            <a:off x="17526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 flipH="1">
            <a:off x="32004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H="1">
            <a:off x="51816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 flipH="1">
            <a:off x="73152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5" name="Line 11"/>
          <p:cNvSpPr>
            <a:spLocks noChangeShapeType="1"/>
          </p:cNvSpPr>
          <p:nvPr/>
        </p:nvSpPr>
        <p:spPr bwMode="auto">
          <a:xfrm>
            <a:off x="79248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6" name="Rectangle 12"/>
          <p:cNvSpPr>
            <a:spLocks noChangeArrowheads="1"/>
          </p:cNvSpPr>
          <p:nvPr/>
        </p:nvSpPr>
        <p:spPr bwMode="auto">
          <a:xfrm>
            <a:off x="78486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57912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38100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9" name="Line 15"/>
          <p:cNvSpPr>
            <a:spLocks noChangeShapeType="1"/>
          </p:cNvSpPr>
          <p:nvPr/>
        </p:nvSpPr>
        <p:spPr bwMode="auto">
          <a:xfrm>
            <a:off x="17526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0" name="Line 16"/>
          <p:cNvSpPr>
            <a:spLocks noChangeShapeType="1"/>
          </p:cNvSpPr>
          <p:nvPr/>
        </p:nvSpPr>
        <p:spPr bwMode="auto">
          <a:xfrm flipH="1">
            <a:off x="11430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2" name="Oval 18"/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3" name="Oval 19"/>
          <p:cNvSpPr>
            <a:spLocks noChangeArrowheads="1"/>
          </p:cNvSpPr>
          <p:nvPr/>
        </p:nvSpPr>
        <p:spPr bwMode="auto">
          <a:xfrm>
            <a:off x="64770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4" name="Oval 20"/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5" name="Oval 2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6" name="Oval 22"/>
          <p:cNvSpPr>
            <a:spLocks noChangeArrowheads="1"/>
          </p:cNvSpPr>
          <p:nvPr/>
        </p:nvSpPr>
        <p:spPr bwMode="auto">
          <a:xfrm>
            <a:off x="33528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7" name="Oval 23"/>
          <p:cNvSpPr>
            <a:spLocks noChangeArrowheads="1"/>
          </p:cNvSpPr>
          <p:nvPr/>
        </p:nvSpPr>
        <p:spPr bwMode="auto">
          <a:xfrm>
            <a:off x="12954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6096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1676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26670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3733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2" name="Rectangle 28"/>
          <p:cNvSpPr>
            <a:spLocks noChangeArrowheads="1"/>
          </p:cNvSpPr>
          <p:nvPr/>
        </p:nvSpPr>
        <p:spPr bwMode="auto">
          <a:xfrm>
            <a:off x="4724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57912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08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4" name="Rectangle 30"/>
          <p:cNvSpPr>
            <a:spLocks noChangeArrowheads="1"/>
          </p:cNvSpPr>
          <p:nvPr/>
        </p:nvSpPr>
        <p:spPr bwMode="auto">
          <a:xfrm>
            <a:off x="6781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57" name="Text Box 33"/>
          <p:cNvSpPr txBox="1">
            <a:spLocks noChangeArrowheads="1"/>
          </p:cNvSpPr>
          <p:nvPr/>
        </p:nvSpPr>
        <p:spPr bwMode="auto">
          <a:xfrm>
            <a:off x="609600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58" name="Text Box 34"/>
          <p:cNvSpPr txBox="1">
            <a:spLocks noChangeArrowheads="1"/>
          </p:cNvSpPr>
          <p:nvPr/>
        </p:nvSpPr>
        <p:spPr bwMode="auto">
          <a:xfrm>
            <a:off x="2701925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59" name="Text Box 35"/>
          <p:cNvSpPr txBox="1">
            <a:spLocks noChangeArrowheads="1"/>
          </p:cNvSpPr>
          <p:nvPr/>
        </p:nvSpPr>
        <p:spPr bwMode="auto">
          <a:xfrm>
            <a:off x="4683125" y="32004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60" name="Text Box 36"/>
          <p:cNvSpPr txBox="1">
            <a:spLocks noChangeArrowheads="1"/>
          </p:cNvSpPr>
          <p:nvPr/>
        </p:nvSpPr>
        <p:spPr bwMode="auto">
          <a:xfrm>
            <a:off x="15589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61" name="Text Box 37"/>
          <p:cNvSpPr txBox="1">
            <a:spLocks noChangeArrowheads="1"/>
          </p:cNvSpPr>
          <p:nvPr/>
        </p:nvSpPr>
        <p:spPr bwMode="auto">
          <a:xfrm>
            <a:off x="3311525" y="1371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55975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7010400" y="3124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up</a:t>
            </a:r>
            <a:endParaRPr lang="en-US" altLang="zh-CN" sz="2400"/>
          </a:p>
        </p:txBody>
      </p:sp>
      <p:sp>
        <p:nvSpPr>
          <p:cNvPr id="410664" name="Text Box 40"/>
          <p:cNvSpPr txBox="1">
            <a:spLocks noChangeArrowheads="1"/>
          </p:cNvSpPr>
          <p:nvPr/>
        </p:nvSpPr>
        <p:spPr bwMode="auto">
          <a:xfrm>
            <a:off x="285750" y="1111250"/>
            <a:ext cx="2447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up </a:t>
            </a:r>
            <a:r>
              <a:rPr lang="zh-CN" altLang="en-US" sz="2800">
                <a:solidFill>
                  <a:schemeClr val="accent2"/>
                </a:solidFill>
                <a:ea typeface="隶书" pitchFamily="49" charset="-122"/>
              </a:rPr>
              <a:t>对手不参选</a:t>
            </a:r>
          </a:p>
          <a:p>
            <a:pPr algn="l"/>
            <a:r>
              <a:rPr lang="en-US" altLang="zh-CN" sz="2400" b="1">
                <a:ea typeface="隶书" pitchFamily="49" charset="-122"/>
              </a:rPr>
              <a:t>VS.</a:t>
            </a:r>
            <a:r>
              <a:rPr lang="en-US" altLang="zh-CN" sz="280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accent2"/>
                </a:solidFill>
                <a:ea typeface="隶书" pitchFamily="49" charset="-122"/>
              </a:rPr>
              <a:t>比较</a:t>
            </a:r>
            <a:endParaRPr lang="zh-CN" altLang="en-US" sz="2400"/>
          </a:p>
        </p:txBody>
      </p:sp>
      <p:sp>
        <p:nvSpPr>
          <p:cNvPr id="410665" name="Text Box 41"/>
          <p:cNvSpPr txBox="1">
            <a:spLocks noChangeArrowheads="1"/>
          </p:cNvSpPr>
          <p:nvPr/>
        </p:nvSpPr>
        <p:spPr bwMode="auto">
          <a:xfrm>
            <a:off x="1025525" y="5059363"/>
            <a:ext cx="6797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输出冠军，并调整胜者树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1127125" y="5729288"/>
            <a:ext cx="360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8080"/>
                </a:solidFill>
                <a:ea typeface="仿宋_GB2312" pitchFamily="49" charset="-122"/>
              </a:rPr>
              <a:t>关键字码比较次数 </a:t>
            </a:r>
            <a:r>
              <a:rPr lang="en-US" altLang="zh-CN" sz="2800" b="1">
                <a:solidFill>
                  <a:srgbClr val="008080"/>
                </a:solidFill>
                <a:ea typeface="仿宋_GB2312" pitchFamily="49" charset="-122"/>
              </a:rPr>
              <a:t>: 2 </a:t>
            </a:r>
            <a:endParaRPr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0667" name="AutoShape 43"/>
          <p:cNvSpPr>
            <a:spLocks noChangeArrowheads="1"/>
          </p:cNvSpPr>
          <p:nvPr/>
        </p:nvSpPr>
        <p:spPr bwMode="auto">
          <a:xfrm rot="-5155887">
            <a:off x="4667250" y="869951"/>
            <a:ext cx="568325" cy="101600"/>
          </a:xfrm>
          <a:prstGeom prst="rightArrow">
            <a:avLst>
              <a:gd name="adj1" fmla="val 50000"/>
              <a:gd name="adj2" fmla="val 139844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68" name="Text Box 44"/>
          <p:cNvSpPr txBox="1">
            <a:spLocks noChangeArrowheads="1"/>
          </p:cNvSpPr>
          <p:nvPr/>
        </p:nvSpPr>
        <p:spPr bwMode="auto">
          <a:xfrm>
            <a:off x="4664075" y="666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08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0669" name="Oval 45"/>
          <p:cNvSpPr>
            <a:spLocks noChangeArrowheads="1"/>
          </p:cNvSpPr>
          <p:nvPr/>
        </p:nvSpPr>
        <p:spPr bwMode="auto">
          <a:xfrm>
            <a:off x="4425950" y="12446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70" name="Oval 46"/>
          <p:cNvSpPr>
            <a:spLocks noChangeArrowheads="1"/>
          </p:cNvSpPr>
          <p:nvPr/>
        </p:nvSpPr>
        <p:spPr bwMode="auto">
          <a:xfrm>
            <a:off x="5340350" y="27686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0671" name="Rectangle 47"/>
          <p:cNvSpPr>
            <a:spLocks noChangeArrowheads="1"/>
          </p:cNvSpPr>
          <p:nvPr/>
        </p:nvSpPr>
        <p:spPr bwMode="auto">
          <a:xfrm>
            <a:off x="5797550" y="39116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0672" name="Oval 48"/>
          <p:cNvSpPr>
            <a:spLocks noChangeArrowheads="1"/>
          </p:cNvSpPr>
          <p:nvPr/>
        </p:nvSpPr>
        <p:spPr bwMode="auto">
          <a:xfrm>
            <a:off x="6502400" y="191135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65" grpId="0"/>
      <p:bldP spid="410666" grpId="0"/>
      <p:bldP spid="410667" grpId="0" animBg="1"/>
      <p:bldP spid="410668" grpId="0"/>
      <p:bldP spid="410669" grpId="0" animBg="1"/>
      <p:bldP spid="410670" grpId="0" animBg="1"/>
      <p:bldP spid="410671" grpId="0" animBg="1"/>
      <p:bldP spid="4106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Line 2"/>
          <p:cNvSpPr>
            <a:spLocks noChangeShapeType="1"/>
          </p:cNvSpPr>
          <p:nvPr/>
        </p:nvSpPr>
        <p:spPr bwMode="auto">
          <a:xfrm>
            <a:off x="4953000" y="16002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1" name="Line 3"/>
          <p:cNvSpPr>
            <a:spLocks noChangeShapeType="1"/>
          </p:cNvSpPr>
          <p:nvPr/>
        </p:nvSpPr>
        <p:spPr bwMode="auto">
          <a:xfrm flipV="1">
            <a:off x="2895600" y="16002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2" name="Line 4"/>
          <p:cNvSpPr>
            <a:spLocks noChangeShapeType="1"/>
          </p:cNvSpPr>
          <p:nvPr/>
        </p:nvSpPr>
        <p:spPr bwMode="auto">
          <a:xfrm flipH="1">
            <a:off x="5791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>
            <a:off x="2743200" y="23622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>
            <a:off x="6934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 flipH="1">
            <a:off x="17526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 flipH="1">
            <a:off x="32004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H="1">
            <a:off x="51816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73152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19" name="Line 11"/>
          <p:cNvSpPr>
            <a:spLocks noChangeShapeType="1"/>
          </p:cNvSpPr>
          <p:nvPr/>
        </p:nvSpPr>
        <p:spPr bwMode="auto">
          <a:xfrm>
            <a:off x="79248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78486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299021" name="Line 13"/>
          <p:cNvSpPr>
            <a:spLocks noChangeShapeType="1"/>
          </p:cNvSpPr>
          <p:nvPr/>
        </p:nvSpPr>
        <p:spPr bwMode="auto">
          <a:xfrm>
            <a:off x="57912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38100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17526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 flipH="1">
            <a:off x="11430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9025" name="Oval 1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26" name="Oval 18"/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27" name="Oval 19"/>
          <p:cNvSpPr>
            <a:spLocks noChangeArrowheads="1"/>
          </p:cNvSpPr>
          <p:nvPr/>
        </p:nvSpPr>
        <p:spPr bwMode="auto">
          <a:xfrm>
            <a:off x="64770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28" name="Oval 20"/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29" name="Oval 2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0" name="Oval 22"/>
          <p:cNvSpPr>
            <a:spLocks noChangeArrowheads="1"/>
          </p:cNvSpPr>
          <p:nvPr/>
        </p:nvSpPr>
        <p:spPr bwMode="auto">
          <a:xfrm>
            <a:off x="33528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1" name="Oval 23"/>
          <p:cNvSpPr>
            <a:spLocks noChangeArrowheads="1"/>
          </p:cNvSpPr>
          <p:nvPr/>
        </p:nvSpPr>
        <p:spPr bwMode="auto">
          <a:xfrm>
            <a:off x="12954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2" name="Rectangle 24"/>
          <p:cNvSpPr>
            <a:spLocks noChangeArrowheads="1"/>
          </p:cNvSpPr>
          <p:nvPr/>
        </p:nvSpPr>
        <p:spPr bwMode="auto">
          <a:xfrm>
            <a:off x="6096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3" name="Rectangle 25"/>
          <p:cNvSpPr>
            <a:spLocks noChangeArrowheads="1"/>
          </p:cNvSpPr>
          <p:nvPr/>
        </p:nvSpPr>
        <p:spPr bwMode="auto">
          <a:xfrm>
            <a:off x="1676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26670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5" name="Rectangle 27"/>
          <p:cNvSpPr>
            <a:spLocks noChangeArrowheads="1"/>
          </p:cNvSpPr>
          <p:nvPr/>
        </p:nvSpPr>
        <p:spPr bwMode="auto">
          <a:xfrm>
            <a:off x="3733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6" name="Rectangle 28"/>
          <p:cNvSpPr>
            <a:spLocks noChangeArrowheads="1"/>
          </p:cNvSpPr>
          <p:nvPr/>
        </p:nvSpPr>
        <p:spPr bwMode="auto">
          <a:xfrm>
            <a:off x="4724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57912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299038" name="Rectangle 30"/>
          <p:cNvSpPr>
            <a:spLocks noChangeArrowheads="1"/>
          </p:cNvSpPr>
          <p:nvPr/>
        </p:nvSpPr>
        <p:spPr bwMode="auto">
          <a:xfrm>
            <a:off x="6781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299039" name="Text Box 31"/>
          <p:cNvSpPr txBox="1">
            <a:spLocks noChangeArrowheads="1"/>
          </p:cNvSpPr>
          <p:nvPr/>
        </p:nvSpPr>
        <p:spPr bwMode="auto">
          <a:xfrm>
            <a:off x="1025525" y="5059363"/>
            <a:ext cx="465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输出亚军，并调整胜者树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299040" name="Text Box 32"/>
          <p:cNvSpPr txBox="1">
            <a:spLocks noChangeArrowheads="1"/>
          </p:cNvSpPr>
          <p:nvPr/>
        </p:nvSpPr>
        <p:spPr bwMode="auto">
          <a:xfrm>
            <a:off x="974725" y="5705475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8080"/>
                </a:solidFill>
                <a:ea typeface="仿宋_GB2312" pitchFamily="49" charset="-122"/>
              </a:rPr>
              <a:t>关键字码比较次数 </a:t>
            </a:r>
            <a:r>
              <a:rPr lang="en-US" altLang="zh-CN" sz="2800" b="1">
                <a:solidFill>
                  <a:srgbClr val="008080"/>
                </a:solidFill>
                <a:ea typeface="仿宋_GB2312" pitchFamily="49" charset="-122"/>
              </a:rPr>
              <a:t>: 1 </a:t>
            </a:r>
            <a:endParaRPr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3311525" y="1371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55975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48101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up</a:t>
            </a:r>
            <a:endParaRPr lang="en-US" altLang="zh-CN" sz="2400"/>
          </a:p>
        </p:txBody>
      </p:sp>
      <p:sp>
        <p:nvSpPr>
          <p:cNvPr id="299044" name="Text Box 36"/>
          <p:cNvSpPr txBox="1">
            <a:spLocks noChangeArrowheads="1"/>
          </p:cNvSpPr>
          <p:nvPr/>
        </p:nvSpPr>
        <p:spPr bwMode="auto">
          <a:xfrm>
            <a:off x="3741738" y="731838"/>
            <a:ext cx="125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Winner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299047" name="Text Box 39"/>
          <p:cNvSpPr txBox="1">
            <a:spLocks noChangeArrowheads="1"/>
          </p:cNvSpPr>
          <p:nvPr/>
        </p:nvSpPr>
        <p:spPr bwMode="auto">
          <a:xfrm>
            <a:off x="285750" y="1111250"/>
            <a:ext cx="2447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up </a:t>
            </a:r>
            <a:r>
              <a:rPr lang="zh-CN" altLang="en-US" sz="2800">
                <a:solidFill>
                  <a:schemeClr val="accent2"/>
                </a:solidFill>
                <a:ea typeface="隶书" pitchFamily="49" charset="-122"/>
              </a:rPr>
              <a:t>对手不参选</a:t>
            </a:r>
          </a:p>
          <a:p>
            <a:pPr algn="l"/>
            <a:r>
              <a:rPr lang="en-US" altLang="zh-CN" sz="2400" b="1">
                <a:ea typeface="隶书" pitchFamily="49" charset="-122"/>
              </a:rPr>
              <a:t>VS.</a:t>
            </a:r>
            <a:r>
              <a:rPr lang="en-US" altLang="zh-CN" sz="280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accent2"/>
                </a:solidFill>
                <a:ea typeface="隶书" pitchFamily="49" charset="-122"/>
              </a:rPr>
              <a:t>比较</a:t>
            </a:r>
            <a:endParaRPr lang="zh-CN" altLang="en-US" sz="2400"/>
          </a:p>
        </p:txBody>
      </p:sp>
      <p:sp>
        <p:nvSpPr>
          <p:cNvPr id="409601" name="AutoShape 1"/>
          <p:cNvSpPr>
            <a:spLocks noChangeArrowheads="1"/>
          </p:cNvSpPr>
          <p:nvPr/>
        </p:nvSpPr>
        <p:spPr bwMode="auto">
          <a:xfrm rot="-5155887">
            <a:off x="4667250" y="869951"/>
            <a:ext cx="568325" cy="101600"/>
          </a:xfrm>
          <a:prstGeom prst="rightArrow">
            <a:avLst>
              <a:gd name="adj1" fmla="val 50000"/>
              <a:gd name="adj2" fmla="val 139844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4664075" y="666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08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5235575" y="57150"/>
            <a:ext cx="67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16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6483350" y="18923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09605" name="Oval 5"/>
          <p:cNvSpPr>
            <a:spLocks noChangeArrowheads="1"/>
          </p:cNvSpPr>
          <p:nvPr/>
        </p:nvSpPr>
        <p:spPr bwMode="auto">
          <a:xfrm>
            <a:off x="5283200" y="271145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730750" y="385445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09607" name="Oval 7"/>
          <p:cNvSpPr>
            <a:spLocks noChangeArrowheads="1"/>
          </p:cNvSpPr>
          <p:nvPr/>
        </p:nvSpPr>
        <p:spPr bwMode="auto">
          <a:xfrm>
            <a:off x="4406900" y="12065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9" grpId="0"/>
      <p:bldP spid="299040" grpId="0"/>
      <p:bldP spid="409603" grpId="0"/>
      <p:bldP spid="409604" grpId="0" animBg="1"/>
      <p:bldP spid="409605" grpId="0" animBg="1"/>
      <p:bldP spid="409606" grpId="0" animBg="1"/>
      <p:bldP spid="4096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Line 2"/>
          <p:cNvSpPr>
            <a:spLocks noChangeShapeType="1"/>
          </p:cNvSpPr>
          <p:nvPr/>
        </p:nvSpPr>
        <p:spPr bwMode="auto">
          <a:xfrm>
            <a:off x="4953000" y="1600200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5" name="Line 3"/>
          <p:cNvSpPr>
            <a:spLocks noChangeShapeType="1"/>
          </p:cNvSpPr>
          <p:nvPr/>
        </p:nvSpPr>
        <p:spPr bwMode="auto">
          <a:xfrm flipV="1">
            <a:off x="2895600" y="1600200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 flipH="1">
            <a:off x="5791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>
            <a:off x="2743200" y="23622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69342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9" name="Line 7"/>
          <p:cNvSpPr>
            <a:spLocks noChangeShapeType="1"/>
          </p:cNvSpPr>
          <p:nvPr/>
        </p:nvSpPr>
        <p:spPr bwMode="auto">
          <a:xfrm flipH="1">
            <a:off x="1752600" y="236220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0" name="Line 8"/>
          <p:cNvSpPr>
            <a:spLocks noChangeShapeType="1"/>
          </p:cNvSpPr>
          <p:nvPr/>
        </p:nvSpPr>
        <p:spPr bwMode="auto">
          <a:xfrm flipH="1">
            <a:off x="32004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1" name="Line 9"/>
          <p:cNvSpPr>
            <a:spLocks noChangeShapeType="1"/>
          </p:cNvSpPr>
          <p:nvPr/>
        </p:nvSpPr>
        <p:spPr bwMode="auto">
          <a:xfrm flipH="1">
            <a:off x="51816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2" name="Line 10"/>
          <p:cNvSpPr>
            <a:spLocks noChangeShapeType="1"/>
          </p:cNvSpPr>
          <p:nvPr/>
        </p:nvSpPr>
        <p:spPr bwMode="auto">
          <a:xfrm flipH="1">
            <a:off x="73152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3" name="Line 11"/>
          <p:cNvSpPr>
            <a:spLocks noChangeShapeType="1"/>
          </p:cNvSpPr>
          <p:nvPr/>
        </p:nvSpPr>
        <p:spPr bwMode="auto">
          <a:xfrm>
            <a:off x="79248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78486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2685" name="Line 13"/>
          <p:cNvSpPr>
            <a:spLocks noChangeShapeType="1"/>
          </p:cNvSpPr>
          <p:nvPr/>
        </p:nvSpPr>
        <p:spPr bwMode="auto">
          <a:xfrm>
            <a:off x="57912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6" name="Line 14"/>
          <p:cNvSpPr>
            <a:spLocks noChangeShapeType="1"/>
          </p:cNvSpPr>
          <p:nvPr/>
        </p:nvSpPr>
        <p:spPr bwMode="auto">
          <a:xfrm>
            <a:off x="38100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7" name="Line 15"/>
          <p:cNvSpPr>
            <a:spLocks noChangeShapeType="1"/>
          </p:cNvSpPr>
          <p:nvPr/>
        </p:nvSpPr>
        <p:spPr bwMode="auto">
          <a:xfrm>
            <a:off x="1752600" y="3200400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8" name="Line 16"/>
          <p:cNvSpPr>
            <a:spLocks noChangeShapeType="1"/>
          </p:cNvSpPr>
          <p:nvPr/>
        </p:nvSpPr>
        <p:spPr bwMode="auto">
          <a:xfrm flipH="1">
            <a:off x="1143000" y="31242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9" name="Oval 17"/>
          <p:cNvSpPr>
            <a:spLocks noChangeArrowheads="1"/>
          </p:cNvSpPr>
          <p:nvPr/>
        </p:nvSpPr>
        <p:spPr bwMode="auto">
          <a:xfrm>
            <a:off x="4419600" y="1219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0" name="Oval 18"/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1" name="Oval 19"/>
          <p:cNvSpPr>
            <a:spLocks noChangeArrowheads="1"/>
          </p:cNvSpPr>
          <p:nvPr/>
        </p:nvSpPr>
        <p:spPr bwMode="auto">
          <a:xfrm>
            <a:off x="64770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2" name="Oval 20"/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3" name="Oval 21"/>
          <p:cNvSpPr>
            <a:spLocks noChangeArrowheads="1"/>
          </p:cNvSpPr>
          <p:nvPr/>
        </p:nvSpPr>
        <p:spPr bwMode="auto">
          <a:xfrm>
            <a:off x="74676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4" name="Oval 22"/>
          <p:cNvSpPr>
            <a:spLocks noChangeArrowheads="1"/>
          </p:cNvSpPr>
          <p:nvPr/>
        </p:nvSpPr>
        <p:spPr bwMode="auto">
          <a:xfrm>
            <a:off x="33528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5" name="Oval 23"/>
          <p:cNvSpPr>
            <a:spLocks noChangeArrowheads="1"/>
          </p:cNvSpPr>
          <p:nvPr/>
        </p:nvSpPr>
        <p:spPr bwMode="auto">
          <a:xfrm>
            <a:off x="1295400" y="2743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6" name="Rectangle 24"/>
          <p:cNvSpPr>
            <a:spLocks noChangeArrowheads="1"/>
          </p:cNvSpPr>
          <p:nvPr/>
        </p:nvSpPr>
        <p:spPr bwMode="auto">
          <a:xfrm>
            <a:off x="6096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7" name="Rectangle 25"/>
          <p:cNvSpPr>
            <a:spLocks noChangeArrowheads="1"/>
          </p:cNvSpPr>
          <p:nvPr/>
        </p:nvSpPr>
        <p:spPr bwMode="auto">
          <a:xfrm>
            <a:off x="1676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8" name="Rectangle 26"/>
          <p:cNvSpPr>
            <a:spLocks noChangeArrowheads="1"/>
          </p:cNvSpPr>
          <p:nvPr/>
        </p:nvSpPr>
        <p:spPr bwMode="auto">
          <a:xfrm>
            <a:off x="26670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3733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25*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00" name="Rectangle 28"/>
          <p:cNvSpPr>
            <a:spLocks noChangeArrowheads="1"/>
          </p:cNvSpPr>
          <p:nvPr/>
        </p:nvSpPr>
        <p:spPr bwMode="auto">
          <a:xfrm>
            <a:off x="47244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01" name="Rectangle 29"/>
          <p:cNvSpPr>
            <a:spLocks noChangeArrowheads="1"/>
          </p:cNvSpPr>
          <p:nvPr/>
        </p:nvSpPr>
        <p:spPr bwMode="auto">
          <a:xfrm>
            <a:off x="5791200" y="38862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2702" name="Rectangle 30"/>
          <p:cNvSpPr>
            <a:spLocks noChangeArrowheads="1"/>
          </p:cNvSpPr>
          <p:nvPr/>
        </p:nvSpPr>
        <p:spPr bwMode="auto">
          <a:xfrm>
            <a:off x="6781800" y="3886200"/>
            <a:ext cx="685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03" name="Text Box 31"/>
          <p:cNvSpPr txBox="1">
            <a:spLocks noChangeArrowheads="1"/>
          </p:cNvSpPr>
          <p:nvPr/>
        </p:nvSpPr>
        <p:spPr bwMode="auto">
          <a:xfrm>
            <a:off x="1025525" y="5086350"/>
            <a:ext cx="4857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输出第</a:t>
            </a:r>
            <a:r>
              <a:rPr lang="en-US" altLang="zh-CN" sz="3200" b="1">
                <a:solidFill>
                  <a:schemeClr val="accent2"/>
                </a:solidFill>
                <a:ea typeface="隶书" pitchFamily="49" charset="-122"/>
              </a:rPr>
              <a:t>3</a:t>
            </a:r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名，并调整胜者树</a:t>
            </a:r>
            <a:endParaRPr lang="zh-CN" altLang="en-US" sz="3200" b="1">
              <a:ea typeface="隶书" pitchFamily="49" charset="-122"/>
            </a:endParaRPr>
          </a:p>
        </p:txBody>
      </p:sp>
      <p:sp>
        <p:nvSpPr>
          <p:cNvPr id="412704" name="Text Box 32"/>
          <p:cNvSpPr txBox="1">
            <a:spLocks noChangeArrowheads="1"/>
          </p:cNvSpPr>
          <p:nvPr/>
        </p:nvSpPr>
        <p:spPr bwMode="auto">
          <a:xfrm>
            <a:off x="974725" y="5705475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8080"/>
                </a:solidFill>
                <a:ea typeface="仿宋_GB2312" pitchFamily="49" charset="-122"/>
              </a:rPr>
              <a:t>关键字码比较次数 </a:t>
            </a:r>
            <a:r>
              <a:rPr lang="en-US" altLang="zh-CN" sz="2800" b="1">
                <a:solidFill>
                  <a:srgbClr val="008080"/>
                </a:solidFill>
                <a:ea typeface="仿宋_GB2312" pitchFamily="49" charset="-122"/>
              </a:rPr>
              <a:t>: 2 </a:t>
            </a:r>
            <a:endParaRPr lang="en-US" altLang="zh-CN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2705" name="Text Box 33"/>
          <p:cNvSpPr txBox="1">
            <a:spLocks noChangeArrowheads="1"/>
          </p:cNvSpPr>
          <p:nvPr/>
        </p:nvSpPr>
        <p:spPr bwMode="auto">
          <a:xfrm>
            <a:off x="3311525" y="1371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2706" name="Text Box 34"/>
          <p:cNvSpPr txBox="1">
            <a:spLocks noChangeArrowheads="1"/>
          </p:cNvSpPr>
          <p:nvPr/>
        </p:nvSpPr>
        <p:spPr bwMode="auto">
          <a:xfrm>
            <a:off x="5597525" y="22098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VS.</a:t>
            </a:r>
            <a:endParaRPr lang="en-US" altLang="zh-CN" sz="2400"/>
          </a:p>
        </p:txBody>
      </p:sp>
      <p:sp>
        <p:nvSpPr>
          <p:cNvPr id="412707" name="Text Box 35"/>
          <p:cNvSpPr txBox="1">
            <a:spLocks noChangeArrowheads="1"/>
          </p:cNvSpPr>
          <p:nvPr/>
        </p:nvSpPr>
        <p:spPr bwMode="auto">
          <a:xfrm>
            <a:off x="4810125" y="32004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up</a:t>
            </a:r>
            <a:endParaRPr lang="en-US" altLang="zh-CN" sz="2400"/>
          </a:p>
        </p:txBody>
      </p:sp>
      <p:sp>
        <p:nvSpPr>
          <p:cNvPr id="412708" name="Text Box 36"/>
          <p:cNvSpPr txBox="1">
            <a:spLocks noChangeArrowheads="1"/>
          </p:cNvSpPr>
          <p:nvPr/>
        </p:nvSpPr>
        <p:spPr bwMode="auto">
          <a:xfrm>
            <a:off x="3741738" y="731838"/>
            <a:ext cx="125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Winner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412709" name="Text Box 37"/>
          <p:cNvSpPr txBox="1">
            <a:spLocks noChangeArrowheads="1"/>
          </p:cNvSpPr>
          <p:nvPr/>
        </p:nvSpPr>
        <p:spPr bwMode="auto">
          <a:xfrm>
            <a:off x="285750" y="1111250"/>
            <a:ext cx="2447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/>
              <a:t>up </a:t>
            </a:r>
            <a:r>
              <a:rPr lang="zh-CN" altLang="en-US" sz="2800">
                <a:solidFill>
                  <a:schemeClr val="accent2"/>
                </a:solidFill>
                <a:ea typeface="隶书" pitchFamily="49" charset="-122"/>
              </a:rPr>
              <a:t>对手不参选</a:t>
            </a:r>
          </a:p>
          <a:p>
            <a:pPr algn="l"/>
            <a:r>
              <a:rPr lang="en-US" altLang="zh-CN" sz="2400" b="1">
                <a:ea typeface="隶书" pitchFamily="49" charset="-122"/>
              </a:rPr>
              <a:t>VS.</a:t>
            </a:r>
            <a:r>
              <a:rPr lang="en-US" altLang="zh-CN" sz="2800">
                <a:solidFill>
                  <a:schemeClr val="accent2"/>
                </a:solidFill>
                <a:ea typeface="隶书" pitchFamily="49" charset="-122"/>
              </a:rPr>
              <a:t> </a:t>
            </a:r>
            <a:r>
              <a:rPr lang="zh-CN" altLang="zh-CN" sz="2800">
                <a:solidFill>
                  <a:schemeClr val="accent2"/>
                </a:solidFill>
                <a:ea typeface="隶书" pitchFamily="49" charset="-122"/>
              </a:rPr>
              <a:t>比较</a:t>
            </a:r>
            <a:endParaRPr lang="zh-CN" altLang="en-US" sz="2400"/>
          </a:p>
        </p:txBody>
      </p:sp>
      <p:sp>
        <p:nvSpPr>
          <p:cNvPr id="412710" name="AutoShape 38"/>
          <p:cNvSpPr>
            <a:spLocks noChangeArrowheads="1"/>
          </p:cNvSpPr>
          <p:nvPr/>
        </p:nvSpPr>
        <p:spPr bwMode="auto">
          <a:xfrm rot="-5155887">
            <a:off x="4667250" y="869951"/>
            <a:ext cx="568325" cy="101600"/>
          </a:xfrm>
          <a:prstGeom prst="rightArrow">
            <a:avLst>
              <a:gd name="adj1" fmla="val 50000"/>
              <a:gd name="adj2" fmla="val 139844"/>
            </a:avLst>
          </a:prstGeom>
          <a:gradFill rotWithShape="0">
            <a:gsLst>
              <a:gs pos="0">
                <a:srgbClr val="FF3300">
                  <a:gamma/>
                  <a:shade val="46275"/>
                  <a:invGamma/>
                </a:srgbClr>
              </a:gs>
              <a:gs pos="5000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4664075" y="66675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08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5235575" y="57150"/>
            <a:ext cx="67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16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2713" name="Oval 41"/>
          <p:cNvSpPr>
            <a:spLocks noChangeArrowheads="1"/>
          </p:cNvSpPr>
          <p:nvPr/>
        </p:nvSpPr>
        <p:spPr bwMode="auto">
          <a:xfrm>
            <a:off x="6483350" y="18923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63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14" name="Oval 42"/>
          <p:cNvSpPr>
            <a:spLocks noChangeArrowheads="1"/>
          </p:cNvSpPr>
          <p:nvPr/>
        </p:nvSpPr>
        <p:spPr bwMode="auto">
          <a:xfrm>
            <a:off x="5283200" y="271145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2715" name="Rectangle 43"/>
          <p:cNvSpPr>
            <a:spLocks noChangeArrowheads="1"/>
          </p:cNvSpPr>
          <p:nvPr/>
        </p:nvSpPr>
        <p:spPr bwMode="auto">
          <a:xfrm>
            <a:off x="4730750" y="385445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2716" name="Oval 44"/>
          <p:cNvSpPr>
            <a:spLocks noChangeArrowheads="1"/>
          </p:cNvSpPr>
          <p:nvPr/>
        </p:nvSpPr>
        <p:spPr bwMode="auto">
          <a:xfrm>
            <a:off x="4406900" y="12065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21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17" name="Text Box 45"/>
          <p:cNvSpPr txBox="1">
            <a:spLocks noChangeArrowheads="1"/>
          </p:cNvSpPr>
          <p:nvPr/>
        </p:nvSpPr>
        <p:spPr bwMode="auto">
          <a:xfrm>
            <a:off x="5845175" y="76200"/>
            <a:ext cx="67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>
                <a:solidFill>
                  <a:srgbClr val="FF0000"/>
                </a:solidFill>
              </a:rPr>
              <a:t>21</a:t>
            </a:r>
            <a:endParaRPr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412718" name="Rectangle 46"/>
          <p:cNvSpPr>
            <a:spLocks noChangeArrowheads="1"/>
          </p:cNvSpPr>
          <p:nvPr/>
        </p:nvSpPr>
        <p:spPr bwMode="auto">
          <a:xfrm>
            <a:off x="596900" y="3873500"/>
            <a:ext cx="685800" cy="457200"/>
          </a:xfrm>
          <a:prstGeom prst="rect">
            <a:avLst/>
          </a:prstGeom>
          <a:gradFill rotWithShape="0">
            <a:gsLst>
              <a:gs pos="0">
                <a:srgbClr val="FF33CC"/>
              </a:gs>
              <a:gs pos="100000">
                <a:srgbClr val="FF33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zh-CN" sz="2400">
              <a:solidFill>
                <a:srgbClr val="FF33CC"/>
              </a:solidFill>
              <a:effectDag name="">
                <a:cont type="tree" name="">
                  <a:effect ref="fillLine"/>
                  <a:outerShdw dist="38100" dir="13500000" algn="br">
                    <a:srgbClr val="FF77DD"/>
                  </a:outerShdw>
                </a:cont>
                <a:cont type="tree" name="">
                  <a:effect ref="fillLine"/>
                  <a:outerShdw dist="38100" dir="2700000" algn="tl">
                    <a:srgbClr val="991E7A"/>
                  </a:outerShdw>
                </a:cont>
                <a:effect ref="fillLine"/>
              </a:effectDag>
            </a:endParaRPr>
          </a:p>
        </p:txBody>
      </p:sp>
      <p:sp>
        <p:nvSpPr>
          <p:cNvPr id="412719" name="Oval 47"/>
          <p:cNvSpPr>
            <a:spLocks noChangeArrowheads="1"/>
          </p:cNvSpPr>
          <p:nvPr/>
        </p:nvSpPr>
        <p:spPr bwMode="auto">
          <a:xfrm>
            <a:off x="1295400" y="27813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20" name="Oval 48"/>
          <p:cNvSpPr>
            <a:spLocks noChangeArrowheads="1"/>
          </p:cNvSpPr>
          <p:nvPr/>
        </p:nvSpPr>
        <p:spPr bwMode="auto">
          <a:xfrm>
            <a:off x="2324100" y="1905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  <p:sp>
        <p:nvSpPr>
          <p:cNvPr id="412721" name="Oval 49"/>
          <p:cNvSpPr>
            <a:spLocks noChangeArrowheads="1"/>
          </p:cNvSpPr>
          <p:nvPr/>
        </p:nvSpPr>
        <p:spPr bwMode="auto">
          <a:xfrm>
            <a:off x="4438650" y="1219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25</a:t>
            </a:r>
            <a:endParaRPr lang="en-US" altLang="zh-CN" sz="240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5"/>
                  </a:outerShdw>
                </a:cont>
                <a:cont type="tree" name="">
                  <a:effect ref="fillLine"/>
                  <a:outerShdw dist="38100" dir="2700000" algn="tl">
                    <a:srgbClr val="007A5B"/>
                  </a:outerShdw>
                </a:cont>
                <a:effect ref="fillLine"/>
              </a:effectDag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3" grpId="0"/>
      <p:bldP spid="412704" grpId="0"/>
      <p:bldP spid="412717" grpId="0"/>
      <p:bldP spid="412718" grpId="0" animBg="1"/>
      <p:bldP spid="412719" grpId="0" animBg="1"/>
      <p:bldP spid="412720" grpId="0" animBg="1"/>
      <p:bldP spid="4127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0050" y="952500"/>
            <a:ext cx="8439150" cy="3981450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ea typeface="楷体_GB2312" pitchFamily="49" charset="-122"/>
              </a:rPr>
              <a:t>锦标赛排序构成的胜者树是</a:t>
            </a:r>
            <a:r>
              <a:rPr lang="zh-CN" altLang="en-US" sz="2800" b="1" smtClean="0">
                <a:ea typeface="楷体_GB2312" pitchFamily="49" charset="-122"/>
              </a:rPr>
              <a:t>满二叉树</a:t>
            </a:r>
            <a:r>
              <a:rPr lang="en-US" altLang="zh-CN" sz="2800" b="1">
                <a:ea typeface="楷体_GB2312" pitchFamily="49" charset="-122"/>
              </a:rPr>
              <a:t>,  </a:t>
            </a:r>
            <a:r>
              <a:rPr lang="zh-CN" altLang="en-US" sz="2800" b="1">
                <a:ea typeface="楷体_GB2312" pitchFamily="49" charset="-122"/>
              </a:rPr>
              <a:t>其深度为 </a:t>
            </a:r>
            <a:r>
              <a:rPr lang="zh-CN" altLang="en-US" sz="2800" b="1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>
                <a:ea typeface="楷体_GB2312" pitchFamily="49" charset="-122"/>
              </a:rPr>
              <a:t>log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 , </a:t>
            </a:r>
            <a:r>
              <a:rPr lang="zh-CN" altLang="en-US" sz="2800" b="1">
                <a:ea typeface="楷体_GB2312" pitchFamily="49" charset="-122"/>
              </a:rPr>
              <a:t>其中 </a:t>
            </a:r>
            <a:r>
              <a:rPr lang="en-US" altLang="zh-CN" sz="2800" b="1" i="1">
                <a:ea typeface="楷体_GB2312" pitchFamily="49" charset="-122"/>
              </a:rPr>
              <a:t>n </a:t>
            </a:r>
            <a:r>
              <a:rPr lang="zh-CN" altLang="en-US" sz="2800" b="1">
                <a:ea typeface="楷体_GB2312" pitchFamily="49" charset="-122"/>
              </a:rPr>
              <a:t>为待排序元素个数。</a:t>
            </a:r>
          </a:p>
          <a:p>
            <a:pPr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ea typeface="楷体_GB2312" pitchFamily="49" charset="-122"/>
              </a:rPr>
              <a:t>除第一次选择最小关键字码需要进行 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-1 </a:t>
            </a:r>
            <a:r>
              <a:rPr lang="zh-CN" altLang="en-US" sz="2800" b="1">
                <a:ea typeface="楷体_GB2312" pitchFamily="49" charset="-122"/>
              </a:rPr>
              <a:t>次比较外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重构胜者树选择次小、再次小关键字码所需的比较次数均为 </a:t>
            </a:r>
            <a:r>
              <a:rPr lang="en-US" altLang="zh-CN" sz="2800" b="1">
                <a:ea typeface="楷体_GB2312" pitchFamily="49" charset="-122"/>
              </a:rPr>
              <a:t>O(log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zh-CN" altLang="en-US" sz="2800" b="1">
                <a:ea typeface="楷体_GB2312" pitchFamily="49" charset="-122"/>
              </a:rPr>
              <a:t>。总比较次数为</a:t>
            </a:r>
            <a:r>
              <a:rPr lang="en-US" altLang="zh-CN" sz="2800" b="1">
                <a:ea typeface="楷体_GB2312" pitchFamily="49" charset="-122"/>
              </a:rPr>
              <a:t>O(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log</a:t>
            </a:r>
            <a:r>
              <a:rPr lang="en-US" altLang="zh-CN" sz="2800" b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zh-CN" altLang="en-US" sz="2800" b="1"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ea typeface="楷体_GB2312" pitchFamily="49" charset="-122"/>
              </a:rPr>
              <a:t>记录的移动次数不超过关键字码的比较次数，所以锦标赛排序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总时间复杂度为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log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2133600" y="171450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锦标排序分析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304800" y="4438650"/>
            <a:ext cx="8382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ea typeface="楷体_GB2312" pitchFamily="49" charset="-122"/>
              </a:rPr>
              <a:t>这种排序方法虽然减少了许多排序时间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但是使用了较多的附加存储。</a:t>
            </a:r>
          </a:p>
          <a:p>
            <a:pPr marL="342900" indent="-342900" algn="l"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>
                <a:ea typeface="楷体_GB2312" pitchFamily="49" charset="-122"/>
              </a:rPr>
              <a:t>如果有 </a:t>
            </a:r>
            <a:r>
              <a:rPr lang="en-US" altLang="zh-CN" sz="2800" b="1" i="1">
                <a:ea typeface="楷体_GB2312" pitchFamily="49" charset="-122"/>
              </a:rPr>
              <a:t>n </a:t>
            </a:r>
            <a:r>
              <a:rPr lang="zh-CN" altLang="en-US" sz="2800" b="1">
                <a:ea typeface="楷体_GB2312" pitchFamily="49" charset="-122"/>
              </a:rPr>
              <a:t>个记录，必须使用至少 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-1 </a:t>
            </a:r>
            <a:r>
              <a:rPr lang="zh-CN" altLang="en-US" sz="2800" b="1">
                <a:ea typeface="楷体_GB2312" pitchFamily="49" charset="-122"/>
              </a:rPr>
              <a:t>个结点（内部结点和叶子结点）来存放胜者树。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74" name="Object 2">
            <a:hlinkClick r:id="rId4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153400" y="6096000"/>
          <a:ext cx="685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10" name="剪辑" r:id="rId5" imgW="837360" imgH="639000" progId="">
                  <p:embed/>
                </p:oleObj>
              </mc:Choice>
              <mc:Fallback>
                <p:oleObj name="剪辑" r:id="rId5" imgW="837360" imgH="63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096000"/>
                        <a:ext cx="6858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1379538" y="1068388"/>
            <a:ext cx="6280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6000" b="1">
                <a:solidFill>
                  <a:srgbClr val="FF00FF"/>
                </a:solidFill>
                <a:ea typeface="楷体_GB2312" pitchFamily="49" charset="-122"/>
              </a:rPr>
              <a:t>二、树形选择排序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1157288" y="2619375"/>
            <a:ext cx="83296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35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4400" b="1">
                <a:ea typeface="楷体_GB2312" pitchFamily="49" charset="-122"/>
              </a:rPr>
              <a:t>	</a:t>
            </a:r>
            <a:r>
              <a:rPr lang="zh-CN" altLang="en-US" sz="4400" b="1">
                <a:ea typeface="楷体_GB2312" pitchFamily="49" charset="-122"/>
              </a:rPr>
              <a:t>胜者树（锦标赛排序）</a:t>
            </a:r>
            <a:br>
              <a:rPr lang="zh-CN" altLang="en-US" sz="4400" b="1">
                <a:ea typeface="楷体_GB2312" pitchFamily="49" charset="-122"/>
              </a:rPr>
            </a:br>
            <a:r>
              <a:rPr lang="en-US" altLang="zh-CN" sz="4400" b="1">
                <a:ea typeface="楷体_GB2312" pitchFamily="49" charset="-122"/>
              </a:rPr>
              <a:t>2.	</a:t>
            </a:r>
            <a:r>
              <a:rPr lang="zh-CN" altLang="en-US" sz="4400" b="1">
                <a:ea typeface="楷体_GB2312" pitchFamily="49" charset="-122"/>
              </a:rPr>
              <a:t>败者树</a:t>
            </a:r>
          </a:p>
        </p:txBody>
      </p:sp>
      <p:sp>
        <p:nvSpPr>
          <p:cNvPr id="438277" name="Freeform 5"/>
          <p:cNvSpPr>
            <a:spLocks/>
          </p:cNvSpPr>
          <p:nvPr/>
        </p:nvSpPr>
        <p:spPr bwMode="auto">
          <a:xfrm>
            <a:off x="858838" y="3522663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5873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16541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27209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37877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8545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59213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69881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80549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9683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 flipH="1" flipV="1">
            <a:off x="16541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 flipV="1">
            <a:off x="31019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 flipH="1" flipV="1">
            <a:off x="37877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2" name="Line 14"/>
          <p:cNvSpPr>
            <a:spLocks noChangeShapeType="1"/>
          </p:cNvSpPr>
          <p:nvPr/>
        </p:nvSpPr>
        <p:spPr bwMode="auto">
          <a:xfrm flipV="1">
            <a:off x="52355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3" name="Line 15"/>
          <p:cNvSpPr>
            <a:spLocks noChangeShapeType="1"/>
          </p:cNvSpPr>
          <p:nvPr/>
        </p:nvSpPr>
        <p:spPr bwMode="auto">
          <a:xfrm flipH="1" flipV="1">
            <a:off x="59213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 flipV="1">
            <a:off x="73691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5" name="Line 17"/>
          <p:cNvSpPr>
            <a:spLocks noChangeShapeType="1"/>
          </p:cNvSpPr>
          <p:nvPr/>
        </p:nvSpPr>
        <p:spPr bwMode="auto">
          <a:xfrm flipH="1" flipV="1">
            <a:off x="80549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11207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739775" y="40465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32543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2149" name="Rectangle 21"/>
          <p:cNvSpPr>
            <a:spLocks noChangeArrowheads="1"/>
          </p:cNvSpPr>
          <p:nvPr/>
        </p:nvSpPr>
        <p:spPr bwMode="auto">
          <a:xfrm>
            <a:off x="3635375" y="40465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53879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4930775" y="40465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75215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7978775" y="40465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V="1">
            <a:off x="1577975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55" name="Line 27"/>
          <p:cNvSpPr>
            <a:spLocks noChangeShapeType="1"/>
          </p:cNvSpPr>
          <p:nvPr/>
        </p:nvSpPr>
        <p:spPr bwMode="auto">
          <a:xfrm flipH="1" flipV="1">
            <a:off x="2720975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56" name="Line 28"/>
          <p:cNvSpPr>
            <a:spLocks noChangeShapeType="1"/>
          </p:cNvSpPr>
          <p:nvPr/>
        </p:nvSpPr>
        <p:spPr bwMode="auto">
          <a:xfrm flipV="1">
            <a:off x="5768975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 flipH="1" flipV="1">
            <a:off x="6988175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58" name="Rectangle 30"/>
          <p:cNvSpPr>
            <a:spLocks noChangeArrowheads="1"/>
          </p:cNvSpPr>
          <p:nvPr/>
        </p:nvSpPr>
        <p:spPr bwMode="auto">
          <a:xfrm>
            <a:off x="2187575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2111375" y="31321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2160" name="Rectangle 32"/>
          <p:cNvSpPr>
            <a:spLocks noChangeArrowheads="1"/>
          </p:cNvSpPr>
          <p:nvPr/>
        </p:nvSpPr>
        <p:spPr bwMode="auto">
          <a:xfrm>
            <a:off x="6454775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6378575" y="31321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2162" name="Line 34"/>
          <p:cNvSpPr>
            <a:spLocks noChangeShapeType="1"/>
          </p:cNvSpPr>
          <p:nvPr/>
        </p:nvSpPr>
        <p:spPr bwMode="auto">
          <a:xfrm flipV="1">
            <a:off x="2568575" y="3360738"/>
            <a:ext cx="2057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H="1" flipV="1">
            <a:off x="4854575" y="3360738"/>
            <a:ext cx="1981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2164" name="Rectangle 36"/>
          <p:cNvSpPr>
            <a:spLocks noChangeArrowheads="1"/>
          </p:cNvSpPr>
          <p:nvPr/>
        </p:nvSpPr>
        <p:spPr bwMode="auto">
          <a:xfrm>
            <a:off x="4283075" y="29035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4283075" y="1989138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2166" name="Line 38"/>
          <p:cNvSpPr>
            <a:spLocks noChangeShapeType="1"/>
          </p:cNvSpPr>
          <p:nvPr/>
        </p:nvSpPr>
        <p:spPr bwMode="auto">
          <a:xfrm>
            <a:off x="4702175" y="2446338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432167" name="Rectangle 39"/>
          <p:cNvSpPr>
            <a:spLocks noChangeArrowheads="1"/>
          </p:cNvSpPr>
          <p:nvPr/>
        </p:nvSpPr>
        <p:spPr bwMode="auto">
          <a:xfrm>
            <a:off x="3622675" y="4051300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 useBgFill="1">
        <p:nvSpPr>
          <p:cNvPr id="432168" name="Rectangle 40"/>
          <p:cNvSpPr>
            <a:spLocks noChangeArrowheads="1"/>
          </p:cNvSpPr>
          <p:nvPr/>
        </p:nvSpPr>
        <p:spPr bwMode="auto">
          <a:xfrm>
            <a:off x="741363" y="4076700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 useBgFill="1">
        <p:nvSpPr>
          <p:cNvPr id="432169" name="Rectangle 41"/>
          <p:cNvSpPr>
            <a:spLocks noChangeArrowheads="1"/>
          </p:cNvSpPr>
          <p:nvPr/>
        </p:nvSpPr>
        <p:spPr bwMode="auto">
          <a:xfrm>
            <a:off x="7942263" y="4051300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 useBgFill="1">
        <p:nvSpPr>
          <p:cNvPr id="432170" name="Rectangle 42"/>
          <p:cNvSpPr>
            <a:spLocks noChangeArrowheads="1"/>
          </p:cNvSpPr>
          <p:nvPr/>
        </p:nvSpPr>
        <p:spPr bwMode="auto">
          <a:xfrm>
            <a:off x="4918075" y="4076700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 useBgFill="1">
        <p:nvSpPr>
          <p:cNvPr id="432171" name="Rectangle 43"/>
          <p:cNvSpPr>
            <a:spLocks noChangeArrowheads="1"/>
          </p:cNvSpPr>
          <p:nvPr/>
        </p:nvSpPr>
        <p:spPr bwMode="auto">
          <a:xfrm>
            <a:off x="2109788" y="3141663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 useBgFill="1">
        <p:nvSpPr>
          <p:cNvPr id="432172" name="Rectangle 44"/>
          <p:cNvSpPr>
            <a:spLocks noChangeArrowheads="1"/>
          </p:cNvSpPr>
          <p:nvPr/>
        </p:nvSpPr>
        <p:spPr bwMode="auto">
          <a:xfrm>
            <a:off x="6357938" y="3141663"/>
            <a:ext cx="838200" cy="457200"/>
          </a:xfrm>
          <a:prstGeom prst="rect">
            <a:avLst/>
          </a:prstGeom>
          <a:ln w="2857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2800" b="1">
              <a:solidFill>
                <a:schemeClr val="accent2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432173" name="Rectangle 45"/>
          <p:cNvSpPr>
            <a:spLocks noChangeArrowheads="1"/>
          </p:cNvSpPr>
          <p:nvPr/>
        </p:nvSpPr>
        <p:spPr bwMode="auto">
          <a:xfrm>
            <a:off x="539750" y="960438"/>
            <a:ext cx="81359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1313" indent="-1611313" algn="l"/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kumimoji="0" lang="en-US" altLang="zh-CN" sz="2400" b="1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sz="2400" b="1" smtClean="0">
                <a:latin typeface="楷体_GB2312" pitchFamily="49" charset="-122"/>
                <a:ea typeface="楷体_GB2312" pitchFamily="49" charset="-122"/>
              </a:rPr>
              <a:t>每个内部结点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均表示其左右孩子结点中的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败者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关键字码大者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32174" name="Rectangle 46"/>
          <p:cNvSpPr>
            <a:spLocks noChangeArrowheads="1"/>
          </p:cNvSpPr>
          <p:nvPr/>
        </p:nvSpPr>
        <p:spPr bwMode="auto">
          <a:xfrm>
            <a:off x="539750" y="404813"/>
            <a:ext cx="523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>
                <a:latin typeface="Arial" charset="0"/>
                <a:ea typeface="楷体_GB2312" pitchFamily="49" charset="-122"/>
              </a:rPr>
              <a:t>败者树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是树型选择排序的一种变型。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43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4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4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9" dur="500"/>
                                        <p:tgtEl>
                                          <p:spTgt spid="4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4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4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43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5" dur="500"/>
                                        <p:tgtEl>
                                          <p:spTgt spid="4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43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4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4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4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0" dur="500"/>
                                        <p:tgtEl>
                                          <p:spTgt spid="4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nimBg="1" autoUpdateAnimBg="0"/>
      <p:bldP spid="432131" grpId="0" animBg="1" autoUpdateAnimBg="0"/>
      <p:bldP spid="432132" grpId="0" animBg="1" autoUpdateAnimBg="0"/>
      <p:bldP spid="432133" grpId="0" animBg="1" autoUpdateAnimBg="0"/>
      <p:bldP spid="432134" grpId="0" animBg="1" autoUpdateAnimBg="0"/>
      <p:bldP spid="432135" grpId="0" animBg="1" autoUpdateAnimBg="0"/>
      <p:bldP spid="432136" grpId="0" animBg="1" autoUpdateAnimBg="0"/>
      <p:bldP spid="432137" grpId="0" animBg="1" autoUpdateAnimBg="0"/>
      <p:bldP spid="432138" grpId="0" animBg="1"/>
      <p:bldP spid="432139" grpId="0" animBg="1"/>
      <p:bldP spid="432140" grpId="0" animBg="1"/>
      <p:bldP spid="432141" grpId="0" animBg="1"/>
      <p:bldP spid="432142" grpId="0" animBg="1"/>
      <p:bldP spid="432143" grpId="0" animBg="1"/>
      <p:bldP spid="432144" grpId="0" animBg="1"/>
      <p:bldP spid="432145" grpId="0" animBg="1"/>
      <p:bldP spid="432146" grpId="0" animBg="1" autoUpdateAnimBg="0"/>
      <p:bldP spid="432147" grpId="0" animBg="1" autoUpdateAnimBg="0"/>
      <p:bldP spid="432148" grpId="0" animBg="1" autoUpdateAnimBg="0"/>
      <p:bldP spid="432149" grpId="0" animBg="1" autoUpdateAnimBg="0"/>
      <p:bldP spid="432150" grpId="0" animBg="1" autoUpdateAnimBg="0"/>
      <p:bldP spid="432151" grpId="0" animBg="1" autoUpdateAnimBg="0"/>
      <p:bldP spid="432152" grpId="0" animBg="1" autoUpdateAnimBg="0"/>
      <p:bldP spid="432153" grpId="0" animBg="1" autoUpdateAnimBg="0"/>
      <p:bldP spid="432154" grpId="0" animBg="1"/>
      <p:bldP spid="432155" grpId="0" animBg="1"/>
      <p:bldP spid="432156" grpId="0" animBg="1"/>
      <p:bldP spid="432157" grpId="0" animBg="1"/>
      <p:bldP spid="432158" grpId="0" animBg="1" autoUpdateAnimBg="0"/>
      <p:bldP spid="432159" grpId="0" animBg="1" autoUpdateAnimBg="0"/>
      <p:bldP spid="432160" grpId="0" animBg="1" autoUpdateAnimBg="0"/>
      <p:bldP spid="432161" grpId="0" animBg="1" autoUpdateAnimBg="0"/>
      <p:bldP spid="432162" grpId="0" animBg="1"/>
      <p:bldP spid="432163" grpId="0" animBg="1"/>
      <p:bldP spid="432164" grpId="0" animBg="1" autoUpdateAnimBg="0"/>
      <p:bldP spid="432165" grpId="0" animBg="1" autoUpdateAnimBg="0"/>
      <p:bldP spid="432166" grpId="0" animBg="1"/>
      <p:bldP spid="432167" grpId="0" animBg="1" autoUpdateAnimBg="0"/>
      <p:bldP spid="432168" grpId="0" animBg="1" autoUpdateAnimBg="0"/>
      <p:bldP spid="432169" grpId="0" animBg="1" autoUpdateAnimBg="0"/>
      <p:bldP spid="432170" grpId="0" animBg="1" autoUpdateAnimBg="0"/>
      <p:bldP spid="432171" grpId="0" animBg="1" autoUpdateAnimBg="0"/>
      <p:bldP spid="432172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5873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16541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27209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37877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48545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59213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69881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8054975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9683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 flipH="1" flipV="1">
            <a:off x="16541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V="1">
            <a:off x="31019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 flipH="1" flipV="1">
            <a:off x="37877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6" name="Line 14"/>
          <p:cNvSpPr>
            <a:spLocks noChangeShapeType="1"/>
          </p:cNvSpPr>
          <p:nvPr/>
        </p:nvSpPr>
        <p:spPr bwMode="auto">
          <a:xfrm flipV="1">
            <a:off x="52355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 flipH="1" flipV="1">
            <a:off x="59213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8" name="Line 16"/>
          <p:cNvSpPr>
            <a:spLocks noChangeShapeType="1"/>
          </p:cNvSpPr>
          <p:nvPr/>
        </p:nvSpPr>
        <p:spPr bwMode="auto">
          <a:xfrm flipV="1">
            <a:off x="7369175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69" name="Line 17"/>
          <p:cNvSpPr>
            <a:spLocks noChangeShapeType="1"/>
          </p:cNvSpPr>
          <p:nvPr/>
        </p:nvSpPr>
        <p:spPr bwMode="auto">
          <a:xfrm flipH="1" flipV="1">
            <a:off x="8054975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70" name="Rectangle 18"/>
          <p:cNvSpPr>
            <a:spLocks noChangeArrowheads="1"/>
          </p:cNvSpPr>
          <p:nvPr/>
        </p:nvSpPr>
        <p:spPr bwMode="auto">
          <a:xfrm>
            <a:off x="11207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3171" name="Rectangle 19"/>
          <p:cNvSpPr>
            <a:spLocks noChangeArrowheads="1"/>
          </p:cNvSpPr>
          <p:nvPr/>
        </p:nvSpPr>
        <p:spPr bwMode="auto">
          <a:xfrm>
            <a:off x="32543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53879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3173" name="Rectangle 21"/>
          <p:cNvSpPr>
            <a:spLocks noChangeArrowheads="1"/>
          </p:cNvSpPr>
          <p:nvPr/>
        </p:nvSpPr>
        <p:spPr bwMode="auto">
          <a:xfrm>
            <a:off x="7521575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3174" name="Line 22"/>
          <p:cNvSpPr>
            <a:spLocks noChangeShapeType="1"/>
          </p:cNvSpPr>
          <p:nvPr/>
        </p:nvSpPr>
        <p:spPr bwMode="auto">
          <a:xfrm flipV="1">
            <a:off x="1577975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 flipH="1" flipV="1">
            <a:off x="2720975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V="1">
            <a:off x="5768975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6988175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78" name="Rectangle 26"/>
          <p:cNvSpPr>
            <a:spLocks noChangeArrowheads="1"/>
          </p:cNvSpPr>
          <p:nvPr/>
        </p:nvSpPr>
        <p:spPr bwMode="auto">
          <a:xfrm>
            <a:off x="2187575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3179" name="Rectangle 27"/>
          <p:cNvSpPr>
            <a:spLocks noChangeArrowheads="1"/>
          </p:cNvSpPr>
          <p:nvPr/>
        </p:nvSpPr>
        <p:spPr bwMode="auto">
          <a:xfrm>
            <a:off x="6454775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3180" name="Line 28"/>
          <p:cNvSpPr>
            <a:spLocks noChangeShapeType="1"/>
          </p:cNvSpPr>
          <p:nvPr/>
        </p:nvSpPr>
        <p:spPr bwMode="auto">
          <a:xfrm flipV="1">
            <a:off x="2568575" y="3360738"/>
            <a:ext cx="2057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81" name="Line 29"/>
          <p:cNvSpPr>
            <a:spLocks noChangeShapeType="1"/>
          </p:cNvSpPr>
          <p:nvPr/>
        </p:nvSpPr>
        <p:spPr bwMode="auto">
          <a:xfrm flipH="1" flipV="1">
            <a:off x="4854575" y="3360738"/>
            <a:ext cx="1981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82" name="Rectangle 30"/>
          <p:cNvSpPr>
            <a:spLocks noChangeArrowheads="1"/>
          </p:cNvSpPr>
          <p:nvPr/>
        </p:nvSpPr>
        <p:spPr bwMode="auto">
          <a:xfrm>
            <a:off x="4283075" y="29035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3183" name="Rectangle 31"/>
          <p:cNvSpPr>
            <a:spLocks noChangeArrowheads="1"/>
          </p:cNvSpPr>
          <p:nvPr/>
        </p:nvSpPr>
        <p:spPr bwMode="auto">
          <a:xfrm>
            <a:off x="4283075" y="1989138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3184" name="Line 32"/>
          <p:cNvSpPr>
            <a:spLocks noChangeShapeType="1"/>
          </p:cNvSpPr>
          <p:nvPr/>
        </p:nvSpPr>
        <p:spPr bwMode="auto">
          <a:xfrm>
            <a:off x="4702175" y="2446338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3185" name="Rectangle 33"/>
          <p:cNvSpPr>
            <a:spLocks noChangeArrowheads="1"/>
          </p:cNvSpPr>
          <p:nvPr/>
        </p:nvSpPr>
        <p:spPr bwMode="auto">
          <a:xfrm>
            <a:off x="539750" y="960438"/>
            <a:ext cx="81359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1313" indent="-1611313" algn="l"/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kumimoji="0" lang="en-US" altLang="zh-CN" sz="2400" b="1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每个非终端结点均表示其左右孩子结点中的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败者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关键字码小者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33186" name="Rectangle 34"/>
          <p:cNvSpPr>
            <a:spLocks noChangeArrowheads="1"/>
          </p:cNvSpPr>
          <p:nvPr/>
        </p:nvSpPr>
        <p:spPr bwMode="auto">
          <a:xfrm>
            <a:off x="539750" y="350838"/>
            <a:ext cx="5391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败者树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是树型选择排序的一种变型。</a:t>
            </a:r>
          </a:p>
        </p:txBody>
      </p:sp>
      <p:sp>
        <p:nvSpPr>
          <p:cNvPr id="433187" name="Rectangle 35"/>
          <p:cNvSpPr>
            <a:spLocks noChangeArrowheads="1"/>
          </p:cNvSpPr>
          <p:nvPr/>
        </p:nvSpPr>
        <p:spPr bwMode="auto">
          <a:xfrm>
            <a:off x="4846638" y="5661025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3188" name="Rectangle 36"/>
          <p:cNvSpPr>
            <a:spLocks noChangeArrowheads="1"/>
          </p:cNvSpPr>
          <p:nvPr/>
        </p:nvSpPr>
        <p:spPr bwMode="auto">
          <a:xfrm>
            <a:off x="4846638" y="40767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3189" name="Rectangle 37"/>
          <p:cNvSpPr>
            <a:spLocks noChangeArrowheads="1"/>
          </p:cNvSpPr>
          <p:nvPr/>
        </p:nvSpPr>
        <p:spPr bwMode="auto">
          <a:xfrm>
            <a:off x="5422900" y="47244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3190" name="Rectangle 38"/>
          <p:cNvSpPr>
            <a:spLocks noChangeArrowheads="1"/>
          </p:cNvSpPr>
          <p:nvPr/>
        </p:nvSpPr>
        <p:spPr bwMode="auto">
          <a:xfrm>
            <a:off x="6934200" y="31416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3191" name="Rectangle 39"/>
          <p:cNvSpPr>
            <a:spLocks noChangeArrowheads="1"/>
          </p:cNvSpPr>
          <p:nvPr/>
        </p:nvSpPr>
        <p:spPr bwMode="auto">
          <a:xfrm>
            <a:off x="4270375" y="1989138"/>
            <a:ext cx="838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3192" name="Rectangle 40"/>
          <p:cNvSpPr>
            <a:spLocks noChangeArrowheads="1"/>
          </p:cNvSpPr>
          <p:nvPr/>
        </p:nvSpPr>
        <p:spPr bwMode="auto">
          <a:xfrm>
            <a:off x="4270375" y="2924175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433193" name="Group 41"/>
          <p:cNvGrpSpPr>
            <a:grpSpLocks/>
          </p:cNvGrpSpPr>
          <p:nvPr/>
        </p:nvGrpSpPr>
        <p:grpSpPr bwMode="auto">
          <a:xfrm>
            <a:off x="5133975" y="3284538"/>
            <a:ext cx="1439863" cy="2303462"/>
            <a:chOff x="3107" y="1797"/>
            <a:chExt cx="907" cy="1451"/>
          </a:xfrm>
        </p:grpSpPr>
        <p:sp>
          <p:nvSpPr>
            <p:cNvPr id="433194" name="Line 42"/>
            <p:cNvSpPr>
              <a:spLocks noChangeShapeType="1"/>
            </p:cNvSpPr>
            <p:nvPr/>
          </p:nvSpPr>
          <p:spPr bwMode="auto">
            <a:xfrm flipV="1">
              <a:off x="3107" y="3022"/>
              <a:ext cx="227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195" name="Line 43"/>
            <p:cNvSpPr>
              <a:spLocks noChangeShapeType="1"/>
            </p:cNvSpPr>
            <p:nvPr/>
          </p:nvSpPr>
          <p:spPr bwMode="auto">
            <a:xfrm flipV="1">
              <a:off x="3560" y="2432"/>
              <a:ext cx="363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196" name="Line 44"/>
            <p:cNvSpPr>
              <a:spLocks noChangeShapeType="1"/>
            </p:cNvSpPr>
            <p:nvPr/>
          </p:nvSpPr>
          <p:spPr bwMode="auto">
            <a:xfrm>
              <a:off x="3288" y="1797"/>
              <a:ext cx="726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87" grpId="0" animBg="1" autoUpdateAnimBg="0"/>
      <p:bldP spid="433188" grpId="0" animBg="1" autoUpdateAnimBg="0"/>
      <p:bldP spid="433189" grpId="0" animBg="1" autoUpdateAnimBg="0"/>
      <p:bldP spid="433190" grpId="0" animBg="1" autoUpdateAnimBg="0"/>
      <p:bldP spid="433191" grpId="0" animBg="1" autoUpdateAnimBg="0"/>
      <p:bldP spid="43319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4572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15240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25908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36576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47244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57912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68580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79248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8382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H="1" flipV="1">
            <a:off x="15240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 flipV="1">
            <a:off x="29718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 flipH="1" flipV="1">
            <a:off x="36576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V="1">
            <a:off x="51054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H="1" flipV="1">
            <a:off x="57912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72390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 flipV="1">
            <a:off x="79248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9906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19" name="Rectangle 19"/>
          <p:cNvSpPr>
            <a:spLocks noChangeArrowheads="1"/>
          </p:cNvSpPr>
          <p:nvPr/>
        </p:nvSpPr>
        <p:spPr bwMode="auto">
          <a:xfrm>
            <a:off x="31242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5220" name="Rectangle 20"/>
          <p:cNvSpPr>
            <a:spLocks noChangeArrowheads="1"/>
          </p:cNvSpPr>
          <p:nvPr/>
        </p:nvSpPr>
        <p:spPr bwMode="auto">
          <a:xfrm>
            <a:off x="52578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73914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5222" name="Line 22"/>
          <p:cNvSpPr>
            <a:spLocks noChangeShapeType="1"/>
          </p:cNvSpPr>
          <p:nvPr/>
        </p:nvSpPr>
        <p:spPr bwMode="auto">
          <a:xfrm flipV="1">
            <a:off x="1447800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3" name="Line 23"/>
          <p:cNvSpPr>
            <a:spLocks noChangeShapeType="1"/>
          </p:cNvSpPr>
          <p:nvPr/>
        </p:nvSpPr>
        <p:spPr bwMode="auto">
          <a:xfrm flipH="1" flipV="1">
            <a:off x="2590800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 flipV="1">
            <a:off x="5638800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 flipV="1">
            <a:off x="6858000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6" name="Rectangle 26"/>
          <p:cNvSpPr>
            <a:spLocks noChangeArrowheads="1"/>
          </p:cNvSpPr>
          <p:nvPr/>
        </p:nvSpPr>
        <p:spPr bwMode="auto">
          <a:xfrm>
            <a:off x="2057400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27" name="Rectangle 27"/>
          <p:cNvSpPr>
            <a:spLocks noChangeArrowheads="1"/>
          </p:cNvSpPr>
          <p:nvPr/>
        </p:nvSpPr>
        <p:spPr bwMode="auto">
          <a:xfrm>
            <a:off x="6324600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 flipV="1">
            <a:off x="2438400" y="3360738"/>
            <a:ext cx="2057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 flipH="1" flipV="1">
            <a:off x="4724400" y="3360738"/>
            <a:ext cx="1981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30" name="Rectangle 30"/>
          <p:cNvSpPr>
            <a:spLocks noChangeArrowheads="1"/>
          </p:cNvSpPr>
          <p:nvPr/>
        </p:nvSpPr>
        <p:spPr bwMode="auto">
          <a:xfrm>
            <a:off x="4152900" y="29035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31" name="Rectangle 31"/>
          <p:cNvSpPr>
            <a:spLocks noChangeArrowheads="1"/>
          </p:cNvSpPr>
          <p:nvPr/>
        </p:nvSpPr>
        <p:spPr bwMode="auto">
          <a:xfrm>
            <a:off x="4152900" y="1989138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5232" name="Line 32"/>
          <p:cNvSpPr>
            <a:spLocks noChangeShapeType="1"/>
          </p:cNvSpPr>
          <p:nvPr/>
        </p:nvSpPr>
        <p:spPr bwMode="auto">
          <a:xfrm>
            <a:off x="4572000" y="2446338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33" name="Rectangle 33"/>
          <p:cNvSpPr>
            <a:spLocks noChangeArrowheads="1"/>
          </p:cNvSpPr>
          <p:nvPr/>
        </p:nvSpPr>
        <p:spPr bwMode="auto">
          <a:xfrm>
            <a:off x="539750" y="750888"/>
            <a:ext cx="81359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1313" indent="-1611313" algn="l"/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kumimoji="0" lang="en-US" altLang="zh-CN" sz="2400" b="1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每个非终端结点均表示其左右孩子结点中的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败者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关键字码小者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35234" name="Rectangle 34"/>
          <p:cNvSpPr>
            <a:spLocks noChangeArrowheads="1"/>
          </p:cNvSpPr>
          <p:nvPr/>
        </p:nvSpPr>
        <p:spPr bwMode="auto">
          <a:xfrm>
            <a:off x="539750" y="255588"/>
            <a:ext cx="5391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败者树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是树型选择排序的一种变型。</a:t>
            </a:r>
          </a:p>
        </p:txBody>
      </p:sp>
      <p:sp>
        <p:nvSpPr>
          <p:cNvPr id="435235" name="Rectangle 35"/>
          <p:cNvSpPr>
            <a:spLocks noChangeArrowheads="1"/>
          </p:cNvSpPr>
          <p:nvPr/>
        </p:nvSpPr>
        <p:spPr bwMode="auto">
          <a:xfrm>
            <a:off x="4716463" y="5661025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36" name="Rectangle 36"/>
          <p:cNvSpPr>
            <a:spLocks noChangeArrowheads="1"/>
          </p:cNvSpPr>
          <p:nvPr/>
        </p:nvSpPr>
        <p:spPr bwMode="auto">
          <a:xfrm>
            <a:off x="5292725" y="47244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37" name="Rectangle 37"/>
          <p:cNvSpPr>
            <a:spLocks noChangeArrowheads="1"/>
          </p:cNvSpPr>
          <p:nvPr/>
        </p:nvSpPr>
        <p:spPr bwMode="auto">
          <a:xfrm>
            <a:off x="4140200" y="1989138"/>
            <a:ext cx="838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38" name="Rectangle 38"/>
          <p:cNvSpPr>
            <a:spLocks noChangeArrowheads="1"/>
          </p:cNvSpPr>
          <p:nvPr/>
        </p:nvSpPr>
        <p:spPr bwMode="auto">
          <a:xfrm>
            <a:off x="4140200" y="2924175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435239" name="Group 39"/>
          <p:cNvGrpSpPr>
            <a:grpSpLocks/>
          </p:cNvGrpSpPr>
          <p:nvPr/>
        </p:nvGrpSpPr>
        <p:grpSpPr bwMode="auto">
          <a:xfrm>
            <a:off x="5003800" y="3284538"/>
            <a:ext cx="1439863" cy="2303462"/>
            <a:chOff x="3107" y="1797"/>
            <a:chExt cx="907" cy="1451"/>
          </a:xfrm>
        </p:grpSpPr>
        <p:sp>
          <p:nvSpPr>
            <p:cNvPr id="435240" name="Line 40"/>
            <p:cNvSpPr>
              <a:spLocks noChangeShapeType="1"/>
            </p:cNvSpPr>
            <p:nvPr/>
          </p:nvSpPr>
          <p:spPr bwMode="auto">
            <a:xfrm flipV="1">
              <a:off x="3107" y="3022"/>
              <a:ext cx="227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41" name="Line 41"/>
            <p:cNvSpPr>
              <a:spLocks noChangeShapeType="1"/>
            </p:cNvSpPr>
            <p:nvPr/>
          </p:nvSpPr>
          <p:spPr bwMode="auto">
            <a:xfrm flipV="1">
              <a:off x="3560" y="2432"/>
              <a:ext cx="363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3288" y="1797"/>
              <a:ext cx="726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5243" name="Rectangle 43"/>
          <p:cNvSpPr>
            <a:spLocks noChangeArrowheads="1"/>
          </p:cNvSpPr>
          <p:nvPr/>
        </p:nvSpPr>
        <p:spPr bwMode="auto">
          <a:xfrm>
            <a:off x="468313" y="5661025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44" name="Rectangle 44"/>
          <p:cNvSpPr>
            <a:spLocks noChangeArrowheads="1"/>
          </p:cNvSpPr>
          <p:nvPr/>
        </p:nvSpPr>
        <p:spPr bwMode="auto">
          <a:xfrm>
            <a:off x="468313" y="40767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45" name="Rectangle 45"/>
          <p:cNvSpPr>
            <a:spLocks noChangeArrowheads="1"/>
          </p:cNvSpPr>
          <p:nvPr/>
        </p:nvSpPr>
        <p:spPr bwMode="auto">
          <a:xfrm>
            <a:off x="971550" y="47244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46" name="Rectangle 46"/>
          <p:cNvSpPr>
            <a:spLocks noChangeArrowheads="1"/>
          </p:cNvSpPr>
          <p:nvPr/>
        </p:nvSpPr>
        <p:spPr bwMode="auto">
          <a:xfrm>
            <a:off x="1619250" y="31416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47" name="Rectangle 47"/>
          <p:cNvSpPr>
            <a:spLocks noChangeArrowheads="1"/>
          </p:cNvSpPr>
          <p:nvPr/>
        </p:nvSpPr>
        <p:spPr bwMode="auto">
          <a:xfrm>
            <a:off x="2051050" y="3789363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48" name="Rectangle 48"/>
          <p:cNvSpPr>
            <a:spLocks noChangeArrowheads="1"/>
          </p:cNvSpPr>
          <p:nvPr/>
        </p:nvSpPr>
        <p:spPr bwMode="auto">
          <a:xfrm>
            <a:off x="4140200" y="2924175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49" name="Rectangle 49"/>
          <p:cNvSpPr>
            <a:spLocks noChangeArrowheads="1"/>
          </p:cNvSpPr>
          <p:nvPr/>
        </p:nvSpPr>
        <p:spPr bwMode="auto">
          <a:xfrm>
            <a:off x="4140200" y="1989138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435250" name="Group 50"/>
          <p:cNvGrpSpPr>
            <a:grpSpLocks/>
          </p:cNvGrpSpPr>
          <p:nvPr/>
        </p:nvGrpSpPr>
        <p:grpSpPr bwMode="auto">
          <a:xfrm>
            <a:off x="755650" y="3357563"/>
            <a:ext cx="3095625" cy="2230437"/>
            <a:chOff x="476" y="2115"/>
            <a:chExt cx="1950" cy="1405"/>
          </a:xfrm>
        </p:grpSpPr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 flipV="1">
              <a:off x="476" y="3294"/>
              <a:ext cx="227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 flipV="1">
              <a:off x="929" y="2704"/>
              <a:ext cx="363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53" name="Line 53"/>
            <p:cNvSpPr>
              <a:spLocks noChangeShapeType="1"/>
            </p:cNvSpPr>
            <p:nvPr/>
          </p:nvSpPr>
          <p:spPr bwMode="auto">
            <a:xfrm flipH="1">
              <a:off x="1656" y="2115"/>
              <a:ext cx="77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5254" name="Text Box 54"/>
          <p:cNvSpPr txBox="1">
            <a:spLocks noChangeArrowheads="1"/>
          </p:cNvSpPr>
          <p:nvPr/>
        </p:nvSpPr>
        <p:spPr bwMode="auto">
          <a:xfrm>
            <a:off x="5407025" y="1757363"/>
            <a:ext cx="3736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kumimoji="0" lang="zh-CN" altLang="en-US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胜者树”和</a:t>
            </a:r>
            <a:r>
              <a:rPr kumimoji="0" lang="zh-CN" altLang="en-US" sz="2400" b="1" dirty="0" smtClean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“败者树” 的</a:t>
            </a:r>
            <a:r>
              <a:rPr kumimoji="0" lang="zh-CN" altLang="en-US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区别：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43" grpId="0" animBg="1" autoUpdateAnimBg="0"/>
      <p:bldP spid="435244" grpId="0" animBg="1" autoUpdateAnimBg="0"/>
      <p:bldP spid="435245" grpId="0" animBg="1" autoUpdateAnimBg="0"/>
      <p:bldP spid="435246" grpId="0" animBg="1" autoUpdateAnimBg="0"/>
      <p:bldP spid="435247" grpId="0" animBg="1" autoUpdateAnimBg="0"/>
      <p:bldP spid="435248" grpId="0" animBg="1" autoUpdateAnimBg="0"/>
      <p:bldP spid="435249" grpId="0" animBg="1" autoUpdateAnimBg="0"/>
      <p:bldP spid="43525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611188" y="1217613"/>
            <a:ext cx="79216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胜者树</a:t>
            </a:r>
            <a:r>
              <a:rPr kumimoji="0" lang="en-US" altLang="zh-CN" sz="2400" b="1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每个非终端结点均表示其左右孩子结点中的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胜者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关键字值小者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),</a:t>
            </a:r>
          </a:p>
        </p:txBody>
      </p:sp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4572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5240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25908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36576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47244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57912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68580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7924800" y="52578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 flipV="1">
            <a:off x="838200" y="4876800"/>
            <a:ext cx="4572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3" name="Line 13"/>
          <p:cNvSpPr>
            <a:spLocks noChangeShapeType="1"/>
          </p:cNvSpPr>
          <p:nvPr/>
        </p:nvSpPr>
        <p:spPr bwMode="auto">
          <a:xfrm flipH="1" flipV="1">
            <a:off x="1524000" y="4876800"/>
            <a:ext cx="3810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 flipV="1">
            <a:off x="2971800" y="4876800"/>
            <a:ext cx="4572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 flipH="1" flipV="1">
            <a:off x="3657600" y="4876800"/>
            <a:ext cx="3810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6" name="Line 16"/>
          <p:cNvSpPr>
            <a:spLocks noChangeShapeType="1"/>
          </p:cNvSpPr>
          <p:nvPr/>
        </p:nvSpPr>
        <p:spPr bwMode="auto">
          <a:xfrm flipV="1">
            <a:off x="5105400" y="4876800"/>
            <a:ext cx="4572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7" name="Line 17"/>
          <p:cNvSpPr>
            <a:spLocks noChangeShapeType="1"/>
          </p:cNvSpPr>
          <p:nvPr/>
        </p:nvSpPr>
        <p:spPr bwMode="auto">
          <a:xfrm flipH="1" flipV="1">
            <a:off x="5791200" y="4876800"/>
            <a:ext cx="3810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8" name="Line 18"/>
          <p:cNvSpPr>
            <a:spLocks noChangeShapeType="1"/>
          </p:cNvSpPr>
          <p:nvPr/>
        </p:nvSpPr>
        <p:spPr bwMode="auto">
          <a:xfrm flipV="1">
            <a:off x="7239000" y="4876800"/>
            <a:ext cx="4572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099" name="Line 19"/>
          <p:cNvSpPr>
            <a:spLocks noChangeShapeType="1"/>
          </p:cNvSpPr>
          <p:nvPr/>
        </p:nvSpPr>
        <p:spPr bwMode="auto">
          <a:xfrm flipH="1" flipV="1">
            <a:off x="7924800" y="4876800"/>
            <a:ext cx="3810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00" name="Rectangle 20"/>
          <p:cNvSpPr>
            <a:spLocks noChangeArrowheads="1"/>
          </p:cNvSpPr>
          <p:nvPr/>
        </p:nvSpPr>
        <p:spPr bwMode="auto">
          <a:xfrm>
            <a:off x="990600" y="44196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0101" name="Rectangle 21"/>
          <p:cNvSpPr>
            <a:spLocks noChangeArrowheads="1"/>
          </p:cNvSpPr>
          <p:nvPr/>
        </p:nvSpPr>
        <p:spPr bwMode="auto">
          <a:xfrm>
            <a:off x="3124200" y="44196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0102" name="Rectangle 22"/>
          <p:cNvSpPr>
            <a:spLocks noChangeArrowheads="1"/>
          </p:cNvSpPr>
          <p:nvPr/>
        </p:nvSpPr>
        <p:spPr bwMode="auto">
          <a:xfrm>
            <a:off x="5257800" y="44196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0103" name="Rectangle 23"/>
          <p:cNvSpPr>
            <a:spLocks noChangeArrowheads="1"/>
          </p:cNvSpPr>
          <p:nvPr/>
        </p:nvSpPr>
        <p:spPr bwMode="auto">
          <a:xfrm>
            <a:off x="7391400" y="44196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0104" name="Line 24"/>
          <p:cNvSpPr>
            <a:spLocks noChangeShapeType="1"/>
          </p:cNvSpPr>
          <p:nvPr/>
        </p:nvSpPr>
        <p:spPr bwMode="auto">
          <a:xfrm flipV="1">
            <a:off x="1371600" y="4038600"/>
            <a:ext cx="9906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05" name="Line 25"/>
          <p:cNvSpPr>
            <a:spLocks noChangeShapeType="1"/>
          </p:cNvSpPr>
          <p:nvPr/>
        </p:nvSpPr>
        <p:spPr bwMode="auto">
          <a:xfrm flipH="1" flipV="1">
            <a:off x="2590800" y="4038600"/>
            <a:ext cx="9144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 flipV="1">
            <a:off x="5638800" y="4038600"/>
            <a:ext cx="9906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 flipV="1">
            <a:off x="6858000" y="4038600"/>
            <a:ext cx="9906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08" name="Rectangle 28"/>
          <p:cNvSpPr>
            <a:spLocks noChangeArrowheads="1"/>
          </p:cNvSpPr>
          <p:nvPr/>
        </p:nvSpPr>
        <p:spPr bwMode="auto">
          <a:xfrm>
            <a:off x="2057400" y="3581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0109" name="Rectangle 29"/>
          <p:cNvSpPr>
            <a:spLocks noChangeArrowheads="1"/>
          </p:cNvSpPr>
          <p:nvPr/>
        </p:nvSpPr>
        <p:spPr bwMode="auto">
          <a:xfrm>
            <a:off x="6324600" y="3581400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0110" name="Line 30"/>
          <p:cNvSpPr>
            <a:spLocks noChangeShapeType="1"/>
          </p:cNvSpPr>
          <p:nvPr/>
        </p:nvSpPr>
        <p:spPr bwMode="auto">
          <a:xfrm flipV="1">
            <a:off x="2438400" y="3200400"/>
            <a:ext cx="20574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11" name="Line 31"/>
          <p:cNvSpPr>
            <a:spLocks noChangeShapeType="1"/>
          </p:cNvSpPr>
          <p:nvPr/>
        </p:nvSpPr>
        <p:spPr bwMode="auto">
          <a:xfrm flipH="1" flipV="1">
            <a:off x="4724400" y="3200400"/>
            <a:ext cx="1981200" cy="3810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12" name="Rectangle 32"/>
          <p:cNvSpPr>
            <a:spLocks noChangeArrowheads="1"/>
          </p:cNvSpPr>
          <p:nvPr/>
        </p:nvSpPr>
        <p:spPr bwMode="auto">
          <a:xfrm>
            <a:off x="4191000" y="27432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0113" name="Rectangle 33"/>
          <p:cNvSpPr>
            <a:spLocks noChangeArrowheads="1"/>
          </p:cNvSpPr>
          <p:nvPr/>
        </p:nvSpPr>
        <p:spPr bwMode="auto">
          <a:xfrm>
            <a:off x="4716463" y="5229225"/>
            <a:ext cx="838200" cy="457200"/>
          </a:xfrm>
          <a:prstGeom prst="rect">
            <a:avLst/>
          </a:prstGeom>
          <a:solidFill>
            <a:srgbClr val="C0C0C0"/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4000" b="1">
              <a:solidFill>
                <a:schemeClr val="bg2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430114" name="Rectangle 34"/>
          <p:cNvSpPr>
            <a:spLocks noChangeArrowheads="1"/>
          </p:cNvSpPr>
          <p:nvPr/>
        </p:nvSpPr>
        <p:spPr bwMode="auto">
          <a:xfrm>
            <a:off x="5292725" y="44370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0115" name="Rectangle 35"/>
          <p:cNvSpPr>
            <a:spLocks noChangeArrowheads="1"/>
          </p:cNvSpPr>
          <p:nvPr/>
        </p:nvSpPr>
        <p:spPr bwMode="auto">
          <a:xfrm>
            <a:off x="6300788" y="35734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0116" name="Rectangle 36"/>
          <p:cNvSpPr>
            <a:spLocks noChangeArrowheads="1"/>
          </p:cNvSpPr>
          <p:nvPr/>
        </p:nvSpPr>
        <p:spPr bwMode="auto">
          <a:xfrm>
            <a:off x="4211638" y="2781300"/>
            <a:ext cx="838200" cy="457200"/>
          </a:xfrm>
          <a:prstGeom prst="rect">
            <a:avLst/>
          </a:prstGeom>
          <a:solidFill>
            <a:srgbClr val="99CCFF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0117" name="Rectangle 37"/>
          <p:cNvSpPr>
            <a:spLocks noChangeArrowheads="1"/>
          </p:cNvSpPr>
          <p:nvPr/>
        </p:nvSpPr>
        <p:spPr bwMode="auto">
          <a:xfrm>
            <a:off x="468313" y="5300663"/>
            <a:ext cx="838200" cy="457200"/>
          </a:xfrm>
          <a:prstGeom prst="rect">
            <a:avLst/>
          </a:prstGeom>
          <a:solidFill>
            <a:srgbClr val="C0C0C0"/>
          </a:solidFill>
          <a:ln w="285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zh-CN" altLang="zh-CN" sz="4000" b="1">
              <a:solidFill>
                <a:schemeClr val="bg2"/>
              </a:solidFill>
              <a:latin typeface="Arial" charset="0"/>
              <a:ea typeface="华文中宋" pitchFamily="2" charset="-122"/>
            </a:endParaRPr>
          </a:p>
        </p:txBody>
      </p:sp>
      <p:sp>
        <p:nvSpPr>
          <p:cNvPr id="430118" name="Rectangle 38"/>
          <p:cNvSpPr>
            <a:spLocks noChangeArrowheads="1"/>
          </p:cNvSpPr>
          <p:nvPr/>
        </p:nvSpPr>
        <p:spPr bwMode="auto">
          <a:xfrm>
            <a:off x="971550" y="4437063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0119" name="Rectangle 39"/>
          <p:cNvSpPr>
            <a:spLocks noChangeArrowheads="1"/>
          </p:cNvSpPr>
          <p:nvPr/>
        </p:nvSpPr>
        <p:spPr bwMode="auto">
          <a:xfrm>
            <a:off x="2051050" y="3573463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663300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4211638" y="27813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0121" name="Line 41"/>
          <p:cNvSpPr>
            <a:spLocks noChangeShapeType="1"/>
          </p:cNvSpPr>
          <p:nvPr/>
        </p:nvSpPr>
        <p:spPr bwMode="auto">
          <a:xfrm>
            <a:off x="6248400" y="4648200"/>
            <a:ext cx="9906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>
            <a:off x="3429000" y="3810000"/>
            <a:ext cx="23622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23" name="Line 43"/>
          <p:cNvSpPr>
            <a:spLocks noChangeShapeType="1"/>
          </p:cNvSpPr>
          <p:nvPr/>
        </p:nvSpPr>
        <p:spPr bwMode="auto">
          <a:xfrm>
            <a:off x="3429000" y="3810000"/>
            <a:ext cx="23622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1981200" y="4648200"/>
            <a:ext cx="9906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3429000" y="3810000"/>
            <a:ext cx="23622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4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5" dur="500"/>
                                        <p:tgtEl>
                                          <p:spTgt spid="4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4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4" dur="500"/>
                                        <p:tgtEl>
                                          <p:spTgt spid="4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8" dur="500"/>
                                        <p:tgtEl>
                                          <p:spTgt spid="4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3" dur="500"/>
                                        <p:tgtEl>
                                          <p:spTgt spid="4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4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2" dur="500"/>
                                        <p:tgtEl>
                                          <p:spTgt spid="43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 autoUpdateAnimBg="0"/>
      <p:bldP spid="430085" grpId="0" animBg="1" autoUpdateAnimBg="0"/>
      <p:bldP spid="430086" grpId="0" animBg="1" autoUpdateAnimBg="0"/>
      <p:bldP spid="430087" grpId="0" animBg="1" autoUpdateAnimBg="0"/>
      <p:bldP spid="430088" grpId="0" animBg="1" autoUpdateAnimBg="0"/>
      <p:bldP spid="430089" grpId="0" animBg="1" autoUpdateAnimBg="0"/>
      <p:bldP spid="430090" grpId="0" animBg="1" autoUpdateAnimBg="0"/>
      <p:bldP spid="430091" grpId="0" animBg="1" autoUpdateAnimBg="0"/>
      <p:bldP spid="430092" grpId="0" animBg="1"/>
      <p:bldP spid="430093" grpId="0" animBg="1"/>
      <p:bldP spid="430094" grpId="0" animBg="1"/>
      <p:bldP spid="430095" grpId="0" animBg="1"/>
      <p:bldP spid="430096" grpId="0" animBg="1"/>
      <p:bldP spid="430097" grpId="0" animBg="1"/>
      <p:bldP spid="430098" grpId="0" animBg="1"/>
      <p:bldP spid="430099" grpId="0" animBg="1"/>
      <p:bldP spid="430100" grpId="0" animBg="1" autoUpdateAnimBg="0"/>
      <p:bldP spid="430101" grpId="0" animBg="1" autoUpdateAnimBg="0"/>
      <p:bldP spid="430102" grpId="0" animBg="1" autoUpdateAnimBg="0"/>
      <p:bldP spid="430103" grpId="0" animBg="1" autoUpdateAnimBg="0"/>
      <p:bldP spid="430104" grpId="0" animBg="1"/>
      <p:bldP spid="430105" grpId="0" animBg="1"/>
      <p:bldP spid="430106" grpId="0" animBg="1"/>
      <p:bldP spid="430107" grpId="0" animBg="1"/>
      <p:bldP spid="430108" grpId="0" animBg="1" autoUpdateAnimBg="0"/>
      <p:bldP spid="430109" grpId="0" animBg="1" autoUpdateAnimBg="0"/>
      <p:bldP spid="430110" grpId="0" animBg="1"/>
      <p:bldP spid="430111" grpId="0" animBg="1"/>
      <p:bldP spid="430112" grpId="0" animBg="1" autoUpdateAnimBg="0"/>
      <p:bldP spid="430113" grpId="0" animBg="1" autoUpdateAnimBg="0"/>
      <p:bldP spid="430114" grpId="0" animBg="1" autoUpdateAnimBg="0"/>
      <p:bldP spid="430115" grpId="0" animBg="1" autoUpdateAnimBg="0"/>
      <p:bldP spid="430116" grpId="0" animBg="1" autoUpdateAnimBg="0"/>
      <p:bldP spid="430117" grpId="0" animBg="1" autoUpdateAnimBg="0"/>
      <p:bldP spid="430118" grpId="0" animBg="1" autoUpdateAnimBg="0"/>
      <p:bldP spid="430119" grpId="0" animBg="1" autoUpdateAnimBg="0"/>
      <p:bldP spid="430120" grpId="0" animBg="1" autoUpdateAnimBg="0"/>
      <p:bldP spid="430121" grpId="0" animBg="1"/>
      <p:bldP spid="430122" grpId="0" animBg="1"/>
      <p:bldP spid="430123" grpId="0" animBg="1"/>
      <p:bldP spid="430124" grpId="0" animBg="1"/>
      <p:bldP spid="430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01700" y="434975"/>
            <a:ext cx="4071938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low = 1;   high = i-1;</a:t>
            </a:r>
          </a:p>
          <a:p>
            <a:pPr algn="l">
              <a:lnSpc>
                <a:spcPct val="140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(low</a:t>
            </a:r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&lt;=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high)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358900" y="2057400"/>
            <a:ext cx="6108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m = (low+high)/2;          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折半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2819400"/>
            <a:ext cx="7172325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(L.r[0].key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&lt;</a:t>
            </a:r>
            <a:r>
              <a:rPr lang="en-US" altLang="zh-CN" sz="3600">
                <a:solidFill>
                  <a:srgbClr val="3333CC"/>
                </a:solidFill>
                <a:ea typeface="楷体_GB2312" pitchFamily="49" charset="-122"/>
              </a:rPr>
              <a:t> L.r[m].key)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high = m-1;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插入点在低半区</a:t>
            </a:r>
          </a:p>
          <a:p>
            <a:pPr algn="l">
              <a:lnSpc>
                <a:spcPct val="140000"/>
              </a:lnSpc>
            </a:pPr>
            <a:r>
              <a:rPr lang="en-US" altLang="zh-CN" sz="3600" b="1">
                <a:solidFill>
                  <a:srgbClr val="000000"/>
                </a:solidFill>
                <a:ea typeface="楷体_GB2312" pitchFamily="49" charset="-122"/>
              </a:rPr>
              <a:t>else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low = m+1;</a:t>
            </a:r>
            <a:r>
              <a:rPr lang="en-US" altLang="zh-CN" sz="3600">
                <a:solidFill>
                  <a:srgbClr val="000000"/>
                </a:solidFill>
                <a:ea typeface="楷体_GB2312" pitchFamily="49" charset="-122"/>
              </a:rPr>
              <a:t> // </a:t>
            </a:r>
            <a:r>
              <a:rPr lang="zh-CN" altLang="en-US" sz="3600">
                <a:solidFill>
                  <a:srgbClr val="000000"/>
                </a:solidFill>
                <a:ea typeface="楷体_GB2312" pitchFamily="49" charset="-122"/>
              </a:rPr>
              <a:t>插入点在高半区</a:t>
            </a:r>
          </a:p>
        </p:txBody>
      </p:sp>
    </p:spTree>
    <p:extLst>
      <p:ext uri="{BB962C8B-B14F-4D97-AF65-F5344CB8AC3E}">
        <p14:creationId xmlns:p14="http://schemas.microsoft.com/office/powerpoint/2010/main" val="109455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4572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15240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25908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36576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47244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57912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68580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7924800" y="5646738"/>
            <a:ext cx="838200" cy="4572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8382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H="1" flipV="1">
            <a:off x="15240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 flipV="1">
            <a:off x="29718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 flipH="1" flipV="1">
            <a:off x="36576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V="1">
            <a:off x="51054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 flipH="1" flipV="1">
            <a:off x="57912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7239000" y="5189538"/>
            <a:ext cx="457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 flipH="1" flipV="1">
            <a:off x="7924800" y="5189538"/>
            <a:ext cx="3810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9906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19" name="Rectangle 19"/>
          <p:cNvSpPr>
            <a:spLocks noChangeArrowheads="1"/>
          </p:cNvSpPr>
          <p:nvPr/>
        </p:nvSpPr>
        <p:spPr bwMode="auto">
          <a:xfrm>
            <a:off x="31242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47</a:t>
            </a:r>
          </a:p>
        </p:txBody>
      </p:sp>
      <p:sp>
        <p:nvSpPr>
          <p:cNvPr id="435220" name="Rectangle 20"/>
          <p:cNvSpPr>
            <a:spLocks noChangeArrowheads="1"/>
          </p:cNvSpPr>
          <p:nvPr/>
        </p:nvSpPr>
        <p:spPr bwMode="auto">
          <a:xfrm>
            <a:off x="52578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7391400" y="47323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55</a:t>
            </a:r>
          </a:p>
        </p:txBody>
      </p:sp>
      <p:sp>
        <p:nvSpPr>
          <p:cNvPr id="435222" name="Line 22"/>
          <p:cNvSpPr>
            <a:spLocks noChangeShapeType="1"/>
          </p:cNvSpPr>
          <p:nvPr/>
        </p:nvSpPr>
        <p:spPr bwMode="auto">
          <a:xfrm flipV="1">
            <a:off x="1447800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3" name="Line 23"/>
          <p:cNvSpPr>
            <a:spLocks noChangeShapeType="1"/>
          </p:cNvSpPr>
          <p:nvPr/>
        </p:nvSpPr>
        <p:spPr bwMode="auto">
          <a:xfrm flipH="1" flipV="1">
            <a:off x="2590800" y="4275138"/>
            <a:ext cx="914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 flipV="1">
            <a:off x="5638800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 flipV="1">
            <a:off x="6858000" y="4275138"/>
            <a:ext cx="9906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6" name="Rectangle 26"/>
          <p:cNvSpPr>
            <a:spLocks noChangeArrowheads="1"/>
          </p:cNvSpPr>
          <p:nvPr/>
        </p:nvSpPr>
        <p:spPr bwMode="auto">
          <a:xfrm>
            <a:off x="2057400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27" name="Rectangle 27"/>
          <p:cNvSpPr>
            <a:spLocks noChangeArrowheads="1"/>
          </p:cNvSpPr>
          <p:nvPr/>
        </p:nvSpPr>
        <p:spPr bwMode="auto">
          <a:xfrm>
            <a:off x="6324600" y="38179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40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 flipV="1">
            <a:off x="2438400" y="3360738"/>
            <a:ext cx="20574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 flipH="1" flipV="1">
            <a:off x="4724400" y="3360738"/>
            <a:ext cx="198120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30" name="Rectangle 30"/>
          <p:cNvSpPr>
            <a:spLocks noChangeArrowheads="1"/>
          </p:cNvSpPr>
          <p:nvPr/>
        </p:nvSpPr>
        <p:spPr bwMode="auto">
          <a:xfrm>
            <a:off x="4152900" y="2903538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31" name="Rectangle 31"/>
          <p:cNvSpPr>
            <a:spLocks noChangeArrowheads="1"/>
          </p:cNvSpPr>
          <p:nvPr/>
        </p:nvSpPr>
        <p:spPr bwMode="auto">
          <a:xfrm>
            <a:off x="4152900" y="1989138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FF3300"/>
                </a:solidFill>
                <a:latin typeface="Arial" charset="0"/>
                <a:ea typeface="华文中宋" pitchFamily="2" charset="-122"/>
              </a:rPr>
              <a:t>15</a:t>
            </a:r>
          </a:p>
        </p:txBody>
      </p:sp>
      <p:sp>
        <p:nvSpPr>
          <p:cNvPr id="435232" name="Line 32"/>
          <p:cNvSpPr>
            <a:spLocks noChangeShapeType="1"/>
          </p:cNvSpPr>
          <p:nvPr/>
        </p:nvSpPr>
        <p:spPr bwMode="auto">
          <a:xfrm>
            <a:off x="4572000" y="2446338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5233" name="Rectangle 33"/>
          <p:cNvSpPr>
            <a:spLocks noChangeArrowheads="1"/>
          </p:cNvSpPr>
          <p:nvPr/>
        </p:nvSpPr>
        <p:spPr bwMode="auto">
          <a:xfrm>
            <a:off x="539750" y="750888"/>
            <a:ext cx="81359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1313" indent="-1611313" algn="l"/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败者树</a:t>
            </a:r>
            <a:r>
              <a:rPr kumimoji="0" lang="en-US" altLang="zh-CN" sz="2400" b="1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每个非终端结点均表示其左右孩子结点中的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败者</a:t>
            </a:r>
            <a:r>
              <a:rPr kumimoji="0" lang="zh-CN" altLang="en-US" sz="2400" b="1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关键字码小者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35234" name="Rectangle 34"/>
          <p:cNvSpPr>
            <a:spLocks noChangeArrowheads="1"/>
          </p:cNvSpPr>
          <p:nvPr/>
        </p:nvSpPr>
        <p:spPr bwMode="auto">
          <a:xfrm>
            <a:off x="539750" y="255588"/>
            <a:ext cx="5391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败者树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是树型选择排序的一种变型。</a:t>
            </a:r>
          </a:p>
        </p:txBody>
      </p:sp>
      <p:sp>
        <p:nvSpPr>
          <p:cNvPr id="435235" name="Rectangle 35"/>
          <p:cNvSpPr>
            <a:spLocks noChangeArrowheads="1"/>
          </p:cNvSpPr>
          <p:nvPr/>
        </p:nvSpPr>
        <p:spPr bwMode="auto">
          <a:xfrm>
            <a:off x="4716463" y="5661025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36" name="Rectangle 36"/>
          <p:cNvSpPr>
            <a:spLocks noChangeArrowheads="1"/>
          </p:cNvSpPr>
          <p:nvPr/>
        </p:nvSpPr>
        <p:spPr bwMode="auto">
          <a:xfrm>
            <a:off x="5292725" y="47244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37" name="Rectangle 37"/>
          <p:cNvSpPr>
            <a:spLocks noChangeArrowheads="1"/>
          </p:cNvSpPr>
          <p:nvPr/>
        </p:nvSpPr>
        <p:spPr bwMode="auto">
          <a:xfrm>
            <a:off x="4140200" y="1989138"/>
            <a:ext cx="838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22</a:t>
            </a:r>
          </a:p>
        </p:txBody>
      </p:sp>
      <p:sp>
        <p:nvSpPr>
          <p:cNvPr id="435238" name="Rectangle 38"/>
          <p:cNvSpPr>
            <a:spLocks noChangeArrowheads="1"/>
          </p:cNvSpPr>
          <p:nvPr/>
        </p:nvSpPr>
        <p:spPr bwMode="auto">
          <a:xfrm>
            <a:off x="4140200" y="2924175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003800" y="3284538"/>
            <a:ext cx="1439863" cy="2303462"/>
            <a:chOff x="3107" y="1797"/>
            <a:chExt cx="907" cy="1451"/>
          </a:xfrm>
        </p:grpSpPr>
        <p:sp>
          <p:nvSpPr>
            <p:cNvPr id="435240" name="Line 40"/>
            <p:cNvSpPr>
              <a:spLocks noChangeShapeType="1"/>
            </p:cNvSpPr>
            <p:nvPr/>
          </p:nvSpPr>
          <p:spPr bwMode="auto">
            <a:xfrm flipV="1">
              <a:off x="3107" y="3022"/>
              <a:ext cx="227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41" name="Line 41"/>
            <p:cNvSpPr>
              <a:spLocks noChangeShapeType="1"/>
            </p:cNvSpPr>
            <p:nvPr/>
          </p:nvSpPr>
          <p:spPr bwMode="auto">
            <a:xfrm flipV="1">
              <a:off x="3560" y="2432"/>
              <a:ext cx="363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42" name="Line 42"/>
            <p:cNvSpPr>
              <a:spLocks noChangeShapeType="1"/>
            </p:cNvSpPr>
            <p:nvPr/>
          </p:nvSpPr>
          <p:spPr bwMode="auto">
            <a:xfrm>
              <a:off x="3288" y="1797"/>
              <a:ext cx="726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5243" name="Rectangle 43"/>
          <p:cNvSpPr>
            <a:spLocks noChangeArrowheads="1"/>
          </p:cNvSpPr>
          <p:nvPr/>
        </p:nvSpPr>
        <p:spPr bwMode="auto">
          <a:xfrm>
            <a:off x="468313" y="5661025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44" name="Rectangle 44"/>
          <p:cNvSpPr>
            <a:spLocks noChangeArrowheads="1"/>
          </p:cNvSpPr>
          <p:nvPr/>
        </p:nvSpPr>
        <p:spPr bwMode="auto">
          <a:xfrm>
            <a:off x="468313" y="4076700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45" name="Rectangle 45"/>
          <p:cNvSpPr>
            <a:spLocks noChangeArrowheads="1"/>
          </p:cNvSpPr>
          <p:nvPr/>
        </p:nvSpPr>
        <p:spPr bwMode="auto">
          <a:xfrm>
            <a:off x="971550" y="4724400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435246" name="Rectangle 46"/>
          <p:cNvSpPr>
            <a:spLocks noChangeArrowheads="1"/>
          </p:cNvSpPr>
          <p:nvPr/>
        </p:nvSpPr>
        <p:spPr bwMode="auto">
          <a:xfrm>
            <a:off x="1619250" y="3141663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47" name="Rectangle 47"/>
          <p:cNvSpPr>
            <a:spLocks noChangeArrowheads="1"/>
          </p:cNvSpPr>
          <p:nvPr/>
        </p:nvSpPr>
        <p:spPr bwMode="auto">
          <a:xfrm>
            <a:off x="2051050" y="3789363"/>
            <a:ext cx="8382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36</a:t>
            </a:r>
          </a:p>
        </p:txBody>
      </p:sp>
      <p:sp>
        <p:nvSpPr>
          <p:cNvPr id="435248" name="Rectangle 48"/>
          <p:cNvSpPr>
            <a:spLocks noChangeArrowheads="1"/>
          </p:cNvSpPr>
          <p:nvPr/>
        </p:nvSpPr>
        <p:spPr bwMode="auto">
          <a:xfrm>
            <a:off x="4140200" y="2924175"/>
            <a:ext cx="838200" cy="457200"/>
          </a:xfrm>
          <a:prstGeom prst="rect">
            <a:avLst/>
          </a:prstGeom>
          <a:solidFill>
            <a:srgbClr val="CCFFFF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32</a:t>
            </a:r>
          </a:p>
        </p:txBody>
      </p:sp>
      <p:sp>
        <p:nvSpPr>
          <p:cNvPr id="435249" name="Rectangle 49"/>
          <p:cNvSpPr>
            <a:spLocks noChangeArrowheads="1"/>
          </p:cNvSpPr>
          <p:nvPr/>
        </p:nvSpPr>
        <p:spPr bwMode="auto">
          <a:xfrm>
            <a:off x="4140200" y="1989138"/>
            <a:ext cx="838200" cy="4572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kumimoji="0" lang="en-US" altLang="zh-CN" sz="2800" b="1">
                <a:solidFill>
                  <a:srgbClr val="006666"/>
                </a:solidFill>
                <a:latin typeface="Arial" charset="0"/>
                <a:ea typeface="华文中宋" pitchFamily="2" charset="-122"/>
              </a:rPr>
              <a:t>25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55650" y="3357563"/>
            <a:ext cx="3095625" cy="2230437"/>
            <a:chOff x="476" y="2115"/>
            <a:chExt cx="1950" cy="1405"/>
          </a:xfrm>
        </p:grpSpPr>
        <p:sp>
          <p:nvSpPr>
            <p:cNvPr id="435251" name="Line 51"/>
            <p:cNvSpPr>
              <a:spLocks noChangeShapeType="1"/>
            </p:cNvSpPr>
            <p:nvPr/>
          </p:nvSpPr>
          <p:spPr bwMode="auto">
            <a:xfrm flipV="1">
              <a:off x="476" y="3294"/>
              <a:ext cx="227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52" name="Line 52"/>
            <p:cNvSpPr>
              <a:spLocks noChangeShapeType="1"/>
            </p:cNvSpPr>
            <p:nvPr/>
          </p:nvSpPr>
          <p:spPr bwMode="auto">
            <a:xfrm flipV="1">
              <a:off x="929" y="2704"/>
              <a:ext cx="363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253" name="Line 53"/>
            <p:cNvSpPr>
              <a:spLocks noChangeShapeType="1"/>
            </p:cNvSpPr>
            <p:nvPr/>
          </p:nvSpPr>
          <p:spPr bwMode="auto">
            <a:xfrm flipH="1">
              <a:off x="1656" y="2115"/>
              <a:ext cx="770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5254" name="Text Box 54"/>
          <p:cNvSpPr txBox="1">
            <a:spLocks noChangeArrowheads="1"/>
          </p:cNvSpPr>
          <p:nvPr/>
        </p:nvSpPr>
        <p:spPr bwMode="auto">
          <a:xfrm>
            <a:off x="5407025" y="1757363"/>
            <a:ext cx="34943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“</a:t>
            </a:r>
            <a:r>
              <a:rPr kumimoji="0" lang="zh-CN" altLang="en-US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胜者树”和</a:t>
            </a:r>
            <a:r>
              <a:rPr kumimoji="0" lang="zh-CN" altLang="en-US" sz="2400" b="1" dirty="0" smtClean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“败者树” 的</a:t>
            </a:r>
            <a:r>
              <a:rPr kumimoji="0" lang="zh-CN" altLang="en-US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区别：</a:t>
            </a:r>
          </a:p>
        </p:txBody>
      </p:sp>
      <p:sp>
        <p:nvSpPr>
          <p:cNvPr id="435255" name="Text Box 55"/>
          <p:cNvSpPr txBox="1">
            <a:spLocks noChangeArrowheads="1"/>
          </p:cNvSpPr>
          <p:nvPr/>
        </p:nvSpPr>
        <p:spPr bwMode="auto">
          <a:xfrm>
            <a:off x="5257800" y="2551113"/>
            <a:ext cx="3671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2400" b="1">
                <a:latin typeface="Arial" charset="0"/>
                <a:ea typeface="楷体_GB2312" pitchFamily="49" charset="-122"/>
              </a:rPr>
              <a:t> “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胜者树”</a:t>
            </a:r>
            <a:r>
              <a:rPr kumimoji="0" lang="en-US" altLang="zh-CN" sz="2400" b="1">
                <a:latin typeface="Arial" charset="0"/>
                <a:ea typeface="楷体_GB2312" pitchFamily="49" charset="-122"/>
              </a:rPr>
              <a:t>—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与兄弟比较；</a:t>
            </a:r>
          </a:p>
          <a:p>
            <a:pPr algn="l"/>
            <a:r>
              <a:rPr kumimoji="0" lang="zh-CN" altLang="en-US" sz="2400" b="1">
                <a:latin typeface="Arial" charset="0"/>
                <a:ea typeface="楷体_GB2312" pitchFamily="49" charset="-122"/>
              </a:rPr>
              <a:t> “败者树”</a:t>
            </a:r>
            <a:r>
              <a:rPr kumimoji="0" lang="en-US" altLang="zh-CN" sz="2400" b="1">
                <a:latin typeface="Arial" charset="0"/>
                <a:ea typeface="楷体_GB2312" pitchFamily="49" charset="-122"/>
              </a:rPr>
              <a:t>—</a:t>
            </a:r>
            <a:r>
              <a:rPr kumimoji="0" lang="zh-CN" altLang="en-US" sz="2400" b="1">
                <a:latin typeface="Arial" charset="0"/>
                <a:ea typeface="楷体_GB2312" pitchFamily="49" charset="-122"/>
              </a:rPr>
              <a:t>与双亲比较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5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594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6000" b="1">
                <a:solidFill>
                  <a:srgbClr val="0000FF"/>
                </a:solidFill>
                <a:ea typeface="楷体_GB2312" pitchFamily="49" charset="-122"/>
              </a:rPr>
              <a:t>10.4   </a:t>
            </a:r>
            <a:r>
              <a:rPr lang="zh-CN" altLang="en-US" sz="6000" b="1">
                <a:solidFill>
                  <a:srgbClr val="0000FF"/>
                </a:solidFill>
                <a:ea typeface="楷体_GB2312" pitchFamily="49" charset="-122"/>
              </a:rPr>
              <a:t>选择排 序</a:t>
            </a:r>
          </a:p>
        </p:txBody>
      </p:sp>
      <p:sp>
        <p:nvSpPr>
          <p:cNvPr id="42803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43100" y="32083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树形选择排序</a:t>
            </a:r>
          </a:p>
        </p:txBody>
      </p:sp>
      <p:sp>
        <p:nvSpPr>
          <p:cNvPr id="42803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962150" y="4281488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堆排序</a:t>
            </a:r>
          </a:p>
        </p:txBody>
      </p:sp>
      <p:sp>
        <p:nvSpPr>
          <p:cNvPr id="42803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905000" y="2179638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简单选择排序</a:t>
            </a:r>
          </a:p>
        </p:txBody>
      </p:sp>
      <p:sp>
        <p:nvSpPr>
          <p:cNvPr id="428038" name="Freeform 6"/>
          <p:cNvSpPr>
            <a:spLocks/>
          </p:cNvSpPr>
          <p:nvPr/>
        </p:nvSpPr>
        <p:spPr bwMode="auto">
          <a:xfrm>
            <a:off x="1658938" y="4056063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"/>
            <a:ext cx="75438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 b="1">
                <a:solidFill>
                  <a:srgbClr val="005400"/>
                </a:solidFill>
                <a:ea typeface="楷体_GB2312" pitchFamily="49" charset="-122"/>
              </a:rPr>
              <a:t>二叉树性质 </a:t>
            </a:r>
            <a:r>
              <a:rPr lang="en-US" altLang="zh-CN" sz="4000" b="1">
                <a:solidFill>
                  <a:srgbClr val="005400"/>
                </a:solidFill>
                <a:ea typeface="楷体_GB2312" pitchFamily="49" charset="-122"/>
              </a:rPr>
              <a:t>5 </a:t>
            </a:r>
            <a:r>
              <a:rPr lang="zh-CN" altLang="en-US" sz="4000" b="1">
                <a:solidFill>
                  <a:srgbClr val="005400"/>
                </a:solidFill>
                <a:ea typeface="楷体_GB2312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88925" y="838200"/>
            <a:ext cx="8855075" cy="435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对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顺序存储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的完全二叉树中编号为 </a:t>
            </a:r>
            <a:r>
              <a:rPr lang="en-US" altLang="zh-CN" sz="3200" b="1" i="1">
                <a:solidFill>
                  <a:srgbClr val="800000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的结点：</a:t>
            </a:r>
            <a:b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</a:b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(1)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 </a:t>
            </a:r>
            <a:r>
              <a:rPr lang="en-US" altLang="zh-CN" sz="3200" b="1" i="1">
                <a:solidFill>
                  <a:srgbClr val="800000"/>
                </a:solidFill>
                <a:ea typeface="楷体_GB2312" pitchFamily="49" charset="-122"/>
              </a:rPr>
              <a:t>i=1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，则该结点是二叉树的根，无双亲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, </a:t>
            </a:r>
          </a:p>
          <a:p>
            <a:pPr algn="l">
              <a:lnSpc>
                <a:spcPct val="125000"/>
              </a:lnSpc>
            </a:pP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   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否则，编号为 </a:t>
            </a:r>
            <a:r>
              <a:rPr lang="zh-CN" altLang="en-US" sz="3200" b="1" i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i/2</a:t>
            </a:r>
            <a:r>
              <a:rPr lang="en-US" altLang="zh-CN" sz="3200" b="1" i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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的结点为其</a:t>
            </a: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双亲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结点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;</a:t>
            </a:r>
            <a:b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</a:b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(2)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 </a:t>
            </a:r>
            <a:r>
              <a:rPr lang="en-US" altLang="zh-CN" sz="3200" b="1" i="1">
                <a:solidFill>
                  <a:srgbClr val="800000"/>
                </a:solidFill>
                <a:ea typeface="楷体_GB2312" pitchFamily="49" charset="-122"/>
              </a:rPr>
              <a:t>2i&gt;n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，则该结点无左孩子，</a:t>
            </a:r>
            <a:b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  否则，编号为 </a:t>
            </a:r>
            <a:r>
              <a:rPr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2i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的结点为其</a:t>
            </a: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左孩子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结点；</a:t>
            </a:r>
            <a:b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</a:b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(3)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 </a:t>
            </a:r>
            <a:r>
              <a:rPr lang="en-US" altLang="zh-CN" sz="3200" b="1" i="1">
                <a:solidFill>
                  <a:srgbClr val="800000"/>
                </a:solidFill>
                <a:ea typeface="楷体_GB2312" pitchFamily="49" charset="-122"/>
              </a:rPr>
              <a:t>2i+1&gt;n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，则该结点无右孩子结点，</a:t>
            </a:r>
            <a:b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  否则，编号为</a:t>
            </a:r>
            <a:r>
              <a:rPr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2i+1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的结点为其</a:t>
            </a:r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右孩子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结点</a:t>
            </a:r>
            <a:r>
              <a:rPr lang="zh-CN" altLang="en-US" sz="3200">
                <a:ea typeface="楷体_GB2312" pitchFamily="49" charset="-122"/>
              </a:rPr>
              <a:t>。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1108075" y="5467350"/>
            <a:ext cx="7074373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chemeClr val="accent2"/>
                </a:solidFill>
              </a:rPr>
              <a:t>{12, 36, 27, 65, 40,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14</a:t>
            </a:r>
            <a:r>
              <a:rPr lang="en-US" altLang="zh-CN" sz="3200" b="1" dirty="0">
                <a:solidFill>
                  <a:schemeClr val="accent2"/>
                </a:solidFill>
              </a:rPr>
              <a:t>, 98, 81, 73, 55, 49}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749300" y="1568450"/>
            <a:ext cx="8394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堆是满足下列性质的数列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{r</a:t>
            </a:r>
            <a:r>
              <a:rPr lang="en-US" altLang="zh-CN" sz="3600" baseline="-25000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, r</a:t>
            </a:r>
            <a:r>
              <a:rPr lang="en-US" altLang="zh-CN" sz="3600" baseline="-25000">
                <a:solidFill>
                  <a:srgbClr val="800000"/>
                </a:solidFill>
                <a:ea typeface="楷体_GB2312" pitchFamily="49" charset="-122"/>
              </a:rPr>
              <a:t>2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, </a:t>
            </a:r>
            <a:r>
              <a:rPr lang="en-US" altLang="zh-CN" sz="3600">
                <a:solidFill>
                  <a:srgbClr val="80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36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r</a:t>
            </a:r>
            <a:r>
              <a:rPr lang="en-US" altLang="zh-CN" sz="3600" baseline="-25000">
                <a:solidFill>
                  <a:srgbClr val="800000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800000"/>
                </a:solidFill>
                <a:ea typeface="楷体_GB2312" pitchFamily="49" charset="-122"/>
              </a:rPr>
              <a:t>}</a:t>
            </a:r>
            <a:r>
              <a:rPr lang="zh-CN" altLang="en-US" sz="3600">
                <a:solidFill>
                  <a:srgbClr val="800000"/>
                </a:solidFill>
                <a:ea typeface="楷体_GB2312" pitchFamily="49" charset="-122"/>
              </a:rPr>
              <a:t>：</a:t>
            </a:r>
            <a:endParaRPr lang="zh-CN" altLang="en-US" sz="400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464050" y="2489200"/>
            <a:ext cx="64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0099"/>
                </a:solidFill>
              </a:rPr>
              <a:t>或</a:t>
            </a:r>
            <a:endParaRPr lang="zh-CN" altLang="en-US" sz="3600">
              <a:solidFill>
                <a:srgbClr val="000099"/>
              </a:solidFill>
            </a:endParaRPr>
          </a:p>
        </p:txBody>
      </p:sp>
      <p:graphicFrame>
        <p:nvGraphicFramePr>
          <p:cNvPr id="514052" name="Object 4"/>
          <p:cNvGraphicFramePr>
            <a:graphicFrameLocks noChangeAspect="1"/>
          </p:cNvGraphicFramePr>
          <p:nvPr/>
        </p:nvGraphicFramePr>
        <p:xfrm>
          <a:off x="1143000" y="2241550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4" name="Microsoft 公式 3.0" r:id="rId4" imgW="1587240" imgH="1054080" progId="Equation.3">
                  <p:embed/>
                </p:oleObj>
              </mc:Choice>
              <mc:Fallback>
                <p:oleObj name="Microsoft 公式 3.0" r:id="rId4" imgW="1587240" imgH="1054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41550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3" name="Object 5"/>
          <p:cNvGraphicFramePr>
            <a:graphicFrameLocks noChangeAspect="1"/>
          </p:cNvGraphicFramePr>
          <p:nvPr/>
        </p:nvGraphicFramePr>
        <p:xfrm>
          <a:off x="5181600" y="2241550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5" name="Microsoft 公式 3.0" r:id="rId6" imgW="1587240" imgH="1054080" progId="Equation.3">
                  <p:embed/>
                </p:oleObj>
              </mc:Choice>
              <mc:Fallback>
                <p:oleObj name="Microsoft 公式 3.0" r:id="rId6" imgW="1587240" imgH="1054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41550"/>
                        <a:ext cx="1587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669925" y="857250"/>
            <a:ext cx="302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堆的定义</a:t>
            </a:r>
            <a:r>
              <a:rPr lang="en-US" altLang="zh-CN" sz="3600" b="1">
                <a:solidFill>
                  <a:srgbClr val="FF6600"/>
                </a:solidFill>
                <a:ea typeface="楷体_GB2312" pitchFamily="49" charset="-122"/>
              </a:rPr>
              <a:t>:</a:t>
            </a:r>
            <a:endParaRPr lang="en-US" altLang="zh-CN" sz="3600" b="1">
              <a:ea typeface="楷体_GB2312" pitchFamily="49" charset="-122"/>
            </a:endParaRP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2727325" y="2544763"/>
            <a:ext cx="1677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小顶堆</a:t>
            </a:r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3200">
              <a:ea typeface="楷体_GB2312" pitchFamily="49" charset="-122"/>
            </a:endParaRP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6784975" y="2544763"/>
            <a:ext cx="1677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大顶堆</a:t>
            </a:r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3200">
              <a:ea typeface="楷体_GB2312" pitchFamily="49" charset="-122"/>
            </a:endParaRPr>
          </a:p>
        </p:txBody>
      </p:sp>
      <p:grpSp>
        <p:nvGrpSpPr>
          <p:cNvPr id="514057" name="Group 9"/>
          <p:cNvGrpSpPr>
            <a:grpSpLocks/>
          </p:cNvGrpSpPr>
          <p:nvPr/>
        </p:nvGrpSpPr>
        <p:grpSpPr bwMode="auto">
          <a:xfrm>
            <a:off x="1371600" y="4991100"/>
            <a:ext cx="6019800" cy="1447800"/>
            <a:chOff x="864" y="3144"/>
            <a:chExt cx="3792" cy="912"/>
          </a:xfrm>
        </p:grpSpPr>
        <p:sp>
          <p:nvSpPr>
            <p:cNvPr id="514058" name="Oval 10"/>
            <p:cNvSpPr>
              <a:spLocks noChangeArrowheads="1"/>
            </p:cNvSpPr>
            <p:nvPr/>
          </p:nvSpPr>
          <p:spPr bwMode="auto">
            <a:xfrm>
              <a:off x="2352" y="3144"/>
              <a:ext cx="816" cy="384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4000" b="1">
                  <a:solidFill>
                    <a:srgbClr val="008784"/>
                  </a:solidFill>
                </a:rPr>
                <a:t>r</a:t>
              </a:r>
              <a:r>
                <a:rPr lang="en-US" altLang="zh-CN" sz="4000" b="1" baseline="-25000">
                  <a:solidFill>
                    <a:srgbClr val="008784"/>
                  </a:solidFill>
                </a:rPr>
                <a:t>i</a:t>
              </a:r>
              <a:endParaRPr lang="en-US" altLang="zh-CN" sz="3600"/>
            </a:p>
          </p:txBody>
        </p:sp>
        <p:sp>
          <p:nvSpPr>
            <p:cNvPr id="514059" name="Oval 11"/>
            <p:cNvSpPr>
              <a:spLocks noChangeArrowheads="1"/>
            </p:cNvSpPr>
            <p:nvPr/>
          </p:nvSpPr>
          <p:spPr bwMode="auto">
            <a:xfrm>
              <a:off x="864" y="3672"/>
              <a:ext cx="1152" cy="384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4000" b="1">
                  <a:solidFill>
                    <a:srgbClr val="008784"/>
                  </a:solidFill>
                </a:rPr>
                <a:t>r</a:t>
              </a:r>
              <a:r>
                <a:rPr lang="en-US" altLang="zh-CN" sz="4000" b="1" baseline="-25000">
                  <a:solidFill>
                    <a:srgbClr val="008784"/>
                  </a:solidFill>
                </a:rPr>
                <a:t>2i</a:t>
              </a:r>
              <a:r>
                <a:rPr lang="en-US" altLang="zh-CN" sz="4000" b="1" baseline="-25000"/>
                <a:t> </a:t>
              </a:r>
              <a:endParaRPr lang="en-US" altLang="zh-CN" sz="3600" b="1" baseline="-25000"/>
            </a:p>
          </p:txBody>
        </p:sp>
        <p:sp>
          <p:nvSpPr>
            <p:cNvPr id="514060" name="Oval 12"/>
            <p:cNvSpPr>
              <a:spLocks noChangeArrowheads="1"/>
            </p:cNvSpPr>
            <p:nvPr/>
          </p:nvSpPr>
          <p:spPr bwMode="auto">
            <a:xfrm>
              <a:off x="3504" y="3672"/>
              <a:ext cx="1152" cy="384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4000" b="1">
                  <a:solidFill>
                    <a:srgbClr val="008784"/>
                  </a:solidFill>
                </a:rPr>
                <a:t>r</a:t>
              </a:r>
              <a:r>
                <a:rPr lang="en-US" altLang="zh-CN" sz="4000" b="1" baseline="-25000">
                  <a:solidFill>
                    <a:srgbClr val="008784"/>
                  </a:solidFill>
                </a:rPr>
                <a:t>2i+1</a:t>
              </a:r>
              <a:r>
                <a:rPr lang="en-US" altLang="zh-CN" sz="4000" b="1" baseline="-25000"/>
                <a:t> </a:t>
              </a:r>
            </a:p>
          </p:txBody>
        </p:sp>
        <p:sp>
          <p:nvSpPr>
            <p:cNvPr id="514061" name="Line 13"/>
            <p:cNvSpPr>
              <a:spLocks noChangeShapeType="1"/>
            </p:cNvSpPr>
            <p:nvPr/>
          </p:nvSpPr>
          <p:spPr bwMode="auto">
            <a:xfrm flipH="1">
              <a:off x="1440" y="3336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62" name="Line 14"/>
            <p:cNvSpPr>
              <a:spLocks noChangeShapeType="1"/>
            </p:cNvSpPr>
            <p:nvPr/>
          </p:nvSpPr>
          <p:spPr bwMode="auto">
            <a:xfrm>
              <a:off x="3168" y="3336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63" name="Text Box 15"/>
          <p:cNvSpPr txBox="1">
            <a:spLocks noChangeArrowheads="1"/>
          </p:cNvSpPr>
          <p:nvPr/>
        </p:nvSpPr>
        <p:spPr bwMode="auto">
          <a:xfrm>
            <a:off x="785813" y="3519488"/>
            <a:ext cx="764698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若将该数列视作完全二叉树的顺序存储，</a:t>
            </a:r>
          </a:p>
          <a:p>
            <a:pPr algn="l">
              <a:spcBef>
                <a:spcPct val="25000"/>
              </a:spcBef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则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r</a:t>
            </a:r>
            <a:r>
              <a:rPr lang="en-US" altLang="zh-CN" sz="3200" b="1" baseline="-25000">
                <a:solidFill>
                  <a:srgbClr val="990000"/>
                </a:solidFill>
                <a:ea typeface="楷体_GB2312" pitchFamily="49" charset="-122"/>
              </a:rPr>
              <a:t>2i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是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r</a:t>
            </a:r>
            <a:r>
              <a:rPr lang="en-US" altLang="zh-CN" sz="3200" b="1" baseline="-2500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的左孩子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;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r</a:t>
            </a:r>
            <a:r>
              <a:rPr lang="en-US" altLang="zh-CN" sz="3200" b="1" baseline="-25000">
                <a:solidFill>
                  <a:srgbClr val="990000"/>
                </a:solidFill>
                <a:ea typeface="楷体_GB2312" pitchFamily="49" charset="-122"/>
              </a:rPr>
              <a:t>2i+1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是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r</a:t>
            </a:r>
            <a:r>
              <a:rPr lang="en-US" altLang="zh-CN" sz="3200" b="1" baseline="-2500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的右孩子</a:t>
            </a:r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。</a:t>
            </a:r>
            <a:endParaRPr lang="zh-CN" altLang="en-US" sz="3600" b="1"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6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98" name="Group 2"/>
          <p:cNvGrpSpPr>
            <a:grpSpLocks/>
          </p:cNvGrpSpPr>
          <p:nvPr/>
        </p:nvGrpSpPr>
        <p:grpSpPr bwMode="auto">
          <a:xfrm>
            <a:off x="228600" y="704850"/>
            <a:ext cx="8229600" cy="2667000"/>
            <a:chOff x="0" y="456"/>
            <a:chExt cx="5184" cy="1680"/>
          </a:xfrm>
        </p:grpSpPr>
        <p:sp>
          <p:nvSpPr>
            <p:cNvPr id="516099" name="Oval 3"/>
            <p:cNvSpPr>
              <a:spLocks noChangeArrowheads="1"/>
            </p:cNvSpPr>
            <p:nvPr/>
          </p:nvSpPr>
          <p:spPr bwMode="auto">
            <a:xfrm>
              <a:off x="3984" y="936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8784"/>
                  </a:solidFill>
                </a:rPr>
                <a:t>27</a:t>
              </a:r>
              <a:endParaRPr lang="en-US" altLang="zh-CN" sz="2400"/>
            </a:p>
          </p:txBody>
        </p:sp>
        <p:grpSp>
          <p:nvGrpSpPr>
            <p:cNvPr id="516100" name="Group 4"/>
            <p:cNvGrpSpPr>
              <a:grpSpLocks/>
            </p:cNvGrpSpPr>
            <p:nvPr/>
          </p:nvGrpSpPr>
          <p:grpSpPr bwMode="auto">
            <a:xfrm>
              <a:off x="0" y="456"/>
              <a:ext cx="5184" cy="1680"/>
              <a:chOff x="0" y="456"/>
              <a:chExt cx="5184" cy="1680"/>
            </a:xfrm>
          </p:grpSpPr>
          <p:sp>
            <p:nvSpPr>
              <p:cNvPr id="516101" name="Oval 5"/>
              <p:cNvSpPr>
                <a:spLocks noChangeArrowheads="1"/>
              </p:cNvSpPr>
              <p:nvPr/>
            </p:nvSpPr>
            <p:spPr bwMode="auto">
              <a:xfrm>
                <a:off x="2592" y="45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8784"/>
                    </a:solidFill>
                  </a:rPr>
                  <a:t>12</a:t>
                </a:r>
                <a:endParaRPr lang="en-US" altLang="zh-CN" sz="2400"/>
              </a:p>
            </p:txBody>
          </p:sp>
          <p:sp>
            <p:nvSpPr>
              <p:cNvPr id="516102" name="Oval 6"/>
              <p:cNvSpPr>
                <a:spLocks noChangeArrowheads="1"/>
              </p:cNvSpPr>
              <p:nvPr/>
            </p:nvSpPr>
            <p:spPr bwMode="auto">
              <a:xfrm>
                <a:off x="1296" y="93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36</a:t>
                </a:r>
                <a:endParaRPr lang="en-US" altLang="zh-CN" sz="3200" b="1"/>
              </a:p>
            </p:txBody>
          </p:sp>
          <p:sp>
            <p:nvSpPr>
              <p:cNvPr id="516103" name="Oval 7"/>
              <p:cNvSpPr>
                <a:spLocks noChangeArrowheads="1"/>
              </p:cNvSpPr>
              <p:nvPr/>
            </p:nvSpPr>
            <p:spPr bwMode="auto">
              <a:xfrm>
                <a:off x="432" y="141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65</a:t>
                </a:r>
                <a:endParaRPr lang="en-US" altLang="zh-CN" sz="2400"/>
              </a:p>
            </p:txBody>
          </p:sp>
          <p:sp>
            <p:nvSpPr>
              <p:cNvPr id="516104" name="Oval 8"/>
              <p:cNvSpPr>
                <a:spLocks noChangeArrowheads="1"/>
              </p:cNvSpPr>
              <p:nvPr/>
            </p:nvSpPr>
            <p:spPr bwMode="auto">
              <a:xfrm>
                <a:off x="2544" y="189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49</a:t>
                </a:r>
                <a:endParaRPr lang="en-US" altLang="zh-CN" sz="2400"/>
              </a:p>
            </p:txBody>
          </p:sp>
          <p:sp>
            <p:nvSpPr>
              <p:cNvPr id="516105" name="Oval 9"/>
              <p:cNvSpPr>
                <a:spLocks noChangeArrowheads="1"/>
              </p:cNvSpPr>
              <p:nvPr/>
            </p:nvSpPr>
            <p:spPr bwMode="auto">
              <a:xfrm>
                <a:off x="0" y="189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>
                    <a:solidFill>
                      <a:srgbClr val="009999"/>
                    </a:solidFill>
                  </a:rPr>
                  <a:t>81</a:t>
                </a:r>
                <a:endParaRPr lang="en-US" altLang="zh-CN" sz="2400"/>
              </a:p>
            </p:txBody>
          </p:sp>
          <p:sp>
            <p:nvSpPr>
              <p:cNvPr id="516106" name="Oval 10"/>
              <p:cNvSpPr>
                <a:spLocks noChangeArrowheads="1"/>
              </p:cNvSpPr>
              <p:nvPr/>
            </p:nvSpPr>
            <p:spPr bwMode="auto">
              <a:xfrm>
                <a:off x="816" y="189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73</a:t>
                </a:r>
                <a:endParaRPr lang="en-US" altLang="zh-CN" sz="2400"/>
              </a:p>
            </p:txBody>
          </p:sp>
          <p:sp>
            <p:nvSpPr>
              <p:cNvPr id="516107" name="Oval 11"/>
              <p:cNvSpPr>
                <a:spLocks noChangeArrowheads="1"/>
              </p:cNvSpPr>
              <p:nvPr/>
            </p:nvSpPr>
            <p:spPr bwMode="auto">
              <a:xfrm>
                <a:off x="1680" y="189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55</a:t>
                </a:r>
                <a:endParaRPr lang="en-US" altLang="zh-CN" sz="2400"/>
              </a:p>
            </p:txBody>
          </p:sp>
          <p:sp>
            <p:nvSpPr>
              <p:cNvPr id="516108" name="Oval 12"/>
              <p:cNvSpPr>
                <a:spLocks noChangeArrowheads="1"/>
              </p:cNvSpPr>
              <p:nvPr/>
            </p:nvSpPr>
            <p:spPr bwMode="auto">
              <a:xfrm>
                <a:off x="2112" y="141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40</a:t>
                </a:r>
              </a:p>
            </p:txBody>
          </p:sp>
          <p:sp>
            <p:nvSpPr>
              <p:cNvPr id="516109" name="Oval 13"/>
              <p:cNvSpPr>
                <a:spLocks noChangeArrowheads="1"/>
              </p:cNvSpPr>
              <p:nvPr/>
            </p:nvSpPr>
            <p:spPr bwMode="auto">
              <a:xfrm>
                <a:off x="3264" y="141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 dirty="0" smtClean="0">
                    <a:solidFill>
                      <a:srgbClr val="008784"/>
                    </a:solidFill>
                  </a:rPr>
                  <a:t>14</a:t>
                </a:r>
                <a:endParaRPr lang="en-US" altLang="zh-CN" sz="2400" dirty="0"/>
              </a:p>
            </p:txBody>
          </p:sp>
          <p:sp>
            <p:nvSpPr>
              <p:cNvPr id="516110" name="Oval 14"/>
              <p:cNvSpPr>
                <a:spLocks noChangeArrowheads="1"/>
              </p:cNvSpPr>
              <p:nvPr/>
            </p:nvSpPr>
            <p:spPr bwMode="auto">
              <a:xfrm>
                <a:off x="4752" y="1416"/>
                <a:ext cx="432" cy="24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rgbClr val="00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b="1">
                    <a:solidFill>
                      <a:srgbClr val="009999"/>
                    </a:solidFill>
                  </a:rPr>
                  <a:t>98</a:t>
                </a:r>
              </a:p>
            </p:txBody>
          </p:sp>
          <p:sp>
            <p:nvSpPr>
              <p:cNvPr id="516111" name="Line 15"/>
              <p:cNvSpPr>
                <a:spLocks noChangeShapeType="1"/>
              </p:cNvSpPr>
              <p:nvPr/>
            </p:nvSpPr>
            <p:spPr bwMode="auto">
              <a:xfrm flipH="1">
                <a:off x="1488" y="648"/>
                <a:ext cx="115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2" name="Line 16"/>
              <p:cNvSpPr>
                <a:spLocks noChangeShapeType="1"/>
              </p:cNvSpPr>
              <p:nvPr/>
            </p:nvSpPr>
            <p:spPr bwMode="auto">
              <a:xfrm>
                <a:off x="2976" y="648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3" name="Line 17"/>
              <p:cNvSpPr>
                <a:spLocks noChangeShapeType="1"/>
              </p:cNvSpPr>
              <p:nvPr/>
            </p:nvSpPr>
            <p:spPr bwMode="auto">
              <a:xfrm flipH="1">
                <a:off x="624" y="1080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4" name="Line 18"/>
              <p:cNvSpPr>
                <a:spLocks noChangeShapeType="1"/>
              </p:cNvSpPr>
              <p:nvPr/>
            </p:nvSpPr>
            <p:spPr bwMode="auto">
              <a:xfrm>
                <a:off x="1728" y="108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5" name="Line 19"/>
              <p:cNvSpPr>
                <a:spLocks noChangeShapeType="1"/>
              </p:cNvSpPr>
              <p:nvPr/>
            </p:nvSpPr>
            <p:spPr bwMode="auto">
              <a:xfrm flipH="1">
                <a:off x="3456" y="1080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6" name="Line 20"/>
              <p:cNvSpPr>
                <a:spLocks noChangeShapeType="1"/>
              </p:cNvSpPr>
              <p:nvPr/>
            </p:nvSpPr>
            <p:spPr bwMode="auto">
              <a:xfrm>
                <a:off x="4416" y="108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7" name="Line 21"/>
              <p:cNvSpPr>
                <a:spLocks noChangeShapeType="1"/>
              </p:cNvSpPr>
              <p:nvPr/>
            </p:nvSpPr>
            <p:spPr bwMode="auto">
              <a:xfrm flipH="1">
                <a:off x="192" y="15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8" name="Line 22"/>
              <p:cNvSpPr>
                <a:spLocks noChangeShapeType="1"/>
              </p:cNvSpPr>
              <p:nvPr/>
            </p:nvSpPr>
            <p:spPr bwMode="auto">
              <a:xfrm>
                <a:off x="864" y="1560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19" name="Line 23"/>
              <p:cNvSpPr>
                <a:spLocks noChangeShapeType="1"/>
              </p:cNvSpPr>
              <p:nvPr/>
            </p:nvSpPr>
            <p:spPr bwMode="auto">
              <a:xfrm flipH="1">
                <a:off x="1872" y="15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20" name="Line 24"/>
              <p:cNvSpPr>
                <a:spLocks noChangeShapeType="1"/>
              </p:cNvSpPr>
              <p:nvPr/>
            </p:nvSpPr>
            <p:spPr bwMode="auto">
              <a:xfrm>
                <a:off x="2544" y="1560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0" y="0"/>
            <a:ext cx="125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例如</a:t>
            </a:r>
            <a:r>
              <a:rPr lang="en-US" altLang="zh-CN" sz="3600" b="1">
                <a:solidFill>
                  <a:srgbClr val="990000"/>
                </a:solidFill>
                <a:ea typeface="隶书" pitchFamily="49" charset="-122"/>
              </a:rPr>
              <a:t>:</a:t>
            </a:r>
            <a:endParaRPr lang="en-US" altLang="zh-CN" sz="3600">
              <a:ea typeface="隶书" pitchFamily="49" charset="-122"/>
            </a:endParaRPr>
          </a:p>
        </p:txBody>
      </p:sp>
      <p:sp>
        <p:nvSpPr>
          <p:cNvPr id="516122" name="Oval 26"/>
          <p:cNvSpPr>
            <a:spLocks noChangeArrowheads="1"/>
          </p:cNvSpPr>
          <p:nvPr/>
        </p:nvSpPr>
        <p:spPr bwMode="auto">
          <a:xfrm>
            <a:off x="5410199" y="2228850"/>
            <a:ext cx="685800" cy="381000"/>
          </a:xfrm>
          <a:prstGeom prst="ellipse">
            <a:avLst/>
          </a:prstGeom>
          <a:solidFill>
            <a:srgbClr val="99CC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 smtClean="0">
                <a:solidFill>
                  <a:srgbClr val="003366"/>
                </a:solidFill>
              </a:rPr>
              <a:t>34</a:t>
            </a:r>
            <a:endParaRPr lang="en-US" altLang="zh-CN" sz="2400" dirty="0"/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1260475" y="0"/>
            <a:ext cx="7074373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chemeClr val="accent2"/>
                </a:solidFill>
              </a:rPr>
              <a:t>{12, 36, 27, 65, 40,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14</a:t>
            </a:r>
            <a:r>
              <a:rPr lang="en-US" altLang="zh-CN" sz="3200" b="1" dirty="0">
                <a:solidFill>
                  <a:schemeClr val="accent2"/>
                </a:solidFill>
              </a:rPr>
              <a:t>, 98, 81, 73, 55, 49}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516125" name="Rectangle 29"/>
          <p:cNvSpPr>
            <a:spLocks noChangeArrowheads="1"/>
          </p:cNvSpPr>
          <p:nvPr/>
        </p:nvSpPr>
        <p:spPr bwMode="auto">
          <a:xfrm>
            <a:off x="6394450" y="2914650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不是堆</a:t>
            </a:r>
            <a:endParaRPr lang="zh-CN" altLang="en-US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16126" name="Text Box 30"/>
          <p:cNvSpPr txBox="1">
            <a:spLocks noChangeArrowheads="1"/>
          </p:cNvSpPr>
          <p:nvPr/>
        </p:nvSpPr>
        <p:spPr bwMode="auto">
          <a:xfrm>
            <a:off x="1323975" y="3727450"/>
            <a:ext cx="660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/>
              <a:t>{ 98, 81, 49, 73, 36, 27, 40, 55, 64, 12</a:t>
            </a:r>
            <a:r>
              <a:rPr lang="en-US" altLang="zh-CN" sz="3200" b="1">
                <a:solidFill>
                  <a:srgbClr val="003366"/>
                </a:solidFill>
              </a:rPr>
              <a:t> }</a:t>
            </a:r>
            <a:endParaRPr lang="en-US" altLang="zh-CN" sz="3200"/>
          </a:p>
        </p:txBody>
      </p:sp>
      <p:grpSp>
        <p:nvGrpSpPr>
          <p:cNvPr id="516127" name="Group 31"/>
          <p:cNvGrpSpPr>
            <a:grpSpLocks/>
          </p:cNvGrpSpPr>
          <p:nvPr/>
        </p:nvGrpSpPr>
        <p:grpSpPr bwMode="auto">
          <a:xfrm>
            <a:off x="552450" y="4324350"/>
            <a:ext cx="6934200" cy="2247900"/>
            <a:chOff x="348" y="2724"/>
            <a:chExt cx="4368" cy="1416"/>
          </a:xfrm>
        </p:grpSpPr>
        <p:sp>
          <p:nvSpPr>
            <p:cNvPr id="516128" name="Oval 32"/>
            <p:cNvSpPr>
              <a:spLocks noChangeArrowheads="1"/>
            </p:cNvSpPr>
            <p:nvPr/>
          </p:nvSpPr>
          <p:spPr bwMode="auto">
            <a:xfrm>
              <a:off x="2460" y="2724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98</a:t>
              </a:r>
            </a:p>
          </p:txBody>
        </p:sp>
        <p:sp>
          <p:nvSpPr>
            <p:cNvPr id="516129" name="Oval 33"/>
            <p:cNvSpPr>
              <a:spLocks noChangeArrowheads="1"/>
            </p:cNvSpPr>
            <p:nvPr/>
          </p:nvSpPr>
          <p:spPr bwMode="auto">
            <a:xfrm>
              <a:off x="1608" y="3060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>
                  <a:solidFill>
                    <a:srgbClr val="009999"/>
                  </a:solidFill>
                </a:rPr>
                <a:t>81</a:t>
              </a:r>
              <a:endParaRPr lang="en-US" altLang="zh-CN" sz="2400"/>
            </a:p>
          </p:txBody>
        </p:sp>
        <p:sp>
          <p:nvSpPr>
            <p:cNvPr id="516130" name="Oval 34"/>
            <p:cNvSpPr>
              <a:spLocks noChangeArrowheads="1"/>
            </p:cNvSpPr>
            <p:nvPr/>
          </p:nvSpPr>
          <p:spPr bwMode="auto">
            <a:xfrm>
              <a:off x="3492" y="3036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49</a:t>
              </a:r>
              <a:endParaRPr lang="en-US" altLang="zh-CN" sz="2400"/>
            </a:p>
          </p:txBody>
        </p:sp>
        <p:sp>
          <p:nvSpPr>
            <p:cNvPr id="516131" name="Oval 35"/>
            <p:cNvSpPr>
              <a:spLocks noChangeArrowheads="1"/>
            </p:cNvSpPr>
            <p:nvPr/>
          </p:nvSpPr>
          <p:spPr bwMode="auto">
            <a:xfrm>
              <a:off x="816" y="3456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73</a:t>
              </a:r>
              <a:endParaRPr lang="en-US" altLang="zh-CN" sz="2400"/>
            </a:p>
          </p:txBody>
        </p:sp>
        <p:sp>
          <p:nvSpPr>
            <p:cNvPr id="516132" name="Oval 36"/>
            <p:cNvSpPr>
              <a:spLocks noChangeArrowheads="1"/>
            </p:cNvSpPr>
            <p:nvPr/>
          </p:nvSpPr>
          <p:spPr bwMode="auto">
            <a:xfrm>
              <a:off x="2292" y="3480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36</a:t>
              </a:r>
              <a:endParaRPr lang="en-US" altLang="zh-CN" sz="3200" b="1"/>
            </a:p>
          </p:txBody>
        </p:sp>
        <p:sp>
          <p:nvSpPr>
            <p:cNvPr id="516133" name="Oval 37"/>
            <p:cNvSpPr>
              <a:spLocks noChangeArrowheads="1"/>
            </p:cNvSpPr>
            <p:nvPr/>
          </p:nvSpPr>
          <p:spPr bwMode="auto">
            <a:xfrm>
              <a:off x="2988" y="3492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8784"/>
                  </a:solidFill>
                </a:rPr>
                <a:t>27</a:t>
              </a:r>
              <a:endParaRPr lang="en-US" altLang="zh-CN" sz="2400"/>
            </a:p>
          </p:txBody>
        </p:sp>
        <p:sp>
          <p:nvSpPr>
            <p:cNvPr id="516134" name="Oval 38"/>
            <p:cNvSpPr>
              <a:spLocks noChangeArrowheads="1"/>
            </p:cNvSpPr>
            <p:nvPr/>
          </p:nvSpPr>
          <p:spPr bwMode="auto">
            <a:xfrm>
              <a:off x="4284" y="3432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40</a:t>
              </a:r>
            </a:p>
          </p:txBody>
        </p:sp>
        <p:sp>
          <p:nvSpPr>
            <p:cNvPr id="516135" name="Oval 39"/>
            <p:cNvSpPr>
              <a:spLocks noChangeArrowheads="1"/>
            </p:cNvSpPr>
            <p:nvPr/>
          </p:nvSpPr>
          <p:spPr bwMode="auto">
            <a:xfrm>
              <a:off x="348" y="3864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55</a:t>
              </a:r>
              <a:endParaRPr lang="en-US" altLang="zh-CN" sz="2400"/>
            </a:p>
          </p:txBody>
        </p:sp>
        <p:sp>
          <p:nvSpPr>
            <p:cNvPr id="516136" name="Oval 40"/>
            <p:cNvSpPr>
              <a:spLocks noChangeArrowheads="1"/>
            </p:cNvSpPr>
            <p:nvPr/>
          </p:nvSpPr>
          <p:spPr bwMode="auto">
            <a:xfrm>
              <a:off x="1188" y="3888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64</a:t>
              </a:r>
              <a:endParaRPr lang="en-US" altLang="zh-CN" sz="2400"/>
            </a:p>
          </p:txBody>
        </p:sp>
        <p:sp>
          <p:nvSpPr>
            <p:cNvPr id="516137" name="Oval 41"/>
            <p:cNvSpPr>
              <a:spLocks noChangeArrowheads="1"/>
            </p:cNvSpPr>
            <p:nvPr/>
          </p:nvSpPr>
          <p:spPr bwMode="auto">
            <a:xfrm>
              <a:off x="1872" y="3900"/>
              <a:ext cx="432" cy="24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rgbClr val="00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rgbClr val="009999"/>
                  </a:solidFill>
                </a:rPr>
                <a:t>12</a:t>
              </a:r>
              <a:endParaRPr lang="en-US" altLang="zh-CN" sz="2400"/>
            </a:p>
          </p:txBody>
        </p:sp>
        <p:sp>
          <p:nvSpPr>
            <p:cNvPr id="516138" name="Line 42"/>
            <p:cNvSpPr>
              <a:spLocks noChangeShapeType="1"/>
            </p:cNvSpPr>
            <p:nvPr/>
          </p:nvSpPr>
          <p:spPr bwMode="auto">
            <a:xfrm flipH="1">
              <a:off x="1968" y="2880"/>
              <a:ext cx="52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39" name="Line 43"/>
            <p:cNvSpPr>
              <a:spLocks noChangeShapeType="1"/>
            </p:cNvSpPr>
            <p:nvPr/>
          </p:nvSpPr>
          <p:spPr bwMode="auto">
            <a:xfrm>
              <a:off x="2868" y="2868"/>
              <a:ext cx="70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0" name="Line 44"/>
            <p:cNvSpPr>
              <a:spLocks noChangeShapeType="1"/>
            </p:cNvSpPr>
            <p:nvPr/>
          </p:nvSpPr>
          <p:spPr bwMode="auto">
            <a:xfrm flipH="1">
              <a:off x="1116" y="3228"/>
              <a:ext cx="51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1" name="Line 45"/>
            <p:cNvSpPr>
              <a:spLocks noChangeShapeType="1"/>
            </p:cNvSpPr>
            <p:nvPr/>
          </p:nvSpPr>
          <p:spPr bwMode="auto">
            <a:xfrm flipH="1">
              <a:off x="612" y="3636"/>
              <a:ext cx="25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2" name="Line 46"/>
            <p:cNvSpPr>
              <a:spLocks noChangeShapeType="1"/>
            </p:cNvSpPr>
            <p:nvPr/>
          </p:nvSpPr>
          <p:spPr bwMode="auto">
            <a:xfrm>
              <a:off x="1164" y="3648"/>
              <a:ext cx="21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3" name="Line 47"/>
            <p:cNvSpPr>
              <a:spLocks noChangeShapeType="1"/>
            </p:cNvSpPr>
            <p:nvPr/>
          </p:nvSpPr>
          <p:spPr bwMode="auto">
            <a:xfrm>
              <a:off x="2004" y="322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4" name="Line 48"/>
            <p:cNvSpPr>
              <a:spLocks noChangeShapeType="1"/>
            </p:cNvSpPr>
            <p:nvPr/>
          </p:nvSpPr>
          <p:spPr bwMode="auto">
            <a:xfrm flipH="1">
              <a:off x="2136" y="3672"/>
              <a:ext cx="24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5" name="Line 49"/>
            <p:cNvSpPr>
              <a:spLocks noChangeShapeType="1"/>
            </p:cNvSpPr>
            <p:nvPr/>
          </p:nvSpPr>
          <p:spPr bwMode="auto">
            <a:xfrm flipH="1">
              <a:off x="3252" y="3228"/>
              <a:ext cx="32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46" name="Line 50"/>
            <p:cNvSpPr>
              <a:spLocks noChangeShapeType="1"/>
            </p:cNvSpPr>
            <p:nvPr/>
          </p:nvSpPr>
          <p:spPr bwMode="auto">
            <a:xfrm>
              <a:off x="3900" y="3168"/>
              <a:ext cx="54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6147" name="Rectangle 51"/>
          <p:cNvSpPr>
            <a:spLocks noChangeArrowheads="1"/>
          </p:cNvSpPr>
          <p:nvPr/>
        </p:nvSpPr>
        <p:spPr bwMode="auto">
          <a:xfrm>
            <a:off x="5594350" y="5943600"/>
            <a:ext cx="1866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是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大顶堆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16148" name="Text Box 52"/>
          <p:cNvSpPr txBox="1">
            <a:spLocks noChangeArrowheads="1"/>
          </p:cNvSpPr>
          <p:nvPr/>
        </p:nvSpPr>
        <p:spPr bwMode="auto">
          <a:xfrm>
            <a:off x="0" y="3676650"/>
            <a:ext cx="125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又如</a:t>
            </a:r>
            <a:r>
              <a:rPr lang="en-US" altLang="zh-CN" sz="3600" b="1">
                <a:solidFill>
                  <a:srgbClr val="990000"/>
                </a:solidFill>
                <a:ea typeface="隶书" pitchFamily="49" charset="-122"/>
              </a:rPr>
              <a:t>:</a:t>
            </a:r>
            <a:endParaRPr lang="en-US" altLang="zh-CN" sz="3600">
              <a:ea typeface="隶书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2" grpId="0" animBg="1" autoUpdateAnimBg="0"/>
      <p:bldP spid="516125" grpId="0" autoUpdateAnimBg="0"/>
      <p:bldP spid="516126" grpId="0" autoUpdateAnimBg="0"/>
      <p:bldP spid="516147" grpId="0" autoUpdateAnimBg="0"/>
      <p:bldP spid="51614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305800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堆排序</a:t>
            </a:r>
            <a:r>
              <a:rPr lang="zh-CN" altLang="en-US" sz="3600" b="1">
                <a:solidFill>
                  <a:srgbClr val="840C26"/>
                </a:solidFill>
                <a:ea typeface="楷体_GB2312" pitchFamily="49" charset="-122"/>
              </a:rPr>
              <a:t>是利用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堆的特性</a:t>
            </a:r>
            <a:r>
              <a:rPr lang="zh-CN" altLang="en-US" sz="3600" b="1">
                <a:solidFill>
                  <a:srgbClr val="840C26"/>
                </a:solidFill>
                <a:ea typeface="楷体_GB2312" pitchFamily="49" charset="-122"/>
              </a:rPr>
              <a:t>对记录序列进行选择的一种选择排序方法。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52400" y="1466850"/>
            <a:ext cx="156527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>
                <a:solidFill>
                  <a:srgbClr val="008784"/>
                </a:solidFill>
                <a:ea typeface="隶书" pitchFamily="49" charset="-122"/>
              </a:rPr>
              <a:t>例如：</a:t>
            </a:r>
            <a:endParaRPr lang="zh-CN" altLang="en-US" sz="3600"/>
          </a:p>
        </p:txBody>
      </p:sp>
      <p:sp>
        <p:nvSpPr>
          <p:cNvPr id="518148" name="AutoShape 4"/>
          <p:cNvSpPr>
            <a:spLocks noChangeArrowheads="1"/>
          </p:cNvSpPr>
          <p:nvPr/>
        </p:nvSpPr>
        <p:spPr bwMode="auto">
          <a:xfrm>
            <a:off x="3733800" y="26670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4441825" y="2635250"/>
            <a:ext cx="2111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建大顶堆</a:t>
            </a:r>
            <a:endParaRPr lang="zh-CN" altLang="en-US" sz="2400"/>
          </a:p>
        </p:txBody>
      </p:sp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1171575" y="3276600"/>
            <a:ext cx="7400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FF0000"/>
                </a:solidFill>
              </a:rPr>
              <a:t>98,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64, 12 }</a:t>
            </a:r>
            <a:endParaRPr lang="en-US" altLang="zh-CN" sz="2400"/>
          </a:p>
        </p:txBody>
      </p:sp>
      <p:sp>
        <p:nvSpPr>
          <p:cNvPr id="518151" name="AutoShape 7"/>
          <p:cNvSpPr>
            <a:spLocks noChangeArrowheads="1"/>
          </p:cNvSpPr>
          <p:nvPr/>
        </p:nvSpPr>
        <p:spPr bwMode="auto">
          <a:xfrm>
            <a:off x="3733800" y="39624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2" name="Text Box 8"/>
          <p:cNvSpPr txBox="1">
            <a:spLocks noChangeArrowheads="1"/>
          </p:cNvSpPr>
          <p:nvPr/>
        </p:nvSpPr>
        <p:spPr bwMode="auto">
          <a:xfrm>
            <a:off x="1171575" y="4648200"/>
            <a:ext cx="7400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990000"/>
                </a:solidFill>
              </a:rPr>
              <a:t>12,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 sz="2400"/>
          </a:p>
        </p:txBody>
      </p: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4479925" y="3930650"/>
            <a:ext cx="315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交换 </a:t>
            </a:r>
            <a:r>
              <a:rPr lang="en-US" altLang="zh-CN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98 </a:t>
            </a:r>
            <a:r>
              <a:rPr lang="zh-CN" altLang="en-US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和 </a:t>
            </a:r>
            <a:r>
              <a:rPr lang="en-US" altLang="zh-CN" sz="36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12</a:t>
            </a:r>
            <a:endParaRPr lang="en-US" altLang="zh-CN" sz="2400"/>
          </a:p>
        </p:txBody>
      </p:sp>
      <p:sp>
        <p:nvSpPr>
          <p:cNvPr id="518154" name="AutoShape 10"/>
          <p:cNvSpPr>
            <a:spLocks noChangeArrowheads="1"/>
          </p:cNvSpPr>
          <p:nvPr/>
        </p:nvSpPr>
        <p:spPr bwMode="auto">
          <a:xfrm>
            <a:off x="3733800" y="5257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4556125" y="522605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3600">
                <a:solidFill>
                  <a:srgbClr val="0000FF"/>
                </a:solidFill>
                <a:ea typeface="隶书" pitchFamily="49" charset="-122"/>
              </a:rPr>
              <a:t>重新调整为大顶堆</a:t>
            </a:r>
            <a:endParaRPr lang="zh-CN" altLang="en-US" sz="2400"/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1165225" y="5988050"/>
            <a:ext cx="744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 u="sng">
                <a:solidFill>
                  <a:srgbClr val="FF0000"/>
                </a:solidFill>
              </a:rPr>
              <a:t>81,</a:t>
            </a:r>
            <a:r>
              <a:rPr lang="en-US" altLang="zh-CN" sz="3600" b="1" u="sng">
                <a:solidFill>
                  <a:srgbClr val="003366"/>
                </a:solidFill>
              </a:rPr>
              <a:t> 73, 49, 64, 36, 27, 40, 55, 12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 sz="2400"/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1143000" y="1981200"/>
            <a:ext cx="7400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</a:rPr>
              <a:t>{ 40, 55, 49, 73, 12, 27, 98, 81, 64, 36 }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1676400" y="5257800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3600">
                <a:solidFill>
                  <a:srgbClr val="0000FF"/>
                </a:solidFill>
                <a:ea typeface="隶书" pitchFamily="49" charset="-122"/>
              </a:rPr>
              <a:t>经过筛选</a:t>
            </a:r>
            <a:endParaRPr lang="zh-CN" altLang="en-US" sz="2400"/>
          </a:p>
        </p:txBody>
      </p:sp>
      <p:sp>
        <p:nvSpPr>
          <p:cNvPr id="518159" name="Line 15"/>
          <p:cNvSpPr>
            <a:spLocks noChangeShapeType="1"/>
          </p:cNvSpPr>
          <p:nvPr/>
        </p:nvSpPr>
        <p:spPr bwMode="auto">
          <a:xfrm>
            <a:off x="1562100" y="523875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animBg="1"/>
      <p:bldP spid="518149" grpId="0" autoUpdateAnimBg="0"/>
      <p:bldP spid="518150" grpId="0" autoUpdateAnimBg="0"/>
      <p:bldP spid="518151" grpId="0" animBg="1"/>
      <p:bldP spid="518152" grpId="0" autoUpdateAnimBg="0"/>
      <p:bldP spid="518153" grpId="0" autoUpdateAnimBg="0"/>
      <p:bldP spid="518154" grpId="0" animBg="1"/>
      <p:bldP spid="518155" grpId="0" autoUpdateAnimBg="0"/>
      <p:bldP spid="518156" grpId="0" autoUpdateAnimBg="0"/>
      <p:bldP spid="518158" grpId="0" autoUpdateAnimBg="0"/>
      <p:bldP spid="51815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194" name="Group 2"/>
          <p:cNvGrpSpPr>
            <a:grpSpLocks/>
          </p:cNvGrpSpPr>
          <p:nvPr/>
        </p:nvGrpSpPr>
        <p:grpSpPr bwMode="auto">
          <a:xfrm>
            <a:off x="1504950" y="2673350"/>
            <a:ext cx="6721475" cy="717550"/>
            <a:chOff x="948" y="1684"/>
            <a:chExt cx="4234" cy="452"/>
          </a:xfrm>
        </p:grpSpPr>
        <p:sp>
          <p:nvSpPr>
            <p:cNvPr id="520195" name="AutoShape 3"/>
            <p:cNvSpPr>
              <a:spLocks noChangeArrowheads="1"/>
            </p:cNvSpPr>
            <p:nvPr/>
          </p:nvSpPr>
          <p:spPr bwMode="auto">
            <a:xfrm>
              <a:off x="2244" y="1704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196" name="Text Box 4"/>
            <p:cNvSpPr txBox="1">
              <a:spLocks noChangeArrowheads="1"/>
            </p:cNvSpPr>
            <p:nvPr/>
          </p:nvSpPr>
          <p:spPr bwMode="auto">
            <a:xfrm>
              <a:off x="2762" y="1684"/>
              <a:ext cx="24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solidFill>
                    <a:srgbClr val="0000FF"/>
                  </a:solidFill>
                  <a:ea typeface="隶书" pitchFamily="49" charset="-122"/>
                </a:rPr>
                <a:t>重新调整为大顶堆</a:t>
              </a:r>
              <a:endParaRPr lang="zh-CN" altLang="en-US" sz="2400"/>
            </a:p>
          </p:txBody>
        </p:sp>
        <p:sp>
          <p:nvSpPr>
            <p:cNvPr id="520197" name="Text Box 5"/>
            <p:cNvSpPr txBox="1">
              <a:spLocks noChangeArrowheads="1"/>
            </p:cNvSpPr>
            <p:nvPr/>
          </p:nvSpPr>
          <p:spPr bwMode="auto">
            <a:xfrm>
              <a:off x="948" y="1704"/>
              <a:ext cx="12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solidFill>
                    <a:srgbClr val="0000FF"/>
                  </a:solidFill>
                  <a:ea typeface="隶书" pitchFamily="49" charset="-122"/>
                </a:rPr>
                <a:t>经过筛选</a:t>
              </a:r>
              <a:endParaRPr lang="zh-CN" altLang="en-US" sz="2400"/>
            </a:p>
          </p:txBody>
        </p:sp>
      </p:grpSp>
      <p:sp>
        <p:nvSpPr>
          <p:cNvPr id="520198" name="Line 6"/>
          <p:cNvSpPr>
            <a:spLocks noChangeShapeType="1"/>
          </p:cNvSpPr>
          <p:nvPr/>
        </p:nvSpPr>
        <p:spPr bwMode="auto">
          <a:xfrm>
            <a:off x="1447800" y="2571750"/>
            <a:ext cx="550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1127125" y="346075"/>
            <a:ext cx="744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 u="sng">
                <a:solidFill>
                  <a:srgbClr val="FF0000"/>
                </a:solidFill>
              </a:rPr>
              <a:t>81,</a:t>
            </a:r>
            <a:r>
              <a:rPr lang="en-US" altLang="zh-CN" sz="3600" b="1" u="sng">
                <a:solidFill>
                  <a:srgbClr val="003366"/>
                </a:solidFill>
              </a:rPr>
              <a:t> 73, 49, 64, 36, 27, 40, 55, 12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 sz="2400"/>
          </a:p>
        </p:txBody>
      </p:sp>
      <p:grpSp>
        <p:nvGrpSpPr>
          <p:cNvPr id="520200" name="Group 8"/>
          <p:cNvGrpSpPr>
            <a:grpSpLocks/>
          </p:cNvGrpSpPr>
          <p:nvPr/>
        </p:nvGrpSpPr>
        <p:grpSpPr bwMode="auto">
          <a:xfrm>
            <a:off x="3657600" y="1206500"/>
            <a:ext cx="3902075" cy="717550"/>
            <a:chOff x="2304" y="760"/>
            <a:chExt cx="2458" cy="452"/>
          </a:xfrm>
        </p:grpSpPr>
        <p:sp>
          <p:nvSpPr>
            <p:cNvPr id="520201" name="AutoShape 9"/>
            <p:cNvSpPr>
              <a:spLocks noChangeArrowheads="1"/>
            </p:cNvSpPr>
            <p:nvPr/>
          </p:nvSpPr>
          <p:spPr bwMode="auto">
            <a:xfrm>
              <a:off x="2304" y="780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02" name="Text Box 10"/>
            <p:cNvSpPr txBox="1">
              <a:spLocks noChangeArrowheads="1"/>
            </p:cNvSpPr>
            <p:nvPr/>
          </p:nvSpPr>
          <p:spPr bwMode="auto">
            <a:xfrm>
              <a:off x="2774" y="760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交换 </a:t>
              </a:r>
              <a:r>
                <a:rPr lang="en-US" altLang="zh-CN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81 </a:t>
              </a:r>
              <a:r>
                <a:rPr lang="zh-CN" altLang="en-US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和 </a:t>
              </a:r>
              <a:r>
                <a:rPr lang="en-US" altLang="zh-CN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12</a:t>
              </a:r>
              <a:endParaRPr lang="en-US" altLang="zh-CN" sz="2400"/>
            </a:p>
          </p:txBody>
        </p:sp>
      </p:grpSp>
      <p:sp>
        <p:nvSpPr>
          <p:cNvPr id="520203" name="Text Box 11"/>
          <p:cNvSpPr txBox="1">
            <a:spLocks noChangeArrowheads="1"/>
          </p:cNvSpPr>
          <p:nvPr/>
        </p:nvSpPr>
        <p:spPr bwMode="auto">
          <a:xfrm>
            <a:off x="1203325" y="1930400"/>
            <a:ext cx="744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990000"/>
                </a:solidFill>
              </a:rPr>
              <a:t>12</a:t>
            </a:r>
            <a:r>
              <a:rPr lang="en-US" altLang="zh-CN" sz="3600" b="1">
                <a:solidFill>
                  <a:srgbClr val="FF0000"/>
                </a:solidFill>
              </a:rPr>
              <a:t>,</a:t>
            </a:r>
            <a:r>
              <a:rPr lang="en-US" altLang="zh-CN" sz="3600" b="1">
                <a:solidFill>
                  <a:srgbClr val="003366"/>
                </a:solidFill>
              </a:rPr>
              <a:t> 73, 49, 64, 36, 27, 40, 55, </a:t>
            </a:r>
            <a:r>
              <a:rPr lang="en-US" altLang="zh-CN" sz="3600" b="1">
                <a:solidFill>
                  <a:srgbClr val="FF0000"/>
                </a:solidFill>
              </a:rPr>
              <a:t>81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 sz="2400"/>
          </a:p>
        </p:txBody>
      </p: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1298575" y="3263900"/>
            <a:ext cx="744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 u="sng">
                <a:solidFill>
                  <a:srgbClr val="003366"/>
                </a:solidFill>
              </a:rPr>
              <a:t>73</a:t>
            </a:r>
            <a:r>
              <a:rPr lang="en-US" altLang="zh-CN" sz="3600" b="1" u="sng">
                <a:solidFill>
                  <a:srgbClr val="FF0000"/>
                </a:solidFill>
              </a:rPr>
              <a:t>,</a:t>
            </a:r>
            <a:r>
              <a:rPr lang="en-US" altLang="zh-CN" sz="3600" b="1" u="sng">
                <a:solidFill>
                  <a:srgbClr val="003366"/>
                </a:solidFill>
              </a:rPr>
              <a:t> 64, 49, 55, 36, 27, 40, </a:t>
            </a:r>
            <a:r>
              <a:rPr lang="en-US" altLang="zh-CN" sz="3600" b="1" u="sng">
                <a:solidFill>
                  <a:srgbClr val="990000"/>
                </a:solidFill>
              </a:rPr>
              <a:t>12</a:t>
            </a:r>
            <a:r>
              <a:rPr lang="en-US" altLang="zh-CN" sz="3600" b="1">
                <a:solidFill>
                  <a:srgbClr val="003366"/>
                </a:solidFill>
              </a:rPr>
              <a:t>, </a:t>
            </a:r>
            <a:r>
              <a:rPr lang="en-US" altLang="zh-CN" sz="3600" b="1">
                <a:solidFill>
                  <a:srgbClr val="FF0000"/>
                </a:solidFill>
              </a:rPr>
              <a:t>81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</a:p>
        </p:txBody>
      </p:sp>
      <p:sp>
        <p:nvSpPr>
          <p:cNvPr id="520205" name="Text Box 13"/>
          <p:cNvSpPr txBox="1">
            <a:spLocks noChangeArrowheads="1"/>
          </p:cNvSpPr>
          <p:nvPr/>
        </p:nvSpPr>
        <p:spPr bwMode="auto">
          <a:xfrm>
            <a:off x="1298575" y="4902200"/>
            <a:ext cx="744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 u="sng">
                <a:solidFill>
                  <a:srgbClr val="003366"/>
                </a:solidFill>
              </a:rPr>
              <a:t>12</a:t>
            </a:r>
            <a:r>
              <a:rPr lang="en-US" altLang="zh-CN" sz="3600" b="1" u="sng">
                <a:solidFill>
                  <a:srgbClr val="FF0000"/>
                </a:solidFill>
              </a:rPr>
              <a:t>,</a:t>
            </a:r>
            <a:r>
              <a:rPr lang="en-US" altLang="zh-CN" sz="3600" b="1" u="sng">
                <a:solidFill>
                  <a:srgbClr val="003366"/>
                </a:solidFill>
              </a:rPr>
              <a:t> 64, 49, 55, 36, 27, 40</a:t>
            </a:r>
            <a:r>
              <a:rPr lang="en-US" altLang="zh-CN" sz="3600" b="1">
                <a:solidFill>
                  <a:srgbClr val="003366"/>
                </a:solidFill>
              </a:rPr>
              <a:t>, </a:t>
            </a:r>
            <a:r>
              <a:rPr lang="en-US" altLang="zh-CN" sz="3600" b="1">
                <a:solidFill>
                  <a:srgbClr val="990000"/>
                </a:solidFill>
              </a:rPr>
              <a:t>73</a:t>
            </a:r>
            <a:r>
              <a:rPr lang="en-US" altLang="zh-CN" sz="3600" b="1">
                <a:solidFill>
                  <a:srgbClr val="003366"/>
                </a:solidFill>
              </a:rPr>
              <a:t>, </a:t>
            </a:r>
            <a:r>
              <a:rPr lang="en-US" altLang="zh-CN" sz="3600" b="1">
                <a:solidFill>
                  <a:srgbClr val="FF0000"/>
                </a:solidFill>
              </a:rPr>
              <a:t>81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</a:p>
        </p:txBody>
      </p:sp>
      <p:grpSp>
        <p:nvGrpSpPr>
          <p:cNvPr id="520206" name="Group 14"/>
          <p:cNvGrpSpPr>
            <a:grpSpLocks/>
          </p:cNvGrpSpPr>
          <p:nvPr/>
        </p:nvGrpSpPr>
        <p:grpSpPr bwMode="auto">
          <a:xfrm>
            <a:off x="3581400" y="4083050"/>
            <a:ext cx="3902075" cy="717550"/>
            <a:chOff x="2256" y="2572"/>
            <a:chExt cx="2458" cy="452"/>
          </a:xfrm>
        </p:grpSpPr>
        <p:sp>
          <p:nvSpPr>
            <p:cNvPr id="520207" name="AutoShape 15"/>
            <p:cNvSpPr>
              <a:spLocks noChangeArrowheads="1"/>
            </p:cNvSpPr>
            <p:nvPr/>
          </p:nvSpPr>
          <p:spPr bwMode="auto">
            <a:xfrm>
              <a:off x="2256" y="2592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08" name="Text Box 16"/>
            <p:cNvSpPr txBox="1">
              <a:spLocks noChangeArrowheads="1"/>
            </p:cNvSpPr>
            <p:nvPr/>
          </p:nvSpPr>
          <p:spPr bwMode="auto">
            <a:xfrm>
              <a:off x="2726" y="2572"/>
              <a:ext cx="19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交换 </a:t>
              </a:r>
              <a:r>
                <a:rPr lang="en-US" altLang="zh-CN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73 </a:t>
              </a:r>
              <a:r>
                <a:rPr lang="zh-CN" altLang="en-US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和 </a:t>
              </a:r>
              <a:r>
                <a:rPr lang="en-US" altLang="zh-CN" sz="360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12</a:t>
              </a:r>
              <a:endParaRPr lang="en-US" altLang="zh-CN" sz="2400"/>
            </a:p>
          </p:txBody>
        </p:sp>
      </p:grpSp>
      <p:grpSp>
        <p:nvGrpSpPr>
          <p:cNvPr id="520209" name="Group 17"/>
          <p:cNvGrpSpPr>
            <a:grpSpLocks/>
          </p:cNvGrpSpPr>
          <p:nvPr/>
        </p:nvGrpSpPr>
        <p:grpSpPr bwMode="auto">
          <a:xfrm>
            <a:off x="1638300" y="5683250"/>
            <a:ext cx="6721475" cy="717550"/>
            <a:chOff x="948" y="1684"/>
            <a:chExt cx="4234" cy="452"/>
          </a:xfrm>
        </p:grpSpPr>
        <p:sp>
          <p:nvSpPr>
            <p:cNvPr id="520210" name="AutoShape 18"/>
            <p:cNvSpPr>
              <a:spLocks noChangeArrowheads="1"/>
            </p:cNvSpPr>
            <p:nvPr/>
          </p:nvSpPr>
          <p:spPr bwMode="auto">
            <a:xfrm>
              <a:off x="2244" y="1704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0211" name="Text Box 19"/>
            <p:cNvSpPr txBox="1">
              <a:spLocks noChangeArrowheads="1"/>
            </p:cNvSpPr>
            <p:nvPr/>
          </p:nvSpPr>
          <p:spPr bwMode="auto">
            <a:xfrm>
              <a:off x="2762" y="1684"/>
              <a:ext cx="24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solidFill>
                    <a:srgbClr val="0000FF"/>
                  </a:solidFill>
                  <a:ea typeface="隶书" pitchFamily="49" charset="-122"/>
                </a:rPr>
                <a:t>重新调整为大顶堆</a:t>
              </a:r>
              <a:endParaRPr lang="zh-CN" altLang="en-US" sz="2400"/>
            </a:p>
          </p:txBody>
        </p:sp>
        <p:sp>
          <p:nvSpPr>
            <p:cNvPr id="520212" name="Text Box 20"/>
            <p:cNvSpPr txBox="1">
              <a:spLocks noChangeArrowheads="1"/>
            </p:cNvSpPr>
            <p:nvPr/>
          </p:nvSpPr>
          <p:spPr bwMode="auto">
            <a:xfrm>
              <a:off x="948" y="1704"/>
              <a:ext cx="12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solidFill>
                    <a:srgbClr val="0000FF"/>
                  </a:solidFill>
                  <a:ea typeface="隶书" pitchFamily="49" charset="-122"/>
                </a:rPr>
                <a:t>经过筛选</a:t>
              </a:r>
              <a:endParaRPr lang="zh-CN" altLang="en-US" sz="2400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animBg="1"/>
      <p:bldP spid="520203" grpId="0" autoUpdateAnimBg="0"/>
      <p:bldP spid="52020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90563" y="1914525"/>
            <a:ext cx="4770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如何“建初始堆”？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178050" y="635000"/>
            <a:ext cx="2838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800" b="1">
                <a:solidFill>
                  <a:srgbClr val="008784"/>
                </a:solidFill>
                <a:ea typeface="楷体_GB2312" pitchFamily="49" charset="-122"/>
              </a:rPr>
              <a:t>两个问题</a:t>
            </a:r>
            <a:r>
              <a:rPr lang="en-US" altLang="zh-CN" sz="4800" b="1">
                <a:solidFill>
                  <a:srgbClr val="008784"/>
                </a:solidFill>
                <a:ea typeface="楷体_GB2312" pitchFamily="49" charset="-122"/>
              </a:rPr>
              <a:t>:</a:t>
            </a:r>
            <a:endParaRPr lang="en-US" altLang="zh-CN" sz="4800">
              <a:ea typeface="楷体_GB2312" pitchFamily="49" charset="-122"/>
            </a:endParaRPr>
          </a:p>
        </p:txBody>
      </p:sp>
      <p:sp>
        <p:nvSpPr>
          <p:cNvPr id="52122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74688" y="3787775"/>
            <a:ext cx="3751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如何“筛选”？</a:t>
            </a:r>
            <a:endParaRPr lang="zh-CN" altLang="en-US" sz="4000" b="1">
              <a:ea typeface="楷体_GB2312" pitchFamily="49" charset="-122"/>
            </a:endParaRPr>
          </a:p>
        </p:txBody>
      </p:sp>
      <p:sp>
        <p:nvSpPr>
          <p:cNvPr id="521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416050" y="2751138"/>
            <a:ext cx="568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由一个无序序列建立一个堆</a:t>
            </a:r>
          </a:p>
        </p:txBody>
      </p:sp>
      <p:sp>
        <p:nvSpPr>
          <p:cNvPr id="521222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460500" y="4541838"/>
            <a:ext cx="56896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如何在输出堆顶元素后，</a:t>
            </a:r>
          </a:p>
          <a:p>
            <a:pPr algn="l"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调整剩余元素成为新的堆。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ChangeArrowheads="1"/>
          </p:cNvSpPr>
          <p:nvPr/>
        </p:nvSpPr>
        <p:spPr bwMode="auto">
          <a:xfrm>
            <a:off x="449263" y="438150"/>
            <a:ext cx="8393112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>
                <a:ea typeface="楷体_GB2312" pitchFamily="49" charset="-122"/>
              </a:rPr>
              <a:t>所谓</a:t>
            </a:r>
            <a:r>
              <a:rPr lang="zh-CN" altLang="en-US" sz="3600" b="1">
                <a:ea typeface="楷体_GB2312" pitchFamily="49" charset="-122"/>
              </a:rPr>
              <a:t>“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筛选</a:t>
            </a:r>
            <a:r>
              <a:rPr lang="zh-CN" altLang="en-US" sz="3600" b="1">
                <a:ea typeface="楷体_GB2312" pitchFamily="49" charset="-122"/>
              </a:rPr>
              <a:t>”</a:t>
            </a:r>
            <a:r>
              <a:rPr lang="zh-CN" altLang="en-US" sz="3600">
                <a:ea typeface="楷体_GB2312" pitchFamily="49" charset="-122"/>
              </a:rPr>
              <a:t>指的是，对一棵左</a:t>
            </a:r>
            <a:r>
              <a:rPr lang="en-US" altLang="zh-CN" sz="3600">
                <a:ea typeface="楷体_GB2312" pitchFamily="49" charset="-122"/>
              </a:rPr>
              <a:t>/</a:t>
            </a:r>
            <a:r>
              <a:rPr lang="zh-CN" altLang="en-US" sz="3600">
                <a:ea typeface="楷体_GB2312" pitchFamily="49" charset="-122"/>
              </a:rPr>
              <a:t>右子树均为堆的（仅有</a:t>
            </a: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根不满足堆定义</a:t>
            </a:r>
            <a:r>
              <a:rPr lang="zh-CN" altLang="en-US" sz="3600">
                <a:ea typeface="楷体_GB2312" pitchFamily="49" charset="-122"/>
              </a:rPr>
              <a:t>）完全二叉树，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“调整”根结点</a:t>
            </a:r>
            <a:r>
              <a:rPr lang="zh-CN" altLang="en-US" sz="3600">
                <a:ea typeface="楷体_GB2312" pitchFamily="49" charset="-122"/>
              </a:rPr>
              <a:t>使整个二叉树也成为一个堆。</a:t>
            </a:r>
          </a:p>
        </p:txBody>
      </p:sp>
      <p:sp>
        <p:nvSpPr>
          <p:cNvPr id="522243" name="Oval 3"/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4" name="Oval 4"/>
          <p:cNvSpPr>
            <a:spLocks noChangeArrowheads="1"/>
          </p:cNvSpPr>
          <p:nvPr/>
        </p:nvSpPr>
        <p:spPr bwMode="auto">
          <a:xfrm>
            <a:off x="2819400" y="39624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5" name="Oval 5"/>
          <p:cNvSpPr>
            <a:spLocks noChangeArrowheads="1"/>
          </p:cNvSpPr>
          <p:nvPr/>
        </p:nvSpPr>
        <p:spPr bwMode="auto">
          <a:xfrm>
            <a:off x="5638800" y="38862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6" name="Oval 6"/>
          <p:cNvSpPr>
            <a:spLocks noChangeArrowheads="1"/>
          </p:cNvSpPr>
          <p:nvPr/>
        </p:nvSpPr>
        <p:spPr bwMode="auto">
          <a:xfrm>
            <a:off x="1524000" y="5638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7" name="Oval 7"/>
          <p:cNvSpPr>
            <a:spLocks noChangeArrowheads="1"/>
          </p:cNvSpPr>
          <p:nvPr/>
        </p:nvSpPr>
        <p:spPr bwMode="auto">
          <a:xfrm>
            <a:off x="3962400" y="56388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 flipH="1">
            <a:off x="3048000" y="3429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9" name="Line 9"/>
          <p:cNvSpPr>
            <a:spLocks noChangeShapeType="1"/>
          </p:cNvSpPr>
          <p:nvPr/>
        </p:nvSpPr>
        <p:spPr bwMode="auto">
          <a:xfrm>
            <a:off x="4724400" y="3429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0" name="Line 10"/>
          <p:cNvSpPr>
            <a:spLocks noChangeShapeType="1"/>
          </p:cNvSpPr>
          <p:nvPr/>
        </p:nvSpPr>
        <p:spPr bwMode="auto">
          <a:xfrm flipH="1">
            <a:off x="1752600" y="41910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1" name="Line 11"/>
          <p:cNvSpPr>
            <a:spLocks noChangeShapeType="1"/>
          </p:cNvSpPr>
          <p:nvPr/>
        </p:nvSpPr>
        <p:spPr bwMode="auto">
          <a:xfrm>
            <a:off x="3352800" y="4191000"/>
            <a:ext cx="838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2" name="Line 12"/>
          <p:cNvSpPr>
            <a:spLocks noChangeShapeType="1"/>
          </p:cNvSpPr>
          <p:nvPr/>
        </p:nvSpPr>
        <p:spPr bwMode="auto">
          <a:xfrm flipH="1">
            <a:off x="5181600" y="41910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3" name="Line 13"/>
          <p:cNvSpPr>
            <a:spLocks noChangeShapeType="1"/>
          </p:cNvSpPr>
          <p:nvPr/>
        </p:nvSpPr>
        <p:spPr bwMode="auto">
          <a:xfrm>
            <a:off x="6172200" y="41148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4" name="Text Box 14"/>
          <p:cNvSpPr txBox="1">
            <a:spLocks noChangeArrowheads="1"/>
          </p:cNvSpPr>
          <p:nvPr/>
        </p:nvSpPr>
        <p:spPr bwMode="auto">
          <a:xfrm>
            <a:off x="2736850" y="48768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006666"/>
                </a:solidFill>
              </a:rPr>
              <a:t>堆</a:t>
            </a:r>
            <a:endParaRPr lang="zh-CN" altLang="en-US" sz="2400"/>
          </a:p>
        </p:txBody>
      </p:sp>
      <p:sp>
        <p:nvSpPr>
          <p:cNvPr id="522255" name="Text Box 15"/>
          <p:cNvSpPr txBox="1">
            <a:spLocks noChangeArrowheads="1"/>
          </p:cNvSpPr>
          <p:nvPr/>
        </p:nvSpPr>
        <p:spPr bwMode="auto">
          <a:xfrm>
            <a:off x="5562600" y="4784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006666"/>
                </a:solidFill>
              </a:rPr>
              <a:t>堆</a:t>
            </a:r>
          </a:p>
        </p:txBody>
      </p:sp>
      <p:sp>
        <p:nvSpPr>
          <p:cNvPr id="522256" name="Line 16"/>
          <p:cNvSpPr>
            <a:spLocks noChangeShapeType="1"/>
          </p:cNvSpPr>
          <p:nvPr/>
        </p:nvSpPr>
        <p:spPr bwMode="auto">
          <a:xfrm flipH="1">
            <a:off x="4495800" y="3657600"/>
            <a:ext cx="0" cy="1371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7" name="Text Box 17"/>
          <p:cNvSpPr txBox="1">
            <a:spLocks noChangeArrowheads="1"/>
          </p:cNvSpPr>
          <p:nvPr/>
        </p:nvSpPr>
        <p:spPr bwMode="auto">
          <a:xfrm>
            <a:off x="3810000" y="3733800"/>
            <a:ext cx="79375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>
                <a:solidFill>
                  <a:srgbClr val="990000"/>
                </a:solidFill>
                <a:ea typeface="楷体_GB2312" pitchFamily="49" charset="-122"/>
              </a:rPr>
              <a:t>筛选</a:t>
            </a:r>
            <a:endParaRPr lang="zh-CN" altLang="en-US" sz="240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4419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98</a:t>
            </a:r>
            <a:endParaRPr lang="en-US" altLang="zh-CN" sz="2400"/>
          </a:p>
        </p:txBody>
      </p:sp>
      <p:sp>
        <p:nvSpPr>
          <p:cNvPr id="523267" name="Oval 3"/>
          <p:cNvSpPr>
            <a:spLocks noChangeArrowheads="1"/>
          </p:cNvSpPr>
          <p:nvPr/>
        </p:nvSpPr>
        <p:spPr bwMode="auto">
          <a:xfrm>
            <a:off x="23622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81</a:t>
            </a:r>
            <a:endParaRPr lang="en-US" altLang="zh-CN" sz="3200" b="1"/>
          </a:p>
        </p:txBody>
      </p:sp>
      <p:sp>
        <p:nvSpPr>
          <p:cNvPr id="523268" name="Oval 4"/>
          <p:cNvSpPr>
            <a:spLocks noChangeArrowheads="1"/>
          </p:cNvSpPr>
          <p:nvPr/>
        </p:nvSpPr>
        <p:spPr bwMode="auto">
          <a:xfrm>
            <a:off x="66294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49</a:t>
            </a:r>
            <a:endParaRPr lang="en-US" altLang="zh-CN" sz="2400"/>
          </a:p>
        </p:txBody>
      </p:sp>
      <p:sp>
        <p:nvSpPr>
          <p:cNvPr id="523269" name="Oval 5"/>
          <p:cNvSpPr>
            <a:spLocks noChangeArrowheads="1"/>
          </p:cNvSpPr>
          <p:nvPr/>
        </p:nvSpPr>
        <p:spPr bwMode="auto">
          <a:xfrm>
            <a:off x="990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73</a:t>
            </a:r>
            <a:endParaRPr lang="en-US" altLang="zh-CN" sz="2400"/>
          </a:p>
        </p:txBody>
      </p:sp>
      <p:sp>
        <p:nvSpPr>
          <p:cNvPr id="523270" name="Oval 6"/>
          <p:cNvSpPr>
            <a:spLocks noChangeArrowheads="1"/>
          </p:cNvSpPr>
          <p:nvPr/>
        </p:nvSpPr>
        <p:spPr bwMode="auto">
          <a:xfrm>
            <a:off x="304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>
                <a:solidFill>
                  <a:schemeClr val="accent2"/>
                </a:solidFill>
              </a:rPr>
              <a:t>55</a:t>
            </a:r>
            <a:endParaRPr lang="en-US" altLang="zh-CN" sz="2400"/>
          </a:p>
        </p:txBody>
      </p:sp>
      <p:sp>
        <p:nvSpPr>
          <p:cNvPr id="523271" name="Oval 7"/>
          <p:cNvSpPr>
            <a:spLocks noChangeArrowheads="1"/>
          </p:cNvSpPr>
          <p:nvPr/>
        </p:nvSpPr>
        <p:spPr bwMode="auto">
          <a:xfrm>
            <a:off x="16002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64</a:t>
            </a:r>
            <a:endParaRPr lang="en-US" altLang="zh-CN" sz="2400"/>
          </a:p>
        </p:txBody>
      </p:sp>
      <p:sp>
        <p:nvSpPr>
          <p:cNvPr id="523272" name="Oval 8"/>
          <p:cNvSpPr>
            <a:spLocks noChangeArrowheads="1"/>
          </p:cNvSpPr>
          <p:nvPr/>
        </p:nvSpPr>
        <p:spPr bwMode="auto">
          <a:xfrm>
            <a:off x="2971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12</a:t>
            </a:r>
            <a:endParaRPr lang="en-US" altLang="zh-CN" sz="2400"/>
          </a:p>
        </p:txBody>
      </p:sp>
      <p:sp>
        <p:nvSpPr>
          <p:cNvPr id="523273" name="Oval 9"/>
          <p:cNvSpPr>
            <a:spLocks noChangeArrowheads="1"/>
          </p:cNvSpPr>
          <p:nvPr/>
        </p:nvSpPr>
        <p:spPr bwMode="auto">
          <a:xfrm>
            <a:off x="3657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36</a:t>
            </a:r>
            <a:endParaRPr lang="en-US" altLang="zh-CN" sz="3200" b="1">
              <a:solidFill>
                <a:srgbClr val="009999"/>
              </a:solidFill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4864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27</a:t>
            </a:r>
            <a:endParaRPr lang="en-US" altLang="zh-CN" sz="2400"/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7848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40</a:t>
            </a:r>
            <a:endParaRPr lang="en-US" altLang="zh-CN" sz="3200" b="1">
              <a:solidFill>
                <a:srgbClr val="009999"/>
              </a:solidFill>
            </a:endParaRPr>
          </a:p>
        </p:txBody>
      </p:sp>
      <p:sp>
        <p:nvSpPr>
          <p:cNvPr id="523276" name="Line 12"/>
          <p:cNvSpPr>
            <a:spLocks noChangeShapeType="1"/>
          </p:cNvSpPr>
          <p:nvPr/>
        </p:nvSpPr>
        <p:spPr bwMode="auto">
          <a:xfrm flipH="1">
            <a:off x="2667000" y="1524000"/>
            <a:ext cx="18288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7" name="Line 13"/>
          <p:cNvSpPr>
            <a:spLocks noChangeShapeType="1"/>
          </p:cNvSpPr>
          <p:nvPr/>
        </p:nvSpPr>
        <p:spPr bwMode="auto">
          <a:xfrm>
            <a:off x="5029200" y="1524000"/>
            <a:ext cx="19050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8" name="Line 14"/>
          <p:cNvSpPr>
            <a:spLocks noChangeShapeType="1"/>
          </p:cNvSpPr>
          <p:nvPr/>
        </p:nvSpPr>
        <p:spPr bwMode="auto">
          <a:xfrm flipH="1">
            <a:off x="1295400" y="2209800"/>
            <a:ext cx="10668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79" name="Line 15"/>
          <p:cNvSpPr>
            <a:spLocks noChangeShapeType="1"/>
          </p:cNvSpPr>
          <p:nvPr/>
        </p:nvSpPr>
        <p:spPr bwMode="auto">
          <a:xfrm>
            <a:off x="3048000" y="2209800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0" name="Line 16"/>
          <p:cNvSpPr>
            <a:spLocks noChangeShapeType="1"/>
          </p:cNvSpPr>
          <p:nvPr/>
        </p:nvSpPr>
        <p:spPr bwMode="auto">
          <a:xfrm flipH="1">
            <a:off x="5791200" y="2209800"/>
            <a:ext cx="8382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1" name="Line 17"/>
          <p:cNvSpPr>
            <a:spLocks noChangeShapeType="1"/>
          </p:cNvSpPr>
          <p:nvPr/>
        </p:nvSpPr>
        <p:spPr bwMode="auto">
          <a:xfrm>
            <a:off x="7315200" y="2209800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2" name="Line 18"/>
          <p:cNvSpPr>
            <a:spLocks noChangeShapeType="1"/>
          </p:cNvSpPr>
          <p:nvPr/>
        </p:nvSpPr>
        <p:spPr bwMode="auto">
          <a:xfrm flipH="1">
            <a:off x="609600" y="2971800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3" name="Line 19"/>
          <p:cNvSpPr>
            <a:spLocks noChangeShapeType="1"/>
          </p:cNvSpPr>
          <p:nvPr/>
        </p:nvSpPr>
        <p:spPr bwMode="auto">
          <a:xfrm>
            <a:off x="1676400" y="2971800"/>
            <a:ext cx="2286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4" name="Line 20"/>
          <p:cNvSpPr>
            <a:spLocks noChangeShapeType="1"/>
          </p:cNvSpPr>
          <p:nvPr/>
        </p:nvSpPr>
        <p:spPr bwMode="auto">
          <a:xfrm flipH="1">
            <a:off x="3276600" y="2971800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85" name="Text Box 21"/>
          <p:cNvSpPr txBox="1">
            <a:spLocks noChangeArrowheads="1"/>
          </p:cNvSpPr>
          <p:nvPr/>
        </p:nvSpPr>
        <p:spPr bwMode="auto">
          <a:xfrm>
            <a:off x="246063" y="207963"/>
            <a:ext cx="125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例如</a:t>
            </a:r>
            <a:r>
              <a:rPr lang="en-US" altLang="zh-CN" sz="3600" b="1">
                <a:solidFill>
                  <a:srgbClr val="990000"/>
                </a:solidFill>
                <a:ea typeface="隶书" pitchFamily="49" charset="-122"/>
              </a:rPr>
              <a:t>:</a:t>
            </a:r>
            <a:endParaRPr lang="en-US" altLang="zh-CN" sz="3600">
              <a:ea typeface="隶书" pitchFamily="49" charset="-122"/>
            </a:endParaRPr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6343650" y="3733800"/>
            <a:ext cx="201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是大顶堆</a:t>
            </a:r>
            <a:endParaRPr lang="zh-CN" altLang="en-US" sz="4000">
              <a:ea typeface="楷体_GB2312" pitchFamily="49" charset="-122"/>
            </a:endParaRPr>
          </a:p>
        </p:txBody>
      </p:sp>
      <p:sp>
        <p:nvSpPr>
          <p:cNvPr id="523287" name="Oval 23"/>
          <p:cNvSpPr>
            <a:spLocks noChangeArrowheads="1"/>
          </p:cNvSpPr>
          <p:nvPr/>
        </p:nvSpPr>
        <p:spPr bwMode="auto">
          <a:xfrm>
            <a:off x="4419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12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23288" name="Text Box 24"/>
          <p:cNvSpPr txBox="1">
            <a:spLocks noChangeArrowheads="1"/>
          </p:cNvSpPr>
          <p:nvPr/>
        </p:nvSpPr>
        <p:spPr bwMode="auto">
          <a:xfrm>
            <a:off x="152400" y="4662488"/>
            <a:ext cx="9028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3366"/>
                </a:solidFill>
                <a:ea typeface="隶书" pitchFamily="49" charset="-122"/>
              </a:rPr>
              <a:t>但在 </a:t>
            </a:r>
            <a:r>
              <a:rPr lang="en-US" altLang="zh-CN" sz="3600">
                <a:solidFill>
                  <a:srgbClr val="003366"/>
                </a:solidFill>
                <a:ea typeface="隶书" pitchFamily="49" charset="-122"/>
              </a:rPr>
              <a:t>98 </a:t>
            </a:r>
            <a:r>
              <a:rPr lang="zh-CN" altLang="en-US" sz="3600">
                <a:solidFill>
                  <a:srgbClr val="003366"/>
                </a:solidFill>
                <a:ea typeface="隶书" pitchFamily="49" charset="-122"/>
              </a:rPr>
              <a:t>和 </a:t>
            </a:r>
            <a:r>
              <a:rPr lang="en-US" altLang="zh-CN" sz="3600">
                <a:solidFill>
                  <a:srgbClr val="003366"/>
                </a:solidFill>
                <a:ea typeface="隶书" pitchFamily="49" charset="-122"/>
              </a:rPr>
              <a:t>12 </a:t>
            </a:r>
            <a:r>
              <a:rPr lang="zh-CN" altLang="en-US" sz="3600">
                <a:solidFill>
                  <a:srgbClr val="003366"/>
                </a:solidFill>
                <a:ea typeface="隶书" pitchFamily="49" charset="-122"/>
              </a:rPr>
              <a:t>进行互换之后，它就</a:t>
            </a:r>
            <a:r>
              <a:rPr lang="zh-CN" altLang="en-US" sz="4800" b="1">
                <a:solidFill>
                  <a:srgbClr val="003366"/>
                </a:solidFill>
                <a:ea typeface="隶书" pitchFamily="49" charset="-122"/>
              </a:rPr>
              <a:t>不</a:t>
            </a:r>
            <a:r>
              <a:rPr lang="zh-CN" altLang="en-US" sz="3600">
                <a:solidFill>
                  <a:srgbClr val="003366"/>
                </a:solidFill>
                <a:ea typeface="隶书" pitchFamily="49" charset="-122"/>
              </a:rPr>
              <a:t>是堆了</a:t>
            </a:r>
            <a:endParaRPr lang="zh-CN" altLang="en-US" sz="4000"/>
          </a:p>
        </p:txBody>
      </p:sp>
      <p:sp>
        <p:nvSpPr>
          <p:cNvPr id="523289" name="Text Box 25"/>
          <p:cNvSpPr txBox="1">
            <a:spLocks noChangeArrowheads="1"/>
          </p:cNvSpPr>
          <p:nvPr/>
        </p:nvSpPr>
        <p:spPr bwMode="auto">
          <a:xfrm>
            <a:off x="152400" y="5715000"/>
            <a:ext cx="612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ea typeface="楷体_GB2312" pitchFamily="49" charset="-122"/>
              </a:rPr>
              <a:t>因此，需要对它进行“筛选”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523290" name="Oval 26"/>
          <p:cNvSpPr>
            <a:spLocks noChangeArrowheads="1"/>
          </p:cNvSpPr>
          <p:nvPr/>
        </p:nvSpPr>
        <p:spPr bwMode="auto">
          <a:xfrm>
            <a:off x="2971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98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23291" name="Line 27"/>
          <p:cNvSpPr>
            <a:spLocks noChangeShapeType="1"/>
          </p:cNvSpPr>
          <p:nvPr/>
        </p:nvSpPr>
        <p:spPr bwMode="auto">
          <a:xfrm flipH="1">
            <a:off x="3276600" y="2971800"/>
            <a:ext cx="3810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92" name="Line 28"/>
          <p:cNvSpPr>
            <a:spLocks noChangeShapeType="1"/>
          </p:cNvSpPr>
          <p:nvPr/>
        </p:nvSpPr>
        <p:spPr bwMode="auto">
          <a:xfrm>
            <a:off x="4038600" y="2133600"/>
            <a:ext cx="1600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93" name="Line 29"/>
          <p:cNvSpPr>
            <a:spLocks noChangeShapeType="1"/>
          </p:cNvSpPr>
          <p:nvPr/>
        </p:nvSpPr>
        <p:spPr bwMode="auto">
          <a:xfrm flipV="1">
            <a:off x="2819400" y="1447800"/>
            <a:ext cx="1447800" cy="3810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94" name="Oval 30"/>
          <p:cNvSpPr>
            <a:spLocks noChangeArrowheads="1"/>
          </p:cNvSpPr>
          <p:nvPr/>
        </p:nvSpPr>
        <p:spPr bwMode="auto">
          <a:xfrm>
            <a:off x="1219200" y="11430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 sz="2400"/>
          </a:p>
        </p:txBody>
      </p:sp>
      <p:sp>
        <p:nvSpPr>
          <p:cNvPr id="523295" name="Oval 31"/>
          <p:cNvSpPr>
            <a:spLocks noChangeArrowheads="1"/>
          </p:cNvSpPr>
          <p:nvPr/>
        </p:nvSpPr>
        <p:spPr bwMode="auto">
          <a:xfrm>
            <a:off x="4419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81</a:t>
            </a:r>
            <a:endParaRPr lang="en-US" altLang="zh-CN" sz="3200" b="1"/>
          </a:p>
        </p:txBody>
      </p:sp>
      <p:sp>
        <p:nvSpPr>
          <p:cNvPr id="523296" name="Line 32"/>
          <p:cNvSpPr>
            <a:spLocks noChangeShapeType="1"/>
          </p:cNvSpPr>
          <p:nvPr/>
        </p:nvSpPr>
        <p:spPr bwMode="auto">
          <a:xfrm>
            <a:off x="2057400" y="2895600"/>
            <a:ext cx="12954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97" name="Line 33"/>
          <p:cNvSpPr>
            <a:spLocks noChangeShapeType="1"/>
          </p:cNvSpPr>
          <p:nvPr/>
        </p:nvSpPr>
        <p:spPr bwMode="auto">
          <a:xfrm flipV="1">
            <a:off x="1219200" y="1676400"/>
            <a:ext cx="152400" cy="9144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98" name="Oval 34"/>
          <p:cNvSpPr>
            <a:spLocks noChangeArrowheads="1"/>
          </p:cNvSpPr>
          <p:nvPr/>
        </p:nvSpPr>
        <p:spPr bwMode="auto">
          <a:xfrm>
            <a:off x="23622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73</a:t>
            </a:r>
            <a:endParaRPr lang="en-US" altLang="zh-CN" sz="2400"/>
          </a:p>
        </p:txBody>
      </p:sp>
      <p:sp>
        <p:nvSpPr>
          <p:cNvPr id="523299" name="Line 35"/>
          <p:cNvSpPr>
            <a:spLocks noChangeShapeType="1"/>
          </p:cNvSpPr>
          <p:nvPr/>
        </p:nvSpPr>
        <p:spPr bwMode="auto">
          <a:xfrm>
            <a:off x="1066800" y="3733800"/>
            <a:ext cx="457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3300" name="Rectangle 36"/>
          <p:cNvSpPr>
            <a:spLocks noChangeArrowheads="1"/>
          </p:cNvSpPr>
          <p:nvPr/>
        </p:nvSpPr>
        <p:spPr bwMode="auto">
          <a:xfrm>
            <a:off x="2057400" y="2819400"/>
            <a:ext cx="1295400" cy="152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301" name="Line 37"/>
          <p:cNvSpPr>
            <a:spLocks noChangeShapeType="1"/>
          </p:cNvSpPr>
          <p:nvPr/>
        </p:nvSpPr>
        <p:spPr bwMode="auto">
          <a:xfrm flipH="1" flipV="1">
            <a:off x="1752600" y="1676400"/>
            <a:ext cx="265113" cy="1687513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3302" name="Rectangle 38"/>
          <p:cNvSpPr>
            <a:spLocks noChangeArrowheads="1"/>
          </p:cNvSpPr>
          <p:nvPr/>
        </p:nvSpPr>
        <p:spPr bwMode="auto">
          <a:xfrm>
            <a:off x="1066800" y="1600200"/>
            <a:ext cx="3810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990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64</a:t>
            </a:r>
            <a:endParaRPr lang="en-US" altLang="zh-CN" sz="2400">
              <a:solidFill>
                <a:srgbClr val="990000"/>
              </a:solidFill>
            </a:endParaRPr>
          </a:p>
        </p:txBody>
      </p:sp>
      <p:sp>
        <p:nvSpPr>
          <p:cNvPr id="523304" name="Oval 40"/>
          <p:cNvSpPr>
            <a:spLocks noChangeArrowheads="1"/>
          </p:cNvSpPr>
          <p:nvPr/>
        </p:nvSpPr>
        <p:spPr bwMode="auto">
          <a:xfrm>
            <a:off x="16002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 sz="2400"/>
          </a:p>
        </p:txBody>
      </p:sp>
      <p:sp useBgFill="1">
        <p:nvSpPr>
          <p:cNvPr id="523305" name="Rectangle 41"/>
          <p:cNvSpPr>
            <a:spLocks noChangeArrowheads="1"/>
          </p:cNvSpPr>
          <p:nvPr/>
        </p:nvSpPr>
        <p:spPr bwMode="auto">
          <a:xfrm>
            <a:off x="1066800" y="1066800"/>
            <a:ext cx="914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306" name="Oval 42"/>
          <p:cNvSpPr>
            <a:spLocks noChangeArrowheads="1"/>
          </p:cNvSpPr>
          <p:nvPr/>
        </p:nvSpPr>
        <p:spPr bwMode="auto">
          <a:xfrm>
            <a:off x="2973388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hlink"/>
                </a:solidFill>
              </a:rPr>
              <a:t>98</a:t>
            </a:r>
            <a:endParaRPr lang="en-US" altLang="zh-CN" sz="2400"/>
          </a:p>
        </p:txBody>
      </p:sp>
      <p:sp>
        <p:nvSpPr>
          <p:cNvPr id="523307" name="Text Box 43"/>
          <p:cNvSpPr txBox="1">
            <a:spLocks noChangeArrowheads="1"/>
          </p:cNvSpPr>
          <p:nvPr/>
        </p:nvSpPr>
        <p:spPr bwMode="auto">
          <a:xfrm>
            <a:off x="4403725" y="1676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990000"/>
                </a:solidFill>
                <a:ea typeface="隶书" pitchFamily="49" charset="-122"/>
              </a:rPr>
              <a:t>比较</a:t>
            </a:r>
          </a:p>
        </p:txBody>
      </p:sp>
      <p:sp>
        <p:nvSpPr>
          <p:cNvPr id="523308" name="Rectangle 44"/>
          <p:cNvSpPr>
            <a:spLocks noChangeArrowheads="1"/>
          </p:cNvSpPr>
          <p:nvPr/>
        </p:nvSpPr>
        <p:spPr bwMode="auto">
          <a:xfrm rot="-932321">
            <a:off x="2971800" y="1141413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solidFill>
                  <a:srgbClr val="990000"/>
                </a:solidFill>
                <a:ea typeface="隶书" pitchFamily="49" charset="-122"/>
              </a:rPr>
              <a:t>比较</a:t>
            </a:r>
            <a:endParaRPr lang="zh-CN" altLang="en-US" sz="2400">
              <a:solidFill>
                <a:srgbClr val="990000"/>
              </a:solidFill>
              <a:ea typeface="隶书" pitchFamily="49" charset="-122"/>
            </a:endParaRPr>
          </a:p>
        </p:txBody>
      </p:sp>
      <p:sp useBgFill="1">
        <p:nvSpPr>
          <p:cNvPr id="523309" name="Rectangle 45"/>
          <p:cNvSpPr>
            <a:spLocks noChangeArrowheads="1"/>
          </p:cNvSpPr>
          <p:nvPr/>
        </p:nvSpPr>
        <p:spPr bwMode="auto">
          <a:xfrm>
            <a:off x="3962400" y="1752600"/>
            <a:ext cx="1752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3310" name="Freeform 46"/>
          <p:cNvSpPr>
            <a:spLocks/>
          </p:cNvSpPr>
          <p:nvPr/>
        </p:nvSpPr>
        <p:spPr bwMode="auto">
          <a:xfrm>
            <a:off x="2778125" y="1200150"/>
            <a:ext cx="1611313" cy="666750"/>
          </a:xfrm>
          <a:custGeom>
            <a:avLst/>
            <a:gdLst/>
            <a:ahLst/>
            <a:cxnLst>
              <a:cxn ang="0">
                <a:pos x="974" y="132"/>
              </a:cxn>
              <a:cxn ang="0">
                <a:pos x="890" y="204"/>
              </a:cxn>
              <a:cxn ang="0">
                <a:pos x="602" y="276"/>
              </a:cxn>
              <a:cxn ang="0">
                <a:pos x="254" y="348"/>
              </a:cxn>
              <a:cxn ang="0">
                <a:pos x="146" y="384"/>
              </a:cxn>
              <a:cxn ang="0">
                <a:pos x="74" y="420"/>
              </a:cxn>
              <a:cxn ang="0">
                <a:pos x="14" y="408"/>
              </a:cxn>
              <a:cxn ang="0">
                <a:pos x="2" y="372"/>
              </a:cxn>
              <a:cxn ang="0">
                <a:pos x="86" y="132"/>
              </a:cxn>
              <a:cxn ang="0">
                <a:pos x="158" y="60"/>
              </a:cxn>
              <a:cxn ang="0">
                <a:pos x="362" y="36"/>
              </a:cxn>
              <a:cxn ang="0">
                <a:pos x="662" y="0"/>
              </a:cxn>
              <a:cxn ang="0">
                <a:pos x="830" y="24"/>
              </a:cxn>
              <a:cxn ang="0">
                <a:pos x="902" y="48"/>
              </a:cxn>
              <a:cxn ang="0">
                <a:pos x="938" y="60"/>
              </a:cxn>
              <a:cxn ang="0">
                <a:pos x="974" y="132"/>
              </a:cxn>
            </a:cxnLst>
            <a:rect l="0" t="0" r="r" b="b"/>
            <a:pathLst>
              <a:path w="1015" h="420">
                <a:moveTo>
                  <a:pt x="974" y="132"/>
                </a:moveTo>
                <a:cubicBezTo>
                  <a:pt x="956" y="186"/>
                  <a:pt x="935" y="179"/>
                  <a:pt x="890" y="204"/>
                </a:cubicBezTo>
                <a:cubicBezTo>
                  <a:pt x="744" y="285"/>
                  <a:pt x="836" y="260"/>
                  <a:pt x="602" y="276"/>
                </a:cubicBezTo>
                <a:cubicBezTo>
                  <a:pt x="465" y="322"/>
                  <a:pt x="409" y="336"/>
                  <a:pt x="254" y="348"/>
                </a:cubicBezTo>
                <a:cubicBezTo>
                  <a:pt x="218" y="360"/>
                  <a:pt x="178" y="363"/>
                  <a:pt x="146" y="384"/>
                </a:cubicBezTo>
                <a:cubicBezTo>
                  <a:pt x="99" y="415"/>
                  <a:pt x="124" y="403"/>
                  <a:pt x="74" y="420"/>
                </a:cubicBezTo>
                <a:cubicBezTo>
                  <a:pt x="54" y="416"/>
                  <a:pt x="31" y="419"/>
                  <a:pt x="14" y="408"/>
                </a:cubicBezTo>
                <a:cubicBezTo>
                  <a:pt x="3" y="401"/>
                  <a:pt x="2" y="385"/>
                  <a:pt x="2" y="372"/>
                </a:cubicBezTo>
                <a:cubicBezTo>
                  <a:pt x="2" y="234"/>
                  <a:pt x="0" y="209"/>
                  <a:pt x="86" y="132"/>
                </a:cubicBezTo>
                <a:cubicBezTo>
                  <a:pt x="111" y="109"/>
                  <a:pt x="126" y="71"/>
                  <a:pt x="158" y="60"/>
                </a:cubicBezTo>
                <a:cubicBezTo>
                  <a:pt x="251" y="29"/>
                  <a:pt x="163" y="55"/>
                  <a:pt x="362" y="36"/>
                </a:cubicBezTo>
                <a:cubicBezTo>
                  <a:pt x="462" y="26"/>
                  <a:pt x="563" y="14"/>
                  <a:pt x="662" y="0"/>
                </a:cubicBezTo>
                <a:cubicBezTo>
                  <a:pt x="714" y="6"/>
                  <a:pt x="777" y="10"/>
                  <a:pt x="830" y="24"/>
                </a:cubicBezTo>
                <a:cubicBezTo>
                  <a:pt x="854" y="31"/>
                  <a:pt x="878" y="40"/>
                  <a:pt x="902" y="48"/>
                </a:cubicBezTo>
                <a:cubicBezTo>
                  <a:pt x="914" y="52"/>
                  <a:pt x="938" y="60"/>
                  <a:pt x="938" y="60"/>
                </a:cubicBezTo>
                <a:cubicBezTo>
                  <a:pt x="988" y="135"/>
                  <a:pt x="1015" y="132"/>
                  <a:pt x="974" y="132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311" name="Text Box 47"/>
          <p:cNvSpPr txBox="1">
            <a:spLocks noChangeArrowheads="1"/>
          </p:cNvSpPr>
          <p:nvPr/>
        </p:nvSpPr>
        <p:spPr bwMode="auto">
          <a:xfrm>
            <a:off x="1547813" y="330200"/>
            <a:ext cx="7400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FF0000"/>
                </a:solidFill>
              </a:rPr>
              <a:t>98,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64, 12 }</a:t>
            </a:r>
            <a:endParaRPr lang="en-US" altLang="zh-CN" sz="2400"/>
          </a:p>
        </p:txBody>
      </p:sp>
      <p:sp useBgFill="1">
        <p:nvSpPr>
          <p:cNvPr id="523312" name="Rectangle 48"/>
          <p:cNvSpPr>
            <a:spLocks noChangeArrowheads="1"/>
          </p:cNvSpPr>
          <p:nvPr/>
        </p:nvSpPr>
        <p:spPr bwMode="auto">
          <a:xfrm>
            <a:off x="2914650" y="2990850"/>
            <a:ext cx="7620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23313" name="Text Box 49"/>
          <p:cNvSpPr txBox="1">
            <a:spLocks noChangeArrowheads="1"/>
          </p:cNvSpPr>
          <p:nvPr/>
        </p:nvSpPr>
        <p:spPr bwMode="auto">
          <a:xfrm>
            <a:off x="1628775" y="349250"/>
            <a:ext cx="8020050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FF0000"/>
                </a:solidFill>
              </a:rPr>
              <a:t>12,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    }</a:t>
            </a:r>
            <a:endParaRPr lang="en-US" altLang="zh-CN" sz="2400"/>
          </a:p>
        </p:txBody>
      </p:sp>
      <p:grpSp>
        <p:nvGrpSpPr>
          <p:cNvPr id="523314" name="Group 50"/>
          <p:cNvGrpSpPr>
            <a:grpSpLocks/>
          </p:cNvGrpSpPr>
          <p:nvPr/>
        </p:nvGrpSpPr>
        <p:grpSpPr bwMode="auto">
          <a:xfrm>
            <a:off x="1428750" y="-200025"/>
            <a:ext cx="7029450" cy="782638"/>
            <a:chOff x="936" y="-126"/>
            <a:chExt cx="4428" cy="493"/>
          </a:xfrm>
        </p:grpSpPr>
        <p:sp>
          <p:nvSpPr>
            <p:cNvPr id="523315" name="Text Box 51"/>
            <p:cNvSpPr txBox="1">
              <a:spLocks noChangeArrowheads="1"/>
            </p:cNvSpPr>
            <p:nvPr/>
          </p:nvSpPr>
          <p:spPr bwMode="auto">
            <a:xfrm>
              <a:off x="936" y="-113"/>
              <a:ext cx="95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 b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523316" name="Text Box 52"/>
            <p:cNvSpPr txBox="1">
              <a:spLocks noChangeArrowheads="1"/>
            </p:cNvSpPr>
            <p:nvPr/>
          </p:nvSpPr>
          <p:spPr bwMode="auto">
            <a:xfrm>
              <a:off x="4410" y="-126"/>
              <a:ext cx="95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7" grpId="0" animBg="1" autoUpdateAnimBg="0"/>
      <p:bldP spid="523290" grpId="0" animBg="1" autoUpdateAnimBg="0"/>
      <p:bldP spid="523291" grpId="0" animBg="1"/>
      <p:bldP spid="523292" grpId="0" animBg="1"/>
      <p:bldP spid="523293" grpId="0" animBg="1"/>
      <p:bldP spid="523294" grpId="0" animBg="1" autoUpdateAnimBg="0"/>
      <p:bldP spid="523295" grpId="0" animBg="1" autoUpdateAnimBg="0"/>
      <p:bldP spid="523296" grpId="0" animBg="1"/>
      <p:bldP spid="523297" grpId="0" animBg="1"/>
      <p:bldP spid="523298" grpId="0" animBg="1" autoUpdateAnimBg="0"/>
      <p:bldP spid="523299" grpId="0" animBg="1"/>
      <p:bldP spid="523300" grpId="0" animBg="1"/>
      <p:bldP spid="523301" grpId="0" animBg="1"/>
      <p:bldP spid="523302" grpId="0" animBg="1"/>
      <p:bldP spid="523303" grpId="0" animBg="1" autoUpdateAnimBg="0"/>
      <p:bldP spid="523304" grpId="0" animBg="1" autoUpdateAnimBg="0"/>
      <p:bldP spid="523305" grpId="0" animBg="1"/>
      <p:bldP spid="523306" grpId="0" animBg="1" autoUpdateAnimBg="0"/>
      <p:bldP spid="523307" grpId="0" autoUpdateAnimBg="0"/>
      <p:bldP spid="523308" grpId="0" autoUpdateAnimBg="0"/>
      <p:bldP spid="523309" grpId="0" animBg="1"/>
      <p:bldP spid="523310" grpId="0" animBg="1"/>
      <p:bldP spid="523312" grpId="0" animBg="1"/>
      <p:bldP spid="52331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423863" y="96838"/>
            <a:ext cx="6840537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005042"/>
                </a:solidFill>
                <a:ea typeface="楷体_GB2312" pitchFamily="49" charset="-122"/>
              </a:rPr>
              <a:t> BiInsertionSort ( SqList &amp;L ) </a:t>
            </a: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600" b="1">
              <a:solidFill>
                <a:srgbClr val="005042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005042"/>
                </a:solidFill>
                <a:ea typeface="楷体_GB2312" pitchFamily="49" charset="-122"/>
              </a:rPr>
              <a:t>} </a:t>
            </a:r>
            <a:r>
              <a:rPr lang="en-US" altLang="zh-CN" sz="3600">
                <a:solidFill>
                  <a:srgbClr val="005042"/>
                </a:solidFill>
                <a:ea typeface="楷体_GB2312" pitchFamily="49" charset="-122"/>
              </a:rPr>
              <a:t>// BInsertSort</a:t>
            </a:r>
          </a:p>
        </p:txBody>
      </p:sp>
      <p:sp>
        <p:nvSpPr>
          <p:cNvPr id="3635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7237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3600" b="1">
                <a:solidFill>
                  <a:srgbClr val="3366FF"/>
                </a:solidFill>
                <a:ea typeface="楷体_GB2312" pitchFamily="49" charset="-122"/>
              </a:rPr>
              <a:t>在 </a:t>
            </a:r>
            <a:r>
              <a:rPr lang="en-US" altLang="zh-CN" sz="3600" b="1">
                <a:solidFill>
                  <a:srgbClr val="3366FF"/>
                </a:solidFill>
                <a:ea typeface="楷体_GB2312" pitchFamily="49" charset="-122"/>
              </a:rPr>
              <a:t>L.r[1..i-1]</a:t>
            </a:r>
            <a:r>
              <a:rPr lang="zh-CN" altLang="zh-CN" sz="3600" b="1">
                <a:solidFill>
                  <a:srgbClr val="3366FF"/>
                </a:solidFill>
                <a:ea typeface="楷体_GB2312" pitchFamily="49" charset="-122"/>
              </a:rPr>
              <a:t>中折半查找插入位置；</a:t>
            </a:r>
            <a:endParaRPr lang="zh-CN" altLang="en-US" sz="4000">
              <a:solidFill>
                <a:srgbClr val="3366FF"/>
              </a:solidFill>
              <a:ea typeface="楷体_GB2312" pitchFamily="49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762000" y="782638"/>
            <a:ext cx="563086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 ( i=2; i&lt;=L.length; </a:t>
            </a: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++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i ) </a:t>
            </a: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endParaRPr lang="en-US" altLang="zh-CN" sz="3600" b="1">
              <a:solidFill>
                <a:srgbClr val="9900CC"/>
              </a:solidFill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3600" b="1">
                <a:solidFill>
                  <a:srgbClr val="9900CC"/>
                </a:solidFill>
                <a:ea typeface="楷体_GB2312" pitchFamily="49" charset="-122"/>
              </a:rPr>
              <a:t>} // </a:t>
            </a:r>
            <a:r>
              <a:rPr lang="en-US" altLang="zh-CN" sz="3600">
                <a:solidFill>
                  <a:srgbClr val="9900CC"/>
                </a:solidFill>
                <a:ea typeface="楷体_GB2312" pitchFamily="49" charset="-122"/>
              </a:rPr>
              <a:t>for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1219200" y="1371600"/>
            <a:ext cx="76215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L.r[0] = L.r[i];     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将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L.r[i] </a:t>
            </a:r>
            <a:r>
              <a:rPr lang="zh-CN" altLang="en-US" sz="3200">
                <a:solidFill>
                  <a:srgbClr val="000099"/>
                </a:solidFill>
                <a:ea typeface="楷体_GB2312" pitchFamily="49" charset="-122"/>
              </a:rPr>
              <a:t>暂存到 </a:t>
            </a:r>
            <a:r>
              <a:rPr lang="en-US" altLang="zh-CN" sz="3200">
                <a:solidFill>
                  <a:srgbClr val="000099"/>
                </a:solidFill>
                <a:ea typeface="楷体_GB2312" pitchFamily="49" charset="-122"/>
              </a:rPr>
              <a:t>L.r[0]</a:t>
            </a:r>
            <a:endParaRPr lang="en-US" altLang="zh-CN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219200" y="2971800"/>
            <a:ext cx="6578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 ( j=i-1;  j&gt;=high+1;  --j )</a:t>
            </a:r>
          </a:p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    L.r[j+1] = L.r[j];      // </a:t>
            </a:r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记录后移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219200" y="4495800"/>
            <a:ext cx="5537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>
                <a:solidFill>
                  <a:srgbClr val="000099"/>
                </a:solidFill>
                <a:ea typeface="楷体_GB2312" pitchFamily="49" charset="-122"/>
              </a:rPr>
              <a:t>L.r[high+1] = L.r[0];  // </a:t>
            </a:r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插入</a:t>
            </a: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3619500" y="5149850"/>
            <a:ext cx="492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平均比较次数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nlog</a:t>
            </a:r>
            <a:r>
              <a:rPr lang="en-US" altLang="zh-CN" sz="32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3633788" y="5672138"/>
            <a:ext cx="4926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平均移动次数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/4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4029075" y="6175375"/>
            <a:ext cx="4926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时间复杂度： 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3200" b="1" baseline="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5929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utoUpdateAnimBg="0"/>
      <p:bldP spid="363529" grpId="0" autoUpdateAnimBg="0"/>
      <p:bldP spid="36353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234950" y="128588"/>
            <a:ext cx="8909050" cy="66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6600"/>
                </a:solidFill>
                <a:ea typeface="楷体_GB2312" pitchFamily="49" charset="-122"/>
              </a:rPr>
              <a:t>HeapAdjust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(RcdType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R[],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)</a:t>
            </a:r>
            <a:endParaRPr lang="en-US" altLang="zh-CN" sz="30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  // </a:t>
            </a:r>
            <a:r>
              <a:rPr lang="zh-CN" altLang="en-US" sz="32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已知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R[s..m]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中记录的关键字除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R[s]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之外均</a:t>
            </a:r>
          </a:p>
          <a:p>
            <a:pPr algn="l">
              <a:lnSpc>
                <a:spcPct val="110000"/>
              </a:lnSpc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满足堆的特征，本函数自上而下调整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R[s]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的</a:t>
            </a:r>
          </a:p>
          <a:p>
            <a:pPr algn="l">
              <a:lnSpc>
                <a:spcPct val="110000"/>
              </a:lnSpc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关键字，使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R[s..m]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也成为一个大顶堆。</a:t>
            </a: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}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// HeapAdjust</a:t>
            </a:r>
          </a:p>
        </p:txBody>
      </p:sp>
      <p:sp>
        <p:nvSpPr>
          <p:cNvPr id="525315" name="Rectangle 3"/>
          <p:cNvSpPr>
            <a:spLocks noChangeArrowheads="1"/>
          </p:cNvSpPr>
          <p:nvPr/>
        </p:nvSpPr>
        <p:spPr bwMode="auto">
          <a:xfrm>
            <a:off x="609600" y="2503488"/>
            <a:ext cx="469582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rc = R[s];    // </a:t>
            </a:r>
            <a:r>
              <a:rPr lang="zh-CN" altLang="en-US" sz="3600">
                <a:solidFill>
                  <a:srgbClr val="840C26"/>
                </a:solidFill>
                <a:ea typeface="楷体_GB2312" pitchFamily="49" charset="-122"/>
              </a:rPr>
              <a:t>暂存 </a:t>
            </a:r>
            <a:r>
              <a:rPr lang="en-US" altLang="zh-CN" sz="3600">
                <a:solidFill>
                  <a:srgbClr val="840C26"/>
                </a:solidFill>
                <a:ea typeface="楷体_GB2312" pitchFamily="49" charset="-122"/>
              </a:rPr>
              <a:t>R[s] 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09600" y="3175000"/>
            <a:ext cx="87153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for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(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j=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2*s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; j&lt;=m; </a:t>
            </a:r>
            <a:r>
              <a:rPr lang="en-US" altLang="zh-CN" sz="3600" b="1">
                <a:solidFill>
                  <a:schemeClr val="accent2"/>
                </a:solidFill>
                <a:ea typeface="楷体_GB2312" pitchFamily="49" charset="-122"/>
              </a:rPr>
              <a:t>j*=2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 )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{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j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初值指向左孩子</a:t>
            </a:r>
            <a:endParaRPr lang="zh-CN" altLang="en-US" sz="3600" b="1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600" b="1">
                <a:solidFill>
                  <a:srgbClr val="990000"/>
                </a:solidFill>
                <a:ea typeface="楷体_GB2312" pitchFamily="49" charset="-122"/>
              </a:rPr>
              <a:t>    自上而下的筛选过程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}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609600" y="5399088"/>
            <a:ext cx="85471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600">
                <a:solidFill>
                  <a:schemeClr val="accent2"/>
                </a:solidFill>
                <a:ea typeface="楷体_GB2312" pitchFamily="49" charset="-122"/>
              </a:rPr>
              <a:t>R[s] = rc;</a:t>
            </a:r>
            <a:r>
              <a:rPr lang="en-US" altLang="zh-CN" sz="3600"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将调整前的堆顶记录插入到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s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位置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5819775" y="4151313"/>
            <a:ext cx="711200" cy="3190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609600" y="2514600"/>
            <a:ext cx="88011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( rc.key &gt;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 R[j].key )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break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; </a:t>
            </a:r>
          </a:p>
          <a:p>
            <a:pPr algn="l">
              <a:lnSpc>
                <a:spcPct val="125000"/>
              </a:lnSpc>
            </a:pP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          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再作“根”和“子树根”之间的比较，</a:t>
            </a:r>
          </a:p>
          <a:p>
            <a:pPr algn="l">
              <a:lnSpc>
                <a:spcPct val="125000"/>
              </a:lnSpc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  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若“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&gt;=”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成立，则说明已找到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rc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的插</a:t>
            </a:r>
          </a:p>
          <a:p>
            <a:pPr algn="l">
              <a:lnSpc>
                <a:spcPct val="125000"/>
              </a:lnSpc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  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入位置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s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，不需要继续往下调整</a:t>
            </a:r>
            <a:endParaRPr lang="zh-CN" altLang="en-US" sz="3600" b="1">
              <a:solidFill>
                <a:srgbClr val="840C26"/>
              </a:solidFill>
              <a:ea typeface="楷体_GB2312" pitchFamily="49" charset="-122"/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609600" y="5302250"/>
            <a:ext cx="7521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R[s] = R[j];   s = j;    </a:t>
            </a:r>
          </a:p>
          <a:p>
            <a:pPr algn="l"/>
            <a:r>
              <a:rPr lang="en-US" altLang="zh-CN" sz="3600" b="1">
                <a:solidFill>
                  <a:srgbClr val="840C26"/>
                </a:solidFill>
                <a:ea typeface="楷体_GB2312" pitchFamily="49" charset="-122"/>
              </a:rPr>
              <a:t>        </a:t>
            </a:r>
            <a:r>
              <a:rPr lang="en-US" altLang="zh-CN" sz="3200">
                <a:solidFill>
                  <a:srgbClr val="840C26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840C26"/>
                </a:solidFill>
                <a:ea typeface="楷体_GB2312" pitchFamily="49" charset="-122"/>
              </a:rPr>
              <a:t>否则记录上移，尚需继续往下调整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609600" y="381000"/>
            <a:ext cx="85344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if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( j&lt;m 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&amp;&amp;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 R[j].key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&lt;</a:t>
            </a:r>
            <a:r>
              <a:rPr lang="en-US" altLang="zh-CN" sz="3600">
                <a:solidFill>
                  <a:srgbClr val="0000FF"/>
                </a:solidFill>
                <a:ea typeface="楷体_GB2312" pitchFamily="49" charset="-122"/>
              </a:rPr>
              <a:t>R[j+1].key )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  ++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j;     </a:t>
            </a:r>
          </a:p>
          <a:p>
            <a:pPr algn="l">
              <a:lnSpc>
                <a:spcPct val="125000"/>
              </a:lnSpc>
            </a:pP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            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左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右“子树根”之间先进行相互比较</a:t>
            </a:r>
          </a:p>
          <a:p>
            <a:pPr algn="l">
              <a:lnSpc>
                <a:spcPct val="125000"/>
              </a:lnSpc>
            </a:pP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    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令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j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指示关键字较大记录的位置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8784"/>
                </a:solidFill>
                <a:ea typeface="楷体_GB2312" pitchFamily="49" charset="-122"/>
              </a:rPr>
              <a:t>如何建初始堆？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529411" name="Oval 3"/>
          <p:cNvSpPr>
            <a:spLocks noChangeArrowheads="1"/>
          </p:cNvSpPr>
          <p:nvPr/>
        </p:nvSpPr>
        <p:spPr bwMode="auto">
          <a:xfrm>
            <a:off x="4633913" y="3422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40</a:t>
            </a:r>
            <a:endParaRPr lang="en-US" altLang="zh-CN" sz="2400"/>
          </a:p>
        </p:txBody>
      </p:sp>
      <p:sp>
        <p:nvSpPr>
          <p:cNvPr id="529412" name="Oval 4"/>
          <p:cNvSpPr>
            <a:spLocks noChangeArrowheads="1"/>
          </p:cNvSpPr>
          <p:nvPr/>
        </p:nvSpPr>
        <p:spPr bwMode="auto">
          <a:xfrm>
            <a:off x="2576513" y="4184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55</a:t>
            </a:r>
            <a:endParaRPr lang="en-US" altLang="zh-CN" sz="3200" b="1"/>
          </a:p>
        </p:txBody>
      </p:sp>
      <p:sp>
        <p:nvSpPr>
          <p:cNvPr id="529413" name="Oval 5"/>
          <p:cNvSpPr>
            <a:spLocks noChangeArrowheads="1"/>
          </p:cNvSpPr>
          <p:nvPr/>
        </p:nvSpPr>
        <p:spPr bwMode="auto">
          <a:xfrm>
            <a:off x="6843713" y="4184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49</a:t>
            </a:r>
            <a:endParaRPr lang="en-US" altLang="zh-CN" sz="2400"/>
          </a:p>
        </p:txBody>
      </p:sp>
      <p:sp>
        <p:nvSpPr>
          <p:cNvPr id="529414" name="Oval 6"/>
          <p:cNvSpPr>
            <a:spLocks noChangeArrowheads="1"/>
          </p:cNvSpPr>
          <p:nvPr/>
        </p:nvSpPr>
        <p:spPr bwMode="auto">
          <a:xfrm>
            <a:off x="1204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73</a:t>
            </a:r>
            <a:endParaRPr lang="en-US" altLang="zh-CN" sz="2400"/>
          </a:p>
        </p:txBody>
      </p:sp>
      <p:sp>
        <p:nvSpPr>
          <p:cNvPr id="529415" name="Oval 7"/>
          <p:cNvSpPr>
            <a:spLocks noChangeArrowheads="1"/>
          </p:cNvSpPr>
          <p:nvPr/>
        </p:nvSpPr>
        <p:spPr bwMode="auto">
          <a:xfrm>
            <a:off x="519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>
                <a:solidFill>
                  <a:schemeClr val="accent2"/>
                </a:solidFill>
              </a:rPr>
              <a:t>81</a:t>
            </a:r>
            <a:endParaRPr lang="en-US" altLang="zh-CN" sz="2400"/>
          </a:p>
        </p:txBody>
      </p:sp>
      <p:sp>
        <p:nvSpPr>
          <p:cNvPr id="529416" name="Oval 8"/>
          <p:cNvSpPr>
            <a:spLocks noChangeArrowheads="1"/>
          </p:cNvSpPr>
          <p:nvPr/>
        </p:nvSpPr>
        <p:spPr bwMode="auto">
          <a:xfrm>
            <a:off x="18145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64</a:t>
            </a:r>
            <a:endParaRPr lang="en-US" altLang="zh-CN" sz="2400"/>
          </a:p>
        </p:txBody>
      </p:sp>
      <p:sp>
        <p:nvSpPr>
          <p:cNvPr id="529417" name="Oval 9"/>
          <p:cNvSpPr>
            <a:spLocks noChangeArrowheads="1"/>
          </p:cNvSpPr>
          <p:nvPr/>
        </p:nvSpPr>
        <p:spPr bwMode="auto">
          <a:xfrm>
            <a:off x="3186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36</a:t>
            </a:r>
            <a:endParaRPr lang="en-US" altLang="zh-CN" sz="2400"/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3871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12</a:t>
            </a:r>
            <a:endParaRPr lang="en-US" altLang="zh-CN" sz="3200" b="1">
              <a:solidFill>
                <a:srgbClr val="009999"/>
              </a:solidFill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57007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27</a:t>
            </a:r>
            <a:endParaRPr lang="en-US" altLang="zh-CN" sz="2400"/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8062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H="1">
            <a:off x="2881313" y="3727450"/>
            <a:ext cx="1828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2" name="Line 14"/>
          <p:cNvSpPr>
            <a:spLocks noChangeShapeType="1"/>
          </p:cNvSpPr>
          <p:nvPr/>
        </p:nvSpPr>
        <p:spPr bwMode="auto">
          <a:xfrm>
            <a:off x="5243513" y="372745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3" name="Line 15"/>
          <p:cNvSpPr>
            <a:spLocks noChangeShapeType="1"/>
          </p:cNvSpPr>
          <p:nvPr/>
        </p:nvSpPr>
        <p:spPr bwMode="auto">
          <a:xfrm flipH="1">
            <a:off x="1509713" y="4413250"/>
            <a:ext cx="1066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4" name="Line 16"/>
          <p:cNvSpPr>
            <a:spLocks noChangeShapeType="1"/>
          </p:cNvSpPr>
          <p:nvPr/>
        </p:nvSpPr>
        <p:spPr bwMode="auto">
          <a:xfrm>
            <a:off x="3262313" y="441325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5" name="Line 17"/>
          <p:cNvSpPr>
            <a:spLocks noChangeShapeType="1"/>
          </p:cNvSpPr>
          <p:nvPr/>
        </p:nvSpPr>
        <p:spPr bwMode="auto">
          <a:xfrm flipH="1">
            <a:off x="6005513" y="4413250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6" name="Line 18"/>
          <p:cNvSpPr>
            <a:spLocks noChangeShapeType="1"/>
          </p:cNvSpPr>
          <p:nvPr/>
        </p:nvSpPr>
        <p:spPr bwMode="auto">
          <a:xfrm>
            <a:off x="7529513" y="441325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7" name="Line 19"/>
          <p:cNvSpPr>
            <a:spLocks noChangeShapeType="1"/>
          </p:cNvSpPr>
          <p:nvPr/>
        </p:nvSpPr>
        <p:spPr bwMode="auto">
          <a:xfrm flipH="1">
            <a:off x="823913" y="517525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8" name="Line 20"/>
          <p:cNvSpPr>
            <a:spLocks noChangeShapeType="1"/>
          </p:cNvSpPr>
          <p:nvPr/>
        </p:nvSpPr>
        <p:spPr bwMode="auto">
          <a:xfrm>
            <a:off x="1890713" y="517525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29" name="Line 21"/>
          <p:cNvSpPr>
            <a:spLocks noChangeShapeType="1"/>
          </p:cNvSpPr>
          <p:nvPr/>
        </p:nvSpPr>
        <p:spPr bwMode="auto">
          <a:xfrm flipH="1">
            <a:off x="3490913" y="517525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30" name="Text Box 22"/>
          <p:cNvSpPr txBox="1">
            <a:spLocks noChangeArrowheads="1"/>
          </p:cNvSpPr>
          <p:nvPr/>
        </p:nvSpPr>
        <p:spPr bwMode="auto">
          <a:xfrm>
            <a:off x="409575" y="1722438"/>
            <a:ext cx="685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990000"/>
                </a:solidFill>
                <a:ea typeface="隶书" pitchFamily="49" charset="-122"/>
              </a:rPr>
              <a:t>例如</a:t>
            </a:r>
            <a:r>
              <a:rPr lang="en-US" altLang="zh-CN" sz="3600" b="1">
                <a:solidFill>
                  <a:srgbClr val="990000"/>
                </a:solidFill>
                <a:ea typeface="隶书" pitchFamily="49" charset="-122"/>
              </a:rPr>
              <a:t>: </a:t>
            </a:r>
            <a:r>
              <a:rPr lang="zh-CN" altLang="en-US" sz="3600">
                <a:solidFill>
                  <a:srgbClr val="990000"/>
                </a:solidFill>
                <a:ea typeface="隶书" pitchFamily="49" charset="-122"/>
              </a:rPr>
              <a:t>排序之前的关键字序列为：</a:t>
            </a:r>
            <a:endParaRPr lang="zh-CN" altLang="en-US" sz="3600">
              <a:ea typeface="隶书" pitchFamily="49" charset="-122"/>
            </a:endParaRPr>
          </a:p>
        </p:txBody>
      </p:sp>
      <p:sp>
        <p:nvSpPr>
          <p:cNvPr id="529431" name="Rectangle 23"/>
          <p:cNvSpPr>
            <a:spLocks noChangeArrowheads="1"/>
          </p:cNvSpPr>
          <p:nvPr/>
        </p:nvSpPr>
        <p:spPr bwMode="auto">
          <a:xfrm>
            <a:off x="3186113" y="4870450"/>
            <a:ext cx="1447800" cy="1295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32" name="Oval 24"/>
          <p:cNvSpPr>
            <a:spLocks noChangeArrowheads="1"/>
          </p:cNvSpPr>
          <p:nvPr/>
        </p:nvSpPr>
        <p:spPr bwMode="auto">
          <a:xfrm>
            <a:off x="3186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 sz="2400"/>
          </a:p>
        </p:txBody>
      </p:sp>
      <p:sp>
        <p:nvSpPr>
          <p:cNvPr id="529433" name="Oval 25"/>
          <p:cNvSpPr>
            <a:spLocks noChangeArrowheads="1"/>
          </p:cNvSpPr>
          <p:nvPr/>
        </p:nvSpPr>
        <p:spPr bwMode="auto">
          <a:xfrm>
            <a:off x="3871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36</a:t>
            </a:r>
            <a:endParaRPr lang="en-US" altLang="zh-CN" sz="2400"/>
          </a:p>
        </p:txBody>
      </p:sp>
      <p:sp>
        <p:nvSpPr>
          <p:cNvPr id="529434" name="Rectangle 26"/>
          <p:cNvSpPr>
            <a:spLocks noChangeArrowheads="1"/>
          </p:cNvSpPr>
          <p:nvPr/>
        </p:nvSpPr>
        <p:spPr bwMode="auto">
          <a:xfrm>
            <a:off x="519113" y="4870450"/>
            <a:ext cx="2057400" cy="1295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35" name="Oval 27"/>
          <p:cNvSpPr>
            <a:spLocks noChangeArrowheads="1"/>
          </p:cNvSpPr>
          <p:nvPr/>
        </p:nvSpPr>
        <p:spPr bwMode="auto">
          <a:xfrm>
            <a:off x="1204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81</a:t>
            </a:r>
            <a:endParaRPr lang="en-US" altLang="zh-CN" sz="2400"/>
          </a:p>
        </p:txBody>
      </p:sp>
      <p:sp>
        <p:nvSpPr>
          <p:cNvPr id="529436" name="Oval 28"/>
          <p:cNvSpPr>
            <a:spLocks noChangeArrowheads="1"/>
          </p:cNvSpPr>
          <p:nvPr/>
        </p:nvSpPr>
        <p:spPr bwMode="auto">
          <a:xfrm>
            <a:off x="519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73</a:t>
            </a:r>
            <a:endParaRPr lang="en-US" altLang="zh-CN" sz="2400"/>
          </a:p>
        </p:txBody>
      </p:sp>
      <p:sp>
        <p:nvSpPr>
          <p:cNvPr id="529437" name="Rectangle 29"/>
          <p:cNvSpPr>
            <a:spLocks noChangeArrowheads="1"/>
          </p:cNvSpPr>
          <p:nvPr/>
        </p:nvSpPr>
        <p:spPr bwMode="auto">
          <a:xfrm>
            <a:off x="5624513" y="4032250"/>
            <a:ext cx="3200400" cy="1371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38" name="Oval 30"/>
          <p:cNvSpPr>
            <a:spLocks noChangeArrowheads="1"/>
          </p:cNvSpPr>
          <p:nvPr/>
        </p:nvSpPr>
        <p:spPr bwMode="auto">
          <a:xfrm>
            <a:off x="8062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49</a:t>
            </a:r>
            <a:endParaRPr lang="en-US" altLang="zh-CN" sz="2400"/>
          </a:p>
        </p:txBody>
      </p:sp>
      <p:sp>
        <p:nvSpPr>
          <p:cNvPr id="529439" name="Oval 31"/>
          <p:cNvSpPr>
            <a:spLocks noChangeArrowheads="1"/>
          </p:cNvSpPr>
          <p:nvPr/>
        </p:nvSpPr>
        <p:spPr bwMode="auto">
          <a:xfrm>
            <a:off x="6843713" y="4184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98</a:t>
            </a:r>
            <a:endParaRPr lang="en-US" altLang="zh-CN" sz="2400"/>
          </a:p>
        </p:txBody>
      </p:sp>
      <p:sp>
        <p:nvSpPr>
          <p:cNvPr id="529440" name="Rectangle 32"/>
          <p:cNvSpPr>
            <a:spLocks noChangeArrowheads="1"/>
          </p:cNvSpPr>
          <p:nvPr/>
        </p:nvSpPr>
        <p:spPr bwMode="auto">
          <a:xfrm>
            <a:off x="536511" y="4071126"/>
            <a:ext cx="4114800" cy="20574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41" name="Oval 33"/>
          <p:cNvSpPr>
            <a:spLocks noChangeArrowheads="1"/>
          </p:cNvSpPr>
          <p:nvPr/>
        </p:nvSpPr>
        <p:spPr bwMode="auto">
          <a:xfrm>
            <a:off x="2576513" y="4184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81</a:t>
            </a:r>
            <a:endParaRPr lang="en-US" altLang="zh-CN" sz="2400"/>
          </a:p>
        </p:txBody>
      </p:sp>
      <p:sp>
        <p:nvSpPr>
          <p:cNvPr id="529442" name="Oval 34"/>
          <p:cNvSpPr>
            <a:spLocks noChangeArrowheads="1"/>
          </p:cNvSpPr>
          <p:nvPr/>
        </p:nvSpPr>
        <p:spPr bwMode="auto">
          <a:xfrm>
            <a:off x="1204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73</a:t>
            </a:r>
            <a:endParaRPr lang="en-US" altLang="zh-CN" sz="2400"/>
          </a:p>
        </p:txBody>
      </p:sp>
      <p:sp>
        <p:nvSpPr>
          <p:cNvPr id="529443" name="Oval 35"/>
          <p:cNvSpPr>
            <a:spLocks noChangeArrowheads="1"/>
          </p:cNvSpPr>
          <p:nvPr/>
        </p:nvSpPr>
        <p:spPr bwMode="auto">
          <a:xfrm>
            <a:off x="519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55</a:t>
            </a:r>
            <a:endParaRPr lang="en-US" altLang="zh-CN" sz="2400"/>
          </a:p>
        </p:txBody>
      </p:sp>
      <p:sp>
        <p:nvSpPr>
          <p:cNvPr id="529444" name="Oval 36"/>
          <p:cNvSpPr>
            <a:spLocks noChangeArrowheads="1"/>
          </p:cNvSpPr>
          <p:nvPr/>
        </p:nvSpPr>
        <p:spPr bwMode="auto">
          <a:xfrm>
            <a:off x="4633913" y="3422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98</a:t>
            </a:r>
            <a:endParaRPr lang="en-US" altLang="zh-CN" sz="2400"/>
          </a:p>
        </p:txBody>
      </p:sp>
      <p:sp>
        <p:nvSpPr>
          <p:cNvPr id="529445" name="Oval 37"/>
          <p:cNvSpPr>
            <a:spLocks noChangeArrowheads="1"/>
          </p:cNvSpPr>
          <p:nvPr/>
        </p:nvSpPr>
        <p:spPr bwMode="auto">
          <a:xfrm>
            <a:off x="6843713" y="4184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49</a:t>
            </a:r>
            <a:endParaRPr lang="en-US" altLang="zh-CN" sz="2400"/>
          </a:p>
        </p:txBody>
      </p:sp>
      <p:sp>
        <p:nvSpPr>
          <p:cNvPr id="529446" name="Oval 38"/>
          <p:cNvSpPr>
            <a:spLocks noChangeArrowheads="1"/>
          </p:cNvSpPr>
          <p:nvPr/>
        </p:nvSpPr>
        <p:spPr bwMode="auto">
          <a:xfrm>
            <a:off x="8062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40</a:t>
            </a:r>
            <a:endParaRPr lang="en-US" altLang="zh-CN" sz="2400"/>
          </a:p>
        </p:txBody>
      </p:sp>
      <p:sp>
        <p:nvSpPr>
          <p:cNvPr id="529447" name="Oval 39"/>
          <p:cNvSpPr>
            <a:spLocks noChangeArrowheads="1"/>
          </p:cNvSpPr>
          <p:nvPr/>
        </p:nvSpPr>
        <p:spPr bwMode="auto">
          <a:xfrm>
            <a:off x="18145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64</a:t>
            </a:r>
            <a:endParaRPr lang="en-US" altLang="zh-CN" sz="2400"/>
          </a:p>
        </p:txBody>
      </p:sp>
      <p:sp>
        <p:nvSpPr>
          <p:cNvPr id="529448" name="Oval 40"/>
          <p:cNvSpPr>
            <a:spLocks noChangeArrowheads="1"/>
          </p:cNvSpPr>
          <p:nvPr/>
        </p:nvSpPr>
        <p:spPr bwMode="auto">
          <a:xfrm>
            <a:off x="38719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36</a:t>
            </a:r>
            <a:endParaRPr lang="en-US" altLang="zh-CN" sz="2400"/>
          </a:p>
        </p:txBody>
      </p:sp>
      <p:sp>
        <p:nvSpPr>
          <p:cNvPr id="529449" name="Oval 41"/>
          <p:cNvSpPr>
            <a:spLocks noChangeArrowheads="1"/>
          </p:cNvSpPr>
          <p:nvPr/>
        </p:nvSpPr>
        <p:spPr bwMode="auto">
          <a:xfrm>
            <a:off x="3186113" y="5708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 sz="2400"/>
          </a:p>
        </p:txBody>
      </p:sp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700713" y="494665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27</a:t>
            </a:r>
            <a:endParaRPr lang="en-US" altLang="zh-CN" sz="2400"/>
          </a:p>
        </p:txBody>
      </p:sp>
      <p:sp>
        <p:nvSpPr>
          <p:cNvPr id="529451" name="Rectangle 43"/>
          <p:cNvSpPr>
            <a:spLocks noChangeArrowheads="1"/>
          </p:cNvSpPr>
          <p:nvPr/>
        </p:nvSpPr>
        <p:spPr bwMode="auto">
          <a:xfrm>
            <a:off x="311150" y="2435225"/>
            <a:ext cx="8658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</a:rPr>
              <a:t>           { </a:t>
            </a:r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40, 55, 49, 73, 12, 27, 98, 81, 64, 36</a:t>
            </a:r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</a:rPr>
              <a:t> }</a:t>
            </a:r>
          </a:p>
          <a:p>
            <a:pPr algn="l"/>
            <a:r>
              <a:rPr lang="zh-CN" altLang="en-US" sz="3600" b="1">
                <a:solidFill>
                  <a:srgbClr val="003366"/>
                </a:solidFill>
                <a:ea typeface="楷体_GB2312" pitchFamily="49" charset="-122"/>
              </a:rPr>
              <a:t>要求：</a:t>
            </a:r>
            <a:r>
              <a:rPr lang="zh-CN" altLang="en-US" sz="3600">
                <a:solidFill>
                  <a:srgbClr val="990000"/>
                </a:solidFill>
                <a:ea typeface="隶书" pitchFamily="49" charset="-122"/>
              </a:rPr>
              <a:t>建大顶堆 </a:t>
            </a:r>
          </a:p>
        </p:txBody>
      </p:sp>
      <p:sp>
        <p:nvSpPr>
          <p:cNvPr id="529452" name="Text Box 44"/>
          <p:cNvSpPr txBox="1">
            <a:spLocks noChangeArrowheads="1"/>
          </p:cNvSpPr>
          <p:nvPr/>
        </p:nvSpPr>
        <p:spPr bwMode="auto">
          <a:xfrm>
            <a:off x="422275" y="1035050"/>
            <a:ext cx="887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8784"/>
                </a:solidFill>
                <a:ea typeface="楷体_GB2312" pitchFamily="49" charset="-122"/>
              </a:rPr>
              <a:t>建堆是一个从下往上进行“筛选”的过程。</a:t>
            </a:r>
            <a:endParaRPr lang="zh-CN" altLang="en-US" sz="3600"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2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2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2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5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5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5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31" grpId="0" animBg="1"/>
      <p:bldP spid="529432" grpId="0" animBg="1" autoUpdateAnimBg="0"/>
      <p:bldP spid="529433" grpId="0" animBg="1" autoUpdateAnimBg="0"/>
      <p:bldP spid="529434" grpId="0" animBg="1"/>
      <p:bldP spid="529435" grpId="0" animBg="1" autoUpdateAnimBg="0"/>
      <p:bldP spid="529436" grpId="0" animBg="1" autoUpdateAnimBg="0"/>
      <p:bldP spid="529437" grpId="0" animBg="1"/>
      <p:bldP spid="529438" grpId="0" animBg="1" autoUpdateAnimBg="0"/>
      <p:bldP spid="529439" grpId="0" animBg="1" autoUpdateAnimBg="0"/>
      <p:bldP spid="529440" grpId="0" animBg="1"/>
      <p:bldP spid="529441" grpId="0" animBg="1" autoUpdateAnimBg="0"/>
      <p:bldP spid="529442" grpId="0" animBg="1" autoUpdateAnimBg="0"/>
      <p:bldP spid="529443" grpId="0" animBg="1" autoUpdateAnimBg="0"/>
      <p:bldP spid="529444" grpId="0" animBg="1" autoUpdateAnimBg="0"/>
      <p:bldP spid="529445" grpId="0" animBg="1" autoUpdateAnimBg="0"/>
      <p:bldP spid="529446" grpId="0" animBg="1" autoUpdateAnimBg="0"/>
      <p:bldP spid="529447" grpId="0" animBg="1" autoUpdateAnimBg="0"/>
      <p:bldP spid="529448" grpId="0" animBg="1" autoUpdateAnimBg="0"/>
      <p:bldP spid="529449" grpId="0" animBg="1" autoUpdateAnimBg="0"/>
      <p:bldP spid="52945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323850" y="828675"/>
            <a:ext cx="6535738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void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HeapSort ( HeapType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&amp;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H ) </a:t>
            </a: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{</a:t>
            </a:r>
            <a:endParaRPr lang="en-US" altLang="zh-CN" sz="3600">
              <a:solidFill>
                <a:srgbClr val="990000"/>
              </a:solidFill>
              <a:ea typeface="楷体_GB2312" pitchFamily="49" charset="-122"/>
            </a:endParaRPr>
          </a:p>
          <a:p>
            <a:pPr algn="l"/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对顺序表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H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进行堆排序。</a:t>
            </a: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endParaRPr lang="zh-CN" altLang="en-US" sz="3600" b="1">
              <a:solidFill>
                <a:srgbClr val="990000"/>
              </a:solidFill>
              <a:ea typeface="楷体_GB2312" pitchFamily="49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600" b="1">
                <a:solidFill>
                  <a:srgbClr val="990000"/>
                </a:solidFill>
                <a:ea typeface="楷体_GB2312" pitchFamily="49" charset="-122"/>
              </a:rPr>
              <a:t>}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// HeapSort</a:t>
            </a:r>
          </a:p>
        </p:txBody>
      </p:sp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666750" y="1908175"/>
            <a:ext cx="8193088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for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( i=H.length/2;   i&gt;0;   --i )</a:t>
            </a:r>
          </a:p>
          <a:p>
            <a:pPr algn="l"/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HeapAdjust ( H.r, i, H.length );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建大顶堆</a:t>
            </a:r>
            <a:endParaRPr lang="zh-CN" altLang="en-US" sz="3200" b="1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77863" y="2974975"/>
            <a:ext cx="8466137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for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( i=H.length; i&gt;1; --i ) 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990000"/>
              </a:solidFill>
              <a:ea typeface="楷体_GB2312" pitchFamily="49" charset="-122"/>
            </a:endParaRPr>
          </a:p>
          <a:p>
            <a:pPr algn="l"/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     H.r[1]←→H.r[i];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       </a:t>
            </a:r>
          </a:p>
          <a:p>
            <a:pPr algn="l"/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   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将堆顶记录和当前堆子序列</a:t>
            </a:r>
          </a:p>
          <a:p>
            <a:pPr algn="l"/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   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 H.r[1..i]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中最后一个记录相互交换</a:t>
            </a:r>
          </a:p>
          <a:p>
            <a:pPr algn="l"/>
            <a:r>
              <a:rPr lang="zh-CN" altLang="en-US" sz="360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HeapAdjust(H.r, 1, i-1);</a:t>
            </a:r>
            <a:r>
              <a:rPr lang="en-US" altLang="zh-CN" sz="360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zh-CN" sz="3200">
                <a:solidFill>
                  <a:srgbClr val="990000"/>
                </a:solidFill>
                <a:ea typeface="楷体_GB2312" pitchFamily="49" charset="-122"/>
              </a:rPr>
              <a:t>对 </a:t>
            </a:r>
            <a:r>
              <a:rPr lang="en-US" altLang="zh-CN" sz="3200">
                <a:solidFill>
                  <a:srgbClr val="990000"/>
                </a:solidFill>
                <a:ea typeface="楷体_GB2312" pitchFamily="49" charset="-122"/>
              </a:rPr>
              <a:t>H.r[1] </a:t>
            </a:r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进行筛选</a:t>
            </a:r>
            <a:endParaRPr lang="zh-CN" altLang="en-US" sz="3600">
              <a:solidFill>
                <a:srgbClr val="990000"/>
              </a:solidFill>
              <a:ea typeface="楷体_GB2312" pitchFamily="49" charset="-122"/>
            </a:endParaRPr>
          </a:p>
          <a:p>
            <a:pPr algn="l"/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838200" y="266700"/>
            <a:ext cx="3257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>
                <a:ea typeface="楷体_GB2312" pitchFamily="49" charset="-122"/>
              </a:rPr>
              <a:t>堆排序算法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323850" y="2997200"/>
            <a:ext cx="8820150" cy="3240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768350" y="152400"/>
            <a:ext cx="339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1">
                <a:solidFill>
                  <a:srgbClr val="000080"/>
                </a:solidFill>
                <a:ea typeface="隶书" pitchFamily="49" charset="-122"/>
              </a:rPr>
              <a:t>堆排序的分析：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361950" y="2206625"/>
            <a:ext cx="847725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 algn="l"/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筛选比较：</a:t>
            </a:r>
          </a:p>
          <a:p>
            <a:pPr marL="533400" indent="-533400" algn="l"/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对深度为 </a:t>
            </a:r>
            <a:r>
              <a:rPr lang="en-US" altLang="zh-CN" sz="2800">
                <a:ea typeface="楷体_GB2312" pitchFamily="49" charset="-122"/>
              </a:rPr>
              <a:t>h </a:t>
            </a:r>
            <a:r>
              <a:rPr lang="en-US" altLang="zh-CN" sz="2400"/>
              <a:t>(=</a:t>
            </a:r>
            <a:r>
              <a:rPr lang="en-US" altLang="zh-CN" sz="2400">
                <a:sym typeface="Symbol" pitchFamily="18" charset="2"/>
              </a:rPr>
              <a:t></a:t>
            </a:r>
            <a:r>
              <a:rPr lang="en-US" altLang="zh-CN" sz="2400" b="1" i="1"/>
              <a:t>log</a:t>
            </a:r>
            <a:r>
              <a:rPr lang="en-US" altLang="zh-CN" sz="2400" b="1" i="1" baseline="-25000"/>
              <a:t>2</a:t>
            </a:r>
            <a:r>
              <a:rPr lang="en-US" altLang="zh-CN" sz="2400" b="1" i="1"/>
              <a:t>n</a:t>
            </a:r>
            <a:r>
              <a:rPr lang="en-US" altLang="zh-CN" sz="2400">
                <a:sym typeface="Symbol" pitchFamily="18" charset="2"/>
              </a:rPr>
              <a:t></a:t>
            </a:r>
            <a:r>
              <a:rPr lang="en-US" altLang="zh-CN" sz="2400"/>
              <a:t>+1)</a:t>
            </a:r>
            <a:r>
              <a:rPr lang="zh-CN" altLang="en-US" sz="2800">
                <a:ea typeface="楷体_GB2312" pitchFamily="49" charset="-122"/>
              </a:rPr>
              <a:t>的堆，“筛选”所需进行的关键字比较的次数至多为</a:t>
            </a:r>
            <a:r>
              <a:rPr lang="en-US" altLang="zh-CN" sz="2800">
                <a:ea typeface="楷体_GB2312" pitchFamily="49" charset="-122"/>
              </a:rPr>
              <a:t>2(h-1);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228600" y="784225"/>
            <a:ext cx="865346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>
              <a:buFontTx/>
              <a:buAutoNum type="arabicPeriod"/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初建堆比较：</a:t>
            </a:r>
          </a:p>
          <a:p>
            <a:pPr marL="628650" indent="-628650" algn="l"/>
            <a:r>
              <a:rPr lang="zh-CN" altLang="en-US" sz="2800">
                <a:solidFill>
                  <a:srgbClr val="990000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对</a:t>
            </a:r>
            <a:r>
              <a:rPr lang="zh-CN" altLang="en-US" sz="2800" b="1" i="1">
                <a:ea typeface="楷体_GB2312" pitchFamily="49" charset="-122"/>
              </a:rPr>
              <a:t> 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个关键字</a:t>
            </a:r>
            <a:r>
              <a:rPr lang="zh-CN" altLang="zh-CN" sz="2800">
                <a:ea typeface="楷体_GB2312" pitchFamily="49" charset="-122"/>
              </a:rPr>
              <a:t>的</a:t>
            </a:r>
            <a:r>
              <a:rPr lang="zh-CN" altLang="en-US" sz="2800">
                <a:ea typeface="楷体_GB2312" pitchFamily="49" charset="-122"/>
              </a:rPr>
              <a:t>堆，所需进行的关键字比较的次数至多 </a:t>
            </a:r>
            <a:r>
              <a:rPr lang="en-US" altLang="zh-CN" sz="2800">
                <a:ea typeface="楷体_GB2312" pitchFamily="49" charset="-122"/>
              </a:rPr>
              <a:t>4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>
                <a:ea typeface="楷体_GB2312" pitchFamily="49" charset="-122"/>
              </a:rPr>
              <a:t>;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228600" y="3733800"/>
            <a:ext cx="8915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/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3.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堆排序比较：</a:t>
            </a:r>
          </a:p>
          <a:p>
            <a:pPr marL="457200" indent="-457200" algn="l"/>
            <a:r>
              <a:rPr lang="zh-CN" altLang="en-US" sz="320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需要调整“堆顶” </a:t>
            </a:r>
            <a:r>
              <a:rPr lang="en-US" altLang="zh-CN" sz="2800" b="1" i="1">
                <a:ea typeface="楷体_GB2312" pitchFamily="49" charset="-122"/>
              </a:rPr>
              <a:t>n-1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次，因此，总共进行的关键字比较的次数不超过：</a:t>
            </a:r>
          </a:p>
          <a:p>
            <a:pPr marL="457200" indent="-457200" algn="l"/>
            <a:r>
              <a:rPr lang="zh-CN" altLang="en-US" sz="2800">
                <a:ea typeface="楷体_GB2312" pitchFamily="49" charset="-122"/>
              </a:rPr>
              <a:t>         </a:t>
            </a:r>
            <a:r>
              <a:rPr lang="en-US" altLang="zh-CN" sz="2800" b="1">
                <a:ea typeface="楷体_GB2312" pitchFamily="49" charset="-122"/>
              </a:rPr>
              <a:t>2 (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 i="1">
                <a:ea typeface="楷体_GB2312" pitchFamily="49" charset="-122"/>
              </a:rPr>
              <a:t>log</a:t>
            </a:r>
            <a:r>
              <a:rPr lang="en-US" altLang="zh-CN" sz="2800" b="1" i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(n-1)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b="1">
                <a:ea typeface="楷体_GB2312" pitchFamily="49" charset="-122"/>
              </a:rPr>
              <a:t>+ 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 i="1">
                <a:ea typeface="楷体_GB2312" pitchFamily="49" charset="-122"/>
              </a:rPr>
              <a:t>log</a:t>
            </a:r>
            <a:r>
              <a:rPr lang="en-US" altLang="zh-CN" sz="2800" b="1" i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(n-2)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b="1">
                <a:ea typeface="楷体_GB2312" pitchFamily="49" charset="-122"/>
              </a:rPr>
              <a:t>+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ea typeface="楷体_GB2312" pitchFamily="49" charset="-122"/>
              </a:rPr>
              <a:t>+</a:t>
            </a:r>
            <a:r>
              <a:rPr lang="en-US" altLang="zh-CN" sz="2800" b="1" i="1">
                <a:ea typeface="楷体_GB2312" pitchFamily="49" charset="-122"/>
              </a:rPr>
              <a:t>log</a:t>
            </a:r>
            <a:r>
              <a:rPr lang="en-US" altLang="zh-CN" sz="2800" b="1" i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2</a:t>
            </a:r>
            <a:r>
              <a:rPr lang="en-US" altLang="zh-CN" sz="2800" b="1">
                <a:ea typeface="楷体_GB2312" pitchFamily="49" charset="-122"/>
              </a:rPr>
              <a:t>) &lt; 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 i="1">
                <a:ea typeface="楷体_GB2312" pitchFamily="49" charset="-122"/>
              </a:rPr>
              <a:t>log</a:t>
            </a:r>
            <a:r>
              <a:rPr lang="en-US" altLang="zh-CN" sz="2800" b="1" i="1" baseline="-25000">
                <a:ea typeface="楷体_GB2312" pitchFamily="49" charset="-122"/>
              </a:rPr>
              <a:t>2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800" b="1">
                <a:ea typeface="楷体_GB2312" pitchFamily="49" charset="-122"/>
              </a:rPr>
              <a:t>) 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495300" y="5797550"/>
            <a:ext cx="788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990000"/>
                </a:solidFill>
                <a:ea typeface="隶书" pitchFamily="49" charset="-122"/>
              </a:rPr>
              <a:t>因此，</a:t>
            </a: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堆排序的时间复杂度为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O(</a:t>
            </a: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log</a:t>
            </a:r>
            <a:r>
              <a:rPr lang="en-US" altLang="zh-CN" sz="3600" b="1" i="1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lang="en-US" altLang="zh-CN" sz="38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  <p:bldP spid="532485" grpId="0" autoUpdateAnimBg="0"/>
      <p:bldP spid="53248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228600" y="784225"/>
            <a:ext cx="3314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4.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堆排序稳定？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3562350" y="80327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不稳定！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365125" y="1484313"/>
            <a:ext cx="851217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003366"/>
                </a:solidFill>
                <a:ea typeface="楷体_GB2312" pitchFamily="49" charset="-122"/>
              </a:rPr>
              <a:t>例如 </a:t>
            </a:r>
            <a:r>
              <a:rPr lang="en-US" altLang="zh-CN" sz="3600" b="1">
                <a:solidFill>
                  <a:srgbClr val="003366"/>
                </a:solidFill>
                <a:ea typeface="楷体_GB2312" pitchFamily="49" charset="-122"/>
              </a:rPr>
              <a:t>:   </a:t>
            </a: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对 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{ 5,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</a:t>
            </a:r>
            <a:r>
              <a:rPr lang="en-US" altLang="zh-CN" sz="3600" b="1">
                <a:ea typeface="楷体_GB2312" pitchFamily="49" charset="-122"/>
              </a:rPr>
              <a:t>4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 2} </a:t>
            </a: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进行堆排序，</a:t>
            </a:r>
          </a:p>
          <a:p>
            <a:pPr algn="l">
              <a:spcBef>
                <a:spcPct val="10000"/>
              </a:spcBef>
            </a:pP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	交换  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{ 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2, </a:t>
            </a:r>
            <a:r>
              <a:rPr lang="en-US" altLang="zh-CN" sz="3600" u="sng">
                <a:solidFill>
                  <a:srgbClr val="FF0000"/>
                </a:solidFill>
                <a:ea typeface="楷体_GB2312" pitchFamily="49" charset="-122"/>
              </a:rPr>
              <a:t>5,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3600" b="1" u="sng">
                <a:ea typeface="楷体_GB2312" pitchFamily="49" charset="-122"/>
              </a:rPr>
              <a:t>4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,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 5}</a:t>
            </a:r>
          </a:p>
          <a:p>
            <a:pPr algn="l">
              <a:spcBef>
                <a:spcPct val="10000"/>
              </a:spcBef>
            </a:pP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	</a:t>
            </a: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调整  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{ </a:t>
            </a:r>
            <a:r>
              <a:rPr lang="en-US" altLang="zh-CN" sz="3600" u="sng">
                <a:solidFill>
                  <a:srgbClr val="FF0000"/>
                </a:solidFill>
                <a:ea typeface="楷体_GB2312" pitchFamily="49" charset="-122"/>
              </a:rPr>
              <a:t>5,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 </a:t>
            </a:r>
            <a:r>
              <a:rPr lang="en-US" altLang="zh-CN" sz="3600" b="1" u="sng">
                <a:ea typeface="楷体_GB2312" pitchFamily="49" charset="-122"/>
              </a:rPr>
              <a:t>2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, </a:t>
            </a:r>
            <a:r>
              <a:rPr lang="en-US" altLang="zh-CN" sz="3600" u="sng">
                <a:ea typeface="楷体_GB2312" pitchFamily="49" charset="-122"/>
              </a:rPr>
              <a:t>4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5}</a:t>
            </a:r>
          </a:p>
          <a:p>
            <a:pPr algn="l">
              <a:spcBef>
                <a:spcPct val="10000"/>
              </a:spcBef>
            </a:pP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        </a:t>
            </a: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交换  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{ </a:t>
            </a:r>
            <a:r>
              <a:rPr lang="en-US" altLang="zh-CN" sz="3600" u="sng">
                <a:solidFill>
                  <a:srgbClr val="003366"/>
                </a:solidFill>
                <a:ea typeface="楷体_GB2312" pitchFamily="49" charset="-122"/>
              </a:rPr>
              <a:t>4, 2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5}</a:t>
            </a:r>
          </a:p>
          <a:p>
            <a:pPr algn="l">
              <a:spcBef>
                <a:spcPct val="10000"/>
              </a:spcBef>
            </a:pPr>
            <a:r>
              <a:rPr lang="en-US" altLang="zh-CN" sz="1800">
                <a:solidFill>
                  <a:srgbClr val="003366"/>
                </a:solidFill>
                <a:latin typeface="Arial" charset="0"/>
              </a:rPr>
              <a:t>               </a:t>
            </a:r>
            <a:r>
              <a:rPr lang="zh-CN" altLang="en-US" sz="3600">
                <a:solidFill>
                  <a:srgbClr val="003366"/>
                </a:solidFill>
                <a:ea typeface="楷体_GB2312" pitchFamily="49" charset="-122"/>
              </a:rPr>
              <a:t>交换  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{ 2, 4, </a:t>
            </a:r>
            <a:r>
              <a:rPr lang="en-US" altLang="zh-CN" sz="360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altLang="zh-CN" sz="3600">
                <a:solidFill>
                  <a:srgbClr val="003366"/>
                </a:solidFill>
                <a:ea typeface="楷体_GB2312" pitchFamily="49" charset="-122"/>
              </a:rPr>
              <a:t>, 5}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323850" y="4868863"/>
            <a:ext cx="4076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5. 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堆排序辅助空间？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34534" name="Text Box 6"/>
          <p:cNvSpPr txBox="1">
            <a:spLocks noChangeArrowheads="1"/>
          </p:cNvSpPr>
          <p:nvPr/>
        </p:nvSpPr>
        <p:spPr bwMode="auto">
          <a:xfrm>
            <a:off x="4419600" y="4868863"/>
            <a:ext cx="340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一个记录单元！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285750" y="5726113"/>
            <a:ext cx="560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6.  </a:t>
            </a: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堆排序最好和最坏情况？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5314950" y="568801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8650" indent="-628650" algn="l"/>
            <a:r>
              <a:rPr lang="zh-CN" altLang="en-US" sz="3200">
                <a:solidFill>
                  <a:srgbClr val="FF0000"/>
                </a:solidFill>
                <a:ea typeface="楷体_GB2312" pitchFamily="49" charset="-122"/>
              </a:rPr>
              <a:t>与初始输入无关！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4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3" grpId="0" autoUpdateAnimBg="0"/>
      <p:bldP spid="534534" grpId="0" autoUpdateAnimBg="0"/>
      <p:bldP spid="534535" grpId="0" autoUpdateAnimBg="0"/>
      <p:bldP spid="53453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10.1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概述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36579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10.2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插入排序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536580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a typeface="楷体_GB2312" pitchFamily="49" charset="-122"/>
              </a:rPr>
              <a:t>10.3  </a:t>
            </a:r>
            <a:r>
              <a:rPr lang="zh-CN" altLang="en-US" sz="4000" b="1">
                <a:solidFill>
                  <a:srgbClr val="003366"/>
                </a:solidFill>
                <a:ea typeface="楷体_GB2312" pitchFamily="49" charset="-122"/>
              </a:rPr>
              <a:t>快速排序</a:t>
            </a:r>
            <a:endParaRPr lang="zh-CN" altLang="en-US" sz="4000" b="1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536581" name="Text Box 5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3366"/>
                </a:solidFill>
                <a:ea typeface="楷体_GB2312" pitchFamily="49" charset="-122"/>
              </a:rPr>
              <a:t>10.4  </a:t>
            </a:r>
            <a:r>
              <a:rPr lang="zh-CN" altLang="en-US" sz="4000" b="1" dirty="0">
                <a:solidFill>
                  <a:srgbClr val="003366"/>
                </a:solidFill>
                <a:ea typeface="楷体_GB2312" pitchFamily="49" charset="-122"/>
              </a:rPr>
              <a:t>选择排序</a:t>
            </a:r>
            <a:endParaRPr lang="zh-CN" altLang="en-US" sz="4000" b="1" dirty="0">
              <a:solidFill>
                <a:srgbClr val="FF6600"/>
              </a:solidFill>
              <a:ea typeface="楷体_GB2312" pitchFamily="49" charset="-122"/>
            </a:endParaRPr>
          </a:p>
        </p:txBody>
      </p:sp>
      <p:sp>
        <p:nvSpPr>
          <p:cNvPr id="536582" name="Text Box 6">
            <a:hlinkClick r:id="rId7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5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10.5  </a:t>
            </a:r>
            <a:r>
              <a:rPr lang="zh-CN" altLang="en-US" sz="4000" b="1">
                <a:solidFill>
                  <a:srgbClr val="FF0000"/>
                </a:solidFill>
                <a:ea typeface="楷体_GB2312" pitchFamily="49" charset="-122"/>
              </a:rPr>
              <a:t>归并排序</a:t>
            </a:r>
          </a:p>
        </p:txBody>
      </p:sp>
      <p:sp>
        <p:nvSpPr>
          <p:cNvPr id="536583" name="Text Box 7">
            <a:hlinkClick r:id="rId8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447800" y="4497388"/>
            <a:ext cx="33970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ea typeface="楷体_GB2312" pitchFamily="49" charset="-122"/>
              </a:rPr>
              <a:t>10.6  </a:t>
            </a:r>
            <a:r>
              <a:rPr lang="zh-CN" altLang="en-US" sz="4000" b="1" dirty="0">
                <a:ea typeface="楷体_GB2312" pitchFamily="49" charset="-122"/>
              </a:rPr>
              <a:t>基数排序</a:t>
            </a:r>
          </a:p>
        </p:txBody>
      </p:sp>
      <p:sp>
        <p:nvSpPr>
          <p:cNvPr id="536584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228850" y="5335588"/>
            <a:ext cx="6999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b="1" dirty="0">
                <a:ea typeface="楷体_GB2312" pitchFamily="49" charset="-122"/>
              </a:rPr>
              <a:t>10.7  </a:t>
            </a:r>
            <a:r>
              <a:rPr lang="zh-CN" altLang="en-US" sz="4000" b="1" dirty="0">
                <a:ea typeface="楷体_GB2312" pitchFamily="49" charset="-122"/>
              </a:rPr>
              <a:t>各种排序方法的综合比较</a:t>
            </a:r>
          </a:p>
        </p:txBody>
      </p:sp>
      <p:sp>
        <p:nvSpPr>
          <p:cNvPr id="536585" name="Freeform 9"/>
          <p:cNvSpPr>
            <a:spLocks/>
          </p:cNvSpPr>
          <p:nvPr/>
        </p:nvSpPr>
        <p:spPr bwMode="auto">
          <a:xfrm>
            <a:off x="395288" y="3429000"/>
            <a:ext cx="423862" cy="669925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89" y="266"/>
              </a:cxn>
              <a:cxn ang="0">
                <a:pos x="188" y="0"/>
              </a:cxn>
            </a:cxnLst>
            <a:rect l="0" t="0" r="r" b="b"/>
            <a:pathLst>
              <a:path w="188" h="266">
                <a:moveTo>
                  <a:pt x="0" y="166"/>
                </a:moveTo>
                <a:lnTo>
                  <a:pt x="89" y="266"/>
                </a:lnTo>
                <a:lnTo>
                  <a:pt x="188" y="0"/>
                </a:ln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76400" y="533400"/>
            <a:ext cx="5734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60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10.5   </a:t>
            </a:r>
            <a:r>
              <a:rPr kumimoji="1" lang="zh-CN" altLang="en-US" sz="60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</a:rPr>
              <a:t>归 并 排 序</a:t>
            </a:r>
            <a:endParaRPr kumimoji="1" lang="zh-CN" altLang="en-US" sz="4800" b="1">
              <a:solidFill>
                <a:srgbClr val="FF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1825" y="1584325"/>
            <a:ext cx="78279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归并排序的</a:t>
            </a:r>
            <a:r>
              <a:rPr kumimoji="1" lang="zh-CN" altLang="en-US" sz="3200" b="1" u="sng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基本思想</a:t>
            </a:r>
            <a:r>
              <a:rPr kumimoji="1" lang="zh-CN" altLang="en-US" sz="32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lvl="1" algn="l">
              <a:lnSpc>
                <a:spcPct val="125000"/>
              </a:lnSpc>
            </a:pPr>
            <a:r>
              <a:rPr kumimoji="1" lang="zh-CN" altLang="en-US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将两个或两个以上的有序子序列 “归并” 为一个有序序列。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16138" y="3771900"/>
            <a:ext cx="3463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一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两路归并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254702" y="4402138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两路迭代归并排序算法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101850" y="5137150"/>
            <a:ext cx="628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三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两路递归归并排序算法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14350" y="1141413"/>
            <a:ext cx="8321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在内部排序中，通常采用的是</a:t>
            </a:r>
            <a:r>
              <a:rPr kumimoji="1" lang="en-US" altLang="zh-CN" sz="3200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2-</a:t>
            </a:r>
            <a:r>
              <a:rPr kumimoji="1" lang="zh-CN" altLang="en-US" sz="3200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路归并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排序。即：</a:t>
            </a:r>
            <a:r>
              <a:rPr kumimoji="1" lang="zh-CN" altLang="en-US" sz="3200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将两个</a:t>
            </a:r>
            <a:r>
              <a:rPr kumimoji="1" lang="zh-CN" altLang="en-US" sz="3200" b="1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位置相邻</a:t>
            </a:r>
            <a:r>
              <a:rPr kumimoji="1" lang="zh-CN" altLang="en-US" sz="3200" dirty="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的记录有序子序列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52450" y="3956050"/>
            <a:ext cx="5470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归并为</a:t>
            </a:r>
            <a:r>
              <a:rPr kumimoji="1" lang="zh-CN" altLang="en-US" sz="3200" b="1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一个</a:t>
            </a:r>
            <a:r>
              <a:rPr kumimoji="1" lang="zh-CN" altLang="en-US" sz="320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记录的有序序列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77875" y="4808538"/>
            <a:ext cx="76200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有 序 序 列 </a:t>
            </a:r>
            <a:r>
              <a:rPr kumimoji="1" lang="en-US" altLang="zh-CN" sz="3600" b="1">
                <a:latin typeface="Times New Roman" pitchFamily="18" charset="0"/>
              </a:rPr>
              <a:t>R[</a:t>
            </a:r>
            <a:r>
              <a:rPr kumimoji="1" lang="en-US" altLang="zh-CN" sz="3600" b="1" i="1">
                <a:latin typeface="Times New Roman" pitchFamily="18" charset="0"/>
              </a:rPr>
              <a:t>l</a:t>
            </a:r>
            <a:r>
              <a:rPr kumimoji="1" lang="en-US" altLang="zh-CN" sz="3600" b="1">
                <a:latin typeface="Times New Roman" pitchFamily="18" charset="0"/>
              </a:rPr>
              <a:t>..</a:t>
            </a:r>
            <a:r>
              <a:rPr kumimoji="1" lang="en-US" altLang="zh-CN" sz="3600" b="1" i="1">
                <a:latin typeface="Times New Roman" pitchFamily="18" charset="0"/>
              </a:rPr>
              <a:t>n</a:t>
            </a:r>
            <a:r>
              <a:rPr kumimoji="1" lang="en-US" altLang="zh-CN" sz="3600" b="1">
                <a:latin typeface="Times New Roman" pitchFamily="18" charset="0"/>
              </a:rPr>
              <a:t>]</a:t>
            </a:r>
            <a:endParaRPr kumimoji="1" lang="en-US" altLang="zh-CN" sz="36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3750" y="2525713"/>
            <a:ext cx="7620000" cy="593725"/>
            <a:chOff x="480" y="1920"/>
            <a:chExt cx="4800" cy="374"/>
          </a:xfrm>
        </p:grpSpPr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480" y="1920"/>
              <a:ext cx="2400" cy="37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latin typeface="Times New Roman" pitchFamily="18" charset="0"/>
                </a:rPr>
                <a:t>有序子序列 </a:t>
              </a:r>
              <a:r>
                <a:rPr kumimoji="1" lang="en-US" altLang="zh-CN" sz="3200" b="1">
                  <a:latin typeface="Times New Roman" pitchFamily="18" charset="0"/>
                </a:rPr>
                <a:t>R[</a:t>
              </a:r>
              <a:r>
                <a:rPr kumimoji="1" lang="en-US" altLang="zh-CN" sz="3200" b="1" i="1">
                  <a:latin typeface="Times New Roman" pitchFamily="18" charset="0"/>
                </a:rPr>
                <a:t>l</a:t>
              </a:r>
              <a:r>
                <a:rPr kumimoji="1" lang="en-US" altLang="zh-CN" sz="3200" b="1">
                  <a:latin typeface="Times New Roman" pitchFamily="18" charset="0"/>
                </a:rPr>
                <a:t>..</a:t>
              </a:r>
              <a:r>
                <a:rPr kumimoji="1" lang="en-US" altLang="zh-CN" sz="3200" b="1" i="1">
                  <a:latin typeface="Times New Roman" pitchFamily="18" charset="0"/>
                </a:rPr>
                <a:t>m</a:t>
              </a:r>
              <a:r>
                <a:rPr kumimoji="1" lang="en-US" altLang="zh-CN" sz="3200" b="1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5137" name="Rectangle 7"/>
            <p:cNvSpPr>
              <a:spLocks noChangeArrowheads="1"/>
            </p:cNvSpPr>
            <p:nvPr/>
          </p:nvSpPr>
          <p:spPr bwMode="auto">
            <a:xfrm>
              <a:off x="2880" y="1920"/>
              <a:ext cx="2400" cy="37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有序子序列 </a:t>
              </a:r>
              <a:r>
                <a:rPr kumimoji="1" lang="en-US" altLang="zh-CN" sz="3200" b="1">
                  <a:latin typeface="Times New Roman" pitchFamily="18" charset="0"/>
                </a:rPr>
                <a:t>R[</a:t>
              </a:r>
              <a:r>
                <a:rPr kumimoji="1" lang="en-US" altLang="zh-CN" sz="3200" b="1" i="1">
                  <a:latin typeface="Times New Roman" pitchFamily="18" charset="0"/>
                </a:rPr>
                <a:t>m</a:t>
              </a:r>
              <a:r>
                <a:rPr kumimoji="1" lang="en-US" altLang="zh-CN" sz="3200" b="1">
                  <a:latin typeface="Times New Roman" pitchFamily="18" charset="0"/>
                </a:rPr>
                <a:t>+1..</a:t>
              </a:r>
              <a:r>
                <a:rPr kumimoji="1" lang="en-US" altLang="zh-CN" sz="3200" b="1" i="1">
                  <a:latin typeface="Times New Roman" pitchFamily="18" charset="0"/>
                </a:rPr>
                <a:t>n</a:t>
              </a:r>
              <a:r>
                <a:rPr kumimoji="1" lang="en-US" altLang="zh-CN" sz="3200" b="1">
                  <a:latin typeface="Times New Roman" pitchFamily="18" charset="0"/>
                </a:rPr>
                <a:t>]</a:t>
              </a:r>
            </a:p>
          </p:txBody>
        </p:sp>
      </p:grp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1276350" y="247650"/>
            <a:ext cx="3463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4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两路归并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87475" y="3089275"/>
            <a:ext cx="866775" cy="830263"/>
            <a:chOff x="874" y="2046"/>
            <a:chExt cx="546" cy="523"/>
          </a:xfrm>
        </p:grpSpPr>
        <p:sp>
          <p:nvSpPr>
            <p:cNvPr id="5134" name="Line 10"/>
            <p:cNvSpPr>
              <a:spLocks noChangeShapeType="1"/>
            </p:cNvSpPr>
            <p:nvPr/>
          </p:nvSpPr>
          <p:spPr bwMode="auto">
            <a:xfrm flipV="1">
              <a:off x="933" y="2046"/>
              <a:ext cx="1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874" y="2204"/>
              <a:ext cx="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38775" y="3168650"/>
            <a:ext cx="866775" cy="830263"/>
            <a:chOff x="874" y="2046"/>
            <a:chExt cx="546" cy="523"/>
          </a:xfrm>
        </p:grpSpPr>
        <p:sp>
          <p:nvSpPr>
            <p:cNvPr id="5132" name="Line 13"/>
            <p:cNvSpPr>
              <a:spLocks noChangeShapeType="1"/>
            </p:cNvSpPr>
            <p:nvPr/>
          </p:nvSpPr>
          <p:spPr bwMode="auto">
            <a:xfrm flipV="1">
              <a:off x="933" y="2046"/>
              <a:ext cx="1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874" y="2204"/>
              <a:ext cx="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427288" y="5567363"/>
            <a:ext cx="866775" cy="830262"/>
            <a:chOff x="874" y="2046"/>
            <a:chExt cx="546" cy="523"/>
          </a:xfrm>
        </p:grpSpPr>
        <p:sp>
          <p:nvSpPr>
            <p:cNvPr id="5130" name="Line 16"/>
            <p:cNvSpPr>
              <a:spLocks noChangeShapeType="1"/>
            </p:cNvSpPr>
            <p:nvPr/>
          </p:nvSpPr>
          <p:spPr bwMode="auto">
            <a:xfrm flipV="1">
              <a:off x="933" y="2046"/>
              <a:ext cx="1" cy="3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874" y="2204"/>
              <a:ext cx="5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 k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787400"/>
            <a:ext cx="9144000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Merge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6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RcdType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SR[]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6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RcdType</a:t>
            </a:r>
            <a:r>
              <a:rPr kumimoji="1" lang="en-US" altLang="zh-CN" sz="2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&amp;TR[]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6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600" i="1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600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6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m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6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n)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algn="l"/>
            <a:r>
              <a:rPr kumimoji="1" lang="en-US" altLang="zh-CN" sz="28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将有序的记录序列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SR[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..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m]</a:t>
            </a:r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SR[m+1..n]</a:t>
            </a:r>
          </a:p>
          <a:p>
            <a:pPr algn="l"/>
            <a:r>
              <a:rPr kumimoji="1" lang="en-US" altLang="zh-CN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 sz="28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归并为有序的记录序列 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TR[</a:t>
            </a:r>
            <a:r>
              <a:rPr kumimoji="1" lang="en-US" altLang="zh-CN" sz="28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..n]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// Merge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3162" y="2181225"/>
            <a:ext cx="80640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3200" i="1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dirty="0" err="1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3200" i="1" dirty="0" smtClean="0">
                <a:solidFill>
                  <a:schemeClr val="accent2"/>
                </a:solidFill>
                <a:ea typeface="楷体_GB2312" pitchFamily="49" charset="-122"/>
              </a:rPr>
              <a:t>l</a:t>
            </a:r>
            <a:r>
              <a:rPr lang="en-US" altLang="zh-CN" sz="3200" dirty="0" smtClean="0">
                <a:solidFill>
                  <a:schemeClr val="accent2"/>
                </a:solidFill>
                <a:ea typeface="楷体_GB2312" pitchFamily="49" charset="-122"/>
              </a:rPr>
              <a:t>,</a:t>
            </a:r>
            <a:r>
              <a:rPr kumimoji="1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j=m+1;  </a:t>
            </a:r>
            <a:r>
              <a:rPr kumimoji="1" lang="en-US" altLang="zh-CN" sz="3200" dirty="0" err="1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&lt;=m 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&amp;&amp;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j&lt;=n;  ++k)  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b="1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SR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中记录由小到大地并入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TR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(SR[</a:t>
            </a:r>
            <a:r>
              <a:rPr kumimoji="1" lang="en-US" altLang="zh-CN" sz="32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].key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SR[j].key)  TR[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] = SR[</a:t>
            </a:r>
            <a:r>
              <a:rPr kumimoji="1" lang="en-US" altLang="zh-CN" sz="32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TR[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] = SR[j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];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6575" y="4406900"/>
            <a:ext cx="86074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m) TR[k..n] = SR[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..m];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400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将剩余的 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SR[</a:t>
            </a:r>
            <a:r>
              <a:rPr kumimoji="1" lang="en-US" altLang="zh-CN" sz="2400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..m] 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复制到 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TR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0863" y="5281613"/>
            <a:ext cx="85931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(j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n) TR[k..n] = SR[j..n];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6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3600" dirty="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将剩余的 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SR[j..n] 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复制到 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TR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7258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两路归并算法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62050" y="1470025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一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直接插入排序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（基于顺序查找）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97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52525" y="4187825"/>
            <a:ext cx="7175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表插入排序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（基于链表存储）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425450" y="506413"/>
            <a:ext cx="374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000" b="1">
                <a:solidFill>
                  <a:srgbClr val="000000"/>
                </a:solidFill>
                <a:ea typeface="楷体_GB2312" pitchFamily="49" charset="-122"/>
              </a:rPr>
              <a:t>各种插入算法：</a:t>
            </a:r>
            <a:endParaRPr lang="zh-CN" altLang="en-US" sz="4000" b="1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29798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 2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97990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203325" y="5162550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五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希尔排序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（基于逐趟缩小增量）</a:t>
            </a:r>
            <a:endParaRPr lang="zh-CN" altLang="en-US" sz="4400" b="1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297991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9350" y="2427288"/>
            <a:ext cx="789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二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.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折半插入排序</a:t>
            </a:r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（基于折半查找）</a:t>
            </a:r>
          </a:p>
        </p:txBody>
      </p:sp>
      <p:sp>
        <p:nvSpPr>
          <p:cNvPr id="297992" name="Freeform 8"/>
          <p:cNvSpPr>
            <a:spLocks/>
          </p:cNvSpPr>
          <p:nvPr/>
        </p:nvSpPr>
        <p:spPr bwMode="auto">
          <a:xfrm>
            <a:off x="895350" y="3200400"/>
            <a:ext cx="422275" cy="546100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133" y="344"/>
              </a:cxn>
              <a:cxn ang="0">
                <a:pos x="266" y="0"/>
              </a:cxn>
            </a:cxnLst>
            <a:rect l="0" t="0" r="r" b="b"/>
            <a:pathLst>
              <a:path w="266" h="344">
                <a:moveTo>
                  <a:pt x="0" y="244"/>
                </a:moveTo>
                <a:lnTo>
                  <a:pt x="133" y="344"/>
                </a:lnTo>
                <a:lnTo>
                  <a:pt x="266" y="0"/>
                </a:ln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l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smtClean="0">
                <a:ea typeface="楷体_GB2312" pitchFamily="49" charset="-122"/>
              </a:rPr>
              <a:t>迭代的归并排序算法就是利用两路归并过程进行排序的。其基本思想是：</a:t>
            </a:r>
          </a:p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smtClean="0">
                <a:ea typeface="楷体_GB2312" pitchFamily="49" charset="-122"/>
              </a:rPr>
              <a:t>假设初始对象序列有 </a:t>
            </a:r>
            <a:r>
              <a:rPr lang="en-US" altLang="zh-CN" sz="2800" b="1" i="1" smtClean="0">
                <a:ea typeface="楷体_GB2312" pitchFamily="49" charset="-122"/>
              </a:rPr>
              <a:t>n </a:t>
            </a:r>
            <a:r>
              <a:rPr lang="zh-CN" altLang="en-US" sz="2800" b="1" smtClean="0">
                <a:ea typeface="楷体_GB2312" pitchFamily="49" charset="-122"/>
              </a:rPr>
              <a:t>个对象，首先把它看成是 </a:t>
            </a:r>
            <a:r>
              <a:rPr lang="en-US" altLang="zh-CN" sz="2800" b="1" i="1" smtClean="0">
                <a:ea typeface="楷体_GB2312" pitchFamily="49" charset="-122"/>
              </a:rPr>
              <a:t>n </a:t>
            </a:r>
            <a:r>
              <a:rPr lang="zh-CN" altLang="en-US" sz="2800" b="1" smtClean="0">
                <a:ea typeface="楷体_GB2312" pitchFamily="49" charset="-122"/>
              </a:rPr>
              <a:t>个长度为 </a:t>
            </a:r>
            <a:r>
              <a:rPr lang="en-US" altLang="zh-CN" sz="2800" b="1" smtClean="0">
                <a:ea typeface="楷体_GB2312" pitchFamily="49" charset="-122"/>
              </a:rPr>
              <a:t>1 </a:t>
            </a:r>
            <a:r>
              <a:rPr lang="zh-CN" altLang="en-US" sz="2800" b="1" smtClean="0">
                <a:ea typeface="楷体_GB2312" pitchFamily="49" charset="-122"/>
              </a:rPr>
              <a:t>的有序子序列 </a:t>
            </a:r>
            <a:r>
              <a:rPr lang="en-US" altLang="zh-CN" sz="2800" b="1" smtClean="0">
                <a:ea typeface="楷体_GB2312" pitchFamily="49" charset="-122"/>
              </a:rPr>
              <a:t>(</a:t>
            </a:r>
            <a:r>
              <a:rPr lang="zh-CN" altLang="en-US" sz="2800" b="1" smtClean="0">
                <a:ea typeface="楷体_GB2312" pitchFamily="49" charset="-122"/>
              </a:rPr>
              <a:t>归并项</a:t>
            </a:r>
            <a:r>
              <a:rPr lang="en-US" altLang="zh-CN" sz="2800" b="1" smtClean="0">
                <a:ea typeface="楷体_GB2312" pitchFamily="49" charset="-122"/>
              </a:rPr>
              <a:t>)</a:t>
            </a:r>
            <a:r>
              <a:rPr lang="zh-CN" altLang="en-US" sz="2800" b="1" smtClean="0">
                <a:ea typeface="楷体_GB2312" pitchFamily="49" charset="-122"/>
              </a:rPr>
              <a:t>，先做两两归并，得到 </a:t>
            </a:r>
            <a:r>
              <a:rPr lang="zh-CN" altLang="en-US" sz="2800" b="1" smtClean="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sz="2800" b="1" i="1" smtClean="0">
                <a:ea typeface="楷体_GB2312" pitchFamily="49" charset="-122"/>
              </a:rPr>
              <a:t>n </a:t>
            </a:r>
            <a:r>
              <a:rPr lang="en-US" altLang="zh-CN" sz="2800" b="1" smtClean="0">
                <a:ea typeface="楷体_GB2312" pitchFamily="49" charset="-122"/>
              </a:rPr>
              <a:t>/ 2</a:t>
            </a:r>
            <a:r>
              <a:rPr lang="en-US" altLang="zh-CN" sz="2800" b="1" smtClean="0">
                <a:ea typeface="楷体_GB2312" pitchFamily="49" charset="-122"/>
                <a:sym typeface="Symbol" pitchFamily="18" charset="2"/>
              </a:rPr>
              <a:t> </a:t>
            </a:r>
            <a:r>
              <a:rPr lang="zh-CN" altLang="en-US" sz="2800" b="1" smtClean="0">
                <a:ea typeface="楷体_GB2312" pitchFamily="49" charset="-122"/>
              </a:rPr>
              <a:t>个长度为 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zh-CN" altLang="en-US" sz="2800" b="1" smtClean="0">
                <a:ea typeface="楷体_GB2312" pitchFamily="49" charset="-122"/>
              </a:rPr>
              <a:t>的归并项 </a:t>
            </a:r>
            <a:r>
              <a:rPr lang="en-US" altLang="zh-CN" sz="2800" b="1" smtClean="0">
                <a:ea typeface="楷体_GB2312" pitchFamily="49" charset="-122"/>
              </a:rPr>
              <a:t>(</a:t>
            </a:r>
            <a:r>
              <a:rPr lang="zh-CN" altLang="en-US" sz="2800" b="1" smtClean="0">
                <a:ea typeface="楷体_GB2312" pitchFamily="49" charset="-122"/>
              </a:rPr>
              <a:t>如果 </a:t>
            </a:r>
            <a:r>
              <a:rPr lang="en-US" altLang="zh-CN" sz="2800" b="1" i="1" smtClean="0">
                <a:ea typeface="楷体_GB2312" pitchFamily="49" charset="-122"/>
              </a:rPr>
              <a:t>n </a:t>
            </a:r>
            <a:r>
              <a:rPr lang="zh-CN" altLang="en-US" sz="2800" b="1" smtClean="0">
                <a:ea typeface="楷体_GB2312" pitchFamily="49" charset="-122"/>
              </a:rPr>
              <a:t>为奇数，则最后一个有序子序列的长度为</a:t>
            </a:r>
            <a:r>
              <a:rPr lang="en-US" altLang="zh-CN" sz="2800" b="1" smtClean="0">
                <a:ea typeface="楷体_GB2312" pitchFamily="49" charset="-122"/>
              </a:rPr>
              <a:t>1)</a:t>
            </a:r>
            <a:r>
              <a:rPr lang="zh-CN" altLang="en-US" sz="2800" b="1" smtClean="0">
                <a:ea typeface="楷体_GB2312" pitchFamily="49" charset="-122"/>
              </a:rPr>
              <a:t>；再做两两归并，</a:t>
            </a:r>
            <a:r>
              <a:rPr lang="en-US" altLang="zh-CN" sz="2800" b="1" smtClean="0">
                <a:ea typeface="楷体_GB2312" pitchFamily="49" charset="-122"/>
              </a:rPr>
              <a:t>…</a:t>
            </a:r>
            <a:r>
              <a:rPr lang="zh-CN" altLang="en-US" sz="2800" b="1" smtClean="0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   如此重复，最后得到一个长度为 </a:t>
            </a:r>
            <a:r>
              <a:rPr lang="en-US" altLang="zh-CN" sz="2800" b="1" i="1" smtClean="0">
                <a:ea typeface="楷体_GB2312" pitchFamily="49" charset="-122"/>
              </a:rPr>
              <a:t>n </a:t>
            </a:r>
            <a:r>
              <a:rPr lang="zh-CN" altLang="en-US" sz="2800" b="1" smtClean="0">
                <a:ea typeface="楷体_GB2312" pitchFamily="49" charset="-122"/>
              </a:rPr>
              <a:t>的有序序列。</a:t>
            </a:r>
            <a:endParaRPr lang="zh-CN" altLang="en-US" sz="2800" smtClean="0">
              <a:ea typeface="楷体_GB2312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14463" y="350838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迭代的归并排序算法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" y="12541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zh-CN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292" name="Rectangle 4" descr="白色大理石"/>
          <p:cNvSpPr>
            <a:spLocks noChangeArrowheads="1"/>
          </p:cNvSpPr>
          <p:nvPr/>
        </p:nvSpPr>
        <p:spPr bwMode="auto">
          <a:xfrm>
            <a:off x="658813" y="1471613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3" name="Rectangle 5" descr="白色大理石"/>
          <p:cNvSpPr>
            <a:spLocks noChangeArrowheads="1"/>
          </p:cNvSpPr>
          <p:nvPr/>
        </p:nvSpPr>
        <p:spPr bwMode="auto">
          <a:xfrm>
            <a:off x="1309688" y="1471613"/>
            <a:ext cx="455612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4" name="Rectangle 6" descr="白色大理石"/>
          <p:cNvSpPr>
            <a:spLocks noChangeArrowheads="1"/>
          </p:cNvSpPr>
          <p:nvPr/>
        </p:nvSpPr>
        <p:spPr bwMode="auto">
          <a:xfrm>
            <a:off x="1895475" y="2536825"/>
            <a:ext cx="650875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5" name="Rectangle 7" descr="白色大理石"/>
          <p:cNvSpPr>
            <a:spLocks noChangeArrowheads="1"/>
          </p:cNvSpPr>
          <p:nvPr/>
        </p:nvSpPr>
        <p:spPr bwMode="auto">
          <a:xfrm>
            <a:off x="2546350" y="1471613"/>
            <a:ext cx="455613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6" name="Rectangle 8" descr="白色大理石"/>
          <p:cNvSpPr>
            <a:spLocks noChangeArrowheads="1"/>
          </p:cNvSpPr>
          <p:nvPr/>
        </p:nvSpPr>
        <p:spPr bwMode="auto">
          <a:xfrm>
            <a:off x="3132138" y="1471613"/>
            <a:ext cx="455612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7" name="Rectangle 9" descr="白色大理石"/>
          <p:cNvSpPr>
            <a:spLocks noChangeArrowheads="1"/>
          </p:cNvSpPr>
          <p:nvPr/>
        </p:nvSpPr>
        <p:spPr bwMode="auto">
          <a:xfrm>
            <a:off x="3717925" y="1471613"/>
            <a:ext cx="455613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8" name="Rectangle 10" descr="白色大理石"/>
          <p:cNvSpPr>
            <a:spLocks noChangeArrowheads="1"/>
          </p:cNvSpPr>
          <p:nvPr/>
        </p:nvSpPr>
        <p:spPr bwMode="auto">
          <a:xfrm>
            <a:off x="4303713" y="1471613"/>
            <a:ext cx="455612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299" name="Rectangle 11" descr="白色大理石"/>
          <p:cNvSpPr>
            <a:spLocks noChangeArrowheads="1"/>
          </p:cNvSpPr>
          <p:nvPr/>
        </p:nvSpPr>
        <p:spPr bwMode="auto">
          <a:xfrm>
            <a:off x="4889500" y="1471613"/>
            <a:ext cx="455613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0" name="Rectangle 12" descr="白色大理石"/>
          <p:cNvSpPr>
            <a:spLocks noChangeArrowheads="1"/>
          </p:cNvSpPr>
          <p:nvPr/>
        </p:nvSpPr>
        <p:spPr bwMode="auto">
          <a:xfrm>
            <a:off x="5475288" y="1471613"/>
            <a:ext cx="455612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1" name="Rectangle 13" descr="白色大理石"/>
          <p:cNvSpPr>
            <a:spLocks noChangeArrowheads="1"/>
          </p:cNvSpPr>
          <p:nvPr/>
        </p:nvSpPr>
        <p:spPr bwMode="auto">
          <a:xfrm>
            <a:off x="6061075" y="1471613"/>
            <a:ext cx="455613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3" name="Rectangle 15" descr="白色大理石"/>
          <p:cNvSpPr>
            <a:spLocks noChangeArrowheads="1"/>
          </p:cNvSpPr>
          <p:nvPr/>
        </p:nvSpPr>
        <p:spPr bwMode="auto">
          <a:xfrm>
            <a:off x="1895475" y="1471613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4" name="Rectangle 16" descr="白色大理石"/>
          <p:cNvSpPr>
            <a:spLocks noChangeArrowheads="1"/>
          </p:cNvSpPr>
          <p:nvPr/>
        </p:nvSpPr>
        <p:spPr bwMode="auto">
          <a:xfrm>
            <a:off x="658813" y="2536825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5" name="Rectangle 17" descr="白色大理石"/>
          <p:cNvSpPr>
            <a:spLocks noChangeArrowheads="1"/>
          </p:cNvSpPr>
          <p:nvPr/>
        </p:nvSpPr>
        <p:spPr bwMode="auto">
          <a:xfrm>
            <a:off x="1179513" y="2536825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6" name="Rectangle 18" descr="白色大理石"/>
          <p:cNvSpPr>
            <a:spLocks noChangeArrowheads="1"/>
          </p:cNvSpPr>
          <p:nvPr/>
        </p:nvSpPr>
        <p:spPr bwMode="auto">
          <a:xfrm>
            <a:off x="2416175" y="2536825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7" name="Rectangle 19" descr="白色大理石"/>
          <p:cNvSpPr>
            <a:spLocks noChangeArrowheads="1"/>
          </p:cNvSpPr>
          <p:nvPr/>
        </p:nvSpPr>
        <p:spPr bwMode="auto">
          <a:xfrm>
            <a:off x="3132138" y="2536825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8" name="Rectangle 20" descr="白色大理石"/>
          <p:cNvSpPr>
            <a:spLocks noChangeArrowheads="1"/>
          </p:cNvSpPr>
          <p:nvPr/>
        </p:nvSpPr>
        <p:spPr bwMode="auto">
          <a:xfrm>
            <a:off x="3652838" y="2536825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09" name="Rectangle 21" descr="白色大理石"/>
          <p:cNvSpPr>
            <a:spLocks noChangeArrowheads="1"/>
          </p:cNvSpPr>
          <p:nvPr/>
        </p:nvSpPr>
        <p:spPr bwMode="auto">
          <a:xfrm>
            <a:off x="4303713" y="2536825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0" name="Rectangle 22" descr="白色大理石"/>
          <p:cNvSpPr>
            <a:spLocks noChangeArrowheads="1"/>
          </p:cNvSpPr>
          <p:nvPr/>
        </p:nvSpPr>
        <p:spPr bwMode="auto">
          <a:xfrm>
            <a:off x="4824413" y="2536825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1" name="Rectangle 23" descr="白色大理石"/>
          <p:cNvSpPr>
            <a:spLocks noChangeArrowheads="1"/>
          </p:cNvSpPr>
          <p:nvPr/>
        </p:nvSpPr>
        <p:spPr bwMode="auto">
          <a:xfrm>
            <a:off x="5475288" y="2536825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2" name="Rectangle 24" descr="白色大理石"/>
          <p:cNvSpPr>
            <a:spLocks noChangeArrowheads="1"/>
          </p:cNvSpPr>
          <p:nvPr/>
        </p:nvSpPr>
        <p:spPr bwMode="auto">
          <a:xfrm>
            <a:off x="5930900" y="2536825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4" name="Rectangle 26" descr="白色大理石"/>
          <p:cNvSpPr>
            <a:spLocks noChangeArrowheads="1"/>
          </p:cNvSpPr>
          <p:nvPr/>
        </p:nvSpPr>
        <p:spPr bwMode="auto">
          <a:xfrm>
            <a:off x="658813" y="3603625"/>
            <a:ext cx="585787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5" name="Rectangle 27" descr="白色大理石"/>
          <p:cNvSpPr>
            <a:spLocks noChangeArrowheads="1"/>
          </p:cNvSpPr>
          <p:nvPr/>
        </p:nvSpPr>
        <p:spPr bwMode="auto">
          <a:xfrm>
            <a:off x="1179513" y="3603625"/>
            <a:ext cx="520700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6" name="Rectangle 28" descr="白色大理石"/>
          <p:cNvSpPr>
            <a:spLocks noChangeArrowheads="1"/>
          </p:cNvSpPr>
          <p:nvPr/>
        </p:nvSpPr>
        <p:spPr bwMode="auto">
          <a:xfrm>
            <a:off x="1635125" y="3603625"/>
            <a:ext cx="585788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7" name="Rectangle 29" descr="白色大理石"/>
          <p:cNvSpPr>
            <a:spLocks noChangeArrowheads="1"/>
          </p:cNvSpPr>
          <p:nvPr/>
        </p:nvSpPr>
        <p:spPr bwMode="auto">
          <a:xfrm>
            <a:off x="2155825" y="3603625"/>
            <a:ext cx="585788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8" name="Rectangle 30" descr="白色大理石"/>
          <p:cNvSpPr>
            <a:spLocks noChangeArrowheads="1"/>
          </p:cNvSpPr>
          <p:nvPr/>
        </p:nvSpPr>
        <p:spPr bwMode="auto">
          <a:xfrm>
            <a:off x="3132138" y="3603625"/>
            <a:ext cx="585787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19" name="Rectangle 31" descr="白色大理石"/>
          <p:cNvSpPr>
            <a:spLocks noChangeArrowheads="1"/>
          </p:cNvSpPr>
          <p:nvPr/>
        </p:nvSpPr>
        <p:spPr bwMode="auto">
          <a:xfrm>
            <a:off x="3652838" y="3603625"/>
            <a:ext cx="520700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0" name="Rectangle 32" descr="白色大理石"/>
          <p:cNvSpPr>
            <a:spLocks noChangeArrowheads="1"/>
          </p:cNvSpPr>
          <p:nvPr/>
        </p:nvSpPr>
        <p:spPr bwMode="auto">
          <a:xfrm>
            <a:off x="4108450" y="3603625"/>
            <a:ext cx="585788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1" name="Rectangle 33" descr="白色大理石"/>
          <p:cNvSpPr>
            <a:spLocks noChangeArrowheads="1"/>
          </p:cNvSpPr>
          <p:nvPr/>
        </p:nvSpPr>
        <p:spPr bwMode="auto">
          <a:xfrm>
            <a:off x="4629150" y="3603625"/>
            <a:ext cx="520700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2" name="Rectangle 34" descr="白色大理石"/>
          <p:cNvSpPr>
            <a:spLocks noChangeArrowheads="1"/>
          </p:cNvSpPr>
          <p:nvPr/>
        </p:nvSpPr>
        <p:spPr bwMode="auto">
          <a:xfrm>
            <a:off x="5475288" y="3603625"/>
            <a:ext cx="520700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3" name="Rectangle 35" descr="白色大理石"/>
          <p:cNvSpPr>
            <a:spLocks noChangeArrowheads="1"/>
          </p:cNvSpPr>
          <p:nvPr/>
        </p:nvSpPr>
        <p:spPr bwMode="auto">
          <a:xfrm>
            <a:off x="5930900" y="3603625"/>
            <a:ext cx="585788" cy="4968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5" name="Rectangle 37" descr="白色大理石"/>
          <p:cNvSpPr>
            <a:spLocks noChangeArrowheads="1"/>
          </p:cNvSpPr>
          <p:nvPr/>
        </p:nvSpPr>
        <p:spPr bwMode="auto">
          <a:xfrm>
            <a:off x="658813" y="4668838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6" name="Rectangle 38" descr="白色大理石"/>
          <p:cNvSpPr>
            <a:spLocks noChangeArrowheads="1"/>
          </p:cNvSpPr>
          <p:nvPr/>
        </p:nvSpPr>
        <p:spPr bwMode="auto">
          <a:xfrm>
            <a:off x="658813" y="5735638"/>
            <a:ext cx="585787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08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7" name="Rectangle 39" descr="白色大理石"/>
          <p:cNvSpPr>
            <a:spLocks noChangeArrowheads="1"/>
          </p:cNvSpPr>
          <p:nvPr/>
        </p:nvSpPr>
        <p:spPr bwMode="auto">
          <a:xfrm>
            <a:off x="1179513" y="4668838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8" name="Rectangle 40" descr="白色大理石"/>
          <p:cNvSpPr>
            <a:spLocks noChangeArrowheads="1"/>
          </p:cNvSpPr>
          <p:nvPr/>
        </p:nvSpPr>
        <p:spPr bwMode="auto">
          <a:xfrm>
            <a:off x="1179513" y="5735638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29" name="Rectangle 41" descr="白色大理石"/>
          <p:cNvSpPr>
            <a:spLocks noChangeArrowheads="1"/>
          </p:cNvSpPr>
          <p:nvPr/>
        </p:nvSpPr>
        <p:spPr bwMode="auto">
          <a:xfrm>
            <a:off x="1635125" y="4668838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0" name="Rectangle 42" descr="白色大理石"/>
          <p:cNvSpPr>
            <a:spLocks noChangeArrowheads="1"/>
          </p:cNvSpPr>
          <p:nvPr/>
        </p:nvSpPr>
        <p:spPr bwMode="auto">
          <a:xfrm>
            <a:off x="1635125" y="5735638"/>
            <a:ext cx="585788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21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1" name="Rectangle 43" descr="白色大理石"/>
          <p:cNvSpPr>
            <a:spLocks noChangeArrowheads="1"/>
          </p:cNvSpPr>
          <p:nvPr/>
        </p:nvSpPr>
        <p:spPr bwMode="auto">
          <a:xfrm>
            <a:off x="2155825" y="4668838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2" name="Rectangle 44" descr="白色大理石"/>
          <p:cNvSpPr>
            <a:spLocks noChangeArrowheads="1"/>
          </p:cNvSpPr>
          <p:nvPr/>
        </p:nvSpPr>
        <p:spPr bwMode="auto">
          <a:xfrm>
            <a:off x="2155825" y="5735638"/>
            <a:ext cx="585788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3" name="Rectangle 45" descr="白色大理石"/>
          <p:cNvSpPr>
            <a:spLocks noChangeArrowheads="1"/>
          </p:cNvSpPr>
          <p:nvPr/>
        </p:nvSpPr>
        <p:spPr bwMode="auto">
          <a:xfrm>
            <a:off x="2676525" y="4668838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4" name="Rectangle 46" descr="白色大理石"/>
          <p:cNvSpPr>
            <a:spLocks noChangeArrowheads="1"/>
          </p:cNvSpPr>
          <p:nvPr/>
        </p:nvSpPr>
        <p:spPr bwMode="auto">
          <a:xfrm>
            <a:off x="2676525" y="5735638"/>
            <a:ext cx="585788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25*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5" name="Rectangle 47" descr="白色大理石"/>
          <p:cNvSpPr>
            <a:spLocks noChangeArrowheads="1"/>
          </p:cNvSpPr>
          <p:nvPr/>
        </p:nvSpPr>
        <p:spPr bwMode="auto">
          <a:xfrm>
            <a:off x="3197225" y="4668838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6" name="Rectangle 48" descr="白色大理石"/>
          <p:cNvSpPr>
            <a:spLocks noChangeArrowheads="1"/>
          </p:cNvSpPr>
          <p:nvPr/>
        </p:nvSpPr>
        <p:spPr bwMode="auto">
          <a:xfrm>
            <a:off x="3197225" y="5735638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7" name="Rectangle 49" descr="白色大理石"/>
          <p:cNvSpPr>
            <a:spLocks noChangeArrowheads="1"/>
          </p:cNvSpPr>
          <p:nvPr/>
        </p:nvSpPr>
        <p:spPr bwMode="auto">
          <a:xfrm>
            <a:off x="3652838" y="4668838"/>
            <a:ext cx="585787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8" name="Rectangle 50" descr="白色大理石"/>
          <p:cNvSpPr>
            <a:spLocks noChangeArrowheads="1"/>
          </p:cNvSpPr>
          <p:nvPr/>
        </p:nvSpPr>
        <p:spPr bwMode="auto">
          <a:xfrm>
            <a:off x="3652838" y="5735638"/>
            <a:ext cx="585787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49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39" name="Rectangle 51" descr="白色大理石"/>
          <p:cNvSpPr>
            <a:spLocks noChangeArrowheads="1"/>
          </p:cNvSpPr>
          <p:nvPr/>
        </p:nvSpPr>
        <p:spPr bwMode="auto">
          <a:xfrm>
            <a:off x="4173538" y="4668838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41" name="Rectangle 53" descr="白色大理石"/>
          <p:cNvSpPr>
            <a:spLocks noChangeArrowheads="1"/>
          </p:cNvSpPr>
          <p:nvPr/>
        </p:nvSpPr>
        <p:spPr bwMode="auto">
          <a:xfrm>
            <a:off x="5475288" y="4668838"/>
            <a:ext cx="520700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16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42" name="Rectangle 54" descr="白色大理石"/>
          <p:cNvSpPr>
            <a:spLocks noChangeArrowheads="1"/>
          </p:cNvSpPr>
          <p:nvPr/>
        </p:nvSpPr>
        <p:spPr bwMode="auto">
          <a:xfrm>
            <a:off x="5930900" y="4668838"/>
            <a:ext cx="585788" cy="498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37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44" name="Rectangle 56" descr="白色大理石"/>
          <p:cNvSpPr>
            <a:spLocks noChangeArrowheads="1"/>
          </p:cNvSpPr>
          <p:nvPr/>
        </p:nvSpPr>
        <p:spPr bwMode="auto">
          <a:xfrm>
            <a:off x="4141788" y="5735638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62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45" name="Rectangle 57" descr="白色大理石"/>
          <p:cNvSpPr>
            <a:spLocks noChangeArrowheads="1"/>
          </p:cNvSpPr>
          <p:nvPr/>
        </p:nvSpPr>
        <p:spPr bwMode="auto">
          <a:xfrm>
            <a:off x="4597400" y="5735638"/>
            <a:ext cx="585788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72</a:t>
            </a:r>
            <a:endParaRPr kumimoji="1" lang="en-US" altLang="zh-CN" sz="24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12346" name="Rectangle 58" descr="白色大理石"/>
          <p:cNvSpPr>
            <a:spLocks noChangeArrowheads="1"/>
          </p:cNvSpPr>
          <p:nvPr/>
        </p:nvSpPr>
        <p:spPr bwMode="auto">
          <a:xfrm>
            <a:off x="5118100" y="5735638"/>
            <a:ext cx="520700" cy="4968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93</a:t>
            </a:r>
            <a:endParaRPr kumimoji="1" lang="en-US" altLang="zh-CN" sz="280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8245" name="Line 59"/>
          <p:cNvSpPr>
            <a:spLocks noChangeShapeType="1"/>
          </p:cNvSpPr>
          <p:nvPr/>
        </p:nvSpPr>
        <p:spPr bwMode="auto">
          <a:xfrm>
            <a:off x="658813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6" name="Line 60"/>
          <p:cNvSpPr>
            <a:spLocks noChangeShapeType="1"/>
          </p:cNvSpPr>
          <p:nvPr/>
        </p:nvSpPr>
        <p:spPr bwMode="auto">
          <a:xfrm>
            <a:off x="658813" y="3035300"/>
            <a:ext cx="0" cy="4968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7" name="Line 61"/>
          <p:cNvSpPr>
            <a:spLocks noChangeShapeType="1"/>
          </p:cNvSpPr>
          <p:nvPr/>
        </p:nvSpPr>
        <p:spPr bwMode="auto">
          <a:xfrm>
            <a:off x="658813" y="4100513"/>
            <a:ext cx="0" cy="4968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8" name="Line 62"/>
          <p:cNvSpPr>
            <a:spLocks noChangeShapeType="1"/>
          </p:cNvSpPr>
          <p:nvPr/>
        </p:nvSpPr>
        <p:spPr bwMode="auto">
          <a:xfrm>
            <a:off x="658813" y="5167313"/>
            <a:ext cx="0" cy="4968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49" name="Line 63"/>
          <p:cNvSpPr>
            <a:spLocks noChangeShapeType="1"/>
          </p:cNvSpPr>
          <p:nvPr/>
        </p:nvSpPr>
        <p:spPr bwMode="auto">
          <a:xfrm>
            <a:off x="1895475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0" name="Line 64"/>
          <p:cNvSpPr>
            <a:spLocks noChangeShapeType="1"/>
          </p:cNvSpPr>
          <p:nvPr/>
        </p:nvSpPr>
        <p:spPr bwMode="auto">
          <a:xfrm>
            <a:off x="1765300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1" name="Line 65"/>
          <p:cNvSpPr>
            <a:spLocks noChangeShapeType="1"/>
          </p:cNvSpPr>
          <p:nvPr/>
        </p:nvSpPr>
        <p:spPr bwMode="auto">
          <a:xfrm>
            <a:off x="3001963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2" name="Line 66"/>
          <p:cNvSpPr>
            <a:spLocks noChangeShapeType="1"/>
          </p:cNvSpPr>
          <p:nvPr/>
        </p:nvSpPr>
        <p:spPr bwMode="auto">
          <a:xfrm>
            <a:off x="3132138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" name="Line 67"/>
          <p:cNvSpPr>
            <a:spLocks noChangeShapeType="1"/>
          </p:cNvSpPr>
          <p:nvPr/>
        </p:nvSpPr>
        <p:spPr bwMode="auto">
          <a:xfrm>
            <a:off x="4173538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4" name="Line 68"/>
          <p:cNvSpPr>
            <a:spLocks noChangeShapeType="1"/>
          </p:cNvSpPr>
          <p:nvPr/>
        </p:nvSpPr>
        <p:spPr bwMode="auto">
          <a:xfrm>
            <a:off x="4303713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5" name="Line 69"/>
          <p:cNvSpPr>
            <a:spLocks noChangeShapeType="1"/>
          </p:cNvSpPr>
          <p:nvPr/>
        </p:nvSpPr>
        <p:spPr bwMode="auto">
          <a:xfrm>
            <a:off x="5345113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6" name="Line 70"/>
          <p:cNvSpPr>
            <a:spLocks noChangeShapeType="1"/>
          </p:cNvSpPr>
          <p:nvPr/>
        </p:nvSpPr>
        <p:spPr bwMode="auto">
          <a:xfrm>
            <a:off x="3132138" y="3035300"/>
            <a:ext cx="0" cy="4968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7" name="Line 71"/>
          <p:cNvSpPr>
            <a:spLocks noChangeShapeType="1"/>
          </p:cNvSpPr>
          <p:nvPr/>
        </p:nvSpPr>
        <p:spPr bwMode="auto">
          <a:xfrm>
            <a:off x="5475288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8" name="Line 74"/>
          <p:cNvSpPr>
            <a:spLocks noChangeShapeType="1"/>
          </p:cNvSpPr>
          <p:nvPr/>
        </p:nvSpPr>
        <p:spPr bwMode="auto">
          <a:xfrm>
            <a:off x="6516688" y="1968500"/>
            <a:ext cx="0" cy="4984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9" name="Line 78"/>
          <p:cNvSpPr>
            <a:spLocks noChangeShapeType="1"/>
          </p:cNvSpPr>
          <p:nvPr/>
        </p:nvSpPr>
        <p:spPr bwMode="auto">
          <a:xfrm flipH="1">
            <a:off x="2806700" y="3035300"/>
            <a:ext cx="195263" cy="4254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0" name="Line 79"/>
          <p:cNvSpPr>
            <a:spLocks noChangeShapeType="1"/>
          </p:cNvSpPr>
          <p:nvPr/>
        </p:nvSpPr>
        <p:spPr bwMode="auto">
          <a:xfrm flipH="1">
            <a:off x="5214938" y="3035300"/>
            <a:ext cx="130175" cy="4254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1" name="Line 80"/>
          <p:cNvSpPr>
            <a:spLocks noChangeShapeType="1"/>
          </p:cNvSpPr>
          <p:nvPr/>
        </p:nvSpPr>
        <p:spPr bwMode="auto">
          <a:xfrm flipH="1">
            <a:off x="4824413" y="4100513"/>
            <a:ext cx="325437" cy="42703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70" name="Text Box 82"/>
          <p:cNvSpPr txBox="1">
            <a:spLocks noChangeArrowheads="1"/>
          </p:cNvSpPr>
          <p:nvPr/>
        </p:nvSpPr>
        <p:spPr bwMode="auto">
          <a:xfrm>
            <a:off x="6799263" y="1474788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6788150" y="2530475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len=2</a:t>
            </a: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6813550" y="3595688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len=4</a:t>
            </a:r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6813550" y="4662488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len=8</a:t>
            </a:r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6748463" y="5727700"/>
            <a:ext cx="105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len=16</a:t>
            </a:r>
          </a:p>
        </p:txBody>
      </p:sp>
      <p:sp>
        <p:nvSpPr>
          <p:cNvPr id="8267" name="Text Box 87"/>
          <p:cNvSpPr txBox="1">
            <a:spLocks noChangeArrowheads="1"/>
          </p:cNvSpPr>
          <p:nvPr/>
        </p:nvSpPr>
        <p:spPr bwMode="auto">
          <a:xfrm>
            <a:off x="7754938" y="1514475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趟归并</a:t>
            </a:r>
          </a:p>
        </p:txBody>
      </p:sp>
      <p:sp>
        <p:nvSpPr>
          <p:cNvPr id="8268" name="Text Box 88"/>
          <p:cNvSpPr txBox="1">
            <a:spLocks noChangeArrowheads="1"/>
          </p:cNvSpPr>
          <p:nvPr/>
        </p:nvSpPr>
        <p:spPr bwMode="auto">
          <a:xfrm>
            <a:off x="7754938" y="2554288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趟归并</a:t>
            </a:r>
          </a:p>
        </p:txBody>
      </p:sp>
      <p:sp>
        <p:nvSpPr>
          <p:cNvPr id="8269" name="Text Box 89"/>
          <p:cNvSpPr txBox="1">
            <a:spLocks noChangeArrowheads="1"/>
          </p:cNvSpPr>
          <p:nvPr/>
        </p:nvSpPr>
        <p:spPr bwMode="auto">
          <a:xfrm>
            <a:off x="7754938" y="3609975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趟归并</a:t>
            </a:r>
          </a:p>
        </p:txBody>
      </p:sp>
      <p:sp>
        <p:nvSpPr>
          <p:cNvPr id="8270" name="Text Box 90"/>
          <p:cNvSpPr txBox="1">
            <a:spLocks noChangeArrowheads="1"/>
          </p:cNvSpPr>
          <p:nvPr/>
        </p:nvSpPr>
        <p:spPr bwMode="auto">
          <a:xfrm>
            <a:off x="7754938" y="4683125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趟归并</a:t>
            </a:r>
          </a:p>
        </p:txBody>
      </p:sp>
      <p:sp>
        <p:nvSpPr>
          <p:cNvPr id="8271" name="Text Box 91"/>
          <p:cNvSpPr txBox="1">
            <a:spLocks noChangeArrowheads="1"/>
          </p:cNvSpPr>
          <p:nvPr/>
        </p:nvSpPr>
        <p:spPr bwMode="auto">
          <a:xfrm>
            <a:off x="7754938" y="5786438"/>
            <a:ext cx="1389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趟归并</a:t>
            </a:r>
          </a:p>
        </p:txBody>
      </p:sp>
      <p:sp>
        <p:nvSpPr>
          <p:cNvPr id="8272" name="AutoShape 92"/>
          <p:cNvSpPr>
            <a:spLocks/>
          </p:cNvSpPr>
          <p:nvPr/>
        </p:nvSpPr>
        <p:spPr bwMode="auto">
          <a:xfrm rot="5400000" flipV="1">
            <a:off x="1090613" y="1812925"/>
            <a:ext cx="298450" cy="679450"/>
          </a:xfrm>
          <a:prstGeom prst="rightBrace">
            <a:avLst>
              <a:gd name="adj1" fmla="val 18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3" name="Text Box 93"/>
          <p:cNvSpPr txBox="1">
            <a:spLocks noChangeArrowheads="1"/>
          </p:cNvSpPr>
          <p:nvPr/>
        </p:nvSpPr>
        <p:spPr bwMode="auto">
          <a:xfrm>
            <a:off x="992188" y="455613"/>
            <a:ext cx="2714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两路归并</a:t>
            </a:r>
          </a:p>
        </p:txBody>
      </p:sp>
      <p:sp>
        <p:nvSpPr>
          <p:cNvPr id="8274" name="AutoShape 94"/>
          <p:cNvSpPr>
            <a:spLocks/>
          </p:cNvSpPr>
          <p:nvPr/>
        </p:nvSpPr>
        <p:spPr bwMode="auto">
          <a:xfrm rot="5400000" flipV="1">
            <a:off x="1762919" y="2578894"/>
            <a:ext cx="282575" cy="1325563"/>
          </a:xfrm>
          <a:prstGeom prst="rightBrace">
            <a:avLst>
              <a:gd name="adj1" fmla="val 39092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5" name="AutoShape 95"/>
          <p:cNvSpPr>
            <a:spLocks/>
          </p:cNvSpPr>
          <p:nvPr/>
        </p:nvSpPr>
        <p:spPr bwMode="auto">
          <a:xfrm rot="5400000" flipV="1">
            <a:off x="3969544" y="2547144"/>
            <a:ext cx="282575" cy="1325563"/>
          </a:xfrm>
          <a:prstGeom prst="rightBrace">
            <a:avLst>
              <a:gd name="adj1" fmla="val 39092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6" name="AutoShape 97"/>
          <p:cNvSpPr>
            <a:spLocks/>
          </p:cNvSpPr>
          <p:nvPr/>
        </p:nvSpPr>
        <p:spPr bwMode="auto">
          <a:xfrm rot="5400000" flipV="1">
            <a:off x="2290763" y="1812925"/>
            <a:ext cx="298450" cy="679450"/>
          </a:xfrm>
          <a:prstGeom prst="rightBrace">
            <a:avLst>
              <a:gd name="adj1" fmla="val 18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7" name="AutoShape 98"/>
          <p:cNvSpPr>
            <a:spLocks/>
          </p:cNvSpPr>
          <p:nvPr/>
        </p:nvSpPr>
        <p:spPr bwMode="auto">
          <a:xfrm rot="5400000" flipV="1">
            <a:off x="3509963" y="1812925"/>
            <a:ext cx="298450" cy="679450"/>
          </a:xfrm>
          <a:prstGeom prst="rightBrace">
            <a:avLst>
              <a:gd name="adj1" fmla="val 18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8" name="AutoShape 99"/>
          <p:cNvSpPr>
            <a:spLocks/>
          </p:cNvSpPr>
          <p:nvPr/>
        </p:nvSpPr>
        <p:spPr bwMode="auto">
          <a:xfrm rot="5400000" flipV="1">
            <a:off x="4672013" y="1812925"/>
            <a:ext cx="298450" cy="679450"/>
          </a:xfrm>
          <a:prstGeom prst="rightBrace">
            <a:avLst>
              <a:gd name="adj1" fmla="val 18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9" name="AutoShape 100"/>
          <p:cNvSpPr>
            <a:spLocks/>
          </p:cNvSpPr>
          <p:nvPr/>
        </p:nvSpPr>
        <p:spPr bwMode="auto">
          <a:xfrm rot="5400000" flipV="1">
            <a:off x="5776913" y="1812925"/>
            <a:ext cx="298450" cy="679450"/>
          </a:xfrm>
          <a:prstGeom prst="rightBrace">
            <a:avLst>
              <a:gd name="adj1" fmla="val 18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0" name="AutoShape 101"/>
          <p:cNvSpPr>
            <a:spLocks/>
          </p:cNvSpPr>
          <p:nvPr/>
        </p:nvSpPr>
        <p:spPr bwMode="auto">
          <a:xfrm rot="5400000" flipV="1">
            <a:off x="2867819" y="3607594"/>
            <a:ext cx="282575" cy="1325563"/>
          </a:xfrm>
          <a:prstGeom prst="rightBrace">
            <a:avLst>
              <a:gd name="adj1" fmla="val 39092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1" name="AutoShape 102"/>
          <p:cNvSpPr>
            <a:spLocks/>
          </p:cNvSpPr>
          <p:nvPr/>
        </p:nvSpPr>
        <p:spPr bwMode="auto">
          <a:xfrm rot="5400000" flipV="1">
            <a:off x="4868069" y="4674394"/>
            <a:ext cx="282575" cy="1325563"/>
          </a:xfrm>
          <a:prstGeom prst="rightBrace">
            <a:avLst>
              <a:gd name="adj1" fmla="val 39092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2" name="Line 103"/>
          <p:cNvSpPr>
            <a:spLocks noChangeShapeType="1"/>
          </p:cNvSpPr>
          <p:nvPr/>
        </p:nvSpPr>
        <p:spPr bwMode="auto">
          <a:xfrm flipH="1">
            <a:off x="5854700" y="5229225"/>
            <a:ext cx="614363" cy="5048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" name="Rectangle 104"/>
          <p:cNvSpPr>
            <a:spLocks noChangeArrowheads="1"/>
          </p:cNvSpPr>
          <p:nvPr/>
        </p:nvSpPr>
        <p:spPr bwMode="auto">
          <a:xfrm>
            <a:off x="1584960" y="280765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393" name="Rectangle 105"/>
          <p:cNvSpPr>
            <a:spLocks noChangeArrowheads="1"/>
          </p:cNvSpPr>
          <p:nvPr/>
        </p:nvSpPr>
        <p:spPr bwMode="auto">
          <a:xfrm>
            <a:off x="5425440" y="407447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394" name="Rectangle 106"/>
          <p:cNvSpPr>
            <a:spLocks noChangeArrowheads="1"/>
          </p:cNvSpPr>
          <p:nvPr/>
        </p:nvSpPr>
        <p:spPr bwMode="auto">
          <a:xfrm>
            <a:off x="4739640" y="482092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95" name="直接箭头连接符 94"/>
          <p:cNvCxnSpPr/>
          <p:nvPr/>
        </p:nvCxnSpPr>
        <p:spPr bwMode="auto">
          <a:xfrm>
            <a:off x="6019800" y="4114800"/>
            <a:ext cx="15240" cy="4114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" grpId="0"/>
      <p:bldP spid="12393" grpId="0"/>
      <p:bldP spid="1239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3500" y="565150"/>
            <a:ext cx="8915400" cy="6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kumimoji="1" lang="en-US" altLang="zh-CN" sz="2800" dirty="0" err="1">
                <a:latin typeface="Times New Roman" pitchFamily="18" charset="0"/>
              </a:rPr>
              <a:t>MergePass</a:t>
            </a:r>
            <a:r>
              <a:rPr kumimoji="1" lang="en-US" altLang="zh-CN" sz="2800" dirty="0">
                <a:latin typeface="Times New Roman" pitchFamily="18" charset="0"/>
              </a:rPr>
              <a:t> (</a:t>
            </a:r>
            <a:r>
              <a:rPr kumimoji="1" lang="en-US" altLang="zh-CN" sz="2800" dirty="0" err="1">
                <a:latin typeface="Times New Roman" pitchFamily="18" charset="0"/>
              </a:rPr>
              <a:t>RcdType</a:t>
            </a:r>
            <a:r>
              <a:rPr kumimoji="1" lang="en-US" altLang="zh-CN" sz="2800" dirty="0">
                <a:latin typeface="Times New Roman" pitchFamily="18" charset="0"/>
              </a:rPr>
              <a:t>&amp; 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</a:rPr>
              <a:t>SR[],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</a:rPr>
              <a:t>RcdType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&amp;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TR1[],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</a:rPr>
              <a:t>len</a:t>
            </a:r>
            <a:r>
              <a:rPr kumimoji="1" lang="en-US" altLang="zh-CN" sz="2800" dirty="0">
                <a:latin typeface="Times New Roman" pitchFamily="18" charset="0"/>
              </a:rPr>
              <a:t> ) </a:t>
            </a:r>
            <a:r>
              <a:rPr kumimoji="1" lang="en-US" altLang="zh-CN" sz="2800" b="1" dirty="0">
                <a:latin typeface="Times New Roman" pitchFamily="18" charset="0"/>
              </a:rPr>
              <a:t>{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kumimoji="1"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一趟归并排序，将表</a:t>
            </a:r>
            <a:r>
              <a:rPr kumimoji="1"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SR[ ]</a:t>
            </a:r>
            <a:r>
              <a:rPr kumimoji="1"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中两个长度为</a:t>
            </a:r>
            <a:r>
              <a:rPr kumimoji="1" lang="en-US" altLang="zh-CN" sz="2000" b="1" dirty="0" err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的有序子表进行归并，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结果放在</a:t>
            </a:r>
            <a:r>
              <a:rPr kumimoji="1" lang="en-US" altLang="zh-CN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TR1[ ]</a:t>
            </a:r>
            <a:r>
              <a:rPr kumimoji="1" lang="zh-CN" altLang="en-US" sz="2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的相同位置。</a:t>
            </a:r>
          </a:p>
          <a:p>
            <a:pPr algn="l">
              <a:lnSpc>
                <a:spcPct val="95000"/>
              </a:lnSpc>
            </a:pPr>
            <a:r>
              <a:rPr kumimoji="1" lang="zh-CN" altLang="en-US" sz="3200" dirty="0">
                <a:solidFill>
                  <a:srgbClr val="CC33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 = 0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  <a:endParaRPr kumimoji="1" lang="en-US" altLang="zh-CN" sz="2800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</a:rPr>
              <a:t>while</a:t>
            </a:r>
            <a:r>
              <a:rPr kumimoji="1" lang="en-US" altLang="zh-CN" sz="2800" dirty="0">
                <a:latin typeface="Times New Roman" pitchFamily="18" charset="0"/>
              </a:rPr>
              <a:t> (i+2*</a:t>
            </a:r>
            <a:r>
              <a:rPr kumimoji="1" lang="en-US" altLang="zh-CN" sz="2800" dirty="0" err="1">
                <a:latin typeface="Times New Roman" pitchFamily="18" charset="0"/>
              </a:rPr>
              <a:t>len</a:t>
            </a:r>
            <a:r>
              <a:rPr kumimoji="1" lang="en-US" altLang="zh-CN" sz="2800" dirty="0">
                <a:latin typeface="Times New Roman" pitchFamily="18" charset="0"/>
              </a:rPr>
              <a:t> &lt;= CurrentSize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1) </a:t>
            </a:r>
            <a:r>
              <a:rPr kumimoji="1" lang="en-US" altLang="zh-CN" sz="2800" b="1" dirty="0">
                <a:latin typeface="Times New Roman" pitchFamily="18" charset="0"/>
              </a:rPr>
              <a:t>{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    </a:t>
            </a: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merge</a:t>
            </a:r>
            <a:r>
              <a:rPr kumimoji="1" lang="en-US" altLang="zh-CN" sz="2800" dirty="0">
                <a:latin typeface="Times New Roman" pitchFamily="18" charset="0"/>
              </a:rPr>
              <a:t>( SR[ ], TR1[ ],  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, i+len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1, i+2*len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1 ) 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      </a:t>
            </a:r>
            <a:r>
              <a:rPr kumimoji="1" lang="en-US" altLang="zh-CN" sz="2800" dirty="0">
                <a:latin typeface="Times New Roman" pitchFamily="18" charset="0"/>
              </a:rPr>
              <a:t>  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 += 2 * </a:t>
            </a:r>
            <a:r>
              <a:rPr kumimoji="1" lang="en-US" altLang="zh-CN" sz="2800" dirty="0" err="1">
                <a:latin typeface="Times New Roman" pitchFamily="18" charset="0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对长度为</a:t>
            </a:r>
            <a:r>
              <a:rPr kumimoji="1" lang="en-US" altLang="zh-CN" sz="2000" b="1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的子表</a:t>
            </a:r>
            <a:r>
              <a:rPr kumimoji="1" lang="zh-CN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两两归并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l">
              <a:lnSpc>
                <a:spcPct val="95000"/>
              </a:lnSpc>
            </a:pP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           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直到剩余元素个数不足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2×len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95000"/>
              </a:lnSpc>
            </a:pPr>
            <a:r>
              <a:rPr kumimoji="1" lang="zh-CN" altLang="en-US" sz="3200" dirty="0">
                <a:solidFill>
                  <a:srgbClr val="CC33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</a:rPr>
              <a:t>}</a:t>
            </a:r>
            <a:endParaRPr kumimoji="1" lang="en-US" altLang="zh-CN" sz="2800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</a:rPr>
              <a:t>if</a:t>
            </a:r>
            <a:r>
              <a:rPr kumimoji="1" lang="en-US" altLang="zh-CN" sz="2800" dirty="0">
                <a:latin typeface="Times New Roman" pitchFamily="18" charset="0"/>
              </a:rPr>
              <a:t> ( </a:t>
            </a:r>
            <a:r>
              <a:rPr kumimoji="1" lang="en-US" altLang="zh-CN" sz="2800" dirty="0" err="1">
                <a:latin typeface="Times New Roman" pitchFamily="18" charset="0"/>
              </a:rPr>
              <a:t>i+len</a:t>
            </a:r>
            <a:r>
              <a:rPr kumimoji="1" lang="en-US" altLang="zh-CN" sz="2800" dirty="0">
                <a:latin typeface="Times New Roman" pitchFamily="18" charset="0"/>
              </a:rPr>
              <a:t> &lt;= CurrentSize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1 )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      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merge</a:t>
            </a:r>
            <a:r>
              <a:rPr kumimoji="1" lang="en-US" altLang="zh-CN" sz="2800" dirty="0">
                <a:latin typeface="Times New Roman" pitchFamily="18" charset="0"/>
              </a:rPr>
              <a:t>(SR[], TR1[ ], </a:t>
            </a:r>
            <a:r>
              <a:rPr kumimoji="1" lang="en-US" altLang="zh-CN" sz="2800" dirty="0" err="1">
                <a:latin typeface="Times New Roman" pitchFamily="18" charset="0"/>
              </a:rPr>
              <a:t>i</a:t>
            </a:r>
            <a:r>
              <a:rPr kumimoji="1" lang="en-US" altLang="zh-CN" sz="2800" dirty="0">
                <a:latin typeface="Times New Roman" pitchFamily="18" charset="0"/>
              </a:rPr>
              <a:t>, i+len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1, CurrentSize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</a:rPr>
              <a:t>1)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           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一个子表长度为</a:t>
            </a:r>
            <a:r>
              <a:rPr kumimoji="1" lang="en-US" altLang="zh-CN" sz="2000" b="1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，另一个子表长度不足</a:t>
            </a:r>
            <a:r>
              <a:rPr kumimoji="1" lang="en-US" altLang="zh-CN" sz="2000" b="1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，                      </a:t>
            </a:r>
          </a:p>
          <a:p>
            <a:pPr algn="l">
              <a:lnSpc>
                <a:spcPct val="95000"/>
              </a:lnSpc>
            </a:pP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再做一次归并，</a:t>
            </a:r>
          </a:p>
          <a:p>
            <a:pPr algn="l">
              <a:lnSpc>
                <a:spcPct val="95000"/>
              </a:lnSpc>
            </a:pPr>
            <a:r>
              <a:rPr kumimoji="1" lang="zh-CN" altLang="en-US" sz="3200" b="1" dirty="0">
                <a:solidFill>
                  <a:srgbClr val="CC33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else for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j =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j &lt;= CurrentSize-1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j++)</a:t>
            </a:r>
          </a:p>
          <a:p>
            <a:pPr algn="l">
              <a:lnSpc>
                <a:spcPct val="95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              TR1[j] = SR[j]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只有一个长度不足</a:t>
            </a:r>
            <a:r>
              <a:rPr kumimoji="1" lang="en-US" altLang="zh-CN" sz="2000" b="1" dirty="0" err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len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的子表，复制</a:t>
            </a:r>
            <a:endParaRPr kumimoji="1" lang="zh-CN" altLang="en-US" sz="200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9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}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52450" y="0"/>
            <a:ext cx="4524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  <a:ea typeface="隶书" pitchFamily="49" charset="-122"/>
              </a:rPr>
              <a:t>一趟归并排序算法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67400" y="1916113"/>
            <a:ext cx="2647950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n/2*len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0605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537368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-107950" y="40052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③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9" grpId="0"/>
      <p:bldP spid="13320" grpId="0"/>
      <p:bldP spid="133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288925"/>
            <a:ext cx="8991600" cy="621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kumimoji="1" lang="en-US" altLang="zh-CN" sz="1400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l"/>
            <a:r>
              <a:rPr kumimoji="1" lang="en-US" altLang="zh-CN" sz="2800" dirty="0" err="1">
                <a:latin typeface="Times New Roman" pitchFamily="18" charset="0"/>
                <a:ea typeface="仿宋_GB2312" pitchFamily="49" charset="-122"/>
              </a:rPr>
              <a:t>MergeSort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(</a:t>
            </a:r>
            <a:r>
              <a:rPr kumimoji="1" lang="en-US" altLang="zh-CN" sz="2800" dirty="0" err="1">
                <a:latin typeface="Times New Roman" pitchFamily="18" charset="0"/>
              </a:rPr>
              <a:t>RcdType</a:t>
            </a:r>
            <a:r>
              <a:rPr kumimoji="1" lang="en-US" altLang="zh-CN" sz="2800" dirty="0">
                <a:latin typeface="Times New Roman" pitchFamily="18" charset="0"/>
              </a:rPr>
              <a:t>&amp; SR[]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 ) </a:t>
            </a:r>
            <a:r>
              <a:rPr kumimoji="1" lang="en-US" altLang="zh-CN" sz="2800" b="1" dirty="0">
                <a:latin typeface="Times New Roman" pitchFamily="18" charset="0"/>
                <a:ea typeface="仿宋_GB2312" pitchFamily="49" charset="-122"/>
              </a:rPr>
              <a:t>{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</a:endParaRPr>
          </a:p>
          <a:p>
            <a:pPr algn="l"/>
            <a:r>
              <a:rPr kumimoji="1"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原始对象存放在表</a:t>
            </a:r>
            <a:r>
              <a:rPr kumimoji="1"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SR[]</a:t>
            </a:r>
            <a:r>
              <a:rPr kumimoji="1"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</a:p>
          <a:p>
            <a:pPr algn="l"/>
            <a:r>
              <a:rPr kumimoji="1" lang="zh-CN" altLang="en-US" sz="3200" dirty="0">
                <a:solidFill>
                  <a:srgbClr val="CC3300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RcdType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&amp; temp[]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； </a:t>
            </a:r>
            <a:r>
              <a:rPr kumimoji="1"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辅助表</a:t>
            </a:r>
            <a:r>
              <a:rPr kumimoji="1"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temp[]</a:t>
            </a:r>
            <a:r>
              <a:rPr kumimoji="1"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= 1;</a:t>
            </a:r>
          </a:p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while (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&lt;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CurrentSize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) {</a:t>
            </a:r>
            <a:r>
              <a:rPr kumimoji="1" lang="en-US" altLang="zh-CN" sz="3200" b="1" dirty="0">
                <a:solidFill>
                  <a:srgbClr val="CC33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归并排序</a:t>
            </a:r>
            <a:endParaRPr kumimoji="1" lang="zh-CN" altLang="en-US" sz="240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kumimoji="1" lang="zh-CN" altLang="en-US" sz="3200" dirty="0">
                <a:solidFill>
                  <a:srgbClr val="CC33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MergePass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(SR[], temp[ ],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);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第一趟将原始表归并，</a:t>
            </a:r>
          </a:p>
          <a:p>
            <a:pPr algn="l"/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结果放在辅助表中</a:t>
            </a:r>
            <a:endParaRPr kumimoji="1" lang="zh-CN" altLang="en-US" sz="2000" b="1" dirty="0">
              <a:latin typeface="Times New Roman" pitchFamily="18" charset="0"/>
              <a:ea typeface="楷体_GB2312" pitchFamily="49" charset="-122"/>
            </a:endParaRP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*= 2;	        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一趟两路归并排序后归并项长度加倍</a:t>
            </a:r>
            <a:endParaRPr kumimoji="1" lang="zh-CN" altLang="en-US" sz="24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kumimoji="1" lang="zh-CN" altLang="en-US" sz="3200" dirty="0">
                <a:solidFill>
                  <a:srgbClr val="CC33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MergePass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(temp[ ], SR[],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);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第二趟将辅助表归并，</a:t>
            </a:r>
          </a:p>
          <a:p>
            <a:pPr algn="l"/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     </a:t>
            </a:r>
            <a:r>
              <a:rPr kumimoji="1"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结果放在原始表中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800" b="1" dirty="0" err="1"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*= 2;                  </a:t>
            </a:r>
          </a:p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}</a:t>
            </a:r>
          </a:p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    delete [ ] temp;</a:t>
            </a:r>
          </a:p>
          <a:p>
            <a:pPr algn="l"/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31825" y="0"/>
            <a:ext cx="6164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  <a:ea typeface="隶书" pitchFamily="49" charset="-122"/>
              </a:rPr>
              <a:t>迭代的（两路）归并排序算法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04025" y="2060575"/>
            <a:ext cx="2179638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log</a:t>
            </a:r>
            <a:r>
              <a:rPr kumimoji="1" lang="en-US" altLang="zh-CN" sz="24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8893175" cy="58324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迭代的归并排序算法分析：</a:t>
            </a:r>
            <a:r>
              <a:rPr lang="zh-CN" altLang="en-US" sz="2800" b="1" smtClean="0">
                <a:ea typeface="楷体_GB2312" pitchFamily="49" charset="-12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函数</a:t>
            </a:r>
            <a:r>
              <a:rPr lang="en-US" altLang="zh-CN" b="1" smtClean="0">
                <a:ea typeface="楷体_GB2312" pitchFamily="49" charset="-122"/>
              </a:rPr>
              <a:t>MergeSort( )</a:t>
            </a:r>
            <a:r>
              <a:rPr lang="zh-CN" altLang="en-US" b="1" smtClean="0">
                <a:ea typeface="楷体_GB2312" pitchFamily="49" charset="-122"/>
              </a:rPr>
              <a:t>需要调用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log</a:t>
            </a:r>
            <a:r>
              <a:rPr lang="en-US" altLang="zh-CN" b="1" baseline="-2500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smtClean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 smtClean="0">
                <a:ea typeface="楷体_GB2312" pitchFamily="49" charset="-122"/>
              </a:rPr>
              <a:t> </a:t>
            </a:r>
            <a:r>
              <a:rPr lang="zh-CN" altLang="en-US" b="1" smtClean="0">
                <a:ea typeface="楷体_GB2312" pitchFamily="49" charset="-122"/>
              </a:rPr>
              <a:t>次</a:t>
            </a:r>
            <a:r>
              <a:rPr lang="en-US" altLang="zh-CN" b="1" smtClean="0">
                <a:ea typeface="楷体_GB2312" pitchFamily="49" charset="-122"/>
              </a:rPr>
              <a:t>MergePass( )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函数</a:t>
            </a:r>
            <a:r>
              <a:rPr lang="en-US" altLang="zh-CN" b="1" smtClean="0">
                <a:ea typeface="楷体_GB2312" pitchFamily="49" charset="-122"/>
              </a:rPr>
              <a:t>MergePass( )</a:t>
            </a:r>
            <a:r>
              <a:rPr lang="zh-CN" altLang="en-US" b="1" smtClean="0">
                <a:ea typeface="楷体_GB2312" pitchFamily="49" charset="-122"/>
              </a:rPr>
              <a:t>做一趟两路归并排序</a:t>
            </a:r>
            <a:r>
              <a:rPr lang="en-US" altLang="zh-CN" b="1" smtClean="0">
                <a:ea typeface="楷体_GB2312" pitchFamily="49" charset="-122"/>
              </a:rPr>
              <a:t>, </a:t>
            </a:r>
            <a:r>
              <a:rPr lang="zh-CN" altLang="en-US" b="1" smtClean="0">
                <a:ea typeface="楷体_GB2312" pitchFamily="49" charset="-122"/>
              </a:rPr>
              <a:t>要调用</a:t>
            </a:r>
            <a:r>
              <a:rPr lang="zh-CN" altLang="en-US" b="1" smtClean="0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i="1" smtClean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/(2*len</a:t>
            </a:r>
            <a:r>
              <a:rPr lang="en-US" altLang="zh-CN" b="1" smtClean="0">
                <a:ea typeface="楷体_GB2312" pitchFamily="49" charset="-122"/>
              </a:rPr>
              <a:t>)</a:t>
            </a:r>
            <a:r>
              <a:rPr lang="en-US" altLang="zh-CN" b="1" smtClean="0">
                <a:ea typeface="楷体_GB2312" pitchFamily="49" charset="-122"/>
                <a:sym typeface="Symbol" pitchFamily="18" charset="2"/>
              </a:rPr>
              <a:t></a:t>
            </a:r>
            <a:r>
              <a:rPr lang="en-US" altLang="zh-CN" b="1" smtClean="0">
                <a:ea typeface="楷体_GB2312" pitchFamily="49" charset="-122"/>
              </a:rPr>
              <a:t> </a:t>
            </a:r>
            <a:r>
              <a:rPr lang="zh-CN" altLang="en-US" b="1" smtClean="0">
                <a:ea typeface="楷体_GB2312" pitchFamily="49" charset="-122"/>
              </a:rPr>
              <a:t>次</a:t>
            </a:r>
            <a:r>
              <a:rPr lang="en-US" altLang="zh-CN" b="1" smtClean="0">
                <a:ea typeface="楷体_GB2312" pitchFamily="49" charset="-122"/>
              </a:rPr>
              <a:t>merge ( )</a:t>
            </a:r>
            <a:r>
              <a:rPr lang="zh-CN" altLang="en-US" b="1" smtClean="0">
                <a:ea typeface="楷体_GB2312" pitchFamily="49" charset="-122"/>
              </a:rPr>
              <a:t>函数 </a:t>
            </a:r>
            <a:r>
              <a:rPr lang="en-US" altLang="zh-CN" b="1" smtClean="0">
                <a:ea typeface="楷体_GB2312" pitchFamily="49" charset="-122"/>
              </a:rPr>
              <a:t>,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每次</a:t>
            </a:r>
            <a:r>
              <a:rPr lang="en-US" altLang="zh-CN" b="1" smtClean="0">
                <a:ea typeface="楷体_GB2312" pitchFamily="49" charset="-122"/>
              </a:rPr>
              <a:t>merge( )</a:t>
            </a:r>
            <a:r>
              <a:rPr lang="zh-CN" altLang="en-US" b="1" smtClean="0">
                <a:ea typeface="楷体_GB2312" pitchFamily="49" charset="-122"/>
              </a:rPr>
              <a:t>要执行比较 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2*len </a:t>
            </a:r>
            <a:r>
              <a:rPr lang="zh-CN" altLang="en-US" b="1" smtClean="0">
                <a:ea typeface="楷体_GB2312" pitchFamily="49" charset="-122"/>
              </a:rPr>
              <a:t>次</a:t>
            </a:r>
            <a:r>
              <a:rPr lang="en-US" altLang="zh-CN" b="1" smtClean="0">
                <a:ea typeface="楷体_GB2312" pitchFamily="49" charset="-122"/>
              </a:rPr>
              <a:t>, </a:t>
            </a:r>
          </a:p>
          <a:p>
            <a:pPr lvl="1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所以算法总的时间复杂度为 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O (</a:t>
            </a:r>
            <a:r>
              <a:rPr lang="en-US" altLang="zh-CN" b="1" i="1" smtClean="0">
                <a:solidFill>
                  <a:srgbClr val="FF0000"/>
                </a:solidFill>
                <a:ea typeface="楷体_GB2312" pitchFamily="49" charset="-122"/>
              </a:rPr>
              <a:t>n 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log</a:t>
            </a:r>
            <a:r>
              <a:rPr lang="en-US" altLang="zh-CN" b="1" baseline="-2500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smtClean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迭代的归并排序算法空间分析：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    归并排序占用附加存储较多</a:t>
            </a:r>
            <a:r>
              <a:rPr lang="en-US" altLang="zh-CN" sz="2800" b="1" smtClean="0">
                <a:ea typeface="楷体_GB2312" pitchFamily="49" charset="-122"/>
              </a:rPr>
              <a:t>, </a:t>
            </a:r>
            <a:r>
              <a:rPr lang="zh-CN" altLang="en-US" sz="2800" b="1" smtClean="0">
                <a:ea typeface="楷体_GB2312" pitchFamily="49" charset="-122"/>
              </a:rPr>
              <a:t>需要另外一个与原待排序对象数组同样大小的辅助数组。这是该算法的缺点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09700"/>
            <a:ext cx="8458200" cy="3886200"/>
          </a:xfrm>
        </p:spPr>
        <p:txBody>
          <a:bodyPr/>
          <a:lstStyle/>
          <a:p>
            <a:pPr eaLnBrk="1" hangingPunct="1">
              <a:buClr>
                <a:srgbClr val="FF7C8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与快速排序类似，归并排序也可以利用划分为子序列的方法递归实现。</a:t>
            </a:r>
          </a:p>
          <a:p>
            <a:pPr eaLnBrk="1" hangingPunct="1">
              <a:buClr>
                <a:srgbClr val="FF7C8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在递归的归并排序方法中，首先要把整个待排序序列划分为两个长度大致相等的部分，分别称之为左子表和右子表。对这些子表分别递归地进行排序，然后再把排好序的两个子表进行归并。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409700" y="5334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三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递归的归并排序算法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蓝色砂纸"/>
          <p:cNvSpPr>
            <a:spLocks noChangeArrowheads="1"/>
          </p:cNvSpPr>
          <p:nvPr/>
        </p:nvSpPr>
        <p:spPr bwMode="auto">
          <a:xfrm>
            <a:off x="1371600" y="304800"/>
            <a:ext cx="5791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21     25     49     25*   16     08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5" name="Rectangle 3" descr="蓝色砂纸"/>
          <p:cNvSpPr>
            <a:spLocks noChangeArrowheads="1"/>
          </p:cNvSpPr>
          <p:nvPr/>
        </p:nvSpPr>
        <p:spPr bwMode="auto">
          <a:xfrm>
            <a:off x="1371600" y="838200"/>
            <a:ext cx="28194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21     25     49</a:t>
            </a:r>
            <a:r>
              <a:rPr kumimoji="1" lang="en-US" altLang="zh-CN" sz="2800" b="1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6" name="Rectangle 4" descr="蓝色砂纸"/>
          <p:cNvSpPr>
            <a:spLocks noChangeArrowheads="1"/>
          </p:cNvSpPr>
          <p:nvPr/>
        </p:nvSpPr>
        <p:spPr bwMode="auto">
          <a:xfrm>
            <a:off x="4343400" y="838200"/>
            <a:ext cx="28194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3200" b="1">
                <a:latin typeface="Times New Roman" pitchFamily="18" charset="0"/>
              </a:rPr>
              <a:t>25*   16     08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7" name="Rectangle 5" descr="蓝色砂纸"/>
          <p:cNvSpPr>
            <a:spLocks noChangeArrowheads="1"/>
          </p:cNvSpPr>
          <p:nvPr/>
        </p:nvSpPr>
        <p:spPr bwMode="auto">
          <a:xfrm>
            <a:off x="1371600" y="13716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21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8" name="Rectangle 6" descr="蓝色砂纸"/>
          <p:cNvSpPr>
            <a:spLocks noChangeArrowheads="1"/>
          </p:cNvSpPr>
          <p:nvPr/>
        </p:nvSpPr>
        <p:spPr bwMode="auto">
          <a:xfrm>
            <a:off x="23622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25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19" name="Rectangle 7" descr="蓝色砂纸"/>
          <p:cNvSpPr>
            <a:spLocks noChangeArrowheads="1"/>
          </p:cNvSpPr>
          <p:nvPr/>
        </p:nvSpPr>
        <p:spPr bwMode="auto">
          <a:xfrm>
            <a:off x="33528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49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0" name="Rectangle 8" descr="蓝色砂纸"/>
          <p:cNvSpPr>
            <a:spLocks noChangeArrowheads="1"/>
          </p:cNvSpPr>
          <p:nvPr/>
        </p:nvSpPr>
        <p:spPr bwMode="auto">
          <a:xfrm>
            <a:off x="2362200" y="1371600"/>
            <a:ext cx="18288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25    49</a:t>
            </a:r>
            <a:r>
              <a:rPr kumimoji="1" lang="en-US" altLang="zh-CN" sz="2800" b="1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1" name="Rectangle 9" descr="蓝色砂纸"/>
          <p:cNvSpPr>
            <a:spLocks noChangeArrowheads="1"/>
          </p:cNvSpPr>
          <p:nvPr/>
        </p:nvSpPr>
        <p:spPr bwMode="auto">
          <a:xfrm>
            <a:off x="13716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21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2" name="Rectangle 10" descr="蓝色砂纸"/>
          <p:cNvSpPr>
            <a:spLocks noChangeArrowheads="1"/>
          </p:cNvSpPr>
          <p:nvPr/>
        </p:nvSpPr>
        <p:spPr bwMode="auto">
          <a:xfrm>
            <a:off x="4343400" y="13716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25*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3" name="Rectangle 11" descr="蓝色砂纸"/>
          <p:cNvSpPr>
            <a:spLocks noChangeArrowheads="1"/>
          </p:cNvSpPr>
          <p:nvPr/>
        </p:nvSpPr>
        <p:spPr bwMode="auto">
          <a:xfrm>
            <a:off x="5334000" y="1371600"/>
            <a:ext cx="18288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16     08</a:t>
            </a:r>
            <a:r>
              <a:rPr kumimoji="1" lang="en-US" altLang="zh-CN" sz="2800" b="1">
                <a:latin typeface="Times New Roman" pitchFamily="18" charset="0"/>
              </a:rPr>
              <a:t>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4" name="Rectangle 12" descr="蓝色砂纸"/>
          <p:cNvSpPr>
            <a:spLocks noChangeArrowheads="1"/>
          </p:cNvSpPr>
          <p:nvPr/>
        </p:nvSpPr>
        <p:spPr bwMode="auto">
          <a:xfrm>
            <a:off x="43434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25*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5" name="Rectangle 13" descr="蓝色砂纸"/>
          <p:cNvSpPr>
            <a:spLocks noChangeArrowheads="1"/>
          </p:cNvSpPr>
          <p:nvPr/>
        </p:nvSpPr>
        <p:spPr bwMode="auto">
          <a:xfrm>
            <a:off x="53340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16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6" name="Rectangle 14" descr="蓝色砂纸"/>
          <p:cNvSpPr>
            <a:spLocks noChangeArrowheads="1"/>
          </p:cNvSpPr>
          <p:nvPr/>
        </p:nvSpPr>
        <p:spPr bwMode="auto">
          <a:xfrm>
            <a:off x="6324600" y="1905000"/>
            <a:ext cx="838200" cy="4572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 08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327" name="Rectangle 15" descr="粉色砂纸"/>
          <p:cNvSpPr>
            <a:spLocks noChangeArrowheads="1"/>
          </p:cNvSpPr>
          <p:nvPr/>
        </p:nvSpPr>
        <p:spPr bwMode="auto">
          <a:xfrm>
            <a:off x="1371600" y="5638800"/>
            <a:ext cx="5791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21     25     49     25*   16     08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27432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2133600" y="63246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21336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46482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30480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3048000" y="6324600"/>
            <a:ext cx="1600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67056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5562600" y="60960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5562600" y="6324600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5791200" y="60960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1828800" y="6400800"/>
            <a:ext cx="3962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V="1">
            <a:off x="1828800" y="60960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3733800" y="6096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4876800" y="60960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3733800" y="6477000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V="1">
            <a:off x="6477000" y="6096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Rectangle 32" descr="粉色砂纸"/>
          <p:cNvSpPr>
            <a:spLocks noChangeArrowheads="1"/>
          </p:cNvSpPr>
          <p:nvPr/>
        </p:nvSpPr>
        <p:spPr bwMode="auto">
          <a:xfrm>
            <a:off x="5334000" y="3581400"/>
            <a:ext cx="18288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16     08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45" name="Rectangle 33" descr="粉色砂纸"/>
          <p:cNvSpPr>
            <a:spLocks noChangeArrowheads="1"/>
          </p:cNvSpPr>
          <p:nvPr/>
        </p:nvSpPr>
        <p:spPr bwMode="auto">
          <a:xfrm>
            <a:off x="4343400" y="35814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25*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46" name="Rectangle 34" descr="粉色砂纸"/>
          <p:cNvSpPr>
            <a:spLocks noChangeArrowheads="1"/>
          </p:cNvSpPr>
          <p:nvPr/>
        </p:nvSpPr>
        <p:spPr bwMode="auto">
          <a:xfrm>
            <a:off x="2362200" y="3581400"/>
            <a:ext cx="18288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25    49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47" name="Rectangle 35" descr="粉色砂纸"/>
          <p:cNvSpPr>
            <a:spLocks noChangeArrowheads="1"/>
          </p:cNvSpPr>
          <p:nvPr/>
        </p:nvSpPr>
        <p:spPr bwMode="auto">
          <a:xfrm>
            <a:off x="1371600" y="35814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21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V="1">
            <a:off x="57150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H="1">
            <a:off x="5715000" y="426720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67818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V="1">
            <a:off x="5943600" y="40386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V="1">
            <a:off x="4572000" y="40386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4572000" y="4343400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V="1">
            <a:off x="26670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19050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H="1">
            <a:off x="1905000" y="4267200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V="1">
            <a:off x="29718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2971800" y="42672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3581400" y="4038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AutoShape 48"/>
          <p:cNvSpPr>
            <a:spLocks noChangeArrowheads="1"/>
          </p:cNvSpPr>
          <p:nvPr/>
        </p:nvSpPr>
        <p:spPr bwMode="auto">
          <a:xfrm>
            <a:off x="228600" y="381000"/>
            <a:ext cx="990600" cy="2057400"/>
          </a:xfrm>
          <a:prstGeom prst="downArrow">
            <a:avLst>
              <a:gd name="adj1" fmla="val 50000"/>
              <a:gd name="adj2" fmla="val 51923"/>
            </a:avLst>
          </a:prstGeom>
          <a:gradFill rotWithShape="0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57200" y="708025"/>
            <a:ext cx="68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递</a:t>
            </a:r>
          </a:p>
          <a:p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归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62" name="Rectangle 50" descr="粉色砂纸"/>
          <p:cNvSpPr>
            <a:spLocks noChangeArrowheads="1"/>
          </p:cNvSpPr>
          <p:nvPr/>
        </p:nvSpPr>
        <p:spPr bwMode="auto">
          <a:xfrm>
            <a:off x="13716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21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63" name="Rectangle 51" descr="粉色砂纸"/>
          <p:cNvSpPr>
            <a:spLocks noChangeArrowheads="1"/>
          </p:cNvSpPr>
          <p:nvPr/>
        </p:nvSpPr>
        <p:spPr bwMode="auto">
          <a:xfrm>
            <a:off x="43434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25*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64" name="Rectangle 52" descr="粉色砂纸"/>
          <p:cNvSpPr>
            <a:spLocks noChangeArrowheads="1"/>
          </p:cNvSpPr>
          <p:nvPr/>
        </p:nvSpPr>
        <p:spPr bwMode="auto">
          <a:xfrm>
            <a:off x="53340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16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65" name="Rectangle 53" descr="粉色砂纸"/>
          <p:cNvSpPr>
            <a:spLocks noChangeArrowheads="1"/>
          </p:cNvSpPr>
          <p:nvPr/>
        </p:nvSpPr>
        <p:spPr bwMode="auto">
          <a:xfrm>
            <a:off x="63246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08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 flipV="1">
            <a:off x="6858000" y="3124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 flipV="1">
            <a:off x="5638800" y="3124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>
            <a:off x="5638800" y="33528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9" name="Rectangle 57" descr="粉色砂纸"/>
          <p:cNvSpPr>
            <a:spLocks noChangeArrowheads="1"/>
          </p:cNvSpPr>
          <p:nvPr/>
        </p:nvSpPr>
        <p:spPr bwMode="auto">
          <a:xfrm>
            <a:off x="33528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49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70" name="Rectangle 58" descr="粉色砂纸"/>
          <p:cNvSpPr>
            <a:spLocks noChangeArrowheads="1"/>
          </p:cNvSpPr>
          <p:nvPr/>
        </p:nvSpPr>
        <p:spPr bwMode="auto">
          <a:xfrm>
            <a:off x="2362200" y="2667000"/>
            <a:ext cx="8382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 25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V="1">
            <a:off x="3657600" y="3124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 flipV="1">
            <a:off x="2895600" y="3124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 flipH="1">
            <a:off x="2895600" y="3352800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4" name="Rectangle 62" descr="粉色砂纸"/>
          <p:cNvSpPr>
            <a:spLocks noChangeArrowheads="1"/>
          </p:cNvSpPr>
          <p:nvPr/>
        </p:nvSpPr>
        <p:spPr bwMode="auto">
          <a:xfrm>
            <a:off x="4343400" y="4572000"/>
            <a:ext cx="28194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25*   16     08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75" name="Rectangle 63" descr="粉色砂纸"/>
          <p:cNvSpPr>
            <a:spLocks noChangeArrowheads="1"/>
          </p:cNvSpPr>
          <p:nvPr/>
        </p:nvSpPr>
        <p:spPr bwMode="auto">
          <a:xfrm>
            <a:off x="1371600" y="4572000"/>
            <a:ext cx="2819400" cy="45720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altLang="zh-CN" sz="3200" b="1">
                <a:solidFill>
                  <a:srgbClr val="990033"/>
                </a:solidFill>
                <a:latin typeface="Times New Roman" pitchFamily="18" charset="0"/>
              </a:rPr>
              <a:t> 21     25     49</a:t>
            </a:r>
            <a:r>
              <a:rPr kumimoji="1" lang="en-US" altLang="zh-CN" sz="2800" b="1">
                <a:solidFill>
                  <a:srgbClr val="990033"/>
                </a:solidFill>
                <a:latin typeface="Times New Roman" pitchFamily="18" charset="0"/>
              </a:rPr>
              <a:t>  </a:t>
            </a:r>
            <a:endParaRPr kumimoji="1" lang="en-US" altLang="zh-CN" sz="24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 flipV="1">
            <a:off x="19050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 flipV="1">
            <a:off x="25908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 flipH="1">
            <a:off x="1905000" y="5257800"/>
            <a:ext cx="685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H="1">
            <a:off x="2895600" y="5257800"/>
            <a:ext cx="1828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28956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V="1">
            <a:off x="47244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V="1">
            <a:off x="57150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V="1">
            <a:off x="6781800" y="50292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 flipH="1">
            <a:off x="5715000" y="525780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V="1">
            <a:off x="5943600" y="50292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1676400" y="5334000"/>
            <a:ext cx="426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 flipV="1">
            <a:off x="1676400" y="5029200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 flipV="1">
            <a:off x="3581400" y="5029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3581400" y="5410200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V="1">
            <a:off x="4953000" y="5029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1" name="AutoShape 79"/>
          <p:cNvSpPr>
            <a:spLocks noChangeArrowheads="1"/>
          </p:cNvSpPr>
          <p:nvPr/>
        </p:nvSpPr>
        <p:spPr bwMode="auto">
          <a:xfrm>
            <a:off x="7543800" y="2743200"/>
            <a:ext cx="990600" cy="3048000"/>
          </a:xfrm>
          <a:prstGeom prst="downArrow">
            <a:avLst>
              <a:gd name="adj1" fmla="val 50000"/>
              <a:gd name="adj2" fmla="val 76923"/>
            </a:avLst>
          </a:prstGeom>
          <a:gradFill rotWithShape="0">
            <a:gsLst>
              <a:gs pos="0">
                <a:srgbClr val="CC3300"/>
              </a:gs>
              <a:gs pos="100000">
                <a:srgbClr val="5E1800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回推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938213"/>
            <a:ext cx="9144000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void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Msort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RcdType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SR[],  </a:t>
            </a:r>
            <a:r>
              <a:rPr kumimoji="1" lang="en-US" altLang="zh-CN" sz="28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RcdType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TR1[],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s,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t )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SR[s..t]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归并排序为 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TR1[s..t]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(s= =t) TR1[s]=SR[s];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m = (</a:t>
            </a:r>
            <a:r>
              <a:rPr kumimoji="1" lang="en-US" altLang="zh-CN" sz="32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s+t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)/2;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SR[s..t]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平分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SR[s..m]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SR[m+1..t]</a:t>
            </a:r>
            <a:endParaRPr kumimoji="1" lang="en-US" altLang="zh-CN" sz="2400" dirty="0">
              <a:solidFill>
                <a:srgbClr val="0033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Msort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(SR, TR2, s, m);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递归地将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SR[s..m]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归并为有序的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TR2[s..m]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32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Msort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(SR, TR2, m+1, t);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递归地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SR[m+1..t]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归并为有序的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TR2[m+1..t]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200" dirty="0">
              <a:solidFill>
                <a:srgbClr val="0033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Merge (TR2, TR1, s, m, t);</a:t>
            </a:r>
            <a:endParaRPr kumimoji="1" lang="en-US" altLang="zh-CN" sz="3200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将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TR2[s..m]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TR2[m+1..t]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归并到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TR1[s..t]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      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3200" b="1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en-US" altLang="zh-CN" sz="3200" dirty="0" err="1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Msort</a:t>
            </a:r>
            <a:endParaRPr kumimoji="1" lang="en-US" altLang="zh-CN" sz="3200" dirty="0">
              <a:solidFill>
                <a:srgbClr val="0033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88950" y="268288"/>
            <a:ext cx="4524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66"/>
                </a:solidFill>
                <a:latin typeface="Times New Roman" pitchFamily="18" charset="0"/>
                <a:ea typeface="隶书" pitchFamily="49" charset="-122"/>
              </a:rPr>
              <a:t>递归的归并排序算法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94138" y="5991225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时间复杂度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 log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474663"/>
            <a:ext cx="2346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10.1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概述</a:t>
            </a:r>
          </a:p>
        </p:txBody>
      </p:sp>
      <p:sp>
        <p:nvSpPr>
          <p:cNvPr id="15363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600200" y="13128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10.2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插入排序</a:t>
            </a:r>
          </a:p>
        </p:txBody>
      </p:sp>
      <p:sp>
        <p:nvSpPr>
          <p:cNvPr id="15364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2590800" y="2151063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10.3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快速排序</a:t>
            </a:r>
          </a:p>
        </p:txBody>
      </p:sp>
      <p:sp>
        <p:nvSpPr>
          <p:cNvPr id="15365" name="Text Box 5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581400" y="2973388"/>
            <a:ext cx="3806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10.4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选择排序</a:t>
            </a:r>
          </a:p>
        </p:txBody>
      </p:sp>
      <p:sp>
        <p:nvSpPr>
          <p:cNvPr id="15366" name="Text Box 6">
            <a:hlinkClick r:id="rId6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09600" y="3659188"/>
            <a:ext cx="3365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10.5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归并排序</a:t>
            </a:r>
          </a:p>
        </p:txBody>
      </p:sp>
      <p:sp>
        <p:nvSpPr>
          <p:cNvPr id="15367" name="Text Box 7">
            <a:hlinkClick r:id="rId7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428833" y="4497388"/>
            <a:ext cx="33970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10.6 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基数排序</a:t>
            </a:r>
          </a:p>
        </p:txBody>
      </p:sp>
      <p:sp>
        <p:nvSpPr>
          <p:cNvPr id="15368" name="Text Box 8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186909" y="5335588"/>
            <a:ext cx="6999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itchFamily="18" charset="0"/>
                <a:ea typeface="楷体_GB2312" pitchFamily="49" charset="-122"/>
              </a:rPr>
              <a:t>10.7  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各种排序方法的综合比较</a:t>
            </a:r>
          </a:p>
        </p:txBody>
      </p:sp>
    </p:spTree>
    <p:extLst>
      <p:ext uri="{BB962C8B-B14F-4D97-AF65-F5344CB8AC3E}">
        <p14:creationId xmlns:p14="http://schemas.microsoft.com/office/powerpoint/2010/main" val="406165158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517775" y="1155700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8000" b="1" dirty="0">
                <a:solidFill>
                  <a:srgbClr val="000000"/>
                </a:solidFill>
                <a:ea typeface="隶书" pitchFamily="49" charset="-122"/>
              </a:rPr>
              <a:t>本讲作业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63980" y="2673843"/>
            <a:ext cx="77801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zh-CN" sz="3600" dirty="0" smtClean="0">
                <a:solidFill>
                  <a:srgbClr val="000000"/>
                </a:solidFill>
              </a:rPr>
              <a:t>习题</a:t>
            </a:r>
            <a:r>
              <a:rPr lang="en-US" altLang="zh-CN" sz="3600" dirty="0" smtClean="0">
                <a:solidFill>
                  <a:srgbClr val="000000"/>
                </a:solidFill>
              </a:rPr>
              <a:t>10.1 </a:t>
            </a:r>
            <a:r>
              <a:rPr lang="zh-CN" altLang="zh-CN" sz="3600" dirty="0" smtClean="0">
                <a:solidFill>
                  <a:srgbClr val="000000"/>
                </a:solidFill>
              </a:rPr>
              <a:t>奇偶</a:t>
            </a:r>
            <a:r>
              <a:rPr lang="zh-CN" altLang="zh-CN" sz="3600" dirty="0">
                <a:solidFill>
                  <a:srgbClr val="000000"/>
                </a:solidFill>
              </a:rPr>
              <a:t>交换排序</a:t>
            </a:r>
            <a:r>
              <a:rPr lang="zh-CN" altLang="zh-CN" sz="3600" dirty="0" smtClean="0">
                <a:solidFill>
                  <a:srgbClr val="000000"/>
                </a:solidFill>
              </a:rPr>
              <a:t>算法</a:t>
            </a:r>
            <a:endParaRPr lang="en-US" altLang="zh-CN" sz="3600" dirty="0" smtClean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50000"/>
              </a:spcBef>
            </a:pPr>
            <a:r>
              <a:rPr lang="zh-CN" altLang="zh-CN" sz="3600" dirty="0" smtClean="0">
                <a:solidFill>
                  <a:srgbClr val="000000"/>
                </a:solidFill>
              </a:rPr>
              <a:t>习题</a:t>
            </a:r>
            <a:r>
              <a:rPr lang="en-US" altLang="zh-CN" sz="3600" dirty="0" smtClean="0">
                <a:solidFill>
                  <a:srgbClr val="000000"/>
                </a:solidFill>
              </a:rPr>
              <a:t>10.2 </a:t>
            </a:r>
            <a:r>
              <a:rPr lang="zh-CN" altLang="zh-CN" sz="3600" dirty="0">
                <a:solidFill>
                  <a:srgbClr val="000000"/>
                </a:solidFill>
              </a:rPr>
              <a:t>非递归的快速排序</a:t>
            </a:r>
            <a:r>
              <a:rPr lang="zh-CN" altLang="zh-CN" sz="3600" dirty="0" smtClean="0">
                <a:solidFill>
                  <a:srgbClr val="000000"/>
                </a:solidFill>
              </a:rPr>
              <a:t>算法</a:t>
            </a:r>
            <a:endParaRPr lang="en-US" altLang="zh-CN" sz="3600" dirty="0" smtClean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50000"/>
              </a:spcBef>
            </a:pPr>
            <a:r>
              <a:rPr lang="zh-CN" altLang="zh-CN" sz="3600" dirty="0">
                <a:solidFill>
                  <a:srgbClr val="000000"/>
                </a:solidFill>
              </a:rPr>
              <a:t>习题</a:t>
            </a:r>
            <a:r>
              <a:rPr lang="en-US" altLang="zh-CN" sz="3600" dirty="0" smtClean="0">
                <a:solidFill>
                  <a:srgbClr val="000000"/>
                </a:solidFill>
              </a:rPr>
              <a:t>10.3 </a:t>
            </a:r>
            <a:r>
              <a:rPr lang="zh-CN" altLang="zh-CN" sz="3600" dirty="0" smtClean="0">
                <a:solidFill>
                  <a:srgbClr val="000000"/>
                </a:solidFill>
              </a:rPr>
              <a:t>基于</a:t>
            </a:r>
            <a:r>
              <a:rPr lang="zh-CN" altLang="zh-CN" sz="3600" dirty="0">
                <a:solidFill>
                  <a:srgbClr val="000000"/>
                </a:solidFill>
              </a:rPr>
              <a:t>完全三叉树的排序算法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26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9900" y="263525"/>
            <a:ext cx="4514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三、</a:t>
            </a:r>
            <a:r>
              <a:rPr lang="en-US" altLang="zh-CN" sz="4400" b="1">
                <a:solidFill>
                  <a:srgbClr val="FF00FF"/>
                </a:solidFill>
                <a:ea typeface="楷体_GB2312" pitchFamily="49" charset="-122"/>
              </a:rPr>
              <a:t>2 </a:t>
            </a:r>
            <a:r>
              <a:rPr lang="zh-CN" altLang="en-US" sz="4400" b="1">
                <a:solidFill>
                  <a:srgbClr val="FF00FF"/>
                </a:solidFill>
                <a:ea typeface="楷体_GB2312" pitchFamily="49" charset="-122"/>
              </a:rPr>
              <a:t>路插入排序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25450" y="1165225"/>
            <a:ext cx="8497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在折半的基础上再改进，目的是减少排序过程中移动记录的次数，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但需要增加包含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个记录的辅助空间。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3700" y="2363788"/>
            <a:ext cx="846613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1325" indent="-441325"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1).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设一个与待排序表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同类型的数组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marL="441325" indent="-441325"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2).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令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d[1]=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，将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看成已经排好序的序列的中间位置；</a:t>
            </a:r>
          </a:p>
          <a:p>
            <a:pPr marL="441325" indent="-441325"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3).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从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中的第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个位置起，将记录依次与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进行比较，比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大则插入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之前的序列中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否则插入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之后；</a:t>
            </a:r>
          </a:p>
          <a:p>
            <a:pPr marL="441325" indent="-441325"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4).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将数组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看成一个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双向循环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表，设两个动态指针，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first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之前最小的记录，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final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指向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d[1]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之后最大的记录。</a:t>
            </a:r>
          </a:p>
          <a:p>
            <a:pPr marL="441325" indent="-441325"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5).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依次处理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L.r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中的所有记录。</a:t>
            </a:r>
          </a:p>
          <a:p>
            <a:pPr marL="441325" indent="-441325" algn="l">
              <a:spcBef>
                <a:spcPct val="50000"/>
              </a:spcBef>
            </a:pP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94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286536" y="124460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8000" b="1" dirty="0" smtClean="0">
                <a:solidFill>
                  <a:srgbClr val="000000"/>
                </a:solidFill>
                <a:ea typeface="隶书" pitchFamily="49" charset="-122"/>
              </a:rPr>
              <a:t>期末考试</a:t>
            </a:r>
            <a:endParaRPr lang="zh-CN" altLang="en-US" sz="8000" b="1" dirty="0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887273" y="1642667"/>
            <a:ext cx="9843014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4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考试时间：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日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		  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  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上午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8:00</a:t>
            </a:r>
            <a:r>
              <a:rPr lang="zh-CN" altLang="en-US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10:00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考试地点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：五教</a:t>
            </a: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5205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、五教</a:t>
            </a:r>
            <a:r>
              <a:rPr lang="en-US" altLang="zh-CN" sz="4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5204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考试范围：课堂教学内容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 	</a:t>
            </a:r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考试方式：笔试，闭卷</a:t>
            </a:r>
            <a:endParaRPr lang="en-US" altLang="zh-CN" sz="40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604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6528</Words>
  <Application>Microsoft Office PowerPoint</Application>
  <PresentationFormat>全屏显示(4:3)</PresentationFormat>
  <Paragraphs>1418</Paragraphs>
  <Slides>90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90</vt:i4>
      </vt:variant>
    </vt:vector>
  </HeadingPairs>
  <TitlesOfParts>
    <vt:vector size="109" baseType="lpstr">
      <vt:lpstr>仿宋</vt:lpstr>
      <vt:lpstr>仿宋_GB2312</vt:lpstr>
      <vt:lpstr>黑体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1_默认设计模板</vt:lpstr>
      <vt:lpstr>6_默认设计模板</vt:lpstr>
      <vt:lpstr>4_默认设计模板</vt:lpstr>
      <vt:lpstr>文档</vt:lpstr>
      <vt:lpstr>Microsoft 公式 3.0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胜者树的概念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张 力</cp:lastModifiedBy>
  <cp:revision>197</cp:revision>
  <dcterms:created xsi:type="dcterms:W3CDTF">1998-12-21T03:03:15Z</dcterms:created>
  <dcterms:modified xsi:type="dcterms:W3CDTF">2019-12-17T03:07:30Z</dcterms:modified>
</cp:coreProperties>
</file>