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1"/>
  </p:notesMasterIdLst>
  <p:sldIdLst>
    <p:sldId id="648" r:id="rId3"/>
    <p:sldId id="658" r:id="rId4"/>
    <p:sldId id="659" r:id="rId5"/>
    <p:sldId id="660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4" r:id="rId18"/>
    <p:sldId id="675" r:id="rId19"/>
    <p:sldId id="676" r:id="rId20"/>
    <p:sldId id="677" r:id="rId21"/>
    <p:sldId id="678" r:id="rId22"/>
    <p:sldId id="679" r:id="rId23"/>
    <p:sldId id="680" r:id="rId24"/>
    <p:sldId id="672" r:id="rId25"/>
    <p:sldId id="585" r:id="rId26"/>
    <p:sldId id="586" r:id="rId27"/>
    <p:sldId id="587" r:id="rId28"/>
    <p:sldId id="588" r:id="rId29"/>
    <p:sldId id="589" r:id="rId30"/>
    <p:sldId id="590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01" r:id="rId41"/>
    <p:sldId id="602" r:id="rId42"/>
    <p:sldId id="603" r:id="rId43"/>
    <p:sldId id="604" r:id="rId44"/>
    <p:sldId id="605" r:id="rId45"/>
    <p:sldId id="606" r:id="rId46"/>
    <p:sldId id="607" r:id="rId47"/>
    <p:sldId id="608" r:id="rId48"/>
    <p:sldId id="609" r:id="rId49"/>
    <p:sldId id="610" r:id="rId50"/>
    <p:sldId id="611" r:id="rId51"/>
    <p:sldId id="650" r:id="rId52"/>
    <p:sldId id="649" r:id="rId53"/>
    <p:sldId id="612" r:id="rId54"/>
    <p:sldId id="613" r:id="rId55"/>
    <p:sldId id="614" r:id="rId56"/>
    <p:sldId id="616" r:id="rId57"/>
    <p:sldId id="655" r:id="rId58"/>
    <p:sldId id="617" r:id="rId59"/>
    <p:sldId id="618" r:id="rId60"/>
    <p:sldId id="619" r:id="rId61"/>
    <p:sldId id="620" r:id="rId62"/>
    <p:sldId id="621" r:id="rId63"/>
    <p:sldId id="622" r:id="rId64"/>
    <p:sldId id="623" r:id="rId65"/>
    <p:sldId id="624" r:id="rId66"/>
    <p:sldId id="625" r:id="rId67"/>
    <p:sldId id="626" r:id="rId68"/>
    <p:sldId id="627" r:id="rId69"/>
    <p:sldId id="628" r:id="rId70"/>
    <p:sldId id="629" r:id="rId71"/>
    <p:sldId id="630" r:id="rId72"/>
    <p:sldId id="631" r:id="rId73"/>
    <p:sldId id="632" r:id="rId74"/>
    <p:sldId id="633" r:id="rId75"/>
    <p:sldId id="656" r:id="rId76"/>
    <p:sldId id="634" r:id="rId77"/>
    <p:sldId id="635" r:id="rId78"/>
    <p:sldId id="636" r:id="rId79"/>
    <p:sldId id="681" r:id="rId80"/>
  </p:sldIdLst>
  <p:sldSz cx="9144000" cy="6858000" type="screen4x3"/>
  <p:notesSz cx="6757988" cy="98663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0000FF"/>
    <a:srgbClr val="003366"/>
    <a:srgbClr val="990000"/>
    <a:srgbClr val="009999"/>
    <a:srgbClr val="FF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82337" autoAdjust="0"/>
  </p:normalViewPr>
  <p:slideViewPr>
    <p:cSldViewPr snapToGrid="0">
      <p:cViewPr varScale="1">
        <p:scale>
          <a:sx n="63" d="100"/>
          <a:sy n="63" d="100"/>
        </p:scale>
        <p:origin x="938" y="36"/>
      </p:cViewPr>
      <p:guideLst>
        <p:guide orient="horz" pos="4032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2599"/>
    </p:cViewPr>
  </p:sorterViewPr>
  <p:notesViewPr>
    <p:cSldViewPr snapToGrid="0">
      <p:cViewPr varScale="1">
        <p:scale>
          <a:sx n="28" d="100"/>
          <a:sy n="28" d="100"/>
        </p:scale>
        <p:origin x="-1262" y="-77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6300"/>
            <a:ext cx="4954588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876B-3DD5-463E-9F59-224A4C7CE4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62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B5788-8F6E-4E2F-B514-A1391CDCD3C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4580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C79D79-92A6-4964-8D4A-92978E981021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406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A50F6-4E80-4266-ABCD-23ABFD1C3B2C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008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90DA01-2FDE-4815-AA76-0F4A72D912BA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798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3D7BF-CE20-4EF5-A6C2-0DD9D3AD22AB}" type="slidenum">
              <a:rPr lang="en-US" altLang="zh-CN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77030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1C8906-376E-42D6-B66F-59502396AFA5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66042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05328-78A8-46BF-BB36-A52706E67332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3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B5788-8F6E-4E2F-B514-A1391CDCD3C2}" type="slidenum">
              <a:rPr lang="en-US" altLang="zh-CN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57416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B5788-8F6E-4E2F-B514-A1391CDCD3C2}" type="slidenum">
              <a:rPr lang="en-US" altLang="zh-CN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8281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B5788-8F6E-4E2F-B514-A1391CDCD3C2}" type="slidenum">
              <a:rPr lang="en-US" altLang="zh-CN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66168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B5788-8F6E-4E2F-B514-A1391CDCD3C2}" type="slidenum">
              <a:rPr lang="en-US" altLang="zh-CN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0019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16F9B-3A13-44FB-8549-3A9F3B231C14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07529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B5788-8F6E-4E2F-B514-A1391CDCD3C2}" type="slidenum">
              <a:rPr lang="en-US" altLang="zh-CN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5326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B5788-8F6E-4E2F-B514-A1391CDCD3C2}" type="slidenum">
              <a:rPr lang="en-US" altLang="zh-CN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35765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B5788-8F6E-4E2F-B514-A1391CDCD3C2}" type="slidenum">
              <a:rPr lang="en-US" altLang="zh-CN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0304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B5788-8F6E-4E2F-B514-A1391CDCD3C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63784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49491-F685-473A-AEC8-ABF99882E2E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69853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3B386-0081-4008-B0A4-95D030C8A0D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27637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AAF97-7A43-40E7-82FF-F9996BCEE49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038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6DB26-E600-462D-AD1D-F774CB79C63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09120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ED4A6-E9CF-4339-83DC-FDD23EC5BB0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990000"/>
                </a:solidFill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312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11483E-3D75-404B-A4D4-78660FDBDFA8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436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45E2D-DF91-4653-8750-435EE833A2FB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6934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73379-778B-4AEA-8D87-1E30A30B6644}" type="slidenum">
              <a:rPr lang="en-US" altLang="zh-CN">
                <a:solidFill>
                  <a:prstClr val="black"/>
                </a:solidFill>
              </a:rPr>
              <a:pPr/>
              <a:t>30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055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36A8D-76A4-4953-A0D2-3E6B71CAC818}" type="slidenum">
              <a:rPr lang="en-US" altLang="zh-CN">
                <a:solidFill>
                  <a:prstClr val="black"/>
                </a:solidFill>
              </a:rPr>
              <a:pPr/>
              <a:t>31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0046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BB72BA-D74B-4AE9-82F1-6B459C5A8F5B}" type="slidenum">
              <a:rPr lang="en-US" altLang="zh-CN">
                <a:solidFill>
                  <a:prstClr val="black"/>
                </a:solidFill>
              </a:rPr>
              <a:pPr/>
              <a:t>34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448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20FC0-6E13-49EE-8498-EF0B2648BA7A}" type="slidenum">
              <a:rPr lang="en-US" altLang="zh-CN">
                <a:solidFill>
                  <a:prstClr val="black"/>
                </a:solidFill>
              </a:rPr>
              <a:pPr/>
              <a:t>35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712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13198-B990-41BE-AEF4-CF48333A3681}" type="slidenum">
              <a:rPr lang="en-US" altLang="zh-CN">
                <a:solidFill>
                  <a:prstClr val="black"/>
                </a:solidFill>
              </a:rPr>
              <a:pPr/>
              <a:t>36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747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9B20F4-B1EC-4C9E-A316-996EB3E4166A}" type="slidenum">
              <a:rPr lang="en-US" altLang="zh-CN">
                <a:solidFill>
                  <a:prstClr val="black"/>
                </a:solidFill>
              </a:rPr>
              <a:pPr/>
              <a:t>37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668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46207-5FDC-4DC4-A850-BBE8C285548B}" type="slidenum">
              <a:rPr lang="en-US" altLang="zh-CN">
                <a:solidFill>
                  <a:prstClr val="black"/>
                </a:solidFill>
              </a:rPr>
              <a:pPr/>
              <a:t>38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2149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A61EE-82AC-410B-8626-F84A4CA00596}" type="slidenum">
              <a:rPr lang="en-US" altLang="zh-CN">
                <a:solidFill>
                  <a:prstClr val="black"/>
                </a:solidFill>
              </a:rPr>
              <a:pPr/>
              <a:t>39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837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5AB77-FDA8-4B4F-A69D-7D3924102B25}" type="slidenum">
              <a:rPr lang="en-US" altLang="zh-CN">
                <a:solidFill>
                  <a:prstClr val="black"/>
                </a:solidFill>
              </a:rPr>
              <a:pPr/>
              <a:t>40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6738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989C2-7CE6-4FCE-BA8A-BC56635E3E60}" type="slidenum">
              <a:rPr lang="en-US" altLang="zh-CN">
                <a:solidFill>
                  <a:prstClr val="black"/>
                </a:solidFill>
              </a:rPr>
              <a:pPr/>
              <a:t>41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58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B7E18C-9BCA-4446-B702-AD9BFDADC82A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1600" dirty="0" smtClean="0"/>
              <a:t> </a:t>
            </a:r>
            <a:endParaRPr lang="zh-CN" altLang="en-US" sz="1600" dirty="0" smtClean="0"/>
          </a:p>
          <a:p>
            <a:pPr eaLnBrk="1" hangingPunct="1"/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193170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01D62F-394F-4F3F-88FA-EBDC25126496}" type="slidenum">
              <a:rPr lang="en-US" altLang="zh-CN">
                <a:solidFill>
                  <a:prstClr val="black"/>
                </a:solidFill>
              </a:rPr>
              <a:pPr/>
              <a:t>42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93078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01D62F-394F-4F3F-88FA-EBDC25126496}" type="slidenum">
              <a:rPr lang="en-US" altLang="zh-CN">
                <a:solidFill>
                  <a:prstClr val="black"/>
                </a:solidFill>
              </a:rPr>
              <a:pPr/>
              <a:t>43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2968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7EA97E-CD00-4860-B9A2-BC49AAC5947D}" type="slidenum">
              <a:rPr lang="en-US" altLang="zh-CN">
                <a:solidFill>
                  <a:prstClr val="black"/>
                </a:solidFill>
              </a:rPr>
              <a:pPr/>
              <a:t>45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4442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98375-B48F-43E8-98BB-D8252321F1D5}" type="slidenum">
              <a:rPr lang="en-US" altLang="zh-CN">
                <a:solidFill>
                  <a:prstClr val="black"/>
                </a:solidFill>
              </a:rPr>
              <a:pPr/>
              <a:t>47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4644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AA2309-0243-42FF-BE68-AE9D6F45B94C}" type="slidenum">
              <a:rPr lang="en-US" altLang="zh-CN">
                <a:solidFill>
                  <a:prstClr val="black"/>
                </a:solidFill>
              </a:rPr>
              <a:pPr/>
              <a:t>48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0814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BCA7E-2894-403C-BB31-2E12FBF081AB}" type="slidenum">
              <a:rPr lang="en-US" altLang="zh-CN">
                <a:solidFill>
                  <a:prstClr val="black"/>
                </a:solidFill>
              </a:rPr>
              <a:pPr/>
              <a:t>49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7364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BCA7E-2894-403C-BB31-2E12FBF081AB}" type="slidenum">
              <a:rPr lang="en-US" altLang="zh-CN">
                <a:solidFill>
                  <a:prstClr val="black"/>
                </a:solidFill>
              </a:rPr>
              <a:pPr/>
              <a:t>50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84140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BCA7E-2894-403C-BB31-2E12FBF081AB}" type="slidenum">
              <a:rPr lang="en-US" altLang="zh-CN">
                <a:solidFill>
                  <a:prstClr val="black"/>
                </a:solidFill>
              </a:rPr>
              <a:pPr/>
              <a:t>51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23172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4AC1D6-C912-444F-9A7A-493DB9AFCDDC}" type="slidenum">
              <a:rPr lang="en-US" altLang="zh-CN">
                <a:solidFill>
                  <a:prstClr val="black"/>
                </a:solidFill>
              </a:rPr>
              <a:pPr/>
              <a:t>52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66839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66B47-0E1B-4643-8B69-A284FDD0ACCD}" type="slidenum">
              <a:rPr lang="en-US" altLang="zh-CN">
                <a:solidFill>
                  <a:prstClr val="black"/>
                </a:solidFill>
              </a:rPr>
              <a:pPr/>
              <a:t>53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093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805E2-DFC4-4CA5-972A-86BB6C5A9A1A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49671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267EB-ED88-4824-8762-11E98611B1F1}" type="slidenum">
              <a:rPr lang="en-US" altLang="zh-CN">
                <a:solidFill>
                  <a:prstClr val="black"/>
                </a:solidFill>
              </a:rPr>
              <a:pPr/>
              <a:t>54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60135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876B-3DD5-463E-9F59-224A4C7CE41C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5608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876B-3DD5-463E-9F59-224A4C7CE41C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4439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247D7-9FAE-4A46-9BB5-0AF1ADC31FD1}" type="slidenum">
              <a:rPr lang="en-US" altLang="zh-CN">
                <a:solidFill>
                  <a:prstClr val="black"/>
                </a:solidFill>
              </a:rPr>
              <a:pPr/>
              <a:t>57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1203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BC196-6975-4928-AB2E-1E3E24BA7ABC}" type="slidenum">
              <a:rPr lang="en-US" altLang="zh-CN">
                <a:solidFill>
                  <a:prstClr val="black"/>
                </a:solidFill>
              </a:rPr>
              <a:pPr/>
              <a:t>59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5911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BCA7E-2894-403C-BB31-2E12FBF081AB}" type="slidenum">
              <a:rPr lang="en-US" altLang="zh-CN">
                <a:solidFill>
                  <a:prstClr val="black"/>
                </a:solidFill>
              </a:rPr>
              <a:pPr/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9949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BCA7E-2894-403C-BB31-2E12FBF081AB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3818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BCA7E-2894-403C-BB31-2E12FBF081AB}" type="slidenum">
              <a:rPr lang="en-US" altLang="zh-CN">
                <a:solidFill>
                  <a:prstClr val="black"/>
                </a:solidFill>
              </a:rPr>
              <a:pPr/>
              <a:t>62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78906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BCA7E-2894-403C-BB31-2E12FBF081AB}" type="slidenum">
              <a:rPr lang="en-US" altLang="zh-CN">
                <a:solidFill>
                  <a:prstClr val="black"/>
                </a:solidFill>
              </a:rPr>
              <a:pPr/>
              <a:t>63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81753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BCA7E-2894-403C-BB31-2E12FBF081AB}" type="slidenum">
              <a:rPr lang="en-US" altLang="zh-CN">
                <a:solidFill>
                  <a:prstClr val="black"/>
                </a:solidFill>
              </a:rPr>
              <a:pPr/>
              <a:t>64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1343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FD7219-31B1-412E-9744-FACBB9DC7CF3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1600" dirty="0" smtClean="0"/>
              <a:t> </a:t>
            </a:r>
            <a:endParaRPr lang="zh-CN" altLang="en-US" sz="1600" dirty="0" smtClean="0"/>
          </a:p>
          <a:p>
            <a:pPr eaLnBrk="1" hangingPunct="1"/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038699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BCA7E-2894-403C-BB31-2E12FBF081AB}" type="slidenum">
              <a:rPr lang="en-US" altLang="zh-CN">
                <a:solidFill>
                  <a:prstClr val="black"/>
                </a:solidFill>
              </a:rPr>
              <a:pPr/>
              <a:t>65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09891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BDEA41-5029-44CA-98D6-66E546A5213A}" type="slidenum">
              <a:rPr lang="en-US" altLang="zh-CN">
                <a:solidFill>
                  <a:prstClr val="black"/>
                </a:solidFill>
              </a:rPr>
              <a:pPr/>
              <a:t>67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6342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98B53-6CB5-49D6-B8CF-EEFD583332B1}" type="slidenum">
              <a:rPr lang="en-US" altLang="zh-CN">
                <a:solidFill>
                  <a:prstClr val="black"/>
                </a:solidFill>
              </a:rPr>
              <a:pPr/>
              <a:t>69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82" y="4686260"/>
            <a:ext cx="5405424" cy="444095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8447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673A8C-3399-47C8-8224-2A133314E0DD}" type="slidenum">
              <a:rPr lang="en-US" altLang="zh-CN">
                <a:solidFill>
                  <a:prstClr val="black"/>
                </a:solidFill>
              </a:rPr>
              <a:pPr/>
              <a:t>71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6769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FE68F-218D-464D-AF37-D002CE462AEE}" type="slidenum">
              <a:rPr lang="en-US" altLang="zh-CN">
                <a:solidFill>
                  <a:prstClr val="black"/>
                </a:solidFill>
              </a:rPr>
              <a:pPr/>
              <a:t>73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49400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FE68F-218D-464D-AF37-D002CE462AEE}" type="slidenum">
              <a:rPr lang="en-US" altLang="zh-CN">
                <a:solidFill>
                  <a:prstClr val="black"/>
                </a:solidFill>
              </a:rPr>
              <a:pPr/>
              <a:t>74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73408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86AA9-6A87-481C-871C-56945191AE33}" type="slidenum">
              <a:rPr lang="en-US" altLang="zh-CN">
                <a:solidFill>
                  <a:prstClr val="black"/>
                </a:solidFill>
              </a:rPr>
              <a:pPr/>
              <a:t>76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  <a:endParaRPr lang="en-US" altLang="zh-CN" b="1" dirty="0" smtClean="0">
              <a:ea typeface="宋体" charset="-122"/>
            </a:endParaRPr>
          </a:p>
          <a:p>
            <a:pPr eaLnBrk="1" hangingPunct="1"/>
            <a:endParaRPr lang="en-US" altLang="zh-CN" b="1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2048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0B9D0-552D-4DA7-A3E4-47B544AD94CB}" type="slidenum">
              <a:rPr lang="en-US" altLang="zh-CN">
                <a:solidFill>
                  <a:prstClr val="black"/>
                </a:solidFill>
              </a:rPr>
              <a:pPr/>
              <a:t>77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16526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05076-3886-40A8-8CA8-0AC90ED45B02}" type="slidenum">
              <a:rPr lang="en-US" altLang="zh-CN">
                <a:solidFill>
                  <a:srgbClr val="000000"/>
                </a:solidFill>
              </a:rPr>
              <a:pPr/>
              <a:t>78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53984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185CD7-D566-49EA-8014-8DD1B85C65CA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1600" dirty="0" smtClean="0"/>
              <a:t> </a:t>
            </a: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77738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FB7E73-BED3-49A3-A898-0DE048018C3F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8927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FCC6D2-35A9-4BB5-B624-D2EA213080F9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83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DE886-6C11-43DC-99C8-CAF1B05354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21068-A1DC-4B1C-A9FE-0B230CB667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D1F6D-89FC-4096-BD80-E3F40C1D32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49F38-C4A4-48FE-8648-4DB5636EA9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BC55C-844F-4CB3-9921-058F2F2C8C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F47A9-E270-4E53-BA10-DCD8945927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C29B3-7ED4-470D-B646-FAD4D91DBC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FBC1F-9015-484F-AEA4-9D03ACD2FBA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C4A08-1EB6-41D4-8DD7-23FD674EEEF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8E833-6930-4642-BAE3-2472DF51F8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5A93B-5EAD-4AA0-9C3F-57BD08153D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205CE-637C-49A5-8877-C88A59B432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ACB25-FD7E-4C68-B6E8-3AD8FEA6A0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5EAAC-C7AF-47AB-BF59-753CBFE625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27B9C-A61B-4D1D-A9D0-5769A96F6A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62BCA-81CB-4154-9759-BB0EC96310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1D155-1196-445B-9907-BEB5C5B2D0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0C477-5506-4E94-B21B-235E1DE8E5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87CCD-8D00-4FCF-9C4C-E462B37008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C2F24-2931-4B7D-9D58-3B2A8F5428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26952-89D2-4387-9C7C-F98CB5D25F8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47E8B-84EC-423B-A7DE-BFEB24E5D7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A5312B-AE9D-48A2-AC41-1A6E95D30B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d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pitchFamily="2" charset="-122"/>
              </a:defRPr>
            </a:lvl1pPr>
          </a:lstStyle>
          <a:p>
            <a:pPr algn="l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1A36F45F-9421-460E-95F9-642A0CD24C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slide" Target="slide3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slide" Target="slide15.xml"/><Relationship Id="rId4" Type="http://schemas.openxmlformats.org/officeDocument/2006/relationships/slide" Target="slide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slide" Target="slide3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slide" Target="slide15.xml"/><Relationship Id="rId4" Type="http://schemas.openxmlformats.org/officeDocument/2006/relationships/slide" Target="slide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3___1.doc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46.xml"/><Relationship Id="rId4" Type="http://schemas.openxmlformats.org/officeDocument/2006/relationships/slide" Target="slide4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46.xml"/><Relationship Id="rId4" Type="http://schemas.openxmlformats.org/officeDocument/2006/relationships/slide" Target="slide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46.xml"/><Relationship Id="rId4" Type="http://schemas.openxmlformats.org/officeDocument/2006/relationships/slide" Target="slide4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Word_97_-_2003___2.doc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46.xml"/><Relationship Id="rId4" Type="http://schemas.openxmlformats.org/officeDocument/2006/relationships/slide" Target="slide4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46.xml"/><Relationship Id="rId4" Type="http://schemas.openxmlformats.org/officeDocument/2006/relationships/slide" Target="slide4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09600" y="474663"/>
            <a:ext cx="2346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10.1  </a:t>
            </a:r>
            <a:r>
              <a:rPr kumimoji="1" lang="zh-CN" altLang="en-US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概述</a:t>
            </a:r>
            <a:endParaRPr kumimoji="1" lang="zh-CN" altLang="en-US" sz="40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23" name="Text Box 3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00200" y="1312863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10.2  </a:t>
            </a:r>
            <a:r>
              <a:rPr kumimoji="1" lang="zh-CN" altLang="en-US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插入排序</a:t>
            </a:r>
            <a:endParaRPr kumimoji="1" lang="zh-CN" altLang="en-US" sz="4000" b="1">
              <a:solidFill>
                <a:srgbClr val="FF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24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2590800" y="2151063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10.3  </a:t>
            </a:r>
            <a:r>
              <a:rPr kumimoji="1" lang="zh-CN" altLang="en-US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快速排序</a:t>
            </a:r>
            <a:endParaRPr kumimoji="1" lang="zh-CN" altLang="en-US" sz="4000" b="1">
              <a:solidFill>
                <a:srgbClr val="FF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25" name="Text Box 5">
            <a:hlinkClick r:id="rId5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3581400" y="2973388"/>
            <a:ext cx="3806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10.4  </a:t>
            </a:r>
            <a:r>
              <a:rPr kumimoji="1" lang="zh-CN" altLang="en-US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选择排序</a:t>
            </a:r>
            <a:endParaRPr kumimoji="1" lang="zh-CN" altLang="en-US" sz="4000" b="1">
              <a:solidFill>
                <a:srgbClr val="FF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26" name="Text Box 6">
            <a:hlinkClick r:id="rId6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09600" y="3659188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10.5  </a:t>
            </a:r>
            <a:r>
              <a:rPr kumimoji="1" lang="zh-CN" altLang="en-US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归并排序</a:t>
            </a:r>
            <a:endParaRPr kumimoji="1" lang="zh-CN" altLang="en-US" sz="4000" b="1">
              <a:solidFill>
                <a:srgbClr val="FF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27" name="Text Box 7">
            <a:hlinkClick r:id="rId7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447800" y="4497388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10.6  </a:t>
            </a:r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基数排序</a:t>
            </a:r>
          </a:p>
        </p:txBody>
      </p:sp>
      <p:sp>
        <p:nvSpPr>
          <p:cNvPr id="30728" name="Text Box 8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186909" y="5335588"/>
            <a:ext cx="69990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10.7  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各种排序方法的综合比较</a:t>
            </a:r>
          </a:p>
        </p:txBody>
      </p:sp>
    </p:spTree>
    <p:extLst>
      <p:ext uri="{BB962C8B-B14F-4D97-AF65-F5344CB8AC3E}">
        <p14:creationId xmlns:p14="http://schemas.microsoft.com/office/powerpoint/2010/main" val="880225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8600" y="765175"/>
            <a:ext cx="853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200" dirty="0">
                <a:solidFill>
                  <a:srgbClr val="990000"/>
                </a:solidFill>
                <a:ea typeface="楷体_GB2312" pitchFamily="49" charset="-122"/>
              </a:rPr>
              <a:t>    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然后按其</a:t>
            </a:r>
            <a:r>
              <a:rPr lang="zh-CN" altLang="en-US" sz="3200" dirty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“十位数”</a:t>
            </a:r>
            <a:r>
              <a:rPr lang="zh-CN" altLang="en-US" sz="3200" dirty="0">
                <a:solidFill>
                  <a:srgbClr val="990000"/>
                </a:solidFill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取值分别为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0, 1, …, 9</a:t>
            </a:r>
            <a:r>
              <a:rPr lang="en-US" altLang="zh-CN" sz="3200" dirty="0">
                <a:solidFill>
                  <a:srgbClr val="990000"/>
                </a:solidFill>
                <a:ea typeface="楷体_GB2312" pitchFamily="49" charset="-122"/>
              </a:rPr>
              <a:t>   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分配”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成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10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组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81238" y="4146550"/>
            <a:ext cx="93217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最后按其</a:t>
            </a: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32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百位数</a:t>
            </a: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重复一遍上述操作。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“分配”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00050" y="61913"/>
            <a:ext cx="80930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{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230 , 834, </a:t>
            </a:r>
            <a:r>
              <a:rPr lang="en-US" altLang="zh-CN" sz="3200">
                <a:solidFill>
                  <a:srgbClr val="FF6600"/>
                </a:solidFill>
                <a:ea typeface="楷体_GB2312" pitchFamily="49" charset="-122"/>
              </a:rPr>
              <a:t>185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200" u="sng">
                <a:solidFill>
                  <a:srgbClr val="FF0000"/>
                </a:solidFill>
                <a:ea typeface="楷体_GB2312" pitchFamily="49" charset="-122"/>
              </a:rPr>
              <a:t>386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200" u="sng">
                <a:solidFill>
                  <a:srgbClr val="FF0000"/>
                </a:solidFill>
                <a:ea typeface="楷体_GB2312" pitchFamily="49" charset="-122"/>
              </a:rPr>
              <a:t>606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200">
                <a:solidFill>
                  <a:srgbClr val="FF33CC"/>
                </a:solidFill>
                <a:ea typeface="楷体_GB2312" pitchFamily="49" charset="-122"/>
              </a:rPr>
              <a:t>247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768 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,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en-US" altLang="zh-CN" sz="3200" u="sng">
                <a:solidFill>
                  <a:srgbClr val="000000"/>
                </a:solidFill>
                <a:ea typeface="楷体_GB2312" pitchFamily="49" charset="-122"/>
              </a:rPr>
              <a:t>539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200" u="sng">
                <a:solidFill>
                  <a:srgbClr val="000000"/>
                </a:solidFill>
                <a:ea typeface="楷体_GB2312" pitchFamily="49" charset="-122"/>
              </a:rPr>
              <a:t>209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-2849" y="2681288"/>
            <a:ext cx="9188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之后再按从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0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至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9 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的顺序将它们</a:t>
            </a:r>
            <a:r>
              <a:rPr lang="zh-CN" altLang="en-US" sz="32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收集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在一起；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7150" y="1909763"/>
            <a:ext cx="8933856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3200" u="sng">
                <a:solidFill>
                  <a:srgbClr val="FF0000"/>
                </a:solidFill>
                <a:ea typeface="楷体_GB2312" pitchFamily="49" charset="-122"/>
              </a:rPr>
              <a:t>606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200" u="sng">
                <a:solidFill>
                  <a:srgbClr val="000000"/>
                </a:solidFill>
                <a:ea typeface="楷体_GB2312" pitchFamily="49" charset="-122"/>
              </a:rPr>
              <a:t>209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), (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230 , 834, </a:t>
            </a:r>
            <a:r>
              <a:rPr lang="en-US" altLang="zh-CN" sz="3200" u="sng">
                <a:solidFill>
                  <a:srgbClr val="000000"/>
                </a:solidFill>
                <a:ea typeface="楷体_GB2312" pitchFamily="49" charset="-122"/>
              </a:rPr>
              <a:t>539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), (</a:t>
            </a:r>
            <a:r>
              <a:rPr lang="en-US" altLang="zh-CN" sz="3200">
                <a:solidFill>
                  <a:srgbClr val="FF33CC"/>
                </a:solidFill>
                <a:ea typeface="楷体_GB2312" pitchFamily="49" charset="-122"/>
              </a:rPr>
              <a:t>247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), (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768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), (</a:t>
            </a:r>
            <a:r>
              <a:rPr lang="en-US" altLang="zh-CN" sz="3200">
                <a:solidFill>
                  <a:srgbClr val="FF6600"/>
                </a:solidFill>
                <a:ea typeface="楷体_GB2312" pitchFamily="49" charset="-122"/>
              </a:rPr>
              <a:t>185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200" u="sng">
                <a:solidFill>
                  <a:srgbClr val="FF0000"/>
                </a:solidFill>
                <a:ea typeface="楷体_GB2312" pitchFamily="49" charset="-122"/>
              </a:rPr>
              <a:t>386</a:t>
            </a:r>
            <a:r>
              <a:rPr lang="en-US" altLang="zh-CN" sz="3200">
                <a:solidFill>
                  <a:srgbClr val="3333CC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92100" y="3275013"/>
            <a:ext cx="7965642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{</a:t>
            </a:r>
            <a:r>
              <a:rPr lang="en-US" altLang="zh-CN" sz="3200" u="sng" dirty="0">
                <a:solidFill>
                  <a:srgbClr val="FF0000"/>
                </a:solidFill>
                <a:ea typeface="楷体_GB2312" pitchFamily="49" charset="-122"/>
              </a:rPr>
              <a:t>606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200" u="sng" dirty="0">
                <a:solidFill>
                  <a:srgbClr val="000000"/>
                </a:solidFill>
                <a:ea typeface="楷体_GB2312" pitchFamily="49" charset="-122"/>
              </a:rPr>
              <a:t>209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, 230 , 834, </a:t>
            </a:r>
            <a:r>
              <a:rPr lang="en-US" altLang="zh-CN" sz="3200" u="sng" dirty="0">
                <a:solidFill>
                  <a:srgbClr val="000000"/>
                </a:solidFill>
                <a:ea typeface="楷体_GB2312" pitchFamily="49" charset="-122"/>
              </a:rPr>
              <a:t>539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zh-CN" sz="3200" dirty="0">
                <a:solidFill>
                  <a:srgbClr val="FF33CC"/>
                </a:solidFill>
                <a:ea typeface="楷体_GB2312" pitchFamily="49" charset="-122"/>
              </a:rPr>
              <a:t>247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200" dirty="0">
                <a:solidFill>
                  <a:srgbClr val="990000"/>
                </a:solidFill>
                <a:ea typeface="楷体_GB2312" pitchFamily="49" charset="-122"/>
              </a:rPr>
              <a:t>768,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FF6600"/>
                </a:solidFill>
                <a:ea typeface="楷体_GB2312" pitchFamily="49" charset="-122"/>
              </a:rPr>
              <a:t>185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200" u="sng" dirty="0">
                <a:solidFill>
                  <a:srgbClr val="FF0000"/>
                </a:solidFill>
                <a:ea typeface="楷体_GB2312" pitchFamily="49" charset="-122"/>
              </a:rPr>
              <a:t>386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63525" y="4697413"/>
            <a:ext cx="8712642" cy="59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3000" dirty="0">
                <a:solidFill>
                  <a:srgbClr val="FF6600"/>
                </a:solidFill>
                <a:ea typeface="楷体_GB2312" pitchFamily="49" charset="-122"/>
              </a:rPr>
              <a:t>185</a:t>
            </a: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),</a:t>
            </a:r>
            <a:r>
              <a:rPr lang="en-US" altLang="zh-CN" sz="3000" u="sng" dirty="0">
                <a:solidFill>
                  <a:srgbClr val="000000"/>
                </a:solidFill>
                <a:ea typeface="楷体_GB2312" pitchFamily="49" charset="-122"/>
              </a:rPr>
              <a:t>(209</a:t>
            </a:r>
            <a:r>
              <a:rPr lang="en-US" altLang="zh-CN" sz="3000" dirty="0">
                <a:solidFill>
                  <a:srgbClr val="0000FF"/>
                </a:solidFill>
                <a:ea typeface="楷体_GB2312" pitchFamily="49" charset="-122"/>
              </a:rPr>
              <a:t>, 230 , </a:t>
            </a:r>
            <a:r>
              <a:rPr lang="en-US" altLang="zh-CN" sz="3000" dirty="0">
                <a:solidFill>
                  <a:srgbClr val="FF33CC"/>
                </a:solidFill>
                <a:ea typeface="楷体_GB2312" pitchFamily="49" charset="-122"/>
              </a:rPr>
              <a:t>247</a:t>
            </a: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), (</a:t>
            </a:r>
            <a:r>
              <a:rPr lang="en-US" altLang="zh-CN" sz="3000" u="sng" dirty="0">
                <a:solidFill>
                  <a:srgbClr val="FF0000"/>
                </a:solidFill>
                <a:ea typeface="楷体_GB2312" pitchFamily="49" charset="-122"/>
              </a:rPr>
              <a:t>386</a:t>
            </a: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), (</a:t>
            </a:r>
            <a:r>
              <a:rPr lang="en-US" altLang="zh-CN" sz="3000" u="sng" dirty="0">
                <a:solidFill>
                  <a:srgbClr val="000000"/>
                </a:solidFill>
                <a:ea typeface="楷体_GB2312" pitchFamily="49" charset="-122"/>
              </a:rPr>
              <a:t>539</a:t>
            </a: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), (</a:t>
            </a:r>
            <a:r>
              <a:rPr lang="en-US" altLang="zh-CN" sz="3000" u="sng" dirty="0">
                <a:solidFill>
                  <a:srgbClr val="FF0000"/>
                </a:solidFill>
                <a:ea typeface="楷体_GB2312" pitchFamily="49" charset="-122"/>
              </a:rPr>
              <a:t>606</a:t>
            </a: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), </a:t>
            </a:r>
            <a:r>
              <a:rPr lang="en-US" altLang="zh-CN" sz="3000" u="sng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3000" dirty="0">
                <a:solidFill>
                  <a:srgbClr val="990000"/>
                </a:solidFill>
                <a:ea typeface="楷体_GB2312" pitchFamily="49" charset="-122"/>
              </a:rPr>
              <a:t>768</a:t>
            </a: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), (</a:t>
            </a:r>
            <a:r>
              <a:rPr lang="en-US" altLang="zh-CN" sz="3000" dirty="0">
                <a:solidFill>
                  <a:srgbClr val="0000FF"/>
                </a:solidFill>
                <a:ea typeface="楷体_GB2312" pitchFamily="49" charset="-122"/>
              </a:rPr>
              <a:t>834</a:t>
            </a: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09588" y="5994400"/>
            <a:ext cx="7760458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{</a:t>
            </a:r>
            <a:r>
              <a:rPr lang="en-US" altLang="zh-CN" sz="3200" dirty="0">
                <a:solidFill>
                  <a:srgbClr val="FF6600"/>
                </a:solidFill>
                <a:ea typeface="楷体_GB2312" pitchFamily="49" charset="-122"/>
              </a:rPr>
              <a:t>185,</a:t>
            </a:r>
            <a:r>
              <a:rPr lang="en-US" altLang="zh-CN" sz="3200" u="sng" dirty="0">
                <a:solidFill>
                  <a:srgbClr val="000000"/>
                </a:solidFill>
                <a:ea typeface="楷体_GB2312" pitchFamily="49" charset="-122"/>
              </a:rPr>
              <a:t>209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, 230 , </a:t>
            </a:r>
            <a:r>
              <a:rPr lang="en-US" altLang="zh-CN" sz="3200" dirty="0">
                <a:solidFill>
                  <a:srgbClr val="FF33CC"/>
                </a:solidFill>
                <a:ea typeface="楷体_GB2312" pitchFamily="49" charset="-122"/>
              </a:rPr>
              <a:t>247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200" u="sng" dirty="0">
                <a:solidFill>
                  <a:srgbClr val="FF0000"/>
                </a:solidFill>
                <a:ea typeface="楷体_GB2312" pitchFamily="49" charset="-122"/>
              </a:rPr>
              <a:t>386,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3200" u="sng" dirty="0">
                <a:solidFill>
                  <a:srgbClr val="000000"/>
                </a:solidFill>
                <a:ea typeface="楷体_GB2312" pitchFamily="49" charset="-122"/>
              </a:rPr>
              <a:t>539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zh-CN" sz="3200" u="sng" dirty="0">
                <a:solidFill>
                  <a:srgbClr val="FF0000"/>
                </a:solidFill>
                <a:ea typeface="楷体_GB2312" pitchFamily="49" charset="-122"/>
              </a:rPr>
              <a:t>606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200" dirty="0">
                <a:solidFill>
                  <a:srgbClr val="990000"/>
                </a:solidFill>
                <a:ea typeface="楷体_GB2312" pitchFamily="49" charset="-122"/>
              </a:rPr>
              <a:t>768,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 834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95288" y="5453063"/>
            <a:ext cx="4946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然后</a:t>
            </a:r>
            <a:r>
              <a:rPr lang="zh-CN" altLang="en-US" sz="32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收集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在一起；</a:t>
            </a:r>
          </a:p>
        </p:txBody>
      </p:sp>
    </p:spTree>
    <p:extLst>
      <p:ext uri="{BB962C8B-B14F-4D97-AF65-F5344CB8AC3E}">
        <p14:creationId xmlns:p14="http://schemas.microsoft.com/office/powerpoint/2010/main" val="2157011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9" grpId="0" autoUpdateAnimBg="0"/>
      <p:bldP spid="36870" grpId="0" autoUpdateAnimBg="0"/>
      <p:bldP spid="36871" grpId="0" autoUpdateAnimBg="0"/>
      <p:bldP spid="36872" grpId="0" autoUpdateAnimBg="0"/>
      <p:bldP spid="36873" grpId="0" autoUpdateAnimBg="0"/>
      <p:bldP spid="3687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6264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5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在计算机上实现基数排序时，为减少所需辅助存储空间，应采用链表作存储结构</a:t>
            </a:r>
            <a:r>
              <a:rPr lang="zh-CN" altLang="en-US" sz="35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，即链式基数排序，具体作法为：</a:t>
            </a:r>
            <a:endParaRPr lang="zh-CN" altLang="en-US" sz="35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2075" y="1905000"/>
            <a:ext cx="8645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１．</a:t>
            </a: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待排序记录以指针相链，构成一个链表；</a:t>
            </a:r>
            <a:endParaRPr lang="zh-CN" altLang="en-US" sz="36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66713" y="2667000"/>
            <a:ext cx="86248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２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分配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时，按当前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关键字位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所取值，将记录分配到不同的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链队列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中，每个队列中记录的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关键字位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相同；</a:t>
            </a:r>
            <a:endParaRPr lang="zh-CN" altLang="en-US" sz="36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93688" y="4495800"/>
            <a:ext cx="8474075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３</a:t>
            </a:r>
            <a:r>
              <a:rPr lang="en-US" altLang="zh-CN" sz="32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收集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时，按当前关键字位取值从小到大将各队列首尾相链成一个链表</a:t>
            </a:r>
            <a:r>
              <a:rPr lang="en-US" altLang="zh-CN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90513" y="5911850"/>
            <a:ext cx="81547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４．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对每个关键字位均重复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2) 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3) 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两步。</a:t>
            </a:r>
            <a:endParaRPr lang="zh-CN" altLang="en-US" sz="36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435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6" grpId="0" autoUpdateAnimBg="0"/>
      <p:bldP spid="38917" grpId="0" autoUpdateAnimBg="0"/>
      <p:bldP spid="3891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" y="0"/>
            <a:ext cx="170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例如：</a:t>
            </a:r>
            <a:endParaRPr lang="zh-CN" altLang="en-US" sz="40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00050" y="685800"/>
            <a:ext cx="851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p</a:t>
            </a:r>
            <a:r>
              <a:rPr lang="en-US" altLang="zh-CN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369</a:t>
            </a:r>
            <a:r>
              <a:rPr lang="en-US" altLang="zh-CN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367</a:t>
            </a:r>
            <a:r>
              <a:rPr lang="en-US" altLang="zh-CN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167</a:t>
            </a:r>
            <a:r>
              <a:rPr lang="en-US" altLang="zh-CN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239</a:t>
            </a:r>
            <a:r>
              <a:rPr lang="en-US" altLang="zh-CN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237</a:t>
            </a:r>
            <a:r>
              <a:rPr lang="en-US" altLang="zh-CN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138</a:t>
            </a:r>
            <a:r>
              <a:rPr lang="en-US" altLang="zh-CN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230</a:t>
            </a:r>
            <a:r>
              <a:rPr lang="en-US" altLang="zh-CN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139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28600" y="1174750"/>
            <a:ext cx="3406775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rgbClr val="990000"/>
                </a:solidFill>
                <a:ea typeface="隶书" pitchFamily="49" charset="-122"/>
              </a:rPr>
              <a:t>进行第一次分配</a:t>
            </a:r>
            <a:endParaRPr lang="zh-CN" altLang="en-US" sz="4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07950" y="5111750"/>
            <a:ext cx="340677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b="1">
                <a:solidFill>
                  <a:srgbClr val="990000"/>
                </a:solidFill>
                <a:ea typeface="隶书" pitchFamily="49" charset="-122"/>
              </a:rPr>
              <a:t>进行第一次收集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143000" y="1936750"/>
            <a:ext cx="31559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f[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0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]              r[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0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]</a:t>
            </a:r>
            <a:endParaRPr lang="en-US" altLang="zh-CN" sz="4000">
              <a:solidFill>
                <a:srgbClr val="006666"/>
              </a:solidFill>
              <a:ea typeface="楷体_GB2312" pitchFamily="49" charset="-122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143000" y="2808288"/>
            <a:ext cx="54419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f[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7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]                                  r[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7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]</a:t>
            </a:r>
            <a:endParaRPr lang="en-US" altLang="zh-CN" sz="4000">
              <a:solidFill>
                <a:srgbClr val="006666"/>
              </a:solidFill>
              <a:ea typeface="楷体_GB2312" pitchFamily="49" charset="-122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143000" y="3581400"/>
            <a:ext cx="31559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f[</a:t>
            </a:r>
            <a:r>
              <a:rPr lang="en-US" altLang="zh-CN" sz="3600" b="1">
                <a:solidFill>
                  <a:srgbClr val="FF00FF"/>
                </a:solidFill>
                <a:ea typeface="楷体_GB2312" pitchFamily="49" charset="-122"/>
              </a:rPr>
              <a:t>8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]              r[</a:t>
            </a:r>
            <a:r>
              <a:rPr lang="en-US" altLang="zh-CN" sz="3600" b="1">
                <a:solidFill>
                  <a:srgbClr val="FF00FF"/>
                </a:solidFill>
                <a:ea typeface="楷体_GB2312" pitchFamily="49" charset="-122"/>
              </a:rPr>
              <a:t>8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]</a:t>
            </a:r>
            <a:endParaRPr lang="en-US" altLang="zh-CN" sz="4000">
              <a:solidFill>
                <a:srgbClr val="006666"/>
              </a:solidFill>
              <a:ea typeface="楷体_GB2312" pitchFamily="49" charset="-122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1143000" y="4419600"/>
            <a:ext cx="544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f[</a:t>
            </a:r>
            <a:r>
              <a:rPr lang="en-US" altLang="zh-CN" sz="3600" b="1">
                <a:solidFill>
                  <a:srgbClr val="CC3300"/>
                </a:solidFill>
                <a:ea typeface="楷体_GB2312" pitchFamily="49" charset="-122"/>
              </a:rPr>
              <a:t>9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]                                  r[</a:t>
            </a:r>
            <a:r>
              <a:rPr lang="en-US" altLang="zh-CN" sz="3600" b="1">
                <a:solidFill>
                  <a:srgbClr val="CC3300"/>
                </a:solidFill>
                <a:ea typeface="楷体_GB2312" pitchFamily="49" charset="-122"/>
              </a:rPr>
              <a:t>9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]</a:t>
            </a:r>
            <a:endParaRPr lang="en-US" altLang="zh-CN" sz="4000">
              <a:solidFill>
                <a:srgbClr val="006666"/>
              </a:solidFill>
              <a:ea typeface="楷体_GB2312" pitchFamily="49" charset="-122"/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04800" y="5943600"/>
            <a:ext cx="1428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660033"/>
                </a:solidFill>
                <a:ea typeface="楷体_GB2312" pitchFamily="49" charset="-122"/>
              </a:rPr>
              <a:t>p→230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1828800" y="2057400"/>
            <a:ext cx="178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→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23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0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←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828800" y="2863850"/>
            <a:ext cx="407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→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36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7                    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←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971800" y="286385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→16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7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4114800" y="286385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→23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7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1524000" y="5943600"/>
            <a:ext cx="3241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660033"/>
                </a:solidFill>
                <a:ea typeface="楷体_GB2312" pitchFamily="49" charset="-122"/>
              </a:rPr>
              <a:t>→367→167→237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4648200" y="5943600"/>
            <a:ext cx="1203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660033"/>
                </a:solidFill>
                <a:ea typeface="楷体_GB2312" pitchFamily="49" charset="-122"/>
              </a:rPr>
              <a:t>→138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5715000" y="5943600"/>
            <a:ext cx="3241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660033"/>
                </a:solidFill>
                <a:ea typeface="楷体_GB2312" pitchFamily="49" charset="-122"/>
              </a:rPr>
              <a:t>→368→239→139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1828800" y="4419600"/>
            <a:ext cx="407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→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36</a:t>
            </a:r>
            <a:r>
              <a:rPr lang="en-US" altLang="zh-CN" sz="3600" b="1">
                <a:solidFill>
                  <a:srgbClr val="CC3300"/>
                </a:solidFill>
                <a:ea typeface="楷体_GB2312" pitchFamily="49" charset="-122"/>
              </a:rPr>
              <a:t>9                    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←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2971800" y="446405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→23</a:t>
            </a:r>
            <a:r>
              <a:rPr lang="en-US" altLang="zh-CN" sz="3600" b="1">
                <a:solidFill>
                  <a:srgbClr val="CC3300"/>
                </a:solidFill>
                <a:ea typeface="楷体_GB2312" pitchFamily="49" charset="-122"/>
              </a:rPr>
              <a:t>9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4114800" y="446405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→13</a:t>
            </a:r>
            <a:r>
              <a:rPr lang="en-US" altLang="zh-CN" sz="3600" b="1">
                <a:solidFill>
                  <a:srgbClr val="CC3300"/>
                </a:solidFill>
                <a:ea typeface="楷体_GB2312" pitchFamily="49" charset="-122"/>
              </a:rPr>
              <a:t>9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1797050" y="3657600"/>
            <a:ext cx="178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→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13</a:t>
            </a:r>
            <a:r>
              <a:rPr lang="en-US" altLang="zh-CN" sz="3600" b="1">
                <a:solidFill>
                  <a:srgbClr val="FF00FF"/>
                </a:solidFill>
                <a:ea typeface="楷体_GB2312" pitchFamily="49" charset="-122"/>
              </a:rPr>
              <a:t>8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←</a:t>
            </a:r>
          </a:p>
        </p:txBody>
      </p:sp>
    </p:spTree>
    <p:extLst>
      <p:ext uri="{BB962C8B-B14F-4D97-AF65-F5344CB8AC3E}">
        <p14:creationId xmlns:p14="http://schemas.microsoft.com/office/powerpoint/2010/main" val="1298226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1" grpId="0" autoUpdateAnimBg="0"/>
      <p:bldP spid="39942" grpId="0" autoUpdateAnimBg="0"/>
      <p:bldP spid="39943" grpId="0" autoUpdateAnimBg="0"/>
      <p:bldP spid="39944" grpId="0" autoUpdateAnimBg="0"/>
      <p:bldP spid="39945" grpId="0" autoUpdateAnimBg="0"/>
      <p:bldP spid="39946" grpId="0" autoUpdateAnimBg="0"/>
      <p:bldP spid="39947" grpId="0" autoUpdateAnimBg="0"/>
      <p:bldP spid="39948" grpId="0" autoUpdateAnimBg="0"/>
      <p:bldP spid="39949" grpId="0" autoUpdateAnimBg="0"/>
      <p:bldP spid="39950" grpId="0" autoUpdateAnimBg="0"/>
      <p:bldP spid="39951" grpId="0" autoUpdateAnimBg="0"/>
      <p:bldP spid="39952" grpId="0" autoUpdateAnimBg="0"/>
      <p:bldP spid="39953" grpId="0" autoUpdateAnimBg="0"/>
      <p:bldP spid="39954" grpId="0" autoUpdateAnimBg="0"/>
      <p:bldP spid="39955" grpId="0" autoUpdateAnimBg="0"/>
      <p:bldP spid="39956" grpId="0" autoUpdateAnimBg="0"/>
      <p:bldP spid="3995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377348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>
                <a:solidFill>
                  <a:srgbClr val="990000"/>
                </a:solidFill>
                <a:ea typeface="隶书" pitchFamily="49" charset="-122"/>
              </a:rPr>
              <a:t>进行第二次分配</a:t>
            </a:r>
            <a:endParaRPr lang="zh-CN" altLang="en-US" sz="4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61950" y="5191125"/>
            <a:ext cx="55054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660033"/>
                </a:solidFill>
                <a:ea typeface="楷体_GB2312" pitchFamily="49" charset="-122"/>
              </a:rPr>
              <a:t>p→230→237→138→239→139</a:t>
            </a:r>
            <a:endParaRPr lang="en-US" altLang="zh-CN" sz="34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88925" y="400050"/>
            <a:ext cx="8562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660033"/>
                </a:solidFill>
                <a:ea typeface="楷体_GB2312" pitchFamily="49" charset="-122"/>
              </a:rPr>
              <a:t>p→230→367→167→237→138→368→239→139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81000" y="2057400"/>
            <a:ext cx="85693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>
                <a:solidFill>
                  <a:srgbClr val="006666"/>
                </a:solidFill>
                <a:ea typeface="楷体_GB2312" pitchFamily="49" charset="-122"/>
              </a:rPr>
              <a:t>f[</a:t>
            </a: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en-US" altLang="zh-CN" sz="4000">
                <a:solidFill>
                  <a:srgbClr val="006666"/>
                </a:solidFill>
                <a:ea typeface="楷体_GB2312" pitchFamily="49" charset="-122"/>
              </a:rPr>
              <a:t>]                                                      r[</a:t>
            </a: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en-US" altLang="zh-CN" sz="4000">
                <a:solidFill>
                  <a:srgbClr val="006666"/>
                </a:solidFill>
                <a:ea typeface="楷体_GB2312" pitchFamily="49" charset="-122"/>
              </a:rPr>
              <a:t>]</a:t>
            </a:r>
            <a:endParaRPr lang="en-US" altLang="zh-CN" sz="4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81000" y="3200400"/>
            <a:ext cx="60293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>
                <a:solidFill>
                  <a:srgbClr val="006666"/>
                </a:solidFill>
                <a:ea typeface="楷体_GB2312" pitchFamily="49" charset="-122"/>
              </a:rPr>
              <a:t>f[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6</a:t>
            </a:r>
            <a:r>
              <a:rPr lang="en-US" altLang="zh-CN" sz="4000">
                <a:solidFill>
                  <a:srgbClr val="006666"/>
                </a:solidFill>
                <a:ea typeface="楷体_GB2312" pitchFamily="49" charset="-122"/>
              </a:rPr>
              <a:t>]                                  r[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6</a:t>
            </a:r>
            <a:r>
              <a:rPr lang="en-US" altLang="zh-CN" sz="4000">
                <a:solidFill>
                  <a:srgbClr val="006666"/>
                </a:solidFill>
                <a:ea typeface="楷体_GB2312" pitchFamily="49" charset="-122"/>
              </a:rPr>
              <a:t>]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143000" y="2193925"/>
            <a:ext cx="704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6666"/>
                </a:solidFill>
                <a:ea typeface="楷体_GB2312" pitchFamily="49" charset="-122"/>
              </a:rPr>
              <a:t>→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0                                        </a:t>
            </a:r>
            <a:r>
              <a:rPr lang="en-US" altLang="zh-CN" sz="4000">
                <a:solidFill>
                  <a:srgbClr val="006666"/>
                </a:solidFill>
                <a:ea typeface="楷体_GB2312" pitchFamily="49" charset="-122"/>
              </a:rPr>
              <a:t>←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432050" y="2193925"/>
            <a:ext cx="145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→2</a:t>
            </a: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7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657600" y="2193925"/>
            <a:ext cx="145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→1</a:t>
            </a: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8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4876800" y="2193925"/>
            <a:ext cx="145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→2</a:t>
            </a: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9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6172200" y="2193925"/>
            <a:ext cx="145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→1</a:t>
            </a: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9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1143000" y="3336925"/>
            <a:ext cx="450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6666"/>
                </a:solidFill>
                <a:ea typeface="楷体_GB2312" pitchFamily="49" charset="-122"/>
              </a:rPr>
              <a:t>→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6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7                    </a:t>
            </a:r>
            <a:r>
              <a:rPr lang="en-US" altLang="zh-CN" sz="4000">
                <a:solidFill>
                  <a:srgbClr val="006666"/>
                </a:solidFill>
                <a:ea typeface="楷体_GB2312" pitchFamily="49" charset="-122"/>
              </a:rPr>
              <a:t>←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2362200" y="3336925"/>
            <a:ext cx="145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→1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6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7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3657600" y="3336925"/>
            <a:ext cx="145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→3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6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8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5791200" y="5287963"/>
            <a:ext cx="3241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660033"/>
                </a:solidFill>
                <a:ea typeface="楷体_GB2312" pitchFamily="49" charset="-122"/>
              </a:rPr>
              <a:t>→367→167→368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457200" y="4191000"/>
            <a:ext cx="37401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>
                <a:solidFill>
                  <a:srgbClr val="990000"/>
                </a:solidFill>
                <a:ea typeface="隶书" pitchFamily="49" charset="-122"/>
              </a:rPr>
              <a:t>进行第二次收集</a:t>
            </a:r>
          </a:p>
        </p:txBody>
      </p:sp>
    </p:spTree>
    <p:extLst>
      <p:ext uri="{BB962C8B-B14F-4D97-AF65-F5344CB8AC3E}">
        <p14:creationId xmlns:p14="http://schemas.microsoft.com/office/powerpoint/2010/main" val="1471985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utoUpdateAnimBg="0"/>
      <p:bldP spid="41994" grpId="0" autoUpdateAnimBg="0"/>
      <p:bldP spid="41995" grpId="0" autoUpdateAnimBg="0"/>
      <p:bldP spid="41996" grpId="0" autoUpdateAnimBg="0"/>
      <p:bldP spid="41997" grpId="0" autoUpdateAnimBg="0"/>
      <p:bldP spid="41998" grpId="0" autoUpdateAnimBg="0"/>
      <p:bldP spid="41999" grpId="0" autoUpdateAnimBg="0"/>
      <p:bldP spid="4200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4616450"/>
            <a:ext cx="917257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80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3600" b="1">
                <a:solidFill>
                  <a:srgbClr val="990000"/>
                </a:solidFill>
                <a:ea typeface="隶书" pitchFamily="49" charset="-122"/>
              </a:rPr>
              <a:t>进行第三次收集之后便得到记录的有序序列</a:t>
            </a:r>
            <a:endParaRPr lang="zh-CN" altLang="en-US" sz="34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143000" y="1752600"/>
            <a:ext cx="544195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f[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]                                  r[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]</a:t>
            </a: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88925" y="171450"/>
            <a:ext cx="8562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660033"/>
                </a:solidFill>
                <a:ea typeface="楷体_GB2312" pitchFamily="49" charset="-122"/>
              </a:rPr>
              <a:t>p→230→237→138→239→139→367→167→368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33400" y="990600"/>
            <a:ext cx="3773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990000"/>
                </a:solidFill>
                <a:ea typeface="隶书" pitchFamily="49" charset="-122"/>
              </a:rPr>
              <a:t>进行第三次分配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143000" y="2667000"/>
            <a:ext cx="544195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f[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]                                  r[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]</a:t>
            </a: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143000" y="3581400"/>
            <a:ext cx="429895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f[</a:t>
            </a:r>
            <a:r>
              <a:rPr lang="en-US" altLang="zh-CN" sz="3600" b="1">
                <a:solidFill>
                  <a:srgbClr val="FF00FF"/>
                </a:solidFill>
                <a:ea typeface="楷体_GB2312" pitchFamily="49" charset="-122"/>
              </a:rPr>
              <a:t>3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]                        r[</a:t>
            </a:r>
            <a:r>
              <a:rPr lang="en-US" altLang="zh-CN" sz="3600" b="1">
                <a:solidFill>
                  <a:srgbClr val="FF00FF"/>
                </a:solidFill>
                <a:ea typeface="楷体_GB2312" pitchFamily="49" charset="-122"/>
              </a:rPr>
              <a:t>3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]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797050" y="1828800"/>
            <a:ext cx="407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→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38                    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←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2940050" y="182880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→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39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4114800" y="186055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→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67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1797050" y="2787650"/>
            <a:ext cx="407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→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30                    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←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2940050" y="278765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→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37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4083050" y="278765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→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39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1828800" y="3702050"/>
            <a:ext cx="292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→</a:t>
            </a:r>
            <a:r>
              <a:rPr lang="en-US" altLang="zh-CN" sz="3600" b="1">
                <a:solidFill>
                  <a:srgbClr val="FF00FF"/>
                </a:solidFill>
                <a:ea typeface="楷体_GB2312" pitchFamily="49" charset="-122"/>
              </a:rPr>
              <a:t>3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67          </a:t>
            </a:r>
            <a:r>
              <a:rPr lang="en-US" altLang="zh-CN" sz="3600">
                <a:solidFill>
                  <a:srgbClr val="006666"/>
                </a:solidFill>
                <a:ea typeface="楷体_GB2312" pitchFamily="49" charset="-122"/>
              </a:rPr>
              <a:t>←</a:t>
            </a: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2971800" y="370205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→</a:t>
            </a:r>
            <a:r>
              <a:rPr lang="en-US" altLang="zh-CN" sz="3600" b="1">
                <a:solidFill>
                  <a:srgbClr val="FF00FF"/>
                </a:solidFill>
                <a:ea typeface="楷体_GB2312" pitchFamily="49" charset="-122"/>
              </a:rPr>
              <a:t>3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68</a:t>
            </a: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304800" y="5715000"/>
            <a:ext cx="3467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660033"/>
                </a:solidFill>
                <a:ea typeface="楷体_GB2312" pitchFamily="49" charset="-122"/>
              </a:rPr>
              <a:t>p→138→139→167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3581400" y="5715000"/>
            <a:ext cx="3241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660033"/>
                </a:solidFill>
                <a:ea typeface="楷体_GB2312" pitchFamily="49" charset="-122"/>
              </a:rPr>
              <a:t>→230→237→239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6629400" y="5715000"/>
            <a:ext cx="2222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660033"/>
                </a:solidFill>
                <a:ea typeface="楷体_GB2312" pitchFamily="49" charset="-122"/>
              </a:rPr>
              <a:t>→367→368</a:t>
            </a:r>
          </a:p>
        </p:txBody>
      </p:sp>
    </p:spTree>
    <p:extLst>
      <p:ext uri="{BB962C8B-B14F-4D97-AF65-F5344CB8AC3E}">
        <p14:creationId xmlns:p14="http://schemas.microsoft.com/office/powerpoint/2010/main" val="1007500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2" grpId="0" autoUpdateAnimBg="0"/>
      <p:bldP spid="43013" grpId="0" autoUpdateAnimBg="0"/>
      <p:bldP spid="43014" grpId="0" autoUpdateAnimBg="0"/>
      <p:bldP spid="43015" grpId="0" autoUpdateAnimBg="0"/>
      <p:bldP spid="43016" grpId="0" autoUpdateAnimBg="0"/>
      <p:bldP spid="43017" grpId="0" autoUpdateAnimBg="0"/>
      <p:bldP spid="43018" grpId="0" autoUpdateAnimBg="0"/>
      <p:bldP spid="43019" grpId="0" autoUpdateAnimBg="0"/>
      <p:bldP spid="43020" grpId="0" autoUpdateAnimBg="0"/>
      <p:bldP spid="43021" grpId="0" autoUpdateAnimBg="0"/>
      <p:bldP spid="43022" grpId="0" autoUpdateAnimBg="0"/>
      <p:bldP spid="43023" grpId="0" autoUpdateAnimBg="0"/>
      <p:bldP spid="43024" grpId="0" autoUpdateAnimBg="0"/>
      <p:bldP spid="43025" grpId="0" autoUpdateAnimBg="0"/>
      <p:bldP spid="4302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95350" y="658813"/>
            <a:ext cx="6936514" cy="190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200" b="1" dirty="0">
                <a:solidFill>
                  <a:srgbClr val="000080"/>
                </a:solidFill>
                <a:latin typeface="楷体_GB2312" pitchFamily="49" charset="-122"/>
                <a:ea typeface="楷体_GB2312" pitchFamily="49" charset="-122"/>
              </a:rPr>
              <a:t>基数排序的时间复杂度为：</a:t>
            </a:r>
          </a:p>
          <a:p>
            <a:pPr algn="l">
              <a:lnSpc>
                <a:spcPct val="150000"/>
              </a:lnSpc>
            </a:pPr>
            <a:r>
              <a:rPr lang="zh-CN" altLang="en-US" sz="4200" b="1" dirty="0">
                <a:solidFill>
                  <a:srgbClr val="000080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4200" b="1" dirty="0">
                <a:solidFill>
                  <a:srgbClr val="3333CC"/>
                </a:solidFill>
                <a:ea typeface="楷体_GB2312" pitchFamily="49" charset="-122"/>
              </a:rPr>
              <a:t>O( d ( </a:t>
            </a:r>
            <a:r>
              <a:rPr lang="en-US" altLang="zh-CN" sz="4200" b="1" dirty="0" err="1">
                <a:solidFill>
                  <a:srgbClr val="3333CC"/>
                </a:solidFill>
                <a:ea typeface="楷体_GB2312" pitchFamily="49" charset="-122"/>
              </a:rPr>
              <a:t>n+</a:t>
            </a:r>
            <a:r>
              <a:rPr lang="en-US" altLang="zh-CN" sz="4200" b="1" i="1" dirty="0" err="1">
                <a:solidFill>
                  <a:srgbClr val="3333CC"/>
                </a:solidFill>
                <a:ea typeface="楷体_GB2312" pitchFamily="49" charset="-122"/>
              </a:rPr>
              <a:t>r</a:t>
            </a:r>
            <a:r>
              <a:rPr lang="en-US" altLang="zh-CN" sz="4200" b="1" dirty="0">
                <a:solidFill>
                  <a:srgbClr val="3333CC"/>
                </a:solidFill>
                <a:ea typeface="楷体_GB2312" pitchFamily="49" charset="-122"/>
              </a:rPr>
              <a:t> ) )</a:t>
            </a:r>
            <a:endParaRPr lang="en-US" altLang="zh-CN" sz="42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33350" y="2514600"/>
            <a:ext cx="924644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rgbClr val="000000"/>
                </a:solidFill>
                <a:ea typeface="楷体_GB2312" pitchFamily="49" charset="-122"/>
              </a:rPr>
              <a:t>其中，</a:t>
            </a: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      分配为</a:t>
            </a:r>
            <a:r>
              <a:rPr lang="en-US" altLang="zh-CN" sz="3200" dirty="0">
                <a:solidFill>
                  <a:srgbClr val="9933FF"/>
                </a:solidFill>
                <a:ea typeface="楷体_GB2312" pitchFamily="49" charset="-122"/>
              </a:rPr>
              <a:t>O(n)</a:t>
            </a:r>
            <a:r>
              <a:rPr lang="zh-CN" altLang="en-US" sz="2400" dirty="0">
                <a:solidFill>
                  <a:srgbClr val="9933FF"/>
                </a:solidFill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9933FF"/>
                </a:solidFill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9933FF"/>
                </a:solidFill>
                <a:ea typeface="楷体_GB2312" pitchFamily="49" charset="-122"/>
              </a:rPr>
              <a:t>为待排序序列的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记录个数</a:t>
            </a:r>
            <a:r>
              <a:rPr lang="zh-CN" altLang="en-US" sz="2400" dirty="0">
                <a:solidFill>
                  <a:srgbClr val="9933FF"/>
                </a:solidFill>
                <a:ea typeface="楷体_GB2312" pitchFamily="49" charset="-122"/>
              </a:rPr>
              <a:t>）</a:t>
            </a:r>
            <a:endParaRPr lang="zh-CN" altLang="en-US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      收集为</a:t>
            </a:r>
            <a:r>
              <a:rPr lang="en-US" altLang="zh-CN" sz="3200" dirty="0">
                <a:solidFill>
                  <a:srgbClr val="9933FF"/>
                </a:solidFill>
                <a:ea typeface="楷体_GB2312" pitchFamily="49" charset="-122"/>
              </a:rPr>
              <a:t>O(</a:t>
            </a:r>
            <a:r>
              <a:rPr lang="en-US" altLang="zh-CN" sz="3200" i="1" dirty="0">
                <a:solidFill>
                  <a:srgbClr val="9933FF"/>
                </a:solidFill>
                <a:ea typeface="楷体_GB2312" pitchFamily="49" charset="-122"/>
              </a:rPr>
              <a:t>r</a:t>
            </a:r>
            <a:r>
              <a:rPr lang="en-US" altLang="zh-CN" sz="3200" dirty="0">
                <a:solidFill>
                  <a:srgbClr val="9933FF"/>
                </a:solidFill>
                <a:ea typeface="楷体_GB2312" pitchFamily="49" charset="-122"/>
              </a:rPr>
              <a:t>) 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“基”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一个单关键字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的取值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范围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3200" dirty="0">
                <a:solidFill>
                  <a:srgbClr val="9900CC"/>
                </a:solidFill>
                <a:ea typeface="楷体_GB2312" pitchFamily="49" charset="-122"/>
              </a:rPr>
              <a:t> d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为“分配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收集”的趟数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（一个</a:t>
            </a:r>
            <a:r>
              <a:rPr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记录的单关键字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个数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13122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09600" y="474663"/>
            <a:ext cx="2346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10.1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概述</a:t>
            </a:r>
            <a:endParaRPr lang="zh-CN" altLang="en-US" sz="40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23" name="Text Box 3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00200" y="1312863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10.2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插入排序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0724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2590800" y="2151063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10.3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快速排序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0725" name="Text Box 5">
            <a:hlinkClick r:id="rId5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3581400" y="2973388"/>
            <a:ext cx="3806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10.4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选择排序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0726" name="Text Box 6">
            <a:hlinkClick r:id="rId6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09600" y="3659188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10.5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归并排序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0727" name="Text Box 7">
            <a:hlinkClick r:id="rId7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447800" y="4497388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</a:rPr>
              <a:t>10.6  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基数排序</a:t>
            </a:r>
          </a:p>
        </p:txBody>
      </p:sp>
      <p:sp>
        <p:nvSpPr>
          <p:cNvPr id="30728" name="Text Box 8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186909" y="5335588"/>
            <a:ext cx="69990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3366"/>
                </a:solidFill>
                <a:ea typeface="楷体_GB2312" pitchFamily="49" charset="-122"/>
              </a:rPr>
              <a:t>10.7  </a:t>
            </a:r>
            <a:r>
              <a:rPr lang="zh-CN" altLang="en-US" sz="4000" b="1" dirty="0">
                <a:solidFill>
                  <a:srgbClr val="003366"/>
                </a:solidFill>
                <a:ea typeface="楷体_GB2312" pitchFamily="49" charset="-122"/>
              </a:rPr>
              <a:t>各种排序方法的综合比较</a:t>
            </a:r>
          </a:p>
        </p:txBody>
      </p:sp>
    </p:spTree>
    <p:extLst>
      <p:ext uri="{BB962C8B-B14F-4D97-AF65-F5344CB8AC3E}">
        <p14:creationId xmlns:p14="http://schemas.microsoft.com/office/powerpoint/2010/main" val="859198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37" y="2212809"/>
            <a:ext cx="6777643" cy="4517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72" y="222156"/>
            <a:ext cx="757237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2325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1" y="305408"/>
            <a:ext cx="5676900" cy="5391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920" y="3720830"/>
            <a:ext cx="3971722" cy="26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21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663" y="192082"/>
            <a:ext cx="7023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待排序数据总量：</a:t>
            </a:r>
            <a:r>
              <a:rPr lang="en-US" altLang="zh-CN" sz="2000" dirty="0" smtClean="0">
                <a:solidFill>
                  <a:srgbClr val="000000"/>
                </a:solidFill>
              </a:rPr>
              <a:t>10GB=10000MB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待排序关键字个数：</a:t>
            </a:r>
            <a:r>
              <a:rPr lang="en-US" altLang="zh-CN" sz="2000" dirty="0" smtClean="0">
                <a:solidFill>
                  <a:srgbClr val="000000"/>
                </a:solidFill>
              </a:rPr>
              <a:t>100000000</a:t>
            </a:r>
            <a:r>
              <a:rPr lang="zh-CN" altLang="en-US" sz="2000" dirty="0" smtClean="0">
                <a:solidFill>
                  <a:srgbClr val="000000"/>
                </a:solidFill>
              </a:rPr>
              <a:t>个（即</a:t>
            </a:r>
            <a:r>
              <a:rPr lang="en-US" altLang="zh-CN" sz="2000" dirty="0" smtClean="0">
                <a:solidFill>
                  <a:srgbClr val="000000"/>
                </a:solidFill>
              </a:rPr>
              <a:t>100M</a:t>
            </a:r>
            <a:r>
              <a:rPr lang="zh-CN" altLang="en-US" sz="2000" dirty="0" smtClean="0">
                <a:solidFill>
                  <a:srgbClr val="000000"/>
                </a:solidFill>
              </a:rPr>
              <a:t>个）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关键字长度为</a:t>
            </a:r>
            <a:r>
              <a:rPr lang="en-US" altLang="zh-CN" sz="2000" dirty="0" smtClean="0">
                <a:solidFill>
                  <a:srgbClr val="000000"/>
                </a:solidFill>
              </a:rPr>
              <a:t>100</a:t>
            </a:r>
            <a:r>
              <a:rPr lang="zh-CN" altLang="en-US" sz="2000" dirty="0" smtClean="0">
                <a:solidFill>
                  <a:srgbClr val="000000"/>
                </a:solidFill>
              </a:rPr>
              <a:t>字节（</a:t>
            </a:r>
            <a:r>
              <a:rPr lang="en-US" altLang="zh-CN" sz="2000" dirty="0" smtClean="0">
                <a:solidFill>
                  <a:srgbClr val="000000"/>
                </a:solidFill>
              </a:rPr>
              <a:t>100byte</a:t>
            </a:r>
            <a:r>
              <a:rPr lang="zh-CN" altLang="en-US" sz="1800" dirty="0" smtClean="0">
                <a:solidFill>
                  <a:srgbClr val="000000"/>
                </a:solidFill>
              </a:rPr>
              <a:t>）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886394" y="1337377"/>
            <a:ext cx="736747" cy="2551670"/>
            <a:chOff x="5187891" y="1838529"/>
            <a:chExt cx="736747" cy="2155262"/>
          </a:xfrm>
        </p:grpSpPr>
        <p:sp>
          <p:nvSpPr>
            <p:cNvPr id="43" name="文本框 42"/>
            <p:cNvSpPr txBox="1"/>
            <p:nvPr/>
          </p:nvSpPr>
          <p:spPr>
            <a:xfrm>
              <a:off x="5187891" y="3759824"/>
              <a:ext cx="736747" cy="233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000000"/>
                  </a:solidFill>
                </a:rPr>
                <a:t>子序列</a:t>
              </a:r>
              <a:r>
                <a:rPr lang="en-US" altLang="zh-CN" sz="1200" b="1" dirty="0" smtClean="0">
                  <a:solidFill>
                    <a:srgbClr val="000000"/>
                  </a:solidFill>
                </a:rPr>
                <a:t>1</a:t>
              </a:r>
              <a:endParaRPr lang="zh-CN" alt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241680" y="1838529"/>
              <a:ext cx="606703" cy="215526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66227" y="1399568"/>
            <a:ext cx="3986414" cy="553753"/>
            <a:chOff x="1898725" y="1809834"/>
            <a:chExt cx="3986414" cy="553753"/>
          </a:xfrm>
        </p:grpSpPr>
        <p:grpSp>
          <p:nvGrpSpPr>
            <p:cNvPr id="8" name="组合 7"/>
            <p:cNvGrpSpPr/>
            <p:nvPr/>
          </p:nvGrpSpPr>
          <p:grpSpPr>
            <a:xfrm>
              <a:off x="1898725" y="1809834"/>
              <a:ext cx="3986414" cy="553753"/>
              <a:chOff x="1866451" y="1809834"/>
              <a:chExt cx="3986414" cy="553753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264705" y="1828776"/>
                <a:ext cx="588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字节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1</a:t>
                </a:r>
                <a:endParaRPr lang="zh-CN" altLang="en-US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4457865" y="1823294"/>
                <a:ext cx="6472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字节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2</a:t>
                </a:r>
                <a:endParaRPr lang="zh-CN" altLang="en-US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624865" y="1809834"/>
                <a:ext cx="7637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字节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100</a:t>
                </a:r>
                <a:endParaRPr lang="zh-CN" altLang="en-US" sz="1200" b="1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866451" y="2064242"/>
                <a:ext cx="3902051" cy="299345"/>
                <a:chOff x="1866451" y="2064242"/>
                <a:chExt cx="3902051" cy="29934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>
                  <a:off x="5311302" y="2077056"/>
                  <a:ext cx="457200" cy="2616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4536752" y="2064242"/>
                  <a:ext cx="457200" cy="2616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2783255" y="2077056"/>
                  <a:ext cx="457200" cy="26161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1866451" y="2086588"/>
                  <a:ext cx="76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000000"/>
                      </a:solidFill>
                    </a:rPr>
                    <a:t>关键字</a:t>
                  </a:r>
                  <a:r>
                    <a:rPr lang="en-US" altLang="zh-CN" sz="1200" b="1" dirty="0" smtClean="0">
                      <a:solidFill>
                        <a:srgbClr val="000000"/>
                      </a:solidFill>
                    </a:rPr>
                    <a:t>1</a:t>
                  </a:r>
                  <a:endParaRPr lang="zh-CN" altLang="en-US" sz="1200" b="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3" name="文本框 12"/>
            <p:cNvSpPr txBox="1"/>
            <p:nvPr/>
          </p:nvSpPr>
          <p:spPr>
            <a:xfrm>
              <a:off x="3539266" y="2024987"/>
              <a:ext cx="828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00"/>
                  </a:solidFill>
                </a:rPr>
                <a:t>…  …</a:t>
              </a:r>
              <a:endParaRPr lang="zh-CN" alt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36484" y="2036755"/>
            <a:ext cx="3934325" cy="344015"/>
            <a:chOff x="1868982" y="2447021"/>
            <a:chExt cx="3934325" cy="344015"/>
          </a:xfrm>
        </p:grpSpPr>
        <p:grpSp>
          <p:nvGrpSpPr>
            <p:cNvPr id="91" name="组合 90"/>
            <p:cNvGrpSpPr/>
            <p:nvPr/>
          </p:nvGrpSpPr>
          <p:grpSpPr>
            <a:xfrm>
              <a:off x="1868982" y="2514037"/>
              <a:ext cx="3934325" cy="276999"/>
              <a:chOff x="1834177" y="2065072"/>
              <a:chExt cx="3934325" cy="276999"/>
            </a:xfrm>
          </p:grpSpPr>
          <p:sp>
            <p:nvSpPr>
              <p:cNvPr id="92" name="文本框 91"/>
              <p:cNvSpPr txBox="1"/>
              <p:nvPr/>
            </p:nvSpPr>
            <p:spPr>
              <a:xfrm>
                <a:off x="5311302" y="2077056"/>
                <a:ext cx="457200" cy="2616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4536752" y="2075000"/>
                <a:ext cx="457200" cy="2616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2783255" y="2077056"/>
                <a:ext cx="457200" cy="2616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834177" y="2065072"/>
                <a:ext cx="7637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关键字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2</a:t>
                </a:r>
                <a:endParaRPr lang="zh-CN" altLang="en-US" sz="12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3560439" y="2447021"/>
              <a:ext cx="828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00"/>
                  </a:solidFill>
                </a:rPr>
                <a:t>…  …</a:t>
              </a:r>
              <a:endParaRPr lang="zh-CN" alt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42693" y="3199310"/>
            <a:ext cx="4419604" cy="342377"/>
            <a:chOff x="1375191" y="3609576"/>
            <a:chExt cx="4419604" cy="342377"/>
          </a:xfrm>
        </p:grpSpPr>
        <p:grpSp>
          <p:nvGrpSpPr>
            <p:cNvPr id="96" name="组合 95"/>
            <p:cNvGrpSpPr/>
            <p:nvPr/>
          </p:nvGrpSpPr>
          <p:grpSpPr>
            <a:xfrm>
              <a:off x="1375191" y="3674954"/>
              <a:ext cx="4419604" cy="276999"/>
              <a:chOff x="1348898" y="2065072"/>
              <a:chExt cx="4419604" cy="276999"/>
            </a:xfrm>
          </p:grpSpPr>
          <p:sp>
            <p:nvSpPr>
              <p:cNvPr id="97" name="文本框 96"/>
              <p:cNvSpPr txBox="1"/>
              <p:nvPr/>
            </p:nvSpPr>
            <p:spPr>
              <a:xfrm>
                <a:off x="5311302" y="2077056"/>
                <a:ext cx="457200" cy="2616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4536752" y="2075000"/>
                <a:ext cx="457200" cy="2616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2783255" y="2077056"/>
                <a:ext cx="457200" cy="2616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1348898" y="2065072"/>
                <a:ext cx="1428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关键字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100,000,000</a:t>
                </a:r>
                <a:endParaRPr lang="zh-CN" altLang="en-US" sz="12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3579945" y="3609576"/>
              <a:ext cx="828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00"/>
                  </a:solidFill>
                </a:rPr>
                <a:t>…  …</a:t>
              </a:r>
              <a:endParaRPr lang="zh-CN" alt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108963" y="4005216"/>
            <a:ext cx="736747" cy="2551670"/>
            <a:chOff x="5187891" y="1838529"/>
            <a:chExt cx="736747" cy="2155262"/>
          </a:xfrm>
        </p:grpSpPr>
        <p:sp>
          <p:nvSpPr>
            <p:cNvPr id="104" name="文本框 103"/>
            <p:cNvSpPr txBox="1"/>
            <p:nvPr/>
          </p:nvSpPr>
          <p:spPr>
            <a:xfrm>
              <a:off x="5187891" y="3759824"/>
              <a:ext cx="736747" cy="233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000000"/>
                  </a:solidFill>
                </a:rPr>
                <a:t>子序列</a:t>
              </a:r>
              <a:r>
                <a:rPr lang="en-US" altLang="zh-CN" sz="1200" b="1" dirty="0" smtClean="0">
                  <a:solidFill>
                    <a:srgbClr val="000000"/>
                  </a:solidFill>
                </a:rPr>
                <a:t>2</a:t>
              </a:r>
              <a:endParaRPr lang="zh-CN" alt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5241680" y="1838529"/>
              <a:ext cx="606703" cy="215526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04104" y="4076594"/>
            <a:ext cx="4648537" cy="2142119"/>
            <a:chOff x="279699" y="4368521"/>
            <a:chExt cx="4648537" cy="2142119"/>
          </a:xfrm>
        </p:grpSpPr>
        <p:grpSp>
          <p:nvGrpSpPr>
            <p:cNvPr id="106" name="组合 105"/>
            <p:cNvGrpSpPr/>
            <p:nvPr/>
          </p:nvGrpSpPr>
          <p:grpSpPr>
            <a:xfrm>
              <a:off x="941822" y="4368521"/>
              <a:ext cx="3986414" cy="553753"/>
              <a:chOff x="1898725" y="1809834"/>
              <a:chExt cx="3986414" cy="553753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1898725" y="1809834"/>
                <a:ext cx="3986414" cy="553753"/>
                <a:chOff x="1866451" y="1809834"/>
                <a:chExt cx="3986414" cy="553753"/>
              </a:xfrm>
            </p:grpSpPr>
            <p:sp>
              <p:nvSpPr>
                <p:cNvPr id="109" name="文本框 108"/>
                <p:cNvSpPr txBox="1"/>
                <p:nvPr/>
              </p:nvSpPr>
              <p:spPr>
                <a:xfrm>
                  <a:off x="5264705" y="1828776"/>
                  <a:ext cx="5881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000000"/>
                      </a:solidFill>
                    </a:rPr>
                    <a:t>字节</a:t>
                  </a:r>
                  <a:r>
                    <a:rPr lang="en-US" altLang="zh-CN" sz="1200" b="1" dirty="0" smtClean="0">
                      <a:solidFill>
                        <a:srgbClr val="000000"/>
                      </a:solidFill>
                    </a:rPr>
                    <a:t>1</a:t>
                  </a:r>
                  <a:endParaRPr lang="zh-CN" altLang="en-US" sz="12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4457865" y="1823294"/>
                  <a:ext cx="6472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000000"/>
                      </a:solidFill>
                    </a:rPr>
                    <a:t>字节</a:t>
                  </a:r>
                  <a:r>
                    <a:rPr lang="en-US" altLang="zh-CN" sz="1200" b="1" dirty="0" smtClean="0">
                      <a:solidFill>
                        <a:srgbClr val="000000"/>
                      </a:solidFill>
                    </a:rPr>
                    <a:t>2</a:t>
                  </a:r>
                  <a:endParaRPr lang="zh-CN" altLang="en-US" sz="12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" name="文本框 110"/>
                <p:cNvSpPr txBox="1"/>
                <p:nvPr/>
              </p:nvSpPr>
              <p:spPr>
                <a:xfrm>
                  <a:off x="2624865" y="1809834"/>
                  <a:ext cx="76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000000"/>
                      </a:solidFill>
                    </a:rPr>
                    <a:t>字节</a:t>
                  </a:r>
                  <a:r>
                    <a:rPr lang="en-US" altLang="zh-CN" sz="1200" b="1" dirty="0" smtClean="0">
                      <a:solidFill>
                        <a:srgbClr val="000000"/>
                      </a:solidFill>
                    </a:rPr>
                    <a:t>100</a:t>
                  </a:r>
                  <a:endParaRPr lang="zh-CN" altLang="en-US" sz="1200" b="1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12" name="组合 111"/>
                <p:cNvGrpSpPr/>
                <p:nvPr/>
              </p:nvGrpSpPr>
              <p:grpSpPr>
                <a:xfrm>
                  <a:off x="1866451" y="2064242"/>
                  <a:ext cx="3902051" cy="299345"/>
                  <a:chOff x="1866451" y="2064242"/>
                  <a:chExt cx="3902051" cy="299345"/>
                </a:xfrm>
              </p:grpSpPr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5311302" y="2077056"/>
                    <a:ext cx="457200" cy="26161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zh-CN" altLang="en-US" sz="11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4536752" y="2064242"/>
                    <a:ext cx="457200" cy="26161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zh-CN" altLang="en-US" sz="11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2783255" y="2077056"/>
                    <a:ext cx="457200" cy="26161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zh-CN" altLang="en-US" sz="11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1866451" y="2086588"/>
                    <a:ext cx="7637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b="1" dirty="0" smtClean="0">
                        <a:solidFill>
                          <a:srgbClr val="FF0000"/>
                        </a:solidFill>
                      </a:rPr>
                      <a:t>关键字</a:t>
                    </a:r>
                    <a:r>
                      <a:rPr lang="en-US" altLang="zh-CN" sz="1200" b="1" dirty="0" smtClean="0">
                        <a:solidFill>
                          <a:srgbClr val="FF0000"/>
                        </a:solidFill>
                      </a:rPr>
                      <a:t>1’</a:t>
                    </a:r>
                    <a:endParaRPr lang="zh-CN" alt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sp>
            <p:nvSpPr>
              <p:cNvPr id="108" name="文本框 107"/>
              <p:cNvSpPr txBox="1"/>
              <p:nvPr/>
            </p:nvSpPr>
            <p:spPr>
              <a:xfrm>
                <a:off x="3539266" y="2024987"/>
                <a:ext cx="8283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0000"/>
                    </a:solidFill>
                  </a:rPr>
                  <a:t>…  …</a:t>
                </a:r>
                <a:endParaRPr lang="zh-CN" altLang="en-US" sz="16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912079" y="5005708"/>
              <a:ext cx="3934325" cy="344015"/>
              <a:chOff x="1868982" y="2447021"/>
              <a:chExt cx="3934325" cy="344015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1868982" y="2514037"/>
                <a:ext cx="3934325" cy="276999"/>
                <a:chOff x="1834177" y="2065072"/>
                <a:chExt cx="3934325" cy="276999"/>
              </a:xfrm>
            </p:grpSpPr>
            <p:sp>
              <p:nvSpPr>
                <p:cNvPr id="120" name="文本框 119"/>
                <p:cNvSpPr txBox="1"/>
                <p:nvPr/>
              </p:nvSpPr>
              <p:spPr>
                <a:xfrm>
                  <a:off x="5311302" y="2077056"/>
                  <a:ext cx="457200" cy="261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4536752" y="2075000"/>
                  <a:ext cx="457200" cy="261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2783255" y="2077056"/>
                  <a:ext cx="457200" cy="261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1834177" y="2065072"/>
                  <a:ext cx="76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FF0000"/>
                      </a:solidFill>
                    </a:rPr>
                    <a:t>关键字</a:t>
                  </a:r>
                  <a:r>
                    <a:rPr lang="en-US" altLang="zh-CN" sz="1200" b="1" dirty="0" smtClean="0">
                      <a:solidFill>
                        <a:srgbClr val="FF0000"/>
                      </a:solidFill>
                    </a:rPr>
                    <a:t>2’</a:t>
                  </a:r>
                  <a:endParaRPr lang="zh-CN" altLang="en-US" sz="12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19" name="文本框 118"/>
              <p:cNvSpPr txBox="1"/>
              <p:nvPr/>
            </p:nvSpPr>
            <p:spPr>
              <a:xfrm>
                <a:off x="3560439" y="2447021"/>
                <a:ext cx="8283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0000"/>
                    </a:solidFill>
                  </a:rPr>
                  <a:t>…  …</a:t>
                </a:r>
                <a:endParaRPr lang="zh-CN" altLang="en-US" sz="16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279699" y="6168263"/>
              <a:ext cx="4558193" cy="342377"/>
              <a:chOff x="1236602" y="3609576"/>
              <a:chExt cx="4558193" cy="342377"/>
            </a:xfrm>
          </p:grpSpPr>
          <p:grpSp>
            <p:nvGrpSpPr>
              <p:cNvPr id="125" name="组合 124"/>
              <p:cNvGrpSpPr/>
              <p:nvPr/>
            </p:nvGrpSpPr>
            <p:grpSpPr>
              <a:xfrm>
                <a:off x="1236602" y="3674954"/>
                <a:ext cx="4558193" cy="276999"/>
                <a:chOff x="1210309" y="2065072"/>
                <a:chExt cx="4558193" cy="276999"/>
              </a:xfrm>
            </p:grpSpPr>
            <p:sp>
              <p:nvSpPr>
                <p:cNvPr id="127" name="文本框 126"/>
                <p:cNvSpPr txBox="1"/>
                <p:nvPr/>
              </p:nvSpPr>
              <p:spPr>
                <a:xfrm>
                  <a:off x="5311302" y="2077056"/>
                  <a:ext cx="457200" cy="261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8" name="文本框 127"/>
                <p:cNvSpPr txBox="1"/>
                <p:nvPr/>
              </p:nvSpPr>
              <p:spPr>
                <a:xfrm>
                  <a:off x="4536752" y="2075000"/>
                  <a:ext cx="457200" cy="261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9" name="文本框 128"/>
                <p:cNvSpPr txBox="1"/>
                <p:nvPr/>
              </p:nvSpPr>
              <p:spPr>
                <a:xfrm>
                  <a:off x="2783255" y="2077056"/>
                  <a:ext cx="457200" cy="261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0" name="文本框 129"/>
                <p:cNvSpPr txBox="1"/>
                <p:nvPr/>
              </p:nvSpPr>
              <p:spPr>
                <a:xfrm>
                  <a:off x="1210309" y="2065072"/>
                  <a:ext cx="15375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FF0000"/>
                      </a:solidFill>
                    </a:rPr>
                    <a:t>关键字</a:t>
                  </a:r>
                  <a:r>
                    <a:rPr lang="en-US" altLang="zh-CN" sz="1200" b="1" dirty="0" smtClean="0">
                      <a:solidFill>
                        <a:srgbClr val="FF0000"/>
                      </a:solidFill>
                    </a:rPr>
                    <a:t>100,000,000’</a:t>
                  </a:r>
                  <a:endParaRPr lang="zh-CN" altLang="en-US" sz="12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6" name="文本框 125"/>
              <p:cNvSpPr txBox="1"/>
              <p:nvPr/>
            </p:nvSpPr>
            <p:spPr>
              <a:xfrm>
                <a:off x="3579945" y="3609576"/>
                <a:ext cx="8283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0000"/>
                    </a:solidFill>
                  </a:rPr>
                  <a:t>…  …</a:t>
                </a:r>
                <a:endParaRPr lang="zh-CN" altLang="en-US" sz="1600" b="1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736715" y="2949943"/>
            <a:ext cx="1320334" cy="2530300"/>
            <a:chOff x="6736715" y="2949943"/>
            <a:chExt cx="1320334" cy="2530300"/>
          </a:xfrm>
        </p:grpSpPr>
        <p:sp>
          <p:nvSpPr>
            <p:cNvPr id="2" name="右弧形箭头 1"/>
            <p:cNvSpPr/>
            <p:nvPr/>
          </p:nvSpPr>
          <p:spPr bwMode="auto">
            <a:xfrm>
              <a:off x="6736715" y="3101254"/>
              <a:ext cx="767282" cy="1818042"/>
            </a:xfrm>
            <a:prstGeom prst="curvedLeftArrow">
              <a:avLst>
                <a:gd name="adj1" fmla="val 25000"/>
                <a:gd name="adj2" fmla="val 52965"/>
                <a:gd name="adj3" fmla="val 25000"/>
              </a:avLst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564606" y="2949943"/>
              <a:ext cx="492443" cy="25303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00"/>
                  </a:solidFill>
                </a:rPr>
                <a:t>调整关键字集合顺序</a:t>
              </a:r>
              <a:endParaRPr lang="zh-CN" alt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36715" y="323395"/>
            <a:ext cx="1514401" cy="507832"/>
            <a:chOff x="6736715" y="323395"/>
            <a:chExt cx="1514401" cy="507832"/>
          </a:xfrm>
        </p:grpSpPr>
        <p:sp>
          <p:nvSpPr>
            <p:cNvPr id="10" name="矩形标注 9"/>
            <p:cNvSpPr/>
            <p:nvPr/>
          </p:nvSpPr>
          <p:spPr bwMode="auto">
            <a:xfrm>
              <a:off x="6742754" y="323395"/>
              <a:ext cx="1508362" cy="507832"/>
            </a:xfrm>
            <a:prstGeom prst="wedgeRectCallout">
              <a:avLst>
                <a:gd name="adj1" fmla="val -59338"/>
                <a:gd name="adj2" fmla="val 145116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736715" y="377256"/>
              <a:ext cx="15144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rgbClr val="000000"/>
                  </a:solidFill>
                </a:rPr>
                <a:t>低位优先</a:t>
              </a:r>
              <a:endParaRPr lang="zh-CN" alt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20356" y="1739366"/>
            <a:ext cx="1550964" cy="507832"/>
            <a:chOff x="7120356" y="1739366"/>
            <a:chExt cx="1550964" cy="507832"/>
          </a:xfrm>
        </p:grpSpPr>
        <p:sp>
          <p:nvSpPr>
            <p:cNvPr id="65" name="矩形标注 64"/>
            <p:cNvSpPr/>
            <p:nvPr/>
          </p:nvSpPr>
          <p:spPr bwMode="auto">
            <a:xfrm>
              <a:off x="7162958" y="1739366"/>
              <a:ext cx="1508362" cy="507832"/>
            </a:xfrm>
            <a:prstGeom prst="wedgeRectCallout">
              <a:avLst>
                <a:gd name="adj1" fmla="val -90006"/>
                <a:gd name="adj2" fmla="val 47672"/>
              </a:avLst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120356" y="1769635"/>
              <a:ext cx="15144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000000"/>
                  </a:solidFill>
                </a:rPr>
                <a:t>SIS</a:t>
              </a:r>
              <a:r>
                <a:rPr lang="zh-CN" altLang="en-US" sz="2000" dirty="0" smtClean="0">
                  <a:solidFill>
                    <a:srgbClr val="000000"/>
                  </a:solidFill>
                </a:rPr>
                <a:t>排序</a:t>
              </a:r>
              <a:endParaRPr lang="zh-CN" alt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004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14338" y="1465715"/>
            <a:ext cx="8305800" cy="225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3600" b="1" dirty="0">
                <a:solidFill>
                  <a:srgbClr val="990000"/>
                </a:solidFill>
                <a:ea typeface="楷体_GB2312" pitchFamily="49" charset="-122"/>
              </a:rPr>
              <a:t>基数排序</a:t>
            </a:r>
            <a:r>
              <a:rPr lang="zh-CN" altLang="en-US" sz="3600" dirty="0">
                <a:solidFill>
                  <a:srgbClr val="990000"/>
                </a:solidFill>
                <a:ea typeface="楷体_GB2312" pitchFamily="49" charset="-122"/>
              </a:rPr>
              <a:t>是一种</a:t>
            </a:r>
            <a:r>
              <a:rPr lang="zh-CN" altLang="en-US" sz="3600" dirty="0">
                <a:solidFill>
                  <a:srgbClr val="990033"/>
                </a:solidFill>
                <a:ea typeface="楷体_GB2312" pitchFamily="49" charset="-122"/>
              </a:rPr>
              <a:t>借助</a:t>
            </a:r>
            <a:r>
              <a:rPr lang="zh-CN" altLang="en-US" sz="3600" u="sng" dirty="0">
                <a:solidFill>
                  <a:srgbClr val="3333CC"/>
                </a:solidFill>
                <a:ea typeface="楷体_GB2312" pitchFamily="49" charset="-122"/>
              </a:rPr>
              <a:t>“多关键字排序”</a:t>
            </a:r>
            <a:r>
              <a:rPr lang="zh-CN" altLang="en-US" sz="3600" dirty="0">
                <a:solidFill>
                  <a:srgbClr val="990033"/>
                </a:solidFill>
                <a:ea typeface="楷体_GB2312" pitchFamily="49" charset="-122"/>
              </a:rPr>
              <a:t>的思想来实现“</a:t>
            </a:r>
            <a:r>
              <a:rPr lang="zh-CN" altLang="en-US" sz="3600" u="sng" dirty="0">
                <a:solidFill>
                  <a:srgbClr val="990033"/>
                </a:solidFill>
                <a:ea typeface="楷体_GB2312" pitchFamily="49" charset="-122"/>
              </a:rPr>
              <a:t>单关键字排序</a:t>
            </a:r>
            <a:r>
              <a:rPr lang="zh-CN" altLang="en-US" sz="3600" dirty="0">
                <a:solidFill>
                  <a:srgbClr val="990033"/>
                </a:solidFill>
                <a:ea typeface="楷体_GB2312" pitchFamily="49" charset="-122"/>
              </a:rPr>
              <a:t>”的内部排序算法。</a:t>
            </a:r>
            <a:endParaRPr lang="zh-CN" altLang="en-US" sz="4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855913" y="4062413"/>
            <a:ext cx="41068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00FF"/>
                </a:solidFill>
                <a:ea typeface="隶书" pitchFamily="49" charset="-122"/>
              </a:rPr>
              <a:t>多关键字的排序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889250" y="5397500"/>
            <a:ext cx="3546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00FF"/>
                </a:solidFill>
                <a:ea typeface="隶书" pitchFamily="49" charset="-122"/>
              </a:rPr>
              <a:t>链式基数排序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pic>
        <p:nvPicPr>
          <p:cNvPr id="16389" name="Picture 5" descr="Metallic Orb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7888" y="4316413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 descr="Metallic Orb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7888" y="5688013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438275" y="223838"/>
            <a:ext cx="57213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0000FF"/>
                </a:solidFill>
                <a:ea typeface="楷体_GB2312" pitchFamily="49" charset="-122"/>
              </a:rPr>
              <a:t>10.6   </a:t>
            </a:r>
            <a:r>
              <a:rPr lang="zh-CN" altLang="en-US" sz="6000" b="1">
                <a:solidFill>
                  <a:srgbClr val="0000FF"/>
                </a:solidFill>
                <a:ea typeface="楷体_GB2312" pitchFamily="49" charset="-122"/>
              </a:rPr>
              <a:t>基 数 排 序</a:t>
            </a:r>
          </a:p>
        </p:txBody>
      </p:sp>
    </p:spTree>
    <p:extLst>
      <p:ext uri="{BB962C8B-B14F-4D97-AF65-F5344CB8AC3E}">
        <p14:creationId xmlns:p14="http://schemas.microsoft.com/office/powerpoint/2010/main" val="65822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6" y="1367418"/>
            <a:ext cx="7986408" cy="3839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73" y="266363"/>
            <a:ext cx="7254581" cy="8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18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" y="384445"/>
            <a:ext cx="9144001" cy="933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1" y="1738313"/>
            <a:ext cx="8900809" cy="23667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1" y="3998066"/>
            <a:ext cx="9066179" cy="27317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53834" y="2867902"/>
            <a:ext cx="1366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待排序数据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76564" y="1569036"/>
            <a:ext cx="1366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索引数组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81749" y="5025386"/>
            <a:ext cx="1366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建立索引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85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4" y="2304310"/>
            <a:ext cx="8900808" cy="27205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38719" y="3788257"/>
            <a:ext cx="1366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保序压缩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3" y="-427439"/>
            <a:ext cx="8937087" cy="273174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129092" y="-427439"/>
            <a:ext cx="9014908" cy="14171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91840" y="1839558"/>
            <a:ext cx="3377901" cy="464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7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09600" y="474663"/>
            <a:ext cx="2346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10.1  </a:t>
            </a:r>
            <a:r>
              <a:rPr kumimoji="1" lang="zh-CN" altLang="en-US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概述</a:t>
            </a:r>
            <a:endParaRPr kumimoji="1" lang="zh-CN" altLang="en-US" sz="40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23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600200" y="1312863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10.2  </a:t>
            </a:r>
            <a:r>
              <a:rPr kumimoji="1" lang="zh-CN" altLang="en-US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插入排序</a:t>
            </a:r>
            <a:endParaRPr kumimoji="1" lang="zh-CN" altLang="en-US" sz="4000" b="1">
              <a:solidFill>
                <a:srgbClr val="FF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24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590800" y="2151063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10.3  </a:t>
            </a:r>
            <a:r>
              <a:rPr kumimoji="1" lang="zh-CN" altLang="en-US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快速排序</a:t>
            </a:r>
            <a:endParaRPr kumimoji="1" lang="zh-CN" altLang="en-US" sz="4000" b="1">
              <a:solidFill>
                <a:srgbClr val="FF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25" name="Text Box 5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3581400" y="2973388"/>
            <a:ext cx="3806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10.4  </a:t>
            </a:r>
            <a:r>
              <a:rPr kumimoji="1" lang="zh-CN" altLang="en-US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选择排序</a:t>
            </a:r>
            <a:endParaRPr kumimoji="1" lang="zh-CN" altLang="en-US" sz="4000" b="1">
              <a:solidFill>
                <a:srgbClr val="FF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26" name="Text Box 6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09600" y="3659188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10.5  </a:t>
            </a:r>
            <a:r>
              <a:rPr kumimoji="1" lang="zh-CN" altLang="en-US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归并排序</a:t>
            </a:r>
            <a:endParaRPr kumimoji="1" lang="zh-CN" altLang="en-US" sz="4000" b="1">
              <a:solidFill>
                <a:srgbClr val="FF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27" name="Text Box 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447800" y="4497388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10.6  </a:t>
            </a:r>
            <a:r>
              <a:rPr kumimoji="1" lang="zh-CN" altLang="en-US" sz="4000" b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基数排序</a:t>
            </a:r>
            <a:endParaRPr kumimoji="1" lang="zh-CN" altLang="en-US" sz="4000" b="1">
              <a:solidFill>
                <a:srgbClr val="FF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28" name="Text Box 8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228850" y="5335588"/>
            <a:ext cx="6915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10.7  </a:t>
            </a: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各种排序方法的综合比较</a:t>
            </a:r>
          </a:p>
        </p:txBody>
      </p:sp>
      <p:sp>
        <p:nvSpPr>
          <p:cNvPr id="46089" name="Freeform 9"/>
          <p:cNvSpPr>
            <a:spLocks/>
          </p:cNvSpPr>
          <p:nvPr/>
        </p:nvSpPr>
        <p:spPr bwMode="auto">
          <a:xfrm>
            <a:off x="1773238" y="5203825"/>
            <a:ext cx="423862" cy="669925"/>
          </a:xfrm>
          <a:custGeom>
            <a:avLst/>
            <a:gdLst>
              <a:gd name="T0" fmla="*/ 0 w 188"/>
              <a:gd name="T1" fmla="*/ 166 h 266"/>
              <a:gd name="T2" fmla="*/ 89 w 188"/>
              <a:gd name="T3" fmla="*/ 266 h 266"/>
              <a:gd name="T4" fmla="*/ 188 w 188"/>
              <a:gd name="T5" fmla="*/ 0 h 266"/>
              <a:gd name="T6" fmla="*/ 0 60000 65536"/>
              <a:gd name="T7" fmla="*/ 0 60000 65536"/>
              <a:gd name="T8" fmla="*/ 0 60000 65536"/>
              <a:gd name="T9" fmla="*/ 0 w 188"/>
              <a:gd name="T10" fmla="*/ 0 h 266"/>
              <a:gd name="T11" fmla="*/ 188 w 188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21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31825" y="220663"/>
            <a:ext cx="7762875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6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10.7 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5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各种排序方法的综合比较</a:t>
            </a:r>
            <a:endParaRPr kumimoji="1" lang="zh-CN" altLang="en-US" sz="36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106613" y="2822575"/>
            <a:ext cx="3241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一、时间性能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62163" y="3694113"/>
            <a:ext cx="3241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二、空间性能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158875" y="152400"/>
            <a:ext cx="3260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一、时间性能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-457200" y="914400"/>
            <a:ext cx="5562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lnSpc>
                <a:spcPct val="125000"/>
              </a:lnSpc>
            </a:pPr>
            <a:r>
              <a:rPr kumimoji="1" lang="en-US" altLang="zh-CN" sz="40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1.  </a:t>
            </a:r>
            <a:r>
              <a:rPr kumimoji="1" lang="zh-CN" altLang="en-US" sz="40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平均的时间性能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143000" y="5932488"/>
            <a:ext cx="2755883" cy="64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 algn="l">
              <a:lnSpc>
                <a:spcPct val="125000"/>
              </a:lnSpc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基数排序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143000" y="1765300"/>
            <a:ext cx="4686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时间复杂度为 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O(</a:t>
            </a:r>
            <a:r>
              <a:rPr kumimoji="1" lang="en-US" altLang="zh-CN" sz="3200" b="1" i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log</a:t>
            </a:r>
            <a:r>
              <a:rPr kumimoji="1" lang="en-US" altLang="zh-CN" sz="3200" b="1" i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079500" y="2346325"/>
            <a:ext cx="6463629" cy="126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 algn="l">
              <a:lnSpc>
                <a:spcPct val="125000"/>
              </a:lnSpc>
            </a:pPr>
            <a:r>
              <a:rPr kumimoji="1" lang="zh-CN" altLang="en-US" sz="3200" b="1" u="sng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快速排序、堆排序和希尔排序</a:t>
            </a:r>
          </a:p>
          <a:p>
            <a:pPr lvl="2" algn="l">
              <a:lnSpc>
                <a:spcPct val="125000"/>
              </a:lnSpc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归并排序、锦标排序</a:t>
            </a:r>
            <a:endParaRPr kumimoji="1" lang="zh-CN" altLang="en-US" sz="320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095375" y="3622675"/>
            <a:ext cx="417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时间复杂度为 </a:t>
            </a:r>
            <a:r>
              <a:rPr kumimoji="1" lang="en-US" altLang="zh-CN" sz="32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O(</a:t>
            </a:r>
            <a:r>
              <a:rPr kumimoji="1" lang="en-US" altLang="zh-CN" sz="3200" b="1" i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n</a:t>
            </a:r>
            <a:r>
              <a:rPr kumimoji="1" lang="en-US" altLang="zh-CN" sz="3200" b="1" baseline="30000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kumimoji="1" lang="en-US" altLang="zh-CN" sz="32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sz="32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：</a:t>
            </a:r>
            <a:endParaRPr kumimoji="1" lang="zh-CN" altLang="en-US" sz="32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127125" y="4111625"/>
            <a:ext cx="6875600" cy="126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 algn="l">
              <a:lnSpc>
                <a:spcPct val="125000"/>
              </a:lnSpc>
            </a:pPr>
            <a:r>
              <a:rPr kumimoji="1" lang="zh-CN" altLang="en-US" sz="3200" b="1" dirty="0">
                <a:solidFill>
                  <a:srgbClr val="008784"/>
                </a:solidFill>
                <a:latin typeface="Times New Roman" pitchFamily="18" charset="0"/>
                <a:ea typeface="楷体_GB2312" pitchFamily="49" charset="-122"/>
              </a:rPr>
              <a:t>直接插入排序、折半插入排序、</a:t>
            </a:r>
          </a:p>
          <a:p>
            <a:pPr lvl="2" algn="l">
              <a:lnSpc>
                <a:spcPct val="125000"/>
              </a:lnSpc>
            </a:pPr>
            <a:r>
              <a:rPr kumimoji="1" lang="zh-CN" altLang="en-US" sz="3200" b="1" dirty="0">
                <a:solidFill>
                  <a:srgbClr val="008784"/>
                </a:solidFill>
                <a:latin typeface="Times New Roman" pitchFamily="18" charset="0"/>
                <a:ea typeface="楷体_GB2312" pitchFamily="49" charset="-122"/>
              </a:rPr>
              <a:t>起泡排序和简单选择排序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111250" y="5461000"/>
            <a:ext cx="37144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时间复杂度为 </a:t>
            </a:r>
            <a:r>
              <a:rPr kumimoji="1" lang="en-US" altLang="zh-CN" sz="32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O(n):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6716713" y="1246188"/>
            <a:ext cx="1481137" cy="487362"/>
          </a:xfrm>
          <a:prstGeom prst="wedgeRoundRectCallout">
            <a:avLst>
              <a:gd name="adj1" fmla="val -91907"/>
              <a:gd name="adj2" fmla="val 20830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不稳定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17525" y="381000"/>
            <a:ext cx="80930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36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当待排记录序列按关键字顺序有序时</a:t>
            </a:r>
            <a:endParaRPr kumimoji="1" lang="zh-CN" altLang="en-US" sz="3600">
              <a:solidFill>
                <a:srgbClr val="8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400" y="3810000"/>
            <a:ext cx="830580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36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3.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那些排序方法的时间性能</a:t>
            </a:r>
            <a:r>
              <a:rPr kumimoji="1" lang="zh-CN" altLang="en-US" sz="3600" b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不随</a:t>
            </a:r>
            <a:r>
              <a:rPr kumimoji="1" lang="zh-CN" altLang="en-US" sz="36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记录序列中关键字的分布而改变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？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0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简单选择排序</a:t>
            </a:r>
            <a:r>
              <a:rPr lang="zh-CN" altLang="en-US" sz="3000" b="1" dirty="0" smtClean="0">
                <a:solidFill>
                  <a:schemeClr val="accent2"/>
                </a:solidFill>
                <a:ea typeface="楷体_GB2312" pitchFamily="49" charset="-122"/>
              </a:rPr>
              <a:t>、锦标排序、</a:t>
            </a:r>
            <a:r>
              <a:rPr kumimoji="1" lang="zh-CN" altLang="en-US" sz="3000" b="1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堆</a:t>
            </a:r>
            <a:r>
              <a:rPr kumimoji="1" lang="zh-CN" altLang="en-US" sz="30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排序、</a:t>
            </a:r>
            <a:r>
              <a:rPr kumimoji="1" lang="zh-CN" altLang="en-US" sz="3000" b="1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归并排序</a:t>
            </a:r>
            <a:endParaRPr kumimoji="1" lang="zh-CN" altLang="en-US" sz="3000" b="1" dirty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09600" y="1219200"/>
            <a:ext cx="83058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36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直接插入排序</a:t>
            </a:r>
            <a:r>
              <a:rPr kumimoji="1" lang="zh-CN" altLang="en-US" sz="36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zh-CN" altLang="en-US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起泡排序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能达到</a:t>
            </a:r>
            <a:r>
              <a:rPr kumimoji="1" lang="en-US" altLang="zh-CN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O(</a:t>
            </a:r>
            <a:r>
              <a:rPr kumimoji="1" lang="en-US" altLang="zh-CN" sz="3600" b="1" i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的时间复杂度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;   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36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3600" b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快速排序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的时间性能</a:t>
            </a:r>
            <a:r>
              <a:rPr kumimoji="1" lang="zh-CN" altLang="en-US" sz="36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蜕化为</a:t>
            </a: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O(</a:t>
            </a:r>
            <a:r>
              <a:rPr kumimoji="1" lang="en-US" altLang="zh-CN" sz="3600" b="1" i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b="1" baseline="300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36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158875" y="457200"/>
            <a:ext cx="3260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二、空间性能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49250" y="1320800"/>
            <a:ext cx="795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指的是排序过程中所需的辅助空间大小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07975" y="2133600"/>
            <a:ext cx="85502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kumimoji="1" lang="en-US" altLang="zh-CN" sz="32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所有的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简单排序方法</a:t>
            </a:r>
            <a:r>
              <a:rPr kumimoji="1" lang="en-US" altLang="zh-CN" sz="32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包括：直接插入、起泡和简单选择</a:t>
            </a:r>
            <a:r>
              <a:rPr kumimoji="1" lang="en-US" altLang="zh-CN" sz="32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堆排序</a:t>
            </a:r>
            <a:r>
              <a:rPr kumimoji="1" lang="zh-CN" altLang="en-US" sz="32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的空间复杂度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O(1)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33375" y="3929063"/>
            <a:ext cx="8534400" cy="138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2.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快速排序为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O(</a:t>
            </a:r>
            <a:r>
              <a:rPr kumimoji="1" lang="en-US" altLang="zh-CN" sz="32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log</a:t>
            </a:r>
            <a:r>
              <a:rPr kumimoji="1" lang="en-US" altLang="zh-CN" sz="3200" b="1" i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为递归程序执行过程中，栈所需的辅助空间</a:t>
            </a: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  <p:bldP spid="5120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8305800" cy="182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40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3.</a:t>
            </a:r>
            <a:r>
              <a:rPr kumimoji="1" lang="en-US" altLang="zh-CN" sz="4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归并排序和锦标排序</a:t>
            </a:r>
            <a:r>
              <a:rPr kumimoji="1" lang="zh-CN" altLang="en-US" sz="40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所需辅助空间最多，其空间复杂度为 </a:t>
            </a:r>
            <a:r>
              <a:rPr kumimoji="1" lang="en-US" altLang="zh-CN" sz="40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O(</a:t>
            </a:r>
            <a:r>
              <a:rPr kumimoji="1" lang="en-US" altLang="zh-CN" sz="4000" b="1" i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40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);</a:t>
            </a:r>
            <a:endParaRPr kumimoji="1" lang="en-US" altLang="zh-CN" sz="400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41350" y="3276600"/>
            <a:ext cx="85026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40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4. </a:t>
            </a:r>
            <a:r>
              <a:rPr kumimoji="1" lang="zh-CN" altLang="en-US" sz="4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链式基数排序</a:t>
            </a:r>
            <a:r>
              <a:rPr kumimoji="1" lang="zh-CN" altLang="en-US" sz="40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需附设队列首尾指针，则空间复杂度为 </a:t>
            </a:r>
            <a:r>
              <a:rPr kumimoji="1" lang="en-US" altLang="zh-CN" sz="4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O( </a:t>
            </a:r>
            <a:r>
              <a:rPr kumimoji="1" lang="en-US" altLang="zh-CN" sz="4000" b="1" dirty="0" err="1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n+</a:t>
            </a:r>
            <a:r>
              <a:rPr kumimoji="1" lang="en-US" altLang="zh-CN" sz="4000" b="1" i="1" dirty="0" err="1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4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4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3025" y="335908"/>
          <a:ext cx="8978900" cy="682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79" name="Document" r:id="rId5" imgW="4155387" imgH="3379962" progId="Word.Document.8">
                  <p:embed/>
                </p:oleObj>
              </mc:Choice>
              <mc:Fallback>
                <p:oleObj name="Document" r:id="rId5" imgW="4155387" imgH="33799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335908"/>
                        <a:ext cx="8978900" cy="6823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276350" y="-31"/>
            <a:ext cx="609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kumimoji="1" lang="zh-CN" alt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各种排序方法的比较</a:t>
            </a:r>
            <a:endParaRPr kumimoji="1" lang="zh-CN" altLang="en-US" sz="4000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55983" y="6242187"/>
            <a:ext cx="9144000" cy="552450"/>
            <a:chOff x="0" y="3816"/>
            <a:chExt cx="5760" cy="348"/>
          </a:xfrm>
        </p:grpSpPr>
        <p:sp>
          <p:nvSpPr>
            <p:cNvPr id="1030" name="Text Box 5"/>
            <p:cNvSpPr txBox="1">
              <a:spLocks noChangeArrowheads="1"/>
            </p:cNvSpPr>
            <p:nvPr/>
          </p:nvSpPr>
          <p:spPr bwMode="auto">
            <a:xfrm>
              <a:off x="0" y="3828"/>
              <a:ext cx="5760" cy="291"/>
            </a:xfrm>
            <a:prstGeom prst="rect">
              <a:avLst/>
            </a:prstGeom>
            <a:solidFill>
              <a:srgbClr val="66FF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   </a:t>
              </a:r>
              <a:r>
                <a:rPr kumimoji="1" lang="zh-CN" altLang="en-US" sz="2400" b="1" dirty="0">
                  <a:latin typeface="Times New Roman" pitchFamily="18" charset="0"/>
                </a:rPr>
                <a:t>基数排序             </a:t>
              </a:r>
              <a:r>
                <a:rPr kumimoji="1" lang="en-US" altLang="zh-CN" sz="2400" b="1" dirty="0">
                  <a:latin typeface="Times New Roman" pitchFamily="18" charset="0"/>
                </a:rPr>
                <a:t>d(n + </a:t>
              </a:r>
              <a:r>
                <a:rPr kumimoji="1" lang="en-US" altLang="zh-CN" sz="2400" b="1" i="1" dirty="0">
                  <a:latin typeface="Times New Roman" pitchFamily="18" charset="0"/>
                </a:rPr>
                <a:t>r</a:t>
              </a:r>
              <a:r>
                <a:rPr kumimoji="1" lang="en-US" altLang="zh-CN" sz="2400" b="1" dirty="0">
                  <a:latin typeface="Times New Roman" pitchFamily="18" charset="0"/>
                </a:rPr>
                <a:t>)                d(n + </a:t>
              </a:r>
              <a:r>
                <a:rPr kumimoji="1" lang="en-US" altLang="zh-CN" sz="2400" b="1" i="1" dirty="0">
                  <a:latin typeface="Times New Roman" pitchFamily="18" charset="0"/>
                </a:rPr>
                <a:t>r</a:t>
              </a:r>
              <a:r>
                <a:rPr kumimoji="1" lang="en-US" altLang="zh-CN" sz="2400" b="1" dirty="0">
                  <a:latin typeface="Times New Roman" pitchFamily="18" charset="0"/>
                </a:rPr>
                <a:t>)                          </a:t>
              </a:r>
              <a:r>
                <a:rPr kumimoji="1" lang="en-US" altLang="zh-CN" sz="2400" b="1" dirty="0" smtClean="0">
                  <a:latin typeface="Times New Roman" pitchFamily="18" charset="0"/>
                </a:rPr>
                <a:t> n + </a:t>
              </a:r>
              <a:r>
                <a:rPr kumimoji="1" lang="en-US" altLang="zh-CN" sz="2400" b="1" i="1" dirty="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031" name="Line 6"/>
            <p:cNvSpPr>
              <a:spLocks noChangeShapeType="1"/>
            </p:cNvSpPr>
            <p:nvPr/>
          </p:nvSpPr>
          <p:spPr bwMode="auto">
            <a:xfrm>
              <a:off x="1452" y="3816"/>
              <a:ext cx="0" cy="3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Line 7"/>
            <p:cNvSpPr>
              <a:spLocks noChangeShapeType="1"/>
            </p:cNvSpPr>
            <p:nvPr/>
          </p:nvSpPr>
          <p:spPr bwMode="auto">
            <a:xfrm>
              <a:off x="2736" y="3840"/>
              <a:ext cx="0" cy="3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Line 8"/>
            <p:cNvSpPr>
              <a:spLocks noChangeShapeType="1"/>
            </p:cNvSpPr>
            <p:nvPr/>
          </p:nvSpPr>
          <p:spPr bwMode="auto">
            <a:xfrm>
              <a:off x="4020" y="3816"/>
              <a:ext cx="0" cy="3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9"/>
            <p:cNvSpPr>
              <a:spLocks noChangeShapeType="1"/>
            </p:cNvSpPr>
            <p:nvPr/>
          </p:nvSpPr>
          <p:spPr bwMode="auto">
            <a:xfrm>
              <a:off x="4704" y="3840"/>
              <a:ext cx="0" cy="3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9" name="Freeform 10"/>
          <p:cNvSpPr>
            <a:spLocks/>
          </p:cNvSpPr>
          <p:nvPr/>
        </p:nvSpPr>
        <p:spPr bwMode="auto">
          <a:xfrm>
            <a:off x="6705600" y="6358032"/>
            <a:ext cx="190500" cy="247650"/>
          </a:xfrm>
          <a:custGeom>
            <a:avLst/>
            <a:gdLst>
              <a:gd name="T0" fmla="*/ 0 w 120"/>
              <a:gd name="T1" fmla="*/ 84 h 156"/>
              <a:gd name="T2" fmla="*/ 48 w 120"/>
              <a:gd name="T3" fmla="*/ 156 h 156"/>
              <a:gd name="T4" fmla="*/ 120 w 120"/>
              <a:gd name="T5" fmla="*/ 0 h 156"/>
              <a:gd name="T6" fmla="*/ 0 60000 65536"/>
              <a:gd name="T7" fmla="*/ 0 60000 65536"/>
              <a:gd name="T8" fmla="*/ 0 60000 65536"/>
              <a:gd name="T9" fmla="*/ 0 w 120"/>
              <a:gd name="T10" fmla="*/ 0 h 156"/>
              <a:gd name="T11" fmla="*/ 120 w 120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56">
                <a:moveTo>
                  <a:pt x="0" y="84"/>
                </a:moveTo>
                <a:lnTo>
                  <a:pt x="48" y="156"/>
                </a:lnTo>
                <a:lnTo>
                  <a:pt x="120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915988" y="212725"/>
            <a:ext cx="5789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一、多关键字的排序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962025"/>
            <a:ext cx="82407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个记录的序列 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{ R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R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…, </a:t>
            </a:r>
            <a:r>
              <a:rPr lang="en-US" altLang="zh-CN" sz="2600" b="1" dirty="0" err="1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en-US" altLang="zh-CN" sz="2600" b="1" baseline="-25000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…, </a:t>
            </a:r>
            <a:r>
              <a:rPr lang="en-US" altLang="zh-CN" sz="2600" b="1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600" b="1" baseline="-25000" dirty="0" err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},  </a:t>
            </a:r>
            <a:r>
              <a:rPr lang="zh-CN" altLang="en-US" sz="2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每个记录</a:t>
            </a:r>
            <a:r>
              <a:rPr lang="en-US" altLang="zh-CN" sz="2600" b="1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600" b="1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都有多个关键字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en-US" altLang="zh-CN" sz="2600" b="1" baseline="-25000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600" b="1" baseline="30000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, K</a:t>
            </a:r>
            <a:r>
              <a:rPr lang="en-US" altLang="zh-CN" sz="2600" b="1" baseline="-25000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600" b="1" baseline="300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,…</a:t>
            </a:r>
            <a:r>
              <a:rPr lang="en-US" altLang="zh-CN" sz="2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en-US" altLang="zh-CN" sz="2600" b="1" baseline="-25000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600" b="1" baseline="30000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2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sz="26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5925" y="3916363"/>
            <a:ext cx="7750175" cy="1104900"/>
            <a:chOff x="326" y="3408"/>
            <a:chExt cx="4882" cy="696"/>
          </a:xfrm>
        </p:grpSpPr>
        <p:sp>
          <p:nvSpPr>
            <p:cNvPr id="17429" name="Text Box 5"/>
            <p:cNvSpPr txBox="1">
              <a:spLocks noChangeArrowheads="1"/>
            </p:cNvSpPr>
            <p:nvPr/>
          </p:nvSpPr>
          <p:spPr bwMode="auto">
            <a:xfrm>
              <a:off x="326" y="3408"/>
              <a:ext cx="4882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6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其中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: </a:t>
              </a:r>
              <a:r>
                <a:rPr lang="en-US" altLang="zh-CN" sz="2600" b="1" dirty="0">
                  <a:solidFill>
                    <a:srgbClr val="FF0000"/>
                  </a:solidFill>
                  <a:ea typeface="楷体_GB2312" pitchFamily="49" charset="-122"/>
                </a:rPr>
                <a:t>K</a:t>
              </a:r>
              <a:r>
                <a:rPr lang="en-US" altLang="zh-CN" sz="2600" b="1" baseline="30000" dirty="0">
                  <a:solidFill>
                    <a:srgbClr val="FF0000"/>
                  </a:solidFill>
                  <a:ea typeface="楷体_GB2312" pitchFamily="49" charset="-122"/>
                </a:rPr>
                <a:t>1     </a:t>
              </a:r>
              <a:r>
                <a:rPr lang="zh-CN" altLang="en-US" sz="26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被称为 </a:t>
              </a:r>
              <a:r>
                <a:rPr lang="zh-CN" altLang="en-US" sz="2600" b="1" dirty="0">
                  <a:solidFill>
                    <a:srgbClr val="FF0000"/>
                  </a:solidFill>
                  <a:ea typeface="楷体_GB2312" pitchFamily="49" charset="-122"/>
                </a:rPr>
                <a:t>“</a:t>
              </a:r>
              <a:r>
                <a:rPr lang="zh-CN" altLang="en-US" sz="26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最主</a:t>
              </a:r>
              <a:r>
                <a:rPr lang="zh-CN" altLang="en-US" sz="2600" b="1" dirty="0">
                  <a:solidFill>
                    <a:srgbClr val="FF0000"/>
                  </a:solidFill>
                  <a:ea typeface="楷体_GB2312" pitchFamily="49" charset="-122"/>
                </a:rPr>
                <a:t>”</a:t>
              </a:r>
              <a:r>
                <a:rPr lang="zh-CN" altLang="en-US" sz="26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位关键字</a:t>
              </a:r>
              <a:r>
                <a:rPr lang="zh-CN" altLang="en-US" sz="26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，</a:t>
              </a:r>
            </a:p>
          </p:txBody>
        </p:sp>
        <p:sp>
          <p:nvSpPr>
            <p:cNvPr id="17430" name="Rectangle 6"/>
            <p:cNvSpPr>
              <a:spLocks noChangeArrowheads="1"/>
            </p:cNvSpPr>
            <p:nvPr/>
          </p:nvSpPr>
          <p:spPr bwMode="auto">
            <a:xfrm>
              <a:off x="1562" y="3794"/>
              <a:ext cx="317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b="1" dirty="0" err="1">
                  <a:solidFill>
                    <a:srgbClr val="FF0000"/>
                  </a:solidFill>
                  <a:ea typeface="楷体_GB2312" pitchFamily="49" charset="-122"/>
                </a:rPr>
                <a:t>K</a:t>
              </a:r>
              <a:r>
                <a:rPr lang="en-US" altLang="zh-CN" sz="2600" b="1" baseline="30000" dirty="0" err="1">
                  <a:solidFill>
                    <a:srgbClr val="FF0000"/>
                  </a:solidFill>
                  <a:ea typeface="楷体_GB2312" pitchFamily="49" charset="-122"/>
                </a:rPr>
                <a:t>d</a:t>
              </a:r>
              <a:r>
                <a:rPr lang="en-US" altLang="zh-CN" sz="2600" b="1" baseline="30000" dirty="0">
                  <a:solidFill>
                    <a:srgbClr val="FF0000"/>
                  </a:solidFill>
                  <a:ea typeface="楷体_GB2312" pitchFamily="49" charset="-122"/>
                </a:rPr>
                <a:t>  </a:t>
              </a:r>
              <a:r>
                <a:rPr lang="en-US" altLang="zh-CN" sz="2600" b="1" baseline="30000" dirty="0" smtClean="0">
                  <a:solidFill>
                    <a:srgbClr val="FF0000"/>
                  </a:solidFill>
                  <a:ea typeface="楷体_GB2312" pitchFamily="49" charset="-122"/>
                </a:rPr>
                <a:t>   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被</a:t>
              </a:r>
              <a:r>
                <a:rPr lang="zh-CN" altLang="en-US" sz="26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称为 </a:t>
              </a:r>
              <a:r>
                <a:rPr lang="zh-CN" altLang="en-US" sz="2600" b="1" dirty="0">
                  <a:solidFill>
                    <a:srgbClr val="CC3300"/>
                  </a:solidFill>
                  <a:ea typeface="楷体_GB2312" pitchFamily="49" charset="-122"/>
                </a:rPr>
                <a:t>“</a:t>
              </a:r>
              <a:r>
                <a:rPr lang="zh-CN" altLang="en-US" sz="26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最次</a:t>
              </a:r>
              <a:r>
                <a:rPr lang="zh-CN" altLang="en-US" sz="2600" b="1" dirty="0">
                  <a:solidFill>
                    <a:srgbClr val="FF0000"/>
                  </a:solidFill>
                  <a:ea typeface="楷体_GB2312" pitchFamily="49" charset="-122"/>
                </a:rPr>
                <a:t>”</a:t>
              </a:r>
              <a:r>
                <a:rPr lang="zh-CN" altLang="en-US" sz="26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位关键字</a:t>
              </a:r>
              <a:r>
                <a:rPr lang="zh-CN" altLang="en-US" sz="26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</p:grp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69888" y="2027238"/>
            <a:ext cx="8415337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如果对于序列中任意两个记录 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(1</a:t>
            </a:r>
            <a:r>
              <a:rPr lang="en-US" altLang="zh-CN" sz="2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i&lt;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6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都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满足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下列 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词典有序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关系：</a:t>
            </a:r>
          </a:p>
          <a:p>
            <a:pPr algn="l"/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(K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="1" baseline="30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="1" baseline="30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2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…</a:t>
            </a:r>
            <a:r>
              <a:rPr lang="en-US" altLang="zh-CN" sz="2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="1" baseline="30000" dirty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sz="2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 &lt;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 (K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600" b="1" baseline="30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600" b="1" baseline="30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2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…</a:t>
            </a:r>
            <a:r>
              <a:rPr lang="en-US" altLang="zh-CN" sz="2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600" b="1" dirty="0" err="1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600" b="1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600" b="1" baseline="30000" dirty="0" err="1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sz="2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77863" y="5251450"/>
            <a:ext cx="6756400" cy="606425"/>
            <a:chOff x="556" y="2460"/>
            <a:chExt cx="4256" cy="382"/>
          </a:xfrm>
        </p:grpSpPr>
        <p:sp>
          <p:nvSpPr>
            <p:cNvPr id="17424" name="Text Box 9"/>
            <p:cNvSpPr txBox="1">
              <a:spLocks noChangeArrowheads="1"/>
            </p:cNvSpPr>
            <p:nvPr/>
          </p:nvSpPr>
          <p:spPr bwMode="auto">
            <a:xfrm>
              <a:off x="3004" y="2472"/>
              <a:ext cx="93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80"/>
                  </a:solidFill>
                  <a:ea typeface="楷体_GB2312" pitchFamily="49" charset="-122"/>
                </a:rPr>
                <a:t> (</a:t>
              </a:r>
              <a:r>
                <a:rPr lang="en-US" altLang="zh-CN" sz="3000" b="1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15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)</a:t>
              </a:r>
              <a:endParaRPr lang="en-US" altLang="zh-CN" sz="3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25" name="Text Box 10"/>
            <p:cNvSpPr txBox="1">
              <a:spLocks noChangeArrowheads="1"/>
            </p:cNvSpPr>
            <p:nvPr/>
          </p:nvSpPr>
          <p:spPr bwMode="auto">
            <a:xfrm>
              <a:off x="1404" y="2472"/>
              <a:ext cx="87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FF"/>
                  </a:solidFill>
                  <a:ea typeface="楷体_GB2312" pitchFamily="49" charset="-122"/>
                </a:rPr>
                <a:t>(2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FF0000"/>
                  </a:solidFill>
                  <a:ea typeface="楷体_GB2312" pitchFamily="49" charset="-122"/>
                </a:rPr>
                <a:t>1,</a:t>
              </a:r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20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)</a:t>
              </a:r>
              <a:endParaRPr lang="en-US" altLang="zh-CN" sz="3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26" name="Text Box 11"/>
            <p:cNvSpPr txBox="1">
              <a:spLocks noChangeArrowheads="1"/>
            </p:cNvSpPr>
            <p:nvPr/>
          </p:nvSpPr>
          <p:spPr bwMode="auto">
            <a:xfrm>
              <a:off x="3936" y="2460"/>
              <a:ext cx="87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FF"/>
                  </a:solidFill>
                  <a:ea typeface="楷体_GB2312" pitchFamily="49" charset="-122"/>
                </a:rPr>
                <a:t>(2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FF0000"/>
                  </a:solidFill>
                  <a:ea typeface="楷体_GB2312" pitchFamily="49" charset="-122"/>
                </a:rPr>
                <a:t>3,</a:t>
              </a:r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18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)</a:t>
              </a:r>
              <a:endParaRPr lang="en-US" altLang="zh-CN" sz="3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27" name="Text Box 12"/>
            <p:cNvSpPr txBox="1">
              <a:spLocks noChangeArrowheads="1"/>
            </p:cNvSpPr>
            <p:nvPr/>
          </p:nvSpPr>
          <p:spPr bwMode="auto">
            <a:xfrm>
              <a:off x="556" y="2460"/>
              <a:ext cx="87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FF"/>
                  </a:solidFill>
                  <a:ea typeface="楷体_GB2312" pitchFamily="49" charset="-122"/>
                </a:rPr>
                <a:t>(3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20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)</a:t>
              </a:r>
              <a:endParaRPr lang="en-US" altLang="zh-CN" sz="3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2232" y="2496"/>
              <a:ext cx="87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FF"/>
                  </a:solidFill>
                  <a:ea typeface="楷体_GB2312" pitchFamily="49" charset="-122"/>
                </a:rPr>
                <a:t>(3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30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)</a:t>
              </a:r>
              <a:endParaRPr lang="en-US" altLang="zh-CN" sz="3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82613" y="5961063"/>
            <a:ext cx="6794500" cy="549275"/>
            <a:chOff x="496" y="2988"/>
            <a:chExt cx="4280" cy="346"/>
          </a:xfrm>
        </p:grpSpPr>
        <p:sp>
          <p:nvSpPr>
            <p:cNvPr id="17419" name="Text Box 15"/>
            <p:cNvSpPr txBox="1">
              <a:spLocks noChangeArrowheads="1"/>
            </p:cNvSpPr>
            <p:nvPr/>
          </p:nvSpPr>
          <p:spPr bwMode="auto">
            <a:xfrm>
              <a:off x="496" y="2988"/>
              <a:ext cx="93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80"/>
                  </a:solidFill>
                  <a:ea typeface="楷体_GB2312" pitchFamily="49" charset="-122"/>
                </a:rPr>
                <a:t> (</a:t>
              </a:r>
              <a:r>
                <a:rPr lang="en-US" altLang="zh-CN" sz="3000" b="1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15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)</a:t>
              </a:r>
              <a:endParaRPr lang="en-US" altLang="zh-CN" sz="3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20" name="Text Box 16"/>
            <p:cNvSpPr txBox="1">
              <a:spLocks noChangeArrowheads="1"/>
            </p:cNvSpPr>
            <p:nvPr/>
          </p:nvSpPr>
          <p:spPr bwMode="auto">
            <a:xfrm>
              <a:off x="1356" y="2988"/>
              <a:ext cx="87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FF"/>
                  </a:solidFill>
                  <a:ea typeface="楷体_GB2312" pitchFamily="49" charset="-122"/>
                </a:rPr>
                <a:t>(2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FF0000"/>
                  </a:solidFill>
                  <a:ea typeface="楷体_GB2312" pitchFamily="49" charset="-122"/>
                </a:rPr>
                <a:t>1,</a:t>
              </a:r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20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)</a:t>
              </a:r>
              <a:endParaRPr lang="en-US" altLang="zh-CN" sz="3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21" name="Text Box 17"/>
            <p:cNvSpPr txBox="1">
              <a:spLocks noChangeArrowheads="1"/>
            </p:cNvSpPr>
            <p:nvPr/>
          </p:nvSpPr>
          <p:spPr bwMode="auto">
            <a:xfrm>
              <a:off x="2172" y="2988"/>
              <a:ext cx="87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FF"/>
                  </a:solidFill>
                  <a:ea typeface="楷体_GB2312" pitchFamily="49" charset="-122"/>
                </a:rPr>
                <a:t>(2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FF0000"/>
                  </a:solidFill>
                  <a:ea typeface="楷体_GB2312" pitchFamily="49" charset="-122"/>
                </a:rPr>
                <a:t>3,</a:t>
              </a:r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18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)</a:t>
              </a:r>
              <a:endParaRPr lang="en-US" altLang="zh-CN" sz="3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22" name="Text Box 18"/>
            <p:cNvSpPr txBox="1">
              <a:spLocks noChangeArrowheads="1"/>
            </p:cNvSpPr>
            <p:nvPr/>
          </p:nvSpPr>
          <p:spPr bwMode="auto">
            <a:xfrm>
              <a:off x="3040" y="2988"/>
              <a:ext cx="87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FF"/>
                  </a:solidFill>
                  <a:ea typeface="楷体_GB2312" pitchFamily="49" charset="-122"/>
                </a:rPr>
                <a:t>(3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20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)</a:t>
              </a:r>
              <a:endParaRPr lang="en-US" altLang="zh-CN" sz="3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23" name="Text Box 19"/>
            <p:cNvSpPr txBox="1">
              <a:spLocks noChangeArrowheads="1"/>
            </p:cNvSpPr>
            <p:nvPr/>
          </p:nvSpPr>
          <p:spPr bwMode="auto">
            <a:xfrm>
              <a:off x="3900" y="2988"/>
              <a:ext cx="87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FF"/>
                  </a:solidFill>
                  <a:ea typeface="楷体_GB2312" pitchFamily="49" charset="-122"/>
                </a:rPr>
                <a:t>(3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,</a:t>
              </a:r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30</a:t>
              </a:r>
              <a:r>
                <a:rPr lang="en-US" altLang="zh-CN" sz="3000">
                  <a:solidFill>
                    <a:srgbClr val="008784"/>
                  </a:solidFill>
                  <a:ea typeface="楷体_GB2312" pitchFamily="49" charset="-122"/>
                </a:rPr>
                <a:t>)</a:t>
              </a:r>
              <a:endParaRPr lang="en-US" altLang="zh-CN" sz="3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7624763" y="5903913"/>
            <a:ext cx="127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有序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7605713" y="5251450"/>
            <a:ext cx="127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无序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49263" y="3467100"/>
            <a:ext cx="86947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则称序列</a:t>
            </a:r>
            <a:r>
              <a:rPr lang="en-US" altLang="zh-CN" sz="2600" b="1">
                <a:solidFill>
                  <a:srgbClr val="000000"/>
                </a:solidFill>
                <a:ea typeface="楷体_GB2312" pitchFamily="49" charset="-122"/>
              </a:rPr>
              <a:t>{ R</a:t>
            </a:r>
            <a:r>
              <a:rPr lang="en-US" altLang="zh-CN" sz="2600" b="1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b="1">
                <a:solidFill>
                  <a:srgbClr val="000000"/>
                </a:solidFill>
                <a:ea typeface="楷体_GB2312" pitchFamily="49" charset="-122"/>
              </a:rPr>
              <a:t>, …, R</a:t>
            </a:r>
            <a:r>
              <a:rPr lang="en-US" altLang="zh-CN" sz="2600" b="1" baseline="-250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600" b="1">
                <a:solidFill>
                  <a:srgbClr val="000000"/>
                </a:solidFill>
                <a:ea typeface="楷体_GB2312" pitchFamily="49" charset="-122"/>
              </a:rPr>
              <a:t>} </a:t>
            </a:r>
            <a:r>
              <a:rPr lang="zh-CN" altLang="en-US" sz="2600" b="1">
                <a:solidFill>
                  <a:srgbClr val="000000"/>
                </a:solidFill>
                <a:ea typeface="楷体_GB2312" pitchFamily="49" charset="-122"/>
              </a:rPr>
              <a:t>对多关键字 </a:t>
            </a:r>
            <a:r>
              <a:rPr lang="en-US" altLang="zh-CN" sz="2600" b="1">
                <a:solidFill>
                  <a:srgbClr val="000000"/>
                </a:solidFill>
                <a:ea typeface="楷体_GB2312" pitchFamily="49" charset="-122"/>
              </a:rPr>
              <a:t>(K</a:t>
            </a:r>
            <a:r>
              <a:rPr lang="en-US" altLang="zh-CN" sz="2600" b="1" baseline="-25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="1" baseline="30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b="1">
                <a:solidFill>
                  <a:srgbClr val="000000"/>
                </a:solidFill>
                <a:ea typeface="楷体_GB2312" pitchFamily="49" charset="-122"/>
              </a:rPr>
              <a:t>, K</a:t>
            </a:r>
            <a:r>
              <a:rPr lang="en-US" altLang="zh-CN" sz="2600" b="1" baseline="-25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="1" baseline="30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b="1">
                <a:solidFill>
                  <a:srgbClr val="000000"/>
                </a:solidFill>
                <a:ea typeface="楷体_GB2312" pitchFamily="49" charset="-122"/>
              </a:rPr>
              <a:t>,…,K</a:t>
            </a:r>
            <a:r>
              <a:rPr lang="en-US" altLang="zh-CN" sz="2600" b="1" baseline="-25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="1" baseline="3000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sz="2600" b="1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lang="zh-CN" altLang="en-US" sz="2600" b="1">
                <a:solidFill>
                  <a:srgbClr val="000000"/>
                </a:solidFill>
                <a:ea typeface="楷体_GB2312" pitchFamily="49" charset="-122"/>
              </a:rPr>
              <a:t>有序。</a:t>
            </a:r>
            <a:endParaRPr lang="zh-CN" altLang="en-US" sz="26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797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3" grpId="0" autoUpdateAnimBg="0"/>
      <p:bldP spid="24596" grpId="0" autoUpdateAnimBg="0"/>
      <p:bldP spid="24597" grpId="0" autoUpdateAnimBg="0"/>
      <p:bldP spid="2459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979613" y="3284538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二、多路平衡归并的实现</a:t>
            </a:r>
          </a:p>
        </p:txBody>
      </p:sp>
      <p:sp>
        <p:nvSpPr>
          <p:cNvPr id="3075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79613" y="4168775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三、置换</a:t>
            </a:r>
            <a:r>
              <a:rPr lang="en-US" altLang="zh-CN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选择排序</a:t>
            </a:r>
          </a:p>
        </p:txBody>
      </p:sp>
      <p:sp>
        <p:nvSpPr>
          <p:cNvPr id="3076" name="Rectangl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979613" y="501967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四、最佳归并树</a:t>
            </a:r>
          </a:p>
        </p:txBody>
      </p:sp>
      <p:sp>
        <p:nvSpPr>
          <p:cNvPr id="3077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8137525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80000"/>
              </a:spcBef>
            </a:pPr>
            <a:r>
              <a:rPr lang="zh-CN" altLang="en-US" sz="7700" b="1" dirty="0">
                <a:solidFill>
                  <a:srgbClr val="3333FF"/>
                </a:solidFill>
                <a:ea typeface="隶书" pitchFamily="49" charset="-122"/>
              </a:rPr>
              <a:t>第</a:t>
            </a:r>
            <a:r>
              <a:rPr lang="en-US" altLang="zh-CN" sz="7700" b="1" dirty="0">
                <a:solidFill>
                  <a:srgbClr val="3333FF"/>
                </a:solidFill>
                <a:ea typeface="隶书" pitchFamily="49" charset="-122"/>
              </a:rPr>
              <a:t>11</a:t>
            </a:r>
            <a:r>
              <a:rPr lang="zh-CN" altLang="en-US" sz="7700" b="1" dirty="0">
                <a:solidFill>
                  <a:srgbClr val="3333FF"/>
                </a:solidFill>
                <a:ea typeface="隶书" pitchFamily="49" charset="-122"/>
              </a:rPr>
              <a:t>章   外部</a:t>
            </a:r>
            <a:r>
              <a:rPr lang="zh-CN" altLang="en-US" sz="7700" b="1" dirty="0" smtClean="0">
                <a:solidFill>
                  <a:srgbClr val="3333FF"/>
                </a:solidFill>
                <a:ea typeface="隶书" pitchFamily="49" charset="-122"/>
              </a:rPr>
              <a:t>排序 </a:t>
            </a:r>
            <a:endParaRPr lang="zh-CN" altLang="en-US" sz="7700" b="1" dirty="0">
              <a:solidFill>
                <a:srgbClr val="3333FF"/>
              </a:solidFill>
              <a:ea typeface="隶书" pitchFamily="49" charset="-122"/>
            </a:endParaRPr>
          </a:p>
        </p:txBody>
      </p:sp>
      <p:sp>
        <p:nvSpPr>
          <p:cNvPr id="3078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979613" y="2420938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8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一、概述</a:t>
            </a:r>
          </a:p>
        </p:txBody>
      </p:sp>
      <p:sp>
        <p:nvSpPr>
          <p:cNvPr id="192519" name="Freeform 7"/>
          <p:cNvSpPr>
            <a:spLocks/>
          </p:cNvSpPr>
          <p:nvPr/>
        </p:nvSpPr>
        <p:spPr bwMode="auto">
          <a:xfrm>
            <a:off x="1692275" y="2349500"/>
            <a:ext cx="423863" cy="669925"/>
          </a:xfrm>
          <a:custGeom>
            <a:avLst/>
            <a:gdLst>
              <a:gd name="T0" fmla="*/ 0 w 188"/>
              <a:gd name="T1" fmla="*/ 166 h 266"/>
              <a:gd name="T2" fmla="*/ 89 w 188"/>
              <a:gd name="T3" fmla="*/ 266 h 266"/>
              <a:gd name="T4" fmla="*/ 188 w 188"/>
              <a:gd name="T5" fmla="*/ 0 h 266"/>
              <a:gd name="T6" fmla="*/ 0 60000 65536"/>
              <a:gd name="T7" fmla="*/ 0 60000 65536"/>
              <a:gd name="T8" fmla="*/ 0 60000 65536"/>
              <a:gd name="T9" fmla="*/ 0 w 188"/>
              <a:gd name="T10" fmla="*/ 0 h 266"/>
              <a:gd name="T11" fmla="*/ 188 w 188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971600" y="476672"/>
            <a:ext cx="47251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外存信息的存取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09600" y="4725144"/>
            <a:ext cx="182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计算机的外存储器</a:t>
            </a:r>
          </a:p>
        </p:txBody>
      </p:sp>
      <p:sp>
        <p:nvSpPr>
          <p:cNvPr id="194564" name="AutoShape 4"/>
          <p:cNvSpPr>
            <a:spLocks/>
          </p:cNvSpPr>
          <p:nvPr/>
        </p:nvSpPr>
        <p:spPr bwMode="auto">
          <a:xfrm>
            <a:off x="2438400" y="48768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667000" y="46482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磁带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2667000" y="54864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磁盘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3657600" y="464820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Arial" charset="0"/>
                <a:ea typeface="黑体" pitchFamily="2" charset="-122"/>
                <a:cs typeface="Arial" charset="0"/>
              </a:rPr>
              <a:t>——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charset="0"/>
              </a:rPr>
              <a:t>顺序存取的设备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3657600" y="548640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Arial" charset="0"/>
                <a:ea typeface="黑体" pitchFamily="2" charset="-122"/>
                <a:cs typeface="Arial" charset="0"/>
              </a:rPr>
              <a:t>——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charset="0"/>
              </a:rPr>
              <a:t>直接存取的设备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609600" y="1489075"/>
            <a:ext cx="7924800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计算机中进行内外存信息交换的基本单位是一个字符序列</a:t>
            </a:r>
            <a:r>
              <a:rPr lang="en-US" altLang="zh-CN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字符组</a:t>
            </a:r>
            <a:r>
              <a:rPr lang="en-US" altLang="zh-CN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，对外存言，它是一个</a:t>
            </a:r>
            <a:r>
              <a:rPr lang="zh-CN" altLang="en-US" sz="32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“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物理记录</a:t>
            </a:r>
            <a:r>
              <a:rPr lang="zh-CN" altLang="en-US" sz="32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或</a:t>
            </a:r>
            <a:r>
              <a:rPr lang="zh-CN" altLang="en-US" sz="32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“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页块</a:t>
            </a:r>
            <a:r>
              <a:rPr lang="zh-CN" altLang="en-US" sz="32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，内存中用来暂时存放一个页块的区域被称作</a:t>
            </a:r>
            <a:r>
              <a:rPr lang="zh-CN" altLang="en-US" sz="32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“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缓冲区</a:t>
            </a:r>
            <a:r>
              <a:rPr lang="zh-CN" altLang="en-US" sz="32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09600" y="381000"/>
            <a:ext cx="8001000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磁带是一种</a:t>
            </a:r>
            <a:r>
              <a:rPr lang="zh-CN" altLang="en-US" sz="32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“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启停</a:t>
            </a:r>
            <a:r>
              <a:rPr lang="zh-CN" altLang="en-US" sz="32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的设备，信息在磁带上不能连续存放，在相邻的两个字符组之间均留有空隙。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09600" y="2779713"/>
            <a:ext cx="739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从磁带存取一个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页块</a:t>
            </a:r>
            <a:r>
              <a:rPr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的信息所需时间为</a:t>
            </a:r>
            <a:r>
              <a:rPr lang="en-US" altLang="zh-CN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73152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  </a:t>
            </a:r>
            <a:r>
              <a:rPr lang="en-US" altLang="zh-CN" sz="3200" i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i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3200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为延迟时间，</a:t>
            </a:r>
          </a:p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	  </a:t>
            </a:r>
            <a:r>
              <a:rPr lang="en-US" altLang="zh-CN" sz="3200" i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i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lang="en-US" altLang="zh-CN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为传输一个字符的时间，</a:t>
            </a:r>
          </a:p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	  </a:t>
            </a:r>
            <a:r>
              <a:rPr lang="en-US" altLang="zh-CN" sz="3200" i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为页块内的字符个数。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835150" y="3573463"/>
            <a:ext cx="4537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>
              <a:solidFill>
                <a:srgbClr val="CCCC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908175" y="3573463"/>
            <a:ext cx="4248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>
              <a:solidFill>
                <a:srgbClr val="CCCC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555875" y="3573463"/>
            <a:ext cx="19288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>
              <a:solidFill>
                <a:srgbClr val="CCCC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971550" y="3644900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051050" y="3573463"/>
            <a:ext cx="4032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i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en-US" altLang="zh-CN" sz="3200" i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= t</a:t>
            </a:r>
            <a:r>
              <a:rPr lang="en-US" altLang="zh-CN" sz="3200" i="1" baseline="-25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3200" i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+ </a:t>
            </a:r>
            <a:r>
              <a:rPr lang="en-US" altLang="zh-CN" sz="3200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n × t</a:t>
            </a:r>
            <a:r>
              <a:rPr lang="en-US" altLang="zh-CN" sz="3200" i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09600" y="152400"/>
            <a:ext cx="8001000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磁盘的组织结构</a:t>
            </a:r>
            <a:r>
              <a:rPr lang="en-US" altLang="zh-CN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记录盘面、磁道和扇面。磁盘信息的存取单位为一个扇面的字符组，它由一个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三维地址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确定</a:t>
            </a:r>
            <a:r>
              <a:rPr lang="en-US" altLang="zh-CN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柱面号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记录面号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zh-CN" altLang="en-US" sz="32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页块号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4213" y="2852738"/>
            <a:ext cx="739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从磁盘存取一个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页块</a:t>
            </a:r>
            <a:r>
              <a:rPr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的信息所需时间为</a:t>
            </a:r>
            <a:r>
              <a:rPr lang="en-US" altLang="zh-CN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600" y="4687888"/>
            <a:ext cx="7850188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  </a:t>
            </a:r>
            <a:r>
              <a:rPr lang="en-US" altLang="zh-CN" sz="3200" i="1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i="1" baseline="-25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seek</a:t>
            </a:r>
            <a:r>
              <a:rPr lang="en-US" altLang="zh-CN" sz="3200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为延迟时间，</a:t>
            </a:r>
            <a:r>
              <a:rPr lang="en-US" altLang="zh-CN" sz="3200" i="1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i="1" baseline="-25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la</a:t>
            </a:r>
            <a:r>
              <a:rPr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为等待时间，</a:t>
            </a:r>
          </a:p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	  </a:t>
            </a:r>
            <a:r>
              <a:rPr lang="en-US" altLang="zh-CN" sz="3200" i="1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i="1" baseline="-25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lang="en-US" altLang="zh-CN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为传输一个字符的时间，</a:t>
            </a:r>
          </a:p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	  </a:t>
            </a:r>
            <a:r>
              <a:rPr lang="en-US" altLang="zh-CN" sz="3200" i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为页块内的字符个数。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979613" y="3716338"/>
            <a:ext cx="547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i="1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en-US" altLang="zh-CN" sz="3200" i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= </a:t>
            </a:r>
            <a:r>
              <a:rPr lang="en-US" altLang="zh-CN" sz="3200" i="1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i="1" baseline="-25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seek</a:t>
            </a:r>
            <a:r>
              <a:rPr lang="en-US" altLang="zh-CN" sz="3200" i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+ </a:t>
            </a:r>
            <a:r>
              <a:rPr lang="en-US" altLang="zh-CN" sz="3200" i="1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i="1" baseline="-25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la</a:t>
            </a:r>
            <a:r>
              <a:rPr lang="en-US" altLang="zh-CN" sz="3200" i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+ </a:t>
            </a:r>
            <a:r>
              <a:rPr lang="en-US" altLang="zh-CN" sz="3200" i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n × </a:t>
            </a:r>
            <a:r>
              <a:rPr lang="en-US" altLang="zh-CN" sz="3200" i="1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i="1" baseline="-250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w</a:t>
            </a:r>
            <a:endParaRPr lang="en-US" altLang="zh-CN" sz="3200" i="1" baseline="-25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4495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外部排序的基本过程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684213" y="1295400"/>
            <a:ext cx="80645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采用</a:t>
            </a:r>
            <a:r>
              <a:rPr lang="zh-CN" altLang="en-US" sz="2800">
                <a:solidFill>
                  <a:srgbClr val="FF3300"/>
                </a:solidFill>
                <a:latin typeface="Arial" charset="0"/>
                <a:ea typeface="黑体" pitchFamily="2" charset="-122"/>
              </a:rPr>
              <a:t>“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2-</a:t>
            </a:r>
            <a:r>
              <a:rPr lang="zh-CN" altLang="en-US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路迭代归并</a:t>
            </a:r>
            <a:r>
              <a:rPr lang="zh-CN" altLang="en-US" sz="2800">
                <a:solidFill>
                  <a:srgbClr val="FF3300"/>
                </a:solidFill>
                <a:latin typeface="Arial" charset="0"/>
                <a:ea typeface="黑体" pitchFamily="2" charset="-122"/>
              </a:rPr>
              <a:t>”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策略，由相对独立的两个步骤组成：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１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按可用内存大小，利用内部排序方法，</a:t>
            </a:r>
            <a:r>
              <a:rPr lang="zh-CN" altLang="en-US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构造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若干个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 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初始）有序子序列，并存到外存，通常称外存中这些记录有序子序列为 </a:t>
            </a:r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“</a:t>
            </a: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归并段</a:t>
            </a:r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”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;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２</a:t>
            </a:r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通过</a:t>
            </a:r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“</a:t>
            </a:r>
            <a:r>
              <a:rPr lang="zh-CN" altLang="en-US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逐趟</a:t>
            </a:r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归并</a:t>
            </a:r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”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，逐步扩大各个归并段的长度，直至外存中整个记录序列按关键字有序为止。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举例</a:t>
            </a:r>
            <a:r>
              <a:rPr lang="en-US" altLang="zh-CN" sz="32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sz="3200" b="1">
              <a:solidFill>
                <a:srgbClr val="0000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684213" y="1125538"/>
            <a:ext cx="7696200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已知有一个含</a:t>
            </a:r>
            <a:r>
              <a:rPr lang="en-US" altLang="zh-CN" sz="32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10,000</a:t>
            </a:r>
            <a:r>
              <a:rPr lang="zh-CN" altLang="en-US" sz="32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个记录的磁盘文件，而当前所用的计算机一次只能对</a:t>
            </a:r>
            <a:r>
              <a:rPr lang="en-US" altLang="zh-CN" sz="32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1,000</a:t>
            </a:r>
            <a:r>
              <a:rPr lang="zh-CN" altLang="en-US" sz="32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个记录进行内部排序。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则首先利用内部排序的方法得到</a:t>
            </a:r>
            <a:r>
              <a:rPr lang="zh-CN" altLang="en-US" sz="3200">
                <a:solidFill>
                  <a:srgbClr val="CCCC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3200" b="1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10</a:t>
            </a:r>
            <a:r>
              <a:rPr lang="en-US" altLang="zh-CN" sz="3200" b="1">
                <a:solidFill>
                  <a:srgbClr val="FFFF66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个</a:t>
            </a:r>
            <a:r>
              <a:rPr lang="zh-CN" altLang="en-US" sz="3200">
                <a:solidFill>
                  <a:srgbClr val="FF3300"/>
                </a:solidFill>
                <a:ea typeface="华文中宋" pitchFamily="2" charset="-122"/>
              </a:rPr>
              <a:t>“</a:t>
            </a:r>
            <a:r>
              <a:rPr lang="zh-CN" altLang="en-US" sz="3200" b="1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初始归并段</a:t>
            </a:r>
            <a:r>
              <a:rPr lang="zh-CN" altLang="en-US" sz="3200">
                <a:solidFill>
                  <a:srgbClr val="FF3300"/>
                </a:solidFill>
                <a:ea typeface="华文中宋" pitchFamily="2" charset="-122"/>
              </a:rPr>
              <a:t>”</a:t>
            </a:r>
            <a:r>
              <a:rPr lang="zh-CN" altLang="en-US" sz="3200">
                <a:solidFill>
                  <a:srgbClr val="FFCC66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CCCCFF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32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然后进行逐趟归并。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3276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则归并过程如下</a:t>
            </a:r>
            <a:r>
              <a:rPr lang="en-US" altLang="zh-CN" sz="32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sz="3200" b="1">
              <a:solidFill>
                <a:srgbClr val="0000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202755" name="Rectangle 3" descr="宽上对角线"/>
          <p:cNvSpPr>
            <a:spLocks noChangeArrowheads="1"/>
          </p:cNvSpPr>
          <p:nvPr/>
        </p:nvSpPr>
        <p:spPr bwMode="auto">
          <a:xfrm>
            <a:off x="381000" y="1295400"/>
            <a:ext cx="838200" cy="381000"/>
          </a:xfrm>
          <a:prstGeom prst="rect">
            <a:avLst/>
          </a:prstGeom>
          <a:pattFill prst="wdUpDiag">
            <a:fgClr>
              <a:schemeClr val="hlink"/>
            </a:fgClr>
            <a:bgClr>
              <a:schemeClr val="bg1"/>
            </a:bgClr>
          </a:patt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1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1219200" y="12954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2</a:t>
            </a:r>
          </a:p>
        </p:txBody>
      </p:sp>
      <p:sp>
        <p:nvSpPr>
          <p:cNvPr id="202757" name="Rectangle 5" descr="宽上对角线"/>
          <p:cNvSpPr>
            <a:spLocks noChangeArrowheads="1"/>
          </p:cNvSpPr>
          <p:nvPr/>
        </p:nvSpPr>
        <p:spPr bwMode="auto">
          <a:xfrm>
            <a:off x="2057400" y="1295400"/>
            <a:ext cx="838200" cy="381000"/>
          </a:xfrm>
          <a:prstGeom prst="rect">
            <a:avLst/>
          </a:prstGeom>
          <a:pattFill prst="wdUpDiag">
            <a:fgClr>
              <a:schemeClr val="hlink"/>
            </a:fgClr>
            <a:bgClr>
              <a:schemeClr val="bg1"/>
            </a:bgClr>
          </a:patt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3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2895600" y="12954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4</a:t>
            </a:r>
          </a:p>
        </p:txBody>
      </p:sp>
      <p:sp>
        <p:nvSpPr>
          <p:cNvPr id="202759" name="Rectangle 7" descr="宽上对角线"/>
          <p:cNvSpPr>
            <a:spLocks noChangeArrowheads="1"/>
          </p:cNvSpPr>
          <p:nvPr/>
        </p:nvSpPr>
        <p:spPr bwMode="auto">
          <a:xfrm>
            <a:off x="3733800" y="1295400"/>
            <a:ext cx="838200" cy="381000"/>
          </a:xfrm>
          <a:prstGeom prst="rect">
            <a:avLst/>
          </a:prstGeom>
          <a:pattFill prst="wdUpDiag">
            <a:fgClr>
              <a:schemeClr val="hlink"/>
            </a:fgClr>
            <a:bgClr>
              <a:schemeClr val="bg1"/>
            </a:bgClr>
          </a:patt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5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4572000" y="12954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6</a:t>
            </a:r>
          </a:p>
        </p:txBody>
      </p:sp>
      <p:sp>
        <p:nvSpPr>
          <p:cNvPr id="202761" name="Rectangle 9" descr="宽上对角线"/>
          <p:cNvSpPr>
            <a:spLocks noChangeArrowheads="1"/>
          </p:cNvSpPr>
          <p:nvPr/>
        </p:nvSpPr>
        <p:spPr bwMode="auto">
          <a:xfrm>
            <a:off x="5410200" y="1295400"/>
            <a:ext cx="838200" cy="381000"/>
          </a:xfrm>
          <a:prstGeom prst="rect">
            <a:avLst/>
          </a:prstGeom>
          <a:pattFill prst="wdUpDiag">
            <a:fgClr>
              <a:schemeClr val="hlink"/>
            </a:fgClr>
            <a:bgClr>
              <a:schemeClr val="bg1"/>
            </a:bgClr>
          </a:patt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7</a:t>
            </a:r>
          </a:p>
        </p:txBody>
      </p: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6248400" y="12954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8</a:t>
            </a:r>
          </a:p>
        </p:txBody>
      </p:sp>
      <p:sp>
        <p:nvSpPr>
          <p:cNvPr id="202763" name="Rectangle 11" descr="宽上对角线"/>
          <p:cNvSpPr>
            <a:spLocks noChangeArrowheads="1"/>
          </p:cNvSpPr>
          <p:nvPr/>
        </p:nvSpPr>
        <p:spPr bwMode="auto">
          <a:xfrm>
            <a:off x="7086600" y="1295400"/>
            <a:ext cx="838200" cy="381000"/>
          </a:xfrm>
          <a:prstGeom prst="rect">
            <a:avLst/>
          </a:prstGeom>
          <a:pattFill prst="wdUpDiag">
            <a:fgClr>
              <a:schemeClr val="hlink"/>
            </a:fgClr>
            <a:bgClr>
              <a:schemeClr val="bg1"/>
            </a:bgClr>
          </a:patt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9</a:t>
            </a:r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7924800" y="12954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10</a:t>
            </a:r>
          </a:p>
        </p:txBody>
      </p:sp>
      <p:sp>
        <p:nvSpPr>
          <p:cNvPr id="202765" name="AutoShape 13"/>
          <p:cNvSpPr>
            <a:spLocks/>
          </p:cNvSpPr>
          <p:nvPr/>
        </p:nvSpPr>
        <p:spPr bwMode="auto">
          <a:xfrm rot="-5400000">
            <a:off x="1104900" y="1028700"/>
            <a:ext cx="228600" cy="1676400"/>
          </a:xfrm>
          <a:prstGeom prst="leftBrace">
            <a:avLst>
              <a:gd name="adj1" fmla="val 61111"/>
              <a:gd name="adj2" fmla="val 50000"/>
            </a:avLst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2766" name="Rectangle 14" descr="宽上对角线"/>
          <p:cNvSpPr>
            <a:spLocks noChangeArrowheads="1"/>
          </p:cNvSpPr>
          <p:nvPr/>
        </p:nvSpPr>
        <p:spPr bwMode="auto">
          <a:xfrm>
            <a:off x="381000" y="2379663"/>
            <a:ext cx="1676400" cy="381000"/>
          </a:xfrm>
          <a:prstGeom prst="rect">
            <a:avLst/>
          </a:prstGeom>
          <a:pattFill prst="wdUpDiag">
            <a:fgClr>
              <a:schemeClr val="hlink"/>
            </a:fgClr>
            <a:bgClr>
              <a:srgbClr val="FFFFFF"/>
            </a:bgClr>
          </a:patt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11</a:t>
            </a: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2057400" y="2379663"/>
            <a:ext cx="1676400" cy="381000"/>
          </a:xfrm>
          <a:prstGeom prst="rect">
            <a:avLst/>
          </a:prstGeom>
          <a:solidFill>
            <a:schemeClr val="hlink"/>
          </a:solid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12</a:t>
            </a:r>
          </a:p>
        </p:txBody>
      </p:sp>
      <p:sp>
        <p:nvSpPr>
          <p:cNvPr id="202768" name="Rectangle 16" descr="宽上对角线"/>
          <p:cNvSpPr>
            <a:spLocks noChangeArrowheads="1"/>
          </p:cNvSpPr>
          <p:nvPr/>
        </p:nvSpPr>
        <p:spPr bwMode="auto">
          <a:xfrm>
            <a:off x="3733800" y="2379663"/>
            <a:ext cx="1676400" cy="381000"/>
          </a:xfrm>
          <a:prstGeom prst="rect">
            <a:avLst/>
          </a:prstGeom>
          <a:pattFill prst="wdUpDiag">
            <a:fgClr>
              <a:schemeClr val="hlink"/>
            </a:fgClr>
            <a:bgClr>
              <a:srgbClr val="FFFFFF"/>
            </a:bgClr>
          </a:patt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13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5410200" y="2379663"/>
            <a:ext cx="1676400" cy="381000"/>
          </a:xfrm>
          <a:prstGeom prst="rect">
            <a:avLst/>
          </a:prstGeom>
          <a:solidFill>
            <a:schemeClr val="hlink"/>
          </a:solid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14</a:t>
            </a:r>
          </a:p>
        </p:txBody>
      </p:sp>
      <p:sp>
        <p:nvSpPr>
          <p:cNvPr id="202770" name="Rectangle 18" descr="宽上对角线"/>
          <p:cNvSpPr>
            <a:spLocks noChangeArrowheads="1"/>
          </p:cNvSpPr>
          <p:nvPr/>
        </p:nvSpPr>
        <p:spPr bwMode="auto">
          <a:xfrm>
            <a:off x="7086600" y="2379663"/>
            <a:ext cx="1676400" cy="381000"/>
          </a:xfrm>
          <a:prstGeom prst="rect">
            <a:avLst/>
          </a:prstGeom>
          <a:pattFill prst="wdUpDiag">
            <a:fgClr>
              <a:schemeClr val="hlink"/>
            </a:fgClr>
            <a:bgClr>
              <a:srgbClr val="FFFFFF"/>
            </a:bgClr>
          </a:patt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202771" name="Rectangle 19" descr="宽上对角线"/>
          <p:cNvSpPr>
            <a:spLocks noChangeArrowheads="1"/>
          </p:cNvSpPr>
          <p:nvPr/>
        </p:nvSpPr>
        <p:spPr bwMode="auto">
          <a:xfrm>
            <a:off x="381000" y="3438525"/>
            <a:ext cx="3352800" cy="381000"/>
          </a:xfrm>
          <a:prstGeom prst="rect">
            <a:avLst/>
          </a:prstGeom>
          <a:pattFill prst="wdUpDiag">
            <a:fgClr>
              <a:schemeClr val="hlink"/>
            </a:fgClr>
            <a:bgClr>
              <a:srgbClr val="FFFFFF"/>
            </a:bgClr>
          </a:patt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21</a:t>
            </a: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3733800" y="3438525"/>
            <a:ext cx="3352800" cy="381000"/>
          </a:xfrm>
          <a:prstGeom prst="rect">
            <a:avLst/>
          </a:prstGeom>
          <a:solidFill>
            <a:schemeClr val="hlink"/>
          </a:solid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202773" name="Rectangle 21" descr="宽上对角线"/>
          <p:cNvSpPr>
            <a:spLocks noChangeArrowheads="1"/>
          </p:cNvSpPr>
          <p:nvPr/>
        </p:nvSpPr>
        <p:spPr bwMode="auto">
          <a:xfrm>
            <a:off x="7086600" y="3438525"/>
            <a:ext cx="1676400" cy="381000"/>
          </a:xfrm>
          <a:prstGeom prst="rect">
            <a:avLst/>
          </a:prstGeom>
          <a:pattFill prst="wdUpDiag">
            <a:fgClr>
              <a:schemeClr val="hlink"/>
            </a:fgClr>
            <a:bgClr>
              <a:srgbClr val="FFFFFF"/>
            </a:bgClr>
          </a:patt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23</a:t>
            </a:r>
          </a:p>
        </p:txBody>
      </p:sp>
      <p:sp>
        <p:nvSpPr>
          <p:cNvPr id="202774" name="Rectangle 22" descr="宽上对角线"/>
          <p:cNvSpPr>
            <a:spLocks noChangeArrowheads="1"/>
          </p:cNvSpPr>
          <p:nvPr/>
        </p:nvSpPr>
        <p:spPr bwMode="auto">
          <a:xfrm>
            <a:off x="381000" y="4437063"/>
            <a:ext cx="6705600" cy="381000"/>
          </a:xfrm>
          <a:prstGeom prst="rect">
            <a:avLst/>
          </a:prstGeom>
          <a:pattFill prst="wdUpDiag">
            <a:fgClr>
              <a:schemeClr val="hlink"/>
            </a:fgClr>
            <a:bgClr>
              <a:srgbClr val="FFFFFF"/>
            </a:bgClr>
          </a:patt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31</a:t>
            </a: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7086600" y="4437063"/>
            <a:ext cx="1676400" cy="381000"/>
          </a:xfrm>
          <a:prstGeom prst="rect">
            <a:avLst/>
          </a:prstGeom>
          <a:solidFill>
            <a:schemeClr val="hlink"/>
          </a:solid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202776" name="Rectangle 24" descr="宽上对角线"/>
          <p:cNvSpPr>
            <a:spLocks noChangeArrowheads="1"/>
          </p:cNvSpPr>
          <p:nvPr/>
        </p:nvSpPr>
        <p:spPr bwMode="auto">
          <a:xfrm>
            <a:off x="381000" y="5516563"/>
            <a:ext cx="8382000" cy="381000"/>
          </a:xfrm>
          <a:prstGeom prst="rect">
            <a:avLst/>
          </a:prstGeom>
          <a:pattFill prst="wdUpDiag">
            <a:fgClr>
              <a:schemeClr val="hlink"/>
            </a:fgClr>
            <a:bgClr>
              <a:srgbClr val="FFFFFF"/>
            </a:bgClr>
          </a:patt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记录有序序列</a:t>
            </a:r>
            <a:endParaRPr lang="zh-CN" altLang="en-US" sz="2800" b="1" baseline="-25000">
              <a:solidFill>
                <a:srgbClr val="0000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202777" name="Text Box 25"/>
          <p:cNvSpPr txBox="1">
            <a:spLocks noChangeArrowheads="1"/>
          </p:cNvSpPr>
          <p:nvPr/>
        </p:nvSpPr>
        <p:spPr bwMode="auto">
          <a:xfrm>
            <a:off x="990600" y="19018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Arial" charset="0"/>
                <a:ea typeface="隶书" pitchFamily="49" charset="-122"/>
              </a:rPr>
              <a:t>第一趟归并</a:t>
            </a:r>
          </a:p>
        </p:txBody>
      </p:sp>
      <p:sp>
        <p:nvSpPr>
          <p:cNvPr id="202778" name="Text Box 26"/>
          <p:cNvSpPr txBox="1">
            <a:spLocks noChangeArrowheads="1"/>
          </p:cNvSpPr>
          <p:nvPr/>
        </p:nvSpPr>
        <p:spPr bwMode="auto">
          <a:xfrm>
            <a:off x="990600" y="29813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Arial" charset="0"/>
                <a:ea typeface="隶书" pitchFamily="49" charset="-122"/>
              </a:rPr>
              <a:t>第二趟归并</a:t>
            </a: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990600" y="39338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Arial" charset="0"/>
                <a:ea typeface="隶书" pitchFamily="49" charset="-122"/>
              </a:rPr>
              <a:t>第三趟归并</a:t>
            </a: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990600" y="504666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Arial" charset="0"/>
                <a:ea typeface="隶书" pitchFamily="49" charset="-122"/>
              </a:rPr>
              <a:t>第四趟归并</a:t>
            </a:r>
          </a:p>
        </p:txBody>
      </p:sp>
      <p:sp>
        <p:nvSpPr>
          <p:cNvPr id="202781" name="AutoShape 29"/>
          <p:cNvSpPr>
            <a:spLocks/>
          </p:cNvSpPr>
          <p:nvPr/>
        </p:nvSpPr>
        <p:spPr bwMode="auto">
          <a:xfrm rot="-5400000">
            <a:off x="2781300" y="1028700"/>
            <a:ext cx="228600" cy="1676400"/>
          </a:xfrm>
          <a:prstGeom prst="leftBrace">
            <a:avLst>
              <a:gd name="adj1" fmla="val 61111"/>
              <a:gd name="adj2" fmla="val 50000"/>
            </a:avLst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2782" name="AutoShape 30"/>
          <p:cNvSpPr>
            <a:spLocks/>
          </p:cNvSpPr>
          <p:nvPr/>
        </p:nvSpPr>
        <p:spPr bwMode="auto">
          <a:xfrm rot="-5400000">
            <a:off x="4457700" y="1028700"/>
            <a:ext cx="228600" cy="1676400"/>
          </a:xfrm>
          <a:prstGeom prst="leftBrace">
            <a:avLst>
              <a:gd name="adj1" fmla="val 61111"/>
              <a:gd name="adj2" fmla="val 50000"/>
            </a:avLst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2783" name="AutoShape 31"/>
          <p:cNvSpPr>
            <a:spLocks/>
          </p:cNvSpPr>
          <p:nvPr/>
        </p:nvSpPr>
        <p:spPr bwMode="auto">
          <a:xfrm rot="-5400000">
            <a:off x="6134100" y="1028700"/>
            <a:ext cx="228600" cy="1676400"/>
          </a:xfrm>
          <a:prstGeom prst="leftBrace">
            <a:avLst>
              <a:gd name="adj1" fmla="val 61111"/>
              <a:gd name="adj2" fmla="val 50000"/>
            </a:avLst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2784" name="AutoShape 32"/>
          <p:cNvSpPr>
            <a:spLocks/>
          </p:cNvSpPr>
          <p:nvPr/>
        </p:nvSpPr>
        <p:spPr bwMode="auto">
          <a:xfrm rot="-5400000">
            <a:off x="7810500" y="1028700"/>
            <a:ext cx="228600" cy="1676400"/>
          </a:xfrm>
          <a:prstGeom prst="leftBrace">
            <a:avLst>
              <a:gd name="adj1" fmla="val 61111"/>
              <a:gd name="adj2" fmla="val 50000"/>
            </a:avLst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2785" name="AutoShape 33"/>
          <p:cNvSpPr>
            <a:spLocks/>
          </p:cNvSpPr>
          <p:nvPr/>
        </p:nvSpPr>
        <p:spPr bwMode="auto">
          <a:xfrm rot="-5400000">
            <a:off x="1866900" y="1274763"/>
            <a:ext cx="381000" cy="3352800"/>
          </a:xfrm>
          <a:prstGeom prst="leftBrace">
            <a:avLst>
              <a:gd name="adj1" fmla="val 73333"/>
              <a:gd name="adj2" fmla="val 50000"/>
            </a:avLst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2786" name="AutoShape 34"/>
          <p:cNvSpPr>
            <a:spLocks/>
          </p:cNvSpPr>
          <p:nvPr/>
        </p:nvSpPr>
        <p:spPr bwMode="auto">
          <a:xfrm rot="-5400000">
            <a:off x="5257800" y="1312863"/>
            <a:ext cx="304800" cy="33528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2787" name="AutoShape 35"/>
          <p:cNvSpPr>
            <a:spLocks noChangeArrowheads="1"/>
          </p:cNvSpPr>
          <p:nvPr/>
        </p:nvSpPr>
        <p:spPr bwMode="auto">
          <a:xfrm>
            <a:off x="7848600" y="2781300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2788" name="AutoShape 36"/>
          <p:cNvSpPr>
            <a:spLocks/>
          </p:cNvSpPr>
          <p:nvPr/>
        </p:nvSpPr>
        <p:spPr bwMode="auto">
          <a:xfrm rot="-5400000">
            <a:off x="3543300" y="657225"/>
            <a:ext cx="381000" cy="6705600"/>
          </a:xfrm>
          <a:prstGeom prst="leftBrace">
            <a:avLst>
              <a:gd name="adj1" fmla="val 146667"/>
              <a:gd name="adj2" fmla="val 50000"/>
            </a:avLst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2789" name="AutoShape 37"/>
          <p:cNvSpPr>
            <a:spLocks/>
          </p:cNvSpPr>
          <p:nvPr/>
        </p:nvSpPr>
        <p:spPr bwMode="auto">
          <a:xfrm rot="-5400000">
            <a:off x="4343400" y="931863"/>
            <a:ext cx="457200" cy="8382000"/>
          </a:xfrm>
          <a:prstGeom prst="leftBrace">
            <a:avLst>
              <a:gd name="adj1" fmla="val 152778"/>
              <a:gd name="adj2" fmla="val 50000"/>
            </a:avLst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2790" name="AutoShape 38"/>
          <p:cNvSpPr>
            <a:spLocks noChangeArrowheads="1"/>
          </p:cNvSpPr>
          <p:nvPr/>
        </p:nvSpPr>
        <p:spPr bwMode="auto">
          <a:xfrm>
            <a:off x="7848600" y="3903663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067175" y="188913"/>
            <a:ext cx="352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每个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R</a:t>
            </a:r>
            <a:r>
              <a:rPr lang="en-US" altLang="zh-CN" sz="2400" b="1" baseline="-25000">
                <a:solidFill>
                  <a:srgbClr val="FF3300"/>
                </a:solidFill>
                <a:ea typeface="楷体_GB2312" pitchFamily="49" charset="-122"/>
              </a:rPr>
              <a:t>i 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包含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1000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个记录</a:t>
            </a: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4067175" y="692150"/>
            <a:ext cx="507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初始排序使每个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R</a:t>
            </a:r>
            <a:r>
              <a:rPr lang="en-US" altLang="zh-CN" sz="2400" b="1" baseline="-25000">
                <a:solidFill>
                  <a:srgbClr val="FF3300"/>
                </a:solidFill>
                <a:ea typeface="楷体_GB2312" pitchFamily="49" charset="-122"/>
              </a:rPr>
              <a:t>i 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中的记录有序</a:t>
            </a:r>
          </a:p>
        </p:txBody>
      </p:sp>
      <p:sp>
        <p:nvSpPr>
          <p:cNvPr id="202793" name="Text Box 41"/>
          <p:cNvSpPr txBox="1">
            <a:spLocks noChangeArrowheads="1"/>
          </p:cNvSpPr>
          <p:nvPr/>
        </p:nvSpPr>
        <p:spPr bwMode="auto">
          <a:xfrm>
            <a:off x="468313" y="6278563"/>
            <a:ext cx="8207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归并排序过程包括</a:t>
            </a:r>
            <a:r>
              <a:rPr lang="en-US" altLang="zh-CN" sz="28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: </a:t>
            </a:r>
            <a:r>
              <a:rPr lang="zh-CN" altLang="en-US" sz="2800" b="1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一次初始排序</a:t>
            </a:r>
            <a:r>
              <a:rPr lang="zh-CN" altLang="en-US" sz="28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＋ </a:t>
            </a:r>
            <a:r>
              <a:rPr lang="zh-CN" altLang="en-US" sz="2800" b="1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四趟归并排序</a:t>
            </a:r>
            <a:endParaRPr lang="zh-CN" altLang="en-US" sz="2800" b="1">
              <a:solidFill>
                <a:srgbClr val="FF33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250825" y="9810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Arial" charset="0"/>
                <a:ea typeface="华文中宋" pitchFamily="2" charset="-122"/>
              </a:rPr>
              <a:t>1000</a:t>
            </a: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250825" y="2060575"/>
            <a:ext cx="790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Arial" charset="0"/>
                <a:ea typeface="华文中宋" pitchFamily="2" charset="-122"/>
              </a:rPr>
              <a:t>2000</a:t>
            </a: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250825" y="3141663"/>
            <a:ext cx="790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Arial" charset="0"/>
                <a:ea typeface="华文中宋" pitchFamily="2" charset="-122"/>
              </a:rPr>
              <a:t>4000</a:t>
            </a:r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250825" y="4149725"/>
            <a:ext cx="790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Arial" charset="0"/>
                <a:ea typeface="华文中宋" pitchFamily="2" charset="-122"/>
              </a:rPr>
              <a:t>8000</a:t>
            </a:r>
          </a:p>
        </p:txBody>
      </p:sp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250825" y="5229225"/>
            <a:ext cx="1114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Arial" charset="0"/>
                <a:ea typeface="华文中宋" pitchFamily="2" charset="-122"/>
              </a:rPr>
              <a:t>10000</a:t>
            </a:r>
          </a:p>
        </p:txBody>
      </p:sp>
      <p:sp>
        <p:nvSpPr>
          <p:cNvPr id="202799" name="Text Box 47"/>
          <p:cNvSpPr txBox="1">
            <a:spLocks noChangeArrowheads="1"/>
          </p:cNvSpPr>
          <p:nvPr/>
        </p:nvSpPr>
        <p:spPr bwMode="auto">
          <a:xfrm>
            <a:off x="8101013" y="4076700"/>
            <a:ext cx="790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Arial" charset="0"/>
                <a:ea typeface="华文中宋" pitchFamily="2" charset="-122"/>
              </a:rPr>
              <a:t>2000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0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0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02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0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animBg="1" autoUpdateAnimBg="0"/>
      <p:bldP spid="202756" grpId="0" animBg="1" autoUpdateAnimBg="0"/>
      <p:bldP spid="202757" grpId="0" animBg="1" autoUpdateAnimBg="0"/>
      <p:bldP spid="202758" grpId="0" animBg="1" autoUpdateAnimBg="0"/>
      <p:bldP spid="202759" grpId="0" animBg="1" autoUpdateAnimBg="0"/>
      <p:bldP spid="202760" grpId="0" animBg="1" autoUpdateAnimBg="0"/>
      <p:bldP spid="202761" grpId="0" animBg="1" autoUpdateAnimBg="0"/>
      <p:bldP spid="202762" grpId="0" animBg="1" autoUpdateAnimBg="0"/>
      <p:bldP spid="202763" grpId="0" animBg="1" autoUpdateAnimBg="0"/>
      <p:bldP spid="202764" grpId="0" animBg="1" autoUpdateAnimBg="0"/>
      <p:bldP spid="202765" grpId="0" animBg="1"/>
      <p:bldP spid="202766" grpId="0" animBg="1" autoUpdateAnimBg="0"/>
      <p:bldP spid="202767" grpId="0" animBg="1" autoUpdateAnimBg="0"/>
      <p:bldP spid="202768" grpId="0" animBg="1" autoUpdateAnimBg="0"/>
      <p:bldP spid="202769" grpId="0" animBg="1" autoUpdateAnimBg="0"/>
      <p:bldP spid="202770" grpId="0" animBg="1" autoUpdateAnimBg="0"/>
      <p:bldP spid="202771" grpId="0" animBg="1" autoUpdateAnimBg="0"/>
      <p:bldP spid="202772" grpId="0" animBg="1" autoUpdateAnimBg="0"/>
      <p:bldP spid="202773" grpId="0" animBg="1" autoUpdateAnimBg="0"/>
      <p:bldP spid="202774" grpId="0" animBg="1" autoUpdateAnimBg="0"/>
      <p:bldP spid="202775" grpId="0" animBg="1" autoUpdateAnimBg="0"/>
      <p:bldP spid="202776" grpId="0" animBg="1" autoUpdateAnimBg="0"/>
      <p:bldP spid="202777" grpId="0" build="p" autoUpdateAnimBg="0"/>
      <p:bldP spid="202778" grpId="0" build="p" autoUpdateAnimBg="0"/>
      <p:bldP spid="202779" grpId="0" build="p" autoUpdateAnimBg="0"/>
      <p:bldP spid="202780" grpId="0" build="p" autoUpdateAnimBg="0"/>
      <p:bldP spid="202781" grpId="0" animBg="1"/>
      <p:bldP spid="202782" grpId="0" animBg="1"/>
      <p:bldP spid="202783" grpId="0" animBg="1"/>
      <p:bldP spid="202784" grpId="0" animBg="1"/>
      <p:bldP spid="202785" grpId="0" animBg="1"/>
      <p:bldP spid="202786" grpId="0" animBg="1"/>
      <p:bldP spid="202787" grpId="0" animBg="1"/>
      <p:bldP spid="202788" grpId="0" animBg="1"/>
      <p:bldP spid="202789" grpId="0" animBg="1"/>
      <p:bldP spid="202790" grpId="0" animBg="1"/>
      <p:bldP spid="202793" grpId="0" autoUpdateAnimBg="0"/>
      <p:bldP spid="20279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3933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外部排序的特点</a:t>
            </a:r>
            <a:r>
              <a:rPr lang="en-US" altLang="zh-CN" sz="32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sz="3200" b="1">
              <a:solidFill>
                <a:srgbClr val="0000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482600" y="1431925"/>
            <a:ext cx="8302625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3275" indent="-803275" algn="l">
              <a:lnSpc>
                <a:spcPct val="110000"/>
              </a:lnSpc>
              <a:spcBef>
                <a:spcPct val="25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１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待排序的记录数量很大，不能一次装入内存，则无法利用上一章讨论的排序方法进行排序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否则将引起频繁访问内存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marL="803275" indent="-803275" algn="l">
              <a:lnSpc>
                <a:spcPct val="110000"/>
              </a:lnSpc>
              <a:spcBef>
                <a:spcPct val="25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）数据的读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写以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页块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为单位进行；</a:t>
            </a:r>
          </a:p>
          <a:p>
            <a:pPr marL="803275" indent="-803275" algn="l">
              <a:lnSpc>
                <a:spcPct val="110000"/>
              </a:lnSpc>
              <a:spcBef>
                <a:spcPct val="25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）外部排序所需时间由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三部分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组成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rgbClr val="CCCC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803275" indent="-803275" algn="l">
              <a:lnSpc>
                <a:spcPct val="110000"/>
              </a:lnSpc>
              <a:spcBef>
                <a:spcPct val="25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		  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内部初始排序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的时间，</a:t>
            </a:r>
          </a:p>
          <a:p>
            <a:pPr marL="803275" indent="-803275" algn="l">
              <a:lnSpc>
                <a:spcPct val="110000"/>
              </a:lnSpc>
              <a:spcBef>
                <a:spcPct val="25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		  内部归并排序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的时间</a:t>
            </a:r>
          </a:p>
          <a:p>
            <a:pPr marL="803275" indent="-803275" algn="l">
              <a:lnSpc>
                <a:spcPct val="110000"/>
              </a:lnSpc>
              <a:spcBef>
                <a:spcPct val="25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		  内存与外存的信息交换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的时间，主要取决于</a:t>
            </a:r>
          </a:p>
          <a:p>
            <a:pPr marL="803275" indent="-803275" algn="l">
              <a:lnSpc>
                <a:spcPct val="110000"/>
              </a:lnSpc>
              <a:spcBef>
                <a:spcPct val="25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外部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排序过程中访问外存的次数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251520" y="0"/>
            <a:ext cx="889248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假设外存的页块大小为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200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(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每访问外存一次可读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写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200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个记录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，则对含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10,000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个记录进行排序，共需访问多少次外存？</a:t>
            </a:r>
          </a:p>
        </p:txBody>
      </p:sp>
      <p:graphicFrame>
        <p:nvGraphicFramePr>
          <p:cNvPr id="2437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61753"/>
              </p:ext>
            </p:extLst>
          </p:nvPr>
        </p:nvGraphicFramePr>
        <p:xfrm>
          <a:off x="971550" y="1125538"/>
          <a:ext cx="6956836" cy="1885280"/>
        </p:xfrm>
        <a:graphic>
          <a:graphicData uri="http://schemas.openxmlformats.org/drawingml/2006/table">
            <a:tbl>
              <a:tblPr/>
              <a:tblGrid>
                <a:gridCol w="2971149"/>
                <a:gridCol w="3985687"/>
              </a:tblGrid>
              <a:tr h="471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操  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访问外存次数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内部初始排序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一趟归并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总计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3732" name="Rectangle 20"/>
          <p:cNvSpPr>
            <a:spLocks noChangeArrowheads="1"/>
          </p:cNvSpPr>
          <p:nvPr/>
        </p:nvSpPr>
        <p:spPr bwMode="auto">
          <a:xfrm>
            <a:off x="4228556" y="1616395"/>
            <a:ext cx="25555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50</a:t>
            </a:r>
            <a:r>
              <a:rPr lang="zh-CN" altLang="en-US" sz="2000" baseline="-25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读</a:t>
            </a:r>
            <a:r>
              <a:rPr lang="en-US" altLang="zh-CN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+50</a:t>
            </a:r>
            <a:r>
              <a:rPr lang="zh-CN" altLang="en-US" sz="2000" baseline="-25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写</a:t>
            </a:r>
            <a:r>
              <a:rPr lang="zh-CN" altLang="en-US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= </a:t>
            </a:r>
            <a:r>
              <a:rPr lang="en-US" altLang="zh-CN" sz="20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100</a:t>
            </a:r>
            <a:r>
              <a:rPr lang="zh-CN" altLang="en-US" sz="2000" b="1" baseline="-25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读</a:t>
            </a:r>
            <a:r>
              <a:rPr lang="en-US" altLang="zh-CN" sz="2000" b="1" baseline="-25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000" b="1" baseline="-25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写</a:t>
            </a:r>
          </a:p>
        </p:txBody>
      </p:sp>
      <p:sp>
        <p:nvSpPr>
          <p:cNvPr id="243733" name="Rectangle 21"/>
          <p:cNvSpPr>
            <a:spLocks noChangeArrowheads="1"/>
          </p:cNvSpPr>
          <p:nvPr/>
        </p:nvSpPr>
        <p:spPr bwMode="auto">
          <a:xfrm>
            <a:off x="4192588" y="2124283"/>
            <a:ext cx="22124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50+50 = </a:t>
            </a:r>
            <a:r>
              <a:rPr lang="en-US" altLang="zh-CN" sz="20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100</a:t>
            </a:r>
            <a:r>
              <a:rPr lang="zh-CN" altLang="en-US" sz="2000" b="1" baseline="-25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读</a:t>
            </a:r>
            <a:r>
              <a:rPr lang="en-US" altLang="zh-CN" sz="2000" b="1" baseline="-25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000" b="1" baseline="-25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写</a:t>
            </a:r>
          </a:p>
        </p:txBody>
      </p:sp>
      <p:sp>
        <p:nvSpPr>
          <p:cNvPr id="243734" name="Rectangle 22"/>
          <p:cNvSpPr>
            <a:spLocks noChangeArrowheads="1"/>
          </p:cNvSpPr>
          <p:nvPr/>
        </p:nvSpPr>
        <p:spPr bwMode="auto">
          <a:xfrm>
            <a:off x="4160314" y="2519277"/>
            <a:ext cx="2877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100+100</a:t>
            </a:r>
            <a:r>
              <a:rPr lang="en-US" altLang="zh-CN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4</a:t>
            </a:r>
            <a:r>
              <a:rPr lang="en-US" altLang="zh-CN" sz="24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= </a:t>
            </a:r>
            <a:r>
              <a:rPr lang="en-US" altLang="zh-CN" sz="20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500</a:t>
            </a:r>
            <a:r>
              <a:rPr lang="zh-CN" altLang="en-US" sz="2000" b="1" baseline="-25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读</a:t>
            </a:r>
            <a:r>
              <a:rPr lang="en-US" altLang="zh-CN" sz="2000" b="1" baseline="-25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000" b="1" baseline="-25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写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54938" y="3075994"/>
            <a:ext cx="8077875" cy="3666119"/>
            <a:chOff x="-1" y="101"/>
            <a:chExt cx="5602" cy="3614"/>
          </a:xfrm>
        </p:grpSpPr>
        <p:sp>
          <p:nvSpPr>
            <p:cNvPr id="11289" name="Rectangle 25" descr="宽上对角线"/>
            <p:cNvSpPr>
              <a:spLocks noChangeArrowheads="1"/>
            </p:cNvSpPr>
            <p:nvPr/>
          </p:nvSpPr>
          <p:spPr bwMode="auto">
            <a:xfrm>
              <a:off x="240" y="816"/>
              <a:ext cx="528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1</a:t>
              </a:r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768" y="816"/>
              <a:ext cx="52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2</a:t>
              </a:r>
            </a:p>
          </p:txBody>
        </p:sp>
        <p:sp>
          <p:nvSpPr>
            <p:cNvPr id="11291" name="Rectangle 27" descr="宽上对角线"/>
            <p:cNvSpPr>
              <a:spLocks noChangeArrowheads="1"/>
            </p:cNvSpPr>
            <p:nvPr/>
          </p:nvSpPr>
          <p:spPr bwMode="auto">
            <a:xfrm>
              <a:off x="1296" y="816"/>
              <a:ext cx="528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3</a:t>
              </a:r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1824" y="816"/>
              <a:ext cx="52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4</a:t>
              </a:r>
            </a:p>
          </p:txBody>
        </p:sp>
        <p:sp>
          <p:nvSpPr>
            <p:cNvPr id="11293" name="Rectangle 29" descr="宽上对角线"/>
            <p:cNvSpPr>
              <a:spLocks noChangeArrowheads="1"/>
            </p:cNvSpPr>
            <p:nvPr/>
          </p:nvSpPr>
          <p:spPr bwMode="auto">
            <a:xfrm>
              <a:off x="2352" y="816"/>
              <a:ext cx="528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5</a:t>
              </a:r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2880" y="816"/>
              <a:ext cx="52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6</a:t>
              </a:r>
            </a:p>
          </p:txBody>
        </p:sp>
        <p:sp>
          <p:nvSpPr>
            <p:cNvPr id="11295" name="Rectangle 31" descr="宽上对角线"/>
            <p:cNvSpPr>
              <a:spLocks noChangeArrowheads="1"/>
            </p:cNvSpPr>
            <p:nvPr/>
          </p:nvSpPr>
          <p:spPr bwMode="auto">
            <a:xfrm>
              <a:off x="3408" y="816"/>
              <a:ext cx="528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7</a:t>
              </a:r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936" y="816"/>
              <a:ext cx="52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8</a:t>
              </a:r>
            </a:p>
          </p:txBody>
        </p:sp>
        <p:sp>
          <p:nvSpPr>
            <p:cNvPr id="11297" name="Rectangle 33" descr="宽上对角线"/>
            <p:cNvSpPr>
              <a:spLocks noChangeArrowheads="1"/>
            </p:cNvSpPr>
            <p:nvPr/>
          </p:nvSpPr>
          <p:spPr bwMode="auto">
            <a:xfrm>
              <a:off x="4464" y="816"/>
              <a:ext cx="528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9</a:t>
              </a:r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4992" y="816"/>
              <a:ext cx="52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10</a:t>
              </a:r>
            </a:p>
          </p:txBody>
        </p:sp>
        <p:sp>
          <p:nvSpPr>
            <p:cNvPr id="11299" name="AutoShape 35"/>
            <p:cNvSpPr>
              <a:spLocks/>
            </p:cNvSpPr>
            <p:nvPr/>
          </p:nvSpPr>
          <p:spPr bwMode="auto">
            <a:xfrm rot="-5400000">
              <a:off x="696" y="64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300" name="Rectangle 36" descr="宽上对角线"/>
            <p:cNvSpPr>
              <a:spLocks noChangeArrowheads="1"/>
            </p:cNvSpPr>
            <p:nvPr/>
          </p:nvSpPr>
          <p:spPr bwMode="auto">
            <a:xfrm>
              <a:off x="240" y="1499"/>
              <a:ext cx="1056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11</a:t>
              </a: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1296" y="1499"/>
              <a:ext cx="105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12</a:t>
              </a:r>
            </a:p>
          </p:txBody>
        </p:sp>
        <p:sp>
          <p:nvSpPr>
            <p:cNvPr id="11302" name="Rectangle 38" descr="宽上对角线"/>
            <p:cNvSpPr>
              <a:spLocks noChangeArrowheads="1"/>
            </p:cNvSpPr>
            <p:nvPr/>
          </p:nvSpPr>
          <p:spPr bwMode="auto">
            <a:xfrm>
              <a:off x="2352" y="1499"/>
              <a:ext cx="1056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13</a:t>
              </a:r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408" y="1499"/>
              <a:ext cx="105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14</a:t>
              </a:r>
            </a:p>
          </p:txBody>
        </p:sp>
        <p:sp>
          <p:nvSpPr>
            <p:cNvPr id="11304" name="Rectangle 40" descr="宽上对角线"/>
            <p:cNvSpPr>
              <a:spLocks noChangeArrowheads="1"/>
            </p:cNvSpPr>
            <p:nvPr/>
          </p:nvSpPr>
          <p:spPr bwMode="auto">
            <a:xfrm>
              <a:off x="4464" y="1499"/>
              <a:ext cx="1056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15</a:t>
              </a:r>
            </a:p>
          </p:txBody>
        </p:sp>
        <p:sp>
          <p:nvSpPr>
            <p:cNvPr id="11305" name="Rectangle 41" descr="宽上对角线"/>
            <p:cNvSpPr>
              <a:spLocks noChangeArrowheads="1"/>
            </p:cNvSpPr>
            <p:nvPr/>
          </p:nvSpPr>
          <p:spPr bwMode="auto">
            <a:xfrm>
              <a:off x="240" y="2166"/>
              <a:ext cx="2112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21</a:t>
              </a:r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2352" y="2166"/>
              <a:ext cx="211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22</a:t>
              </a:r>
            </a:p>
          </p:txBody>
        </p:sp>
        <p:sp>
          <p:nvSpPr>
            <p:cNvPr id="11307" name="Rectangle 43" descr="宽上对角线"/>
            <p:cNvSpPr>
              <a:spLocks noChangeArrowheads="1"/>
            </p:cNvSpPr>
            <p:nvPr/>
          </p:nvSpPr>
          <p:spPr bwMode="auto">
            <a:xfrm>
              <a:off x="4464" y="2166"/>
              <a:ext cx="1056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23</a:t>
              </a:r>
            </a:p>
          </p:txBody>
        </p:sp>
        <p:sp>
          <p:nvSpPr>
            <p:cNvPr id="11308" name="Rectangle 44" descr="宽上对角线"/>
            <p:cNvSpPr>
              <a:spLocks noChangeArrowheads="1"/>
            </p:cNvSpPr>
            <p:nvPr/>
          </p:nvSpPr>
          <p:spPr bwMode="auto">
            <a:xfrm>
              <a:off x="240" y="2795"/>
              <a:ext cx="4224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31</a:t>
              </a:r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464" y="2795"/>
              <a:ext cx="105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32</a:t>
              </a:r>
            </a:p>
          </p:txBody>
        </p:sp>
        <p:sp>
          <p:nvSpPr>
            <p:cNvPr id="11310" name="Rectangle 46" descr="宽上对角线"/>
            <p:cNvSpPr>
              <a:spLocks noChangeArrowheads="1"/>
            </p:cNvSpPr>
            <p:nvPr/>
          </p:nvSpPr>
          <p:spPr bwMode="auto">
            <a:xfrm>
              <a:off x="240" y="3475"/>
              <a:ext cx="5280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记录有序序列</a:t>
              </a:r>
              <a:endParaRPr lang="zh-CN" altLang="en-US" sz="20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endParaRPr>
            </a:p>
          </p:txBody>
        </p:sp>
        <p:sp>
          <p:nvSpPr>
            <p:cNvPr id="11311" name="Text Box 47"/>
            <p:cNvSpPr txBox="1">
              <a:spLocks noChangeArrowheads="1"/>
            </p:cNvSpPr>
            <p:nvPr/>
          </p:nvSpPr>
          <p:spPr bwMode="auto">
            <a:xfrm>
              <a:off x="624" y="1199"/>
              <a:ext cx="134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Arial" charset="0"/>
                  <a:ea typeface="隶书" pitchFamily="49" charset="-122"/>
                </a:rPr>
                <a:t>第一趟归并</a:t>
              </a:r>
            </a:p>
          </p:txBody>
        </p:sp>
        <p:sp>
          <p:nvSpPr>
            <p:cNvPr id="11312" name="Text Box 48"/>
            <p:cNvSpPr txBox="1">
              <a:spLocks noChangeArrowheads="1"/>
            </p:cNvSpPr>
            <p:nvPr/>
          </p:nvSpPr>
          <p:spPr bwMode="auto">
            <a:xfrm>
              <a:off x="624" y="1878"/>
              <a:ext cx="134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Arial" charset="0"/>
                  <a:ea typeface="隶书" pitchFamily="49" charset="-122"/>
                </a:rPr>
                <a:t>第二趟归并</a:t>
              </a:r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624" y="2479"/>
              <a:ext cx="134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Arial" charset="0"/>
                  <a:ea typeface="隶书" pitchFamily="49" charset="-122"/>
                </a:rPr>
                <a:t>第三趟归并</a:t>
              </a:r>
            </a:p>
          </p:txBody>
        </p:sp>
        <p:sp>
          <p:nvSpPr>
            <p:cNvPr id="11314" name="Text Box 50"/>
            <p:cNvSpPr txBox="1">
              <a:spLocks noChangeArrowheads="1"/>
            </p:cNvSpPr>
            <p:nvPr/>
          </p:nvSpPr>
          <p:spPr bwMode="auto">
            <a:xfrm>
              <a:off x="624" y="3178"/>
              <a:ext cx="134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Arial" charset="0"/>
                  <a:ea typeface="隶书" pitchFamily="49" charset="-122"/>
                </a:rPr>
                <a:t>第四趟归并</a:t>
              </a:r>
            </a:p>
          </p:txBody>
        </p:sp>
        <p:sp>
          <p:nvSpPr>
            <p:cNvPr id="11315" name="AutoShape 51"/>
            <p:cNvSpPr>
              <a:spLocks/>
            </p:cNvSpPr>
            <p:nvPr/>
          </p:nvSpPr>
          <p:spPr bwMode="auto">
            <a:xfrm rot="-5400000">
              <a:off x="1752" y="64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316" name="AutoShape 52"/>
            <p:cNvSpPr>
              <a:spLocks/>
            </p:cNvSpPr>
            <p:nvPr/>
          </p:nvSpPr>
          <p:spPr bwMode="auto">
            <a:xfrm rot="-5400000">
              <a:off x="2808" y="64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317" name="AutoShape 53"/>
            <p:cNvSpPr>
              <a:spLocks/>
            </p:cNvSpPr>
            <p:nvPr/>
          </p:nvSpPr>
          <p:spPr bwMode="auto">
            <a:xfrm rot="-5400000">
              <a:off x="3864" y="64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318" name="AutoShape 54"/>
            <p:cNvSpPr>
              <a:spLocks/>
            </p:cNvSpPr>
            <p:nvPr/>
          </p:nvSpPr>
          <p:spPr bwMode="auto">
            <a:xfrm rot="-5400000">
              <a:off x="4920" y="64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319" name="AutoShape 55"/>
            <p:cNvSpPr>
              <a:spLocks/>
            </p:cNvSpPr>
            <p:nvPr/>
          </p:nvSpPr>
          <p:spPr bwMode="auto">
            <a:xfrm rot="-5400000">
              <a:off x="1176" y="803"/>
              <a:ext cx="240" cy="2112"/>
            </a:xfrm>
            <a:prstGeom prst="leftBrace">
              <a:avLst>
                <a:gd name="adj1" fmla="val 73333"/>
                <a:gd name="adj2" fmla="val 50000"/>
              </a:avLst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320" name="AutoShape 56"/>
            <p:cNvSpPr>
              <a:spLocks/>
            </p:cNvSpPr>
            <p:nvPr/>
          </p:nvSpPr>
          <p:spPr bwMode="auto">
            <a:xfrm rot="-5400000">
              <a:off x="3312" y="827"/>
              <a:ext cx="192" cy="2112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321" name="AutoShape 57"/>
            <p:cNvSpPr>
              <a:spLocks noChangeArrowheads="1"/>
            </p:cNvSpPr>
            <p:nvPr/>
          </p:nvSpPr>
          <p:spPr bwMode="auto">
            <a:xfrm>
              <a:off x="4944" y="1752"/>
              <a:ext cx="96" cy="336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322" name="AutoShape 58"/>
            <p:cNvSpPr>
              <a:spLocks/>
            </p:cNvSpPr>
            <p:nvPr/>
          </p:nvSpPr>
          <p:spPr bwMode="auto">
            <a:xfrm rot="-5400000">
              <a:off x="2232" y="414"/>
              <a:ext cx="240" cy="4224"/>
            </a:xfrm>
            <a:prstGeom prst="leftBrace">
              <a:avLst>
                <a:gd name="adj1" fmla="val 146667"/>
                <a:gd name="adj2" fmla="val 50000"/>
              </a:avLst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323" name="AutoShape 59"/>
            <p:cNvSpPr>
              <a:spLocks/>
            </p:cNvSpPr>
            <p:nvPr/>
          </p:nvSpPr>
          <p:spPr bwMode="auto">
            <a:xfrm rot="-5400000">
              <a:off x="2736" y="587"/>
              <a:ext cx="288" cy="5280"/>
            </a:xfrm>
            <a:prstGeom prst="leftBrace">
              <a:avLst>
                <a:gd name="adj1" fmla="val 152778"/>
                <a:gd name="adj2" fmla="val 50000"/>
              </a:avLst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324" name="AutoShape 60"/>
            <p:cNvSpPr>
              <a:spLocks noChangeArrowheads="1"/>
            </p:cNvSpPr>
            <p:nvPr/>
          </p:nvSpPr>
          <p:spPr bwMode="auto">
            <a:xfrm>
              <a:off x="4944" y="2459"/>
              <a:ext cx="96" cy="336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325" name="Text Box 61"/>
            <p:cNvSpPr txBox="1">
              <a:spLocks noChangeArrowheads="1"/>
            </p:cNvSpPr>
            <p:nvPr/>
          </p:nvSpPr>
          <p:spPr bwMode="auto">
            <a:xfrm>
              <a:off x="158" y="552"/>
              <a:ext cx="543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3333FF"/>
                  </a:solidFill>
                  <a:latin typeface="Arial" charset="0"/>
                  <a:ea typeface="华文中宋" pitchFamily="2" charset="-122"/>
                </a:rPr>
                <a:t>1000</a:t>
              </a:r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158" y="1255"/>
              <a:ext cx="49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3333FF"/>
                  </a:solidFill>
                  <a:latin typeface="Arial" charset="0"/>
                  <a:ea typeface="华文中宋" pitchFamily="2" charset="-122"/>
                </a:rPr>
                <a:t>2000</a:t>
              </a:r>
            </a:p>
          </p:txBody>
        </p:sp>
        <p:sp>
          <p:nvSpPr>
            <p:cNvPr id="11327" name="Text Box 63"/>
            <p:cNvSpPr txBox="1">
              <a:spLocks noChangeArrowheads="1"/>
            </p:cNvSpPr>
            <p:nvPr/>
          </p:nvSpPr>
          <p:spPr bwMode="auto">
            <a:xfrm>
              <a:off x="158" y="1935"/>
              <a:ext cx="49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3333FF"/>
                  </a:solidFill>
                  <a:latin typeface="Arial" charset="0"/>
                  <a:ea typeface="华文中宋" pitchFamily="2" charset="-122"/>
                </a:rPr>
                <a:t>4000</a:t>
              </a:r>
            </a:p>
          </p:txBody>
        </p:sp>
        <p:sp>
          <p:nvSpPr>
            <p:cNvPr id="11328" name="Text Box 64"/>
            <p:cNvSpPr txBox="1">
              <a:spLocks noChangeArrowheads="1"/>
            </p:cNvSpPr>
            <p:nvPr/>
          </p:nvSpPr>
          <p:spPr bwMode="auto">
            <a:xfrm>
              <a:off x="158" y="2558"/>
              <a:ext cx="49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3333FF"/>
                  </a:solidFill>
                  <a:latin typeface="Arial" charset="0"/>
                  <a:ea typeface="华文中宋" pitchFamily="2" charset="-122"/>
                </a:rPr>
                <a:t>8000</a:t>
              </a:r>
            </a:p>
          </p:txBody>
        </p:sp>
        <p:sp>
          <p:nvSpPr>
            <p:cNvPr id="11329" name="Text Box 65"/>
            <p:cNvSpPr txBox="1">
              <a:spLocks noChangeArrowheads="1"/>
            </p:cNvSpPr>
            <p:nvPr/>
          </p:nvSpPr>
          <p:spPr bwMode="auto">
            <a:xfrm>
              <a:off x="-1" y="3228"/>
              <a:ext cx="702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3333FF"/>
                  </a:solidFill>
                  <a:latin typeface="Arial" charset="0"/>
                  <a:ea typeface="华文中宋" pitchFamily="2" charset="-122"/>
                </a:rPr>
                <a:t>10000</a:t>
              </a:r>
            </a:p>
          </p:txBody>
        </p:sp>
        <p:sp>
          <p:nvSpPr>
            <p:cNvPr id="11330" name="Text Box 66"/>
            <p:cNvSpPr txBox="1">
              <a:spLocks noChangeArrowheads="1"/>
            </p:cNvSpPr>
            <p:nvPr/>
          </p:nvSpPr>
          <p:spPr bwMode="auto">
            <a:xfrm>
              <a:off x="5103" y="2568"/>
              <a:ext cx="49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3333FF"/>
                  </a:solidFill>
                  <a:latin typeface="Arial" charset="0"/>
                  <a:ea typeface="华文中宋" pitchFamily="2" charset="-122"/>
                </a:rPr>
                <a:t>2000</a:t>
              </a:r>
            </a:p>
          </p:txBody>
        </p:sp>
        <p:sp>
          <p:nvSpPr>
            <p:cNvPr id="52" name="Rectangle 46" descr="宽上对角线"/>
            <p:cNvSpPr>
              <a:spLocks noChangeArrowheads="1"/>
            </p:cNvSpPr>
            <p:nvPr/>
          </p:nvSpPr>
          <p:spPr bwMode="auto">
            <a:xfrm>
              <a:off x="240" y="347"/>
              <a:ext cx="5280" cy="24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 b="1" dirty="0" smtClean="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记录无序</a:t>
              </a:r>
              <a:r>
                <a:rPr lang="zh-CN" altLang="en-US" sz="2000" b="1" dirty="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序列</a:t>
              </a:r>
              <a:endParaRPr lang="zh-CN" altLang="en-US" sz="2000" b="1" baseline="-25000" dirty="0">
                <a:solidFill>
                  <a:srgbClr val="000000"/>
                </a:solidFill>
                <a:latin typeface="Arial" charset="0"/>
                <a:ea typeface="华文中宋" pitchFamily="2" charset="-122"/>
              </a:endParaRPr>
            </a:p>
          </p:txBody>
        </p:sp>
        <p:sp>
          <p:nvSpPr>
            <p:cNvPr id="53" name="Text Box 65"/>
            <p:cNvSpPr txBox="1">
              <a:spLocks noChangeArrowheads="1"/>
            </p:cNvSpPr>
            <p:nvPr/>
          </p:nvSpPr>
          <p:spPr bwMode="auto">
            <a:xfrm>
              <a:off x="32" y="101"/>
              <a:ext cx="702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3333FF"/>
                  </a:solidFill>
                  <a:latin typeface="Arial" charset="0"/>
                  <a:ea typeface="华文中宋" pitchFamily="2" charset="-122"/>
                </a:rPr>
                <a:t>10000</a:t>
              </a:r>
            </a:p>
          </p:txBody>
        </p:sp>
      </p:grpSp>
      <p:sp>
        <p:nvSpPr>
          <p:cNvPr id="243779" name="Text Box 67"/>
          <p:cNvSpPr txBox="1">
            <a:spLocks noChangeArrowheads="1"/>
          </p:cNvSpPr>
          <p:nvPr/>
        </p:nvSpPr>
        <p:spPr bwMode="auto">
          <a:xfrm>
            <a:off x="5637739" y="6261629"/>
            <a:ext cx="3450229" cy="52322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如何减少归并趟数？</a:t>
            </a:r>
          </a:p>
        </p:txBody>
      </p:sp>
      <p:sp>
        <p:nvSpPr>
          <p:cNvPr id="4" name="下箭头 3"/>
          <p:cNvSpPr/>
          <p:nvPr/>
        </p:nvSpPr>
        <p:spPr bwMode="auto">
          <a:xfrm>
            <a:off x="4148922" y="3589282"/>
            <a:ext cx="602091" cy="18310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build="p" autoUpdateAnimBg="0"/>
      <p:bldP spid="243732" grpId="0" build="p" autoUpdateAnimBg="0"/>
      <p:bldP spid="243733" grpId="0" build="p" autoUpdateAnimBg="0"/>
      <p:bldP spid="243734" grpId="0" build="p" autoUpdateAnimBg="0"/>
      <p:bldP spid="243779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55650" y="260350"/>
            <a:ext cx="624524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假设采用</a:t>
            </a:r>
            <a:r>
              <a:rPr lang="zh-CN" altLang="en-US" sz="3200">
                <a:solidFill>
                  <a:srgbClr val="3333FF"/>
                </a:solidFill>
                <a:ea typeface="华文中宋" pitchFamily="2" charset="-122"/>
              </a:rPr>
              <a:t>“</a:t>
            </a:r>
            <a:r>
              <a:rPr lang="en-US" altLang="zh-CN" sz="320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5-</a:t>
            </a:r>
            <a:r>
              <a:rPr lang="zh-CN" altLang="en-US" sz="320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路平衡归并</a:t>
            </a:r>
            <a:r>
              <a:rPr lang="zh-CN" altLang="en-US" sz="3200">
                <a:solidFill>
                  <a:srgbClr val="3333FF"/>
                </a:solidFill>
                <a:ea typeface="华文中宋" pitchFamily="2" charset="-122"/>
              </a:rPr>
              <a:t>”</a:t>
            </a:r>
            <a:r>
              <a:rPr lang="zh-CN" altLang="en-US" sz="320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策略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2671763"/>
            <a:ext cx="8382000" cy="381000"/>
            <a:chOff x="240" y="912"/>
            <a:chExt cx="5280" cy="240"/>
          </a:xfrm>
        </p:grpSpPr>
        <p:sp>
          <p:nvSpPr>
            <p:cNvPr id="12305" name="Rectangle 4" descr="宽上对角线"/>
            <p:cNvSpPr>
              <a:spLocks noChangeArrowheads="1"/>
            </p:cNvSpPr>
            <p:nvPr/>
          </p:nvSpPr>
          <p:spPr bwMode="auto">
            <a:xfrm>
              <a:off x="240" y="912"/>
              <a:ext cx="528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1</a:t>
              </a:r>
            </a:p>
          </p:txBody>
        </p:sp>
        <p:sp>
          <p:nvSpPr>
            <p:cNvPr id="12306" name="Rectangle 5"/>
            <p:cNvSpPr>
              <a:spLocks noChangeArrowheads="1"/>
            </p:cNvSpPr>
            <p:nvPr/>
          </p:nvSpPr>
          <p:spPr bwMode="auto">
            <a:xfrm>
              <a:off x="768" y="912"/>
              <a:ext cx="52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2</a:t>
              </a:r>
            </a:p>
          </p:txBody>
        </p:sp>
        <p:sp>
          <p:nvSpPr>
            <p:cNvPr id="12307" name="Rectangle 6" descr="宽上对角线"/>
            <p:cNvSpPr>
              <a:spLocks noChangeArrowheads="1"/>
            </p:cNvSpPr>
            <p:nvPr/>
          </p:nvSpPr>
          <p:spPr bwMode="auto">
            <a:xfrm>
              <a:off x="1296" y="912"/>
              <a:ext cx="528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3</a:t>
              </a:r>
            </a:p>
          </p:txBody>
        </p:sp>
        <p:sp>
          <p:nvSpPr>
            <p:cNvPr id="12308" name="Rectangle 7"/>
            <p:cNvSpPr>
              <a:spLocks noChangeArrowheads="1"/>
            </p:cNvSpPr>
            <p:nvPr/>
          </p:nvSpPr>
          <p:spPr bwMode="auto">
            <a:xfrm>
              <a:off x="1824" y="912"/>
              <a:ext cx="52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4</a:t>
              </a:r>
            </a:p>
          </p:txBody>
        </p:sp>
        <p:sp>
          <p:nvSpPr>
            <p:cNvPr id="12309" name="Rectangle 8" descr="宽上对角线"/>
            <p:cNvSpPr>
              <a:spLocks noChangeArrowheads="1"/>
            </p:cNvSpPr>
            <p:nvPr/>
          </p:nvSpPr>
          <p:spPr bwMode="auto">
            <a:xfrm>
              <a:off x="2352" y="912"/>
              <a:ext cx="528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5</a:t>
              </a:r>
            </a:p>
          </p:txBody>
        </p:sp>
        <p:sp>
          <p:nvSpPr>
            <p:cNvPr id="12310" name="Rectangle 9"/>
            <p:cNvSpPr>
              <a:spLocks noChangeArrowheads="1"/>
            </p:cNvSpPr>
            <p:nvPr/>
          </p:nvSpPr>
          <p:spPr bwMode="auto">
            <a:xfrm>
              <a:off x="2880" y="912"/>
              <a:ext cx="52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6</a:t>
              </a:r>
            </a:p>
          </p:txBody>
        </p:sp>
        <p:sp>
          <p:nvSpPr>
            <p:cNvPr id="12311" name="Rectangle 10" descr="宽上对角线"/>
            <p:cNvSpPr>
              <a:spLocks noChangeArrowheads="1"/>
            </p:cNvSpPr>
            <p:nvPr/>
          </p:nvSpPr>
          <p:spPr bwMode="auto">
            <a:xfrm>
              <a:off x="3408" y="912"/>
              <a:ext cx="528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7</a:t>
              </a:r>
            </a:p>
          </p:txBody>
        </p:sp>
        <p:sp>
          <p:nvSpPr>
            <p:cNvPr id="12312" name="Rectangle 11"/>
            <p:cNvSpPr>
              <a:spLocks noChangeArrowheads="1"/>
            </p:cNvSpPr>
            <p:nvPr/>
          </p:nvSpPr>
          <p:spPr bwMode="auto">
            <a:xfrm>
              <a:off x="3936" y="912"/>
              <a:ext cx="52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8</a:t>
              </a:r>
            </a:p>
          </p:txBody>
        </p:sp>
        <p:sp>
          <p:nvSpPr>
            <p:cNvPr id="12313" name="Rectangle 12" descr="宽上对角线"/>
            <p:cNvSpPr>
              <a:spLocks noChangeArrowheads="1"/>
            </p:cNvSpPr>
            <p:nvPr/>
          </p:nvSpPr>
          <p:spPr bwMode="auto">
            <a:xfrm>
              <a:off x="4464" y="912"/>
              <a:ext cx="528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9</a:t>
              </a:r>
            </a:p>
          </p:txBody>
        </p:sp>
        <p:sp>
          <p:nvSpPr>
            <p:cNvPr id="12314" name="Rectangle 13"/>
            <p:cNvSpPr>
              <a:spLocks noChangeArrowheads="1"/>
            </p:cNvSpPr>
            <p:nvPr/>
          </p:nvSpPr>
          <p:spPr bwMode="auto">
            <a:xfrm>
              <a:off x="4992" y="912"/>
              <a:ext cx="52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10</a:t>
              </a:r>
            </a:p>
          </p:txBody>
        </p:sp>
      </p:grpSp>
      <p:sp>
        <p:nvSpPr>
          <p:cNvPr id="208910" name="Rectangle 14" descr="宽上对角线"/>
          <p:cNvSpPr>
            <a:spLocks noChangeArrowheads="1"/>
          </p:cNvSpPr>
          <p:nvPr/>
        </p:nvSpPr>
        <p:spPr bwMode="auto">
          <a:xfrm>
            <a:off x="381000" y="3908425"/>
            <a:ext cx="4191000" cy="381000"/>
          </a:xfrm>
          <a:prstGeom prst="rect">
            <a:avLst/>
          </a:prstGeom>
          <a:pattFill prst="wdUpDiag">
            <a:fgClr>
              <a:schemeClr val="hlink"/>
            </a:fgClr>
            <a:bgClr>
              <a:srgbClr val="FFFFFF"/>
            </a:bgClr>
          </a:patt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11</a:t>
            </a:r>
          </a:p>
        </p:txBody>
      </p:sp>
      <p:sp>
        <p:nvSpPr>
          <p:cNvPr id="208911" name="Rectangle 15"/>
          <p:cNvSpPr>
            <a:spLocks noChangeArrowheads="1"/>
          </p:cNvSpPr>
          <p:nvPr/>
        </p:nvSpPr>
        <p:spPr bwMode="auto">
          <a:xfrm>
            <a:off x="4572000" y="3908425"/>
            <a:ext cx="4191000" cy="381000"/>
          </a:xfrm>
          <a:prstGeom prst="rect">
            <a:avLst/>
          </a:prstGeom>
          <a:solidFill>
            <a:schemeClr val="hlink"/>
          </a:solid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12</a:t>
            </a:r>
          </a:p>
        </p:txBody>
      </p:sp>
      <p:sp>
        <p:nvSpPr>
          <p:cNvPr id="208912" name="Rectangle 16" descr="宽上对角线"/>
          <p:cNvSpPr>
            <a:spLocks noChangeArrowheads="1"/>
          </p:cNvSpPr>
          <p:nvPr/>
        </p:nvSpPr>
        <p:spPr bwMode="auto">
          <a:xfrm>
            <a:off x="381000" y="5214938"/>
            <a:ext cx="8382000" cy="381000"/>
          </a:xfrm>
          <a:prstGeom prst="rect">
            <a:avLst/>
          </a:prstGeom>
          <a:pattFill prst="wdUpDiag">
            <a:fgClr>
              <a:schemeClr val="hlink"/>
            </a:fgClr>
            <a:bgClr>
              <a:srgbClr val="FFFFFF"/>
            </a:bgClr>
          </a:pattFill>
          <a:ln w="9525">
            <a:solidFill>
              <a:srgbClr val="BBBB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记录有序序列</a:t>
            </a:r>
            <a:endParaRPr lang="zh-CN" altLang="en-US" sz="2800" b="1" baseline="-25000">
              <a:solidFill>
                <a:srgbClr val="0000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990600" y="306705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Arial" charset="0"/>
                <a:ea typeface="隶书" pitchFamily="49" charset="-122"/>
              </a:rPr>
              <a:t>第一趟归并</a:t>
            </a:r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990600" y="42894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Arial" charset="0"/>
                <a:ea typeface="隶书" pitchFamily="49" charset="-122"/>
              </a:rPr>
              <a:t>第二趟归并</a:t>
            </a:r>
          </a:p>
        </p:txBody>
      </p:sp>
      <p:sp>
        <p:nvSpPr>
          <p:cNvPr id="208915" name="AutoShape 19"/>
          <p:cNvSpPr>
            <a:spLocks/>
          </p:cNvSpPr>
          <p:nvPr/>
        </p:nvSpPr>
        <p:spPr bwMode="auto">
          <a:xfrm rot="-5400000">
            <a:off x="2272506" y="1418432"/>
            <a:ext cx="407987" cy="4191000"/>
          </a:xfrm>
          <a:prstGeom prst="leftBrace">
            <a:avLst>
              <a:gd name="adj1" fmla="val 85603"/>
              <a:gd name="adj2" fmla="val 50000"/>
            </a:avLst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8916" name="AutoShape 20"/>
          <p:cNvSpPr>
            <a:spLocks/>
          </p:cNvSpPr>
          <p:nvPr/>
        </p:nvSpPr>
        <p:spPr bwMode="auto">
          <a:xfrm rot="-5400000">
            <a:off x="6449219" y="1404144"/>
            <a:ext cx="436562" cy="4191000"/>
          </a:xfrm>
          <a:prstGeom prst="leftBrace">
            <a:avLst>
              <a:gd name="adj1" fmla="val 80000"/>
              <a:gd name="adj2" fmla="val 50000"/>
            </a:avLst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8917" name="AutoShape 21"/>
          <p:cNvSpPr>
            <a:spLocks/>
          </p:cNvSpPr>
          <p:nvPr/>
        </p:nvSpPr>
        <p:spPr bwMode="auto">
          <a:xfrm rot="-5400000">
            <a:off x="4378325" y="598488"/>
            <a:ext cx="415925" cy="8382000"/>
          </a:xfrm>
          <a:prstGeom prst="leftBrace">
            <a:avLst>
              <a:gd name="adj1" fmla="val 167939"/>
              <a:gd name="adj2" fmla="val 50000"/>
            </a:avLst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8918" name="Text Box 22"/>
          <p:cNvSpPr txBox="1">
            <a:spLocks noChangeArrowheads="1"/>
          </p:cNvSpPr>
          <p:nvPr/>
        </p:nvSpPr>
        <p:spPr bwMode="auto">
          <a:xfrm>
            <a:off x="611188" y="5734050"/>
            <a:ext cx="82819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只需要进行 </a:t>
            </a:r>
            <a:r>
              <a:rPr lang="en-US" altLang="zh-CN" sz="28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趟归并</a:t>
            </a:r>
            <a:r>
              <a:rPr lang="en-US" altLang="zh-CN" sz="28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,</a:t>
            </a:r>
          </a:p>
          <a:p>
            <a:pPr algn="l"/>
            <a:r>
              <a:rPr lang="en-US" altLang="zh-CN" sz="28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           </a:t>
            </a:r>
            <a:r>
              <a:rPr lang="zh-CN" altLang="en-US" sz="28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访问外存次数 </a:t>
            </a:r>
            <a:r>
              <a:rPr lang="en-US" altLang="zh-CN" sz="28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= 100+100</a:t>
            </a:r>
            <a:r>
              <a:rPr lang="en-US" altLang="zh-CN" sz="2800">
                <a:solidFill>
                  <a:srgbClr val="000000"/>
                </a:solidFill>
                <a:latin typeface="Arial" charset="0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sz="2800">
                <a:solidFill>
                  <a:srgbClr val="FF0000"/>
                </a:solidFill>
                <a:latin typeface="Arial" charset="0"/>
                <a:ea typeface="华文中宋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Arial" charset="0"/>
                <a:ea typeface="华文中宋" pitchFamily="2" charset="-122"/>
                <a:sym typeface="Symbol" pitchFamily="18" charset="2"/>
              </a:rPr>
              <a:t> = 300</a:t>
            </a:r>
            <a:r>
              <a:rPr lang="zh-CN" altLang="en-US" sz="280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。</a:t>
            </a:r>
          </a:p>
        </p:txBody>
      </p:sp>
      <p:sp>
        <p:nvSpPr>
          <p:cNvPr id="12301" name="Text Box 23"/>
          <p:cNvSpPr txBox="1">
            <a:spLocks noChangeArrowheads="1"/>
          </p:cNvSpPr>
          <p:nvPr/>
        </p:nvSpPr>
        <p:spPr bwMode="auto">
          <a:xfrm>
            <a:off x="250825" y="23495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Arial" charset="0"/>
                <a:ea typeface="华文中宋" pitchFamily="2" charset="-122"/>
              </a:rPr>
              <a:t>1000</a:t>
            </a:r>
          </a:p>
        </p:txBody>
      </p:sp>
      <p:sp>
        <p:nvSpPr>
          <p:cNvPr id="12302" name="Text Box 24"/>
          <p:cNvSpPr txBox="1">
            <a:spLocks noChangeArrowheads="1"/>
          </p:cNvSpPr>
          <p:nvPr/>
        </p:nvSpPr>
        <p:spPr bwMode="auto">
          <a:xfrm>
            <a:off x="395288" y="357346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Arial" charset="0"/>
                <a:ea typeface="华文中宋" pitchFamily="2" charset="-122"/>
              </a:rPr>
              <a:t>5000</a:t>
            </a:r>
          </a:p>
        </p:txBody>
      </p:sp>
      <p:sp>
        <p:nvSpPr>
          <p:cNvPr id="12303" name="Text Box 25"/>
          <p:cNvSpPr txBox="1">
            <a:spLocks noChangeArrowheads="1"/>
          </p:cNvSpPr>
          <p:nvPr/>
        </p:nvSpPr>
        <p:spPr bwMode="auto">
          <a:xfrm>
            <a:off x="323850" y="486886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Arial" charset="0"/>
                <a:ea typeface="华文中宋" pitchFamily="2" charset="-122"/>
              </a:rPr>
              <a:t>10000</a:t>
            </a:r>
          </a:p>
        </p:txBody>
      </p:sp>
      <p:sp>
        <p:nvSpPr>
          <p:cNvPr id="12304" name="Text Box 26"/>
          <p:cNvSpPr txBox="1">
            <a:spLocks noChangeArrowheads="1"/>
          </p:cNvSpPr>
          <p:nvPr/>
        </p:nvSpPr>
        <p:spPr bwMode="auto">
          <a:xfrm>
            <a:off x="382588" y="1052513"/>
            <a:ext cx="87614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每一趟将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个或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个以下的子序列归并成一个有序序列。</a:t>
            </a:r>
          </a:p>
          <a:p>
            <a:pPr algn="l"/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即：首先从每个（共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个）子序列中各选择一个记录（从第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个开始），在这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个记录中选择一个最小记录。依次类推。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0" grpId="0" animBg="1" autoUpdateAnimBg="0"/>
      <p:bldP spid="208911" grpId="0" animBg="1" autoUpdateAnimBg="0"/>
      <p:bldP spid="208912" grpId="0" animBg="1" autoUpdateAnimBg="0"/>
      <p:bldP spid="208913" grpId="0" build="p" autoUpdateAnimBg="0"/>
      <p:bldP spid="208914" grpId="0" build="p" autoUpdateAnimBg="0"/>
      <p:bldP spid="208915" grpId="0" animBg="1"/>
      <p:bldP spid="208916" grpId="0" animBg="1"/>
      <p:bldP spid="208917" grpId="0" animBg="1"/>
      <p:bldP spid="20891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51399" y="0"/>
            <a:ext cx="4980851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dirty="0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多</a:t>
            </a:r>
            <a:r>
              <a:rPr lang="zh-CN" altLang="en-US" sz="4400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关键字</a:t>
            </a:r>
            <a:r>
              <a:rPr lang="zh-CN" altLang="en-US" sz="4400" dirty="0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排序方法</a:t>
            </a:r>
            <a:r>
              <a:rPr lang="en-US" altLang="zh-CN" sz="4400" dirty="0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4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2575" y="1087438"/>
            <a:ext cx="8626475" cy="2806699"/>
            <a:chOff x="178" y="685"/>
            <a:chExt cx="5434" cy="1768"/>
          </a:xfrm>
        </p:grpSpPr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178" y="685"/>
              <a:ext cx="30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最高位优先</a:t>
              </a:r>
              <a:r>
                <a:rPr lang="en-US" altLang="zh-CN" sz="4000" b="1">
                  <a:solidFill>
                    <a:srgbClr val="000000"/>
                  </a:solidFill>
                  <a:ea typeface="楷体_GB2312" pitchFamily="49" charset="-122"/>
                </a:rPr>
                <a:t>MSD</a:t>
              </a:r>
              <a:r>
                <a:rPr lang="zh-CN" altLang="en-US" sz="4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法：</a:t>
              </a:r>
            </a:p>
          </p:txBody>
        </p:sp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423" y="1154"/>
              <a:ext cx="5189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00080"/>
                  </a:solidFill>
                  <a:latin typeface="楷体_GB2312" pitchFamily="49" charset="-122"/>
                  <a:ea typeface="楷体_GB2312" pitchFamily="49" charset="-122"/>
                </a:rPr>
                <a:t>先对</a:t>
              </a:r>
              <a:r>
                <a:rPr lang="en-US" altLang="zh-CN" sz="3200" b="1" dirty="0">
                  <a:solidFill>
                    <a:srgbClr val="000080"/>
                  </a:solidFill>
                  <a:ea typeface="楷体_GB2312" pitchFamily="49" charset="-122"/>
                </a:rPr>
                <a:t>K</a:t>
              </a:r>
              <a:r>
                <a:rPr lang="en-US" altLang="zh-CN" sz="3200" b="1" baseline="30000" dirty="0">
                  <a:solidFill>
                    <a:srgbClr val="000080"/>
                  </a:solidFill>
                  <a:ea typeface="楷体_GB2312" pitchFamily="49" charset="-122"/>
                </a:rPr>
                <a:t>1</a:t>
              </a:r>
              <a:r>
                <a:rPr lang="zh-CN" altLang="en-US" sz="3200" b="1" dirty="0">
                  <a:solidFill>
                    <a:srgbClr val="000080"/>
                  </a:solidFill>
                  <a:latin typeface="楷体_GB2312" pitchFamily="49" charset="-122"/>
                  <a:ea typeface="楷体_GB2312" pitchFamily="49" charset="-122"/>
                </a:rPr>
                <a:t>进行排序</a:t>
              </a:r>
              <a:r>
                <a:rPr lang="zh-CN" altLang="en-US" sz="32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，并按 </a:t>
              </a:r>
              <a:r>
                <a:rPr lang="en-US" altLang="zh-CN" sz="3200" dirty="0">
                  <a:solidFill>
                    <a:srgbClr val="000000"/>
                  </a:solidFill>
                  <a:ea typeface="楷体_GB2312" pitchFamily="49" charset="-122"/>
                </a:rPr>
                <a:t>K</a:t>
              </a:r>
              <a:r>
                <a:rPr lang="en-US" altLang="zh-CN" sz="3200" baseline="30000" dirty="0">
                  <a:solidFill>
                    <a:srgbClr val="000000"/>
                  </a:solidFill>
                  <a:ea typeface="楷体_GB2312" pitchFamily="49" charset="-122"/>
                </a:rPr>
                <a:t>1 </a:t>
              </a:r>
              <a:r>
                <a:rPr lang="zh-CN" altLang="en-US" sz="3200" dirty="0">
                  <a:solidFill>
                    <a:srgbClr val="000000"/>
                  </a:solidFill>
                  <a:ea typeface="楷体_GB2312" pitchFamily="49" charset="-122"/>
                </a:rPr>
                <a:t>的不同值将记录序列</a:t>
              </a:r>
              <a:r>
                <a:rPr lang="zh-CN" altLang="en-US" sz="3200" dirty="0">
                  <a:solidFill>
                    <a:srgbClr val="006666"/>
                  </a:solidFill>
                  <a:ea typeface="楷体_GB2312" pitchFamily="49" charset="-122"/>
                </a:rPr>
                <a:t>分成若干子序列</a:t>
              </a:r>
              <a:r>
                <a:rPr lang="zh-CN" altLang="en-US" sz="3200" dirty="0">
                  <a:solidFill>
                    <a:srgbClr val="000000"/>
                  </a:solidFill>
                  <a:ea typeface="楷体_GB2312" pitchFamily="49" charset="-122"/>
                </a:rPr>
                <a:t>之后，</a:t>
              </a:r>
              <a:r>
                <a:rPr lang="zh-CN" altLang="en-US" sz="3200" dirty="0">
                  <a:solidFill>
                    <a:srgbClr val="006666"/>
                  </a:solidFill>
                  <a:ea typeface="楷体_GB2312" pitchFamily="49" charset="-122"/>
                </a:rPr>
                <a:t>分别在</a:t>
              </a:r>
              <a:r>
                <a:rPr lang="zh-CN" altLang="en-US" sz="3200" dirty="0">
                  <a:solidFill>
                    <a:srgbClr val="FF0000"/>
                  </a:solidFill>
                  <a:ea typeface="楷体_GB2312" pitchFamily="49" charset="-122"/>
                </a:rPr>
                <a:t>每个子序列中</a:t>
              </a:r>
              <a:r>
                <a:rPr lang="zh-CN" altLang="en-US" sz="3200" dirty="0">
                  <a:solidFill>
                    <a:srgbClr val="006666"/>
                  </a:solidFill>
                  <a:ea typeface="楷体_GB2312" pitchFamily="49" charset="-122"/>
                </a:rPr>
                <a:t>对 </a:t>
              </a:r>
              <a:r>
                <a:rPr lang="en-US" altLang="zh-CN" sz="3200" dirty="0">
                  <a:solidFill>
                    <a:srgbClr val="006666"/>
                  </a:solidFill>
                  <a:ea typeface="楷体_GB2312" pitchFamily="49" charset="-122"/>
                </a:rPr>
                <a:t>K</a:t>
              </a:r>
              <a:r>
                <a:rPr lang="en-US" altLang="zh-CN" sz="3200" baseline="30000" dirty="0">
                  <a:solidFill>
                    <a:srgbClr val="006666"/>
                  </a:solidFill>
                  <a:ea typeface="楷体_GB2312" pitchFamily="49" charset="-122"/>
                </a:rPr>
                <a:t>2 </a:t>
              </a:r>
              <a:r>
                <a:rPr lang="zh-CN" altLang="en-US" sz="3200" dirty="0">
                  <a:solidFill>
                    <a:srgbClr val="006666"/>
                  </a:solidFill>
                  <a:ea typeface="楷体_GB2312" pitchFamily="49" charset="-122"/>
                </a:rPr>
                <a:t>进行排序</a:t>
              </a:r>
              <a:r>
                <a:rPr lang="zh-CN" altLang="en-US" sz="3200" dirty="0">
                  <a:solidFill>
                    <a:srgbClr val="000000"/>
                  </a:solidFill>
                  <a:ea typeface="楷体_GB2312" pitchFamily="49" charset="-122"/>
                </a:rPr>
                <a:t>，</a:t>
              </a:r>
              <a:r>
                <a:rPr lang="en-US" altLang="zh-CN" sz="3200" dirty="0">
                  <a:solidFill>
                    <a:srgbClr val="000000"/>
                  </a:solidFill>
                  <a:ea typeface="楷体_GB2312" pitchFamily="49" charset="-122"/>
                </a:rPr>
                <a:t>...…</a:t>
              </a:r>
              <a:r>
                <a:rPr lang="zh-CN" altLang="en-US" sz="32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， </a:t>
              </a:r>
              <a:r>
                <a:rPr lang="zh-CN" altLang="en-US" sz="3200" dirty="0">
                  <a:solidFill>
                    <a:srgbClr val="000000"/>
                  </a:solidFill>
                  <a:ea typeface="楷体_GB2312" pitchFamily="49" charset="-122"/>
                </a:rPr>
                <a:t>依次类推，</a:t>
              </a:r>
              <a:r>
                <a:rPr lang="zh-CN" altLang="en-US" sz="3200" b="1" dirty="0">
                  <a:solidFill>
                    <a:srgbClr val="000080"/>
                  </a:solidFill>
                  <a:ea typeface="楷体_GB2312" pitchFamily="49" charset="-122"/>
                </a:rPr>
                <a:t>直至最后对最次位关键字排序完成为止</a:t>
              </a:r>
              <a:r>
                <a:rPr lang="zh-CN" altLang="en-US" sz="3200" dirty="0">
                  <a:solidFill>
                    <a:srgbClr val="000000"/>
                  </a:solidFill>
                  <a:ea typeface="楷体_GB2312" pitchFamily="49" charset="-122"/>
                </a:rPr>
                <a:t>。</a:t>
              </a:r>
              <a:endParaRPr lang="zh-CN" altLang="en-US" sz="3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60966" y="924702"/>
            <a:ext cx="3803116" cy="58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en-US" altLang="zh-CN" sz="3200" b="1" baseline="-25000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3200" b="1" baseline="30000" dirty="0" smtClean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, K</a:t>
            </a:r>
            <a:r>
              <a:rPr lang="en-US" altLang="zh-CN" sz="3200" b="1" baseline="-25000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3200" b="1" baseline="300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,…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en-US" altLang="zh-CN" sz="3200" b="1" baseline="-25000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3200" b="1" baseline="30000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2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294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2843213" y="3789363"/>
            <a:ext cx="3167062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320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S </a:t>
            </a:r>
            <a:r>
              <a:rPr lang="zh-CN" altLang="en-US" sz="320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＝ </a:t>
            </a:r>
            <a:r>
              <a:rPr lang="zh-CN" altLang="en-US" sz="3200" b="1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 b="1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</a:t>
            </a:r>
            <a:r>
              <a:rPr lang="en-US" altLang="zh-CN" sz="3200" b="1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log</a:t>
            </a:r>
            <a:r>
              <a:rPr lang="en-US" altLang="zh-CN" sz="3200" b="1" baseline="-2500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k</a:t>
            </a:r>
            <a:r>
              <a:rPr lang="en-US" altLang="zh-CN" sz="3200" b="1" i="1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m</a:t>
            </a:r>
            <a:r>
              <a:rPr lang="en-US" altLang="zh-CN" sz="3200" b="1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</a:t>
            </a:r>
            <a:endParaRPr lang="en-US" altLang="zh-CN" sz="3200">
              <a:solidFill>
                <a:srgbClr val="FF33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5288" y="908050"/>
            <a:ext cx="8078787" cy="319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40000"/>
              </a:spcBef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增大归并路数 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k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可减少归并趟数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S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,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从而减少总的读写磁盘次数 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d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  <a:p>
            <a:pPr marL="342900" indent="-342900" algn="l">
              <a:spcBef>
                <a:spcPct val="40000"/>
              </a:spcBef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设初始归并段个数为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zh-CN" altLang="en-US" sz="2800" b="1" i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则第一趟归并后的归并段数为  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l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=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/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   以后每一趟归并将 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个归并段归并成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l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/ 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个归并段，直到最后形成一个大的归并段为止。树的高度＝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log</a:t>
            </a:r>
            <a:r>
              <a:rPr lang="en-US" altLang="zh-CN" sz="2800" b="1" i="1" baseline="-2500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。即：归并趟数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788988" y="4638675"/>
            <a:ext cx="5799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增大 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k </a:t>
            </a:r>
            <a:r>
              <a:rPr kumimoji="0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或者减少 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kumimoji="0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可使 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S </a:t>
            </a:r>
            <a:r>
              <a:rPr kumimoji="0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减小。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1019175" y="5898108"/>
            <a:ext cx="367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800" b="1">
                <a:solidFill>
                  <a:srgbClr val="3333FF"/>
                </a:solidFill>
                <a:ea typeface="楷体_GB2312" pitchFamily="49" charset="-122"/>
              </a:rPr>
              <a:t>是否</a:t>
            </a:r>
            <a:r>
              <a:rPr kumimoji="0" lang="zh-CN" altLang="en-US" sz="28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0"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kumimoji="0" lang="en-US" altLang="zh-CN" sz="28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0" lang="zh-CN" altLang="en-US" sz="2800" b="1">
                <a:solidFill>
                  <a:srgbClr val="3333FF"/>
                </a:solidFill>
                <a:ea typeface="楷体_GB2312" pitchFamily="49" charset="-122"/>
              </a:rPr>
              <a:t>越大越好？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52450" y="265113"/>
            <a:ext cx="2459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3200" b="1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结论：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441325" y="5301208"/>
            <a:ext cx="2459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3200" b="1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问题：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 build="p" autoUpdateAnimBg="0"/>
      <p:bldP spid="210948" grpId="0" autoUpdateAnimBg="0"/>
      <p:bldP spid="210949" grpId="0" autoUpdateAnimBg="0"/>
      <p:bldP spid="21095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1775" y="803275"/>
            <a:ext cx="8301038" cy="18335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sz="2600" b="1" smtClean="0">
                <a:ea typeface="楷体_GB2312" pitchFamily="49" charset="-122"/>
              </a:rPr>
              <a:t>从 </a:t>
            </a:r>
            <a:r>
              <a:rPr lang="en-US" altLang="zh-CN" sz="2600" b="1" i="1" smtClean="0">
                <a:ea typeface="楷体_GB2312" pitchFamily="49" charset="-122"/>
              </a:rPr>
              <a:t>k </a:t>
            </a:r>
            <a:r>
              <a:rPr lang="zh-CN" altLang="en-US" sz="2600" b="1" smtClean="0">
                <a:ea typeface="楷体_GB2312" pitchFamily="49" charset="-122"/>
              </a:rPr>
              <a:t>个归并段中各取一个记录进行比较，选出最小者，共需要比较 </a:t>
            </a:r>
            <a:r>
              <a:rPr lang="en-US" altLang="zh-CN" sz="2600" b="1" i="1" smtClean="0">
                <a:solidFill>
                  <a:srgbClr val="3333FF"/>
                </a:solidFill>
                <a:ea typeface="楷体_GB2312" pitchFamily="49" charset="-122"/>
              </a:rPr>
              <a:t>k-</a:t>
            </a:r>
            <a:r>
              <a:rPr lang="en-US" altLang="zh-CN" sz="2600" b="1" smtClean="0">
                <a:solidFill>
                  <a:srgbClr val="3333FF"/>
                </a:solidFill>
                <a:ea typeface="楷体_GB2312" pitchFamily="49" charset="-122"/>
              </a:rPr>
              <a:t>1</a:t>
            </a:r>
            <a:r>
              <a:rPr lang="en-US" altLang="zh-CN" sz="2600" b="1" smtClean="0">
                <a:ea typeface="楷体_GB2312" pitchFamily="49" charset="-122"/>
              </a:rPr>
              <a:t> </a:t>
            </a:r>
            <a:r>
              <a:rPr lang="zh-CN" altLang="en-US" sz="2600" b="1" smtClean="0">
                <a:ea typeface="楷体_GB2312" pitchFamily="49" charset="-122"/>
              </a:rPr>
              <a:t>次；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sz="2600" b="1" smtClean="0">
                <a:ea typeface="楷体_GB2312" pitchFamily="49" charset="-122"/>
              </a:rPr>
              <a:t>如果每一趟需要归并的记录总数为</a:t>
            </a:r>
            <a:r>
              <a:rPr lang="en-US" altLang="zh-CN" sz="2600" b="1" i="1" smtClean="0">
                <a:ea typeface="楷体_GB2312" pitchFamily="49" charset="-122"/>
              </a:rPr>
              <a:t>n</a:t>
            </a:r>
            <a:r>
              <a:rPr lang="zh-CN" altLang="en-US" sz="2600" b="1" smtClean="0">
                <a:ea typeface="楷体_GB2312" pitchFamily="49" charset="-122"/>
              </a:rPr>
              <a:t>，则每趟归并需要做</a:t>
            </a:r>
            <a:r>
              <a:rPr lang="en-US" altLang="zh-CN" sz="2600" b="1" smtClean="0">
                <a:ea typeface="楷体_GB2312" pitchFamily="49" charset="-122"/>
              </a:rPr>
              <a:t>(</a:t>
            </a:r>
            <a:r>
              <a:rPr lang="en-US" altLang="zh-CN" sz="2600" b="1" i="1" smtClean="0">
                <a:ea typeface="楷体_GB2312" pitchFamily="49" charset="-122"/>
              </a:rPr>
              <a:t>n-</a:t>
            </a:r>
            <a:r>
              <a:rPr lang="en-US" altLang="zh-CN" sz="2600" b="1" smtClean="0">
                <a:ea typeface="楷体_GB2312" pitchFamily="49" charset="-122"/>
              </a:rPr>
              <a:t>1)*(</a:t>
            </a:r>
            <a:r>
              <a:rPr lang="en-US" altLang="zh-CN" sz="2600" b="1" i="1" smtClean="0">
                <a:ea typeface="楷体_GB2312" pitchFamily="49" charset="-122"/>
              </a:rPr>
              <a:t>k</a:t>
            </a:r>
            <a:r>
              <a:rPr lang="en-US" altLang="zh-CN" sz="2600" b="1" smtClean="0">
                <a:ea typeface="楷体_GB2312" pitchFamily="49" charset="-122"/>
              </a:rPr>
              <a:t>-1)</a:t>
            </a:r>
            <a:r>
              <a:rPr lang="zh-CN" altLang="en-US" sz="2600" b="1" smtClean="0">
                <a:ea typeface="楷体_GB2312" pitchFamily="49" charset="-122"/>
              </a:rPr>
              <a:t>次比较；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3213" y="207963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首先考虑在内存中进行 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路归并时的情况：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5157788"/>
            <a:ext cx="8151812" cy="1584325"/>
            <a:chOff x="204" y="2456"/>
            <a:chExt cx="5362" cy="122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6" y="2659"/>
              <a:ext cx="5280" cy="240"/>
              <a:chOff x="240" y="912"/>
              <a:chExt cx="5280" cy="240"/>
            </a:xfrm>
          </p:grpSpPr>
          <p:sp>
            <p:nvSpPr>
              <p:cNvPr id="14351" name="Rectangle 6" descr="宽上对角线"/>
              <p:cNvSpPr>
                <a:spLocks noChangeArrowheads="1"/>
              </p:cNvSpPr>
              <p:nvPr/>
            </p:nvSpPr>
            <p:spPr bwMode="auto">
              <a:xfrm>
                <a:off x="240" y="912"/>
                <a:ext cx="528" cy="240"/>
              </a:xfrm>
              <a:prstGeom prst="rect">
                <a:avLst/>
              </a:prstGeom>
              <a:pattFill prst="wdUpDiag">
                <a:fgClr>
                  <a:schemeClr val="hlink"/>
                </a:fgClr>
                <a:bgClr>
                  <a:schemeClr val="bg1"/>
                </a:bgClr>
              </a:pattFill>
              <a:ln w="9525">
                <a:solidFill>
                  <a:srgbClr val="BBBB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R</a:t>
                </a:r>
                <a:r>
                  <a:rPr lang="en-US" altLang="zh-CN" sz="2800" b="1" baseline="-25000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1</a:t>
                </a:r>
              </a:p>
            </p:txBody>
          </p:sp>
          <p:sp>
            <p:nvSpPr>
              <p:cNvPr id="14352" name="Rectangle 7"/>
              <p:cNvSpPr>
                <a:spLocks noChangeArrowheads="1"/>
              </p:cNvSpPr>
              <p:nvPr/>
            </p:nvSpPr>
            <p:spPr bwMode="auto">
              <a:xfrm>
                <a:off x="768" y="912"/>
                <a:ext cx="52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BBBB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R</a:t>
                </a:r>
                <a:r>
                  <a:rPr lang="en-US" altLang="zh-CN" sz="2800" b="1" baseline="-25000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2</a:t>
                </a:r>
              </a:p>
            </p:txBody>
          </p:sp>
          <p:sp>
            <p:nvSpPr>
              <p:cNvPr id="14353" name="Rectangle 8" descr="宽上对角线"/>
              <p:cNvSpPr>
                <a:spLocks noChangeArrowheads="1"/>
              </p:cNvSpPr>
              <p:nvPr/>
            </p:nvSpPr>
            <p:spPr bwMode="auto">
              <a:xfrm>
                <a:off x="1296" y="912"/>
                <a:ext cx="528" cy="240"/>
              </a:xfrm>
              <a:prstGeom prst="rect">
                <a:avLst/>
              </a:prstGeom>
              <a:pattFill prst="wdUpDiag">
                <a:fgClr>
                  <a:schemeClr val="hlink"/>
                </a:fgClr>
                <a:bgClr>
                  <a:schemeClr val="bg1"/>
                </a:bgClr>
              </a:pattFill>
              <a:ln w="9525">
                <a:solidFill>
                  <a:srgbClr val="BBBB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R</a:t>
                </a:r>
                <a:r>
                  <a:rPr lang="en-US" altLang="zh-CN" sz="2800" b="1" baseline="-25000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3</a:t>
                </a:r>
              </a:p>
            </p:txBody>
          </p:sp>
          <p:sp>
            <p:nvSpPr>
              <p:cNvPr id="14354" name="Rectangle 9"/>
              <p:cNvSpPr>
                <a:spLocks noChangeArrowheads="1"/>
              </p:cNvSpPr>
              <p:nvPr/>
            </p:nvSpPr>
            <p:spPr bwMode="auto">
              <a:xfrm>
                <a:off x="1824" y="912"/>
                <a:ext cx="52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BBBB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R</a:t>
                </a:r>
                <a:r>
                  <a:rPr lang="en-US" altLang="zh-CN" sz="2800" b="1" baseline="-25000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4</a:t>
                </a:r>
              </a:p>
            </p:txBody>
          </p:sp>
          <p:sp>
            <p:nvSpPr>
              <p:cNvPr id="14355" name="Rectangle 10" descr="宽上对角线"/>
              <p:cNvSpPr>
                <a:spLocks noChangeArrowheads="1"/>
              </p:cNvSpPr>
              <p:nvPr/>
            </p:nvSpPr>
            <p:spPr bwMode="auto">
              <a:xfrm>
                <a:off x="2352" y="912"/>
                <a:ext cx="528" cy="240"/>
              </a:xfrm>
              <a:prstGeom prst="rect">
                <a:avLst/>
              </a:prstGeom>
              <a:pattFill prst="wdUpDiag">
                <a:fgClr>
                  <a:schemeClr val="hlink"/>
                </a:fgClr>
                <a:bgClr>
                  <a:schemeClr val="bg1"/>
                </a:bgClr>
              </a:pattFill>
              <a:ln w="9525">
                <a:solidFill>
                  <a:srgbClr val="BBBB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R</a:t>
                </a:r>
                <a:r>
                  <a:rPr lang="en-US" altLang="zh-CN" sz="2800" b="1" baseline="-25000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5</a:t>
                </a:r>
              </a:p>
            </p:txBody>
          </p:sp>
          <p:sp>
            <p:nvSpPr>
              <p:cNvPr id="14356" name="Rectangle 11"/>
              <p:cNvSpPr>
                <a:spLocks noChangeArrowheads="1"/>
              </p:cNvSpPr>
              <p:nvPr/>
            </p:nvSpPr>
            <p:spPr bwMode="auto">
              <a:xfrm>
                <a:off x="2880" y="912"/>
                <a:ext cx="52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BBBB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R</a:t>
                </a:r>
                <a:r>
                  <a:rPr lang="en-US" altLang="zh-CN" sz="2800" b="1" baseline="-25000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6</a:t>
                </a:r>
              </a:p>
            </p:txBody>
          </p:sp>
          <p:sp>
            <p:nvSpPr>
              <p:cNvPr id="14357" name="Rectangle 12" descr="宽上对角线"/>
              <p:cNvSpPr>
                <a:spLocks noChangeArrowheads="1"/>
              </p:cNvSpPr>
              <p:nvPr/>
            </p:nvSpPr>
            <p:spPr bwMode="auto">
              <a:xfrm>
                <a:off x="3408" y="912"/>
                <a:ext cx="528" cy="240"/>
              </a:xfrm>
              <a:prstGeom prst="rect">
                <a:avLst/>
              </a:prstGeom>
              <a:pattFill prst="wdUpDiag">
                <a:fgClr>
                  <a:schemeClr val="hlink"/>
                </a:fgClr>
                <a:bgClr>
                  <a:schemeClr val="bg1"/>
                </a:bgClr>
              </a:pattFill>
              <a:ln w="9525">
                <a:solidFill>
                  <a:srgbClr val="BBBB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R</a:t>
                </a:r>
                <a:r>
                  <a:rPr lang="en-US" altLang="zh-CN" sz="2800" b="1" baseline="-25000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7</a:t>
                </a:r>
              </a:p>
            </p:txBody>
          </p:sp>
          <p:sp>
            <p:nvSpPr>
              <p:cNvPr id="14358" name="Rectangle 13"/>
              <p:cNvSpPr>
                <a:spLocks noChangeArrowheads="1"/>
              </p:cNvSpPr>
              <p:nvPr/>
            </p:nvSpPr>
            <p:spPr bwMode="auto">
              <a:xfrm>
                <a:off x="3936" y="912"/>
                <a:ext cx="52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BBBB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R</a:t>
                </a:r>
                <a:r>
                  <a:rPr lang="en-US" altLang="zh-CN" sz="2800" b="1" baseline="-25000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8</a:t>
                </a:r>
              </a:p>
            </p:txBody>
          </p:sp>
          <p:sp>
            <p:nvSpPr>
              <p:cNvPr id="14359" name="Rectangle 14" descr="宽上对角线"/>
              <p:cNvSpPr>
                <a:spLocks noChangeArrowheads="1"/>
              </p:cNvSpPr>
              <p:nvPr/>
            </p:nvSpPr>
            <p:spPr bwMode="auto">
              <a:xfrm>
                <a:off x="4464" y="912"/>
                <a:ext cx="528" cy="240"/>
              </a:xfrm>
              <a:prstGeom prst="rect">
                <a:avLst/>
              </a:prstGeom>
              <a:pattFill prst="wdUpDiag">
                <a:fgClr>
                  <a:schemeClr val="hlink"/>
                </a:fgClr>
                <a:bgClr>
                  <a:schemeClr val="bg1"/>
                </a:bgClr>
              </a:pattFill>
              <a:ln w="9525">
                <a:solidFill>
                  <a:srgbClr val="BBBB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R</a:t>
                </a:r>
                <a:r>
                  <a:rPr lang="en-US" altLang="zh-CN" sz="2800" b="1" baseline="-25000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9</a:t>
                </a:r>
              </a:p>
            </p:txBody>
          </p:sp>
          <p:sp>
            <p:nvSpPr>
              <p:cNvPr id="14360" name="Rectangle 15"/>
              <p:cNvSpPr>
                <a:spLocks noChangeArrowheads="1"/>
              </p:cNvSpPr>
              <p:nvPr/>
            </p:nvSpPr>
            <p:spPr bwMode="auto">
              <a:xfrm>
                <a:off x="4992" y="912"/>
                <a:ext cx="52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BBBB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R</a:t>
                </a:r>
                <a:r>
                  <a:rPr lang="en-US" altLang="zh-CN" sz="2800" b="1" baseline="-25000">
                    <a:solidFill>
                      <a:srgbClr val="000000"/>
                    </a:solidFill>
                    <a:latin typeface="Arial" charset="0"/>
                    <a:ea typeface="华文中宋" pitchFamily="2" charset="-122"/>
                  </a:rPr>
                  <a:t>10</a:t>
                </a:r>
              </a:p>
            </p:txBody>
          </p:sp>
        </p:grpSp>
        <p:sp>
          <p:nvSpPr>
            <p:cNvPr id="14344" name="Rectangle 16" descr="宽上对角线"/>
            <p:cNvSpPr>
              <a:spLocks noChangeArrowheads="1"/>
            </p:cNvSpPr>
            <p:nvPr/>
          </p:nvSpPr>
          <p:spPr bwMode="auto">
            <a:xfrm>
              <a:off x="286" y="3438"/>
              <a:ext cx="2640" cy="240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11</a:t>
              </a:r>
            </a:p>
          </p:txBody>
        </p:sp>
        <p:sp>
          <p:nvSpPr>
            <p:cNvPr id="14345" name="Rectangle 17"/>
            <p:cNvSpPr>
              <a:spLocks noChangeArrowheads="1"/>
            </p:cNvSpPr>
            <p:nvPr/>
          </p:nvSpPr>
          <p:spPr bwMode="auto">
            <a:xfrm>
              <a:off x="2926" y="3438"/>
              <a:ext cx="264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BBBB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12</a:t>
              </a:r>
            </a:p>
          </p:txBody>
        </p:sp>
        <p:sp>
          <p:nvSpPr>
            <p:cNvPr id="14346" name="Text Box 18"/>
            <p:cNvSpPr txBox="1">
              <a:spLocks noChangeArrowheads="1"/>
            </p:cNvSpPr>
            <p:nvPr/>
          </p:nvSpPr>
          <p:spPr bwMode="auto">
            <a:xfrm>
              <a:off x="670" y="2908"/>
              <a:ext cx="1344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latin typeface="Arial" charset="0"/>
                  <a:ea typeface="隶书" pitchFamily="49" charset="-122"/>
                </a:rPr>
                <a:t>第一趟归并</a:t>
              </a:r>
            </a:p>
          </p:txBody>
        </p:sp>
        <p:sp>
          <p:nvSpPr>
            <p:cNvPr id="14347" name="AutoShape 19"/>
            <p:cNvSpPr>
              <a:spLocks/>
            </p:cNvSpPr>
            <p:nvPr/>
          </p:nvSpPr>
          <p:spPr bwMode="auto">
            <a:xfrm rot="-5400000">
              <a:off x="1477" y="1870"/>
              <a:ext cx="257" cy="2640"/>
            </a:xfrm>
            <a:prstGeom prst="leftBrace">
              <a:avLst>
                <a:gd name="adj1" fmla="val 85603"/>
                <a:gd name="adj2" fmla="val 50000"/>
              </a:avLst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48" name="AutoShape 20"/>
            <p:cNvSpPr>
              <a:spLocks/>
            </p:cNvSpPr>
            <p:nvPr/>
          </p:nvSpPr>
          <p:spPr bwMode="auto">
            <a:xfrm rot="-5400000">
              <a:off x="4108" y="1861"/>
              <a:ext cx="275" cy="2640"/>
            </a:xfrm>
            <a:prstGeom prst="leftBrace">
              <a:avLst>
                <a:gd name="adj1" fmla="val 80000"/>
                <a:gd name="adj2" fmla="val 50000"/>
              </a:avLst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49" name="Text Box 21"/>
            <p:cNvSpPr txBox="1">
              <a:spLocks noChangeArrowheads="1"/>
            </p:cNvSpPr>
            <p:nvPr/>
          </p:nvSpPr>
          <p:spPr bwMode="auto">
            <a:xfrm>
              <a:off x="204" y="2456"/>
              <a:ext cx="54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3333FF"/>
                  </a:solidFill>
                  <a:latin typeface="Arial" charset="0"/>
                  <a:ea typeface="华文中宋" pitchFamily="2" charset="-122"/>
                </a:rPr>
                <a:t>1000</a:t>
              </a:r>
            </a:p>
          </p:txBody>
        </p:sp>
        <p:sp>
          <p:nvSpPr>
            <p:cNvPr id="14350" name="Text Box 22"/>
            <p:cNvSpPr txBox="1">
              <a:spLocks noChangeArrowheads="1"/>
            </p:cNvSpPr>
            <p:nvPr/>
          </p:nvSpPr>
          <p:spPr bwMode="auto">
            <a:xfrm>
              <a:off x="295" y="3227"/>
              <a:ext cx="54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3333FF"/>
                  </a:solidFill>
                  <a:latin typeface="Arial" charset="0"/>
                  <a:ea typeface="华文中宋" pitchFamily="2" charset="-122"/>
                </a:rPr>
                <a:t>5000</a:t>
              </a:r>
            </a:p>
          </p:txBody>
        </p:sp>
      </p:grpSp>
      <p:sp>
        <p:nvSpPr>
          <p:cNvPr id="213015" name="Rectangle 23"/>
          <p:cNvSpPr>
            <a:spLocks noChangeArrowheads="1"/>
          </p:cNvSpPr>
          <p:nvPr/>
        </p:nvSpPr>
        <p:spPr bwMode="auto">
          <a:xfrm>
            <a:off x="231775" y="2492375"/>
            <a:ext cx="880427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en-US" altLang="zh-CN" sz="2600" b="1" i="1" dirty="0">
                <a:solidFill>
                  <a:srgbClr val="000000"/>
                </a:solidFill>
                <a:ea typeface="楷体_GB2312" pitchFamily="49" charset="-122"/>
              </a:rPr>
              <a:t>S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趟归并总共需要的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比较次数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  <a:p>
            <a:pPr marL="342900" indent="-342900" algn="just"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	      </a:t>
            </a:r>
            <a:r>
              <a:rPr lang="en-US" altLang="zh-CN" sz="2600" b="1" i="1" dirty="0">
                <a:solidFill>
                  <a:srgbClr val="000000"/>
                </a:solidFill>
                <a:ea typeface="楷体_GB2312" pitchFamily="49" charset="-122"/>
              </a:rPr>
              <a:t>S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*(</a:t>
            </a:r>
            <a:r>
              <a:rPr lang="en-US" altLang="zh-CN" sz="2600" b="1" i="1" dirty="0">
                <a:solidFill>
                  <a:srgbClr val="000000"/>
                </a:solidFill>
                <a:ea typeface="楷体_GB2312" pitchFamily="49" charset="-122"/>
              </a:rPr>
              <a:t>n-1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)* </a:t>
            </a:r>
            <a:r>
              <a:rPr lang="en-US" altLang="zh-CN" sz="2600" b="1" dirty="0">
                <a:solidFill>
                  <a:srgbClr val="3333FF"/>
                </a:solidFill>
                <a:ea typeface="楷体_GB2312" pitchFamily="49" charset="-122"/>
              </a:rPr>
              <a:t>(</a:t>
            </a:r>
            <a:r>
              <a:rPr lang="en-US" altLang="zh-CN" sz="2600" b="1" i="1" dirty="0">
                <a:solidFill>
                  <a:srgbClr val="3333FF"/>
                </a:solidFill>
                <a:ea typeface="楷体_GB2312" pitchFamily="49" charset="-122"/>
              </a:rPr>
              <a:t>k</a:t>
            </a:r>
            <a:r>
              <a:rPr lang="en-US" altLang="zh-CN" sz="2600" b="1" dirty="0">
                <a:solidFill>
                  <a:srgbClr val="3333FF"/>
                </a:solidFill>
                <a:ea typeface="楷体_GB2312" pitchFamily="49" charset="-122"/>
              </a:rPr>
              <a:t>-1)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 =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log </a:t>
            </a:r>
            <a:r>
              <a:rPr lang="en-US" altLang="zh-CN" sz="2600" b="1" i="1" baseline="-25000" dirty="0">
                <a:solidFill>
                  <a:srgbClr val="000000"/>
                </a:solidFill>
                <a:ea typeface="楷体_GB2312" pitchFamily="49" charset="-122"/>
              </a:rPr>
              <a:t>k </a:t>
            </a:r>
            <a:r>
              <a:rPr lang="en-US" altLang="zh-CN" sz="2600" b="1" i="1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 * (</a:t>
            </a:r>
            <a:r>
              <a:rPr lang="en-US" altLang="zh-CN" sz="2600" b="1" i="1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-1) * (</a:t>
            </a:r>
            <a:r>
              <a:rPr lang="en-US" altLang="zh-CN" sz="2600" b="1" i="1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-1)</a:t>
            </a:r>
          </a:p>
          <a:p>
            <a:pPr marL="342900" indent="-342900" algn="just">
              <a:spcBef>
                <a:spcPct val="10000"/>
              </a:spcBef>
            </a:pP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  =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log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b="1" i="1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 * (</a:t>
            </a:r>
            <a:r>
              <a:rPr lang="en-US" altLang="zh-CN" sz="2600" b="1" i="1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-1) * </a:t>
            </a:r>
            <a:r>
              <a:rPr lang="en-US" altLang="zh-CN" sz="2600" b="1" dirty="0">
                <a:solidFill>
                  <a:srgbClr val="3333FF"/>
                </a:solidFill>
                <a:ea typeface="楷体_GB2312" pitchFamily="49" charset="-122"/>
              </a:rPr>
              <a:t>(</a:t>
            </a:r>
            <a:r>
              <a:rPr lang="en-US" altLang="zh-CN" sz="2600" b="1" i="1" dirty="0">
                <a:solidFill>
                  <a:srgbClr val="3333FF"/>
                </a:solidFill>
                <a:ea typeface="楷体_GB2312" pitchFamily="49" charset="-122"/>
              </a:rPr>
              <a:t>k</a:t>
            </a:r>
            <a:r>
              <a:rPr lang="en-US" altLang="zh-CN" sz="2600" b="1" dirty="0">
                <a:solidFill>
                  <a:srgbClr val="3333FF"/>
                </a:solidFill>
                <a:ea typeface="楷体_GB2312" pitchFamily="49" charset="-122"/>
              </a:rPr>
              <a:t>-1)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 /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log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b="1" i="1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 marL="342900" indent="-342900" algn="l">
              <a:spcBef>
                <a:spcPct val="10000"/>
              </a:spcBef>
              <a:buFontTx/>
              <a:buChar char="•"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当初始归并段个数 </a:t>
            </a:r>
            <a:r>
              <a:rPr lang="en-US" altLang="zh-CN" sz="2600" b="1" i="1" dirty="0">
                <a:solidFill>
                  <a:srgbClr val="000000"/>
                </a:solidFill>
                <a:ea typeface="楷体_GB2312" pitchFamily="49" charset="-122"/>
              </a:rPr>
              <a:t>m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与记录总数 </a:t>
            </a:r>
            <a:r>
              <a:rPr lang="en-US" altLang="zh-CN" sz="2600" b="1" i="1" dirty="0">
                <a:solidFill>
                  <a:srgbClr val="000000"/>
                </a:solidFill>
                <a:ea typeface="楷体_GB2312" pitchFamily="49" charset="-122"/>
              </a:rPr>
              <a:t>n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一定时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 </a:t>
            </a:r>
          </a:p>
          <a:p>
            <a:pPr marL="342900" indent="-342900" algn="l">
              <a:spcBef>
                <a:spcPct val="10000"/>
              </a:spcBef>
            </a:pP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               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log</a:t>
            </a:r>
            <a:r>
              <a:rPr lang="en-US" altLang="zh-CN" sz="2600" b="1" baseline="-250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2600" b="1" i="1" dirty="0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*(</a:t>
            </a:r>
            <a:r>
              <a:rPr lang="en-US" altLang="zh-CN" sz="2600" b="1" i="1" dirty="0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-1)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＝ 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const</a:t>
            </a:r>
          </a:p>
          <a:p>
            <a:pPr marL="342900" indent="-342900" algn="l">
              <a:spcBef>
                <a:spcPct val="10000"/>
              </a:spcBef>
              <a:buFontTx/>
              <a:buChar char="•"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因此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 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增大归并路数 </a:t>
            </a:r>
            <a:r>
              <a:rPr lang="en-US" altLang="zh-CN" sz="2600" b="1" i="1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使得内部归并的时间增大。</a:t>
            </a:r>
          </a:p>
        </p:txBody>
      </p:sp>
      <p:sp>
        <p:nvSpPr>
          <p:cNvPr id="213017" name="Rectangle 25"/>
          <p:cNvSpPr>
            <a:spLocks noChangeArrowheads="1"/>
          </p:cNvSpPr>
          <p:nvPr/>
        </p:nvSpPr>
        <p:spPr bwMode="auto">
          <a:xfrm>
            <a:off x="3059113" y="3357563"/>
            <a:ext cx="4608512" cy="5048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600" b="1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lang="en-US" altLang="zh-CN" sz="2600" b="1">
                <a:solidFill>
                  <a:srgbClr val="FF0000"/>
                </a:solidFill>
                <a:ea typeface="楷体_GB2312" pitchFamily="49" charset="-122"/>
              </a:rPr>
              <a:t>const</a:t>
            </a:r>
            <a:r>
              <a:rPr lang="en-US" altLang="zh-CN" sz="2600" b="1">
                <a:solidFill>
                  <a:srgbClr val="000000"/>
                </a:solidFill>
                <a:ea typeface="楷体_GB2312" pitchFamily="49" charset="-122"/>
              </a:rPr>
              <a:t>  * </a:t>
            </a:r>
            <a:r>
              <a:rPr lang="en-US" altLang="zh-CN" sz="2600" b="1">
                <a:solidFill>
                  <a:srgbClr val="3333FF"/>
                </a:solidFill>
                <a:ea typeface="楷体_GB2312" pitchFamily="49" charset="-122"/>
              </a:rPr>
              <a:t>(</a:t>
            </a:r>
            <a:r>
              <a:rPr lang="en-US" altLang="zh-CN" sz="2600" b="1" i="1">
                <a:solidFill>
                  <a:srgbClr val="3333FF"/>
                </a:solidFill>
                <a:ea typeface="楷体_GB2312" pitchFamily="49" charset="-122"/>
              </a:rPr>
              <a:t>k</a:t>
            </a:r>
            <a:r>
              <a:rPr lang="en-US" altLang="zh-CN" sz="2600" b="1">
                <a:solidFill>
                  <a:srgbClr val="3333FF"/>
                </a:solidFill>
                <a:ea typeface="楷体_GB2312" pitchFamily="49" charset="-122"/>
              </a:rPr>
              <a:t>-1)</a:t>
            </a:r>
            <a:r>
              <a:rPr lang="en-US" altLang="zh-CN" sz="2600" b="1">
                <a:solidFill>
                  <a:srgbClr val="000000"/>
                </a:solidFill>
                <a:ea typeface="楷体_GB2312" pitchFamily="49" charset="-122"/>
              </a:rPr>
              <a:t> / </a:t>
            </a:r>
            <a:r>
              <a:rPr lang="en-US" altLang="zh-CN" sz="26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600" b="1">
                <a:solidFill>
                  <a:srgbClr val="000000"/>
                </a:solidFill>
                <a:ea typeface="楷体_GB2312" pitchFamily="49" charset="-122"/>
              </a:rPr>
              <a:t>log</a:t>
            </a:r>
            <a:r>
              <a:rPr lang="en-US" altLang="zh-CN" sz="2600" b="1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b="1" i="1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6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600" b="1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3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3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3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3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7740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采用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败者树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进行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路归并</a:t>
            </a:r>
          </a:p>
        </p:txBody>
      </p:sp>
      <p:grpSp>
        <p:nvGrpSpPr>
          <p:cNvPr id="2" name="组合 74"/>
          <p:cNvGrpSpPr/>
          <p:nvPr/>
        </p:nvGrpSpPr>
        <p:grpSpPr>
          <a:xfrm>
            <a:off x="466725" y="4470400"/>
            <a:ext cx="8305800" cy="457200"/>
            <a:chOff x="466725" y="4470400"/>
            <a:chExt cx="8305800" cy="457200"/>
          </a:xfrm>
        </p:grpSpPr>
        <p:sp>
          <p:nvSpPr>
            <p:cNvPr id="15363" name="Rectangle 3"/>
            <p:cNvSpPr>
              <a:spLocks noChangeArrowheads="1"/>
            </p:cNvSpPr>
            <p:nvPr/>
          </p:nvSpPr>
          <p:spPr bwMode="auto">
            <a:xfrm>
              <a:off x="466725" y="4470400"/>
              <a:ext cx="838200" cy="457200"/>
            </a:xfrm>
            <a:prstGeom prst="rect">
              <a:avLst/>
            </a:prstGeom>
            <a:solidFill>
              <a:srgbClr val="9999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3333CC"/>
                  </a:solidFill>
                  <a:latin typeface="Arial" charset="0"/>
                  <a:ea typeface="华文中宋" pitchFamily="2" charset="-122"/>
                </a:rPr>
                <a:t>22</a:t>
              </a: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1533525" y="4470400"/>
              <a:ext cx="838200" cy="457200"/>
            </a:xfrm>
            <a:prstGeom prst="rect">
              <a:avLst/>
            </a:prstGeom>
            <a:solidFill>
              <a:srgbClr val="9999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3333CC"/>
                  </a:solidFill>
                  <a:latin typeface="Arial" charset="0"/>
                  <a:ea typeface="华文中宋" pitchFamily="2" charset="-122"/>
                </a:rPr>
                <a:t>36</a:t>
              </a:r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2600325" y="4470400"/>
              <a:ext cx="838200" cy="457200"/>
            </a:xfrm>
            <a:prstGeom prst="rect">
              <a:avLst/>
            </a:prstGeom>
            <a:solidFill>
              <a:srgbClr val="9999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3333CC"/>
                  </a:solidFill>
                  <a:latin typeface="Arial" charset="0"/>
                  <a:ea typeface="华文中宋" pitchFamily="2" charset="-122"/>
                </a:rPr>
                <a:t>47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3667125" y="4470400"/>
              <a:ext cx="838200" cy="457200"/>
            </a:xfrm>
            <a:prstGeom prst="rect">
              <a:avLst/>
            </a:prstGeom>
            <a:solidFill>
              <a:srgbClr val="9999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3333CC"/>
                  </a:solidFill>
                  <a:latin typeface="Arial" charset="0"/>
                  <a:ea typeface="华文中宋" pitchFamily="2" charset="-122"/>
                </a:rPr>
                <a:t>32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4733925" y="4470400"/>
              <a:ext cx="838200" cy="457200"/>
            </a:xfrm>
            <a:prstGeom prst="rect">
              <a:avLst/>
            </a:prstGeom>
            <a:solidFill>
              <a:srgbClr val="9999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3333CC"/>
                  </a:solidFill>
                  <a:latin typeface="Arial" charset="0"/>
                  <a:ea typeface="华文中宋" pitchFamily="2" charset="-122"/>
                </a:rPr>
                <a:t>15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5800725" y="4470400"/>
              <a:ext cx="838200" cy="457200"/>
            </a:xfrm>
            <a:prstGeom prst="rect">
              <a:avLst/>
            </a:prstGeom>
            <a:solidFill>
              <a:srgbClr val="9999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3333CC"/>
                  </a:solidFill>
                  <a:latin typeface="Arial" charset="0"/>
                  <a:ea typeface="华文中宋" pitchFamily="2" charset="-122"/>
                </a:rPr>
                <a:t>25</a:t>
              </a: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6867525" y="4470400"/>
              <a:ext cx="838200" cy="457200"/>
            </a:xfrm>
            <a:prstGeom prst="rect">
              <a:avLst/>
            </a:prstGeom>
            <a:solidFill>
              <a:srgbClr val="9999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3333CC"/>
                  </a:solidFill>
                  <a:latin typeface="Arial" charset="0"/>
                  <a:ea typeface="华文中宋" pitchFamily="2" charset="-122"/>
                </a:rPr>
                <a:t>40</a:t>
              </a:r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7934325" y="4470400"/>
              <a:ext cx="838200" cy="457200"/>
            </a:xfrm>
            <a:prstGeom prst="rect">
              <a:avLst/>
            </a:prstGeom>
            <a:solidFill>
              <a:srgbClr val="9999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3333CC"/>
                  </a:solidFill>
                  <a:latin typeface="Arial" charset="0"/>
                  <a:ea typeface="华文中宋" pitchFamily="2" charset="-122"/>
                </a:rPr>
                <a:t>55</a:t>
              </a:r>
            </a:p>
          </p:txBody>
        </p:sp>
      </p:grpSp>
      <p:grpSp>
        <p:nvGrpSpPr>
          <p:cNvPr id="3" name="组合 66"/>
          <p:cNvGrpSpPr/>
          <p:nvPr/>
        </p:nvGrpSpPr>
        <p:grpSpPr>
          <a:xfrm>
            <a:off x="847725" y="3556000"/>
            <a:ext cx="1066800" cy="914400"/>
            <a:chOff x="847725" y="3556000"/>
            <a:chExt cx="1066800" cy="914400"/>
          </a:xfrm>
        </p:grpSpPr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V="1">
              <a:off x="847725" y="4013200"/>
              <a:ext cx="45720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 flipH="1" flipV="1">
              <a:off x="1533525" y="4013200"/>
              <a:ext cx="38100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1000125" y="3556000"/>
              <a:ext cx="838200" cy="4572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8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36</a:t>
              </a:r>
            </a:p>
          </p:txBody>
        </p:sp>
      </p:grpSp>
      <p:grpSp>
        <p:nvGrpSpPr>
          <p:cNvPr id="4" name="组合 67"/>
          <p:cNvGrpSpPr/>
          <p:nvPr/>
        </p:nvGrpSpPr>
        <p:grpSpPr>
          <a:xfrm>
            <a:off x="2981325" y="3556000"/>
            <a:ext cx="1066800" cy="914400"/>
            <a:chOff x="2981325" y="3556000"/>
            <a:chExt cx="1066800" cy="914400"/>
          </a:xfrm>
        </p:grpSpPr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flipV="1">
              <a:off x="2981325" y="4013200"/>
              <a:ext cx="45720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 flipV="1">
              <a:off x="3667125" y="4013200"/>
              <a:ext cx="38100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3133725" y="3556000"/>
              <a:ext cx="838200" cy="4572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8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47</a:t>
              </a:r>
            </a:p>
          </p:txBody>
        </p:sp>
      </p:grpSp>
      <p:grpSp>
        <p:nvGrpSpPr>
          <p:cNvPr id="5" name="组合 68"/>
          <p:cNvGrpSpPr/>
          <p:nvPr/>
        </p:nvGrpSpPr>
        <p:grpSpPr>
          <a:xfrm>
            <a:off x="5114925" y="3556000"/>
            <a:ext cx="1066800" cy="914400"/>
            <a:chOff x="5114925" y="3556000"/>
            <a:chExt cx="1066800" cy="914400"/>
          </a:xfrm>
        </p:grpSpPr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5114925" y="4013200"/>
              <a:ext cx="45720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 flipH="1" flipV="1">
              <a:off x="5800725" y="4013200"/>
              <a:ext cx="38100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5267325" y="3556000"/>
              <a:ext cx="838200" cy="4572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8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25</a:t>
              </a:r>
            </a:p>
          </p:txBody>
        </p:sp>
      </p:grpSp>
      <p:grpSp>
        <p:nvGrpSpPr>
          <p:cNvPr id="6" name="组合 69"/>
          <p:cNvGrpSpPr/>
          <p:nvPr/>
        </p:nvGrpSpPr>
        <p:grpSpPr>
          <a:xfrm>
            <a:off x="7248525" y="3556000"/>
            <a:ext cx="1066800" cy="914400"/>
            <a:chOff x="7248525" y="3556000"/>
            <a:chExt cx="1066800" cy="914400"/>
          </a:xfrm>
        </p:grpSpPr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flipV="1">
              <a:off x="7248525" y="4013200"/>
              <a:ext cx="45720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 flipH="1" flipV="1">
              <a:off x="7934325" y="4013200"/>
              <a:ext cx="38100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7400925" y="3556000"/>
              <a:ext cx="838200" cy="4572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8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55</a:t>
              </a:r>
            </a:p>
          </p:txBody>
        </p:sp>
      </p:grpSp>
      <p:grpSp>
        <p:nvGrpSpPr>
          <p:cNvPr id="7" name="组合 70"/>
          <p:cNvGrpSpPr/>
          <p:nvPr/>
        </p:nvGrpSpPr>
        <p:grpSpPr>
          <a:xfrm>
            <a:off x="1457325" y="2641600"/>
            <a:ext cx="2057400" cy="914400"/>
            <a:chOff x="1457325" y="2641600"/>
            <a:chExt cx="2057400" cy="914400"/>
          </a:xfrm>
        </p:grpSpPr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 flipV="1">
              <a:off x="1457325" y="3098800"/>
              <a:ext cx="91440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H="1" flipV="1">
              <a:off x="2600325" y="3098800"/>
              <a:ext cx="91440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2066925" y="2641600"/>
              <a:ext cx="838200" cy="4572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8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32</a:t>
              </a:r>
            </a:p>
          </p:txBody>
        </p:sp>
      </p:grpSp>
      <p:grpSp>
        <p:nvGrpSpPr>
          <p:cNvPr id="8" name="组合 71"/>
          <p:cNvGrpSpPr/>
          <p:nvPr/>
        </p:nvGrpSpPr>
        <p:grpSpPr>
          <a:xfrm>
            <a:off x="5648325" y="2641600"/>
            <a:ext cx="2209800" cy="914400"/>
            <a:chOff x="5648325" y="2641600"/>
            <a:chExt cx="2209800" cy="914400"/>
          </a:xfrm>
        </p:grpSpPr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 flipV="1">
              <a:off x="5648325" y="3098800"/>
              <a:ext cx="99060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 flipH="1" flipV="1">
              <a:off x="6867525" y="3098800"/>
              <a:ext cx="99060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6334125" y="2641600"/>
              <a:ext cx="838200" cy="4572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8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40</a:t>
              </a:r>
            </a:p>
          </p:txBody>
        </p:sp>
      </p:grpSp>
      <p:grpSp>
        <p:nvGrpSpPr>
          <p:cNvPr id="9" name="组合 72"/>
          <p:cNvGrpSpPr/>
          <p:nvPr/>
        </p:nvGrpSpPr>
        <p:grpSpPr>
          <a:xfrm>
            <a:off x="2447925" y="1727200"/>
            <a:ext cx="4267200" cy="914400"/>
            <a:chOff x="2447925" y="1727200"/>
            <a:chExt cx="4267200" cy="914400"/>
          </a:xfrm>
        </p:grpSpPr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 flipV="1">
              <a:off x="2447925" y="2184400"/>
              <a:ext cx="205740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 flipH="1" flipV="1">
              <a:off x="4733925" y="2184400"/>
              <a:ext cx="198120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4162425" y="1727200"/>
              <a:ext cx="838200" cy="4572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8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22</a:t>
              </a:r>
            </a:p>
          </p:txBody>
        </p:sp>
      </p:grpSp>
      <p:grpSp>
        <p:nvGrpSpPr>
          <p:cNvPr id="10" name="组合 73"/>
          <p:cNvGrpSpPr/>
          <p:nvPr/>
        </p:nvGrpSpPr>
        <p:grpSpPr>
          <a:xfrm>
            <a:off x="4162425" y="812800"/>
            <a:ext cx="838200" cy="914400"/>
            <a:chOff x="4162425" y="812800"/>
            <a:chExt cx="838200" cy="914400"/>
          </a:xfrm>
        </p:grpSpPr>
        <p:sp>
          <p:nvSpPr>
            <p:cNvPr id="15392" name="Rectangle 32"/>
            <p:cNvSpPr>
              <a:spLocks noChangeArrowheads="1"/>
            </p:cNvSpPr>
            <p:nvPr/>
          </p:nvSpPr>
          <p:spPr bwMode="auto">
            <a:xfrm>
              <a:off x="4162425" y="812800"/>
              <a:ext cx="838200" cy="4572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800" b="1">
                  <a:solidFill>
                    <a:srgbClr val="FF3300"/>
                  </a:solidFill>
                  <a:latin typeface="Arial" charset="0"/>
                  <a:ea typeface="华文中宋" pitchFamily="2" charset="-122"/>
                </a:rPr>
                <a:t>15</a:t>
              </a:r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4581525" y="1270000"/>
              <a:ext cx="0" cy="45720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4750049" y="5013325"/>
            <a:ext cx="1009650" cy="1590675"/>
            <a:chOff x="2699" y="3203"/>
            <a:chExt cx="726" cy="1002"/>
          </a:xfrm>
        </p:grpSpPr>
        <p:sp>
          <p:nvSpPr>
            <p:cNvPr id="15425" name="Text Box 39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34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50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63</a:t>
              </a:r>
            </a:p>
          </p:txBody>
        </p:sp>
        <p:sp>
          <p:nvSpPr>
            <p:cNvPr id="15426" name="Text Box 40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395536" y="5013325"/>
            <a:ext cx="1009650" cy="1590675"/>
            <a:chOff x="2699" y="3203"/>
            <a:chExt cx="726" cy="1002"/>
          </a:xfrm>
        </p:grpSpPr>
        <p:sp>
          <p:nvSpPr>
            <p:cNvPr id="15423" name="Text Box 42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25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36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46</a:t>
              </a:r>
            </a:p>
          </p:txBody>
        </p:sp>
        <p:sp>
          <p:nvSpPr>
            <p:cNvPr id="15424" name="Text Box 43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1511549" y="5013325"/>
            <a:ext cx="1009650" cy="1590675"/>
            <a:chOff x="2699" y="3203"/>
            <a:chExt cx="726" cy="1002"/>
          </a:xfrm>
        </p:grpSpPr>
        <p:sp>
          <p:nvSpPr>
            <p:cNvPr id="15421" name="Text Box 45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43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46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56</a:t>
              </a:r>
            </a:p>
          </p:txBody>
        </p:sp>
        <p:sp>
          <p:nvSpPr>
            <p:cNvPr id="15422" name="Text Box 46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2591049" y="5013325"/>
            <a:ext cx="1009650" cy="1590675"/>
            <a:chOff x="2699" y="3203"/>
            <a:chExt cx="726" cy="1002"/>
          </a:xfrm>
        </p:grpSpPr>
        <p:sp>
          <p:nvSpPr>
            <p:cNvPr id="15419" name="Text Box 48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49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59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64</a:t>
              </a:r>
            </a:p>
          </p:txBody>
        </p:sp>
        <p:sp>
          <p:nvSpPr>
            <p:cNvPr id="15420" name="Text Box 49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3599111" y="5013325"/>
            <a:ext cx="1009650" cy="1590675"/>
            <a:chOff x="2699" y="3203"/>
            <a:chExt cx="726" cy="1002"/>
          </a:xfrm>
        </p:grpSpPr>
        <p:sp>
          <p:nvSpPr>
            <p:cNvPr id="15417" name="Text Box 51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43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50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52</a:t>
              </a:r>
            </a:p>
          </p:txBody>
        </p:sp>
        <p:sp>
          <p:nvSpPr>
            <p:cNvPr id="15418" name="Text Box 52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5831136" y="5013325"/>
            <a:ext cx="1009650" cy="1590675"/>
            <a:chOff x="2699" y="3203"/>
            <a:chExt cx="726" cy="1002"/>
          </a:xfrm>
        </p:grpSpPr>
        <p:sp>
          <p:nvSpPr>
            <p:cNvPr id="15415" name="Text Box 54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28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36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56</a:t>
              </a:r>
            </a:p>
          </p:txBody>
        </p:sp>
        <p:sp>
          <p:nvSpPr>
            <p:cNvPr id="15416" name="Text Box 55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6</a:t>
              </a:r>
            </a:p>
          </p:txBody>
        </p:sp>
      </p:grpSp>
      <p:grpSp>
        <p:nvGrpSpPr>
          <p:cNvPr id="17" name="Group 56"/>
          <p:cNvGrpSpPr>
            <a:grpSpLocks/>
          </p:cNvGrpSpPr>
          <p:nvPr/>
        </p:nvGrpSpPr>
        <p:grpSpPr bwMode="auto">
          <a:xfrm>
            <a:off x="6839199" y="5013325"/>
            <a:ext cx="1009650" cy="1590675"/>
            <a:chOff x="2699" y="3203"/>
            <a:chExt cx="726" cy="1002"/>
          </a:xfrm>
        </p:grpSpPr>
        <p:sp>
          <p:nvSpPr>
            <p:cNvPr id="15413" name="Text Box 57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43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48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58</a:t>
              </a:r>
            </a:p>
          </p:txBody>
        </p:sp>
        <p:sp>
          <p:nvSpPr>
            <p:cNvPr id="15414" name="Text Box 58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7</a:t>
              </a:r>
            </a:p>
          </p:txBody>
        </p: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7920286" y="5013325"/>
            <a:ext cx="1009650" cy="1590675"/>
            <a:chOff x="2699" y="3203"/>
            <a:chExt cx="726" cy="1002"/>
          </a:xfrm>
        </p:grpSpPr>
        <p:sp>
          <p:nvSpPr>
            <p:cNvPr id="15411" name="Text Box 60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57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65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78</a:t>
              </a:r>
            </a:p>
          </p:txBody>
        </p:sp>
        <p:sp>
          <p:nvSpPr>
            <p:cNvPr id="15412" name="Text Box 61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8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7740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采用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败者树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进行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路归并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6725" y="44704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3333CC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533525" y="44704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3333CC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600325" y="44704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3333CC"/>
                </a:solidFill>
                <a:latin typeface="Arial" charset="0"/>
                <a:ea typeface="华文中宋" pitchFamily="2" charset="-122"/>
              </a:rPr>
              <a:t>47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667125" y="44704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3333CC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733925" y="44704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3333CC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800725" y="44704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3333CC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867525" y="44704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3333CC"/>
                </a:solidFill>
                <a:latin typeface="Arial" charset="0"/>
                <a:ea typeface="华文中宋" pitchFamily="2" charset="-122"/>
              </a:rPr>
              <a:t>40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934325" y="44704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3333CC"/>
                </a:solidFill>
                <a:latin typeface="Arial" charset="0"/>
                <a:ea typeface="华文中宋" pitchFamily="2" charset="-122"/>
              </a:rPr>
              <a:t>55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847725" y="4013200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 flipV="1">
            <a:off x="1533525" y="4013200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2981325" y="4013200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 flipV="1">
            <a:off x="3667125" y="4013200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5114925" y="4013200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 flipV="1">
            <a:off x="5800725" y="4013200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V="1">
            <a:off x="7248525" y="4013200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 flipV="1">
            <a:off x="7934325" y="4013200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000125" y="3556000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3133725" y="3556000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47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267325" y="3556000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7400925" y="3556000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55</a:t>
            </a:r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V="1">
            <a:off x="1457325" y="3098800"/>
            <a:ext cx="914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 flipV="1">
            <a:off x="2600325" y="3098800"/>
            <a:ext cx="914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5648325" y="3098800"/>
            <a:ext cx="9906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H="1" flipV="1">
            <a:off x="6867525" y="3098800"/>
            <a:ext cx="9906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066925" y="2641600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6334125" y="2641600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40</a:t>
            </a:r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 flipV="1">
            <a:off x="2447925" y="2184400"/>
            <a:ext cx="2057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H="1" flipV="1">
            <a:off x="4733925" y="2184400"/>
            <a:ext cx="1981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162425" y="1727200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162425" y="812800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FF3300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4581525" y="1270000"/>
            <a:ext cx="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5074" name="Rectangle 34"/>
          <p:cNvSpPr>
            <a:spLocks noChangeArrowheads="1"/>
          </p:cNvSpPr>
          <p:nvPr/>
        </p:nvSpPr>
        <p:spPr bwMode="auto">
          <a:xfrm>
            <a:off x="4725988" y="2900363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215075" name="Rectangle 35"/>
          <p:cNvSpPr>
            <a:spLocks noChangeArrowheads="1"/>
          </p:cNvSpPr>
          <p:nvPr/>
        </p:nvSpPr>
        <p:spPr bwMode="auto">
          <a:xfrm>
            <a:off x="6813550" y="1965325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215076" name="Rectangle 36"/>
          <p:cNvSpPr>
            <a:spLocks noChangeArrowheads="1"/>
          </p:cNvSpPr>
          <p:nvPr/>
        </p:nvSpPr>
        <p:spPr bwMode="auto">
          <a:xfrm>
            <a:off x="4149725" y="812800"/>
            <a:ext cx="838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215077" name="Rectangle 37"/>
          <p:cNvSpPr>
            <a:spLocks noChangeArrowheads="1"/>
          </p:cNvSpPr>
          <p:nvPr/>
        </p:nvSpPr>
        <p:spPr bwMode="auto">
          <a:xfrm>
            <a:off x="4149725" y="1747838"/>
            <a:ext cx="838200" cy="4572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713288" y="5013325"/>
            <a:ext cx="1009650" cy="1590675"/>
            <a:chOff x="2699" y="3203"/>
            <a:chExt cx="726" cy="1002"/>
          </a:xfrm>
        </p:grpSpPr>
        <p:sp>
          <p:nvSpPr>
            <p:cNvPr id="15425" name="Text Box 39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34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50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63</a:t>
              </a:r>
            </a:p>
          </p:txBody>
        </p:sp>
        <p:sp>
          <p:nvSpPr>
            <p:cNvPr id="15426" name="Text Box 40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58775" y="5013325"/>
            <a:ext cx="1009650" cy="1590675"/>
            <a:chOff x="2699" y="3203"/>
            <a:chExt cx="726" cy="1002"/>
          </a:xfrm>
        </p:grpSpPr>
        <p:sp>
          <p:nvSpPr>
            <p:cNvPr id="15423" name="Text Box 42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25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36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46</a:t>
              </a:r>
            </a:p>
          </p:txBody>
        </p:sp>
        <p:sp>
          <p:nvSpPr>
            <p:cNvPr id="15424" name="Text Box 43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474788" y="5013325"/>
            <a:ext cx="1009650" cy="1590675"/>
            <a:chOff x="2699" y="3203"/>
            <a:chExt cx="726" cy="1002"/>
          </a:xfrm>
        </p:grpSpPr>
        <p:sp>
          <p:nvSpPr>
            <p:cNvPr id="15421" name="Text Box 45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43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46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56</a:t>
              </a:r>
            </a:p>
          </p:txBody>
        </p:sp>
        <p:sp>
          <p:nvSpPr>
            <p:cNvPr id="15422" name="Text Box 46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554288" y="5013325"/>
            <a:ext cx="1009650" cy="1590675"/>
            <a:chOff x="2699" y="3203"/>
            <a:chExt cx="726" cy="1002"/>
          </a:xfrm>
        </p:grpSpPr>
        <p:sp>
          <p:nvSpPr>
            <p:cNvPr id="15419" name="Text Box 48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49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59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64</a:t>
              </a:r>
            </a:p>
          </p:txBody>
        </p:sp>
        <p:sp>
          <p:nvSpPr>
            <p:cNvPr id="15420" name="Text Box 49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3562350" y="5013325"/>
            <a:ext cx="1009650" cy="1590675"/>
            <a:chOff x="2699" y="3203"/>
            <a:chExt cx="726" cy="1002"/>
          </a:xfrm>
        </p:grpSpPr>
        <p:sp>
          <p:nvSpPr>
            <p:cNvPr id="15417" name="Text Box 51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43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50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52</a:t>
              </a:r>
            </a:p>
          </p:txBody>
        </p:sp>
        <p:sp>
          <p:nvSpPr>
            <p:cNvPr id="15418" name="Text Box 52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794375" y="5013325"/>
            <a:ext cx="1009650" cy="1590675"/>
            <a:chOff x="2699" y="3203"/>
            <a:chExt cx="726" cy="1002"/>
          </a:xfrm>
        </p:grpSpPr>
        <p:sp>
          <p:nvSpPr>
            <p:cNvPr id="15415" name="Text Box 54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28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36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56</a:t>
              </a:r>
            </a:p>
          </p:txBody>
        </p:sp>
        <p:sp>
          <p:nvSpPr>
            <p:cNvPr id="15416" name="Text Box 55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6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6802438" y="5013325"/>
            <a:ext cx="1009650" cy="1590675"/>
            <a:chOff x="2699" y="3203"/>
            <a:chExt cx="726" cy="1002"/>
          </a:xfrm>
        </p:grpSpPr>
        <p:sp>
          <p:nvSpPr>
            <p:cNvPr id="15413" name="Text Box 57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43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48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58</a:t>
              </a:r>
            </a:p>
          </p:txBody>
        </p:sp>
        <p:sp>
          <p:nvSpPr>
            <p:cNvPr id="15414" name="Text Box 58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7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7883525" y="5013325"/>
            <a:ext cx="1009650" cy="1590675"/>
            <a:chOff x="2699" y="3203"/>
            <a:chExt cx="726" cy="1002"/>
          </a:xfrm>
        </p:grpSpPr>
        <p:sp>
          <p:nvSpPr>
            <p:cNvPr id="15411" name="Text Box 60"/>
            <p:cNvSpPr txBox="1">
              <a:spLocks noChangeArrowheads="1"/>
            </p:cNvSpPr>
            <p:nvPr/>
          </p:nvSpPr>
          <p:spPr bwMode="auto">
            <a:xfrm>
              <a:off x="2744" y="3203"/>
              <a:ext cx="545" cy="75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57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65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78</a:t>
              </a:r>
            </a:p>
          </p:txBody>
        </p:sp>
        <p:sp>
          <p:nvSpPr>
            <p:cNvPr id="15412" name="Text Box 61"/>
            <p:cNvSpPr txBox="1">
              <a:spLocks noChangeArrowheads="1"/>
            </p:cNvSpPr>
            <p:nvPr/>
          </p:nvSpPr>
          <p:spPr bwMode="auto">
            <a:xfrm>
              <a:off x="2699" y="397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8</a:t>
              </a:r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4714875" y="5013325"/>
            <a:ext cx="1009650" cy="1590675"/>
            <a:chOff x="748" y="754"/>
            <a:chExt cx="636" cy="1002"/>
          </a:xfrm>
        </p:grpSpPr>
        <p:sp>
          <p:nvSpPr>
            <p:cNvPr id="15409" name="Text Box 63"/>
            <p:cNvSpPr txBox="1">
              <a:spLocks noChangeArrowheads="1"/>
            </p:cNvSpPr>
            <p:nvPr/>
          </p:nvSpPr>
          <p:spPr bwMode="auto">
            <a:xfrm>
              <a:off x="787" y="754"/>
              <a:ext cx="478" cy="75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50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63</a:t>
              </a:r>
            </a:p>
            <a:p>
              <a:r>
                <a:rPr lang="zh-CN" altLang="en-US" sz="2400">
                  <a:solidFill>
                    <a:srgbClr val="000000"/>
                  </a:solidFill>
                  <a:ea typeface="宋体" charset="-122"/>
                </a:rPr>
                <a:t>－</a:t>
              </a:r>
            </a:p>
          </p:txBody>
        </p:sp>
        <p:sp>
          <p:nvSpPr>
            <p:cNvPr id="15410" name="Text Box 64"/>
            <p:cNvSpPr txBox="1">
              <a:spLocks noChangeArrowheads="1"/>
            </p:cNvSpPr>
            <p:nvPr/>
          </p:nvSpPr>
          <p:spPr bwMode="auto">
            <a:xfrm>
              <a:off x="748" y="1525"/>
              <a:ext cx="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</a:p>
          </p:txBody>
        </p:sp>
      </p:grpSp>
      <p:sp>
        <p:nvSpPr>
          <p:cNvPr id="215105" name="Rectangle 65"/>
          <p:cNvSpPr>
            <a:spLocks noChangeArrowheads="1"/>
          </p:cNvSpPr>
          <p:nvPr/>
        </p:nvSpPr>
        <p:spPr bwMode="auto">
          <a:xfrm>
            <a:off x="4716463" y="4437063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34</a:t>
            </a:r>
          </a:p>
        </p:txBody>
      </p:sp>
      <p:sp>
        <p:nvSpPr>
          <p:cNvPr id="215106" name="Rectangle 66"/>
          <p:cNvSpPr>
            <a:spLocks noChangeArrowheads="1"/>
          </p:cNvSpPr>
          <p:nvPr/>
        </p:nvSpPr>
        <p:spPr bwMode="auto">
          <a:xfrm>
            <a:off x="5292725" y="3573463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4" grpId="0" animBg="1" autoUpdateAnimBg="0"/>
      <p:bldP spid="215075" grpId="0" animBg="1" autoUpdateAnimBg="0"/>
      <p:bldP spid="215076" grpId="0" animBg="1" autoUpdateAnimBg="0"/>
      <p:bldP spid="215077" grpId="0" animBg="1" autoUpdateAnimBg="0"/>
      <p:bldP spid="215105" grpId="0" animBg="1" autoUpdateAnimBg="0"/>
      <p:bldP spid="21510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6563" y="1162050"/>
            <a:ext cx="8353425" cy="53403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 dirty="0" smtClean="0">
                <a:ea typeface="楷体_GB2312" pitchFamily="49" charset="-122"/>
              </a:rPr>
              <a:t>使用</a:t>
            </a:r>
            <a:r>
              <a:rPr lang="zh-CN" altLang="en-US" sz="2800" b="1" dirty="0" smtClean="0">
                <a:solidFill>
                  <a:srgbClr val="006600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 smtClean="0">
                <a:solidFill>
                  <a:srgbClr val="FF3300"/>
                </a:solidFill>
                <a:ea typeface="楷体_GB2312" pitchFamily="49" charset="-122"/>
              </a:rPr>
              <a:t>败者树</a:t>
            </a:r>
            <a:r>
              <a:rPr lang="zh-CN" altLang="en-US" sz="2800" b="1" dirty="0" smtClean="0">
                <a:solidFill>
                  <a:srgbClr val="0066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 smtClean="0">
                <a:ea typeface="楷体_GB2312" pitchFamily="49" charset="-122"/>
              </a:rPr>
              <a:t>从 </a:t>
            </a:r>
            <a:r>
              <a:rPr lang="en-US" altLang="zh-CN" sz="2800" b="1" i="1" dirty="0" smtClean="0">
                <a:ea typeface="楷体_GB2312" pitchFamily="49" charset="-122"/>
              </a:rPr>
              <a:t>k </a:t>
            </a:r>
            <a:r>
              <a:rPr lang="zh-CN" altLang="en-US" sz="2800" b="1" dirty="0" smtClean="0">
                <a:ea typeface="楷体_GB2312" pitchFamily="49" charset="-122"/>
              </a:rPr>
              <a:t>个归并段中选一个最小者</a:t>
            </a:r>
            <a:r>
              <a:rPr lang="en-US" altLang="zh-CN" sz="2800" b="1" dirty="0" smtClean="0">
                <a:ea typeface="楷体_GB2312" pitchFamily="49" charset="-122"/>
              </a:rPr>
              <a:t>, </a:t>
            </a:r>
            <a:r>
              <a:rPr lang="zh-CN" altLang="en-US" sz="2800" b="1" dirty="0" smtClean="0">
                <a:ea typeface="楷体_GB2312" pitchFamily="49" charset="-122"/>
              </a:rPr>
              <a:t>只需比较 </a:t>
            </a:r>
            <a:r>
              <a:rPr lang="zh-CN" altLang="en-US" sz="2800" b="1" dirty="0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 dirty="0" smtClean="0">
                <a:solidFill>
                  <a:srgbClr val="3333FF"/>
                </a:solidFill>
                <a:ea typeface="楷体_GB2312" pitchFamily="49" charset="-122"/>
              </a:rPr>
              <a:t>log</a:t>
            </a:r>
            <a:r>
              <a:rPr lang="en-US" altLang="zh-CN" sz="2800" b="1" baseline="-25000" dirty="0" smtClean="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800" b="1" i="1" dirty="0" smtClean="0">
                <a:solidFill>
                  <a:srgbClr val="3333FF"/>
                </a:solidFill>
                <a:ea typeface="楷体_GB2312" pitchFamily="49" charset="-122"/>
              </a:rPr>
              <a:t>k</a:t>
            </a:r>
            <a:r>
              <a:rPr lang="en-US" altLang="zh-CN" sz="2800" b="1" dirty="0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b="1" dirty="0" smtClean="0">
                <a:solidFill>
                  <a:srgbClr val="006600"/>
                </a:solidFill>
                <a:ea typeface="楷体_GB2312" pitchFamily="49" charset="-122"/>
              </a:rPr>
              <a:t>次。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 dirty="0" smtClean="0">
                <a:ea typeface="楷体_GB2312" pitchFamily="49" charset="-122"/>
              </a:rPr>
              <a:t>如果每一趟需要归并的记录总数为</a:t>
            </a:r>
            <a:r>
              <a:rPr lang="en-US" altLang="zh-CN" sz="2800" b="1" i="1" dirty="0" smtClean="0">
                <a:ea typeface="楷体_GB2312" pitchFamily="49" charset="-122"/>
              </a:rPr>
              <a:t>n</a:t>
            </a:r>
            <a:r>
              <a:rPr lang="zh-CN" altLang="en-US" sz="2800" b="1" dirty="0" smtClean="0">
                <a:ea typeface="楷体_GB2312" pitchFamily="49" charset="-122"/>
              </a:rPr>
              <a:t>，则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每趟</a:t>
            </a:r>
            <a:r>
              <a:rPr lang="zh-CN" altLang="en-US" sz="2800" b="1" dirty="0" smtClean="0">
                <a:ea typeface="楷体_GB2312" pitchFamily="49" charset="-122"/>
              </a:rPr>
              <a:t>归并需要做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en-US" altLang="zh-CN" sz="2800" b="1" i="1" dirty="0" smtClean="0">
                <a:ea typeface="楷体_GB2312" pitchFamily="49" charset="-122"/>
              </a:rPr>
              <a:t>n-</a:t>
            </a:r>
            <a:r>
              <a:rPr lang="en-US" altLang="zh-CN" sz="2800" b="1" dirty="0" smtClean="0">
                <a:ea typeface="楷体_GB2312" pitchFamily="49" charset="-122"/>
              </a:rPr>
              <a:t>1)*</a:t>
            </a:r>
            <a:r>
              <a:rPr lang="en-US" altLang="zh-CN" sz="2800" b="1" dirty="0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 dirty="0" smtClean="0">
                <a:solidFill>
                  <a:srgbClr val="3333FF"/>
                </a:solidFill>
                <a:ea typeface="楷体_GB2312" pitchFamily="49" charset="-122"/>
              </a:rPr>
              <a:t>log</a:t>
            </a:r>
            <a:r>
              <a:rPr lang="en-US" altLang="zh-CN" sz="2800" b="1" baseline="-25000" dirty="0" smtClean="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800" b="1" i="1" dirty="0" smtClean="0">
                <a:solidFill>
                  <a:srgbClr val="3333FF"/>
                </a:solidFill>
                <a:ea typeface="楷体_GB2312" pitchFamily="49" charset="-122"/>
              </a:rPr>
              <a:t>k</a:t>
            </a:r>
            <a:r>
              <a:rPr lang="en-US" altLang="zh-CN" sz="2800" b="1" dirty="0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b="1" dirty="0" smtClean="0">
                <a:ea typeface="楷体_GB2312" pitchFamily="49" charset="-122"/>
              </a:rPr>
              <a:t>次比较；</a:t>
            </a:r>
            <a:endParaRPr lang="zh-CN" altLang="en-US" sz="2800" b="1" dirty="0" smtClean="0">
              <a:solidFill>
                <a:srgbClr val="0066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en-US" altLang="zh-CN" sz="2800" b="1" i="1" dirty="0" smtClean="0">
                <a:ea typeface="楷体_GB2312" pitchFamily="49" charset="-122"/>
              </a:rPr>
              <a:t>S </a:t>
            </a:r>
            <a:r>
              <a:rPr lang="zh-CN" altLang="en-US" sz="2800" b="1" dirty="0" smtClean="0">
                <a:ea typeface="楷体_GB2312" pitchFamily="49" charset="-122"/>
              </a:rPr>
              <a:t>趟归并总的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比较次数</a:t>
            </a:r>
            <a:r>
              <a:rPr lang="en-US" altLang="zh-CN" sz="2800" b="1" dirty="0" smtClean="0"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800" b="1" i="1" dirty="0" smtClean="0">
                <a:solidFill>
                  <a:schemeClr val="tx2"/>
                </a:solidFill>
                <a:ea typeface="楷体_GB2312" pitchFamily="49" charset="-122"/>
              </a:rPr>
              <a:t>            S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*(</a:t>
            </a:r>
            <a:r>
              <a:rPr lang="en-US" altLang="zh-CN" sz="2800" b="1" i="1" dirty="0" smtClean="0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-1)* </a:t>
            </a:r>
            <a:r>
              <a:rPr lang="en-US" altLang="zh-CN" sz="2800" b="1" dirty="0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 dirty="0" smtClean="0">
                <a:solidFill>
                  <a:srgbClr val="3333FF"/>
                </a:solidFill>
                <a:ea typeface="楷体_GB2312" pitchFamily="49" charset="-122"/>
              </a:rPr>
              <a:t>log</a:t>
            </a:r>
            <a:r>
              <a:rPr lang="en-US" altLang="zh-CN" sz="2800" b="1" baseline="-25000" dirty="0" smtClean="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800" b="1" i="1" dirty="0" smtClean="0">
                <a:solidFill>
                  <a:srgbClr val="3333FF"/>
                </a:solidFill>
                <a:ea typeface="楷体_GB2312" pitchFamily="49" charset="-122"/>
              </a:rPr>
              <a:t>k</a:t>
            </a:r>
            <a:r>
              <a:rPr lang="en-US" altLang="zh-CN" sz="2800" b="1" dirty="0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 = 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 dirty="0" err="1" smtClean="0">
                <a:solidFill>
                  <a:schemeClr val="tx2"/>
                </a:solidFill>
                <a:ea typeface="楷体_GB2312" pitchFamily="49" charset="-122"/>
              </a:rPr>
              <a:t>log</a:t>
            </a:r>
            <a:r>
              <a:rPr lang="en-US" altLang="zh-CN" sz="2800" b="1" i="1" baseline="-25000" dirty="0" err="1" smtClean="0">
                <a:solidFill>
                  <a:schemeClr val="tx2"/>
                </a:solidFill>
                <a:ea typeface="楷体_GB2312" pitchFamily="49" charset="-122"/>
              </a:rPr>
              <a:t>k</a:t>
            </a:r>
            <a:r>
              <a:rPr lang="en-US" altLang="zh-CN" sz="2800" b="1" i="1" dirty="0" err="1" smtClean="0">
                <a:solidFill>
                  <a:schemeClr val="tx2"/>
                </a:solidFill>
                <a:ea typeface="楷体_GB2312" pitchFamily="49" charset="-122"/>
              </a:rPr>
              <a:t>m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 * (</a:t>
            </a:r>
            <a:r>
              <a:rPr lang="en-US" altLang="zh-CN" sz="2800" b="1" i="1" dirty="0" smtClean="0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-1) * </a:t>
            </a:r>
            <a:r>
              <a:rPr lang="en-US" altLang="zh-CN" sz="2800" b="1" dirty="0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 dirty="0" smtClean="0">
                <a:solidFill>
                  <a:srgbClr val="3333FF"/>
                </a:solidFill>
                <a:ea typeface="楷体_GB2312" pitchFamily="49" charset="-122"/>
              </a:rPr>
              <a:t>log</a:t>
            </a:r>
            <a:r>
              <a:rPr lang="en-US" altLang="zh-CN" sz="2800" b="1" baseline="-25000" dirty="0" smtClean="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800" b="1" i="1" dirty="0" smtClean="0">
                <a:solidFill>
                  <a:srgbClr val="3333FF"/>
                </a:solidFill>
                <a:ea typeface="楷体_GB2312" pitchFamily="49" charset="-122"/>
              </a:rPr>
              <a:t>k</a:t>
            </a:r>
            <a:r>
              <a:rPr lang="en-US" altLang="zh-CN" sz="2800" b="1" dirty="0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</a:t>
            </a:r>
          </a:p>
          <a:p>
            <a:pPr algn="just" eaLnBrk="1" hangingPunct="1">
              <a:lnSpc>
                <a:spcPct val="110000"/>
              </a:lnSpc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               = 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log</a:t>
            </a:r>
            <a:r>
              <a:rPr lang="en-US" altLang="zh-CN" sz="2800" b="1" baseline="-25000" dirty="0" smtClean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en-US" altLang="zh-CN" sz="2800" b="1" i="1" dirty="0" smtClean="0">
                <a:solidFill>
                  <a:schemeClr val="tx2"/>
                </a:solidFill>
                <a:ea typeface="楷体_GB2312" pitchFamily="49" charset="-122"/>
              </a:rPr>
              <a:t>m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 * (</a:t>
            </a:r>
            <a:r>
              <a:rPr lang="en-US" altLang="zh-CN" sz="2800" b="1" i="1" dirty="0" smtClean="0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-1) * </a:t>
            </a:r>
            <a:r>
              <a:rPr lang="en-US" altLang="zh-CN" sz="2800" b="1" dirty="0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 dirty="0" smtClean="0">
                <a:solidFill>
                  <a:srgbClr val="3333FF"/>
                </a:solidFill>
                <a:ea typeface="楷体_GB2312" pitchFamily="49" charset="-122"/>
              </a:rPr>
              <a:t>log</a:t>
            </a:r>
            <a:r>
              <a:rPr lang="en-US" altLang="zh-CN" sz="2800" b="1" baseline="-25000" dirty="0" smtClean="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800" b="1" i="1" dirty="0" smtClean="0">
                <a:solidFill>
                  <a:srgbClr val="3333FF"/>
                </a:solidFill>
                <a:ea typeface="楷体_GB2312" pitchFamily="49" charset="-122"/>
              </a:rPr>
              <a:t>k</a:t>
            </a:r>
            <a:r>
              <a:rPr lang="en-US" altLang="zh-CN" sz="2800" b="1" dirty="0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 / 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log</a:t>
            </a:r>
            <a:r>
              <a:rPr lang="en-US" altLang="zh-CN" sz="2800" b="1" baseline="-25000" dirty="0" smtClean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</a:t>
            </a:r>
          </a:p>
          <a:p>
            <a:pPr algn="just" eaLnBrk="1" hangingPunct="1">
              <a:lnSpc>
                <a:spcPct val="110000"/>
              </a:lnSpc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               = 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log</a:t>
            </a:r>
            <a:r>
              <a:rPr lang="en-US" altLang="zh-CN" sz="2800" b="1" baseline="-25000" dirty="0" smtClean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en-US" altLang="zh-CN" sz="2800" b="1" i="1" dirty="0" smtClean="0">
                <a:solidFill>
                  <a:schemeClr val="tx2"/>
                </a:solidFill>
                <a:ea typeface="楷体_GB2312" pitchFamily="49" charset="-122"/>
              </a:rPr>
              <a:t>m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 * (</a:t>
            </a:r>
            <a:r>
              <a:rPr lang="en-US" altLang="zh-CN" sz="2800" b="1" i="1" dirty="0" smtClean="0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-1)</a:t>
            </a:r>
          </a:p>
          <a:p>
            <a:pPr eaLnBrk="1" hangingPunct="1">
              <a:lnSpc>
                <a:spcPct val="110000"/>
              </a:lnSpc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3366FF"/>
                </a:solidFill>
                <a:ea typeface="楷体_GB2312" pitchFamily="49" charset="-122"/>
              </a:rPr>
              <a:t>使用</a:t>
            </a:r>
            <a:r>
              <a:rPr lang="zh-CN" altLang="en-US" sz="2800" b="1" dirty="0" smtClean="0">
                <a:solidFill>
                  <a:srgbClr val="006600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 smtClean="0">
                <a:solidFill>
                  <a:srgbClr val="FF3300"/>
                </a:solidFill>
                <a:ea typeface="楷体_GB2312" pitchFamily="49" charset="-122"/>
              </a:rPr>
              <a:t>败者树</a:t>
            </a:r>
            <a:r>
              <a:rPr lang="zh-CN" altLang="en-US" sz="2800" b="1" dirty="0" smtClean="0">
                <a:solidFill>
                  <a:srgbClr val="0066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 smtClean="0">
                <a:solidFill>
                  <a:schemeClr val="accent2"/>
                </a:solidFill>
                <a:ea typeface="楷体_GB2312" pitchFamily="49" charset="-122"/>
              </a:rPr>
              <a:t>排序总的比较次数与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楷体_GB2312" pitchFamily="49" charset="-122"/>
              </a:rPr>
              <a:t>k </a:t>
            </a:r>
            <a:r>
              <a:rPr lang="zh-CN" altLang="en-US" sz="2800" b="1" dirty="0" smtClean="0">
                <a:solidFill>
                  <a:schemeClr val="accent2"/>
                </a:solidFill>
                <a:ea typeface="楷体_GB2312" pitchFamily="49" charset="-122"/>
              </a:rPr>
              <a:t>无关</a:t>
            </a:r>
            <a:r>
              <a:rPr lang="en-US" altLang="zh-CN" sz="2800" b="1" dirty="0" smtClean="0">
                <a:solidFill>
                  <a:srgbClr val="0066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 smtClean="0">
                <a:solidFill>
                  <a:schemeClr val="accent2"/>
                </a:solidFill>
                <a:ea typeface="楷体_GB2312" pitchFamily="49" charset="-122"/>
              </a:rPr>
              <a:t>总的内部归并时间不会随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楷体_GB2312" pitchFamily="49" charset="-122"/>
              </a:rPr>
              <a:t>k </a:t>
            </a:r>
            <a:r>
              <a:rPr lang="zh-CN" altLang="en-US" sz="2800" b="1" dirty="0" smtClean="0">
                <a:solidFill>
                  <a:schemeClr val="accent2"/>
                </a:solidFill>
                <a:ea typeface="楷体_GB2312" pitchFamily="49" charset="-122"/>
              </a:rPr>
              <a:t>的增大而增大</a:t>
            </a:r>
            <a:r>
              <a:rPr lang="zh-CN" altLang="en-US" sz="2800" b="1" dirty="0" smtClean="0">
                <a:solidFill>
                  <a:srgbClr val="006600"/>
                </a:solidFill>
                <a:ea typeface="楷体_GB2312" pitchFamily="49" charset="-122"/>
              </a:rPr>
              <a:t>。</a:t>
            </a:r>
            <a:endParaRPr lang="zh-CN" altLang="en-US" sz="2800" b="1" dirty="0" smtClean="0">
              <a:ea typeface="楷体_GB2312" pitchFamily="49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68288" y="393700"/>
            <a:ext cx="7740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采用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败者树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进行 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路归并的分析：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7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979613" y="3284538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二、多路平衡归并的实现</a:t>
            </a:r>
          </a:p>
        </p:txBody>
      </p:sp>
      <p:sp>
        <p:nvSpPr>
          <p:cNvPr id="17411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79613" y="4168775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三、置换</a:t>
            </a:r>
            <a:r>
              <a:rPr lang="en-US" altLang="zh-CN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选择排序</a:t>
            </a:r>
          </a:p>
        </p:txBody>
      </p:sp>
      <p:sp>
        <p:nvSpPr>
          <p:cNvPr id="17412" name="Rectangl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979613" y="501967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四、最佳归并树</a:t>
            </a:r>
          </a:p>
        </p:txBody>
      </p:sp>
      <p:sp>
        <p:nvSpPr>
          <p:cNvPr id="17413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8137525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80000"/>
              </a:spcBef>
            </a:pPr>
            <a:r>
              <a:rPr lang="zh-CN" altLang="en-US" sz="7700" b="1">
                <a:solidFill>
                  <a:srgbClr val="3333FF"/>
                </a:solidFill>
                <a:ea typeface="隶书" pitchFamily="49" charset="-122"/>
              </a:rPr>
              <a:t>第</a:t>
            </a:r>
            <a:r>
              <a:rPr lang="en-US" altLang="zh-CN" sz="7700" b="1">
                <a:solidFill>
                  <a:srgbClr val="3333FF"/>
                </a:solidFill>
                <a:ea typeface="隶书" pitchFamily="49" charset="-122"/>
              </a:rPr>
              <a:t>11</a:t>
            </a:r>
            <a:r>
              <a:rPr lang="zh-CN" altLang="en-US" sz="7700" b="1">
                <a:solidFill>
                  <a:srgbClr val="3333FF"/>
                </a:solidFill>
                <a:ea typeface="隶书" pitchFamily="49" charset="-122"/>
              </a:rPr>
              <a:t>章   外部排序</a:t>
            </a:r>
          </a:p>
        </p:txBody>
      </p:sp>
      <p:sp>
        <p:nvSpPr>
          <p:cNvPr id="17414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979613" y="2420938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8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一、概述</a:t>
            </a:r>
          </a:p>
        </p:txBody>
      </p:sp>
      <p:sp>
        <p:nvSpPr>
          <p:cNvPr id="176135" name="Freeform 7"/>
          <p:cNvSpPr>
            <a:spLocks/>
          </p:cNvSpPr>
          <p:nvPr/>
        </p:nvSpPr>
        <p:spPr bwMode="auto">
          <a:xfrm>
            <a:off x="1692275" y="3068638"/>
            <a:ext cx="423863" cy="669925"/>
          </a:xfrm>
          <a:custGeom>
            <a:avLst/>
            <a:gdLst>
              <a:gd name="T0" fmla="*/ 0 w 188"/>
              <a:gd name="T1" fmla="*/ 166 h 266"/>
              <a:gd name="T2" fmla="*/ 89 w 188"/>
              <a:gd name="T3" fmla="*/ 266 h 266"/>
              <a:gd name="T4" fmla="*/ 188 w 188"/>
              <a:gd name="T5" fmla="*/ 0 h 266"/>
              <a:gd name="T6" fmla="*/ 0 60000 65536"/>
              <a:gd name="T7" fmla="*/ 0 60000 65536"/>
              <a:gd name="T8" fmla="*/ 0 60000 65536"/>
              <a:gd name="T9" fmla="*/ 0 w 188"/>
              <a:gd name="T10" fmla="*/ 0 h 266"/>
              <a:gd name="T11" fmla="*/ 188 w 188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smtClean="0">
              <a:ea typeface="仿宋_GB2312" pitchFamily="49" charset="-122"/>
            </a:endParaRPr>
          </a:p>
          <a:p>
            <a:pPr algn="just" eaLnBrk="1" hangingPunct="1"/>
            <a:endParaRPr lang="en-US" altLang="zh-CN" smtClean="0">
              <a:ea typeface="仿宋_GB2312" pitchFamily="49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23850" y="1628775"/>
            <a:ext cx="29527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1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: {17, 21,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1: {05, 44,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2: {10, 12,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3: {29, 32,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4: {15, 56, ∞}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35150" y="4005263"/>
            <a:ext cx="5961063" cy="1074737"/>
            <a:chOff x="1174" y="2519"/>
            <a:chExt cx="3755" cy="677"/>
          </a:xfrm>
        </p:grpSpPr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171825" y="3113088"/>
            <a:ext cx="1454150" cy="885825"/>
            <a:chOff x="1998" y="1961"/>
            <a:chExt cx="916" cy="558"/>
          </a:xfrm>
        </p:grpSpPr>
        <p:sp>
          <p:nvSpPr>
            <p:cNvPr id="18470" name="Line 12"/>
            <p:cNvSpPr>
              <a:spLocks noChangeShapeType="1"/>
            </p:cNvSpPr>
            <p:nvPr/>
          </p:nvSpPr>
          <p:spPr bwMode="auto">
            <a:xfrm flipV="1">
              <a:off x="1998" y="2160"/>
              <a:ext cx="367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471" name="Line 13"/>
            <p:cNvSpPr>
              <a:spLocks noChangeShapeType="1"/>
            </p:cNvSpPr>
            <p:nvPr/>
          </p:nvSpPr>
          <p:spPr bwMode="auto">
            <a:xfrm>
              <a:off x="2548" y="2200"/>
              <a:ext cx="366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2273" y="1961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044950" y="2354263"/>
            <a:ext cx="2544763" cy="949325"/>
            <a:chOff x="2548" y="1483"/>
            <a:chExt cx="1603" cy="598"/>
          </a:xfrm>
        </p:grpSpPr>
        <p:sp>
          <p:nvSpPr>
            <p:cNvPr id="18467" name="Line 16"/>
            <p:cNvSpPr>
              <a:spLocks noChangeShapeType="1"/>
            </p:cNvSpPr>
            <p:nvPr/>
          </p:nvSpPr>
          <p:spPr bwMode="auto">
            <a:xfrm>
              <a:off x="3464" y="1682"/>
              <a:ext cx="687" cy="3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468" name="Line 17"/>
            <p:cNvSpPr>
              <a:spLocks noChangeShapeType="1"/>
            </p:cNvSpPr>
            <p:nvPr/>
          </p:nvSpPr>
          <p:spPr bwMode="auto">
            <a:xfrm flipV="1">
              <a:off x="2548" y="1682"/>
              <a:ext cx="687" cy="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3189" y="1483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062538" y="1470025"/>
            <a:ext cx="509587" cy="884238"/>
            <a:chOff x="3189" y="926"/>
            <a:chExt cx="321" cy="557"/>
          </a:xfrm>
        </p:grpSpPr>
        <p:sp>
          <p:nvSpPr>
            <p:cNvPr id="18465" name="Line 20"/>
            <p:cNvSpPr>
              <a:spLocks noChangeShapeType="1"/>
            </p:cNvSpPr>
            <p:nvPr/>
          </p:nvSpPr>
          <p:spPr bwMode="auto">
            <a:xfrm flipV="1">
              <a:off x="3372" y="1205"/>
              <a:ext cx="0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3189" y="926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05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373313" y="3871913"/>
            <a:ext cx="1235075" cy="758825"/>
            <a:chOff x="1495" y="2439"/>
            <a:chExt cx="778" cy="478"/>
          </a:xfrm>
        </p:grpSpPr>
        <p:sp>
          <p:nvSpPr>
            <p:cNvPr id="18462" name="Line 23"/>
            <p:cNvSpPr>
              <a:spLocks noChangeShapeType="1"/>
            </p:cNvSpPr>
            <p:nvPr/>
          </p:nvSpPr>
          <p:spPr bwMode="auto">
            <a:xfrm>
              <a:off x="1998" y="2678"/>
              <a:ext cx="275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1724" y="2439"/>
              <a:ext cx="320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8464" name="Line 25"/>
            <p:cNvSpPr>
              <a:spLocks noChangeShapeType="1"/>
            </p:cNvSpPr>
            <p:nvPr/>
          </p:nvSpPr>
          <p:spPr bwMode="auto">
            <a:xfrm flipH="1">
              <a:off x="1495" y="2678"/>
              <a:ext cx="274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007100" y="3113088"/>
            <a:ext cx="1454150" cy="885825"/>
            <a:chOff x="3784" y="1961"/>
            <a:chExt cx="916" cy="558"/>
          </a:xfrm>
        </p:grpSpPr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 flipV="1">
              <a:off x="3784" y="2200"/>
              <a:ext cx="367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4059" y="1961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>
              <a:off x="4334" y="2200"/>
              <a:ext cx="366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4127" name="Rectangle 3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29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17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05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44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4131" name="Rectangle 3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4132" name="Text Box 3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4133" name="Text Box 3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4134" name="Text Box 3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35" name="Text Box 3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36" name="Text Box 4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18444" name="Rectangle 4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5650" y="115888"/>
            <a:ext cx="8208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二、多路平衡归并的实现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（采用</a:t>
            </a:r>
            <a:r>
              <a:rPr lang="zh-CN" altLang="en-US" sz="2800" b="1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败者树</a:t>
            </a:r>
            <a:r>
              <a:rPr lang="zh-CN" altLang="en-US" sz="2800" b="1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59392" name="Rectangle 0"/>
          <p:cNvSpPr>
            <a:spLocks noChangeArrowheads="1"/>
          </p:cNvSpPr>
          <p:nvPr/>
        </p:nvSpPr>
        <p:spPr bwMode="auto">
          <a:xfrm>
            <a:off x="323850" y="908050"/>
            <a:ext cx="882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例：关键字序列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:{05,10,12,15,17,21,29,32,44,56}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分为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个初始段。</a:t>
            </a:r>
          </a:p>
        </p:txBody>
      </p:sp>
      <p:grpSp>
        <p:nvGrpSpPr>
          <p:cNvPr id="9" name="Group 1028"/>
          <p:cNvGrpSpPr>
            <a:grpSpLocks/>
          </p:cNvGrpSpPr>
          <p:nvPr/>
        </p:nvGrpSpPr>
        <p:grpSpPr bwMode="auto">
          <a:xfrm>
            <a:off x="4932363" y="1519238"/>
            <a:ext cx="3440112" cy="2125662"/>
            <a:chOff x="3107" y="957"/>
            <a:chExt cx="2167" cy="1339"/>
          </a:xfrm>
        </p:grpSpPr>
        <p:sp>
          <p:nvSpPr>
            <p:cNvPr id="4139" name="Text Box 43"/>
            <p:cNvSpPr txBox="1">
              <a:spLocks noChangeArrowheads="1"/>
            </p:cNvSpPr>
            <p:nvPr/>
          </p:nvSpPr>
          <p:spPr bwMode="auto">
            <a:xfrm>
              <a:off x="3622" y="957"/>
              <a:ext cx="1652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冠军 </a:t>
              </a: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最小记录</a:t>
              </a: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),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输出段</a:t>
              </a: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当前记录</a:t>
              </a:r>
              <a:endParaRPr lang="zh-CN" altLang="en-US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448" name="AutoShape 1027"/>
            <p:cNvSpPr>
              <a:spLocks noChangeArrowheads="1"/>
            </p:cNvSpPr>
            <p:nvPr/>
          </p:nvSpPr>
          <p:spPr bwMode="auto">
            <a:xfrm>
              <a:off x="3107" y="2024"/>
              <a:ext cx="590" cy="272"/>
            </a:xfrm>
            <a:prstGeom prst="wedgeRoundRectCallout">
              <a:avLst>
                <a:gd name="adj1" fmla="val 40676"/>
                <a:gd name="adj2" fmla="val 122426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选中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5939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smtClean="0">
              <a:ea typeface="仿宋_GB2312" pitchFamily="49" charset="-122"/>
            </a:endParaRPr>
          </a:p>
          <a:p>
            <a:pPr algn="just" eaLnBrk="1" hangingPunct="1"/>
            <a:endParaRPr lang="en-US" altLang="zh-CN" smtClean="0">
              <a:ea typeface="仿宋_GB2312" pitchFamily="49" charset="-122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23850" y="1628775"/>
            <a:ext cx="29527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1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: {17, 21,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1: {05, 44,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2: {10, 12,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3: {29, 32,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4: {15, 56, ∞}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44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171825" y="3113088"/>
            <a:ext cx="1454150" cy="885825"/>
            <a:chOff x="1998" y="1961"/>
            <a:chExt cx="916" cy="558"/>
          </a:xfrm>
        </p:grpSpPr>
        <p:sp>
          <p:nvSpPr>
            <p:cNvPr id="19503" name="Line 12"/>
            <p:cNvSpPr>
              <a:spLocks noChangeShapeType="1"/>
            </p:cNvSpPr>
            <p:nvPr/>
          </p:nvSpPr>
          <p:spPr bwMode="auto">
            <a:xfrm flipV="1">
              <a:off x="1998" y="2160"/>
              <a:ext cx="367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504" name="Line 13"/>
            <p:cNvSpPr>
              <a:spLocks noChangeShapeType="1"/>
            </p:cNvSpPr>
            <p:nvPr/>
          </p:nvSpPr>
          <p:spPr bwMode="auto">
            <a:xfrm>
              <a:off x="2548" y="2200"/>
              <a:ext cx="366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2273" y="1961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044950" y="2354263"/>
            <a:ext cx="2544763" cy="949325"/>
            <a:chOff x="2548" y="1483"/>
            <a:chExt cx="1603" cy="598"/>
          </a:xfrm>
        </p:grpSpPr>
        <p:sp>
          <p:nvSpPr>
            <p:cNvPr id="19500" name="Line 16"/>
            <p:cNvSpPr>
              <a:spLocks noChangeShapeType="1"/>
            </p:cNvSpPr>
            <p:nvPr/>
          </p:nvSpPr>
          <p:spPr bwMode="auto">
            <a:xfrm>
              <a:off x="3464" y="1682"/>
              <a:ext cx="687" cy="3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501" name="Line 17"/>
            <p:cNvSpPr>
              <a:spLocks noChangeShapeType="1"/>
            </p:cNvSpPr>
            <p:nvPr/>
          </p:nvSpPr>
          <p:spPr bwMode="auto">
            <a:xfrm flipV="1">
              <a:off x="2548" y="1682"/>
              <a:ext cx="687" cy="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3189" y="1483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062538" y="1470025"/>
            <a:ext cx="509587" cy="884238"/>
            <a:chOff x="3189" y="926"/>
            <a:chExt cx="321" cy="557"/>
          </a:xfrm>
        </p:grpSpPr>
        <p:sp>
          <p:nvSpPr>
            <p:cNvPr id="19498" name="Line 20"/>
            <p:cNvSpPr>
              <a:spLocks noChangeShapeType="1"/>
            </p:cNvSpPr>
            <p:nvPr/>
          </p:nvSpPr>
          <p:spPr bwMode="auto">
            <a:xfrm flipV="1">
              <a:off x="3372" y="1205"/>
              <a:ext cx="0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3189" y="926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373313" y="3871913"/>
            <a:ext cx="1235075" cy="758825"/>
            <a:chOff x="1495" y="2439"/>
            <a:chExt cx="778" cy="478"/>
          </a:xfrm>
        </p:grpSpPr>
        <p:sp>
          <p:nvSpPr>
            <p:cNvPr id="19495" name="Line 23"/>
            <p:cNvSpPr>
              <a:spLocks noChangeShapeType="1"/>
            </p:cNvSpPr>
            <p:nvPr/>
          </p:nvSpPr>
          <p:spPr bwMode="auto">
            <a:xfrm>
              <a:off x="1998" y="2678"/>
              <a:ext cx="275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1724" y="2439"/>
              <a:ext cx="320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9497" name="Line 25"/>
            <p:cNvSpPr>
              <a:spLocks noChangeShapeType="1"/>
            </p:cNvSpPr>
            <p:nvPr/>
          </p:nvSpPr>
          <p:spPr bwMode="auto">
            <a:xfrm flipH="1">
              <a:off x="1495" y="2678"/>
              <a:ext cx="274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007100" y="3113088"/>
            <a:ext cx="1454150" cy="885825"/>
            <a:chOff x="3784" y="1961"/>
            <a:chExt cx="916" cy="558"/>
          </a:xfrm>
        </p:grpSpPr>
        <p:sp>
          <p:nvSpPr>
            <p:cNvPr id="19492" name="Line 27"/>
            <p:cNvSpPr>
              <a:spLocks noChangeShapeType="1"/>
            </p:cNvSpPr>
            <p:nvPr/>
          </p:nvSpPr>
          <p:spPr bwMode="auto">
            <a:xfrm flipV="1">
              <a:off x="3784" y="2200"/>
              <a:ext cx="367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4059" y="1961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9494" name="Line 29"/>
            <p:cNvSpPr>
              <a:spLocks noChangeShapeType="1"/>
            </p:cNvSpPr>
            <p:nvPr/>
          </p:nvSpPr>
          <p:spPr bwMode="auto">
            <a:xfrm>
              <a:off x="4334" y="2200"/>
              <a:ext cx="366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5151" name="Rectangle 3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29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17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5154" name="Rectangle 3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44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5156" name="Text Box 3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5157" name="Text Box 3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59" name="Text Box 3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443663" y="3116263"/>
            <a:ext cx="523875" cy="457200"/>
            <a:chOff x="4740" y="1706"/>
            <a:chExt cx="330" cy="288"/>
          </a:xfrm>
        </p:grpSpPr>
        <p:sp>
          <p:nvSpPr>
            <p:cNvPr id="19480" name="Rectangle 48"/>
            <p:cNvSpPr>
              <a:spLocks noChangeArrowheads="1"/>
            </p:cNvSpPr>
            <p:nvPr/>
          </p:nvSpPr>
          <p:spPr bwMode="auto">
            <a:xfrm>
              <a:off x="4785" y="1752"/>
              <a:ext cx="227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169" name="Rectangle 49"/>
            <p:cNvSpPr>
              <a:spLocks noChangeArrowheads="1"/>
            </p:cNvSpPr>
            <p:nvPr/>
          </p:nvSpPr>
          <p:spPr bwMode="auto">
            <a:xfrm>
              <a:off x="4740" y="170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44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5056188" y="1412875"/>
            <a:ext cx="523875" cy="457200"/>
            <a:chOff x="4740" y="1706"/>
            <a:chExt cx="330" cy="288"/>
          </a:xfrm>
        </p:grpSpPr>
        <p:sp>
          <p:nvSpPr>
            <p:cNvPr id="19478" name="Rectangle 51"/>
            <p:cNvSpPr>
              <a:spLocks noChangeArrowheads="1"/>
            </p:cNvSpPr>
            <p:nvPr/>
          </p:nvSpPr>
          <p:spPr bwMode="auto">
            <a:xfrm>
              <a:off x="4785" y="1752"/>
              <a:ext cx="227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4740" y="170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5040313" y="2312988"/>
            <a:ext cx="523875" cy="457200"/>
            <a:chOff x="4740" y="1706"/>
            <a:chExt cx="330" cy="288"/>
          </a:xfrm>
        </p:grpSpPr>
        <p:sp>
          <p:nvSpPr>
            <p:cNvPr id="19476" name="Rectangle 54"/>
            <p:cNvSpPr>
              <a:spLocks noChangeArrowheads="1"/>
            </p:cNvSpPr>
            <p:nvPr/>
          </p:nvSpPr>
          <p:spPr bwMode="auto">
            <a:xfrm>
              <a:off x="4785" y="1752"/>
              <a:ext cx="227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4740" y="170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15</a:t>
              </a:r>
            </a:p>
          </p:txBody>
        </p:sp>
      </p:grpSp>
      <p:sp>
        <p:nvSpPr>
          <p:cNvPr id="19472" name="Rectangle 0"/>
          <p:cNvSpPr>
            <a:spLocks noChangeArrowheads="1"/>
          </p:cNvSpPr>
          <p:nvPr/>
        </p:nvSpPr>
        <p:spPr bwMode="auto">
          <a:xfrm>
            <a:off x="323850" y="981075"/>
            <a:ext cx="882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例：关键字序列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:{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05,10,12,15,17,21,29,32,44,56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分为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个初始段。</a:t>
            </a:r>
          </a:p>
        </p:txBody>
      </p:sp>
      <p:grpSp>
        <p:nvGrpSpPr>
          <p:cNvPr id="12" name="Group 1027"/>
          <p:cNvGrpSpPr>
            <a:grpSpLocks/>
          </p:cNvGrpSpPr>
          <p:nvPr/>
        </p:nvGrpSpPr>
        <p:grpSpPr bwMode="auto">
          <a:xfrm>
            <a:off x="5965825" y="1484313"/>
            <a:ext cx="2944813" cy="1800225"/>
            <a:chOff x="3758" y="935"/>
            <a:chExt cx="1855" cy="1134"/>
          </a:xfrm>
        </p:grpSpPr>
        <p:sp>
          <p:nvSpPr>
            <p:cNvPr id="100353" name="Text Box 1025"/>
            <p:cNvSpPr txBox="1">
              <a:spLocks noChangeArrowheads="1"/>
            </p:cNvSpPr>
            <p:nvPr/>
          </p:nvSpPr>
          <p:spPr bwMode="auto">
            <a:xfrm>
              <a:off x="3758" y="935"/>
              <a:ext cx="1855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亚军 </a:t>
              </a: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次最小记录</a:t>
              </a: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),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输出段</a:t>
              </a: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当前记录</a:t>
              </a:r>
              <a:endParaRPr lang="zh-CN" altLang="en-US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9475" name="AutoShape 1026"/>
            <p:cNvSpPr>
              <a:spLocks noChangeArrowheads="1"/>
            </p:cNvSpPr>
            <p:nvPr/>
          </p:nvSpPr>
          <p:spPr bwMode="auto">
            <a:xfrm>
              <a:off x="4830" y="1797"/>
              <a:ext cx="590" cy="272"/>
            </a:xfrm>
            <a:prstGeom prst="wedgeRoundRectCallout">
              <a:avLst>
                <a:gd name="adj1" fmla="val -56778"/>
                <a:gd name="adj2" fmla="val 20919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选中</a:t>
              </a:r>
            </a:p>
          </p:txBody>
        </p:sp>
      </p:grpSp>
      <p:sp>
        <p:nvSpPr>
          <p:cNvPr id="5176" name="Text Box 56"/>
          <p:cNvSpPr txBox="1">
            <a:spLocks noChangeArrowheads="1"/>
          </p:cNvSpPr>
          <p:nvPr/>
        </p:nvSpPr>
        <p:spPr bwMode="auto">
          <a:xfrm>
            <a:off x="5831466" y="88330"/>
            <a:ext cx="3259567" cy="1631216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kumimoji="0" lang="zh-CN" altLang="en-US" sz="2000" b="1" dirty="0" smtClean="0">
                <a:solidFill>
                  <a:srgbClr val="000000"/>
                </a:solidFill>
                <a:ea typeface="楷体_GB2312" pitchFamily="49" charset="-122"/>
              </a:rPr>
              <a:t>从</a:t>
            </a:r>
            <a:r>
              <a:rPr kumimoji="0"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归并段输入</a:t>
            </a:r>
            <a:r>
              <a:rPr kumimoji="0" lang="zh-CN" altLang="en-US" sz="2000" b="1" dirty="0" smtClean="0">
                <a:solidFill>
                  <a:srgbClr val="000000"/>
                </a:solidFill>
                <a:ea typeface="楷体_GB2312" pitchFamily="49" charset="-122"/>
              </a:rPr>
              <a:t>关键字</a:t>
            </a:r>
            <a:endParaRPr kumimoji="0" lang="en-US" altLang="zh-CN" sz="20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algn="l">
              <a:buAutoNum type="arabicPeriod"/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产生“败者树”</a:t>
            </a:r>
            <a:endParaRPr kumimoji="0" lang="en-US" altLang="zh-CN" sz="2000" b="1" dirty="0" smtClean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 marL="457200" indent="-457200" algn="l">
              <a:buAutoNum type="arabicPeriod"/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输出当前最小；</a:t>
            </a:r>
            <a:endParaRPr kumimoji="0" lang="en-US" altLang="zh-CN" sz="2000" b="1" dirty="0" smtClean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 marL="457200" indent="-457200" algn="l"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输入下一个</a:t>
            </a:r>
            <a:r>
              <a:rPr kumimoji="0" lang="zh-CN" altLang="en-US" sz="2000" b="1" dirty="0" smtClean="0">
                <a:solidFill>
                  <a:srgbClr val="000000"/>
                </a:solidFill>
                <a:ea typeface="楷体_GB2312" pitchFamily="49" charset="-122"/>
              </a:rPr>
              <a:t>关键字</a:t>
            </a:r>
            <a:endParaRPr kumimoji="0" lang="en-US" altLang="zh-CN" sz="2000" b="1" dirty="0" smtClean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 marL="457200" indent="-457200" algn="l">
              <a:buAutoNum type="arabicPeriod"/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调整</a:t>
            </a:r>
            <a:r>
              <a:rPr kumimoji="0" lang="zh-CN" altLang="en-US" sz="20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（从叶到根）；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6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6" name="Rectangle 96"/>
          <p:cNvSpPr>
            <a:spLocks noChangeArrowheads="1"/>
          </p:cNvSpPr>
          <p:nvPr/>
        </p:nvSpPr>
        <p:spPr bwMode="auto">
          <a:xfrm>
            <a:off x="827088" y="620713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smtClean="0">
              <a:ea typeface="仿宋_GB2312" pitchFamily="49" charset="-122"/>
            </a:endParaRPr>
          </a:p>
          <a:p>
            <a:pPr algn="just" eaLnBrk="1" hangingPunct="1"/>
            <a:endParaRPr lang="en-US" altLang="zh-CN" smtClean="0"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184325" name="Rectangle 5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84326" name="Rectangle 6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84327" name="Rectangle 7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84328" name="Rectangle 8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84329" name="Rectangle 9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184331" name="Rectangle 1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29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84332" name="Rectangle 1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84333" name="Rectangle 1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17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84334" name="Rectangle 1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05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44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84335" name="Rectangle 1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84336" name="Text Box 1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84337" name="Text Box 1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84338" name="Text Box 1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4339" name="Text Box 1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84340" name="Text Box 2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03350" y="3937000"/>
            <a:ext cx="5886450" cy="1212850"/>
            <a:chOff x="884" y="2480"/>
            <a:chExt cx="3708" cy="764"/>
          </a:xfrm>
        </p:grpSpPr>
        <p:sp>
          <p:nvSpPr>
            <p:cNvPr id="184342" name="Text Box 22"/>
            <p:cNvSpPr txBox="1">
              <a:spLocks noChangeArrowheads="1"/>
            </p:cNvSpPr>
            <p:nvPr/>
          </p:nvSpPr>
          <p:spPr bwMode="auto">
            <a:xfrm>
              <a:off x="884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84343" name="Text Box 23"/>
            <p:cNvSpPr txBox="1">
              <a:spLocks noChangeArrowheads="1"/>
            </p:cNvSpPr>
            <p:nvPr/>
          </p:nvSpPr>
          <p:spPr bwMode="auto">
            <a:xfrm>
              <a:off x="1861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84344" name="Text Box 24"/>
            <p:cNvSpPr txBox="1">
              <a:spLocks noChangeArrowheads="1"/>
            </p:cNvSpPr>
            <p:nvPr/>
          </p:nvSpPr>
          <p:spPr bwMode="auto">
            <a:xfrm>
              <a:off x="2533" y="2480"/>
              <a:ext cx="30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84345" name="Text Box 25"/>
            <p:cNvSpPr txBox="1">
              <a:spLocks noChangeArrowheads="1"/>
            </p:cNvSpPr>
            <p:nvPr/>
          </p:nvSpPr>
          <p:spPr bwMode="auto">
            <a:xfrm>
              <a:off x="3265" y="2480"/>
              <a:ext cx="3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84346" name="Text Box 26"/>
            <p:cNvSpPr txBox="1">
              <a:spLocks noChangeArrowheads="1"/>
            </p:cNvSpPr>
            <p:nvPr/>
          </p:nvSpPr>
          <p:spPr bwMode="auto">
            <a:xfrm>
              <a:off x="4288" y="2480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2195513" y="1406525"/>
            <a:ext cx="5291137" cy="3224213"/>
            <a:chOff x="1383" y="886"/>
            <a:chExt cx="3333" cy="2031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383" y="2341"/>
              <a:ext cx="890" cy="576"/>
              <a:chOff x="1383" y="2341"/>
              <a:chExt cx="890" cy="576"/>
            </a:xfrm>
          </p:grpSpPr>
          <p:grpSp>
            <p:nvGrpSpPr>
              <p:cNvPr id="7" name="Group 28"/>
              <p:cNvGrpSpPr>
                <a:grpSpLocks/>
              </p:cNvGrpSpPr>
              <p:nvPr/>
            </p:nvGrpSpPr>
            <p:grpSpPr bwMode="auto">
              <a:xfrm>
                <a:off x="1495" y="2439"/>
                <a:ext cx="778" cy="478"/>
                <a:chOff x="1495" y="2439"/>
                <a:chExt cx="778" cy="478"/>
              </a:xfrm>
            </p:grpSpPr>
            <p:sp>
              <p:nvSpPr>
                <p:cNvPr id="20537" name="Line 29"/>
                <p:cNvSpPr>
                  <a:spLocks noChangeShapeType="1"/>
                </p:cNvSpPr>
                <p:nvPr/>
              </p:nvSpPr>
              <p:spPr bwMode="auto">
                <a:xfrm>
                  <a:off x="1998" y="2678"/>
                  <a:ext cx="275" cy="23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24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84350" name="Oval 30"/>
                <p:cNvSpPr>
                  <a:spLocks noChangeArrowheads="1"/>
                </p:cNvSpPr>
                <p:nvPr/>
              </p:nvSpPr>
              <p:spPr bwMode="auto">
                <a:xfrm>
                  <a:off x="1724" y="2439"/>
                  <a:ext cx="320" cy="27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3</a:t>
                  </a:r>
                  <a:endParaRPr lang="en-US" altLang="zh-CN" sz="2400">
                    <a:solidFill>
                      <a:srgbClr val="FFFF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endParaRPr>
                </a:p>
              </p:txBody>
            </p:sp>
            <p:sp>
              <p:nvSpPr>
                <p:cNvPr id="2053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495" y="2678"/>
                  <a:ext cx="274" cy="23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24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sp>
            <p:nvSpPr>
              <p:cNvPr id="184352" name="Text Box 32"/>
              <p:cNvSpPr txBox="1">
                <a:spLocks noChangeArrowheads="1"/>
              </p:cNvSpPr>
              <p:nvPr/>
            </p:nvSpPr>
            <p:spPr bwMode="auto">
              <a:xfrm>
                <a:off x="1383" y="2341"/>
                <a:ext cx="3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800" b="1" i="1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ls</a:t>
                </a:r>
                <a:r>
                  <a:rPr lang="en-US" altLang="zh-CN" sz="2800" b="1" baseline="-2500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3784" y="1961"/>
              <a:ext cx="932" cy="558"/>
              <a:chOff x="3784" y="1961"/>
              <a:chExt cx="932" cy="558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3784" y="1961"/>
                <a:ext cx="916" cy="558"/>
                <a:chOff x="3784" y="1961"/>
                <a:chExt cx="916" cy="558"/>
              </a:xfrm>
            </p:grpSpPr>
            <p:sp>
              <p:nvSpPr>
                <p:cNvPr id="20532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784" y="2200"/>
                  <a:ext cx="367" cy="3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24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84356" name="Oval 36"/>
                <p:cNvSpPr>
                  <a:spLocks noChangeArrowheads="1"/>
                </p:cNvSpPr>
                <p:nvPr/>
              </p:nvSpPr>
              <p:spPr bwMode="auto">
                <a:xfrm>
                  <a:off x="4059" y="1961"/>
                  <a:ext cx="321" cy="27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2</a:t>
                  </a:r>
                  <a:endParaRPr lang="en-US" altLang="zh-CN" sz="2400">
                    <a:solidFill>
                      <a:srgbClr val="FFFF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endParaRPr>
                </a:p>
              </p:txBody>
            </p:sp>
            <p:sp>
              <p:nvSpPr>
                <p:cNvPr id="20534" name="Line 37"/>
                <p:cNvSpPr>
                  <a:spLocks noChangeShapeType="1"/>
                </p:cNvSpPr>
                <p:nvPr/>
              </p:nvSpPr>
              <p:spPr bwMode="auto">
                <a:xfrm>
                  <a:off x="4334" y="2200"/>
                  <a:ext cx="366" cy="3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24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sp>
            <p:nvSpPr>
              <p:cNvPr id="184358" name="Text Box 38"/>
              <p:cNvSpPr txBox="1">
                <a:spLocks noChangeArrowheads="1"/>
              </p:cNvSpPr>
              <p:nvPr/>
            </p:nvSpPr>
            <p:spPr bwMode="auto">
              <a:xfrm>
                <a:off x="4376" y="1969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800" b="1" i="1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ls</a:t>
                </a:r>
                <a:r>
                  <a:rPr lang="en-US" altLang="zh-CN" sz="2800" b="1" baseline="-2500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998" y="1961"/>
              <a:ext cx="936" cy="558"/>
              <a:chOff x="1998" y="1961"/>
              <a:chExt cx="936" cy="558"/>
            </a:xfrm>
          </p:grpSpPr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1998" y="1961"/>
                <a:ext cx="916" cy="558"/>
                <a:chOff x="1998" y="1961"/>
                <a:chExt cx="916" cy="558"/>
              </a:xfrm>
            </p:grpSpPr>
            <p:sp>
              <p:nvSpPr>
                <p:cNvPr id="2052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998" y="2160"/>
                  <a:ext cx="367" cy="3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24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20528" name="Line 42"/>
                <p:cNvSpPr>
                  <a:spLocks noChangeShapeType="1"/>
                </p:cNvSpPr>
                <p:nvPr/>
              </p:nvSpPr>
              <p:spPr bwMode="auto">
                <a:xfrm>
                  <a:off x="2548" y="2200"/>
                  <a:ext cx="366" cy="3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24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84363" name="Oval 43"/>
                <p:cNvSpPr>
                  <a:spLocks noChangeArrowheads="1"/>
                </p:cNvSpPr>
                <p:nvPr/>
              </p:nvSpPr>
              <p:spPr bwMode="auto">
                <a:xfrm>
                  <a:off x="2273" y="1961"/>
                  <a:ext cx="321" cy="27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0</a:t>
                  </a:r>
                  <a:endParaRPr lang="en-US" altLang="zh-CN" sz="2400">
                    <a:solidFill>
                      <a:srgbClr val="FFFF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endParaRPr>
                </a:p>
              </p:txBody>
            </p:sp>
          </p:grpSp>
          <p:sp>
            <p:nvSpPr>
              <p:cNvPr id="184364" name="Text Box 44"/>
              <p:cNvSpPr txBox="1">
                <a:spLocks noChangeArrowheads="1"/>
              </p:cNvSpPr>
              <p:nvPr/>
            </p:nvSpPr>
            <p:spPr bwMode="auto">
              <a:xfrm>
                <a:off x="2593" y="1969"/>
                <a:ext cx="3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800" b="1" i="1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ls</a:t>
                </a:r>
                <a:r>
                  <a:rPr lang="en-US" altLang="zh-CN" sz="2800" b="1" baseline="-2500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2548" y="1398"/>
              <a:ext cx="1603" cy="683"/>
              <a:chOff x="2548" y="1398"/>
              <a:chExt cx="1603" cy="683"/>
            </a:xfrm>
          </p:grpSpPr>
          <p:grpSp>
            <p:nvGrpSpPr>
              <p:cNvPr id="13" name="Group 46"/>
              <p:cNvGrpSpPr>
                <a:grpSpLocks/>
              </p:cNvGrpSpPr>
              <p:nvPr/>
            </p:nvGrpSpPr>
            <p:grpSpPr bwMode="auto">
              <a:xfrm>
                <a:off x="2548" y="1483"/>
                <a:ext cx="1603" cy="598"/>
                <a:chOff x="2548" y="1483"/>
                <a:chExt cx="1603" cy="598"/>
              </a:xfrm>
            </p:grpSpPr>
            <p:sp>
              <p:nvSpPr>
                <p:cNvPr id="20522" name="Line 47"/>
                <p:cNvSpPr>
                  <a:spLocks noChangeShapeType="1"/>
                </p:cNvSpPr>
                <p:nvPr/>
              </p:nvSpPr>
              <p:spPr bwMode="auto">
                <a:xfrm>
                  <a:off x="3464" y="1682"/>
                  <a:ext cx="687" cy="39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24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2052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548" y="1682"/>
                  <a:ext cx="687" cy="3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24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84369" name="Oval 49"/>
                <p:cNvSpPr>
                  <a:spLocks noChangeArrowheads="1"/>
                </p:cNvSpPr>
                <p:nvPr/>
              </p:nvSpPr>
              <p:spPr bwMode="auto">
                <a:xfrm>
                  <a:off x="3189" y="1483"/>
                  <a:ext cx="321" cy="27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4</a:t>
                  </a:r>
                  <a:endParaRPr lang="en-US" altLang="zh-CN" sz="2400">
                    <a:solidFill>
                      <a:srgbClr val="FFFF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endParaRPr>
                </a:p>
              </p:txBody>
            </p:sp>
          </p:grpSp>
          <p:sp>
            <p:nvSpPr>
              <p:cNvPr id="184370" name="Text Box 50"/>
              <p:cNvSpPr txBox="1">
                <a:spLocks noChangeArrowheads="1"/>
              </p:cNvSpPr>
              <p:nvPr/>
            </p:nvSpPr>
            <p:spPr bwMode="auto">
              <a:xfrm>
                <a:off x="2868" y="1398"/>
                <a:ext cx="3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800" b="1" i="1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ls</a:t>
                </a:r>
                <a:r>
                  <a:rPr lang="en-US" altLang="zh-CN" sz="2800" b="1" baseline="-2500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14" name="Group 51"/>
            <p:cNvGrpSpPr>
              <a:grpSpLocks/>
            </p:cNvGrpSpPr>
            <p:nvPr/>
          </p:nvGrpSpPr>
          <p:grpSpPr bwMode="auto">
            <a:xfrm>
              <a:off x="2868" y="886"/>
              <a:ext cx="642" cy="597"/>
              <a:chOff x="2868" y="886"/>
              <a:chExt cx="642" cy="597"/>
            </a:xfrm>
          </p:grpSpPr>
          <p:grpSp>
            <p:nvGrpSpPr>
              <p:cNvPr id="15" name="Group 52"/>
              <p:cNvGrpSpPr>
                <a:grpSpLocks/>
              </p:cNvGrpSpPr>
              <p:nvPr/>
            </p:nvGrpSpPr>
            <p:grpSpPr bwMode="auto">
              <a:xfrm>
                <a:off x="3189" y="926"/>
                <a:ext cx="321" cy="557"/>
                <a:chOff x="3189" y="926"/>
                <a:chExt cx="321" cy="557"/>
              </a:xfrm>
            </p:grpSpPr>
            <p:sp>
              <p:nvSpPr>
                <p:cNvPr id="2051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372" y="1205"/>
                  <a:ext cx="0" cy="2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240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84374" name="Oval 54"/>
                <p:cNvSpPr>
                  <a:spLocks noChangeArrowheads="1"/>
                </p:cNvSpPr>
                <p:nvPr/>
              </p:nvSpPr>
              <p:spPr bwMode="auto">
                <a:xfrm>
                  <a:off x="3189" y="926"/>
                  <a:ext cx="321" cy="27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1</a:t>
                  </a:r>
                  <a:endParaRPr lang="en-US" altLang="zh-CN" sz="2400">
                    <a:solidFill>
                      <a:srgbClr val="FFFFFF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endParaRPr>
                </a:p>
              </p:txBody>
            </p:sp>
          </p:grpSp>
          <p:sp>
            <p:nvSpPr>
              <p:cNvPr id="184375" name="Text Box 55"/>
              <p:cNvSpPr txBox="1">
                <a:spLocks noChangeArrowheads="1"/>
              </p:cNvSpPr>
              <p:nvPr/>
            </p:nvSpPr>
            <p:spPr bwMode="auto">
              <a:xfrm>
                <a:off x="2868" y="886"/>
                <a:ext cx="3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800" b="1" i="1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ls</a:t>
                </a:r>
                <a:r>
                  <a:rPr lang="en-US" altLang="zh-CN" sz="2800" b="1" baseline="-2500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</p:grpSp>
      <p:sp>
        <p:nvSpPr>
          <p:cNvPr id="184377" name="Rectangle 57"/>
          <p:cNvSpPr>
            <a:spLocks noChangeArrowheads="1"/>
          </p:cNvSpPr>
          <p:nvPr/>
        </p:nvSpPr>
        <p:spPr bwMode="auto">
          <a:xfrm>
            <a:off x="34925" y="1516063"/>
            <a:ext cx="51117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, b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存储参加</a:t>
            </a:r>
          </a:p>
          <a:p>
            <a:pPr algn="l"/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归并的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外部结点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关键字；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algn="l"/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 i="1" dirty="0">
                <a:solidFill>
                  <a:srgbClr val="3366FF"/>
                </a:solidFill>
                <a:ea typeface="楷体_GB2312" pitchFamily="49" charset="-122"/>
              </a:rPr>
              <a:t>ls</a:t>
            </a:r>
            <a:r>
              <a:rPr lang="en-US" altLang="zh-CN" sz="2400" b="1" i="1" baseline="-25000" dirty="0">
                <a:solidFill>
                  <a:srgbClr val="3366FF"/>
                </a:solidFill>
                <a:ea typeface="楷体_GB2312" pitchFamily="49" charset="-122"/>
              </a:rPr>
              <a:t>0 </a:t>
            </a:r>
            <a:r>
              <a:rPr lang="en-US" altLang="zh-CN" sz="2400" b="1" dirty="0">
                <a:solidFill>
                  <a:srgbClr val="3366FF"/>
                </a:solidFill>
                <a:ea typeface="楷体_GB2312" pitchFamily="49" charset="-122"/>
              </a:rPr>
              <a:t>, </a:t>
            </a:r>
            <a:r>
              <a:rPr lang="en-US" altLang="zh-CN" sz="2400" b="1" i="1" dirty="0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 dirty="0">
                <a:solidFill>
                  <a:srgbClr val="3366FF"/>
                </a:solidFill>
                <a:ea typeface="宋体" charset="-122"/>
              </a:rPr>
              <a:t>1</a:t>
            </a:r>
            <a:r>
              <a:rPr lang="en-US" altLang="zh-CN" sz="2400" b="1" dirty="0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 dirty="0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 dirty="0">
                <a:solidFill>
                  <a:srgbClr val="3366FF"/>
                </a:solidFill>
                <a:ea typeface="宋体" charset="-122"/>
              </a:rPr>
              <a:t>2</a:t>
            </a:r>
            <a:r>
              <a:rPr lang="en-US" altLang="zh-CN" sz="2400" b="1" dirty="0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 dirty="0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 dirty="0">
                <a:solidFill>
                  <a:srgbClr val="3366FF"/>
                </a:solidFill>
                <a:ea typeface="宋体" charset="-122"/>
              </a:rPr>
              <a:t>3</a:t>
            </a:r>
            <a:r>
              <a:rPr lang="en-US" altLang="zh-CN" sz="2400" b="1" dirty="0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 dirty="0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 dirty="0">
                <a:solidFill>
                  <a:srgbClr val="3366FF"/>
                </a:solidFill>
                <a:ea typeface="宋体" charset="-122"/>
              </a:rPr>
              <a:t>5</a:t>
            </a:r>
            <a:r>
              <a:rPr lang="en-US" altLang="zh-CN" sz="2400" b="1" i="1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存储</a:t>
            </a:r>
            <a:r>
              <a:rPr lang="zh-CN" altLang="en-US" sz="2400" b="1" dirty="0" smtClean="0">
                <a:ea typeface="楷体_GB2312" pitchFamily="49" charset="-122"/>
              </a:rPr>
              <a:t>内部</a:t>
            </a:r>
            <a:endParaRPr lang="zh-CN" altLang="en-US" sz="2400" b="1" dirty="0">
              <a:ea typeface="楷体_GB2312" pitchFamily="49" charset="-122"/>
            </a:endParaRPr>
          </a:p>
          <a:p>
            <a:pPr algn="l"/>
            <a:r>
              <a:rPr lang="zh-CN" altLang="en-US" sz="2400" b="1" dirty="0">
                <a:ea typeface="楷体_GB2312" pitchFamily="49" charset="-122"/>
              </a:rPr>
              <a:t>    结点对应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的外部结点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位置指针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84394" name="Rectangle 74"/>
          <p:cNvSpPr>
            <a:spLocks noChangeArrowheads="1"/>
          </p:cNvSpPr>
          <p:nvPr/>
        </p:nvSpPr>
        <p:spPr bwMode="auto">
          <a:xfrm>
            <a:off x="395288" y="188913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0     1     2     3     4     5    6   7    8    9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A50021"/>
                </a:solidFill>
                <a:ea typeface="楷体_GB2312" pitchFamily="49" charset="-122"/>
              </a:rPr>
              <a:t>b</a:t>
            </a:r>
            <a:r>
              <a:rPr lang="en-US" altLang="zh-CN" sz="2400" b="1" baseline="-25000">
                <a:solidFill>
                  <a:srgbClr val="A50021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A50021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A50021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A50021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A50021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A50021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A50021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A50021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A50021"/>
                </a:solidFill>
                <a:ea typeface="楷体_GB2312" pitchFamily="49" charset="-122"/>
              </a:rPr>
              <a:t>4</a:t>
            </a:r>
          </a:p>
        </p:txBody>
      </p:sp>
      <p:grpSp>
        <p:nvGrpSpPr>
          <p:cNvPr id="16" name="Group 94"/>
          <p:cNvGrpSpPr>
            <a:grpSpLocks/>
          </p:cNvGrpSpPr>
          <p:nvPr/>
        </p:nvGrpSpPr>
        <p:grpSpPr bwMode="auto">
          <a:xfrm>
            <a:off x="2363788" y="1484313"/>
            <a:ext cx="5087937" cy="3160712"/>
            <a:chOff x="1495" y="926"/>
            <a:chExt cx="3205" cy="1991"/>
          </a:xfrm>
        </p:grpSpPr>
        <p:grpSp>
          <p:nvGrpSpPr>
            <p:cNvPr id="17" name="Group 75"/>
            <p:cNvGrpSpPr>
              <a:grpSpLocks/>
            </p:cNvGrpSpPr>
            <p:nvPr/>
          </p:nvGrpSpPr>
          <p:grpSpPr bwMode="auto">
            <a:xfrm>
              <a:off x="1998" y="1961"/>
              <a:ext cx="916" cy="558"/>
              <a:chOff x="1998" y="1961"/>
              <a:chExt cx="916" cy="558"/>
            </a:xfrm>
          </p:grpSpPr>
          <p:sp>
            <p:nvSpPr>
              <p:cNvPr id="20508" name="Line 76"/>
              <p:cNvSpPr>
                <a:spLocks noChangeShapeType="1"/>
              </p:cNvSpPr>
              <p:nvPr/>
            </p:nvSpPr>
            <p:spPr bwMode="auto">
              <a:xfrm flipV="1">
                <a:off x="1998" y="216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0509" name="Line 77"/>
              <p:cNvSpPr>
                <a:spLocks noChangeShapeType="1"/>
              </p:cNvSpPr>
              <p:nvPr/>
            </p:nvSpPr>
            <p:spPr bwMode="auto">
              <a:xfrm>
                <a:off x="2548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84398" name="Oval 78"/>
              <p:cNvSpPr>
                <a:spLocks noChangeArrowheads="1"/>
              </p:cNvSpPr>
              <p:nvPr/>
            </p:nvSpPr>
            <p:spPr bwMode="auto">
              <a:xfrm>
                <a:off x="2273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17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18" name="Group 79"/>
            <p:cNvGrpSpPr>
              <a:grpSpLocks/>
            </p:cNvGrpSpPr>
            <p:nvPr/>
          </p:nvGrpSpPr>
          <p:grpSpPr bwMode="auto">
            <a:xfrm>
              <a:off x="2548" y="1483"/>
              <a:ext cx="1603" cy="598"/>
              <a:chOff x="2548" y="1483"/>
              <a:chExt cx="1603" cy="598"/>
            </a:xfrm>
          </p:grpSpPr>
          <p:sp>
            <p:nvSpPr>
              <p:cNvPr id="20505" name="Line 80"/>
              <p:cNvSpPr>
                <a:spLocks noChangeShapeType="1"/>
              </p:cNvSpPr>
              <p:nvPr/>
            </p:nvSpPr>
            <p:spPr bwMode="auto">
              <a:xfrm>
                <a:off x="3464" y="1682"/>
                <a:ext cx="687" cy="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0506" name="Line 81"/>
              <p:cNvSpPr>
                <a:spLocks noChangeShapeType="1"/>
              </p:cNvSpPr>
              <p:nvPr/>
            </p:nvSpPr>
            <p:spPr bwMode="auto">
              <a:xfrm flipV="1">
                <a:off x="2548" y="1682"/>
                <a:ext cx="687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84402" name="Oval 82"/>
              <p:cNvSpPr>
                <a:spLocks noChangeArrowheads="1"/>
              </p:cNvSpPr>
              <p:nvPr/>
            </p:nvSpPr>
            <p:spPr bwMode="auto">
              <a:xfrm>
                <a:off x="3189" y="1483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15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19" name="Group 83"/>
            <p:cNvGrpSpPr>
              <a:grpSpLocks/>
            </p:cNvGrpSpPr>
            <p:nvPr/>
          </p:nvGrpSpPr>
          <p:grpSpPr bwMode="auto">
            <a:xfrm>
              <a:off x="3189" y="926"/>
              <a:ext cx="321" cy="557"/>
              <a:chOff x="3189" y="926"/>
              <a:chExt cx="321" cy="557"/>
            </a:xfrm>
          </p:grpSpPr>
          <p:sp>
            <p:nvSpPr>
              <p:cNvPr id="20503" name="Line 84"/>
              <p:cNvSpPr>
                <a:spLocks noChangeShapeType="1"/>
              </p:cNvSpPr>
              <p:nvPr/>
            </p:nvSpPr>
            <p:spPr bwMode="auto">
              <a:xfrm flipV="1">
                <a:off x="3372" y="1205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84405" name="Oval 85"/>
              <p:cNvSpPr>
                <a:spLocks noChangeArrowheads="1"/>
              </p:cNvSpPr>
              <p:nvPr/>
            </p:nvSpPr>
            <p:spPr bwMode="auto">
              <a:xfrm>
                <a:off x="3189" y="926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05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grpSp>
          <p:nvGrpSpPr>
            <p:cNvPr id="20" name="Group 86"/>
            <p:cNvGrpSpPr>
              <a:grpSpLocks/>
            </p:cNvGrpSpPr>
            <p:nvPr/>
          </p:nvGrpSpPr>
          <p:grpSpPr bwMode="auto">
            <a:xfrm>
              <a:off x="1495" y="2439"/>
              <a:ext cx="778" cy="478"/>
              <a:chOff x="1495" y="2439"/>
              <a:chExt cx="778" cy="478"/>
            </a:xfrm>
          </p:grpSpPr>
          <p:sp>
            <p:nvSpPr>
              <p:cNvPr id="20500" name="Line 87"/>
              <p:cNvSpPr>
                <a:spLocks noChangeShapeType="1"/>
              </p:cNvSpPr>
              <p:nvPr/>
            </p:nvSpPr>
            <p:spPr bwMode="auto">
              <a:xfrm>
                <a:off x="1998" y="2678"/>
                <a:ext cx="275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84408" name="Oval 88"/>
              <p:cNvSpPr>
                <a:spLocks noChangeArrowheads="1"/>
              </p:cNvSpPr>
              <p:nvPr/>
            </p:nvSpPr>
            <p:spPr bwMode="auto">
              <a:xfrm>
                <a:off x="1724" y="2439"/>
                <a:ext cx="320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29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0502" name="Line 89"/>
              <p:cNvSpPr>
                <a:spLocks noChangeShapeType="1"/>
              </p:cNvSpPr>
              <p:nvPr/>
            </p:nvSpPr>
            <p:spPr bwMode="auto">
              <a:xfrm flipH="1">
                <a:off x="1495" y="2678"/>
                <a:ext cx="274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21" name="Group 90"/>
            <p:cNvGrpSpPr>
              <a:grpSpLocks/>
            </p:cNvGrpSpPr>
            <p:nvPr/>
          </p:nvGrpSpPr>
          <p:grpSpPr bwMode="auto">
            <a:xfrm>
              <a:off x="3784" y="1961"/>
              <a:ext cx="916" cy="558"/>
              <a:chOff x="3784" y="1961"/>
              <a:chExt cx="916" cy="558"/>
            </a:xfrm>
          </p:grpSpPr>
          <p:sp>
            <p:nvSpPr>
              <p:cNvPr id="20497" name="Line 91"/>
              <p:cNvSpPr>
                <a:spLocks noChangeShapeType="1"/>
              </p:cNvSpPr>
              <p:nvPr/>
            </p:nvSpPr>
            <p:spPr bwMode="auto">
              <a:xfrm flipV="1">
                <a:off x="3784" y="220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84412" name="Oval 92"/>
              <p:cNvSpPr>
                <a:spLocks noChangeArrowheads="1"/>
              </p:cNvSpPr>
              <p:nvPr/>
            </p:nvSpPr>
            <p:spPr bwMode="auto">
              <a:xfrm>
                <a:off x="4059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10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0499" name="Line 93"/>
              <p:cNvSpPr>
                <a:spLocks noChangeShapeType="1"/>
              </p:cNvSpPr>
              <p:nvPr/>
            </p:nvSpPr>
            <p:spPr bwMode="auto">
              <a:xfrm>
                <a:off x="4334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6" grpId="0" animBg="1"/>
      <p:bldP spid="18439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827088" y="620713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 </a:t>
              </a:r>
              <a:endParaRPr lang="en-US" altLang="zh-CN" sz="28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altLang="zh-CN" sz="2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altLang="zh-CN" sz="28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altLang="zh-CN" sz="2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altLang="zh-CN" sz="2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29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17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05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44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03350" y="3937000"/>
            <a:ext cx="5886450" cy="1212850"/>
            <a:chOff x="884" y="2480"/>
            <a:chExt cx="3708" cy="764"/>
          </a:xfrm>
        </p:grpSpPr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884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1861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2533" y="2480"/>
              <a:ext cx="30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265" y="2480"/>
              <a:ext cx="3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4288" y="2480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21517" name="Rectangle 56"/>
          <p:cNvSpPr>
            <a:spLocks noChangeArrowheads="1"/>
          </p:cNvSpPr>
          <p:nvPr/>
        </p:nvSpPr>
        <p:spPr bwMode="auto">
          <a:xfrm>
            <a:off x="395288" y="188913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0     1     2     3     4     5    6   7    8    9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1526" name="Rectangle 0"/>
          <p:cNvSpPr>
            <a:spLocks noChangeArrowheads="1"/>
          </p:cNvSpPr>
          <p:nvPr/>
        </p:nvSpPr>
        <p:spPr bwMode="auto">
          <a:xfrm>
            <a:off x="36513" y="1516063"/>
            <a:ext cx="5111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存储参加</a:t>
            </a:r>
          </a:p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归并的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外部结点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关键字；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 i="1">
                <a:solidFill>
                  <a:srgbClr val="3366FF"/>
                </a:solidFill>
                <a:ea typeface="楷体_GB2312" pitchFamily="49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楷体_GB2312" pitchFamily="49" charset="-122"/>
              </a:rPr>
              <a:t>0 </a:t>
            </a:r>
            <a:r>
              <a:rPr lang="en-US" altLang="zh-CN" sz="2400" b="1">
                <a:solidFill>
                  <a:srgbClr val="3366FF"/>
                </a:solidFill>
                <a:ea typeface="楷体_GB2312" pitchFamily="49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1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2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3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5</a:t>
            </a:r>
            <a:r>
              <a:rPr lang="en-US" altLang="zh-CN" sz="2400" b="1" i="1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存储指向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内部</a:t>
            </a:r>
          </a:p>
          <a:p>
            <a:pPr algn="l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    结点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对应的外部结点位置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6382608" y="32269"/>
            <a:ext cx="2729118" cy="40011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1.</a:t>
            </a:r>
            <a:r>
              <a:rPr kumimoji="0" lang="zh-CN" altLang="en-US" sz="2000" b="1" dirty="0" smtClean="0">
                <a:solidFill>
                  <a:srgbClr val="000000"/>
                </a:solidFill>
                <a:ea typeface="楷体_GB2312" pitchFamily="49" charset="-122"/>
              </a:rPr>
              <a:t>从归并段输入</a:t>
            </a:r>
            <a:r>
              <a:rPr kumimoji="0"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关键字</a:t>
            </a:r>
            <a:endParaRPr kumimoji="0" lang="zh-CN" altLang="en-US" sz="2000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92100" y="739775"/>
            <a:ext cx="88519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8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>
                <a:solidFill>
                  <a:srgbClr val="008784"/>
                </a:solidFill>
                <a:latin typeface="楷体_GB2312" pitchFamily="49" charset="-122"/>
                <a:ea typeface="楷体_GB2312" pitchFamily="49" charset="-122"/>
              </a:rPr>
              <a:t>学生记录含三个关键字</a:t>
            </a:r>
            <a:r>
              <a:rPr lang="en-US" altLang="zh-CN" sz="2800">
                <a:solidFill>
                  <a:srgbClr val="008784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系号</a:t>
            </a:r>
            <a:r>
              <a:rPr lang="en-US" altLang="zh-CN" sz="2800">
                <a:solidFill>
                  <a:srgbClr val="00878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班号</a:t>
            </a:r>
            <a:r>
              <a:rPr lang="en-US" altLang="zh-CN" sz="2800">
                <a:solidFill>
                  <a:srgbClr val="00878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序号</a:t>
            </a:r>
            <a:r>
              <a:rPr lang="en-US" altLang="zh-CN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zh-CN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8784"/>
                </a:solidFill>
                <a:latin typeface="楷体_GB2312" pitchFamily="49" charset="-122"/>
                <a:ea typeface="楷体_GB2312" pitchFamily="49" charset="-122"/>
              </a:rPr>
              <a:t>要求对对学生记录排序，系号为“最主”位关键字。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429000"/>
            <a:ext cx="8382000" cy="2743200"/>
            <a:chOff x="288" y="2160"/>
            <a:chExt cx="5280" cy="1728"/>
          </a:xfrm>
        </p:grpSpPr>
        <p:sp>
          <p:nvSpPr>
            <p:cNvPr id="19487" name="Line 4"/>
            <p:cNvSpPr>
              <a:spLocks noChangeShapeType="1"/>
            </p:cNvSpPr>
            <p:nvPr/>
          </p:nvSpPr>
          <p:spPr bwMode="auto">
            <a:xfrm>
              <a:off x="288" y="2592"/>
              <a:ext cx="5280" cy="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8" name="Line 5"/>
            <p:cNvSpPr>
              <a:spLocks noChangeShapeType="1"/>
            </p:cNvSpPr>
            <p:nvPr/>
          </p:nvSpPr>
          <p:spPr bwMode="auto">
            <a:xfrm>
              <a:off x="288" y="3024"/>
              <a:ext cx="5280" cy="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489" name="Line 6"/>
            <p:cNvSpPr>
              <a:spLocks noChangeShapeType="1"/>
            </p:cNvSpPr>
            <p:nvPr/>
          </p:nvSpPr>
          <p:spPr bwMode="auto">
            <a:xfrm>
              <a:off x="288" y="3456"/>
              <a:ext cx="5280" cy="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88" y="2160"/>
              <a:ext cx="5280" cy="1728"/>
              <a:chOff x="288" y="2160"/>
              <a:chExt cx="5280" cy="1728"/>
            </a:xfrm>
          </p:grpSpPr>
          <p:sp>
            <p:nvSpPr>
              <p:cNvPr id="19491" name="Rectangle 8"/>
              <p:cNvSpPr>
                <a:spLocks noChangeArrowheads="1"/>
              </p:cNvSpPr>
              <p:nvPr/>
            </p:nvSpPr>
            <p:spPr bwMode="auto">
              <a:xfrm>
                <a:off x="288" y="2160"/>
                <a:ext cx="5280" cy="1728"/>
              </a:xfrm>
              <a:prstGeom prst="rect">
                <a:avLst/>
              </a:prstGeom>
              <a:noFill/>
              <a:ln w="9525">
                <a:solidFill>
                  <a:srgbClr val="0099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2" name="Line 9"/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3" name="Line 10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4" name="Line 11"/>
              <p:cNvSpPr>
                <a:spLocks noChangeShapeType="1"/>
              </p:cNvSpPr>
              <p:nvPr/>
            </p:nvSpPr>
            <p:spPr bwMode="auto">
              <a:xfrm>
                <a:off x="4752" y="2160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5" name="Line 12"/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6" name="Line 13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457200" y="4191000"/>
            <a:ext cx="1852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3333CC"/>
                </a:solidFill>
                <a:ea typeface="楷体_GB2312" pitchFamily="49" charset="-122"/>
              </a:rPr>
              <a:t>对</a:t>
            </a:r>
            <a:r>
              <a:rPr lang="en-US" altLang="zh-CN" sz="3200" b="1">
                <a:solidFill>
                  <a:srgbClr val="3333CC"/>
                </a:solidFill>
                <a:ea typeface="楷体_GB2312" pitchFamily="49" charset="-122"/>
              </a:rPr>
              <a:t>K</a:t>
            </a:r>
            <a:r>
              <a:rPr lang="en-US" altLang="zh-CN" sz="3200" b="1" baseline="30000">
                <a:solidFill>
                  <a:srgbClr val="3333CC"/>
                </a:solidFill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3333CC"/>
                </a:solidFill>
                <a:ea typeface="楷体_GB2312" pitchFamily="49" charset="-122"/>
              </a:rPr>
              <a:t>排序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457200" y="4800600"/>
            <a:ext cx="1852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3333CC"/>
                </a:solidFill>
                <a:ea typeface="楷体_GB2312" pitchFamily="49" charset="-122"/>
              </a:rPr>
              <a:t>对</a:t>
            </a:r>
            <a:r>
              <a:rPr lang="en-US" altLang="zh-CN" sz="3200" b="1">
                <a:solidFill>
                  <a:srgbClr val="3333CC"/>
                </a:solidFill>
                <a:ea typeface="楷体_GB2312" pitchFamily="49" charset="-122"/>
              </a:rPr>
              <a:t>K</a:t>
            </a:r>
            <a:r>
              <a:rPr lang="en-US" altLang="zh-CN" sz="3200" b="1" baseline="30000">
                <a:solidFill>
                  <a:srgbClr val="3333CC"/>
                </a:solidFill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3333CC"/>
                </a:solidFill>
                <a:ea typeface="楷体_GB2312" pitchFamily="49" charset="-122"/>
              </a:rPr>
              <a:t>排序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57200" y="5562600"/>
            <a:ext cx="1852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3333CC"/>
                </a:solidFill>
                <a:ea typeface="楷体_GB2312" pitchFamily="49" charset="-122"/>
              </a:rPr>
              <a:t>对</a:t>
            </a:r>
            <a:r>
              <a:rPr lang="en-US" altLang="zh-CN" sz="3200" b="1">
                <a:solidFill>
                  <a:srgbClr val="3333CC"/>
                </a:solidFill>
                <a:ea typeface="楷体_GB2312" pitchFamily="49" charset="-122"/>
              </a:rPr>
              <a:t>K</a:t>
            </a:r>
            <a:r>
              <a:rPr lang="en-US" altLang="zh-CN" sz="3200" b="1" baseline="30000">
                <a:solidFill>
                  <a:srgbClr val="3333CC"/>
                </a:solidFill>
                <a:ea typeface="楷体_GB2312" pitchFamily="49" charset="-122"/>
              </a:rPr>
              <a:t>3</a:t>
            </a:r>
            <a:r>
              <a:rPr lang="zh-CN" altLang="en-US" sz="3200" b="1">
                <a:solidFill>
                  <a:srgbClr val="3333CC"/>
                </a:solidFill>
                <a:ea typeface="楷体_GB2312" pitchFamily="49" charset="-122"/>
              </a:rPr>
              <a:t>排序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81000" y="3505200"/>
            <a:ext cx="8375650" cy="579438"/>
            <a:chOff x="240" y="2208"/>
            <a:chExt cx="5276" cy="365"/>
          </a:xfrm>
        </p:grpSpPr>
        <p:sp>
          <p:nvSpPr>
            <p:cNvPr id="19481" name="Text Box 18"/>
            <p:cNvSpPr txBox="1">
              <a:spLocks noChangeArrowheads="1"/>
            </p:cNvSpPr>
            <p:nvPr/>
          </p:nvSpPr>
          <p:spPr bwMode="auto">
            <a:xfrm>
              <a:off x="240" y="2208"/>
              <a:ext cx="12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zh-CN" altLang="en-US" sz="3200" b="1">
                  <a:solidFill>
                    <a:srgbClr val="3333CC"/>
                  </a:solidFill>
                  <a:ea typeface="楷体_GB2312" pitchFamily="49" charset="-122"/>
                </a:rPr>
                <a:t>无序序列</a:t>
              </a:r>
              <a:endParaRPr lang="zh-CN" altLang="en-US" sz="2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82" name="Text Box 19"/>
            <p:cNvSpPr txBox="1">
              <a:spLocks noChangeArrowheads="1"/>
            </p:cNvSpPr>
            <p:nvPr/>
          </p:nvSpPr>
          <p:spPr bwMode="auto">
            <a:xfrm>
              <a:off x="1440" y="2208"/>
              <a:ext cx="7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3,2,30</a:t>
              </a:r>
            </a:p>
          </p:txBody>
        </p:sp>
        <p:sp>
          <p:nvSpPr>
            <p:cNvPr id="19483" name="Text Box 20"/>
            <p:cNvSpPr txBox="1">
              <a:spLocks noChangeArrowheads="1"/>
            </p:cNvSpPr>
            <p:nvPr/>
          </p:nvSpPr>
          <p:spPr bwMode="auto">
            <a:xfrm>
              <a:off x="2246" y="2208"/>
              <a:ext cx="7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1,2,15</a:t>
              </a:r>
            </a:p>
          </p:txBody>
        </p:sp>
        <p:sp>
          <p:nvSpPr>
            <p:cNvPr id="19484" name="Text Box 21"/>
            <p:cNvSpPr txBox="1">
              <a:spLocks noChangeArrowheads="1"/>
            </p:cNvSpPr>
            <p:nvPr/>
          </p:nvSpPr>
          <p:spPr bwMode="auto">
            <a:xfrm>
              <a:off x="3062" y="2208"/>
              <a:ext cx="7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3,2,20</a:t>
              </a:r>
            </a:p>
          </p:txBody>
        </p:sp>
        <p:sp>
          <p:nvSpPr>
            <p:cNvPr id="19485" name="Text Box 22"/>
            <p:cNvSpPr txBox="1">
              <a:spLocks noChangeArrowheads="1"/>
            </p:cNvSpPr>
            <p:nvPr/>
          </p:nvSpPr>
          <p:spPr bwMode="auto">
            <a:xfrm>
              <a:off x="3926" y="2208"/>
              <a:ext cx="7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2,3,18</a:t>
              </a:r>
            </a:p>
          </p:txBody>
        </p:sp>
        <p:sp>
          <p:nvSpPr>
            <p:cNvPr id="19486" name="Text Box 23"/>
            <p:cNvSpPr txBox="1">
              <a:spLocks noChangeArrowheads="1"/>
            </p:cNvSpPr>
            <p:nvPr/>
          </p:nvSpPr>
          <p:spPr bwMode="auto">
            <a:xfrm>
              <a:off x="4800" y="2208"/>
              <a:ext cx="7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2,1,20</a:t>
              </a:r>
            </a:p>
          </p:txBody>
        </p:sp>
      </p:grp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286000" y="4191000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1,2</a:t>
            </a:r>
            <a:r>
              <a:rPr lang="en-US" altLang="zh-CN" sz="2800">
                <a:solidFill>
                  <a:srgbClr val="008784"/>
                </a:solidFill>
                <a:ea typeface="楷体_GB2312" pitchFamily="49" charset="-122"/>
              </a:rPr>
              <a:t>,</a:t>
            </a:r>
            <a:r>
              <a:rPr lang="en-US" altLang="zh-CN" sz="2800" b="1">
                <a:solidFill>
                  <a:srgbClr val="800000"/>
                </a:solidFill>
                <a:ea typeface="楷体_GB2312" pitchFamily="49" charset="-122"/>
              </a:rPr>
              <a:t>15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581400" y="4159250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u="sng">
                <a:solidFill>
                  <a:srgbClr val="000000"/>
                </a:solidFill>
                <a:ea typeface="楷体_GB2312" pitchFamily="49" charset="-122"/>
              </a:rPr>
              <a:t>2,3</a:t>
            </a:r>
            <a:r>
              <a:rPr lang="en-US" altLang="zh-CN" sz="3000" u="sng">
                <a:solidFill>
                  <a:srgbClr val="008784"/>
                </a:solidFill>
                <a:ea typeface="楷体_GB2312" pitchFamily="49" charset="-122"/>
              </a:rPr>
              <a:t>,</a:t>
            </a:r>
            <a:r>
              <a:rPr lang="en-US" altLang="zh-CN" sz="3000" b="1" u="sng">
                <a:solidFill>
                  <a:srgbClr val="800000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7621588" y="4173538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3,2,</a:t>
            </a:r>
            <a:r>
              <a:rPr lang="en-US" altLang="zh-CN" sz="3000" b="1">
                <a:solidFill>
                  <a:srgbClr val="800000"/>
                </a:solidFill>
                <a:ea typeface="楷体_GB2312" pitchFamily="49" charset="-122"/>
              </a:rPr>
              <a:t>20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4891088" y="4191000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u="sng">
                <a:solidFill>
                  <a:srgbClr val="000000"/>
                </a:solidFill>
                <a:ea typeface="楷体_GB2312" pitchFamily="49" charset="-122"/>
              </a:rPr>
              <a:t>2,1,</a:t>
            </a:r>
            <a:r>
              <a:rPr lang="en-US" altLang="zh-CN" sz="3000" b="1" u="sng">
                <a:solidFill>
                  <a:srgbClr val="800000"/>
                </a:solidFill>
                <a:ea typeface="楷体_GB2312" pitchFamily="49" charset="-122"/>
              </a:rPr>
              <a:t>20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6296025" y="4173538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3,2,</a:t>
            </a:r>
            <a:r>
              <a:rPr lang="en-US" altLang="zh-CN" sz="3000" b="1">
                <a:solidFill>
                  <a:srgbClr val="800000"/>
                </a:solidFill>
                <a:ea typeface="楷体_GB2312" pitchFamily="49" charset="-122"/>
              </a:rPr>
              <a:t>30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808038" y="2093913"/>
            <a:ext cx="6167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最高位优先</a:t>
            </a:r>
            <a:r>
              <a:rPr lang="en-US" altLang="zh-CN" sz="3200" b="1">
                <a:solidFill>
                  <a:srgbClr val="990000"/>
                </a:solidFill>
                <a:ea typeface="楷体_GB2312" pitchFamily="49" charset="-122"/>
              </a:rPr>
              <a:t>MSD</a:t>
            </a:r>
            <a:r>
              <a:rPr lang="zh-CN" altLang="en-US" sz="3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的排序过程如下</a:t>
            </a:r>
            <a:r>
              <a:rPr lang="en-US" altLang="zh-CN" sz="3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2379663" y="4868863"/>
            <a:ext cx="1073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1,2,</a:t>
            </a:r>
            <a:r>
              <a:rPr lang="en-US" altLang="zh-CN" sz="2800" b="1">
                <a:solidFill>
                  <a:srgbClr val="800000"/>
                </a:solidFill>
                <a:ea typeface="楷体_GB2312" pitchFamily="49" charset="-122"/>
              </a:rPr>
              <a:t>15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3597275" y="4852988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2,1,</a:t>
            </a:r>
            <a:r>
              <a:rPr lang="en-US" altLang="zh-CN" sz="3000" b="1">
                <a:solidFill>
                  <a:srgbClr val="800000"/>
                </a:solidFill>
                <a:ea typeface="楷体_GB2312" pitchFamily="49" charset="-122"/>
              </a:rPr>
              <a:t>20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4921250" y="4852988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2,3,</a:t>
            </a:r>
            <a:r>
              <a:rPr lang="en-US" altLang="zh-CN" sz="3000" b="1">
                <a:solidFill>
                  <a:srgbClr val="800000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6327775" y="4867275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i="1" u="sng">
                <a:solidFill>
                  <a:srgbClr val="000000"/>
                </a:solidFill>
                <a:ea typeface="楷体_GB2312" pitchFamily="49" charset="-122"/>
              </a:rPr>
              <a:t>3,2,</a:t>
            </a:r>
            <a:r>
              <a:rPr lang="en-US" altLang="zh-CN" sz="3000" b="1" i="1" u="sng">
                <a:solidFill>
                  <a:srgbClr val="800000"/>
                </a:solidFill>
                <a:ea typeface="楷体_GB2312" pitchFamily="49" charset="-122"/>
              </a:rPr>
              <a:t>30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7635875" y="4851400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i="1" u="sng">
                <a:solidFill>
                  <a:srgbClr val="000000"/>
                </a:solidFill>
                <a:ea typeface="楷体_GB2312" pitchFamily="49" charset="-122"/>
              </a:rPr>
              <a:t>3,2,</a:t>
            </a:r>
            <a:r>
              <a:rPr lang="en-US" altLang="zh-CN" sz="3000" b="1" i="1" u="sng">
                <a:solidFill>
                  <a:srgbClr val="800000"/>
                </a:solidFill>
                <a:ea typeface="楷体_GB2312" pitchFamily="49" charset="-122"/>
              </a:rPr>
              <a:t>20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2347913" y="5562600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1,2,</a:t>
            </a:r>
            <a:r>
              <a:rPr lang="en-US" altLang="zh-CN" sz="2800" b="1">
                <a:solidFill>
                  <a:srgbClr val="800000"/>
                </a:solidFill>
                <a:ea typeface="楷体_GB2312" pitchFamily="49" charset="-122"/>
              </a:rPr>
              <a:t>15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3581400" y="5562600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2,1,</a:t>
            </a:r>
            <a:r>
              <a:rPr lang="en-US" altLang="zh-CN" sz="3000" b="1">
                <a:solidFill>
                  <a:srgbClr val="800000"/>
                </a:solidFill>
                <a:ea typeface="楷体_GB2312" pitchFamily="49" charset="-122"/>
              </a:rPr>
              <a:t>20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4905375" y="5578475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2,3,</a:t>
            </a:r>
            <a:r>
              <a:rPr lang="en-US" altLang="zh-CN" sz="3000" b="1">
                <a:solidFill>
                  <a:srgbClr val="800000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6280150" y="5561013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u="sng" dirty="0">
                <a:solidFill>
                  <a:srgbClr val="000000"/>
                </a:solidFill>
                <a:ea typeface="楷体_GB2312" pitchFamily="49" charset="-122"/>
              </a:rPr>
              <a:t>3,2,</a:t>
            </a:r>
            <a:r>
              <a:rPr lang="en-US" altLang="zh-CN" sz="3000" b="1" u="sng" dirty="0">
                <a:solidFill>
                  <a:srgbClr val="800000"/>
                </a:solidFill>
                <a:ea typeface="楷体_GB2312" pitchFamily="49" charset="-122"/>
              </a:rPr>
              <a:t>20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7635875" y="5576888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u="sng" dirty="0">
                <a:solidFill>
                  <a:srgbClr val="000000"/>
                </a:solidFill>
                <a:ea typeface="楷体_GB2312" pitchFamily="49" charset="-122"/>
              </a:rPr>
              <a:t>3,2,</a:t>
            </a:r>
            <a:r>
              <a:rPr lang="en-US" altLang="zh-CN" sz="3000" b="1" u="sng" dirty="0">
                <a:solidFill>
                  <a:srgbClr val="800000"/>
                </a:solidFill>
                <a:ea typeface="楷体_GB2312" pitchFamily="49" charset="-122"/>
              </a:rPr>
              <a:t>30</a:t>
            </a:r>
          </a:p>
        </p:txBody>
      </p:sp>
      <p:sp>
        <p:nvSpPr>
          <p:cNvPr id="19480" name="Text Box 40"/>
          <p:cNvSpPr txBox="1">
            <a:spLocks noChangeArrowheads="1"/>
          </p:cNvSpPr>
          <p:nvPr/>
        </p:nvSpPr>
        <p:spPr bwMode="auto">
          <a:xfrm>
            <a:off x="5435600" y="404813"/>
            <a:ext cx="288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K</a:t>
            </a:r>
            <a:r>
              <a:rPr lang="en-US" altLang="zh-CN" sz="2800" baseline="30000">
                <a:solidFill>
                  <a:srgbClr val="000000"/>
                </a:solidFill>
              </a:rPr>
              <a:t>1 </a:t>
            </a:r>
            <a:r>
              <a:rPr lang="en-US" altLang="zh-CN" sz="2800">
                <a:solidFill>
                  <a:srgbClr val="000000"/>
                </a:solidFill>
              </a:rPr>
              <a:t>    k</a:t>
            </a:r>
            <a:r>
              <a:rPr lang="en-US" altLang="zh-CN" sz="2800" baseline="30000">
                <a:solidFill>
                  <a:srgbClr val="000000"/>
                </a:solidFill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      k</a:t>
            </a:r>
            <a:r>
              <a:rPr lang="en-US" altLang="zh-CN" sz="2800" baseline="3000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51268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 autoUpdateAnimBg="0"/>
      <p:bldP spid="28687" grpId="0" autoUpdateAnimBg="0"/>
      <p:bldP spid="28688" grpId="0" autoUpdateAnimBg="0"/>
      <p:bldP spid="28696" grpId="0" autoUpdateAnimBg="0"/>
      <p:bldP spid="28697" grpId="0" autoUpdateAnimBg="0"/>
      <p:bldP spid="28698" grpId="0" autoUpdateAnimBg="0"/>
      <p:bldP spid="28699" grpId="0" autoUpdateAnimBg="0"/>
      <p:bldP spid="28700" grpId="0" autoUpdateAnimBg="0"/>
      <p:bldP spid="28701" grpId="0" autoUpdateAnimBg="0"/>
      <p:bldP spid="28702" grpId="0" autoUpdateAnimBg="0"/>
      <p:bldP spid="28703" grpId="0" autoUpdateAnimBg="0"/>
      <p:bldP spid="28704" grpId="0" autoUpdateAnimBg="0"/>
      <p:bldP spid="28705" grpId="0" autoUpdateAnimBg="0"/>
      <p:bldP spid="28706" grpId="0" autoUpdateAnimBg="0"/>
      <p:bldP spid="28707" grpId="0" autoUpdateAnimBg="0"/>
      <p:bldP spid="28708" grpId="0" autoUpdateAnimBg="0"/>
      <p:bldP spid="28709" grpId="0" autoUpdateAnimBg="0"/>
      <p:bldP spid="28710" grpId="0" autoUpdateAnimBg="0"/>
      <p:bldP spid="2871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827088" y="620713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44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03350" y="3937000"/>
            <a:ext cx="5886450" cy="1212850"/>
            <a:chOff x="884" y="2480"/>
            <a:chExt cx="3708" cy="764"/>
          </a:xfrm>
        </p:grpSpPr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884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1861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2533" y="2480"/>
              <a:ext cx="30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265" y="2480"/>
              <a:ext cx="3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4288" y="2480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21517" name="Rectangle 56"/>
          <p:cNvSpPr>
            <a:spLocks noChangeArrowheads="1"/>
          </p:cNvSpPr>
          <p:nvPr/>
        </p:nvSpPr>
        <p:spPr bwMode="auto">
          <a:xfrm>
            <a:off x="395288" y="188913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0     1     2     3     4     5    6   7    8    9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1526" name="Rectangle 0"/>
          <p:cNvSpPr>
            <a:spLocks noChangeArrowheads="1"/>
          </p:cNvSpPr>
          <p:nvPr/>
        </p:nvSpPr>
        <p:spPr bwMode="auto">
          <a:xfrm>
            <a:off x="36513" y="1516063"/>
            <a:ext cx="5111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存储参加</a:t>
            </a:r>
          </a:p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归并的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外部结点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关键字；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 i="1">
                <a:solidFill>
                  <a:srgbClr val="3366FF"/>
                </a:solidFill>
                <a:ea typeface="楷体_GB2312" pitchFamily="49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楷体_GB2312" pitchFamily="49" charset="-122"/>
              </a:rPr>
              <a:t>0 </a:t>
            </a:r>
            <a:r>
              <a:rPr lang="en-US" altLang="zh-CN" sz="2400" b="1">
                <a:solidFill>
                  <a:srgbClr val="3366FF"/>
                </a:solidFill>
                <a:ea typeface="楷体_GB2312" pitchFamily="49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1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2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3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5</a:t>
            </a:r>
            <a:r>
              <a:rPr lang="en-US" altLang="zh-CN" sz="2400" b="1" i="1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存储指向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内部</a:t>
            </a:r>
          </a:p>
          <a:p>
            <a:pPr algn="l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    结点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对应的外部结点位置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32" name="Text Box 72"/>
          <p:cNvSpPr txBox="1">
            <a:spLocks noChangeArrowheads="1"/>
          </p:cNvSpPr>
          <p:nvPr/>
        </p:nvSpPr>
        <p:spPr bwMode="auto">
          <a:xfrm>
            <a:off x="6271540" y="11653"/>
            <a:ext cx="2872460" cy="40011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1.</a:t>
            </a:r>
            <a:r>
              <a:rPr kumimoji="0" lang="zh-CN" altLang="en-US" sz="2000" b="1" dirty="0" smtClean="0">
                <a:solidFill>
                  <a:srgbClr val="000000"/>
                </a:solidFill>
                <a:ea typeface="楷体_GB2312" pitchFamily="49" charset="-122"/>
              </a:rPr>
              <a:t>从归并段输入</a:t>
            </a:r>
            <a:r>
              <a:rPr kumimoji="0"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关键字</a:t>
            </a:r>
            <a:endParaRPr kumimoji="0" lang="zh-CN" altLang="en-US" sz="2000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422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827088" y="620713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44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03350" y="3937000"/>
            <a:ext cx="5886450" cy="1212850"/>
            <a:chOff x="884" y="2480"/>
            <a:chExt cx="3708" cy="764"/>
          </a:xfrm>
        </p:grpSpPr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884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1861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2533" y="2480"/>
              <a:ext cx="30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265" y="2480"/>
              <a:ext cx="3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4288" y="2480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195513" y="3716338"/>
            <a:ext cx="1412875" cy="914400"/>
            <a:chOff x="1383" y="2341"/>
            <a:chExt cx="890" cy="576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495" y="2439"/>
              <a:ext cx="778" cy="478"/>
              <a:chOff x="1495" y="2439"/>
              <a:chExt cx="778" cy="478"/>
            </a:xfrm>
          </p:grpSpPr>
          <p:sp>
            <p:nvSpPr>
              <p:cNvPr id="21556" name="Line 29"/>
              <p:cNvSpPr>
                <a:spLocks noChangeShapeType="1"/>
              </p:cNvSpPr>
              <p:nvPr/>
            </p:nvSpPr>
            <p:spPr bwMode="auto">
              <a:xfrm>
                <a:off x="1998" y="2678"/>
                <a:ext cx="275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22" name="Oval 30"/>
              <p:cNvSpPr>
                <a:spLocks noChangeArrowheads="1"/>
              </p:cNvSpPr>
              <p:nvPr/>
            </p:nvSpPr>
            <p:spPr bwMode="auto">
              <a:xfrm>
                <a:off x="1724" y="2439"/>
                <a:ext cx="320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1558" name="Line 31"/>
              <p:cNvSpPr>
                <a:spLocks noChangeShapeType="1"/>
              </p:cNvSpPr>
              <p:nvPr/>
            </p:nvSpPr>
            <p:spPr bwMode="auto">
              <a:xfrm flipH="1">
                <a:off x="1495" y="2678"/>
                <a:ext cx="274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1383" y="2341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007100" y="3113088"/>
            <a:ext cx="1479550" cy="885825"/>
            <a:chOff x="3784" y="1961"/>
            <a:chExt cx="932" cy="558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784" y="1961"/>
              <a:ext cx="916" cy="558"/>
              <a:chOff x="3784" y="1961"/>
              <a:chExt cx="916" cy="558"/>
            </a:xfrm>
          </p:grpSpPr>
          <p:sp>
            <p:nvSpPr>
              <p:cNvPr id="21551" name="Line 35"/>
              <p:cNvSpPr>
                <a:spLocks noChangeShapeType="1"/>
              </p:cNvSpPr>
              <p:nvPr/>
            </p:nvSpPr>
            <p:spPr bwMode="auto">
              <a:xfrm flipV="1">
                <a:off x="3784" y="220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28" name="Oval 36"/>
              <p:cNvSpPr>
                <a:spLocks noChangeArrowheads="1"/>
              </p:cNvSpPr>
              <p:nvPr/>
            </p:nvSpPr>
            <p:spPr bwMode="auto">
              <a:xfrm>
                <a:off x="4059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1553" name="Line 37"/>
              <p:cNvSpPr>
                <a:spLocks noChangeShapeType="1"/>
              </p:cNvSpPr>
              <p:nvPr/>
            </p:nvSpPr>
            <p:spPr bwMode="auto">
              <a:xfrm>
                <a:off x="4334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4376" y="196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3171825" y="3113088"/>
            <a:ext cx="1485900" cy="885825"/>
            <a:chOff x="1998" y="1961"/>
            <a:chExt cx="936" cy="55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998" y="1961"/>
              <a:ext cx="916" cy="558"/>
              <a:chOff x="1998" y="1961"/>
              <a:chExt cx="916" cy="558"/>
            </a:xfrm>
          </p:grpSpPr>
          <p:sp>
            <p:nvSpPr>
              <p:cNvPr id="21546" name="Line 41"/>
              <p:cNvSpPr>
                <a:spLocks noChangeShapeType="1"/>
              </p:cNvSpPr>
              <p:nvPr/>
            </p:nvSpPr>
            <p:spPr bwMode="auto">
              <a:xfrm flipV="1">
                <a:off x="1998" y="216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1547" name="Line 42"/>
              <p:cNvSpPr>
                <a:spLocks noChangeShapeType="1"/>
              </p:cNvSpPr>
              <p:nvPr/>
            </p:nvSpPr>
            <p:spPr bwMode="auto">
              <a:xfrm>
                <a:off x="2548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35" name="Oval 43"/>
              <p:cNvSpPr>
                <a:spLocks noChangeArrowheads="1"/>
              </p:cNvSpPr>
              <p:nvPr/>
            </p:nvSpPr>
            <p:spPr bwMode="auto">
              <a:xfrm>
                <a:off x="2273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36" name="Text Box 44"/>
            <p:cNvSpPr txBox="1">
              <a:spLocks noChangeArrowheads="1"/>
            </p:cNvSpPr>
            <p:nvPr/>
          </p:nvSpPr>
          <p:spPr bwMode="auto">
            <a:xfrm>
              <a:off x="2593" y="1969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4044950" y="2219325"/>
            <a:ext cx="2544763" cy="1084263"/>
            <a:chOff x="2548" y="1398"/>
            <a:chExt cx="1603" cy="683"/>
          </a:xfrm>
        </p:grpSpPr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2548" y="1483"/>
              <a:ext cx="1603" cy="598"/>
              <a:chOff x="2548" y="1483"/>
              <a:chExt cx="1603" cy="598"/>
            </a:xfrm>
          </p:grpSpPr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3464" y="1682"/>
                <a:ext cx="687" cy="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 flipV="1">
                <a:off x="2548" y="1682"/>
                <a:ext cx="687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41" name="Oval 49"/>
              <p:cNvSpPr>
                <a:spLocks noChangeArrowheads="1"/>
              </p:cNvSpPr>
              <p:nvPr/>
            </p:nvSpPr>
            <p:spPr bwMode="auto">
              <a:xfrm>
                <a:off x="3189" y="1483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42" name="Text Box 50"/>
            <p:cNvSpPr txBox="1">
              <a:spLocks noChangeArrowheads="1"/>
            </p:cNvSpPr>
            <p:nvPr/>
          </p:nvSpPr>
          <p:spPr bwMode="auto">
            <a:xfrm>
              <a:off x="2868" y="139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4552950" y="1406525"/>
            <a:ext cx="1019175" cy="947738"/>
            <a:chOff x="2868" y="886"/>
            <a:chExt cx="642" cy="597"/>
          </a:xfrm>
        </p:grpSpPr>
        <p:grpSp>
          <p:nvGrpSpPr>
            <p:cNvPr id="14" name="Group 52"/>
            <p:cNvGrpSpPr>
              <a:grpSpLocks/>
            </p:cNvGrpSpPr>
            <p:nvPr/>
          </p:nvGrpSpPr>
          <p:grpSpPr bwMode="auto">
            <a:xfrm>
              <a:off x="3189" y="926"/>
              <a:ext cx="321" cy="557"/>
              <a:chOff x="3189" y="926"/>
              <a:chExt cx="321" cy="557"/>
            </a:xfrm>
          </p:grpSpPr>
          <p:sp>
            <p:nvSpPr>
              <p:cNvPr id="21537" name="Line 53"/>
              <p:cNvSpPr>
                <a:spLocks noChangeShapeType="1"/>
              </p:cNvSpPr>
              <p:nvPr/>
            </p:nvSpPr>
            <p:spPr bwMode="auto">
              <a:xfrm flipV="1">
                <a:off x="3372" y="1205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46" name="Oval 54"/>
              <p:cNvSpPr>
                <a:spLocks noChangeArrowheads="1"/>
              </p:cNvSpPr>
              <p:nvPr/>
            </p:nvSpPr>
            <p:spPr bwMode="auto">
              <a:xfrm>
                <a:off x="3189" y="926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47" name="Text Box 55"/>
            <p:cNvSpPr txBox="1">
              <a:spLocks noChangeArrowheads="1"/>
            </p:cNvSpPr>
            <p:nvPr/>
          </p:nvSpPr>
          <p:spPr bwMode="auto">
            <a:xfrm>
              <a:off x="2868" y="88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21517" name="Rectangle 56"/>
          <p:cNvSpPr>
            <a:spLocks noChangeArrowheads="1"/>
          </p:cNvSpPr>
          <p:nvPr/>
        </p:nvSpPr>
        <p:spPr bwMode="auto">
          <a:xfrm>
            <a:off x="395288" y="188913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0     1     2     3     4     5    6   7    8    9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6308725" y="1566359"/>
            <a:ext cx="2305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输出：</a:t>
            </a:r>
          </a:p>
          <a:p>
            <a:pPr algn="l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05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，</a:t>
            </a:r>
          </a:p>
        </p:txBody>
      </p:sp>
      <p:sp>
        <p:nvSpPr>
          <p:cNvPr id="8251" name="Line 59"/>
          <p:cNvSpPr>
            <a:spLocks noChangeShapeType="1"/>
          </p:cNvSpPr>
          <p:nvPr/>
        </p:nvSpPr>
        <p:spPr bwMode="auto">
          <a:xfrm>
            <a:off x="1187450" y="1123950"/>
            <a:ext cx="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15" name="Group 60"/>
          <p:cNvGrpSpPr>
            <a:grpSpLocks/>
          </p:cNvGrpSpPr>
          <p:nvPr/>
        </p:nvGrpSpPr>
        <p:grpSpPr bwMode="auto">
          <a:xfrm>
            <a:off x="3276600" y="981075"/>
            <a:ext cx="2447925" cy="503238"/>
            <a:chOff x="2064" y="618"/>
            <a:chExt cx="1542" cy="317"/>
          </a:xfrm>
        </p:grpSpPr>
        <p:sp>
          <p:nvSpPr>
            <p:cNvPr id="21533" name="Line 61"/>
            <p:cNvSpPr>
              <a:spLocks noChangeShapeType="1"/>
            </p:cNvSpPr>
            <p:nvPr/>
          </p:nvSpPr>
          <p:spPr bwMode="auto">
            <a:xfrm>
              <a:off x="2064" y="708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1534" name="Freeform 62"/>
            <p:cNvSpPr>
              <a:spLocks/>
            </p:cNvSpPr>
            <p:nvPr/>
          </p:nvSpPr>
          <p:spPr bwMode="auto">
            <a:xfrm>
              <a:off x="3288" y="618"/>
              <a:ext cx="318" cy="52"/>
            </a:xfrm>
            <a:custGeom>
              <a:avLst/>
              <a:gdLst>
                <a:gd name="T0" fmla="*/ 318 w 318"/>
                <a:gd name="T1" fmla="*/ 0 h 52"/>
                <a:gd name="T2" fmla="*/ 227 w 318"/>
                <a:gd name="T3" fmla="*/ 45 h 52"/>
                <a:gd name="T4" fmla="*/ 136 w 318"/>
                <a:gd name="T5" fmla="*/ 45 h 52"/>
                <a:gd name="T6" fmla="*/ 0 w 318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8"/>
                <a:gd name="T13" fmla="*/ 0 h 52"/>
                <a:gd name="T14" fmla="*/ 318 w 318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8" h="52">
                  <a:moveTo>
                    <a:pt x="318" y="0"/>
                  </a:moveTo>
                  <a:cubicBezTo>
                    <a:pt x="287" y="19"/>
                    <a:pt x="257" y="38"/>
                    <a:pt x="227" y="45"/>
                  </a:cubicBezTo>
                  <a:cubicBezTo>
                    <a:pt x="197" y="52"/>
                    <a:pt x="174" y="52"/>
                    <a:pt x="136" y="45"/>
                  </a:cubicBezTo>
                  <a:cubicBezTo>
                    <a:pt x="98" y="38"/>
                    <a:pt x="49" y="19"/>
                    <a:pt x="0" y="0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16" name="Group 63"/>
          <p:cNvGrpSpPr>
            <a:grpSpLocks/>
          </p:cNvGrpSpPr>
          <p:nvPr/>
        </p:nvGrpSpPr>
        <p:grpSpPr bwMode="auto">
          <a:xfrm>
            <a:off x="2771775" y="981075"/>
            <a:ext cx="1944688" cy="503238"/>
            <a:chOff x="1746" y="618"/>
            <a:chExt cx="1225" cy="317"/>
          </a:xfrm>
        </p:grpSpPr>
        <p:sp>
          <p:nvSpPr>
            <p:cNvPr id="21531" name="Line 64"/>
            <p:cNvSpPr>
              <a:spLocks noChangeShapeType="1"/>
            </p:cNvSpPr>
            <p:nvPr/>
          </p:nvSpPr>
          <p:spPr bwMode="auto">
            <a:xfrm>
              <a:off x="1746" y="708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1532" name="Freeform 65"/>
            <p:cNvSpPr>
              <a:spLocks/>
            </p:cNvSpPr>
            <p:nvPr/>
          </p:nvSpPr>
          <p:spPr bwMode="auto">
            <a:xfrm>
              <a:off x="2653" y="618"/>
              <a:ext cx="318" cy="52"/>
            </a:xfrm>
            <a:custGeom>
              <a:avLst/>
              <a:gdLst>
                <a:gd name="T0" fmla="*/ 318 w 318"/>
                <a:gd name="T1" fmla="*/ 0 h 52"/>
                <a:gd name="T2" fmla="*/ 227 w 318"/>
                <a:gd name="T3" fmla="*/ 45 h 52"/>
                <a:gd name="T4" fmla="*/ 136 w 318"/>
                <a:gd name="T5" fmla="*/ 45 h 52"/>
                <a:gd name="T6" fmla="*/ 0 w 318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8"/>
                <a:gd name="T13" fmla="*/ 0 h 52"/>
                <a:gd name="T14" fmla="*/ 318 w 318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8" h="52">
                  <a:moveTo>
                    <a:pt x="318" y="0"/>
                  </a:moveTo>
                  <a:cubicBezTo>
                    <a:pt x="287" y="19"/>
                    <a:pt x="257" y="38"/>
                    <a:pt x="227" y="45"/>
                  </a:cubicBezTo>
                  <a:cubicBezTo>
                    <a:pt x="197" y="52"/>
                    <a:pt x="174" y="52"/>
                    <a:pt x="136" y="45"/>
                  </a:cubicBezTo>
                  <a:cubicBezTo>
                    <a:pt x="98" y="38"/>
                    <a:pt x="49" y="19"/>
                    <a:pt x="0" y="0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17" name="Group 66"/>
          <p:cNvGrpSpPr>
            <a:grpSpLocks/>
          </p:cNvGrpSpPr>
          <p:nvPr/>
        </p:nvGrpSpPr>
        <p:grpSpPr bwMode="auto">
          <a:xfrm>
            <a:off x="2195513" y="981075"/>
            <a:ext cx="1512887" cy="503238"/>
            <a:chOff x="1383" y="618"/>
            <a:chExt cx="953" cy="317"/>
          </a:xfrm>
        </p:grpSpPr>
        <p:sp>
          <p:nvSpPr>
            <p:cNvPr id="21529" name="Line 67"/>
            <p:cNvSpPr>
              <a:spLocks noChangeShapeType="1"/>
            </p:cNvSpPr>
            <p:nvPr/>
          </p:nvSpPr>
          <p:spPr bwMode="auto">
            <a:xfrm>
              <a:off x="1383" y="708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1530" name="Freeform 68"/>
            <p:cNvSpPr>
              <a:spLocks/>
            </p:cNvSpPr>
            <p:nvPr/>
          </p:nvSpPr>
          <p:spPr bwMode="auto">
            <a:xfrm>
              <a:off x="2018" y="618"/>
              <a:ext cx="318" cy="52"/>
            </a:xfrm>
            <a:custGeom>
              <a:avLst/>
              <a:gdLst>
                <a:gd name="T0" fmla="*/ 318 w 318"/>
                <a:gd name="T1" fmla="*/ 0 h 52"/>
                <a:gd name="T2" fmla="*/ 227 w 318"/>
                <a:gd name="T3" fmla="*/ 45 h 52"/>
                <a:gd name="T4" fmla="*/ 136 w 318"/>
                <a:gd name="T5" fmla="*/ 45 h 52"/>
                <a:gd name="T6" fmla="*/ 0 w 318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8"/>
                <a:gd name="T13" fmla="*/ 0 h 52"/>
                <a:gd name="T14" fmla="*/ 318 w 318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8" h="52">
                  <a:moveTo>
                    <a:pt x="318" y="0"/>
                  </a:moveTo>
                  <a:cubicBezTo>
                    <a:pt x="287" y="19"/>
                    <a:pt x="257" y="38"/>
                    <a:pt x="227" y="45"/>
                  </a:cubicBezTo>
                  <a:cubicBezTo>
                    <a:pt x="197" y="52"/>
                    <a:pt x="174" y="52"/>
                    <a:pt x="136" y="45"/>
                  </a:cubicBezTo>
                  <a:cubicBezTo>
                    <a:pt x="98" y="38"/>
                    <a:pt x="49" y="19"/>
                    <a:pt x="0" y="0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18" name="Group 69"/>
          <p:cNvGrpSpPr>
            <a:grpSpLocks/>
          </p:cNvGrpSpPr>
          <p:nvPr/>
        </p:nvGrpSpPr>
        <p:grpSpPr bwMode="auto">
          <a:xfrm>
            <a:off x="1692275" y="981075"/>
            <a:ext cx="1008063" cy="503238"/>
            <a:chOff x="1066" y="618"/>
            <a:chExt cx="635" cy="317"/>
          </a:xfrm>
        </p:grpSpPr>
        <p:sp>
          <p:nvSpPr>
            <p:cNvPr id="21527" name="Line 70"/>
            <p:cNvSpPr>
              <a:spLocks noChangeShapeType="1"/>
            </p:cNvSpPr>
            <p:nvPr/>
          </p:nvSpPr>
          <p:spPr bwMode="auto">
            <a:xfrm>
              <a:off x="1066" y="708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1528" name="Freeform 71"/>
            <p:cNvSpPr>
              <a:spLocks/>
            </p:cNvSpPr>
            <p:nvPr/>
          </p:nvSpPr>
          <p:spPr bwMode="auto">
            <a:xfrm>
              <a:off x="1383" y="618"/>
              <a:ext cx="318" cy="52"/>
            </a:xfrm>
            <a:custGeom>
              <a:avLst/>
              <a:gdLst>
                <a:gd name="T0" fmla="*/ 318 w 318"/>
                <a:gd name="T1" fmla="*/ 0 h 52"/>
                <a:gd name="T2" fmla="*/ 227 w 318"/>
                <a:gd name="T3" fmla="*/ 45 h 52"/>
                <a:gd name="T4" fmla="*/ 136 w 318"/>
                <a:gd name="T5" fmla="*/ 45 h 52"/>
                <a:gd name="T6" fmla="*/ 0 w 318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8"/>
                <a:gd name="T13" fmla="*/ 0 h 52"/>
                <a:gd name="T14" fmla="*/ 318 w 318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8" h="52">
                  <a:moveTo>
                    <a:pt x="318" y="0"/>
                  </a:moveTo>
                  <a:cubicBezTo>
                    <a:pt x="287" y="19"/>
                    <a:pt x="257" y="38"/>
                    <a:pt x="227" y="45"/>
                  </a:cubicBezTo>
                  <a:cubicBezTo>
                    <a:pt x="197" y="52"/>
                    <a:pt x="174" y="52"/>
                    <a:pt x="136" y="45"/>
                  </a:cubicBezTo>
                  <a:cubicBezTo>
                    <a:pt x="98" y="38"/>
                    <a:pt x="49" y="19"/>
                    <a:pt x="0" y="0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21524" name="Text Box 72"/>
          <p:cNvSpPr txBox="1">
            <a:spLocks noChangeArrowheads="1"/>
          </p:cNvSpPr>
          <p:nvPr/>
        </p:nvSpPr>
        <p:spPr bwMode="auto">
          <a:xfrm>
            <a:off x="6272212" y="440821"/>
            <a:ext cx="287972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2.</a:t>
            </a:r>
            <a:r>
              <a:rPr kumimoji="0" lang="zh-CN" altLang="en-US" sz="20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产生“败者树”</a:t>
            </a: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6272212" y="880559"/>
            <a:ext cx="287972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3. </a:t>
            </a:r>
            <a:r>
              <a:rPr kumimoji="0" lang="zh-CN" altLang="en-US" sz="20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输出当前最小；</a:t>
            </a:r>
          </a:p>
        </p:txBody>
      </p:sp>
      <p:sp>
        <p:nvSpPr>
          <p:cNvPr id="21526" name="Rectangle 0"/>
          <p:cNvSpPr>
            <a:spLocks noChangeArrowheads="1"/>
          </p:cNvSpPr>
          <p:nvPr/>
        </p:nvSpPr>
        <p:spPr bwMode="auto">
          <a:xfrm>
            <a:off x="36513" y="1516063"/>
            <a:ext cx="5111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存储参加</a:t>
            </a:r>
          </a:p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归并的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外部结点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关键字；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 i="1">
                <a:solidFill>
                  <a:srgbClr val="3366FF"/>
                </a:solidFill>
                <a:ea typeface="楷体_GB2312" pitchFamily="49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楷体_GB2312" pitchFamily="49" charset="-122"/>
              </a:rPr>
              <a:t>0 </a:t>
            </a:r>
            <a:r>
              <a:rPr lang="en-US" altLang="zh-CN" sz="2400" b="1">
                <a:solidFill>
                  <a:srgbClr val="3366FF"/>
                </a:solidFill>
                <a:ea typeface="楷体_GB2312" pitchFamily="49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1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2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3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5</a:t>
            </a:r>
            <a:r>
              <a:rPr lang="en-US" altLang="zh-CN" sz="2400" b="1" i="1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存储指向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内部</a:t>
            </a:r>
          </a:p>
          <a:p>
            <a:pPr algn="l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    结点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对应的外部结点位置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6271540" y="11653"/>
            <a:ext cx="2872460" cy="40011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1.</a:t>
            </a:r>
            <a:r>
              <a:rPr kumimoji="0" lang="zh-CN" altLang="en-US" sz="2000" b="1" dirty="0" smtClean="0">
                <a:solidFill>
                  <a:srgbClr val="000000"/>
                </a:solidFill>
                <a:ea typeface="楷体_GB2312" pitchFamily="49" charset="-122"/>
              </a:rPr>
              <a:t>从归并段输入</a:t>
            </a:r>
            <a:r>
              <a:rPr kumimoji="0"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关键字</a:t>
            </a:r>
            <a:endParaRPr kumimoji="0" lang="zh-CN" altLang="en-US" sz="2000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721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0" grpId="0" autoUpdateAnimBg="0"/>
      <p:bldP spid="8251" grpId="0" animBg="1"/>
      <p:bldP spid="21524" grpId="0" animBg="1"/>
      <p:bldP spid="8265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ChangeArrowheads="1"/>
          </p:cNvSpPr>
          <p:nvPr/>
        </p:nvSpPr>
        <p:spPr bwMode="auto">
          <a:xfrm>
            <a:off x="827088" y="620713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44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03350" y="3937000"/>
            <a:ext cx="5886450" cy="1212850"/>
            <a:chOff x="884" y="2480"/>
            <a:chExt cx="3708" cy="764"/>
          </a:xfrm>
        </p:grpSpPr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884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1861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2533" y="2480"/>
              <a:ext cx="30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3265" y="2480"/>
              <a:ext cx="3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4288" y="2480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195513" y="3716338"/>
            <a:ext cx="1412875" cy="914400"/>
            <a:chOff x="1383" y="2341"/>
            <a:chExt cx="890" cy="576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495" y="2439"/>
              <a:ext cx="778" cy="478"/>
              <a:chOff x="1495" y="2439"/>
              <a:chExt cx="778" cy="478"/>
            </a:xfrm>
          </p:grpSpPr>
          <p:sp>
            <p:nvSpPr>
              <p:cNvPr id="22584" name="Line 29"/>
              <p:cNvSpPr>
                <a:spLocks noChangeShapeType="1"/>
              </p:cNvSpPr>
              <p:nvPr/>
            </p:nvSpPr>
            <p:spPr bwMode="auto">
              <a:xfrm>
                <a:off x="1998" y="2678"/>
                <a:ext cx="275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0270" name="Oval 30"/>
              <p:cNvSpPr>
                <a:spLocks noChangeArrowheads="1"/>
              </p:cNvSpPr>
              <p:nvPr/>
            </p:nvSpPr>
            <p:spPr bwMode="auto">
              <a:xfrm>
                <a:off x="1724" y="2439"/>
                <a:ext cx="320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2586" name="Line 31"/>
              <p:cNvSpPr>
                <a:spLocks noChangeShapeType="1"/>
              </p:cNvSpPr>
              <p:nvPr/>
            </p:nvSpPr>
            <p:spPr bwMode="auto">
              <a:xfrm flipH="1">
                <a:off x="1495" y="2678"/>
                <a:ext cx="274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1383" y="2341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007100" y="3113088"/>
            <a:ext cx="1479550" cy="885825"/>
            <a:chOff x="3784" y="1961"/>
            <a:chExt cx="932" cy="558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784" y="1961"/>
              <a:ext cx="916" cy="558"/>
              <a:chOff x="3784" y="1961"/>
              <a:chExt cx="916" cy="558"/>
            </a:xfrm>
          </p:grpSpPr>
          <p:sp>
            <p:nvSpPr>
              <p:cNvPr id="22579" name="Line 35"/>
              <p:cNvSpPr>
                <a:spLocks noChangeShapeType="1"/>
              </p:cNvSpPr>
              <p:nvPr/>
            </p:nvSpPr>
            <p:spPr bwMode="auto">
              <a:xfrm flipV="1">
                <a:off x="3784" y="220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0276" name="Oval 36"/>
              <p:cNvSpPr>
                <a:spLocks noChangeArrowheads="1"/>
              </p:cNvSpPr>
              <p:nvPr/>
            </p:nvSpPr>
            <p:spPr bwMode="auto">
              <a:xfrm>
                <a:off x="4059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2581" name="Line 37"/>
              <p:cNvSpPr>
                <a:spLocks noChangeShapeType="1"/>
              </p:cNvSpPr>
              <p:nvPr/>
            </p:nvSpPr>
            <p:spPr bwMode="auto">
              <a:xfrm>
                <a:off x="4334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10278" name="Text Box 38"/>
            <p:cNvSpPr txBox="1">
              <a:spLocks noChangeArrowheads="1"/>
            </p:cNvSpPr>
            <p:nvPr/>
          </p:nvSpPr>
          <p:spPr bwMode="auto">
            <a:xfrm>
              <a:off x="4376" y="196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3171825" y="3113088"/>
            <a:ext cx="1485900" cy="885825"/>
            <a:chOff x="1998" y="1961"/>
            <a:chExt cx="936" cy="55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998" y="1961"/>
              <a:ext cx="916" cy="558"/>
              <a:chOff x="1998" y="1961"/>
              <a:chExt cx="916" cy="558"/>
            </a:xfrm>
          </p:grpSpPr>
          <p:sp>
            <p:nvSpPr>
              <p:cNvPr id="22574" name="Line 41"/>
              <p:cNvSpPr>
                <a:spLocks noChangeShapeType="1"/>
              </p:cNvSpPr>
              <p:nvPr/>
            </p:nvSpPr>
            <p:spPr bwMode="auto">
              <a:xfrm flipV="1">
                <a:off x="1998" y="216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2575" name="Line 42"/>
              <p:cNvSpPr>
                <a:spLocks noChangeShapeType="1"/>
              </p:cNvSpPr>
              <p:nvPr/>
            </p:nvSpPr>
            <p:spPr bwMode="auto">
              <a:xfrm>
                <a:off x="2548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0283" name="Oval 43"/>
              <p:cNvSpPr>
                <a:spLocks noChangeArrowheads="1"/>
              </p:cNvSpPr>
              <p:nvPr/>
            </p:nvSpPr>
            <p:spPr bwMode="auto">
              <a:xfrm>
                <a:off x="2273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10284" name="Text Box 44"/>
            <p:cNvSpPr txBox="1">
              <a:spLocks noChangeArrowheads="1"/>
            </p:cNvSpPr>
            <p:nvPr/>
          </p:nvSpPr>
          <p:spPr bwMode="auto">
            <a:xfrm>
              <a:off x="2593" y="1969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4044950" y="2219325"/>
            <a:ext cx="2544763" cy="1084263"/>
            <a:chOff x="2548" y="1398"/>
            <a:chExt cx="1603" cy="683"/>
          </a:xfrm>
        </p:grpSpPr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2548" y="1483"/>
              <a:ext cx="1603" cy="598"/>
              <a:chOff x="2548" y="1483"/>
              <a:chExt cx="1603" cy="598"/>
            </a:xfrm>
          </p:grpSpPr>
          <p:sp>
            <p:nvSpPr>
              <p:cNvPr id="22569" name="Line 47"/>
              <p:cNvSpPr>
                <a:spLocks noChangeShapeType="1"/>
              </p:cNvSpPr>
              <p:nvPr/>
            </p:nvSpPr>
            <p:spPr bwMode="auto">
              <a:xfrm>
                <a:off x="3464" y="1682"/>
                <a:ext cx="687" cy="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2570" name="Line 48"/>
              <p:cNvSpPr>
                <a:spLocks noChangeShapeType="1"/>
              </p:cNvSpPr>
              <p:nvPr/>
            </p:nvSpPr>
            <p:spPr bwMode="auto">
              <a:xfrm flipV="1">
                <a:off x="2548" y="1682"/>
                <a:ext cx="687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0289" name="Oval 49"/>
              <p:cNvSpPr>
                <a:spLocks noChangeArrowheads="1"/>
              </p:cNvSpPr>
              <p:nvPr/>
            </p:nvSpPr>
            <p:spPr bwMode="auto">
              <a:xfrm>
                <a:off x="3189" y="1483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10290" name="Text Box 50"/>
            <p:cNvSpPr txBox="1">
              <a:spLocks noChangeArrowheads="1"/>
            </p:cNvSpPr>
            <p:nvPr/>
          </p:nvSpPr>
          <p:spPr bwMode="auto">
            <a:xfrm>
              <a:off x="2868" y="139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4552950" y="1406525"/>
            <a:ext cx="1019175" cy="947738"/>
            <a:chOff x="2868" y="886"/>
            <a:chExt cx="642" cy="597"/>
          </a:xfrm>
        </p:grpSpPr>
        <p:grpSp>
          <p:nvGrpSpPr>
            <p:cNvPr id="14" name="Group 52"/>
            <p:cNvGrpSpPr>
              <a:grpSpLocks/>
            </p:cNvGrpSpPr>
            <p:nvPr/>
          </p:nvGrpSpPr>
          <p:grpSpPr bwMode="auto">
            <a:xfrm>
              <a:off x="3189" y="926"/>
              <a:ext cx="321" cy="557"/>
              <a:chOff x="3189" y="926"/>
              <a:chExt cx="321" cy="557"/>
            </a:xfrm>
          </p:grpSpPr>
          <p:sp>
            <p:nvSpPr>
              <p:cNvPr id="22565" name="Line 53"/>
              <p:cNvSpPr>
                <a:spLocks noChangeShapeType="1"/>
              </p:cNvSpPr>
              <p:nvPr/>
            </p:nvSpPr>
            <p:spPr bwMode="auto">
              <a:xfrm flipV="1">
                <a:off x="3372" y="1205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0294" name="Oval 54"/>
              <p:cNvSpPr>
                <a:spLocks noChangeArrowheads="1"/>
              </p:cNvSpPr>
              <p:nvPr/>
            </p:nvSpPr>
            <p:spPr bwMode="auto">
              <a:xfrm>
                <a:off x="3189" y="926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10295" name="Text Box 55"/>
            <p:cNvSpPr txBox="1">
              <a:spLocks noChangeArrowheads="1"/>
            </p:cNvSpPr>
            <p:nvPr/>
          </p:nvSpPr>
          <p:spPr bwMode="auto">
            <a:xfrm>
              <a:off x="2868" y="88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10296" name="Rectangle 56"/>
          <p:cNvSpPr>
            <a:spLocks noChangeArrowheads="1"/>
          </p:cNvSpPr>
          <p:nvPr/>
        </p:nvSpPr>
        <p:spPr bwMode="auto">
          <a:xfrm>
            <a:off x="6312500" y="2076208"/>
            <a:ext cx="2305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输出：</a:t>
            </a:r>
          </a:p>
          <a:p>
            <a:pPr algn="l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05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10</a:t>
            </a:r>
          </a:p>
        </p:txBody>
      </p:sp>
      <p:grpSp>
        <p:nvGrpSpPr>
          <p:cNvPr id="16" name="Group 62"/>
          <p:cNvGrpSpPr>
            <a:grpSpLocks/>
          </p:cNvGrpSpPr>
          <p:nvPr/>
        </p:nvGrpSpPr>
        <p:grpSpPr bwMode="auto">
          <a:xfrm>
            <a:off x="5148263" y="1519238"/>
            <a:ext cx="504825" cy="396875"/>
            <a:chOff x="4558" y="1525"/>
            <a:chExt cx="454" cy="275"/>
          </a:xfrm>
        </p:grpSpPr>
        <p:sp>
          <p:nvSpPr>
            <p:cNvPr id="22559" name="Rectangle 63"/>
            <p:cNvSpPr>
              <a:spLocks noChangeArrowheads="1"/>
            </p:cNvSpPr>
            <p:nvPr/>
          </p:nvSpPr>
          <p:spPr bwMode="auto">
            <a:xfrm>
              <a:off x="4604" y="1525"/>
              <a:ext cx="226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2560" name="Text Box 64"/>
            <p:cNvSpPr txBox="1">
              <a:spLocks noChangeArrowheads="1"/>
            </p:cNvSpPr>
            <p:nvPr/>
          </p:nvSpPr>
          <p:spPr bwMode="auto">
            <a:xfrm>
              <a:off x="4558" y="1525"/>
              <a:ext cx="45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FF0000"/>
                  </a:solidFill>
                  <a:latin typeface="Arial" charset="0"/>
                  <a:ea typeface="宋体" charset="-122"/>
                </a:rPr>
                <a:t>2</a:t>
              </a:r>
            </a:p>
          </p:txBody>
        </p:sp>
      </p:grpSp>
      <p:grpSp>
        <p:nvGrpSpPr>
          <p:cNvPr id="17" name="Group 65"/>
          <p:cNvGrpSpPr>
            <a:grpSpLocks/>
          </p:cNvGrpSpPr>
          <p:nvPr/>
        </p:nvGrpSpPr>
        <p:grpSpPr bwMode="auto">
          <a:xfrm>
            <a:off x="5148263" y="2384425"/>
            <a:ext cx="504825" cy="396875"/>
            <a:chOff x="4558" y="1525"/>
            <a:chExt cx="454" cy="275"/>
          </a:xfrm>
        </p:grpSpPr>
        <p:sp>
          <p:nvSpPr>
            <p:cNvPr id="22557" name="Rectangle 66"/>
            <p:cNvSpPr>
              <a:spLocks noChangeArrowheads="1"/>
            </p:cNvSpPr>
            <p:nvPr/>
          </p:nvSpPr>
          <p:spPr bwMode="auto">
            <a:xfrm>
              <a:off x="4604" y="1525"/>
              <a:ext cx="226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2558" name="Text Box 67"/>
            <p:cNvSpPr txBox="1">
              <a:spLocks noChangeArrowheads="1"/>
            </p:cNvSpPr>
            <p:nvPr/>
          </p:nvSpPr>
          <p:spPr bwMode="auto">
            <a:xfrm>
              <a:off x="4558" y="1525"/>
              <a:ext cx="45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FF0000"/>
                  </a:solidFill>
                  <a:latin typeface="Arial" charset="0"/>
                  <a:ea typeface="宋体" charset="-122"/>
                </a:rPr>
                <a:t>4</a:t>
              </a:r>
            </a:p>
          </p:txBody>
        </p:sp>
      </p:grp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2700338" y="981075"/>
            <a:ext cx="1584325" cy="431800"/>
            <a:chOff x="1701" y="618"/>
            <a:chExt cx="998" cy="272"/>
          </a:xfrm>
        </p:grpSpPr>
        <p:sp>
          <p:nvSpPr>
            <p:cNvPr id="22555" name="Freeform 69"/>
            <p:cNvSpPr>
              <a:spLocks/>
            </p:cNvSpPr>
            <p:nvPr/>
          </p:nvSpPr>
          <p:spPr bwMode="auto">
            <a:xfrm>
              <a:off x="1701" y="618"/>
              <a:ext cx="998" cy="106"/>
            </a:xfrm>
            <a:custGeom>
              <a:avLst/>
              <a:gdLst>
                <a:gd name="T0" fmla="*/ 998 w 998"/>
                <a:gd name="T1" fmla="*/ 0 h 106"/>
                <a:gd name="T2" fmla="*/ 680 w 998"/>
                <a:gd name="T3" fmla="*/ 91 h 106"/>
                <a:gd name="T4" fmla="*/ 272 w 998"/>
                <a:gd name="T5" fmla="*/ 91 h 106"/>
                <a:gd name="T6" fmla="*/ 0 w 998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8"/>
                <a:gd name="T13" fmla="*/ 0 h 106"/>
                <a:gd name="T14" fmla="*/ 998 w 998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8" h="106">
                  <a:moveTo>
                    <a:pt x="998" y="0"/>
                  </a:moveTo>
                  <a:cubicBezTo>
                    <a:pt x="899" y="38"/>
                    <a:pt x="801" y="76"/>
                    <a:pt x="680" y="91"/>
                  </a:cubicBezTo>
                  <a:cubicBezTo>
                    <a:pt x="559" y="106"/>
                    <a:pt x="385" y="106"/>
                    <a:pt x="272" y="91"/>
                  </a:cubicBezTo>
                  <a:cubicBezTo>
                    <a:pt x="159" y="76"/>
                    <a:pt x="79" y="38"/>
                    <a:pt x="0" y="0"/>
                  </a:cubicBezTo>
                </a:path>
              </a:pathLst>
            </a:custGeom>
            <a:noFill/>
            <a:ln w="349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2556" name="Line 70"/>
            <p:cNvSpPr>
              <a:spLocks noChangeShapeType="1"/>
            </p:cNvSpPr>
            <p:nvPr/>
          </p:nvSpPr>
          <p:spPr bwMode="auto">
            <a:xfrm flipV="1">
              <a:off x="1701" y="66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19" name="Group 71"/>
          <p:cNvGrpSpPr>
            <a:grpSpLocks/>
          </p:cNvGrpSpPr>
          <p:nvPr/>
        </p:nvGrpSpPr>
        <p:grpSpPr bwMode="auto">
          <a:xfrm>
            <a:off x="1692275" y="981075"/>
            <a:ext cx="896938" cy="431800"/>
            <a:chOff x="1701" y="618"/>
            <a:chExt cx="998" cy="272"/>
          </a:xfrm>
        </p:grpSpPr>
        <p:sp>
          <p:nvSpPr>
            <p:cNvPr id="22553" name="Freeform 72"/>
            <p:cNvSpPr>
              <a:spLocks/>
            </p:cNvSpPr>
            <p:nvPr/>
          </p:nvSpPr>
          <p:spPr bwMode="auto">
            <a:xfrm>
              <a:off x="1701" y="618"/>
              <a:ext cx="998" cy="106"/>
            </a:xfrm>
            <a:custGeom>
              <a:avLst/>
              <a:gdLst>
                <a:gd name="T0" fmla="*/ 998 w 998"/>
                <a:gd name="T1" fmla="*/ 0 h 106"/>
                <a:gd name="T2" fmla="*/ 680 w 998"/>
                <a:gd name="T3" fmla="*/ 91 h 106"/>
                <a:gd name="T4" fmla="*/ 272 w 998"/>
                <a:gd name="T5" fmla="*/ 91 h 106"/>
                <a:gd name="T6" fmla="*/ 0 w 998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8"/>
                <a:gd name="T13" fmla="*/ 0 h 106"/>
                <a:gd name="T14" fmla="*/ 998 w 998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8" h="106">
                  <a:moveTo>
                    <a:pt x="998" y="0"/>
                  </a:moveTo>
                  <a:cubicBezTo>
                    <a:pt x="899" y="38"/>
                    <a:pt x="801" y="76"/>
                    <a:pt x="680" y="91"/>
                  </a:cubicBezTo>
                  <a:cubicBezTo>
                    <a:pt x="559" y="106"/>
                    <a:pt x="385" y="106"/>
                    <a:pt x="272" y="91"/>
                  </a:cubicBezTo>
                  <a:cubicBezTo>
                    <a:pt x="159" y="76"/>
                    <a:pt x="79" y="38"/>
                    <a:pt x="0" y="0"/>
                  </a:cubicBezTo>
                </a:path>
              </a:pathLst>
            </a:custGeom>
            <a:noFill/>
            <a:ln w="349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2554" name="Line 73"/>
            <p:cNvSpPr>
              <a:spLocks noChangeShapeType="1"/>
            </p:cNvSpPr>
            <p:nvPr/>
          </p:nvSpPr>
          <p:spPr bwMode="auto">
            <a:xfrm flipV="1">
              <a:off x="1701" y="66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22547" name="Text Box 74"/>
          <p:cNvSpPr txBox="1">
            <a:spLocks noChangeArrowheads="1"/>
          </p:cNvSpPr>
          <p:nvPr/>
        </p:nvSpPr>
        <p:spPr bwMode="auto">
          <a:xfrm>
            <a:off x="6242400" y="431901"/>
            <a:ext cx="287972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2.</a:t>
            </a:r>
            <a:r>
              <a:rPr kumimoji="0" lang="zh-CN" altLang="en-US" sz="20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产生“败者树”</a:t>
            </a:r>
          </a:p>
        </p:txBody>
      </p:sp>
      <p:sp>
        <p:nvSpPr>
          <p:cNvPr id="22548" name="Text Box 75"/>
          <p:cNvSpPr txBox="1">
            <a:spLocks noChangeArrowheads="1"/>
          </p:cNvSpPr>
          <p:nvPr/>
        </p:nvSpPr>
        <p:spPr bwMode="auto">
          <a:xfrm>
            <a:off x="6238611" y="1662763"/>
            <a:ext cx="287972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5. </a:t>
            </a:r>
            <a:r>
              <a:rPr kumimoji="0" lang="zh-CN" altLang="en-US" sz="20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调整（从叶到根）；</a:t>
            </a:r>
          </a:p>
        </p:txBody>
      </p:sp>
      <p:sp>
        <p:nvSpPr>
          <p:cNvPr id="10316" name="Text Box 76"/>
          <p:cNvSpPr txBox="1">
            <a:spLocks noChangeArrowheads="1"/>
          </p:cNvSpPr>
          <p:nvPr/>
        </p:nvSpPr>
        <p:spPr bwMode="auto">
          <a:xfrm>
            <a:off x="6242400" y="853520"/>
            <a:ext cx="287972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3. </a:t>
            </a:r>
            <a:r>
              <a:rPr kumimoji="0" lang="zh-CN" altLang="en-US" sz="20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输出当前最小；</a:t>
            </a:r>
          </a:p>
        </p:txBody>
      </p:sp>
      <p:sp>
        <p:nvSpPr>
          <p:cNvPr id="10317" name="Line 77"/>
          <p:cNvSpPr>
            <a:spLocks noChangeShapeType="1"/>
          </p:cNvSpPr>
          <p:nvPr/>
        </p:nvSpPr>
        <p:spPr bwMode="auto">
          <a:xfrm>
            <a:off x="1187450" y="996950"/>
            <a:ext cx="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551" name="Rectangle 0"/>
          <p:cNvSpPr>
            <a:spLocks noChangeArrowheads="1"/>
          </p:cNvSpPr>
          <p:nvPr/>
        </p:nvSpPr>
        <p:spPr bwMode="auto">
          <a:xfrm>
            <a:off x="395288" y="188913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0     1     2     3     4    5    6    7    8    9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2552" name="Rectangle 1025"/>
          <p:cNvSpPr>
            <a:spLocks noChangeArrowheads="1"/>
          </p:cNvSpPr>
          <p:nvPr/>
        </p:nvSpPr>
        <p:spPr bwMode="auto">
          <a:xfrm>
            <a:off x="36513" y="1516063"/>
            <a:ext cx="5111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存储参加</a:t>
            </a:r>
          </a:p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归并的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外部结点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关键字；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 i="1">
                <a:solidFill>
                  <a:srgbClr val="3366FF"/>
                </a:solidFill>
                <a:ea typeface="楷体_GB2312" pitchFamily="49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楷体_GB2312" pitchFamily="49" charset="-122"/>
              </a:rPr>
              <a:t>0 </a:t>
            </a:r>
            <a:r>
              <a:rPr lang="en-US" altLang="zh-CN" sz="2400" b="1">
                <a:solidFill>
                  <a:srgbClr val="3366FF"/>
                </a:solidFill>
                <a:ea typeface="楷体_GB2312" pitchFamily="49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1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2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3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5</a:t>
            </a:r>
            <a:r>
              <a:rPr lang="en-US" altLang="zh-CN" sz="2400" b="1" i="1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存储指向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内部</a:t>
            </a:r>
          </a:p>
          <a:p>
            <a:pPr algn="l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    结点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对应的外部结点位置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" name="Text Box 72"/>
          <p:cNvSpPr txBox="1">
            <a:spLocks noChangeArrowheads="1"/>
          </p:cNvSpPr>
          <p:nvPr/>
        </p:nvSpPr>
        <p:spPr bwMode="auto">
          <a:xfrm>
            <a:off x="6228508" y="11653"/>
            <a:ext cx="2872460" cy="40011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1.</a:t>
            </a:r>
            <a:r>
              <a:rPr kumimoji="0" lang="zh-CN" altLang="en-US" sz="2000" b="1" dirty="0" smtClean="0">
                <a:solidFill>
                  <a:srgbClr val="000000"/>
                </a:solidFill>
                <a:ea typeface="楷体_GB2312" pitchFamily="49" charset="-122"/>
              </a:rPr>
              <a:t>从归并段输入</a:t>
            </a:r>
            <a:r>
              <a:rPr kumimoji="0"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关键字</a:t>
            </a:r>
            <a:endParaRPr kumimoji="0" lang="zh-CN" altLang="en-US" sz="2000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80" name="Text Box 75"/>
          <p:cNvSpPr txBox="1">
            <a:spLocks noChangeArrowheads="1"/>
          </p:cNvSpPr>
          <p:nvPr/>
        </p:nvSpPr>
        <p:spPr bwMode="auto">
          <a:xfrm>
            <a:off x="6234332" y="1264847"/>
            <a:ext cx="287972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4.</a:t>
            </a:r>
            <a:r>
              <a:rPr kumimoji="0" lang="zh-CN" altLang="en-US" sz="2000" b="1" dirty="0" smtClean="0">
                <a:solidFill>
                  <a:srgbClr val="000000"/>
                </a:solidFill>
                <a:ea typeface="楷体_GB2312" pitchFamily="49" charset="-122"/>
              </a:rPr>
              <a:t> 输入下一个关键字</a:t>
            </a:r>
            <a:endParaRPr kumimoji="0" lang="zh-CN" altLang="en-US" sz="2000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</p:txBody>
      </p:sp>
      <p:grpSp>
        <p:nvGrpSpPr>
          <p:cNvPr id="81" name="Group 59"/>
          <p:cNvGrpSpPr>
            <a:grpSpLocks/>
          </p:cNvGrpSpPr>
          <p:nvPr/>
        </p:nvGrpSpPr>
        <p:grpSpPr bwMode="auto">
          <a:xfrm>
            <a:off x="6516688" y="3141663"/>
            <a:ext cx="504825" cy="396875"/>
            <a:chOff x="4558" y="1525"/>
            <a:chExt cx="454" cy="275"/>
          </a:xfrm>
        </p:grpSpPr>
        <p:sp>
          <p:nvSpPr>
            <p:cNvPr id="82" name="Rectangle 60"/>
            <p:cNvSpPr>
              <a:spLocks noChangeArrowheads="1"/>
            </p:cNvSpPr>
            <p:nvPr/>
          </p:nvSpPr>
          <p:spPr bwMode="auto">
            <a:xfrm>
              <a:off x="4604" y="1525"/>
              <a:ext cx="226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3" name="Text Box 61"/>
            <p:cNvSpPr txBox="1">
              <a:spLocks noChangeArrowheads="1"/>
            </p:cNvSpPr>
            <p:nvPr/>
          </p:nvSpPr>
          <p:spPr bwMode="auto">
            <a:xfrm>
              <a:off x="4558" y="1525"/>
              <a:ext cx="45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6" grpId="0" autoUpdateAnimBg="0"/>
      <p:bldP spid="22548" grpId="0" animBg="1"/>
      <p:bldP spid="10317" grpId="0" animBg="1"/>
      <p:bldP spid="8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9"/>
          <p:cNvSpPr>
            <a:spLocks noChangeArrowheads="1"/>
          </p:cNvSpPr>
          <p:nvPr/>
        </p:nvSpPr>
        <p:spPr bwMode="auto">
          <a:xfrm>
            <a:off x="827088" y="620713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  <a:endParaRPr lang="en-US" altLang="zh-CN" sz="2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44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29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17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2306" name="Text Box 1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03350" y="3937000"/>
            <a:ext cx="5886450" cy="1212850"/>
            <a:chOff x="884" y="2480"/>
            <a:chExt cx="3708" cy="764"/>
          </a:xfrm>
        </p:grpSpPr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884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1861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2533" y="2480"/>
              <a:ext cx="30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3265" y="2480"/>
              <a:ext cx="3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4288" y="2480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195513" y="3716338"/>
            <a:ext cx="1412875" cy="914400"/>
            <a:chOff x="1383" y="2341"/>
            <a:chExt cx="890" cy="576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495" y="2439"/>
              <a:ext cx="778" cy="478"/>
              <a:chOff x="1495" y="2439"/>
              <a:chExt cx="778" cy="478"/>
            </a:xfrm>
          </p:grpSpPr>
          <p:sp>
            <p:nvSpPr>
              <p:cNvPr id="23605" name="Line 29"/>
              <p:cNvSpPr>
                <a:spLocks noChangeShapeType="1"/>
              </p:cNvSpPr>
              <p:nvPr/>
            </p:nvSpPr>
            <p:spPr bwMode="auto">
              <a:xfrm>
                <a:off x="1998" y="2678"/>
                <a:ext cx="275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318" name="Oval 30"/>
              <p:cNvSpPr>
                <a:spLocks noChangeArrowheads="1"/>
              </p:cNvSpPr>
              <p:nvPr/>
            </p:nvSpPr>
            <p:spPr bwMode="auto">
              <a:xfrm>
                <a:off x="1724" y="2439"/>
                <a:ext cx="320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3607" name="Line 31"/>
              <p:cNvSpPr>
                <a:spLocks noChangeShapeType="1"/>
              </p:cNvSpPr>
              <p:nvPr/>
            </p:nvSpPr>
            <p:spPr bwMode="auto">
              <a:xfrm flipH="1">
                <a:off x="1495" y="2678"/>
                <a:ext cx="274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12320" name="Text Box 32"/>
            <p:cNvSpPr txBox="1">
              <a:spLocks noChangeArrowheads="1"/>
            </p:cNvSpPr>
            <p:nvPr/>
          </p:nvSpPr>
          <p:spPr bwMode="auto">
            <a:xfrm>
              <a:off x="1383" y="2341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007100" y="3113088"/>
            <a:ext cx="1479550" cy="885825"/>
            <a:chOff x="3784" y="1961"/>
            <a:chExt cx="932" cy="558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784" y="1961"/>
              <a:ext cx="916" cy="558"/>
              <a:chOff x="3784" y="1961"/>
              <a:chExt cx="916" cy="558"/>
            </a:xfrm>
          </p:grpSpPr>
          <p:sp>
            <p:nvSpPr>
              <p:cNvPr id="23600" name="Line 35"/>
              <p:cNvSpPr>
                <a:spLocks noChangeShapeType="1"/>
              </p:cNvSpPr>
              <p:nvPr/>
            </p:nvSpPr>
            <p:spPr bwMode="auto">
              <a:xfrm flipV="1">
                <a:off x="3784" y="220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324" name="Oval 36"/>
              <p:cNvSpPr>
                <a:spLocks noChangeArrowheads="1"/>
              </p:cNvSpPr>
              <p:nvPr/>
            </p:nvSpPr>
            <p:spPr bwMode="auto">
              <a:xfrm>
                <a:off x="4059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3602" name="Line 37"/>
              <p:cNvSpPr>
                <a:spLocks noChangeShapeType="1"/>
              </p:cNvSpPr>
              <p:nvPr/>
            </p:nvSpPr>
            <p:spPr bwMode="auto">
              <a:xfrm>
                <a:off x="4334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12326" name="Text Box 38"/>
            <p:cNvSpPr txBox="1">
              <a:spLocks noChangeArrowheads="1"/>
            </p:cNvSpPr>
            <p:nvPr/>
          </p:nvSpPr>
          <p:spPr bwMode="auto">
            <a:xfrm>
              <a:off x="4376" y="196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3171825" y="3113088"/>
            <a:ext cx="1485900" cy="885825"/>
            <a:chOff x="1998" y="1961"/>
            <a:chExt cx="936" cy="55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998" y="1961"/>
              <a:ext cx="916" cy="558"/>
              <a:chOff x="1998" y="1961"/>
              <a:chExt cx="916" cy="558"/>
            </a:xfrm>
          </p:grpSpPr>
          <p:sp>
            <p:nvSpPr>
              <p:cNvPr id="23595" name="Line 41"/>
              <p:cNvSpPr>
                <a:spLocks noChangeShapeType="1"/>
              </p:cNvSpPr>
              <p:nvPr/>
            </p:nvSpPr>
            <p:spPr bwMode="auto">
              <a:xfrm flipV="1">
                <a:off x="1998" y="216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3596" name="Line 42"/>
              <p:cNvSpPr>
                <a:spLocks noChangeShapeType="1"/>
              </p:cNvSpPr>
              <p:nvPr/>
            </p:nvSpPr>
            <p:spPr bwMode="auto">
              <a:xfrm>
                <a:off x="2548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331" name="Oval 43"/>
              <p:cNvSpPr>
                <a:spLocks noChangeArrowheads="1"/>
              </p:cNvSpPr>
              <p:nvPr/>
            </p:nvSpPr>
            <p:spPr bwMode="auto">
              <a:xfrm>
                <a:off x="2273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12332" name="Text Box 44"/>
            <p:cNvSpPr txBox="1">
              <a:spLocks noChangeArrowheads="1"/>
            </p:cNvSpPr>
            <p:nvPr/>
          </p:nvSpPr>
          <p:spPr bwMode="auto">
            <a:xfrm>
              <a:off x="2593" y="1969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4044950" y="2219325"/>
            <a:ext cx="2544763" cy="1084263"/>
            <a:chOff x="2548" y="1398"/>
            <a:chExt cx="1603" cy="683"/>
          </a:xfrm>
        </p:grpSpPr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2548" y="1483"/>
              <a:ext cx="1603" cy="598"/>
              <a:chOff x="2548" y="1483"/>
              <a:chExt cx="1603" cy="598"/>
            </a:xfrm>
          </p:grpSpPr>
          <p:sp>
            <p:nvSpPr>
              <p:cNvPr id="23590" name="Line 47"/>
              <p:cNvSpPr>
                <a:spLocks noChangeShapeType="1"/>
              </p:cNvSpPr>
              <p:nvPr/>
            </p:nvSpPr>
            <p:spPr bwMode="auto">
              <a:xfrm>
                <a:off x="3464" y="1682"/>
                <a:ext cx="687" cy="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3591" name="Line 48"/>
              <p:cNvSpPr>
                <a:spLocks noChangeShapeType="1"/>
              </p:cNvSpPr>
              <p:nvPr/>
            </p:nvSpPr>
            <p:spPr bwMode="auto">
              <a:xfrm flipV="1">
                <a:off x="2548" y="1682"/>
                <a:ext cx="687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337" name="Oval 49"/>
              <p:cNvSpPr>
                <a:spLocks noChangeArrowheads="1"/>
              </p:cNvSpPr>
              <p:nvPr/>
            </p:nvSpPr>
            <p:spPr bwMode="auto">
              <a:xfrm>
                <a:off x="3189" y="1483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12338" name="Text Box 50"/>
            <p:cNvSpPr txBox="1">
              <a:spLocks noChangeArrowheads="1"/>
            </p:cNvSpPr>
            <p:nvPr/>
          </p:nvSpPr>
          <p:spPr bwMode="auto">
            <a:xfrm>
              <a:off x="2868" y="139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4552950" y="1406525"/>
            <a:ext cx="1019175" cy="947738"/>
            <a:chOff x="2868" y="886"/>
            <a:chExt cx="642" cy="597"/>
          </a:xfrm>
        </p:grpSpPr>
        <p:grpSp>
          <p:nvGrpSpPr>
            <p:cNvPr id="14" name="Group 52"/>
            <p:cNvGrpSpPr>
              <a:grpSpLocks/>
            </p:cNvGrpSpPr>
            <p:nvPr/>
          </p:nvGrpSpPr>
          <p:grpSpPr bwMode="auto">
            <a:xfrm>
              <a:off x="3189" y="926"/>
              <a:ext cx="321" cy="557"/>
              <a:chOff x="3189" y="926"/>
              <a:chExt cx="321" cy="557"/>
            </a:xfrm>
          </p:grpSpPr>
          <p:sp>
            <p:nvSpPr>
              <p:cNvPr id="23586" name="Line 53"/>
              <p:cNvSpPr>
                <a:spLocks noChangeShapeType="1"/>
              </p:cNvSpPr>
              <p:nvPr/>
            </p:nvSpPr>
            <p:spPr bwMode="auto">
              <a:xfrm flipV="1">
                <a:off x="3372" y="1205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342" name="Oval 54"/>
              <p:cNvSpPr>
                <a:spLocks noChangeArrowheads="1"/>
              </p:cNvSpPr>
              <p:nvPr/>
            </p:nvSpPr>
            <p:spPr bwMode="auto">
              <a:xfrm>
                <a:off x="3189" y="926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12343" name="Text Box 55"/>
            <p:cNvSpPr txBox="1">
              <a:spLocks noChangeArrowheads="1"/>
            </p:cNvSpPr>
            <p:nvPr/>
          </p:nvSpPr>
          <p:spPr bwMode="auto">
            <a:xfrm>
              <a:off x="2868" y="88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12344" name="Rectangle 56"/>
          <p:cNvSpPr>
            <a:spLocks noChangeArrowheads="1"/>
          </p:cNvSpPr>
          <p:nvPr/>
        </p:nvSpPr>
        <p:spPr bwMode="auto">
          <a:xfrm>
            <a:off x="6331744" y="2107406"/>
            <a:ext cx="2305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输出：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05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12</a:t>
            </a:r>
          </a:p>
        </p:txBody>
      </p:sp>
      <p:grpSp>
        <p:nvGrpSpPr>
          <p:cNvPr id="15" name="Group 59"/>
          <p:cNvGrpSpPr>
            <a:grpSpLocks/>
          </p:cNvGrpSpPr>
          <p:nvPr/>
        </p:nvGrpSpPr>
        <p:grpSpPr bwMode="auto">
          <a:xfrm>
            <a:off x="6516688" y="3141663"/>
            <a:ext cx="504825" cy="396875"/>
            <a:chOff x="4558" y="1525"/>
            <a:chExt cx="454" cy="275"/>
          </a:xfrm>
        </p:grpSpPr>
        <p:sp>
          <p:nvSpPr>
            <p:cNvPr id="23582" name="Rectangle 60"/>
            <p:cNvSpPr>
              <a:spLocks noChangeArrowheads="1"/>
            </p:cNvSpPr>
            <p:nvPr/>
          </p:nvSpPr>
          <p:spPr bwMode="auto">
            <a:xfrm>
              <a:off x="4604" y="1525"/>
              <a:ext cx="226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583" name="Text Box 61"/>
            <p:cNvSpPr txBox="1">
              <a:spLocks noChangeArrowheads="1"/>
            </p:cNvSpPr>
            <p:nvPr/>
          </p:nvSpPr>
          <p:spPr bwMode="auto">
            <a:xfrm>
              <a:off x="4558" y="1525"/>
              <a:ext cx="45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</p:grpSp>
      <p:grpSp>
        <p:nvGrpSpPr>
          <p:cNvPr id="16" name="Group 62"/>
          <p:cNvGrpSpPr>
            <a:grpSpLocks/>
          </p:cNvGrpSpPr>
          <p:nvPr/>
        </p:nvGrpSpPr>
        <p:grpSpPr bwMode="auto">
          <a:xfrm>
            <a:off x="5148263" y="1519238"/>
            <a:ext cx="504825" cy="396875"/>
            <a:chOff x="4558" y="1525"/>
            <a:chExt cx="454" cy="275"/>
          </a:xfrm>
        </p:grpSpPr>
        <p:sp>
          <p:nvSpPr>
            <p:cNvPr id="23580" name="Rectangle 63"/>
            <p:cNvSpPr>
              <a:spLocks noChangeArrowheads="1"/>
            </p:cNvSpPr>
            <p:nvPr/>
          </p:nvSpPr>
          <p:spPr bwMode="auto">
            <a:xfrm>
              <a:off x="4604" y="1525"/>
              <a:ext cx="226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581" name="Text Box 64"/>
            <p:cNvSpPr txBox="1">
              <a:spLocks noChangeArrowheads="1"/>
            </p:cNvSpPr>
            <p:nvPr/>
          </p:nvSpPr>
          <p:spPr bwMode="auto">
            <a:xfrm>
              <a:off x="4558" y="1525"/>
              <a:ext cx="45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FF0000"/>
                  </a:solidFill>
                  <a:latin typeface="Arial" charset="0"/>
                  <a:ea typeface="宋体" charset="-122"/>
                </a:rPr>
                <a:t>2</a:t>
              </a:r>
            </a:p>
          </p:txBody>
        </p:sp>
      </p:grpSp>
      <p:grpSp>
        <p:nvGrpSpPr>
          <p:cNvPr id="17" name="Group 65"/>
          <p:cNvGrpSpPr>
            <a:grpSpLocks/>
          </p:cNvGrpSpPr>
          <p:nvPr/>
        </p:nvGrpSpPr>
        <p:grpSpPr bwMode="auto">
          <a:xfrm>
            <a:off x="5148263" y="2384425"/>
            <a:ext cx="504825" cy="396875"/>
            <a:chOff x="4558" y="1525"/>
            <a:chExt cx="454" cy="275"/>
          </a:xfrm>
        </p:grpSpPr>
        <p:sp>
          <p:nvSpPr>
            <p:cNvPr id="23578" name="Rectangle 66"/>
            <p:cNvSpPr>
              <a:spLocks noChangeArrowheads="1"/>
            </p:cNvSpPr>
            <p:nvPr/>
          </p:nvSpPr>
          <p:spPr bwMode="auto">
            <a:xfrm>
              <a:off x="4604" y="1525"/>
              <a:ext cx="226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579" name="Text Box 67"/>
            <p:cNvSpPr txBox="1">
              <a:spLocks noChangeArrowheads="1"/>
            </p:cNvSpPr>
            <p:nvPr/>
          </p:nvSpPr>
          <p:spPr bwMode="auto">
            <a:xfrm>
              <a:off x="4558" y="1525"/>
              <a:ext cx="45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FF0000"/>
                  </a:solidFill>
                  <a:latin typeface="Arial" charset="0"/>
                  <a:ea typeface="宋体" charset="-122"/>
                </a:rPr>
                <a:t>4</a:t>
              </a:r>
            </a:p>
          </p:txBody>
        </p:sp>
      </p:grp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2700338" y="981075"/>
            <a:ext cx="2009775" cy="431800"/>
            <a:chOff x="1701" y="618"/>
            <a:chExt cx="998" cy="272"/>
          </a:xfrm>
        </p:grpSpPr>
        <p:sp>
          <p:nvSpPr>
            <p:cNvPr id="23576" name="Freeform 69"/>
            <p:cNvSpPr>
              <a:spLocks/>
            </p:cNvSpPr>
            <p:nvPr/>
          </p:nvSpPr>
          <p:spPr bwMode="auto">
            <a:xfrm>
              <a:off x="1701" y="618"/>
              <a:ext cx="998" cy="106"/>
            </a:xfrm>
            <a:custGeom>
              <a:avLst/>
              <a:gdLst>
                <a:gd name="T0" fmla="*/ 998 w 998"/>
                <a:gd name="T1" fmla="*/ 0 h 106"/>
                <a:gd name="T2" fmla="*/ 680 w 998"/>
                <a:gd name="T3" fmla="*/ 91 h 106"/>
                <a:gd name="T4" fmla="*/ 272 w 998"/>
                <a:gd name="T5" fmla="*/ 91 h 106"/>
                <a:gd name="T6" fmla="*/ 0 w 998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8"/>
                <a:gd name="T13" fmla="*/ 0 h 106"/>
                <a:gd name="T14" fmla="*/ 998 w 998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8" h="106">
                  <a:moveTo>
                    <a:pt x="998" y="0"/>
                  </a:moveTo>
                  <a:cubicBezTo>
                    <a:pt x="899" y="38"/>
                    <a:pt x="801" y="76"/>
                    <a:pt x="680" y="91"/>
                  </a:cubicBezTo>
                  <a:cubicBezTo>
                    <a:pt x="559" y="106"/>
                    <a:pt x="385" y="106"/>
                    <a:pt x="272" y="91"/>
                  </a:cubicBezTo>
                  <a:cubicBezTo>
                    <a:pt x="159" y="76"/>
                    <a:pt x="79" y="38"/>
                    <a:pt x="0" y="0"/>
                  </a:cubicBezTo>
                </a:path>
              </a:pathLst>
            </a:custGeom>
            <a:noFill/>
            <a:ln w="349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577" name="Line 70"/>
            <p:cNvSpPr>
              <a:spLocks noChangeShapeType="1"/>
            </p:cNvSpPr>
            <p:nvPr/>
          </p:nvSpPr>
          <p:spPr bwMode="auto">
            <a:xfrm flipV="1">
              <a:off x="1701" y="66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19" name="Group 71"/>
          <p:cNvGrpSpPr>
            <a:grpSpLocks/>
          </p:cNvGrpSpPr>
          <p:nvPr/>
        </p:nvGrpSpPr>
        <p:grpSpPr bwMode="auto">
          <a:xfrm>
            <a:off x="1692275" y="981075"/>
            <a:ext cx="930275" cy="431800"/>
            <a:chOff x="1701" y="618"/>
            <a:chExt cx="998" cy="272"/>
          </a:xfrm>
        </p:grpSpPr>
        <p:sp>
          <p:nvSpPr>
            <p:cNvPr id="23574" name="Freeform 72"/>
            <p:cNvSpPr>
              <a:spLocks/>
            </p:cNvSpPr>
            <p:nvPr/>
          </p:nvSpPr>
          <p:spPr bwMode="auto">
            <a:xfrm>
              <a:off x="1701" y="618"/>
              <a:ext cx="998" cy="106"/>
            </a:xfrm>
            <a:custGeom>
              <a:avLst/>
              <a:gdLst>
                <a:gd name="T0" fmla="*/ 998 w 998"/>
                <a:gd name="T1" fmla="*/ 0 h 106"/>
                <a:gd name="T2" fmla="*/ 680 w 998"/>
                <a:gd name="T3" fmla="*/ 91 h 106"/>
                <a:gd name="T4" fmla="*/ 272 w 998"/>
                <a:gd name="T5" fmla="*/ 91 h 106"/>
                <a:gd name="T6" fmla="*/ 0 w 998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8"/>
                <a:gd name="T13" fmla="*/ 0 h 106"/>
                <a:gd name="T14" fmla="*/ 998 w 998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8" h="106">
                  <a:moveTo>
                    <a:pt x="998" y="0"/>
                  </a:moveTo>
                  <a:cubicBezTo>
                    <a:pt x="899" y="38"/>
                    <a:pt x="801" y="76"/>
                    <a:pt x="680" y="91"/>
                  </a:cubicBezTo>
                  <a:cubicBezTo>
                    <a:pt x="559" y="106"/>
                    <a:pt x="385" y="106"/>
                    <a:pt x="272" y="91"/>
                  </a:cubicBezTo>
                  <a:cubicBezTo>
                    <a:pt x="159" y="76"/>
                    <a:pt x="79" y="38"/>
                    <a:pt x="0" y="0"/>
                  </a:cubicBezTo>
                </a:path>
              </a:pathLst>
            </a:custGeom>
            <a:noFill/>
            <a:ln w="349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575" name="Line 73"/>
            <p:cNvSpPr>
              <a:spLocks noChangeShapeType="1"/>
            </p:cNvSpPr>
            <p:nvPr/>
          </p:nvSpPr>
          <p:spPr bwMode="auto">
            <a:xfrm flipV="1">
              <a:off x="1701" y="66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2362" name="Line 74"/>
          <p:cNvSpPr>
            <a:spLocks noChangeShapeType="1"/>
          </p:cNvSpPr>
          <p:nvPr/>
        </p:nvSpPr>
        <p:spPr bwMode="auto">
          <a:xfrm>
            <a:off x="1187450" y="996950"/>
            <a:ext cx="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572" name="Rectangle 0"/>
          <p:cNvSpPr>
            <a:spLocks noChangeArrowheads="1"/>
          </p:cNvSpPr>
          <p:nvPr/>
        </p:nvSpPr>
        <p:spPr bwMode="auto">
          <a:xfrm>
            <a:off x="395288" y="188913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0     1     2     3     4    5    6    7    8    9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3573" name="Rectangle 1025"/>
          <p:cNvSpPr>
            <a:spLocks noChangeArrowheads="1"/>
          </p:cNvSpPr>
          <p:nvPr/>
        </p:nvSpPr>
        <p:spPr bwMode="auto">
          <a:xfrm>
            <a:off x="36513" y="1516063"/>
            <a:ext cx="5111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存储参加</a:t>
            </a:r>
          </a:p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归并的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外部结点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关键字；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 i="1">
                <a:solidFill>
                  <a:srgbClr val="3366FF"/>
                </a:solidFill>
                <a:ea typeface="楷体_GB2312" pitchFamily="49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楷体_GB2312" pitchFamily="49" charset="-122"/>
              </a:rPr>
              <a:t>0 </a:t>
            </a:r>
            <a:r>
              <a:rPr lang="en-US" altLang="zh-CN" sz="2400" b="1">
                <a:solidFill>
                  <a:srgbClr val="3366FF"/>
                </a:solidFill>
                <a:ea typeface="楷体_GB2312" pitchFamily="49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1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2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3</a:t>
            </a:r>
            <a:r>
              <a:rPr lang="en-US" altLang="zh-CN" sz="2400" b="1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>
                <a:solidFill>
                  <a:srgbClr val="3366FF"/>
                </a:solidFill>
                <a:ea typeface="宋体" charset="-122"/>
              </a:rPr>
              <a:t>5</a:t>
            </a:r>
            <a:r>
              <a:rPr lang="en-US" altLang="zh-CN" sz="2400" b="1" i="1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存储指向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内部</a:t>
            </a:r>
          </a:p>
          <a:p>
            <a:pPr algn="l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    结点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对应的外部结点位置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6242400" y="431901"/>
            <a:ext cx="287972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2.</a:t>
            </a:r>
            <a:r>
              <a:rPr kumimoji="0" lang="zh-CN" altLang="en-US" sz="20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产生“败者树”</a:t>
            </a:r>
          </a:p>
        </p:txBody>
      </p:sp>
      <p:sp>
        <p:nvSpPr>
          <p:cNvPr id="77" name="Text Box 75"/>
          <p:cNvSpPr txBox="1">
            <a:spLocks noChangeArrowheads="1"/>
          </p:cNvSpPr>
          <p:nvPr/>
        </p:nvSpPr>
        <p:spPr bwMode="auto">
          <a:xfrm>
            <a:off x="6238611" y="1662763"/>
            <a:ext cx="287972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5. </a:t>
            </a:r>
            <a:r>
              <a:rPr kumimoji="0" lang="zh-CN" altLang="en-US" sz="20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调整（从叶到根）；</a:t>
            </a: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6242400" y="853520"/>
            <a:ext cx="287972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3. </a:t>
            </a:r>
            <a:r>
              <a:rPr kumimoji="0" lang="zh-CN" altLang="en-US" sz="20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输出当前最小；</a:t>
            </a:r>
          </a:p>
        </p:txBody>
      </p:sp>
      <p:sp>
        <p:nvSpPr>
          <p:cNvPr id="79" name="Text Box 72"/>
          <p:cNvSpPr txBox="1">
            <a:spLocks noChangeArrowheads="1"/>
          </p:cNvSpPr>
          <p:nvPr/>
        </p:nvSpPr>
        <p:spPr bwMode="auto">
          <a:xfrm>
            <a:off x="6228508" y="11653"/>
            <a:ext cx="2872460" cy="40011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1.</a:t>
            </a:r>
            <a:r>
              <a:rPr kumimoji="0" lang="zh-CN" altLang="en-US" sz="2000" b="1" dirty="0" smtClean="0">
                <a:solidFill>
                  <a:srgbClr val="000000"/>
                </a:solidFill>
                <a:ea typeface="楷体_GB2312" pitchFamily="49" charset="-122"/>
              </a:rPr>
              <a:t>从归并段输入</a:t>
            </a:r>
            <a:r>
              <a:rPr kumimoji="0"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关键字</a:t>
            </a:r>
            <a:endParaRPr kumimoji="0" lang="zh-CN" altLang="en-US" sz="2000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80" name="Text Box 75"/>
          <p:cNvSpPr txBox="1">
            <a:spLocks noChangeArrowheads="1"/>
          </p:cNvSpPr>
          <p:nvPr/>
        </p:nvSpPr>
        <p:spPr bwMode="auto">
          <a:xfrm>
            <a:off x="6234332" y="1264847"/>
            <a:ext cx="287972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 b="1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4.</a:t>
            </a:r>
            <a:r>
              <a:rPr kumimoji="0" lang="zh-CN" altLang="en-US" sz="2000" b="1" dirty="0" smtClean="0">
                <a:solidFill>
                  <a:srgbClr val="000000"/>
                </a:solidFill>
                <a:ea typeface="楷体_GB2312" pitchFamily="49" charset="-122"/>
              </a:rPr>
              <a:t> 输入下一个关键字</a:t>
            </a:r>
            <a:endParaRPr kumimoji="0" lang="zh-CN" altLang="en-US" sz="2000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431088" y="2528047"/>
            <a:ext cx="755482" cy="4016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2" grpId="0" animBg="1"/>
      <p:bldP spid="2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53"/>
          <p:cNvSpPr>
            <a:spLocks noChangeArrowheads="1"/>
          </p:cNvSpPr>
          <p:nvPr/>
        </p:nvSpPr>
        <p:spPr bwMode="auto">
          <a:xfrm>
            <a:off x="827088" y="620713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smtClean="0">
              <a:ea typeface="仿宋_GB2312" pitchFamily="49" charset="-122"/>
            </a:endParaRPr>
          </a:p>
          <a:p>
            <a:pPr algn="just" eaLnBrk="1" hangingPunct="1"/>
            <a:endParaRPr lang="en-US" altLang="zh-CN" smtClean="0"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56</a:t>
              </a: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 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1863725" y="5199063"/>
            <a:ext cx="581025" cy="12017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</a:t>
            </a:r>
            <a:endParaRPr lang="en-US" altLang="zh-CN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3390900" y="5199063"/>
            <a:ext cx="581025" cy="12017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</a:t>
            </a:r>
            <a:endParaRPr lang="en-US" altLang="zh-CN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481513" y="4567238"/>
            <a:ext cx="581025" cy="12017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</a:t>
            </a:r>
            <a:endParaRPr lang="en-US" altLang="zh-CN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5643563" y="4567238"/>
            <a:ext cx="582612" cy="12017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</a:t>
            </a:r>
            <a:endParaRPr lang="en-US" altLang="zh-CN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7243763" y="4567238"/>
            <a:ext cx="581025" cy="12017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</a:t>
            </a:r>
            <a:endParaRPr lang="en-US" altLang="zh-CN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782763" y="645636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归并段</a:t>
            </a: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3309938" y="645636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归并段</a:t>
            </a: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4400550" y="582612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归并段</a:t>
            </a: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</a:t>
            </a:r>
            <a:endParaRPr lang="en-US" altLang="zh-CN" sz="1800" b="1" baseline="-250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5565775" y="582612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归并段</a:t>
            </a: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7089775" y="582612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归并段</a:t>
            </a:r>
            <a:r>
              <a:rPr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03350" y="3937000"/>
            <a:ext cx="5886450" cy="1212850"/>
            <a:chOff x="884" y="2480"/>
            <a:chExt cx="3708" cy="764"/>
          </a:xfrm>
        </p:grpSpPr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884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1861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2533" y="2480"/>
              <a:ext cx="30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3265" y="2480"/>
              <a:ext cx="3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4288" y="2480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195513" y="3716338"/>
            <a:ext cx="1412875" cy="914400"/>
            <a:chOff x="1383" y="2341"/>
            <a:chExt cx="890" cy="576"/>
          </a:xfrm>
        </p:grpSpPr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1495" y="2439"/>
              <a:ext cx="778" cy="478"/>
              <a:chOff x="1495" y="2439"/>
              <a:chExt cx="778" cy="478"/>
            </a:xfrm>
          </p:grpSpPr>
          <p:sp>
            <p:nvSpPr>
              <p:cNvPr id="24637" name="Line 29"/>
              <p:cNvSpPr>
                <a:spLocks noChangeShapeType="1"/>
              </p:cNvSpPr>
              <p:nvPr/>
            </p:nvSpPr>
            <p:spPr bwMode="auto">
              <a:xfrm>
                <a:off x="1998" y="2678"/>
                <a:ext cx="275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8702" name="Oval 30"/>
              <p:cNvSpPr>
                <a:spLocks noChangeArrowheads="1"/>
              </p:cNvSpPr>
              <p:nvPr/>
            </p:nvSpPr>
            <p:spPr bwMode="auto">
              <a:xfrm>
                <a:off x="1724" y="2439"/>
                <a:ext cx="320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4639" name="Line 31"/>
              <p:cNvSpPr>
                <a:spLocks noChangeShapeType="1"/>
              </p:cNvSpPr>
              <p:nvPr/>
            </p:nvSpPr>
            <p:spPr bwMode="auto">
              <a:xfrm flipH="1">
                <a:off x="1495" y="2678"/>
                <a:ext cx="274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28704" name="Text Box 32"/>
            <p:cNvSpPr txBox="1">
              <a:spLocks noChangeArrowheads="1"/>
            </p:cNvSpPr>
            <p:nvPr/>
          </p:nvSpPr>
          <p:spPr bwMode="auto">
            <a:xfrm>
              <a:off x="1383" y="2341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007100" y="3113088"/>
            <a:ext cx="1479550" cy="885825"/>
            <a:chOff x="3784" y="1961"/>
            <a:chExt cx="932" cy="558"/>
          </a:xfrm>
        </p:grpSpPr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3784" y="1961"/>
              <a:ext cx="916" cy="558"/>
              <a:chOff x="3784" y="1961"/>
              <a:chExt cx="916" cy="558"/>
            </a:xfrm>
          </p:grpSpPr>
          <p:sp>
            <p:nvSpPr>
              <p:cNvPr id="24632" name="Line 35"/>
              <p:cNvSpPr>
                <a:spLocks noChangeShapeType="1"/>
              </p:cNvSpPr>
              <p:nvPr/>
            </p:nvSpPr>
            <p:spPr bwMode="auto">
              <a:xfrm flipV="1">
                <a:off x="3784" y="220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8708" name="Oval 36"/>
              <p:cNvSpPr>
                <a:spLocks noChangeArrowheads="1"/>
              </p:cNvSpPr>
              <p:nvPr/>
            </p:nvSpPr>
            <p:spPr bwMode="auto">
              <a:xfrm>
                <a:off x="4059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4634" name="Line 37"/>
              <p:cNvSpPr>
                <a:spLocks noChangeShapeType="1"/>
              </p:cNvSpPr>
              <p:nvPr/>
            </p:nvSpPr>
            <p:spPr bwMode="auto">
              <a:xfrm>
                <a:off x="4334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28710" name="Text Box 38"/>
            <p:cNvSpPr txBox="1">
              <a:spLocks noChangeArrowheads="1"/>
            </p:cNvSpPr>
            <p:nvPr/>
          </p:nvSpPr>
          <p:spPr bwMode="auto">
            <a:xfrm>
              <a:off x="4376" y="196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3171825" y="3113088"/>
            <a:ext cx="1485900" cy="885825"/>
            <a:chOff x="1998" y="1961"/>
            <a:chExt cx="936" cy="558"/>
          </a:xfrm>
        </p:grpSpPr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1998" y="1961"/>
              <a:ext cx="916" cy="558"/>
              <a:chOff x="1998" y="1961"/>
              <a:chExt cx="916" cy="558"/>
            </a:xfrm>
          </p:grpSpPr>
          <p:sp>
            <p:nvSpPr>
              <p:cNvPr id="24627" name="Line 41"/>
              <p:cNvSpPr>
                <a:spLocks noChangeShapeType="1"/>
              </p:cNvSpPr>
              <p:nvPr/>
            </p:nvSpPr>
            <p:spPr bwMode="auto">
              <a:xfrm flipV="1">
                <a:off x="1998" y="216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628" name="Line 42"/>
              <p:cNvSpPr>
                <a:spLocks noChangeShapeType="1"/>
              </p:cNvSpPr>
              <p:nvPr/>
            </p:nvSpPr>
            <p:spPr bwMode="auto">
              <a:xfrm>
                <a:off x="2548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8715" name="Oval 43"/>
              <p:cNvSpPr>
                <a:spLocks noChangeArrowheads="1"/>
              </p:cNvSpPr>
              <p:nvPr/>
            </p:nvSpPr>
            <p:spPr bwMode="auto">
              <a:xfrm>
                <a:off x="2273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28716" name="Text Box 44"/>
            <p:cNvSpPr txBox="1">
              <a:spLocks noChangeArrowheads="1"/>
            </p:cNvSpPr>
            <p:nvPr/>
          </p:nvSpPr>
          <p:spPr bwMode="auto">
            <a:xfrm>
              <a:off x="2593" y="1969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4044950" y="2219325"/>
            <a:ext cx="2544763" cy="1084263"/>
            <a:chOff x="2548" y="1398"/>
            <a:chExt cx="1603" cy="683"/>
          </a:xfrm>
        </p:grpSpPr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2548" y="1483"/>
              <a:ext cx="1603" cy="598"/>
              <a:chOff x="2548" y="1483"/>
              <a:chExt cx="1603" cy="598"/>
            </a:xfrm>
          </p:grpSpPr>
          <p:sp>
            <p:nvSpPr>
              <p:cNvPr id="24622" name="Line 47"/>
              <p:cNvSpPr>
                <a:spLocks noChangeShapeType="1"/>
              </p:cNvSpPr>
              <p:nvPr/>
            </p:nvSpPr>
            <p:spPr bwMode="auto">
              <a:xfrm>
                <a:off x="3464" y="1682"/>
                <a:ext cx="687" cy="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623" name="Line 48"/>
              <p:cNvSpPr>
                <a:spLocks noChangeShapeType="1"/>
              </p:cNvSpPr>
              <p:nvPr/>
            </p:nvSpPr>
            <p:spPr bwMode="auto">
              <a:xfrm flipV="1">
                <a:off x="2548" y="1682"/>
                <a:ext cx="687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8721" name="Oval 49"/>
              <p:cNvSpPr>
                <a:spLocks noChangeArrowheads="1"/>
              </p:cNvSpPr>
              <p:nvPr/>
            </p:nvSpPr>
            <p:spPr bwMode="auto">
              <a:xfrm>
                <a:off x="3189" y="1483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28722" name="Text Box 50"/>
            <p:cNvSpPr txBox="1">
              <a:spLocks noChangeArrowheads="1"/>
            </p:cNvSpPr>
            <p:nvPr/>
          </p:nvSpPr>
          <p:spPr bwMode="auto">
            <a:xfrm>
              <a:off x="2868" y="139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4552950" y="1406525"/>
            <a:ext cx="1019175" cy="947738"/>
            <a:chOff x="2868" y="886"/>
            <a:chExt cx="642" cy="597"/>
          </a:xfrm>
        </p:grpSpPr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3189" y="926"/>
              <a:ext cx="321" cy="557"/>
              <a:chOff x="3189" y="926"/>
              <a:chExt cx="321" cy="557"/>
            </a:xfrm>
          </p:grpSpPr>
          <p:sp>
            <p:nvSpPr>
              <p:cNvPr id="24618" name="Line 53"/>
              <p:cNvSpPr>
                <a:spLocks noChangeShapeType="1"/>
              </p:cNvSpPr>
              <p:nvPr/>
            </p:nvSpPr>
            <p:spPr bwMode="auto">
              <a:xfrm flipV="1">
                <a:off x="3372" y="1205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8726" name="Oval 54"/>
              <p:cNvSpPr>
                <a:spLocks noChangeArrowheads="1"/>
              </p:cNvSpPr>
              <p:nvPr/>
            </p:nvSpPr>
            <p:spPr bwMode="auto">
              <a:xfrm>
                <a:off x="3189" y="926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  <a:endParaRPr lang="en-US" altLang="zh-CN" sz="24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28727" name="Text Box 55"/>
            <p:cNvSpPr txBox="1">
              <a:spLocks noChangeArrowheads="1"/>
            </p:cNvSpPr>
            <p:nvPr/>
          </p:nvSpPr>
          <p:spPr bwMode="auto">
            <a:xfrm>
              <a:off x="2868" y="88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6300788" y="1125538"/>
            <a:ext cx="2843212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输出：</a:t>
            </a:r>
          </a:p>
          <a:p>
            <a:pPr algn="l">
              <a:defRPr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05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10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12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15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， 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17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21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29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32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44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56 , </a:t>
            </a:r>
            <a:r>
              <a:rPr lang="en-US" altLang="zh-CN" sz="2400" b="1">
                <a:solidFill>
                  <a:srgbClr val="3366FF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</a:t>
            </a:r>
          </a:p>
        </p:txBody>
      </p:sp>
      <p:sp>
        <p:nvSpPr>
          <p:cNvPr id="24599" name="Rectangle 0"/>
          <p:cNvSpPr>
            <a:spLocks noChangeArrowheads="1"/>
          </p:cNvSpPr>
          <p:nvPr/>
        </p:nvSpPr>
        <p:spPr bwMode="auto">
          <a:xfrm>
            <a:off x="395288" y="188913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0     1     2     3     4    5    6    7    8    9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grpSp>
        <p:nvGrpSpPr>
          <p:cNvPr id="14" name="Group 1026"/>
          <p:cNvGrpSpPr>
            <a:grpSpLocks/>
          </p:cNvGrpSpPr>
          <p:nvPr/>
        </p:nvGrpSpPr>
        <p:grpSpPr bwMode="auto">
          <a:xfrm>
            <a:off x="2843213" y="3860800"/>
            <a:ext cx="503237" cy="457200"/>
            <a:chOff x="340" y="2341"/>
            <a:chExt cx="317" cy="288"/>
          </a:xfrm>
        </p:grpSpPr>
        <p:sp>
          <p:nvSpPr>
            <p:cNvPr id="24614" name="Rectangle 1025"/>
            <p:cNvSpPr>
              <a:spLocks noChangeArrowheads="1"/>
            </p:cNvSpPr>
            <p:nvPr/>
          </p:nvSpPr>
          <p:spPr bwMode="auto">
            <a:xfrm>
              <a:off x="340" y="2387"/>
              <a:ext cx="181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615" name="Text Box 1024"/>
            <p:cNvSpPr txBox="1">
              <a:spLocks noChangeArrowheads="1"/>
            </p:cNvSpPr>
            <p:nvPr/>
          </p:nvSpPr>
          <p:spPr bwMode="auto">
            <a:xfrm>
              <a:off x="340" y="2341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ea typeface="宋体" charset="-122"/>
                </a:rPr>
                <a:t>3</a:t>
              </a:r>
            </a:p>
          </p:txBody>
        </p:sp>
      </p:grpSp>
      <p:grpSp>
        <p:nvGrpSpPr>
          <p:cNvPr id="15" name="Group 1027"/>
          <p:cNvGrpSpPr>
            <a:grpSpLocks/>
          </p:cNvGrpSpPr>
          <p:nvPr/>
        </p:nvGrpSpPr>
        <p:grpSpPr bwMode="auto">
          <a:xfrm>
            <a:off x="3708400" y="3068638"/>
            <a:ext cx="503238" cy="457200"/>
            <a:chOff x="340" y="2341"/>
            <a:chExt cx="317" cy="288"/>
          </a:xfrm>
        </p:grpSpPr>
        <p:sp>
          <p:nvSpPr>
            <p:cNvPr id="24612" name="Rectangle 1028"/>
            <p:cNvSpPr>
              <a:spLocks noChangeArrowheads="1"/>
            </p:cNvSpPr>
            <p:nvPr/>
          </p:nvSpPr>
          <p:spPr bwMode="auto">
            <a:xfrm>
              <a:off x="340" y="2387"/>
              <a:ext cx="181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613" name="Text Box 1029"/>
            <p:cNvSpPr txBox="1">
              <a:spLocks noChangeArrowheads="1"/>
            </p:cNvSpPr>
            <p:nvPr/>
          </p:nvSpPr>
          <p:spPr bwMode="auto">
            <a:xfrm>
              <a:off x="340" y="2341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ea typeface="宋体" charset="-122"/>
                </a:rPr>
                <a:t>0</a:t>
              </a:r>
            </a:p>
          </p:txBody>
        </p:sp>
      </p:grpSp>
      <p:grpSp>
        <p:nvGrpSpPr>
          <p:cNvPr id="16" name="Group 1030"/>
          <p:cNvGrpSpPr>
            <a:grpSpLocks/>
          </p:cNvGrpSpPr>
          <p:nvPr/>
        </p:nvGrpSpPr>
        <p:grpSpPr bwMode="auto">
          <a:xfrm>
            <a:off x="5148263" y="2324100"/>
            <a:ext cx="503237" cy="457200"/>
            <a:chOff x="340" y="2341"/>
            <a:chExt cx="317" cy="288"/>
          </a:xfrm>
        </p:grpSpPr>
        <p:sp>
          <p:nvSpPr>
            <p:cNvPr id="24610" name="Rectangle 1031"/>
            <p:cNvSpPr>
              <a:spLocks noChangeArrowheads="1"/>
            </p:cNvSpPr>
            <p:nvPr/>
          </p:nvSpPr>
          <p:spPr bwMode="auto">
            <a:xfrm>
              <a:off x="340" y="2387"/>
              <a:ext cx="181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611" name="Text Box 1032"/>
            <p:cNvSpPr txBox="1">
              <a:spLocks noChangeArrowheads="1"/>
            </p:cNvSpPr>
            <p:nvPr/>
          </p:nvSpPr>
          <p:spPr bwMode="auto">
            <a:xfrm>
              <a:off x="340" y="2341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7" name="Group 1033"/>
          <p:cNvGrpSpPr>
            <a:grpSpLocks/>
          </p:cNvGrpSpPr>
          <p:nvPr/>
        </p:nvGrpSpPr>
        <p:grpSpPr bwMode="auto">
          <a:xfrm>
            <a:off x="5148263" y="1412875"/>
            <a:ext cx="503237" cy="457200"/>
            <a:chOff x="340" y="2341"/>
            <a:chExt cx="317" cy="288"/>
          </a:xfrm>
        </p:grpSpPr>
        <p:sp>
          <p:nvSpPr>
            <p:cNvPr id="24608" name="Rectangle 1034"/>
            <p:cNvSpPr>
              <a:spLocks noChangeArrowheads="1"/>
            </p:cNvSpPr>
            <p:nvPr/>
          </p:nvSpPr>
          <p:spPr bwMode="auto">
            <a:xfrm>
              <a:off x="340" y="2387"/>
              <a:ext cx="181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609" name="Text Box 1035"/>
            <p:cNvSpPr txBox="1">
              <a:spLocks noChangeArrowheads="1"/>
            </p:cNvSpPr>
            <p:nvPr/>
          </p:nvSpPr>
          <p:spPr bwMode="auto">
            <a:xfrm>
              <a:off x="340" y="2341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ea typeface="宋体" charset="-122"/>
                </a:rPr>
                <a:t>4</a:t>
              </a:r>
            </a:p>
          </p:txBody>
        </p:sp>
      </p:grpSp>
      <p:sp>
        <p:nvSpPr>
          <p:cNvPr id="24604" name="Rectangle 2049"/>
          <p:cNvSpPr>
            <a:spLocks noChangeArrowheads="1"/>
          </p:cNvSpPr>
          <p:nvPr/>
        </p:nvSpPr>
        <p:spPr bwMode="auto">
          <a:xfrm>
            <a:off x="36513" y="1516063"/>
            <a:ext cx="5111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, b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b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存储参加</a:t>
            </a:r>
          </a:p>
          <a:p>
            <a:pPr algn="l"/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归并的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外部结点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关键字；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algn="l"/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b="1" i="1" dirty="0">
                <a:solidFill>
                  <a:srgbClr val="3366FF"/>
                </a:solidFill>
                <a:ea typeface="楷体_GB2312" pitchFamily="49" charset="-122"/>
              </a:rPr>
              <a:t>ls</a:t>
            </a:r>
            <a:r>
              <a:rPr lang="en-US" altLang="zh-CN" sz="2400" b="1" i="1" baseline="-25000" dirty="0">
                <a:solidFill>
                  <a:srgbClr val="3366FF"/>
                </a:solidFill>
                <a:ea typeface="楷体_GB2312" pitchFamily="49" charset="-122"/>
              </a:rPr>
              <a:t>0 </a:t>
            </a:r>
            <a:r>
              <a:rPr lang="en-US" altLang="zh-CN" sz="2400" b="1" dirty="0">
                <a:solidFill>
                  <a:srgbClr val="3366FF"/>
                </a:solidFill>
                <a:ea typeface="楷体_GB2312" pitchFamily="49" charset="-122"/>
              </a:rPr>
              <a:t>, </a:t>
            </a:r>
            <a:r>
              <a:rPr lang="en-US" altLang="zh-CN" sz="2400" b="1" i="1" dirty="0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 dirty="0">
                <a:solidFill>
                  <a:srgbClr val="3366FF"/>
                </a:solidFill>
                <a:ea typeface="宋体" charset="-122"/>
              </a:rPr>
              <a:t>1</a:t>
            </a:r>
            <a:r>
              <a:rPr lang="en-US" altLang="zh-CN" sz="2400" b="1" dirty="0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 dirty="0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 dirty="0">
                <a:solidFill>
                  <a:srgbClr val="3366FF"/>
                </a:solidFill>
                <a:ea typeface="宋体" charset="-122"/>
              </a:rPr>
              <a:t>2</a:t>
            </a:r>
            <a:r>
              <a:rPr lang="en-US" altLang="zh-CN" sz="2400" b="1" dirty="0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 dirty="0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 dirty="0">
                <a:solidFill>
                  <a:srgbClr val="3366FF"/>
                </a:solidFill>
                <a:ea typeface="宋体" charset="-122"/>
              </a:rPr>
              <a:t>3</a:t>
            </a:r>
            <a:r>
              <a:rPr lang="en-US" altLang="zh-CN" sz="2400" b="1" dirty="0">
                <a:solidFill>
                  <a:srgbClr val="3366FF"/>
                </a:solidFill>
                <a:ea typeface="宋体" charset="-122"/>
              </a:rPr>
              <a:t>, </a:t>
            </a:r>
            <a:r>
              <a:rPr lang="en-US" altLang="zh-CN" sz="2400" b="1" i="1" dirty="0">
                <a:solidFill>
                  <a:srgbClr val="3366FF"/>
                </a:solidFill>
                <a:ea typeface="宋体" charset="-122"/>
              </a:rPr>
              <a:t>ls</a:t>
            </a:r>
            <a:r>
              <a:rPr lang="en-US" altLang="zh-CN" sz="2400" b="1" i="1" baseline="-25000" dirty="0">
                <a:solidFill>
                  <a:srgbClr val="3366FF"/>
                </a:solidFill>
                <a:ea typeface="宋体" charset="-122"/>
              </a:rPr>
              <a:t>5</a:t>
            </a:r>
            <a:r>
              <a:rPr lang="en-US" altLang="zh-CN" sz="2400" b="1" i="1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存储指向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内部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    结点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对应的外部结点位置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grpSp>
        <p:nvGrpSpPr>
          <p:cNvPr id="18" name="Group 2050"/>
          <p:cNvGrpSpPr>
            <a:grpSpLocks/>
          </p:cNvGrpSpPr>
          <p:nvPr/>
        </p:nvGrpSpPr>
        <p:grpSpPr bwMode="auto">
          <a:xfrm>
            <a:off x="3419475" y="4516438"/>
            <a:ext cx="576263" cy="641350"/>
            <a:chOff x="4558" y="1525"/>
            <a:chExt cx="454" cy="445"/>
          </a:xfrm>
        </p:grpSpPr>
        <p:sp>
          <p:nvSpPr>
            <p:cNvPr id="24606" name="Rectangle 2051"/>
            <p:cNvSpPr>
              <a:spLocks noChangeArrowheads="1"/>
            </p:cNvSpPr>
            <p:nvPr/>
          </p:nvSpPr>
          <p:spPr bwMode="auto">
            <a:xfrm>
              <a:off x="4604" y="1525"/>
              <a:ext cx="226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0596" name="Text Box 2052"/>
            <p:cNvSpPr txBox="1">
              <a:spLocks noChangeArrowheads="1"/>
            </p:cNvSpPr>
            <p:nvPr/>
          </p:nvSpPr>
          <p:spPr bwMode="auto">
            <a:xfrm>
              <a:off x="4558" y="1525"/>
              <a:ext cx="454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altLang="zh-CN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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2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23850" y="1628775"/>
            <a:ext cx="29527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1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: {17, 21,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1: {05, 44,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2: {10, 12,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3: {29, 32,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4: {15, 56, ∞}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35150" y="4005263"/>
            <a:ext cx="5961063" cy="1074737"/>
            <a:chOff x="1174" y="2519"/>
            <a:chExt cx="3755" cy="677"/>
          </a:xfrm>
        </p:grpSpPr>
        <p:sp>
          <p:nvSpPr>
            <p:cNvPr id="235526" name="Rectangle 6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 </a:t>
              </a:r>
              <a:endParaRPr lang="en-US" altLang="zh-CN" sz="28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35527" name="Rectangle 7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altLang="zh-CN" sz="2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35528" name="Rectangle 8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altLang="zh-CN" sz="28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35529" name="Rectangle 9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000000"/>
                  </a:solidFill>
                </a:rPr>
                <a:t> </a:t>
              </a:r>
              <a:endParaRPr lang="en-US" altLang="zh-CN" sz="2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35530" name="Rectangle 10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endParaRPr lang="en-US" altLang="zh-CN" sz="2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235551" name="Rectangle 3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29</a:t>
              </a: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5552" name="Rectangle 3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17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5554" name="Rectangle 3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05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44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5555" name="Rectangle 3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5556" name="Text Box 3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235557" name="Text Box 3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235558" name="Text Box 3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5559" name="Text Box 3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35560" name="Text Box 4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26636" name="Rectangle 4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5650" y="115888"/>
            <a:ext cx="8208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二、多路平衡归并的实现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（采用</a:t>
            </a:r>
            <a:r>
              <a:rPr lang="zh-CN" altLang="en-US" sz="2800" b="1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败者树</a:t>
            </a:r>
            <a:r>
              <a:rPr lang="zh-CN" altLang="en-US" sz="2800" b="1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26637" name="Rectangle 42"/>
          <p:cNvSpPr>
            <a:spLocks noChangeArrowheads="1"/>
          </p:cNvSpPr>
          <p:nvPr/>
        </p:nvSpPr>
        <p:spPr bwMode="auto">
          <a:xfrm>
            <a:off x="323850" y="908050"/>
            <a:ext cx="882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例：关键字序列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:{05,10,12,15,17,21,29,32,44,56}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分为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个初始段。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smtClean="0">
              <a:ea typeface="仿宋_GB2312" pitchFamily="49" charset="-122"/>
            </a:endParaRPr>
          </a:p>
          <a:p>
            <a:pPr algn="just" eaLnBrk="1" hangingPunct="1"/>
            <a:endParaRPr lang="en-US" altLang="zh-CN" smtClean="0">
              <a:ea typeface="仿宋_GB2312" pitchFamily="49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23850" y="1628775"/>
            <a:ext cx="29527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1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: {17, 21,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1: {05, 44,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2: {10, 12,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3: {29, 32,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4: {15, 56, ∞}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35150" y="4005263"/>
            <a:ext cx="5961063" cy="1074737"/>
            <a:chOff x="1174" y="2519"/>
            <a:chExt cx="3755" cy="677"/>
          </a:xfrm>
        </p:grpSpPr>
        <p:sp>
          <p:nvSpPr>
            <p:cNvPr id="235526" name="Rectangle 6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35527" name="Rectangle 7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35528" name="Rectangle 8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35529" name="Rectangle 9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35530" name="Rectangle 10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171825" y="3113088"/>
            <a:ext cx="1454150" cy="885825"/>
            <a:chOff x="1998" y="1961"/>
            <a:chExt cx="916" cy="558"/>
          </a:xfrm>
        </p:grpSpPr>
        <p:sp>
          <p:nvSpPr>
            <p:cNvPr id="26664" name="Line 12"/>
            <p:cNvSpPr>
              <a:spLocks noChangeShapeType="1"/>
            </p:cNvSpPr>
            <p:nvPr/>
          </p:nvSpPr>
          <p:spPr bwMode="auto">
            <a:xfrm flipV="1">
              <a:off x="1998" y="2160"/>
              <a:ext cx="367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6665" name="Line 13"/>
            <p:cNvSpPr>
              <a:spLocks noChangeShapeType="1"/>
            </p:cNvSpPr>
            <p:nvPr/>
          </p:nvSpPr>
          <p:spPr bwMode="auto">
            <a:xfrm>
              <a:off x="2548" y="2200"/>
              <a:ext cx="366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5534" name="Oval 14"/>
            <p:cNvSpPr>
              <a:spLocks noChangeArrowheads="1"/>
            </p:cNvSpPr>
            <p:nvPr/>
          </p:nvSpPr>
          <p:spPr bwMode="auto">
            <a:xfrm>
              <a:off x="2273" y="1961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044950" y="2354263"/>
            <a:ext cx="2544763" cy="949325"/>
            <a:chOff x="2548" y="1483"/>
            <a:chExt cx="1603" cy="598"/>
          </a:xfrm>
        </p:grpSpPr>
        <p:sp>
          <p:nvSpPr>
            <p:cNvPr id="26661" name="Line 16"/>
            <p:cNvSpPr>
              <a:spLocks noChangeShapeType="1"/>
            </p:cNvSpPr>
            <p:nvPr/>
          </p:nvSpPr>
          <p:spPr bwMode="auto">
            <a:xfrm>
              <a:off x="3464" y="1682"/>
              <a:ext cx="687" cy="3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6662" name="Line 17"/>
            <p:cNvSpPr>
              <a:spLocks noChangeShapeType="1"/>
            </p:cNvSpPr>
            <p:nvPr/>
          </p:nvSpPr>
          <p:spPr bwMode="auto">
            <a:xfrm flipV="1">
              <a:off x="2548" y="1682"/>
              <a:ext cx="687" cy="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5538" name="Oval 18"/>
            <p:cNvSpPr>
              <a:spLocks noChangeArrowheads="1"/>
            </p:cNvSpPr>
            <p:nvPr/>
          </p:nvSpPr>
          <p:spPr bwMode="auto">
            <a:xfrm>
              <a:off x="3189" y="1483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062538" y="1470025"/>
            <a:ext cx="509587" cy="884238"/>
            <a:chOff x="3189" y="926"/>
            <a:chExt cx="321" cy="557"/>
          </a:xfrm>
        </p:grpSpPr>
        <p:sp>
          <p:nvSpPr>
            <p:cNvPr id="26659" name="Line 20"/>
            <p:cNvSpPr>
              <a:spLocks noChangeShapeType="1"/>
            </p:cNvSpPr>
            <p:nvPr/>
          </p:nvSpPr>
          <p:spPr bwMode="auto">
            <a:xfrm flipV="1">
              <a:off x="3372" y="1205"/>
              <a:ext cx="0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5541" name="Oval 21"/>
            <p:cNvSpPr>
              <a:spLocks noChangeArrowheads="1"/>
            </p:cNvSpPr>
            <p:nvPr/>
          </p:nvSpPr>
          <p:spPr bwMode="auto">
            <a:xfrm>
              <a:off x="3189" y="926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05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373313" y="3871913"/>
            <a:ext cx="1235075" cy="758825"/>
            <a:chOff x="1495" y="2439"/>
            <a:chExt cx="778" cy="478"/>
          </a:xfrm>
        </p:grpSpPr>
        <p:sp>
          <p:nvSpPr>
            <p:cNvPr id="26656" name="Line 23"/>
            <p:cNvSpPr>
              <a:spLocks noChangeShapeType="1"/>
            </p:cNvSpPr>
            <p:nvPr/>
          </p:nvSpPr>
          <p:spPr bwMode="auto">
            <a:xfrm>
              <a:off x="1998" y="2678"/>
              <a:ext cx="275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5544" name="Oval 24"/>
            <p:cNvSpPr>
              <a:spLocks noChangeArrowheads="1"/>
            </p:cNvSpPr>
            <p:nvPr/>
          </p:nvSpPr>
          <p:spPr bwMode="auto">
            <a:xfrm>
              <a:off x="1724" y="2439"/>
              <a:ext cx="320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6658" name="Line 25"/>
            <p:cNvSpPr>
              <a:spLocks noChangeShapeType="1"/>
            </p:cNvSpPr>
            <p:nvPr/>
          </p:nvSpPr>
          <p:spPr bwMode="auto">
            <a:xfrm flipH="1">
              <a:off x="1495" y="2678"/>
              <a:ext cx="274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007100" y="3113088"/>
            <a:ext cx="1454150" cy="885825"/>
            <a:chOff x="3784" y="1961"/>
            <a:chExt cx="916" cy="558"/>
          </a:xfrm>
        </p:grpSpPr>
        <p:sp>
          <p:nvSpPr>
            <p:cNvPr id="26653" name="Line 27"/>
            <p:cNvSpPr>
              <a:spLocks noChangeShapeType="1"/>
            </p:cNvSpPr>
            <p:nvPr/>
          </p:nvSpPr>
          <p:spPr bwMode="auto">
            <a:xfrm flipV="1">
              <a:off x="3784" y="2200"/>
              <a:ext cx="367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5548" name="Oval 28"/>
            <p:cNvSpPr>
              <a:spLocks noChangeArrowheads="1"/>
            </p:cNvSpPr>
            <p:nvPr/>
          </p:nvSpPr>
          <p:spPr bwMode="auto">
            <a:xfrm>
              <a:off x="4059" y="1961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6655" name="Line 29"/>
            <p:cNvSpPr>
              <a:spLocks noChangeShapeType="1"/>
            </p:cNvSpPr>
            <p:nvPr/>
          </p:nvSpPr>
          <p:spPr bwMode="auto">
            <a:xfrm>
              <a:off x="4334" y="2200"/>
              <a:ext cx="366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235551" name="Rectangle 3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5552" name="Rectangle 3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5554" name="Rectangle 3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44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5555" name="Rectangle 3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  <a:endParaRPr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5556" name="Text Box 3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235557" name="Text Box 3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235558" name="Text Box 3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5559" name="Text Box 3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35560" name="Text Box 4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26636" name="Rectangle 4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5650" y="115888"/>
            <a:ext cx="8208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二、多路平衡归并的实现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（采用</a:t>
            </a:r>
            <a:r>
              <a:rPr lang="zh-CN" altLang="en-US" sz="2800" b="1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败者树</a:t>
            </a:r>
            <a:r>
              <a:rPr lang="zh-CN" altLang="en-US" sz="2800" b="1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26637" name="Rectangle 42"/>
          <p:cNvSpPr>
            <a:spLocks noChangeArrowheads="1"/>
          </p:cNvSpPr>
          <p:nvPr/>
        </p:nvSpPr>
        <p:spPr bwMode="auto">
          <a:xfrm>
            <a:off x="323850" y="908050"/>
            <a:ext cx="882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例：关键字序列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:{05,10,12,15,17,21,29,32,44,56}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分为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个初始段。</a:t>
            </a:r>
          </a:p>
        </p:txBody>
      </p:sp>
      <p:sp>
        <p:nvSpPr>
          <p:cNvPr id="235564" name="Text Box 44"/>
          <p:cNvSpPr txBox="1">
            <a:spLocks noChangeArrowheads="1"/>
          </p:cNvSpPr>
          <p:nvPr/>
        </p:nvSpPr>
        <p:spPr bwMode="auto">
          <a:xfrm>
            <a:off x="5749925" y="1519238"/>
            <a:ext cx="2638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冠军 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最小记录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输出段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当前记录</a:t>
            </a:r>
            <a:endParaRPr lang="zh-CN" altLang="en-US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65" name="AutoShape 45"/>
          <p:cNvSpPr>
            <a:spLocks noChangeArrowheads="1"/>
          </p:cNvSpPr>
          <p:nvPr/>
        </p:nvSpPr>
        <p:spPr bwMode="auto">
          <a:xfrm>
            <a:off x="4932363" y="3213100"/>
            <a:ext cx="936625" cy="431800"/>
          </a:xfrm>
          <a:prstGeom prst="wedgeRoundRectCallout">
            <a:avLst>
              <a:gd name="adj1" fmla="val 40676"/>
              <a:gd name="adj2" fmla="val 12242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选中</a:t>
            </a:r>
            <a:endParaRPr lang="zh-CN" altLang="en-US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35567" name="Rectangle 47"/>
          <p:cNvSpPr>
            <a:spLocks noChangeArrowheads="1"/>
          </p:cNvSpPr>
          <p:nvPr/>
        </p:nvSpPr>
        <p:spPr bwMode="auto">
          <a:xfrm>
            <a:off x="1187450" y="45815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3200">
                <a:solidFill>
                  <a:srgbClr val="FF0000"/>
                </a:solidFill>
                <a:latin typeface="Arial" charset="0"/>
                <a:ea typeface="宋体" charset="-122"/>
              </a:rPr>
              <a:t>①</a:t>
            </a:r>
          </a:p>
        </p:txBody>
      </p:sp>
      <p:sp>
        <p:nvSpPr>
          <p:cNvPr id="235568" name="Rectangle 48"/>
          <p:cNvSpPr>
            <a:spLocks noChangeArrowheads="1"/>
          </p:cNvSpPr>
          <p:nvPr/>
        </p:nvSpPr>
        <p:spPr bwMode="auto">
          <a:xfrm>
            <a:off x="2051050" y="36449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3200">
                <a:solidFill>
                  <a:srgbClr val="FF0000"/>
                </a:solidFill>
                <a:latin typeface="Arial" charset="0"/>
                <a:ea typeface="宋体" charset="-122"/>
              </a:rPr>
              <a:t>②</a:t>
            </a:r>
          </a:p>
        </p:txBody>
      </p:sp>
      <p:sp>
        <p:nvSpPr>
          <p:cNvPr id="235569" name="Rectangle 49"/>
          <p:cNvSpPr>
            <a:spLocks noChangeArrowheads="1"/>
          </p:cNvSpPr>
          <p:nvPr/>
        </p:nvSpPr>
        <p:spPr bwMode="auto">
          <a:xfrm>
            <a:off x="8101013" y="170021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3200">
                <a:solidFill>
                  <a:srgbClr val="FF0000"/>
                </a:solidFill>
                <a:latin typeface="Arial" charset="0"/>
                <a:ea typeface="宋体" charset="-122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288286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4" grpId="0"/>
      <p:bldP spid="235565" grpId="0" animBg="1"/>
      <p:bldP spid="235567" grpId="0"/>
      <p:bldP spid="235568" grpId="0"/>
      <p:bldP spid="23556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smtClean="0">
              <a:ea typeface="仿宋_GB2312" pitchFamily="49" charset="-122"/>
            </a:endParaRPr>
          </a:p>
          <a:p>
            <a:pPr algn="just" eaLnBrk="1" hangingPunct="1"/>
            <a:endParaRPr lang="en-US" altLang="zh-CN" smtClean="0">
              <a:ea typeface="仿宋_GB2312" pitchFamily="49" charset="-122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23850" y="1628775"/>
            <a:ext cx="29527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1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: {17, 21,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1: {05, 44,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2: {10, 12,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3: {29, 32, ∞}</a:t>
            </a:r>
          </a:p>
          <a:p>
            <a:pPr algn="l"/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归并段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4: {15, 56, ∞}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236550" name="Rectangle 6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36551" name="Rectangle 7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36552" name="Rectangle 8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44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36553" name="Rectangle 9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36554" name="Rectangle 10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171825" y="3113088"/>
            <a:ext cx="1454150" cy="885825"/>
            <a:chOff x="1998" y="1961"/>
            <a:chExt cx="916" cy="558"/>
          </a:xfrm>
        </p:grpSpPr>
        <p:sp>
          <p:nvSpPr>
            <p:cNvPr id="27696" name="Line 12"/>
            <p:cNvSpPr>
              <a:spLocks noChangeShapeType="1"/>
            </p:cNvSpPr>
            <p:nvPr/>
          </p:nvSpPr>
          <p:spPr bwMode="auto">
            <a:xfrm flipV="1">
              <a:off x="1998" y="2160"/>
              <a:ext cx="367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7697" name="Line 13"/>
            <p:cNvSpPr>
              <a:spLocks noChangeShapeType="1"/>
            </p:cNvSpPr>
            <p:nvPr/>
          </p:nvSpPr>
          <p:spPr bwMode="auto">
            <a:xfrm>
              <a:off x="2548" y="2200"/>
              <a:ext cx="366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6558" name="Oval 14"/>
            <p:cNvSpPr>
              <a:spLocks noChangeArrowheads="1"/>
            </p:cNvSpPr>
            <p:nvPr/>
          </p:nvSpPr>
          <p:spPr bwMode="auto">
            <a:xfrm>
              <a:off x="2273" y="1961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044950" y="2354263"/>
            <a:ext cx="2544763" cy="949325"/>
            <a:chOff x="2548" y="1483"/>
            <a:chExt cx="1603" cy="598"/>
          </a:xfrm>
        </p:grpSpPr>
        <p:sp>
          <p:nvSpPr>
            <p:cNvPr id="27693" name="Line 16"/>
            <p:cNvSpPr>
              <a:spLocks noChangeShapeType="1"/>
            </p:cNvSpPr>
            <p:nvPr/>
          </p:nvSpPr>
          <p:spPr bwMode="auto">
            <a:xfrm>
              <a:off x="3464" y="1682"/>
              <a:ext cx="687" cy="3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7694" name="Line 17"/>
            <p:cNvSpPr>
              <a:spLocks noChangeShapeType="1"/>
            </p:cNvSpPr>
            <p:nvPr/>
          </p:nvSpPr>
          <p:spPr bwMode="auto">
            <a:xfrm flipV="1">
              <a:off x="2548" y="1682"/>
              <a:ext cx="687" cy="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6562" name="Oval 18"/>
            <p:cNvSpPr>
              <a:spLocks noChangeArrowheads="1"/>
            </p:cNvSpPr>
            <p:nvPr/>
          </p:nvSpPr>
          <p:spPr bwMode="auto">
            <a:xfrm>
              <a:off x="3189" y="1483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062538" y="1470025"/>
            <a:ext cx="509587" cy="884238"/>
            <a:chOff x="3189" y="926"/>
            <a:chExt cx="321" cy="557"/>
          </a:xfrm>
        </p:grpSpPr>
        <p:sp>
          <p:nvSpPr>
            <p:cNvPr id="27691" name="Line 20"/>
            <p:cNvSpPr>
              <a:spLocks noChangeShapeType="1"/>
            </p:cNvSpPr>
            <p:nvPr/>
          </p:nvSpPr>
          <p:spPr bwMode="auto">
            <a:xfrm flipV="1">
              <a:off x="3372" y="1205"/>
              <a:ext cx="0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6565" name="Oval 21"/>
            <p:cNvSpPr>
              <a:spLocks noChangeArrowheads="1"/>
            </p:cNvSpPr>
            <p:nvPr/>
          </p:nvSpPr>
          <p:spPr bwMode="auto">
            <a:xfrm>
              <a:off x="3189" y="926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373313" y="3871913"/>
            <a:ext cx="1235075" cy="758825"/>
            <a:chOff x="1495" y="2439"/>
            <a:chExt cx="778" cy="478"/>
          </a:xfrm>
        </p:grpSpPr>
        <p:sp>
          <p:nvSpPr>
            <p:cNvPr id="27688" name="Line 23"/>
            <p:cNvSpPr>
              <a:spLocks noChangeShapeType="1"/>
            </p:cNvSpPr>
            <p:nvPr/>
          </p:nvSpPr>
          <p:spPr bwMode="auto">
            <a:xfrm>
              <a:off x="1998" y="2678"/>
              <a:ext cx="275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6568" name="Oval 24"/>
            <p:cNvSpPr>
              <a:spLocks noChangeArrowheads="1"/>
            </p:cNvSpPr>
            <p:nvPr/>
          </p:nvSpPr>
          <p:spPr bwMode="auto">
            <a:xfrm>
              <a:off x="1724" y="2439"/>
              <a:ext cx="320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7690" name="Line 25"/>
            <p:cNvSpPr>
              <a:spLocks noChangeShapeType="1"/>
            </p:cNvSpPr>
            <p:nvPr/>
          </p:nvSpPr>
          <p:spPr bwMode="auto">
            <a:xfrm flipH="1">
              <a:off x="1495" y="2678"/>
              <a:ext cx="274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007100" y="3113088"/>
            <a:ext cx="1454150" cy="885825"/>
            <a:chOff x="3784" y="1961"/>
            <a:chExt cx="916" cy="558"/>
          </a:xfrm>
        </p:grpSpPr>
        <p:sp>
          <p:nvSpPr>
            <p:cNvPr id="27685" name="Line 27"/>
            <p:cNvSpPr>
              <a:spLocks noChangeShapeType="1"/>
            </p:cNvSpPr>
            <p:nvPr/>
          </p:nvSpPr>
          <p:spPr bwMode="auto">
            <a:xfrm flipV="1">
              <a:off x="3784" y="2200"/>
              <a:ext cx="367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6572" name="Oval 28"/>
            <p:cNvSpPr>
              <a:spLocks noChangeArrowheads="1"/>
            </p:cNvSpPr>
            <p:nvPr/>
          </p:nvSpPr>
          <p:spPr bwMode="auto">
            <a:xfrm>
              <a:off x="4059" y="1961"/>
              <a:ext cx="321" cy="2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27687" name="Line 29"/>
            <p:cNvSpPr>
              <a:spLocks noChangeShapeType="1"/>
            </p:cNvSpPr>
            <p:nvPr/>
          </p:nvSpPr>
          <p:spPr bwMode="auto">
            <a:xfrm>
              <a:off x="4334" y="2200"/>
              <a:ext cx="366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236575" name="Rectangle 3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29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6576" name="Rectangle 3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17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6579" name="Rectangle 3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6580" name="Text Box 3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236581" name="Text Box 3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236582" name="Text Box 3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6583" name="Text Box 3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36584" name="Text Box 4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6443663" y="3116263"/>
            <a:ext cx="523875" cy="457200"/>
            <a:chOff x="4740" y="1706"/>
            <a:chExt cx="330" cy="288"/>
          </a:xfrm>
        </p:grpSpPr>
        <p:sp>
          <p:nvSpPr>
            <p:cNvPr id="27673" name="Rectangle 42"/>
            <p:cNvSpPr>
              <a:spLocks noChangeArrowheads="1"/>
            </p:cNvSpPr>
            <p:nvPr/>
          </p:nvSpPr>
          <p:spPr bwMode="auto">
            <a:xfrm>
              <a:off x="4785" y="1752"/>
              <a:ext cx="227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740" y="170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44</a:t>
              </a:r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5056188" y="1412875"/>
            <a:ext cx="523875" cy="457200"/>
            <a:chOff x="4740" y="1706"/>
            <a:chExt cx="330" cy="288"/>
          </a:xfrm>
        </p:grpSpPr>
        <p:sp>
          <p:nvSpPr>
            <p:cNvPr id="27671" name="Rectangle 45"/>
            <p:cNvSpPr>
              <a:spLocks noChangeArrowheads="1"/>
            </p:cNvSpPr>
            <p:nvPr/>
          </p:nvSpPr>
          <p:spPr bwMode="auto">
            <a:xfrm>
              <a:off x="4785" y="1752"/>
              <a:ext cx="227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6590" name="Rectangle 46"/>
            <p:cNvSpPr>
              <a:spLocks noChangeArrowheads="1"/>
            </p:cNvSpPr>
            <p:nvPr/>
          </p:nvSpPr>
          <p:spPr bwMode="auto">
            <a:xfrm>
              <a:off x="4740" y="170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5040313" y="2312988"/>
            <a:ext cx="523875" cy="457200"/>
            <a:chOff x="4740" y="1706"/>
            <a:chExt cx="330" cy="288"/>
          </a:xfrm>
        </p:grpSpPr>
        <p:sp>
          <p:nvSpPr>
            <p:cNvPr id="27669" name="Rectangle 48"/>
            <p:cNvSpPr>
              <a:spLocks noChangeArrowheads="1"/>
            </p:cNvSpPr>
            <p:nvPr/>
          </p:nvSpPr>
          <p:spPr bwMode="auto">
            <a:xfrm>
              <a:off x="4785" y="1752"/>
              <a:ext cx="227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6593" name="Rectangle 49"/>
            <p:cNvSpPr>
              <a:spLocks noChangeArrowheads="1"/>
            </p:cNvSpPr>
            <p:nvPr/>
          </p:nvSpPr>
          <p:spPr bwMode="auto">
            <a:xfrm>
              <a:off x="4740" y="170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15</a:t>
              </a:r>
            </a:p>
          </p:txBody>
        </p:sp>
      </p:grpSp>
      <p:sp>
        <p:nvSpPr>
          <p:cNvPr id="27663" name="Rectangle 51"/>
          <p:cNvSpPr>
            <a:spLocks noChangeArrowheads="1"/>
          </p:cNvSpPr>
          <p:nvPr/>
        </p:nvSpPr>
        <p:spPr bwMode="auto">
          <a:xfrm>
            <a:off x="323850" y="981075"/>
            <a:ext cx="882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例：关键字序列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:{05,10,12,15,17,21,29,32,44,56}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分为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个初始段。</a:t>
            </a:r>
          </a:p>
        </p:txBody>
      </p: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5965825" y="1484313"/>
            <a:ext cx="2944813" cy="1800225"/>
            <a:chOff x="3758" y="935"/>
            <a:chExt cx="1855" cy="1134"/>
          </a:xfrm>
        </p:grpSpPr>
        <p:sp>
          <p:nvSpPr>
            <p:cNvPr id="236597" name="Text Box 53"/>
            <p:cNvSpPr txBox="1">
              <a:spLocks noChangeArrowheads="1"/>
            </p:cNvSpPr>
            <p:nvPr/>
          </p:nvSpPr>
          <p:spPr bwMode="auto">
            <a:xfrm>
              <a:off x="3758" y="935"/>
              <a:ext cx="1855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亚军 </a:t>
              </a: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次最小记录</a:t>
              </a: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),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输出段</a:t>
              </a: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当前记录</a:t>
              </a:r>
              <a:endParaRPr lang="zh-CN" altLang="en-US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68" name="AutoShape 54"/>
            <p:cNvSpPr>
              <a:spLocks noChangeArrowheads="1"/>
            </p:cNvSpPr>
            <p:nvPr/>
          </p:nvSpPr>
          <p:spPr bwMode="auto">
            <a:xfrm>
              <a:off x="4830" y="1797"/>
              <a:ext cx="590" cy="272"/>
            </a:xfrm>
            <a:prstGeom prst="wedgeRoundRectCallout">
              <a:avLst>
                <a:gd name="adj1" fmla="val -56778"/>
                <a:gd name="adj2" fmla="val 20919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选中</a:t>
              </a:r>
            </a:p>
          </p:txBody>
        </p:sp>
      </p:grpSp>
      <p:sp>
        <p:nvSpPr>
          <p:cNvPr id="236600" name="Text Box 56"/>
          <p:cNvSpPr txBox="1">
            <a:spLocks noChangeArrowheads="1"/>
          </p:cNvSpPr>
          <p:nvPr/>
        </p:nvSpPr>
        <p:spPr bwMode="auto">
          <a:xfrm>
            <a:off x="4284663" y="2133600"/>
            <a:ext cx="64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宋体" charset="-122"/>
                <a:ea typeface="宋体" charset="-122"/>
              </a:rPr>
              <a:t>⑤</a:t>
            </a:r>
          </a:p>
        </p:txBody>
      </p:sp>
      <p:sp>
        <p:nvSpPr>
          <p:cNvPr id="236601" name="Text Box 57"/>
          <p:cNvSpPr txBox="1">
            <a:spLocks noChangeArrowheads="1"/>
          </p:cNvSpPr>
          <p:nvPr/>
        </p:nvSpPr>
        <p:spPr bwMode="auto">
          <a:xfrm>
            <a:off x="5148263" y="3644900"/>
            <a:ext cx="64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Arial" charset="0"/>
                <a:ea typeface="宋体" charset="-122"/>
              </a:rPr>
              <a:t>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0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23850" y="260350"/>
            <a:ext cx="6840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利用败者树进行</a:t>
            </a: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路归并排序的算法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179388" y="908050"/>
            <a:ext cx="889317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Void k-merge(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LoserTree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ls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 External &amp;b){</a:t>
            </a:r>
          </a:p>
          <a:p>
            <a:pPr algn="l">
              <a:defRPr/>
            </a:pP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for (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=0; 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&lt;k; ++) input( b(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).key );   // 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从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个归并段中输入关键字</a:t>
            </a:r>
          </a:p>
          <a:p>
            <a:pPr algn="l">
              <a:defRPr/>
            </a:pP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                                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// 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到外部结点 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b[ ]</a:t>
            </a:r>
          </a:p>
          <a:p>
            <a:pPr algn="l">
              <a:defRPr/>
            </a:pPr>
            <a:r>
              <a:rPr kumimoji="0" lang="en-US" altLang="zh-CN" sz="2400" b="1" dirty="0">
                <a:solidFill>
                  <a:srgbClr val="000000"/>
                </a:solidFill>
              </a:rPr>
              <a:t>   </a:t>
            </a:r>
          </a:p>
          <a:p>
            <a:pPr algn="l">
              <a:defRPr/>
            </a:pPr>
            <a:r>
              <a:rPr kumimoji="0" lang="en-US" altLang="zh-CN" sz="2400" b="1" dirty="0">
                <a:solidFill>
                  <a:srgbClr val="000000"/>
                </a:solidFill>
              </a:rPr>
              <a:t>   </a:t>
            </a:r>
            <a:r>
              <a:rPr kumimoji="0" lang="en-US" altLang="zh-CN" sz="2400" b="1" dirty="0" err="1">
                <a:solidFill>
                  <a:srgbClr val="FF0000"/>
                </a:solidFill>
              </a:rPr>
              <a:t>CreateLosertree</a:t>
            </a:r>
            <a:r>
              <a:rPr kumimoji="0" lang="en-US" altLang="zh-CN" sz="2400" b="1" dirty="0">
                <a:solidFill>
                  <a:srgbClr val="FF0000"/>
                </a:solidFill>
              </a:rPr>
              <a:t>( </a:t>
            </a:r>
            <a:r>
              <a:rPr kumimoji="0" lang="en-US" altLang="zh-CN" sz="2400" b="1" dirty="0" err="1">
                <a:solidFill>
                  <a:srgbClr val="FF0000"/>
                </a:solidFill>
              </a:rPr>
              <a:t>ls</a:t>
            </a:r>
            <a:r>
              <a:rPr kumimoji="0" lang="en-US" altLang="zh-CN" sz="2400" b="1" dirty="0">
                <a:solidFill>
                  <a:srgbClr val="FF0000"/>
                </a:solidFill>
              </a:rPr>
              <a:t> )</a:t>
            </a:r>
            <a:r>
              <a:rPr kumimoji="0" lang="en-US" altLang="zh-CN" sz="2400" dirty="0">
                <a:solidFill>
                  <a:srgbClr val="FF0000"/>
                </a:solidFill>
              </a:rPr>
              <a:t> ;</a:t>
            </a:r>
            <a:r>
              <a:rPr kumimoji="0" lang="en-US" altLang="zh-CN" sz="2400" dirty="0">
                <a:solidFill>
                  <a:srgbClr val="000000"/>
                </a:solidFill>
              </a:rPr>
              <a:t>		</a:t>
            </a:r>
            <a:r>
              <a:rPr kumimoji="0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//</a:t>
            </a:r>
            <a:r>
              <a:rPr kumimoji="0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创建初始败者树；</a:t>
            </a:r>
          </a:p>
          <a:p>
            <a:pPr algn="l">
              <a:defRPr/>
            </a:pP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while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0" lang="en-US" altLang="zh-CN" sz="2400" b="1" dirty="0">
                <a:solidFill>
                  <a:srgbClr val="3366FF"/>
                </a:solidFill>
                <a:ea typeface="楷体_GB2312" pitchFamily="49" charset="-122"/>
              </a:rPr>
              <a:t>[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ls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[0]</a:t>
            </a:r>
            <a:r>
              <a:rPr kumimoji="0" lang="en-US" altLang="zh-CN" sz="2400" b="1" dirty="0">
                <a:solidFill>
                  <a:srgbClr val="3366FF"/>
                </a:solidFill>
                <a:ea typeface="楷体_GB2312" pitchFamily="49" charset="-122"/>
              </a:rPr>
              <a:t>]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.key != 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maxkey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){      //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maxkey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lang="en-US" altLang="zh-CN" sz="2400" b="1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</a:t>
            </a:r>
            <a:endParaRPr kumimoji="0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defRPr/>
            </a:pP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q=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ls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[0</a:t>
            </a:r>
            <a:r>
              <a:rPr kumimoji="0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];                    //q</a:t>
            </a:r>
            <a:r>
              <a:rPr kumimoji="0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为外部结点位置</a:t>
            </a:r>
            <a:endParaRPr kumimoji="0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defRPr/>
            </a:pP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output( q );	     //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输出编号为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中的归并段中的关键字</a:t>
            </a:r>
          </a:p>
          <a:p>
            <a:pPr algn="l">
              <a:defRPr/>
            </a:pP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input(b[ q ].key);    //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从编号为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的归并段中输入下一个关键字</a:t>
            </a:r>
          </a:p>
          <a:p>
            <a:pPr algn="l">
              <a:defRPr/>
            </a:pP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0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Adjust(</a:t>
            </a:r>
            <a:r>
              <a:rPr kumimoji="0" lang="en-US" altLang="zh-CN" sz="2400" b="1" dirty="0" err="1">
                <a:solidFill>
                  <a:srgbClr val="FF0000"/>
                </a:solidFill>
                <a:ea typeface="楷体_GB2312" pitchFamily="49" charset="-122"/>
              </a:rPr>
              <a:t>ls</a:t>
            </a:r>
            <a:r>
              <a:rPr kumimoji="0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, q)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    //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调整败者树，选出新的最小关键字</a:t>
            </a:r>
          </a:p>
          <a:p>
            <a:pPr algn="l">
              <a:defRPr/>
            </a:pP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}//while</a:t>
            </a:r>
          </a:p>
          <a:p>
            <a:pPr algn="l">
              <a:defRPr/>
            </a:pP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output(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ls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[0]);               //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输出最大关键字到归并段</a:t>
            </a:r>
          </a:p>
          <a:p>
            <a:pPr algn="l">
              <a:defRPr/>
            </a:pP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}//k-merge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-50800" y="119697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3200">
                <a:solidFill>
                  <a:srgbClr val="FF0000"/>
                </a:solidFill>
                <a:latin typeface="Arial" charset="0"/>
                <a:ea typeface="宋体" charset="-122"/>
              </a:rPr>
              <a:t>①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220503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3200">
                <a:solidFill>
                  <a:srgbClr val="FF0000"/>
                </a:solidFill>
                <a:latin typeface="Arial" charset="0"/>
                <a:ea typeface="宋体" charset="-122"/>
              </a:rPr>
              <a:t>②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23850" y="306863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3200">
                <a:solidFill>
                  <a:srgbClr val="FF0000"/>
                </a:solidFill>
                <a:latin typeface="Arial" charset="0"/>
                <a:ea typeface="宋体" charset="-122"/>
              </a:rPr>
              <a:t>③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23850" y="3716338"/>
            <a:ext cx="647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Arial" charset="0"/>
                <a:ea typeface="宋体" charset="-122"/>
              </a:rPr>
              <a:t>④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0" y="4149725"/>
            <a:ext cx="64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宋体" charset="-122"/>
                <a:ea typeface="宋体" charset="-122"/>
              </a:rPr>
              <a:t>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260350"/>
            <a:ext cx="6840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调整败者树算法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50824" y="908050"/>
            <a:ext cx="8607455" cy="555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Void Adjust ( 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LoserTree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&amp;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ls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q)</a:t>
            </a:r>
          </a:p>
          <a:p>
            <a:pPr algn="l"/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{</a:t>
            </a:r>
            <a:r>
              <a:rPr kumimoji="0" lang="en-US" altLang="zh-CN" sz="2400" b="1" i="1" dirty="0">
                <a:solidFill>
                  <a:srgbClr val="A50021"/>
                </a:solidFill>
                <a:ea typeface="楷体_GB2312" pitchFamily="49" charset="-122"/>
              </a:rPr>
              <a:t>  // q</a:t>
            </a:r>
            <a:r>
              <a:rPr kumimoji="0" lang="zh-CN" altLang="en-US" sz="2400" b="1" i="1" dirty="0">
                <a:solidFill>
                  <a:srgbClr val="A50021"/>
                </a:solidFill>
                <a:ea typeface="楷体_GB2312" pitchFamily="49" charset="-122"/>
              </a:rPr>
              <a:t>指向待调整的胜者结点</a:t>
            </a:r>
          </a:p>
          <a:p>
            <a:pPr algn="l"/>
            <a:r>
              <a:rPr kumimoji="0" lang="zh-CN" altLang="en-US" sz="2400" b="1" i="1" dirty="0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kumimoji="0" lang="en-US" altLang="zh-CN" sz="2400" b="1" i="1" dirty="0">
                <a:solidFill>
                  <a:srgbClr val="A50021"/>
                </a:solidFill>
                <a:ea typeface="楷体_GB2312" pitchFamily="49" charset="-122"/>
              </a:rPr>
              <a:t>//</a:t>
            </a:r>
            <a:r>
              <a:rPr kumimoji="0" lang="zh-CN" altLang="en-US" sz="2400" b="1" i="1" dirty="0">
                <a:solidFill>
                  <a:srgbClr val="A50021"/>
                </a:solidFill>
                <a:ea typeface="楷体_GB2312" pitchFamily="49" charset="-122"/>
              </a:rPr>
              <a:t>沿从叶子结点</a:t>
            </a:r>
            <a:r>
              <a:rPr kumimoji="0" lang="en-US" altLang="zh-CN" sz="2400" b="1" i="1" dirty="0">
                <a:solidFill>
                  <a:srgbClr val="A50021"/>
                </a:solidFill>
                <a:ea typeface="楷体_GB2312" pitchFamily="49" charset="-122"/>
              </a:rPr>
              <a:t>b[q]</a:t>
            </a:r>
            <a:r>
              <a:rPr kumimoji="0" lang="zh-CN" altLang="en-US" sz="2400" b="1" i="1" dirty="0">
                <a:solidFill>
                  <a:srgbClr val="A50021"/>
                </a:solidFill>
                <a:ea typeface="楷体_GB2312" pitchFamily="49" charset="-122"/>
              </a:rPr>
              <a:t>到根结点</a:t>
            </a:r>
            <a:r>
              <a:rPr kumimoji="0" lang="en-US" altLang="zh-CN" sz="2400" b="1" i="1" dirty="0" err="1">
                <a:solidFill>
                  <a:srgbClr val="A50021"/>
                </a:solidFill>
                <a:ea typeface="楷体_GB2312" pitchFamily="49" charset="-122"/>
              </a:rPr>
              <a:t>ls</a:t>
            </a:r>
            <a:r>
              <a:rPr kumimoji="0" lang="en-US" altLang="zh-CN" sz="2400" b="1" i="1" dirty="0">
                <a:solidFill>
                  <a:srgbClr val="A50021"/>
                </a:solidFill>
                <a:ea typeface="楷体_GB2312" pitchFamily="49" charset="-122"/>
              </a:rPr>
              <a:t>[0]</a:t>
            </a:r>
            <a:r>
              <a:rPr kumimoji="0" lang="zh-CN" altLang="en-US" sz="2400" b="1" i="1" dirty="0">
                <a:solidFill>
                  <a:srgbClr val="A50021"/>
                </a:solidFill>
                <a:ea typeface="楷体_GB2312" pitchFamily="49" charset="-122"/>
              </a:rPr>
              <a:t>的路径调整败者树</a:t>
            </a:r>
          </a:p>
          <a:p>
            <a:pPr lvl="1" algn="l">
              <a:spcBef>
                <a:spcPct val="30000"/>
              </a:spcBef>
            </a:pP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t=(</a:t>
            </a:r>
            <a:r>
              <a:rPr kumimoji="0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q+k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)/2;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			 //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ls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[t]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b[q]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的双亲结点</a:t>
            </a:r>
          </a:p>
          <a:p>
            <a:pPr lvl="1" algn="l">
              <a:spcBef>
                <a:spcPct val="30000"/>
              </a:spcBef>
            </a:pP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While(t&gt;0){			 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//k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是多路排序的</a:t>
            </a:r>
            <a:r>
              <a:rPr kumimoji="0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路数，</a:t>
            </a:r>
            <a:r>
              <a:rPr kumimoji="0" lang="en-US" altLang="zh-CN" sz="2400" b="1" dirty="0" smtClean="0">
                <a:solidFill>
                  <a:srgbClr val="FF0000"/>
                </a:solidFill>
                <a:ea typeface="楷体_GB2312" pitchFamily="49" charset="-122"/>
              </a:rPr>
              <a:t>k=5</a:t>
            </a:r>
            <a:endParaRPr kumimoji="0" lang="zh-CN" altLang="en-US" sz="2400" b="1" dirty="0">
              <a:solidFill>
                <a:srgbClr val="FF0000"/>
              </a:solidFill>
              <a:ea typeface="楷体_GB2312" pitchFamily="49" charset="-122"/>
            </a:endParaRPr>
          </a:p>
          <a:p>
            <a:pPr lvl="2" algn="l">
              <a:spcBef>
                <a:spcPct val="30000"/>
              </a:spcBef>
            </a:pP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if(b[q].key &gt; b[</a:t>
            </a:r>
            <a:r>
              <a:rPr kumimoji="0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ls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[t]].key)  </a:t>
            </a:r>
          </a:p>
          <a:p>
            <a:pPr lvl="2" algn="l">
              <a:spcBef>
                <a:spcPct val="30000"/>
              </a:spcBef>
            </a:pP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Swap(q,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800" b="1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ls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[t]);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		//q</a:t>
            </a: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指示新的胜者</a:t>
            </a:r>
          </a:p>
          <a:p>
            <a:pPr lvl="2" algn="l">
              <a:spcBef>
                <a:spcPct val="30000"/>
              </a:spcBef>
            </a:pP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t=t/2;</a:t>
            </a:r>
          </a:p>
          <a:p>
            <a:pPr lvl="1" algn="l">
              <a:spcBef>
                <a:spcPct val="30000"/>
              </a:spcBef>
            </a:pP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}</a:t>
            </a:r>
          </a:p>
          <a:p>
            <a:pPr lvl="1" algn="l">
              <a:spcBef>
                <a:spcPct val="30000"/>
              </a:spcBef>
            </a:pP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800" b="1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ls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[0]=q;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	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                               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}// Adjust </a:t>
            </a:r>
          </a:p>
        </p:txBody>
      </p:sp>
      <p:sp>
        <p:nvSpPr>
          <p:cNvPr id="4" name="Rectangle 2053"/>
          <p:cNvSpPr>
            <a:spLocks noChangeArrowheads="1"/>
          </p:cNvSpPr>
          <p:nvPr/>
        </p:nvSpPr>
        <p:spPr bwMode="auto">
          <a:xfrm>
            <a:off x="3376650" y="5718188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" name="Rectangle 0"/>
          <p:cNvSpPr>
            <a:spLocks noChangeArrowheads="1"/>
          </p:cNvSpPr>
          <p:nvPr/>
        </p:nvSpPr>
        <p:spPr bwMode="auto">
          <a:xfrm>
            <a:off x="2944850" y="5286388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0     1     2     3     4    5    6    7    8    9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6208" y="6045670"/>
            <a:ext cx="50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q</a:t>
            </a:r>
            <a:endParaRPr lang="zh-CN" altLang="en-US" sz="240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286380" y="6173509"/>
            <a:ext cx="2009775" cy="431800"/>
            <a:chOff x="1701" y="618"/>
            <a:chExt cx="998" cy="272"/>
          </a:xfrm>
        </p:grpSpPr>
        <p:sp>
          <p:nvSpPr>
            <p:cNvPr id="8" name="Freeform 69"/>
            <p:cNvSpPr>
              <a:spLocks/>
            </p:cNvSpPr>
            <p:nvPr/>
          </p:nvSpPr>
          <p:spPr bwMode="auto">
            <a:xfrm>
              <a:off x="1701" y="618"/>
              <a:ext cx="998" cy="106"/>
            </a:xfrm>
            <a:custGeom>
              <a:avLst/>
              <a:gdLst>
                <a:gd name="T0" fmla="*/ 998 w 998"/>
                <a:gd name="T1" fmla="*/ 0 h 106"/>
                <a:gd name="T2" fmla="*/ 680 w 998"/>
                <a:gd name="T3" fmla="*/ 91 h 106"/>
                <a:gd name="T4" fmla="*/ 272 w 998"/>
                <a:gd name="T5" fmla="*/ 91 h 106"/>
                <a:gd name="T6" fmla="*/ 0 w 998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8"/>
                <a:gd name="T13" fmla="*/ 0 h 106"/>
                <a:gd name="T14" fmla="*/ 998 w 998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8" h="106">
                  <a:moveTo>
                    <a:pt x="998" y="0"/>
                  </a:moveTo>
                  <a:cubicBezTo>
                    <a:pt x="899" y="38"/>
                    <a:pt x="801" y="76"/>
                    <a:pt x="680" y="91"/>
                  </a:cubicBezTo>
                  <a:cubicBezTo>
                    <a:pt x="559" y="106"/>
                    <a:pt x="385" y="106"/>
                    <a:pt x="272" y="91"/>
                  </a:cubicBezTo>
                  <a:cubicBezTo>
                    <a:pt x="159" y="76"/>
                    <a:pt x="79" y="38"/>
                    <a:pt x="0" y="0"/>
                  </a:cubicBezTo>
                </a:path>
              </a:pathLst>
            </a:custGeom>
            <a:noFill/>
            <a:ln w="349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" name="Line 70"/>
            <p:cNvSpPr>
              <a:spLocks noChangeShapeType="1"/>
            </p:cNvSpPr>
            <p:nvPr/>
          </p:nvSpPr>
          <p:spPr bwMode="auto">
            <a:xfrm flipV="1">
              <a:off x="1701" y="66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2575" y="1087438"/>
            <a:ext cx="8626475" cy="2806699"/>
            <a:chOff x="178" y="685"/>
            <a:chExt cx="5434" cy="1768"/>
          </a:xfrm>
        </p:grpSpPr>
        <p:sp>
          <p:nvSpPr>
            <p:cNvPr id="20486" name="Text Box 4"/>
            <p:cNvSpPr txBox="1">
              <a:spLocks noChangeArrowheads="1"/>
            </p:cNvSpPr>
            <p:nvPr/>
          </p:nvSpPr>
          <p:spPr bwMode="auto">
            <a:xfrm>
              <a:off x="178" y="685"/>
              <a:ext cx="30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最高位优先</a:t>
              </a:r>
              <a:r>
                <a:rPr lang="en-US" altLang="zh-CN" sz="4000" b="1">
                  <a:solidFill>
                    <a:srgbClr val="000000"/>
                  </a:solidFill>
                  <a:ea typeface="楷体_GB2312" pitchFamily="49" charset="-122"/>
                </a:rPr>
                <a:t>MSD</a:t>
              </a:r>
              <a:r>
                <a:rPr lang="zh-CN" altLang="en-US" sz="4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法：</a:t>
              </a:r>
            </a:p>
          </p:txBody>
        </p:sp>
        <p:sp>
          <p:nvSpPr>
            <p:cNvPr id="20487" name="Text Box 5"/>
            <p:cNvSpPr txBox="1">
              <a:spLocks noChangeArrowheads="1"/>
            </p:cNvSpPr>
            <p:nvPr/>
          </p:nvSpPr>
          <p:spPr bwMode="auto">
            <a:xfrm>
              <a:off x="423" y="1154"/>
              <a:ext cx="5189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00080"/>
                  </a:solidFill>
                  <a:latin typeface="楷体_GB2312" pitchFamily="49" charset="-122"/>
                  <a:ea typeface="楷体_GB2312" pitchFamily="49" charset="-122"/>
                </a:rPr>
                <a:t>先对</a:t>
              </a:r>
              <a:r>
                <a:rPr lang="en-US" altLang="zh-CN" sz="3200" b="1" dirty="0">
                  <a:solidFill>
                    <a:srgbClr val="000080"/>
                  </a:solidFill>
                  <a:ea typeface="楷体_GB2312" pitchFamily="49" charset="-122"/>
                </a:rPr>
                <a:t>K</a:t>
              </a:r>
              <a:r>
                <a:rPr lang="en-US" altLang="zh-CN" sz="3200" b="1" baseline="30000" dirty="0">
                  <a:solidFill>
                    <a:srgbClr val="000080"/>
                  </a:solidFill>
                  <a:ea typeface="楷体_GB2312" pitchFamily="49" charset="-122"/>
                </a:rPr>
                <a:t>1</a:t>
              </a:r>
              <a:r>
                <a:rPr lang="zh-CN" altLang="en-US" sz="3200" b="1" dirty="0">
                  <a:solidFill>
                    <a:srgbClr val="000080"/>
                  </a:solidFill>
                  <a:latin typeface="楷体_GB2312" pitchFamily="49" charset="-122"/>
                  <a:ea typeface="楷体_GB2312" pitchFamily="49" charset="-122"/>
                </a:rPr>
                <a:t>进行排序</a:t>
              </a:r>
              <a:r>
                <a:rPr lang="zh-CN" altLang="en-US" sz="32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，并按 </a:t>
              </a:r>
              <a:r>
                <a:rPr lang="en-US" altLang="zh-CN" sz="3200" dirty="0">
                  <a:solidFill>
                    <a:srgbClr val="000000"/>
                  </a:solidFill>
                  <a:ea typeface="楷体_GB2312" pitchFamily="49" charset="-122"/>
                </a:rPr>
                <a:t>K</a:t>
              </a:r>
              <a:r>
                <a:rPr lang="en-US" altLang="zh-CN" sz="3200" baseline="30000" dirty="0">
                  <a:solidFill>
                    <a:srgbClr val="000000"/>
                  </a:solidFill>
                  <a:ea typeface="楷体_GB2312" pitchFamily="49" charset="-122"/>
                </a:rPr>
                <a:t>1 </a:t>
              </a:r>
              <a:r>
                <a:rPr lang="zh-CN" altLang="en-US" sz="3200" dirty="0">
                  <a:solidFill>
                    <a:srgbClr val="000000"/>
                  </a:solidFill>
                  <a:ea typeface="楷体_GB2312" pitchFamily="49" charset="-122"/>
                </a:rPr>
                <a:t>的不同值将记录序列</a:t>
              </a:r>
              <a:r>
                <a:rPr lang="zh-CN" altLang="en-US" sz="3200" dirty="0">
                  <a:solidFill>
                    <a:srgbClr val="006666"/>
                  </a:solidFill>
                  <a:ea typeface="楷体_GB2312" pitchFamily="49" charset="-122"/>
                </a:rPr>
                <a:t>分成若干子序列</a:t>
              </a:r>
              <a:r>
                <a:rPr lang="zh-CN" altLang="en-US" sz="3200" dirty="0">
                  <a:solidFill>
                    <a:srgbClr val="000000"/>
                  </a:solidFill>
                  <a:ea typeface="楷体_GB2312" pitchFamily="49" charset="-122"/>
                </a:rPr>
                <a:t>之后，</a:t>
              </a:r>
              <a:r>
                <a:rPr lang="zh-CN" altLang="en-US" sz="3200" dirty="0">
                  <a:solidFill>
                    <a:srgbClr val="006666"/>
                  </a:solidFill>
                  <a:ea typeface="楷体_GB2312" pitchFamily="49" charset="-122"/>
                </a:rPr>
                <a:t>分别在</a:t>
              </a:r>
              <a:r>
                <a:rPr lang="zh-CN" altLang="en-US" sz="3200" dirty="0">
                  <a:solidFill>
                    <a:srgbClr val="FF0000"/>
                  </a:solidFill>
                  <a:ea typeface="楷体_GB2312" pitchFamily="49" charset="-122"/>
                </a:rPr>
                <a:t>每个子序列中</a:t>
              </a:r>
              <a:r>
                <a:rPr lang="zh-CN" altLang="en-US" sz="3200" dirty="0">
                  <a:solidFill>
                    <a:srgbClr val="006666"/>
                  </a:solidFill>
                  <a:ea typeface="楷体_GB2312" pitchFamily="49" charset="-122"/>
                </a:rPr>
                <a:t>对 </a:t>
              </a:r>
              <a:r>
                <a:rPr lang="en-US" altLang="zh-CN" sz="3200" dirty="0">
                  <a:solidFill>
                    <a:srgbClr val="006666"/>
                  </a:solidFill>
                  <a:ea typeface="楷体_GB2312" pitchFamily="49" charset="-122"/>
                </a:rPr>
                <a:t>K</a:t>
              </a:r>
              <a:r>
                <a:rPr lang="en-US" altLang="zh-CN" sz="3200" baseline="30000" dirty="0">
                  <a:solidFill>
                    <a:srgbClr val="006666"/>
                  </a:solidFill>
                  <a:ea typeface="楷体_GB2312" pitchFamily="49" charset="-122"/>
                </a:rPr>
                <a:t>2 </a:t>
              </a:r>
              <a:r>
                <a:rPr lang="zh-CN" altLang="en-US" sz="3200" dirty="0">
                  <a:solidFill>
                    <a:srgbClr val="006666"/>
                  </a:solidFill>
                  <a:ea typeface="楷体_GB2312" pitchFamily="49" charset="-122"/>
                </a:rPr>
                <a:t>进行排序</a:t>
              </a:r>
              <a:r>
                <a:rPr lang="zh-CN" altLang="en-US" sz="3200" dirty="0">
                  <a:solidFill>
                    <a:srgbClr val="000000"/>
                  </a:solidFill>
                  <a:ea typeface="楷体_GB2312" pitchFamily="49" charset="-122"/>
                </a:rPr>
                <a:t>，</a:t>
              </a:r>
              <a:r>
                <a:rPr lang="en-US" altLang="zh-CN" sz="3200" dirty="0">
                  <a:solidFill>
                    <a:srgbClr val="000000"/>
                  </a:solidFill>
                  <a:ea typeface="楷体_GB2312" pitchFamily="49" charset="-122"/>
                </a:rPr>
                <a:t>...…</a:t>
              </a:r>
              <a:r>
                <a:rPr lang="zh-CN" altLang="en-US" sz="32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， </a:t>
              </a:r>
              <a:r>
                <a:rPr lang="zh-CN" altLang="en-US" sz="3200" dirty="0">
                  <a:solidFill>
                    <a:srgbClr val="000000"/>
                  </a:solidFill>
                  <a:ea typeface="楷体_GB2312" pitchFamily="49" charset="-122"/>
                </a:rPr>
                <a:t>依次类推，</a:t>
              </a:r>
              <a:r>
                <a:rPr lang="zh-CN" altLang="en-US" sz="3200" b="1" dirty="0">
                  <a:solidFill>
                    <a:srgbClr val="000080"/>
                  </a:solidFill>
                  <a:ea typeface="楷体_GB2312" pitchFamily="49" charset="-122"/>
                </a:rPr>
                <a:t>直至最后对最次位关键字排序完成为止</a:t>
              </a:r>
              <a:r>
                <a:rPr lang="zh-CN" altLang="en-US" sz="3200" dirty="0">
                  <a:solidFill>
                    <a:srgbClr val="000000"/>
                  </a:solidFill>
                  <a:ea typeface="楷体_GB2312" pitchFamily="49" charset="-122"/>
                </a:rPr>
                <a:t>。</a:t>
              </a:r>
              <a:endParaRPr lang="zh-CN" altLang="en-US" sz="3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1558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19088" y="4106863"/>
            <a:ext cx="4727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最低位优先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LSD</a:t>
            </a:r>
            <a:r>
              <a:rPr lang="zh-CN" altLang="en-US" sz="4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法：</a:t>
            </a:r>
            <a:endParaRPr lang="zh-CN" altLang="en-US" sz="3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728663" y="4827588"/>
            <a:ext cx="784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dirty="0">
                <a:solidFill>
                  <a:srgbClr val="000080"/>
                </a:solidFill>
                <a:latin typeface="楷体_GB2312" pitchFamily="49" charset="-122"/>
                <a:ea typeface="楷体_GB2312" pitchFamily="49" charset="-122"/>
              </a:rPr>
              <a:t>先对 </a:t>
            </a:r>
            <a:r>
              <a:rPr lang="en-US" altLang="zh-CN" sz="3200" b="1" dirty="0" err="1">
                <a:solidFill>
                  <a:srgbClr val="000080"/>
                </a:solidFill>
                <a:ea typeface="楷体_GB2312" pitchFamily="49" charset="-122"/>
              </a:rPr>
              <a:t>K</a:t>
            </a:r>
            <a:r>
              <a:rPr lang="en-US" altLang="zh-CN" sz="3200" b="1" baseline="30000" dirty="0" err="1">
                <a:solidFill>
                  <a:srgbClr val="000080"/>
                </a:solidFill>
                <a:ea typeface="楷体_GB2312" pitchFamily="49" charset="-122"/>
              </a:rPr>
              <a:t>d</a:t>
            </a:r>
            <a:r>
              <a:rPr lang="en-US" altLang="zh-CN" sz="3200" b="1" baseline="30000" dirty="0">
                <a:solidFill>
                  <a:srgbClr val="00008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0080"/>
                </a:solidFill>
                <a:ea typeface="楷体_GB2312" pitchFamily="49" charset="-122"/>
              </a:rPr>
              <a:t>进行排序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zh-CN" altLang="en-US" sz="3200" dirty="0">
                <a:solidFill>
                  <a:srgbClr val="000066"/>
                </a:solidFill>
                <a:ea typeface="楷体_GB2312" pitchFamily="49" charset="-122"/>
              </a:rPr>
              <a:t>然后在此基础上直接对 </a:t>
            </a:r>
            <a:r>
              <a:rPr lang="en-US" altLang="zh-CN" sz="3200" b="1" dirty="0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en-US" altLang="zh-CN" sz="3200" b="1" baseline="30000" dirty="0">
                <a:solidFill>
                  <a:srgbClr val="000066"/>
                </a:solidFill>
                <a:ea typeface="楷体_GB2312" pitchFamily="49" charset="-122"/>
              </a:rPr>
              <a:t>d-1  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进行排序，依次类推，</a:t>
            </a:r>
            <a:r>
              <a:rPr lang="zh-CN" altLang="en-US" sz="3200" b="1" dirty="0">
                <a:solidFill>
                  <a:srgbClr val="000080"/>
                </a:solidFill>
                <a:ea typeface="楷体_GB2312" pitchFamily="49" charset="-122"/>
              </a:rPr>
              <a:t>直至对最主位关键字 </a:t>
            </a:r>
            <a:r>
              <a:rPr lang="en-US" altLang="zh-CN" sz="3200" b="1" dirty="0">
                <a:solidFill>
                  <a:srgbClr val="000080"/>
                </a:solidFill>
                <a:ea typeface="楷体_GB2312" pitchFamily="49" charset="-122"/>
              </a:rPr>
              <a:t>K</a:t>
            </a:r>
            <a:r>
              <a:rPr lang="en-US" altLang="zh-CN" sz="3200" b="1" baseline="30000" dirty="0">
                <a:solidFill>
                  <a:srgbClr val="000080"/>
                </a:solidFill>
                <a:ea typeface="楷体_GB2312" pitchFamily="49" charset="-122"/>
              </a:rPr>
              <a:t>1 </a:t>
            </a:r>
            <a:r>
              <a:rPr lang="zh-CN" altLang="en-US" sz="3200" b="1" dirty="0">
                <a:solidFill>
                  <a:srgbClr val="000080"/>
                </a:solidFill>
                <a:latin typeface="楷体_GB2312" pitchFamily="49" charset="-122"/>
                <a:ea typeface="楷体_GB2312" pitchFamily="49" charset="-122"/>
              </a:rPr>
              <a:t>排序完成为止</a:t>
            </a:r>
            <a:r>
              <a: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060966" y="924702"/>
            <a:ext cx="3803116" cy="58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en-US" altLang="zh-CN" sz="3200" b="1" baseline="-25000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3200" b="1" baseline="30000" dirty="0" smtClean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, K</a:t>
            </a:r>
            <a:r>
              <a:rPr lang="en-US" altLang="zh-CN" sz="3200" b="1" baseline="-25000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3200" b="1" baseline="300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,…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en-US" altLang="zh-CN" sz="3200" b="1" baseline="-25000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3200" b="1" baseline="30000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2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51399" y="0"/>
            <a:ext cx="4980851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dirty="0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多</a:t>
            </a:r>
            <a:r>
              <a:rPr lang="zh-CN" altLang="en-US" sz="4400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关键字</a:t>
            </a:r>
            <a:r>
              <a:rPr lang="zh-CN" altLang="en-US" sz="4400" dirty="0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排序方法</a:t>
            </a:r>
            <a:r>
              <a:rPr lang="en-US" altLang="zh-CN" sz="4400" dirty="0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4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14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15155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827088" y="620713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smtClean="0">
              <a:ea typeface="仿宋_GB2312" pitchFamily="49" charset="-122"/>
            </a:endParaRPr>
          </a:p>
          <a:p>
            <a:pPr algn="just" eaLnBrk="1" hangingPunct="1"/>
            <a:endParaRPr lang="en-US" altLang="zh-CN" smtClean="0"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29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17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05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44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03350" y="3937000"/>
            <a:ext cx="5886450" cy="1212850"/>
            <a:chOff x="884" y="2480"/>
            <a:chExt cx="3708" cy="764"/>
          </a:xfrm>
        </p:grpSpPr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884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1861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2533" y="2480"/>
              <a:ext cx="30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265" y="2480"/>
              <a:ext cx="3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4288" y="2480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195513" y="3716342"/>
            <a:ext cx="1412875" cy="914401"/>
            <a:chOff x="1383" y="2341"/>
            <a:chExt cx="890" cy="576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495" y="2439"/>
              <a:ext cx="778" cy="478"/>
              <a:chOff x="1495" y="2439"/>
              <a:chExt cx="778" cy="478"/>
            </a:xfrm>
          </p:grpSpPr>
          <p:sp>
            <p:nvSpPr>
              <p:cNvPr id="21556" name="Line 29"/>
              <p:cNvSpPr>
                <a:spLocks noChangeShapeType="1"/>
              </p:cNvSpPr>
              <p:nvPr/>
            </p:nvSpPr>
            <p:spPr bwMode="auto">
              <a:xfrm>
                <a:off x="1998" y="2678"/>
                <a:ext cx="275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22" name="Oval 30"/>
              <p:cNvSpPr>
                <a:spLocks noChangeArrowheads="1"/>
              </p:cNvSpPr>
              <p:nvPr/>
            </p:nvSpPr>
            <p:spPr bwMode="auto">
              <a:xfrm>
                <a:off x="1724" y="2439"/>
                <a:ext cx="320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 dirty="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1558" name="Line 31"/>
              <p:cNvSpPr>
                <a:spLocks noChangeShapeType="1"/>
              </p:cNvSpPr>
              <p:nvPr/>
            </p:nvSpPr>
            <p:spPr bwMode="auto">
              <a:xfrm flipH="1">
                <a:off x="1495" y="2678"/>
                <a:ext cx="274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1383" y="2341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007100" y="3113088"/>
            <a:ext cx="1479550" cy="885825"/>
            <a:chOff x="3784" y="1961"/>
            <a:chExt cx="932" cy="558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784" y="1961"/>
              <a:ext cx="916" cy="558"/>
              <a:chOff x="3784" y="1961"/>
              <a:chExt cx="916" cy="558"/>
            </a:xfrm>
          </p:grpSpPr>
          <p:sp>
            <p:nvSpPr>
              <p:cNvPr id="21551" name="Line 35"/>
              <p:cNvSpPr>
                <a:spLocks noChangeShapeType="1"/>
              </p:cNvSpPr>
              <p:nvPr/>
            </p:nvSpPr>
            <p:spPr bwMode="auto">
              <a:xfrm flipV="1">
                <a:off x="3784" y="220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28" name="Oval 36"/>
              <p:cNvSpPr>
                <a:spLocks noChangeArrowheads="1"/>
              </p:cNvSpPr>
              <p:nvPr/>
            </p:nvSpPr>
            <p:spPr bwMode="auto">
              <a:xfrm>
                <a:off x="4059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1553" name="Line 37"/>
              <p:cNvSpPr>
                <a:spLocks noChangeShapeType="1"/>
              </p:cNvSpPr>
              <p:nvPr/>
            </p:nvSpPr>
            <p:spPr bwMode="auto">
              <a:xfrm>
                <a:off x="4334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4376" y="196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3171825" y="3113088"/>
            <a:ext cx="1485900" cy="885825"/>
            <a:chOff x="1998" y="1961"/>
            <a:chExt cx="936" cy="55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998" y="1961"/>
              <a:ext cx="916" cy="558"/>
              <a:chOff x="1998" y="1961"/>
              <a:chExt cx="916" cy="558"/>
            </a:xfrm>
          </p:grpSpPr>
          <p:sp>
            <p:nvSpPr>
              <p:cNvPr id="21546" name="Line 41"/>
              <p:cNvSpPr>
                <a:spLocks noChangeShapeType="1"/>
              </p:cNvSpPr>
              <p:nvPr/>
            </p:nvSpPr>
            <p:spPr bwMode="auto">
              <a:xfrm flipV="1">
                <a:off x="1998" y="216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1547" name="Line 42"/>
              <p:cNvSpPr>
                <a:spLocks noChangeShapeType="1"/>
              </p:cNvSpPr>
              <p:nvPr/>
            </p:nvSpPr>
            <p:spPr bwMode="auto">
              <a:xfrm>
                <a:off x="2548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35" name="Oval 43"/>
              <p:cNvSpPr>
                <a:spLocks noChangeArrowheads="1"/>
              </p:cNvSpPr>
              <p:nvPr/>
            </p:nvSpPr>
            <p:spPr bwMode="auto">
              <a:xfrm>
                <a:off x="2273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36" name="Text Box 44"/>
            <p:cNvSpPr txBox="1">
              <a:spLocks noChangeArrowheads="1"/>
            </p:cNvSpPr>
            <p:nvPr/>
          </p:nvSpPr>
          <p:spPr bwMode="auto">
            <a:xfrm>
              <a:off x="2593" y="1969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4044950" y="2219325"/>
            <a:ext cx="2544763" cy="1084263"/>
            <a:chOff x="2548" y="1398"/>
            <a:chExt cx="1603" cy="683"/>
          </a:xfrm>
        </p:grpSpPr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2548" y="1483"/>
              <a:ext cx="1603" cy="598"/>
              <a:chOff x="2548" y="1483"/>
              <a:chExt cx="1603" cy="598"/>
            </a:xfrm>
          </p:grpSpPr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3464" y="1682"/>
                <a:ext cx="687" cy="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 flipV="1">
                <a:off x="2548" y="1682"/>
                <a:ext cx="687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41" name="Oval 49"/>
              <p:cNvSpPr>
                <a:spLocks noChangeArrowheads="1"/>
              </p:cNvSpPr>
              <p:nvPr/>
            </p:nvSpPr>
            <p:spPr bwMode="auto">
              <a:xfrm>
                <a:off x="3189" y="1483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42" name="Text Box 50"/>
            <p:cNvSpPr txBox="1">
              <a:spLocks noChangeArrowheads="1"/>
            </p:cNvSpPr>
            <p:nvPr/>
          </p:nvSpPr>
          <p:spPr bwMode="auto">
            <a:xfrm>
              <a:off x="2868" y="139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4552950" y="1406525"/>
            <a:ext cx="1019175" cy="947738"/>
            <a:chOff x="2868" y="886"/>
            <a:chExt cx="642" cy="597"/>
          </a:xfrm>
        </p:grpSpPr>
        <p:grpSp>
          <p:nvGrpSpPr>
            <p:cNvPr id="14" name="Group 52"/>
            <p:cNvGrpSpPr>
              <a:grpSpLocks/>
            </p:cNvGrpSpPr>
            <p:nvPr/>
          </p:nvGrpSpPr>
          <p:grpSpPr bwMode="auto">
            <a:xfrm>
              <a:off x="3189" y="926"/>
              <a:ext cx="321" cy="557"/>
              <a:chOff x="3189" y="926"/>
              <a:chExt cx="321" cy="557"/>
            </a:xfrm>
          </p:grpSpPr>
          <p:sp>
            <p:nvSpPr>
              <p:cNvPr id="21537" name="Line 53"/>
              <p:cNvSpPr>
                <a:spLocks noChangeShapeType="1"/>
              </p:cNvSpPr>
              <p:nvPr/>
            </p:nvSpPr>
            <p:spPr bwMode="auto">
              <a:xfrm flipV="1">
                <a:off x="3372" y="1205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46" name="Oval 54"/>
              <p:cNvSpPr>
                <a:spLocks noChangeArrowheads="1"/>
              </p:cNvSpPr>
              <p:nvPr/>
            </p:nvSpPr>
            <p:spPr bwMode="auto">
              <a:xfrm>
                <a:off x="3189" y="926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47" name="Text Box 55"/>
            <p:cNvSpPr txBox="1">
              <a:spLocks noChangeArrowheads="1"/>
            </p:cNvSpPr>
            <p:nvPr/>
          </p:nvSpPr>
          <p:spPr bwMode="auto">
            <a:xfrm>
              <a:off x="2868" y="88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21517" name="Rectangle 56"/>
          <p:cNvSpPr>
            <a:spLocks noChangeArrowheads="1"/>
          </p:cNvSpPr>
          <p:nvPr/>
        </p:nvSpPr>
        <p:spPr bwMode="auto">
          <a:xfrm>
            <a:off x="395288" y="188913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0     1     2     3     4     5    6   7    8    9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928662" y="1357298"/>
            <a:ext cx="8691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800" b="1" i="1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=0</a:t>
            </a:r>
            <a:endParaRPr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3707904" y="3212976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2843808" y="3933056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5148064" y="2420888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5220072" y="1556792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6516216" y="3212976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65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5536" y="2060848"/>
            <a:ext cx="33478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创建初始败者</a:t>
            </a:r>
            <a:r>
              <a:rPr lang="zh-CN" altLang="en-US" sz="32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树</a:t>
            </a:r>
            <a:endParaRPr lang="zh-CN" altLang="en-US" sz="32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827088" y="620713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29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17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05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44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03350" y="3937000"/>
            <a:ext cx="5886450" cy="1212850"/>
            <a:chOff x="884" y="2480"/>
            <a:chExt cx="3708" cy="764"/>
          </a:xfrm>
        </p:grpSpPr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884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1861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2533" y="2480"/>
              <a:ext cx="30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265" y="2480"/>
              <a:ext cx="3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4288" y="2480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195513" y="3716342"/>
            <a:ext cx="1412875" cy="914401"/>
            <a:chOff x="1383" y="2341"/>
            <a:chExt cx="890" cy="576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495" y="2439"/>
              <a:ext cx="778" cy="478"/>
              <a:chOff x="1495" y="2439"/>
              <a:chExt cx="778" cy="478"/>
            </a:xfrm>
          </p:grpSpPr>
          <p:sp>
            <p:nvSpPr>
              <p:cNvPr id="21556" name="Line 29"/>
              <p:cNvSpPr>
                <a:spLocks noChangeShapeType="1"/>
              </p:cNvSpPr>
              <p:nvPr/>
            </p:nvSpPr>
            <p:spPr bwMode="auto">
              <a:xfrm>
                <a:off x="1998" y="2678"/>
                <a:ext cx="275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22" name="Oval 30"/>
              <p:cNvSpPr>
                <a:spLocks noChangeArrowheads="1"/>
              </p:cNvSpPr>
              <p:nvPr/>
            </p:nvSpPr>
            <p:spPr bwMode="auto">
              <a:xfrm>
                <a:off x="1724" y="2439"/>
                <a:ext cx="320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4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1558" name="Line 31"/>
              <p:cNvSpPr>
                <a:spLocks noChangeShapeType="1"/>
              </p:cNvSpPr>
              <p:nvPr/>
            </p:nvSpPr>
            <p:spPr bwMode="auto">
              <a:xfrm flipH="1">
                <a:off x="1495" y="2678"/>
                <a:ext cx="274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1383" y="2341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007100" y="3113088"/>
            <a:ext cx="1479550" cy="885825"/>
            <a:chOff x="3784" y="1961"/>
            <a:chExt cx="932" cy="558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784" y="1961"/>
              <a:ext cx="916" cy="558"/>
              <a:chOff x="3784" y="1961"/>
              <a:chExt cx="916" cy="558"/>
            </a:xfrm>
          </p:grpSpPr>
          <p:sp>
            <p:nvSpPr>
              <p:cNvPr id="21551" name="Line 35"/>
              <p:cNvSpPr>
                <a:spLocks noChangeShapeType="1"/>
              </p:cNvSpPr>
              <p:nvPr/>
            </p:nvSpPr>
            <p:spPr bwMode="auto">
              <a:xfrm flipV="1">
                <a:off x="3784" y="220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28" name="Oval 36"/>
              <p:cNvSpPr>
                <a:spLocks noChangeArrowheads="1"/>
              </p:cNvSpPr>
              <p:nvPr/>
            </p:nvSpPr>
            <p:spPr bwMode="auto">
              <a:xfrm>
                <a:off x="4059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1553" name="Line 37"/>
              <p:cNvSpPr>
                <a:spLocks noChangeShapeType="1"/>
              </p:cNvSpPr>
              <p:nvPr/>
            </p:nvSpPr>
            <p:spPr bwMode="auto">
              <a:xfrm>
                <a:off x="4334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4376" y="196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3171825" y="3113088"/>
            <a:ext cx="1485900" cy="885825"/>
            <a:chOff x="1998" y="1961"/>
            <a:chExt cx="936" cy="55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998" y="1961"/>
              <a:ext cx="916" cy="558"/>
              <a:chOff x="1998" y="1961"/>
              <a:chExt cx="916" cy="558"/>
            </a:xfrm>
          </p:grpSpPr>
          <p:sp>
            <p:nvSpPr>
              <p:cNvPr id="21546" name="Line 41"/>
              <p:cNvSpPr>
                <a:spLocks noChangeShapeType="1"/>
              </p:cNvSpPr>
              <p:nvPr/>
            </p:nvSpPr>
            <p:spPr bwMode="auto">
              <a:xfrm flipV="1">
                <a:off x="1998" y="216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1547" name="Line 42"/>
              <p:cNvSpPr>
                <a:spLocks noChangeShapeType="1"/>
              </p:cNvSpPr>
              <p:nvPr/>
            </p:nvSpPr>
            <p:spPr bwMode="auto">
              <a:xfrm>
                <a:off x="2548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35" name="Oval 43"/>
              <p:cNvSpPr>
                <a:spLocks noChangeArrowheads="1"/>
              </p:cNvSpPr>
              <p:nvPr/>
            </p:nvSpPr>
            <p:spPr bwMode="auto">
              <a:xfrm>
                <a:off x="2273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36" name="Text Box 44"/>
            <p:cNvSpPr txBox="1">
              <a:spLocks noChangeArrowheads="1"/>
            </p:cNvSpPr>
            <p:nvPr/>
          </p:nvSpPr>
          <p:spPr bwMode="auto">
            <a:xfrm>
              <a:off x="2593" y="1969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4044950" y="2219325"/>
            <a:ext cx="2544763" cy="1084263"/>
            <a:chOff x="2548" y="1398"/>
            <a:chExt cx="1603" cy="683"/>
          </a:xfrm>
        </p:grpSpPr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2548" y="1483"/>
              <a:ext cx="1603" cy="598"/>
              <a:chOff x="2548" y="1483"/>
              <a:chExt cx="1603" cy="598"/>
            </a:xfrm>
          </p:grpSpPr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3464" y="1682"/>
                <a:ext cx="687" cy="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 flipV="1">
                <a:off x="2548" y="1682"/>
                <a:ext cx="687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41" name="Oval 49"/>
              <p:cNvSpPr>
                <a:spLocks noChangeArrowheads="1"/>
              </p:cNvSpPr>
              <p:nvPr/>
            </p:nvSpPr>
            <p:spPr bwMode="auto">
              <a:xfrm>
                <a:off x="3189" y="1483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42" name="Text Box 50"/>
            <p:cNvSpPr txBox="1">
              <a:spLocks noChangeArrowheads="1"/>
            </p:cNvSpPr>
            <p:nvPr/>
          </p:nvSpPr>
          <p:spPr bwMode="auto">
            <a:xfrm>
              <a:off x="2868" y="139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4552950" y="1406525"/>
            <a:ext cx="1019175" cy="947738"/>
            <a:chOff x="2868" y="886"/>
            <a:chExt cx="642" cy="597"/>
          </a:xfrm>
        </p:grpSpPr>
        <p:grpSp>
          <p:nvGrpSpPr>
            <p:cNvPr id="14" name="Group 52"/>
            <p:cNvGrpSpPr>
              <a:grpSpLocks/>
            </p:cNvGrpSpPr>
            <p:nvPr/>
          </p:nvGrpSpPr>
          <p:grpSpPr bwMode="auto">
            <a:xfrm>
              <a:off x="3189" y="926"/>
              <a:ext cx="321" cy="557"/>
              <a:chOff x="3189" y="926"/>
              <a:chExt cx="321" cy="557"/>
            </a:xfrm>
          </p:grpSpPr>
          <p:sp>
            <p:nvSpPr>
              <p:cNvPr id="21537" name="Line 53"/>
              <p:cNvSpPr>
                <a:spLocks noChangeShapeType="1"/>
              </p:cNvSpPr>
              <p:nvPr/>
            </p:nvSpPr>
            <p:spPr bwMode="auto">
              <a:xfrm flipV="1">
                <a:off x="3372" y="1205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46" name="Oval 54"/>
              <p:cNvSpPr>
                <a:spLocks noChangeArrowheads="1"/>
              </p:cNvSpPr>
              <p:nvPr/>
            </p:nvSpPr>
            <p:spPr bwMode="auto">
              <a:xfrm>
                <a:off x="3189" y="926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47" name="Text Box 55"/>
            <p:cNvSpPr txBox="1">
              <a:spLocks noChangeArrowheads="1"/>
            </p:cNvSpPr>
            <p:nvPr/>
          </p:nvSpPr>
          <p:spPr bwMode="auto">
            <a:xfrm>
              <a:off x="2868" y="88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21517" name="Rectangle 56"/>
          <p:cNvSpPr>
            <a:spLocks noChangeArrowheads="1"/>
          </p:cNvSpPr>
          <p:nvPr/>
        </p:nvSpPr>
        <p:spPr bwMode="auto">
          <a:xfrm>
            <a:off x="395288" y="188913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0     1     2     3     4     5    6   7    8    9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928662" y="1357298"/>
            <a:ext cx="8691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800" b="1" i="1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=0</a:t>
            </a:r>
            <a:endParaRPr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827088" y="620713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29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17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05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44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03350" y="3937000"/>
            <a:ext cx="5886450" cy="1212850"/>
            <a:chOff x="884" y="2480"/>
            <a:chExt cx="3708" cy="764"/>
          </a:xfrm>
        </p:grpSpPr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884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1861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2533" y="2480"/>
              <a:ext cx="30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265" y="2480"/>
              <a:ext cx="3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4288" y="2480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195513" y="3716342"/>
            <a:ext cx="1412875" cy="914401"/>
            <a:chOff x="1383" y="2341"/>
            <a:chExt cx="890" cy="576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495" y="2439"/>
              <a:ext cx="778" cy="478"/>
              <a:chOff x="1495" y="2439"/>
              <a:chExt cx="778" cy="478"/>
            </a:xfrm>
          </p:grpSpPr>
          <p:sp>
            <p:nvSpPr>
              <p:cNvPr id="21556" name="Line 29"/>
              <p:cNvSpPr>
                <a:spLocks noChangeShapeType="1"/>
              </p:cNvSpPr>
              <p:nvPr/>
            </p:nvSpPr>
            <p:spPr bwMode="auto">
              <a:xfrm>
                <a:off x="1998" y="2678"/>
                <a:ext cx="275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22" name="Oval 30"/>
              <p:cNvSpPr>
                <a:spLocks noChangeArrowheads="1"/>
              </p:cNvSpPr>
              <p:nvPr/>
            </p:nvSpPr>
            <p:spPr bwMode="auto">
              <a:xfrm>
                <a:off x="1724" y="2439"/>
                <a:ext cx="320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3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1558" name="Line 31"/>
              <p:cNvSpPr>
                <a:spLocks noChangeShapeType="1"/>
              </p:cNvSpPr>
              <p:nvPr/>
            </p:nvSpPr>
            <p:spPr bwMode="auto">
              <a:xfrm flipH="1">
                <a:off x="1495" y="2678"/>
                <a:ext cx="274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1383" y="2341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007100" y="3113088"/>
            <a:ext cx="1479550" cy="885825"/>
            <a:chOff x="3784" y="1961"/>
            <a:chExt cx="932" cy="558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784" y="1961"/>
              <a:ext cx="916" cy="558"/>
              <a:chOff x="3784" y="1961"/>
              <a:chExt cx="916" cy="558"/>
            </a:xfrm>
          </p:grpSpPr>
          <p:sp>
            <p:nvSpPr>
              <p:cNvPr id="21551" name="Line 35"/>
              <p:cNvSpPr>
                <a:spLocks noChangeShapeType="1"/>
              </p:cNvSpPr>
              <p:nvPr/>
            </p:nvSpPr>
            <p:spPr bwMode="auto">
              <a:xfrm flipV="1">
                <a:off x="3784" y="220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28" name="Oval 36"/>
              <p:cNvSpPr>
                <a:spLocks noChangeArrowheads="1"/>
              </p:cNvSpPr>
              <p:nvPr/>
            </p:nvSpPr>
            <p:spPr bwMode="auto">
              <a:xfrm>
                <a:off x="4059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1553" name="Line 37"/>
              <p:cNvSpPr>
                <a:spLocks noChangeShapeType="1"/>
              </p:cNvSpPr>
              <p:nvPr/>
            </p:nvSpPr>
            <p:spPr bwMode="auto">
              <a:xfrm>
                <a:off x="4334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4376" y="196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3171825" y="3113088"/>
            <a:ext cx="1485900" cy="885825"/>
            <a:chOff x="1998" y="1961"/>
            <a:chExt cx="936" cy="55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998" y="1961"/>
              <a:ext cx="916" cy="558"/>
              <a:chOff x="1998" y="1961"/>
              <a:chExt cx="916" cy="558"/>
            </a:xfrm>
          </p:grpSpPr>
          <p:sp>
            <p:nvSpPr>
              <p:cNvPr id="21546" name="Line 41"/>
              <p:cNvSpPr>
                <a:spLocks noChangeShapeType="1"/>
              </p:cNvSpPr>
              <p:nvPr/>
            </p:nvSpPr>
            <p:spPr bwMode="auto">
              <a:xfrm flipV="1">
                <a:off x="1998" y="216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1547" name="Line 42"/>
              <p:cNvSpPr>
                <a:spLocks noChangeShapeType="1"/>
              </p:cNvSpPr>
              <p:nvPr/>
            </p:nvSpPr>
            <p:spPr bwMode="auto">
              <a:xfrm>
                <a:off x="2548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35" name="Oval 43"/>
              <p:cNvSpPr>
                <a:spLocks noChangeArrowheads="1"/>
              </p:cNvSpPr>
              <p:nvPr/>
            </p:nvSpPr>
            <p:spPr bwMode="auto">
              <a:xfrm>
                <a:off x="2273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4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36" name="Text Box 44"/>
            <p:cNvSpPr txBox="1">
              <a:spLocks noChangeArrowheads="1"/>
            </p:cNvSpPr>
            <p:nvPr/>
          </p:nvSpPr>
          <p:spPr bwMode="auto">
            <a:xfrm>
              <a:off x="2593" y="1969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4044950" y="2219325"/>
            <a:ext cx="2544763" cy="1084263"/>
            <a:chOff x="2548" y="1398"/>
            <a:chExt cx="1603" cy="683"/>
          </a:xfrm>
        </p:grpSpPr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2548" y="1483"/>
              <a:ext cx="1603" cy="598"/>
              <a:chOff x="2548" y="1483"/>
              <a:chExt cx="1603" cy="598"/>
            </a:xfrm>
          </p:grpSpPr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3464" y="1682"/>
                <a:ext cx="687" cy="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 flipV="1">
                <a:off x="2548" y="1682"/>
                <a:ext cx="687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41" name="Oval 49"/>
              <p:cNvSpPr>
                <a:spLocks noChangeArrowheads="1"/>
              </p:cNvSpPr>
              <p:nvPr/>
            </p:nvSpPr>
            <p:spPr bwMode="auto">
              <a:xfrm>
                <a:off x="3189" y="1483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42" name="Text Box 50"/>
            <p:cNvSpPr txBox="1">
              <a:spLocks noChangeArrowheads="1"/>
            </p:cNvSpPr>
            <p:nvPr/>
          </p:nvSpPr>
          <p:spPr bwMode="auto">
            <a:xfrm>
              <a:off x="2868" y="139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4552950" y="1406525"/>
            <a:ext cx="1019175" cy="947738"/>
            <a:chOff x="2868" y="886"/>
            <a:chExt cx="642" cy="597"/>
          </a:xfrm>
        </p:grpSpPr>
        <p:grpSp>
          <p:nvGrpSpPr>
            <p:cNvPr id="14" name="Group 52"/>
            <p:cNvGrpSpPr>
              <a:grpSpLocks/>
            </p:cNvGrpSpPr>
            <p:nvPr/>
          </p:nvGrpSpPr>
          <p:grpSpPr bwMode="auto">
            <a:xfrm>
              <a:off x="3189" y="926"/>
              <a:ext cx="321" cy="557"/>
              <a:chOff x="3189" y="926"/>
              <a:chExt cx="321" cy="557"/>
            </a:xfrm>
          </p:grpSpPr>
          <p:sp>
            <p:nvSpPr>
              <p:cNvPr id="21537" name="Line 53"/>
              <p:cNvSpPr>
                <a:spLocks noChangeShapeType="1"/>
              </p:cNvSpPr>
              <p:nvPr/>
            </p:nvSpPr>
            <p:spPr bwMode="auto">
              <a:xfrm flipV="1">
                <a:off x="3372" y="1205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46" name="Oval 54"/>
              <p:cNvSpPr>
                <a:spLocks noChangeArrowheads="1"/>
              </p:cNvSpPr>
              <p:nvPr/>
            </p:nvSpPr>
            <p:spPr bwMode="auto">
              <a:xfrm>
                <a:off x="3189" y="926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47" name="Text Box 55"/>
            <p:cNvSpPr txBox="1">
              <a:spLocks noChangeArrowheads="1"/>
            </p:cNvSpPr>
            <p:nvPr/>
          </p:nvSpPr>
          <p:spPr bwMode="auto">
            <a:xfrm>
              <a:off x="2868" y="88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21517" name="Rectangle 56"/>
          <p:cNvSpPr>
            <a:spLocks noChangeArrowheads="1"/>
          </p:cNvSpPr>
          <p:nvPr/>
        </p:nvSpPr>
        <p:spPr bwMode="auto">
          <a:xfrm>
            <a:off x="395288" y="188913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0     1     2     3     4     5    6   7    8    9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928662" y="1357298"/>
            <a:ext cx="8691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800" b="1" i="1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=0</a:t>
            </a:r>
            <a:endParaRPr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827088" y="620713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29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17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05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44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03350" y="3937000"/>
            <a:ext cx="5886450" cy="1212850"/>
            <a:chOff x="884" y="2480"/>
            <a:chExt cx="3708" cy="764"/>
          </a:xfrm>
        </p:grpSpPr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884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1861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2533" y="2480"/>
              <a:ext cx="30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265" y="2480"/>
              <a:ext cx="3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4288" y="2480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195513" y="3716342"/>
            <a:ext cx="1412875" cy="914401"/>
            <a:chOff x="1383" y="2341"/>
            <a:chExt cx="890" cy="576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495" y="2439"/>
              <a:ext cx="778" cy="478"/>
              <a:chOff x="1495" y="2439"/>
              <a:chExt cx="778" cy="478"/>
            </a:xfrm>
          </p:grpSpPr>
          <p:sp>
            <p:nvSpPr>
              <p:cNvPr id="21556" name="Line 29"/>
              <p:cNvSpPr>
                <a:spLocks noChangeShapeType="1"/>
              </p:cNvSpPr>
              <p:nvPr/>
            </p:nvSpPr>
            <p:spPr bwMode="auto">
              <a:xfrm>
                <a:off x="1998" y="2678"/>
                <a:ext cx="275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22" name="Oval 30"/>
              <p:cNvSpPr>
                <a:spLocks noChangeArrowheads="1"/>
              </p:cNvSpPr>
              <p:nvPr/>
            </p:nvSpPr>
            <p:spPr bwMode="auto">
              <a:xfrm>
                <a:off x="1724" y="2439"/>
                <a:ext cx="320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3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1558" name="Line 31"/>
              <p:cNvSpPr>
                <a:spLocks noChangeShapeType="1"/>
              </p:cNvSpPr>
              <p:nvPr/>
            </p:nvSpPr>
            <p:spPr bwMode="auto">
              <a:xfrm flipH="1">
                <a:off x="1495" y="2678"/>
                <a:ext cx="274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1383" y="2341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007100" y="3113088"/>
            <a:ext cx="1479550" cy="885825"/>
            <a:chOff x="3784" y="1961"/>
            <a:chExt cx="932" cy="558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784" y="1961"/>
              <a:ext cx="916" cy="558"/>
              <a:chOff x="3784" y="1961"/>
              <a:chExt cx="916" cy="558"/>
            </a:xfrm>
          </p:grpSpPr>
          <p:sp>
            <p:nvSpPr>
              <p:cNvPr id="21551" name="Line 35"/>
              <p:cNvSpPr>
                <a:spLocks noChangeShapeType="1"/>
              </p:cNvSpPr>
              <p:nvPr/>
            </p:nvSpPr>
            <p:spPr bwMode="auto">
              <a:xfrm flipV="1">
                <a:off x="3784" y="220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28" name="Oval 36"/>
              <p:cNvSpPr>
                <a:spLocks noChangeArrowheads="1"/>
              </p:cNvSpPr>
              <p:nvPr/>
            </p:nvSpPr>
            <p:spPr bwMode="auto">
              <a:xfrm>
                <a:off x="4059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2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1553" name="Line 37"/>
              <p:cNvSpPr>
                <a:spLocks noChangeShapeType="1"/>
              </p:cNvSpPr>
              <p:nvPr/>
            </p:nvSpPr>
            <p:spPr bwMode="auto">
              <a:xfrm>
                <a:off x="4334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4376" y="196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3171825" y="3113088"/>
            <a:ext cx="1485900" cy="885825"/>
            <a:chOff x="1998" y="1961"/>
            <a:chExt cx="936" cy="55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998" y="1961"/>
              <a:ext cx="916" cy="558"/>
              <a:chOff x="1998" y="1961"/>
              <a:chExt cx="916" cy="558"/>
            </a:xfrm>
          </p:grpSpPr>
          <p:sp>
            <p:nvSpPr>
              <p:cNvPr id="21546" name="Line 41"/>
              <p:cNvSpPr>
                <a:spLocks noChangeShapeType="1"/>
              </p:cNvSpPr>
              <p:nvPr/>
            </p:nvSpPr>
            <p:spPr bwMode="auto">
              <a:xfrm flipV="1">
                <a:off x="1998" y="216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1547" name="Line 42"/>
              <p:cNvSpPr>
                <a:spLocks noChangeShapeType="1"/>
              </p:cNvSpPr>
              <p:nvPr/>
            </p:nvSpPr>
            <p:spPr bwMode="auto">
              <a:xfrm>
                <a:off x="2548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35" name="Oval 43"/>
              <p:cNvSpPr>
                <a:spLocks noChangeArrowheads="1"/>
              </p:cNvSpPr>
              <p:nvPr/>
            </p:nvSpPr>
            <p:spPr bwMode="auto">
              <a:xfrm>
                <a:off x="2273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4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36" name="Text Box 44"/>
            <p:cNvSpPr txBox="1">
              <a:spLocks noChangeArrowheads="1"/>
            </p:cNvSpPr>
            <p:nvPr/>
          </p:nvSpPr>
          <p:spPr bwMode="auto">
            <a:xfrm>
              <a:off x="2593" y="1969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4139952" y="2276872"/>
            <a:ext cx="2544763" cy="1084263"/>
            <a:chOff x="2548" y="1398"/>
            <a:chExt cx="1603" cy="683"/>
          </a:xfrm>
        </p:grpSpPr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2548" y="1483"/>
              <a:ext cx="1603" cy="598"/>
              <a:chOff x="2548" y="1483"/>
              <a:chExt cx="1603" cy="598"/>
            </a:xfrm>
          </p:grpSpPr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3464" y="1682"/>
                <a:ext cx="687" cy="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 flipV="1">
                <a:off x="2548" y="1682"/>
                <a:ext cx="687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41" name="Oval 49"/>
              <p:cNvSpPr>
                <a:spLocks noChangeArrowheads="1"/>
              </p:cNvSpPr>
              <p:nvPr/>
            </p:nvSpPr>
            <p:spPr bwMode="auto">
              <a:xfrm>
                <a:off x="3189" y="1483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42" name="Text Box 50"/>
            <p:cNvSpPr txBox="1">
              <a:spLocks noChangeArrowheads="1"/>
            </p:cNvSpPr>
            <p:nvPr/>
          </p:nvSpPr>
          <p:spPr bwMode="auto">
            <a:xfrm>
              <a:off x="2868" y="139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4552950" y="1406525"/>
            <a:ext cx="1019175" cy="947738"/>
            <a:chOff x="2868" y="886"/>
            <a:chExt cx="642" cy="597"/>
          </a:xfrm>
        </p:grpSpPr>
        <p:grpSp>
          <p:nvGrpSpPr>
            <p:cNvPr id="14" name="Group 52"/>
            <p:cNvGrpSpPr>
              <a:grpSpLocks/>
            </p:cNvGrpSpPr>
            <p:nvPr/>
          </p:nvGrpSpPr>
          <p:grpSpPr bwMode="auto">
            <a:xfrm>
              <a:off x="3189" y="926"/>
              <a:ext cx="321" cy="557"/>
              <a:chOff x="3189" y="926"/>
              <a:chExt cx="321" cy="557"/>
            </a:xfrm>
          </p:grpSpPr>
          <p:sp>
            <p:nvSpPr>
              <p:cNvPr id="21537" name="Line 53"/>
              <p:cNvSpPr>
                <a:spLocks noChangeShapeType="1"/>
              </p:cNvSpPr>
              <p:nvPr/>
            </p:nvSpPr>
            <p:spPr bwMode="auto">
              <a:xfrm flipV="1">
                <a:off x="3372" y="1205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46" name="Oval 54"/>
              <p:cNvSpPr>
                <a:spLocks noChangeArrowheads="1"/>
              </p:cNvSpPr>
              <p:nvPr/>
            </p:nvSpPr>
            <p:spPr bwMode="auto">
              <a:xfrm>
                <a:off x="3189" y="926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47" name="Text Box 55"/>
            <p:cNvSpPr txBox="1">
              <a:spLocks noChangeArrowheads="1"/>
            </p:cNvSpPr>
            <p:nvPr/>
          </p:nvSpPr>
          <p:spPr bwMode="auto">
            <a:xfrm>
              <a:off x="2868" y="88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21517" name="Rectangle 56"/>
          <p:cNvSpPr>
            <a:spLocks noChangeArrowheads="1"/>
          </p:cNvSpPr>
          <p:nvPr/>
        </p:nvSpPr>
        <p:spPr bwMode="auto">
          <a:xfrm>
            <a:off x="395288" y="188913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0     1     2     3     4     5    6   7    8    9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928662" y="1357298"/>
            <a:ext cx="8691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800" b="1" i="1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=0</a:t>
            </a:r>
            <a:endParaRPr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827088" y="620713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29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17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05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44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03350" y="3937000"/>
            <a:ext cx="5886450" cy="1212850"/>
            <a:chOff x="884" y="2480"/>
            <a:chExt cx="3708" cy="764"/>
          </a:xfrm>
        </p:grpSpPr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884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1861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2533" y="2480"/>
              <a:ext cx="30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265" y="2480"/>
              <a:ext cx="3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4288" y="2480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195513" y="3716342"/>
            <a:ext cx="1412875" cy="914401"/>
            <a:chOff x="1383" y="2341"/>
            <a:chExt cx="890" cy="576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495" y="2439"/>
              <a:ext cx="778" cy="478"/>
              <a:chOff x="1495" y="2439"/>
              <a:chExt cx="778" cy="478"/>
            </a:xfrm>
          </p:grpSpPr>
          <p:sp>
            <p:nvSpPr>
              <p:cNvPr id="21556" name="Line 29"/>
              <p:cNvSpPr>
                <a:spLocks noChangeShapeType="1"/>
              </p:cNvSpPr>
              <p:nvPr/>
            </p:nvSpPr>
            <p:spPr bwMode="auto">
              <a:xfrm>
                <a:off x="1998" y="2678"/>
                <a:ext cx="275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22" name="Oval 30"/>
              <p:cNvSpPr>
                <a:spLocks noChangeArrowheads="1"/>
              </p:cNvSpPr>
              <p:nvPr/>
            </p:nvSpPr>
            <p:spPr bwMode="auto">
              <a:xfrm>
                <a:off x="1724" y="2439"/>
                <a:ext cx="320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3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1558" name="Line 31"/>
              <p:cNvSpPr>
                <a:spLocks noChangeShapeType="1"/>
              </p:cNvSpPr>
              <p:nvPr/>
            </p:nvSpPr>
            <p:spPr bwMode="auto">
              <a:xfrm flipH="1">
                <a:off x="1495" y="2678"/>
                <a:ext cx="274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1383" y="2341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007100" y="3113088"/>
            <a:ext cx="1479550" cy="885825"/>
            <a:chOff x="3784" y="1961"/>
            <a:chExt cx="932" cy="558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784" y="1961"/>
              <a:ext cx="916" cy="558"/>
              <a:chOff x="3784" y="1961"/>
              <a:chExt cx="916" cy="558"/>
            </a:xfrm>
          </p:grpSpPr>
          <p:sp>
            <p:nvSpPr>
              <p:cNvPr id="21551" name="Line 35"/>
              <p:cNvSpPr>
                <a:spLocks noChangeShapeType="1"/>
              </p:cNvSpPr>
              <p:nvPr/>
            </p:nvSpPr>
            <p:spPr bwMode="auto">
              <a:xfrm flipV="1">
                <a:off x="3784" y="220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28" name="Oval 36"/>
              <p:cNvSpPr>
                <a:spLocks noChangeArrowheads="1"/>
              </p:cNvSpPr>
              <p:nvPr/>
            </p:nvSpPr>
            <p:spPr bwMode="auto">
              <a:xfrm>
                <a:off x="4059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2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1553" name="Line 37"/>
              <p:cNvSpPr>
                <a:spLocks noChangeShapeType="1"/>
              </p:cNvSpPr>
              <p:nvPr/>
            </p:nvSpPr>
            <p:spPr bwMode="auto">
              <a:xfrm>
                <a:off x="4334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4376" y="196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3171825" y="3113088"/>
            <a:ext cx="1485900" cy="885825"/>
            <a:chOff x="1998" y="1961"/>
            <a:chExt cx="936" cy="55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998" y="1961"/>
              <a:ext cx="916" cy="558"/>
              <a:chOff x="1998" y="1961"/>
              <a:chExt cx="916" cy="558"/>
            </a:xfrm>
          </p:grpSpPr>
          <p:sp>
            <p:nvSpPr>
              <p:cNvPr id="21546" name="Line 41"/>
              <p:cNvSpPr>
                <a:spLocks noChangeShapeType="1"/>
              </p:cNvSpPr>
              <p:nvPr/>
            </p:nvSpPr>
            <p:spPr bwMode="auto">
              <a:xfrm flipV="1">
                <a:off x="1998" y="216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1547" name="Line 42"/>
              <p:cNvSpPr>
                <a:spLocks noChangeShapeType="1"/>
              </p:cNvSpPr>
              <p:nvPr/>
            </p:nvSpPr>
            <p:spPr bwMode="auto">
              <a:xfrm>
                <a:off x="2548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35" name="Oval 43"/>
              <p:cNvSpPr>
                <a:spLocks noChangeArrowheads="1"/>
              </p:cNvSpPr>
              <p:nvPr/>
            </p:nvSpPr>
            <p:spPr bwMode="auto">
              <a:xfrm>
                <a:off x="2273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4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36" name="Text Box 44"/>
            <p:cNvSpPr txBox="1">
              <a:spLocks noChangeArrowheads="1"/>
            </p:cNvSpPr>
            <p:nvPr/>
          </p:nvSpPr>
          <p:spPr bwMode="auto">
            <a:xfrm>
              <a:off x="2593" y="1969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4139952" y="2276872"/>
            <a:ext cx="2544763" cy="1084263"/>
            <a:chOff x="2548" y="1398"/>
            <a:chExt cx="1603" cy="683"/>
          </a:xfrm>
        </p:grpSpPr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2548" y="1483"/>
              <a:ext cx="1603" cy="598"/>
              <a:chOff x="2548" y="1483"/>
              <a:chExt cx="1603" cy="598"/>
            </a:xfrm>
          </p:grpSpPr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3464" y="1682"/>
                <a:ext cx="687" cy="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 flipV="1">
                <a:off x="2548" y="1682"/>
                <a:ext cx="687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41" name="Oval 49"/>
              <p:cNvSpPr>
                <a:spLocks noChangeArrowheads="1"/>
              </p:cNvSpPr>
              <p:nvPr/>
            </p:nvSpPr>
            <p:spPr bwMode="auto">
              <a:xfrm>
                <a:off x="3189" y="1483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1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42" name="Text Box 50"/>
            <p:cNvSpPr txBox="1">
              <a:spLocks noChangeArrowheads="1"/>
            </p:cNvSpPr>
            <p:nvPr/>
          </p:nvSpPr>
          <p:spPr bwMode="auto">
            <a:xfrm>
              <a:off x="2868" y="139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4552950" y="1406525"/>
            <a:ext cx="1019175" cy="947738"/>
            <a:chOff x="2868" y="886"/>
            <a:chExt cx="642" cy="597"/>
          </a:xfrm>
        </p:grpSpPr>
        <p:grpSp>
          <p:nvGrpSpPr>
            <p:cNvPr id="14" name="Group 52"/>
            <p:cNvGrpSpPr>
              <a:grpSpLocks/>
            </p:cNvGrpSpPr>
            <p:nvPr/>
          </p:nvGrpSpPr>
          <p:grpSpPr bwMode="auto">
            <a:xfrm>
              <a:off x="3189" y="926"/>
              <a:ext cx="321" cy="557"/>
              <a:chOff x="3189" y="926"/>
              <a:chExt cx="321" cy="557"/>
            </a:xfrm>
          </p:grpSpPr>
          <p:sp>
            <p:nvSpPr>
              <p:cNvPr id="21537" name="Line 53"/>
              <p:cNvSpPr>
                <a:spLocks noChangeShapeType="1"/>
              </p:cNvSpPr>
              <p:nvPr/>
            </p:nvSpPr>
            <p:spPr bwMode="auto">
              <a:xfrm flipV="1">
                <a:off x="3372" y="1205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46" name="Oval 54"/>
              <p:cNvSpPr>
                <a:spLocks noChangeArrowheads="1"/>
              </p:cNvSpPr>
              <p:nvPr/>
            </p:nvSpPr>
            <p:spPr bwMode="auto">
              <a:xfrm>
                <a:off x="3189" y="926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smtClean="0">
                    <a:solidFill>
                      <a:srgbClr val="00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5</a:t>
                </a:r>
                <a:endParaRPr lang="en-US" altLang="zh-CN" sz="2400">
                  <a:solidFill>
                    <a:srgbClr val="00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47" name="Text Box 55"/>
            <p:cNvSpPr txBox="1">
              <a:spLocks noChangeArrowheads="1"/>
            </p:cNvSpPr>
            <p:nvPr/>
          </p:nvSpPr>
          <p:spPr bwMode="auto">
            <a:xfrm>
              <a:off x="2868" y="88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21517" name="Rectangle 56"/>
          <p:cNvSpPr>
            <a:spLocks noChangeArrowheads="1"/>
          </p:cNvSpPr>
          <p:nvPr/>
        </p:nvSpPr>
        <p:spPr bwMode="auto">
          <a:xfrm>
            <a:off x="395288" y="188913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0     1     2     3     4     5    6   7    8    9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928662" y="1357298"/>
            <a:ext cx="8691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800" b="1" i="1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=0</a:t>
            </a:r>
            <a:endParaRPr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827088" y="620713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solidFill>
                  <a:schemeClr val="tx1"/>
                </a:solidFill>
                <a:ea typeface="仿宋_GB2312" pitchFamily="49" charset="-122"/>
              </a:rPr>
              <a:t>         	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  <a:p>
            <a:pPr algn="just" eaLnBrk="1" hangingPunct="1"/>
            <a:endParaRPr lang="en-US" altLang="zh-CN" dirty="0" smtClean="0"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3725" y="3998913"/>
            <a:ext cx="5961063" cy="1074737"/>
            <a:chOff x="1174" y="2519"/>
            <a:chExt cx="3755" cy="677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136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56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555" y="2519"/>
              <a:ext cx="367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05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23" y="2519"/>
              <a:ext cx="36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1174" y="2917"/>
              <a:ext cx="36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82763" y="4567238"/>
            <a:ext cx="6297612" cy="2255837"/>
            <a:chOff x="1123" y="2877"/>
            <a:chExt cx="3967" cy="1421"/>
          </a:xfrm>
        </p:grpSpPr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1174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29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32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136" y="3275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56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82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17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21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555" y="2877"/>
              <a:ext cx="367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05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44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4563" y="2877"/>
              <a:ext cx="366" cy="75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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123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085" y="4067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2772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18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350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4466" y="367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归并段</a:t>
              </a: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03350" y="3937000"/>
            <a:ext cx="5886450" cy="1212850"/>
            <a:chOff x="884" y="2480"/>
            <a:chExt cx="3708" cy="764"/>
          </a:xfrm>
        </p:grpSpPr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884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1861" y="2918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2533" y="2480"/>
              <a:ext cx="30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265" y="2480"/>
              <a:ext cx="3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4288" y="2480"/>
              <a:ext cx="3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195513" y="3716342"/>
            <a:ext cx="1412875" cy="914401"/>
            <a:chOff x="1383" y="2341"/>
            <a:chExt cx="890" cy="576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495" y="2439"/>
              <a:ext cx="778" cy="478"/>
              <a:chOff x="1495" y="2439"/>
              <a:chExt cx="778" cy="478"/>
            </a:xfrm>
          </p:grpSpPr>
          <p:sp>
            <p:nvSpPr>
              <p:cNvPr id="21556" name="Line 29"/>
              <p:cNvSpPr>
                <a:spLocks noChangeShapeType="1"/>
              </p:cNvSpPr>
              <p:nvPr/>
            </p:nvSpPr>
            <p:spPr bwMode="auto">
              <a:xfrm>
                <a:off x="1998" y="2678"/>
                <a:ext cx="275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22" name="Oval 30"/>
              <p:cNvSpPr>
                <a:spLocks noChangeArrowheads="1"/>
              </p:cNvSpPr>
              <p:nvPr/>
            </p:nvSpPr>
            <p:spPr bwMode="auto">
              <a:xfrm>
                <a:off x="1724" y="2439"/>
                <a:ext cx="320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3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1558" name="Line 31"/>
              <p:cNvSpPr>
                <a:spLocks noChangeShapeType="1"/>
              </p:cNvSpPr>
              <p:nvPr/>
            </p:nvSpPr>
            <p:spPr bwMode="auto">
              <a:xfrm flipH="1">
                <a:off x="1495" y="2678"/>
                <a:ext cx="274" cy="2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1383" y="2341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007100" y="3113088"/>
            <a:ext cx="1479550" cy="885825"/>
            <a:chOff x="3784" y="1961"/>
            <a:chExt cx="932" cy="558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784" y="1961"/>
              <a:ext cx="916" cy="558"/>
              <a:chOff x="3784" y="1961"/>
              <a:chExt cx="916" cy="558"/>
            </a:xfrm>
          </p:grpSpPr>
          <p:sp>
            <p:nvSpPr>
              <p:cNvPr id="21551" name="Line 35"/>
              <p:cNvSpPr>
                <a:spLocks noChangeShapeType="1"/>
              </p:cNvSpPr>
              <p:nvPr/>
            </p:nvSpPr>
            <p:spPr bwMode="auto">
              <a:xfrm flipV="1">
                <a:off x="3784" y="220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28" name="Oval 36"/>
              <p:cNvSpPr>
                <a:spLocks noChangeArrowheads="1"/>
              </p:cNvSpPr>
              <p:nvPr/>
            </p:nvSpPr>
            <p:spPr bwMode="auto">
              <a:xfrm>
                <a:off x="4059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2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  <p:sp>
            <p:nvSpPr>
              <p:cNvPr id="21553" name="Line 37"/>
              <p:cNvSpPr>
                <a:spLocks noChangeShapeType="1"/>
              </p:cNvSpPr>
              <p:nvPr/>
            </p:nvSpPr>
            <p:spPr bwMode="auto">
              <a:xfrm>
                <a:off x="4334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4376" y="196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3171825" y="3113088"/>
            <a:ext cx="1485900" cy="885825"/>
            <a:chOff x="1998" y="1961"/>
            <a:chExt cx="936" cy="55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998" y="1961"/>
              <a:ext cx="916" cy="558"/>
              <a:chOff x="1998" y="1961"/>
              <a:chExt cx="916" cy="558"/>
            </a:xfrm>
          </p:grpSpPr>
          <p:sp>
            <p:nvSpPr>
              <p:cNvPr id="21546" name="Line 41"/>
              <p:cNvSpPr>
                <a:spLocks noChangeShapeType="1"/>
              </p:cNvSpPr>
              <p:nvPr/>
            </p:nvSpPr>
            <p:spPr bwMode="auto">
              <a:xfrm flipV="1">
                <a:off x="1998" y="2160"/>
                <a:ext cx="367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1547" name="Line 42"/>
              <p:cNvSpPr>
                <a:spLocks noChangeShapeType="1"/>
              </p:cNvSpPr>
              <p:nvPr/>
            </p:nvSpPr>
            <p:spPr bwMode="auto">
              <a:xfrm>
                <a:off x="2548" y="2200"/>
                <a:ext cx="366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35" name="Oval 43"/>
              <p:cNvSpPr>
                <a:spLocks noChangeArrowheads="1"/>
              </p:cNvSpPr>
              <p:nvPr/>
            </p:nvSpPr>
            <p:spPr bwMode="auto">
              <a:xfrm>
                <a:off x="2273" y="1961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0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36" name="Text Box 44"/>
            <p:cNvSpPr txBox="1">
              <a:spLocks noChangeArrowheads="1"/>
            </p:cNvSpPr>
            <p:nvPr/>
          </p:nvSpPr>
          <p:spPr bwMode="auto">
            <a:xfrm>
              <a:off x="2593" y="1969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4139952" y="2276872"/>
            <a:ext cx="2544763" cy="1084263"/>
            <a:chOff x="2548" y="1398"/>
            <a:chExt cx="1603" cy="683"/>
          </a:xfrm>
        </p:grpSpPr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2548" y="1483"/>
              <a:ext cx="1603" cy="598"/>
              <a:chOff x="2548" y="1483"/>
              <a:chExt cx="1603" cy="598"/>
            </a:xfrm>
          </p:grpSpPr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3464" y="1682"/>
                <a:ext cx="687" cy="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 flipV="1">
                <a:off x="2548" y="1682"/>
                <a:ext cx="687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41" name="Oval 49"/>
              <p:cNvSpPr>
                <a:spLocks noChangeArrowheads="1"/>
              </p:cNvSpPr>
              <p:nvPr/>
            </p:nvSpPr>
            <p:spPr bwMode="auto">
              <a:xfrm>
                <a:off x="3189" y="1483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4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42" name="Text Box 50"/>
            <p:cNvSpPr txBox="1">
              <a:spLocks noChangeArrowheads="1"/>
            </p:cNvSpPr>
            <p:nvPr/>
          </p:nvSpPr>
          <p:spPr bwMode="auto">
            <a:xfrm>
              <a:off x="2868" y="139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4552950" y="1406525"/>
            <a:ext cx="1019175" cy="947738"/>
            <a:chOff x="2868" y="886"/>
            <a:chExt cx="642" cy="597"/>
          </a:xfrm>
        </p:grpSpPr>
        <p:grpSp>
          <p:nvGrpSpPr>
            <p:cNvPr id="14" name="Group 52"/>
            <p:cNvGrpSpPr>
              <a:grpSpLocks/>
            </p:cNvGrpSpPr>
            <p:nvPr/>
          </p:nvGrpSpPr>
          <p:grpSpPr bwMode="auto">
            <a:xfrm>
              <a:off x="3189" y="926"/>
              <a:ext cx="321" cy="557"/>
              <a:chOff x="3189" y="926"/>
              <a:chExt cx="321" cy="557"/>
            </a:xfrm>
          </p:grpSpPr>
          <p:sp>
            <p:nvSpPr>
              <p:cNvPr id="21537" name="Line 53"/>
              <p:cNvSpPr>
                <a:spLocks noChangeShapeType="1"/>
              </p:cNvSpPr>
              <p:nvPr/>
            </p:nvSpPr>
            <p:spPr bwMode="auto">
              <a:xfrm flipV="1">
                <a:off x="3372" y="1205"/>
                <a:ext cx="0" cy="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8246" name="Oval 54"/>
              <p:cNvSpPr>
                <a:spLocks noChangeArrowheads="1"/>
              </p:cNvSpPr>
              <p:nvPr/>
            </p:nvSpPr>
            <p:spPr bwMode="auto">
              <a:xfrm>
                <a:off x="3189" y="926"/>
                <a:ext cx="321" cy="2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</a:rPr>
                  <a:t>1</a:t>
                </a:r>
                <a:endParaRPr lang="en-US" altLang="zh-CN" sz="2400" dirty="0"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</a:endParaRPr>
              </a:p>
            </p:txBody>
          </p:sp>
        </p:grpSp>
        <p:sp>
          <p:nvSpPr>
            <p:cNvPr id="8247" name="Text Box 55"/>
            <p:cNvSpPr txBox="1">
              <a:spLocks noChangeArrowheads="1"/>
            </p:cNvSpPr>
            <p:nvPr/>
          </p:nvSpPr>
          <p:spPr bwMode="auto">
            <a:xfrm>
              <a:off x="2868" y="88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ls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21517" name="Rectangle 56"/>
          <p:cNvSpPr>
            <a:spLocks noChangeArrowheads="1"/>
          </p:cNvSpPr>
          <p:nvPr/>
        </p:nvSpPr>
        <p:spPr bwMode="auto">
          <a:xfrm>
            <a:off x="395288" y="188913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0     1     2     3     4     5    6   7    8    9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928662" y="1357298"/>
            <a:ext cx="8691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800" b="1" i="1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=0</a:t>
            </a:r>
            <a:endParaRPr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23850" y="260350"/>
            <a:ext cx="6840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创建初始败者树算法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4925" y="1125538"/>
            <a:ext cx="9217025" cy="432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Void 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CreateLosertree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LoseTree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&amp;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ls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{ // 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已知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b[0]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b[k-1]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为完全二叉树</a:t>
            </a:r>
          </a:p>
          <a:p>
            <a:pPr algn="l"/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// </a:t>
            </a:r>
            <a:r>
              <a:rPr kumimoji="0" lang="en-US" altLang="zh-CN" sz="2400" i="1" dirty="0" err="1">
                <a:solidFill>
                  <a:srgbClr val="000000"/>
                </a:solidFill>
                <a:ea typeface="楷体_GB2312" pitchFamily="49" charset="-122"/>
              </a:rPr>
              <a:t>ls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的叶子结点存有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个关键字，</a:t>
            </a:r>
          </a:p>
          <a:p>
            <a:pPr algn="l"/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// 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沿从叶子结点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b[s]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到根结点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ls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[0]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的路径调整败者树</a:t>
            </a:r>
          </a:p>
          <a:p>
            <a:pPr lvl="1" algn="l">
              <a:spcBef>
                <a:spcPct val="30000"/>
              </a:spcBef>
            </a:pP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b(k).key=</a:t>
            </a:r>
            <a:r>
              <a:rPr kumimoji="0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minkey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;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minkey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0</a:t>
            </a:r>
            <a:endParaRPr kumimoji="0"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lvl="1" algn="l">
              <a:spcBef>
                <a:spcPct val="30000"/>
              </a:spcBef>
            </a:pP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for </a:t>
            </a:r>
            <a:r>
              <a:rPr kumimoji="0"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0" lang="en-US" altLang="zh-CN" sz="2800" b="1" dirty="0" err="1" smtClean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0"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=0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; </a:t>
            </a:r>
            <a:r>
              <a:rPr kumimoji="0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&lt;k; ++)  </a:t>
            </a:r>
            <a:r>
              <a:rPr kumimoji="0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ls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[ </a:t>
            </a:r>
            <a:r>
              <a:rPr kumimoji="0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]=k;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设所有内部结点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ls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的初值</a:t>
            </a:r>
          </a:p>
          <a:p>
            <a:pPr lvl="1" algn="l">
              <a:spcBef>
                <a:spcPct val="30000"/>
              </a:spcBef>
            </a:pPr>
            <a:r>
              <a:rPr kumimoji="0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                        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指向最小关键值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b[k]=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minkey</a:t>
            </a:r>
            <a:endParaRPr kumimoji="0"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lvl="1" algn="l">
              <a:spcBef>
                <a:spcPct val="30000"/>
              </a:spcBef>
            </a:pP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for (</a:t>
            </a:r>
            <a:r>
              <a:rPr kumimoji="0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=k-1; </a:t>
            </a:r>
            <a:r>
              <a:rPr kumimoji="0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&gt;=0; --</a:t>
            </a:r>
            <a:r>
              <a:rPr kumimoji="0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0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)  </a:t>
            </a:r>
            <a:r>
              <a:rPr kumimoji="0"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Adjust ( </a:t>
            </a:r>
            <a:r>
              <a:rPr kumimoji="0" lang="en-US" altLang="zh-CN" sz="2800" b="1" dirty="0" err="1">
                <a:solidFill>
                  <a:srgbClr val="FF0000"/>
                </a:solidFill>
                <a:ea typeface="楷体_GB2312" pitchFamily="49" charset="-122"/>
              </a:rPr>
              <a:t>ls</a:t>
            </a:r>
            <a:r>
              <a:rPr kumimoji="0"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, </a:t>
            </a:r>
            <a:r>
              <a:rPr kumimoji="0" lang="en-US" altLang="zh-CN" sz="2800" b="1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kumimoji="0"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);</a:t>
            </a: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创建初始败者树；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}//</a:t>
            </a:r>
            <a:r>
              <a:rPr kumimoji="0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CreateLosertree</a:t>
            </a:r>
            <a:endParaRPr kumimoji="0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2053"/>
          <p:cNvSpPr>
            <a:spLocks noChangeArrowheads="1"/>
          </p:cNvSpPr>
          <p:nvPr/>
        </p:nvSpPr>
        <p:spPr bwMode="auto">
          <a:xfrm>
            <a:off x="3376650" y="5718188"/>
            <a:ext cx="5113337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" name="Rectangle 0"/>
          <p:cNvSpPr>
            <a:spLocks noChangeArrowheads="1"/>
          </p:cNvSpPr>
          <p:nvPr/>
        </p:nvSpPr>
        <p:spPr bwMode="auto">
          <a:xfrm>
            <a:off x="2944850" y="5286388"/>
            <a:ext cx="698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 i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0     1     2     3     4    5    6    7    8    9</a:t>
            </a:r>
          </a:p>
          <a:p>
            <a:pPr algn="l"/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ls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   b</a:t>
            </a:r>
            <a:r>
              <a:rPr lang="en-US" altLang="zh-CN" sz="24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857885" y="6143644"/>
            <a:ext cx="2357454" cy="714356"/>
            <a:chOff x="1701" y="618"/>
            <a:chExt cx="998" cy="272"/>
          </a:xfrm>
        </p:grpSpPr>
        <p:sp>
          <p:nvSpPr>
            <p:cNvPr id="8" name="Freeform 69"/>
            <p:cNvSpPr>
              <a:spLocks/>
            </p:cNvSpPr>
            <p:nvPr/>
          </p:nvSpPr>
          <p:spPr bwMode="auto">
            <a:xfrm>
              <a:off x="1701" y="618"/>
              <a:ext cx="998" cy="106"/>
            </a:xfrm>
            <a:custGeom>
              <a:avLst/>
              <a:gdLst>
                <a:gd name="T0" fmla="*/ 998 w 998"/>
                <a:gd name="T1" fmla="*/ 0 h 106"/>
                <a:gd name="T2" fmla="*/ 680 w 998"/>
                <a:gd name="T3" fmla="*/ 91 h 106"/>
                <a:gd name="T4" fmla="*/ 272 w 998"/>
                <a:gd name="T5" fmla="*/ 91 h 106"/>
                <a:gd name="T6" fmla="*/ 0 w 998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8"/>
                <a:gd name="T13" fmla="*/ 0 h 106"/>
                <a:gd name="T14" fmla="*/ 998 w 998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8" h="106">
                  <a:moveTo>
                    <a:pt x="998" y="0"/>
                  </a:moveTo>
                  <a:cubicBezTo>
                    <a:pt x="899" y="38"/>
                    <a:pt x="801" y="76"/>
                    <a:pt x="680" y="91"/>
                  </a:cubicBezTo>
                  <a:cubicBezTo>
                    <a:pt x="559" y="106"/>
                    <a:pt x="385" y="106"/>
                    <a:pt x="272" y="91"/>
                  </a:cubicBezTo>
                  <a:cubicBezTo>
                    <a:pt x="159" y="76"/>
                    <a:pt x="79" y="38"/>
                    <a:pt x="0" y="0"/>
                  </a:cubicBezTo>
                </a:path>
              </a:pathLst>
            </a:custGeom>
            <a:noFill/>
            <a:ln w="349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" name="Line 70"/>
            <p:cNvSpPr>
              <a:spLocks noChangeShapeType="1"/>
            </p:cNvSpPr>
            <p:nvPr/>
          </p:nvSpPr>
          <p:spPr bwMode="auto">
            <a:xfrm flipV="1">
              <a:off x="1701" y="66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4643438" y="6143644"/>
            <a:ext cx="1714512" cy="714356"/>
            <a:chOff x="1701" y="618"/>
            <a:chExt cx="998" cy="272"/>
          </a:xfrm>
        </p:grpSpPr>
        <p:sp>
          <p:nvSpPr>
            <p:cNvPr id="11" name="Freeform 69"/>
            <p:cNvSpPr>
              <a:spLocks/>
            </p:cNvSpPr>
            <p:nvPr/>
          </p:nvSpPr>
          <p:spPr bwMode="auto">
            <a:xfrm>
              <a:off x="1701" y="618"/>
              <a:ext cx="998" cy="106"/>
            </a:xfrm>
            <a:custGeom>
              <a:avLst/>
              <a:gdLst>
                <a:gd name="T0" fmla="*/ 998 w 998"/>
                <a:gd name="T1" fmla="*/ 0 h 106"/>
                <a:gd name="T2" fmla="*/ 680 w 998"/>
                <a:gd name="T3" fmla="*/ 91 h 106"/>
                <a:gd name="T4" fmla="*/ 272 w 998"/>
                <a:gd name="T5" fmla="*/ 91 h 106"/>
                <a:gd name="T6" fmla="*/ 0 w 998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8"/>
                <a:gd name="T13" fmla="*/ 0 h 106"/>
                <a:gd name="T14" fmla="*/ 998 w 998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8" h="106">
                  <a:moveTo>
                    <a:pt x="998" y="0"/>
                  </a:moveTo>
                  <a:cubicBezTo>
                    <a:pt x="899" y="38"/>
                    <a:pt x="801" y="76"/>
                    <a:pt x="680" y="91"/>
                  </a:cubicBezTo>
                  <a:cubicBezTo>
                    <a:pt x="559" y="106"/>
                    <a:pt x="385" y="106"/>
                    <a:pt x="272" y="91"/>
                  </a:cubicBezTo>
                  <a:cubicBezTo>
                    <a:pt x="159" y="76"/>
                    <a:pt x="79" y="38"/>
                    <a:pt x="0" y="0"/>
                  </a:cubicBezTo>
                </a:path>
              </a:pathLst>
            </a:custGeom>
            <a:noFill/>
            <a:ln w="349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2" name="Line 70"/>
            <p:cNvSpPr>
              <a:spLocks noChangeShapeType="1"/>
            </p:cNvSpPr>
            <p:nvPr/>
          </p:nvSpPr>
          <p:spPr bwMode="auto">
            <a:xfrm flipV="1">
              <a:off x="1701" y="66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979613" y="3284538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二、多路平衡归并的实现</a:t>
            </a:r>
          </a:p>
        </p:txBody>
      </p:sp>
      <p:sp>
        <p:nvSpPr>
          <p:cNvPr id="31747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79613" y="4168775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三、置换</a:t>
            </a:r>
            <a:r>
              <a:rPr lang="en-US" altLang="zh-CN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选择排序</a:t>
            </a:r>
          </a:p>
        </p:txBody>
      </p:sp>
      <p:sp>
        <p:nvSpPr>
          <p:cNvPr id="31748" name="Rectangl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979613" y="501967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四、最佳归并树</a:t>
            </a:r>
          </a:p>
        </p:txBody>
      </p:sp>
      <p:sp>
        <p:nvSpPr>
          <p:cNvPr id="31749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8137525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80000"/>
              </a:spcBef>
            </a:pPr>
            <a:r>
              <a:rPr lang="zh-CN" altLang="en-US" sz="7700" b="1">
                <a:solidFill>
                  <a:srgbClr val="3333FF"/>
                </a:solidFill>
                <a:ea typeface="隶书" pitchFamily="49" charset="-122"/>
              </a:rPr>
              <a:t>第</a:t>
            </a:r>
            <a:r>
              <a:rPr lang="en-US" altLang="zh-CN" sz="7700" b="1">
                <a:solidFill>
                  <a:srgbClr val="3333FF"/>
                </a:solidFill>
                <a:ea typeface="隶书" pitchFamily="49" charset="-122"/>
              </a:rPr>
              <a:t>11</a:t>
            </a:r>
            <a:r>
              <a:rPr lang="zh-CN" altLang="en-US" sz="7700" b="1">
                <a:solidFill>
                  <a:srgbClr val="3333FF"/>
                </a:solidFill>
                <a:ea typeface="隶书" pitchFamily="49" charset="-122"/>
              </a:rPr>
              <a:t>章   外部排序</a:t>
            </a:r>
          </a:p>
        </p:txBody>
      </p:sp>
      <p:sp>
        <p:nvSpPr>
          <p:cNvPr id="31750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979613" y="2420938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8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一、概述</a:t>
            </a:r>
          </a:p>
        </p:txBody>
      </p:sp>
      <p:sp>
        <p:nvSpPr>
          <p:cNvPr id="178183" name="Freeform 7"/>
          <p:cNvSpPr>
            <a:spLocks/>
          </p:cNvSpPr>
          <p:nvPr/>
        </p:nvSpPr>
        <p:spPr bwMode="auto">
          <a:xfrm>
            <a:off x="1763713" y="3933825"/>
            <a:ext cx="423862" cy="669925"/>
          </a:xfrm>
          <a:custGeom>
            <a:avLst/>
            <a:gdLst>
              <a:gd name="T0" fmla="*/ 0 w 188"/>
              <a:gd name="T1" fmla="*/ 166 h 266"/>
              <a:gd name="T2" fmla="*/ 89 w 188"/>
              <a:gd name="T3" fmla="*/ 266 h 266"/>
              <a:gd name="T4" fmla="*/ 188 w 188"/>
              <a:gd name="T5" fmla="*/ 0 h 266"/>
              <a:gd name="T6" fmla="*/ 0 60000 65536"/>
              <a:gd name="T7" fmla="*/ 0 60000 65536"/>
              <a:gd name="T8" fmla="*/ 0 60000 65536"/>
              <a:gd name="T9" fmla="*/ 0 w 188"/>
              <a:gd name="T10" fmla="*/ 0 h 266"/>
              <a:gd name="T11" fmla="*/ 188 w 188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124075" y="115888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三、置换</a:t>
            </a:r>
            <a:r>
              <a:rPr lang="en-US" altLang="zh-CN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选择排序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611188" y="1339850"/>
            <a:ext cx="853281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目标：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通过减少初始归并段的个数 </a:t>
            </a:r>
            <a:r>
              <a:rPr kumimoji="0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 </a:t>
            </a:r>
            <a:r>
              <a:rPr kumimoji="0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来减少归并趟数 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555875" y="908050"/>
            <a:ext cx="460851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归并趟数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log</a:t>
            </a:r>
            <a:r>
              <a:rPr lang="en-US" altLang="zh-CN" sz="28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</a:t>
            </a:r>
            <a:endParaRPr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11188" y="2563813"/>
            <a:ext cx="8208962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分析：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如果记录个数为 </a:t>
            </a:r>
            <a:r>
              <a:rPr kumimoji="0" lang="en-US" altLang="zh-CN" sz="2800" b="1" i="1">
                <a:solidFill>
                  <a:srgbClr val="000000"/>
                </a:solidFill>
                <a:ea typeface="宋体" charset="-122"/>
              </a:rPr>
              <a:t>n</a:t>
            </a:r>
            <a:r>
              <a:rPr kumimoji="0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，内存容量为 </a:t>
            </a:r>
            <a:r>
              <a:rPr kumimoji="0" lang="en-US" altLang="zh-CN" sz="2800" b="1" i="1">
                <a:solidFill>
                  <a:srgbClr val="000000"/>
                </a:solidFill>
                <a:ea typeface="宋体" charset="-122"/>
              </a:rPr>
              <a:t>l</a:t>
            </a:r>
            <a:r>
              <a:rPr kumimoji="0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。则初始归并段的个数为：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0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 </a:t>
            </a:r>
            <a:r>
              <a:rPr kumimoji="0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 </a:t>
            </a:r>
            <a:r>
              <a:rPr lang="zh-CN" altLang="en-US" sz="2800" b="1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</a:t>
            </a:r>
            <a:r>
              <a:rPr kumimoji="0"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800" b="1" i="1">
                <a:solidFill>
                  <a:srgbClr val="3333FF"/>
                </a:solidFill>
                <a:ea typeface="宋体" charset="-122"/>
              </a:rPr>
              <a:t>n </a:t>
            </a:r>
            <a:r>
              <a:rPr kumimoji="0"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/ </a:t>
            </a:r>
            <a:r>
              <a:rPr kumimoji="0" lang="en-US" altLang="zh-CN" sz="2800" b="1" i="1">
                <a:solidFill>
                  <a:srgbClr val="3333FF"/>
                </a:solidFill>
                <a:ea typeface="宋体" charset="-122"/>
              </a:rPr>
              <a:t>l </a:t>
            </a:r>
            <a:r>
              <a:rPr lang="en-US" altLang="zh-CN" sz="2800" b="1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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611188" y="4660900"/>
            <a:ext cx="81375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3200" b="1">
                <a:solidFill>
                  <a:srgbClr val="3333FF"/>
                </a:solidFill>
                <a:ea typeface="楷体_GB2312" pitchFamily="49" charset="-122"/>
              </a:rPr>
              <a:t>问题：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怎样在内存工作区只能容纳</a:t>
            </a:r>
            <a:r>
              <a:rPr kumimoji="0" lang="zh-CN" altLang="en-US" sz="28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0" lang="en-US" altLang="zh-CN" sz="2800" b="1" i="1">
                <a:solidFill>
                  <a:srgbClr val="FF0000"/>
                </a:solidFill>
                <a:ea typeface="宋体" charset="-122"/>
              </a:rPr>
              <a:t>l</a:t>
            </a:r>
            <a:r>
              <a:rPr kumimoji="0" lang="en-US" altLang="zh-CN" sz="28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记录的情况下，产生记录个数大于 </a:t>
            </a:r>
            <a:r>
              <a:rPr kumimoji="0" lang="en-US" altLang="zh-CN" sz="2800" b="1" i="1">
                <a:solidFill>
                  <a:srgbClr val="FF0000"/>
                </a:solidFill>
                <a:ea typeface="宋体" charset="-122"/>
              </a:rPr>
              <a:t>l </a:t>
            </a: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的初始归并段</a:t>
            </a:r>
            <a:r>
              <a:rPr kumimoji="0" lang="zh-CN" altLang="en-US" sz="28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？</a:t>
            </a:r>
            <a:endParaRPr lang="zh-CN" altLang="en-US" sz="2800" b="1">
              <a:solidFill>
                <a:srgbClr val="3333FF"/>
              </a:solidFill>
              <a:ea typeface="华文中宋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  <p:bldP spid="153604" grpId="0" build="p" autoUpdateAnimBg="0"/>
      <p:bldP spid="153605" grpId="0" autoUpdateAnimBg="0"/>
      <p:bldP spid="15360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49238" y="166688"/>
          <a:ext cx="8812212" cy="743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47" name="文档" r:id="rId5" imgW="9206096" imgH="7763449" progId="Word.Document.8">
                  <p:embed/>
                </p:oleObj>
              </mc:Choice>
              <mc:Fallback>
                <p:oleObj name="文档" r:id="rId5" imgW="9206096" imgH="77634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166688"/>
                        <a:ext cx="8812212" cy="743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31750" y="549275"/>
            <a:ext cx="539750" cy="488950"/>
            <a:chOff x="-20" y="346"/>
            <a:chExt cx="340" cy="308"/>
          </a:xfrm>
        </p:grpSpPr>
        <p:sp>
          <p:nvSpPr>
            <p:cNvPr id="1047" name="Rectangle 4"/>
            <p:cNvSpPr>
              <a:spLocks noChangeArrowheads="1"/>
            </p:cNvSpPr>
            <p:nvPr/>
          </p:nvSpPr>
          <p:spPr bwMode="auto">
            <a:xfrm>
              <a:off x="25" y="391"/>
              <a:ext cx="295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48" name="Text Box 5"/>
            <p:cNvSpPr txBox="1">
              <a:spLocks noChangeArrowheads="1"/>
            </p:cNvSpPr>
            <p:nvPr/>
          </p:nvSpPr>
          <p:spPr bwMode="auto">
            <a:xfrm>
              <a:off x="-20" y="346"/>
              <a:ext cx="34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600" b="1">
                  <a:solidFill>
                    <a:srgbClr val="000000"/>
                  </a:solidFill>
                  <a:ea typeface="宋体" charset="-122"/>
                </a:rPr>
                <a:t>17</a:t>
              </a:r>
            </a:p>
          </p:txBody>
        </p:sp>
      </p:grp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6588125" y="671513"/>
            <a:ext cx="1916113" cy="377825"/>
          </a:xfrm>
          <a:prstGeom prst="wedgeRoundRectCallout">
            <a:avLst>
              <a:gd name="adj1" fmla="val -41468"/>
              <a:gd name="adj2" fmla="val 13109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MinMax</a:t>
            </a:r>
            <a:r>
              <a:rPr kumimoji="0"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rPr>
              <a:t>＝</a:t>
            </a: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05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6948488" y="1125538"/>
            <a:ext cx="1727200" cy="377825"/>
          </a:xfrm>
          <a:prstGeom prst="wedgeRoundRectCallout">
            <a:avLst>
              <a:gd name="adj1" fmla="val -45773"/>
              <a:gd name="adj2" fmla="val 10882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MinMax</a:t>
            </a:r>
            <a:r>
              <a:rPr kumimoji="0"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rPr>
              <a:t>＝</a:t>
            </a: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17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88913" y="3419475"/>
            <a:ext cx="3027362" cy="29797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 sz="1800" b="1">
                <a:solidFill>
                  <a:srgbClr val="000000"/>
                </a:solidFill>
                <a:ea typeface="楷体_GB2312" pitchFamily="49" charset="-122"/>
              </a:rPr>
              <a:t>初始文件含</a:t>
            </a:r>
            <a:r>
              <a:rPr kumimoji="0" lang="en-US" altLang="zh-CN" sz="1800" b="1">
                <a:solidFill>
                  <a:srgbClr val="000000"/>
                </a:solidFill>
                <a:ea typeface="楷体_GB2312" pitchFamily="49" charset="-122"/>
              </a:rPr>
              <a:t>9</a:t>
            </a:r>
            <a:r>
              <a:rPr kumimoji="0" lang="zh-CN" altLang="en-US" sz="1800" b="1">
                <a:solidFill>
                  <a:srgbClr val="000000"/>
                </a:solidFill>
                <a:ea typeface="楷体_GB2312" pitchFamily="49" charset="-122"/>
              </a:rPr>
              <a:t>个记录，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zh-CN" altLang="en-US" sz="1800" b="1">
                <a:solidFill>
                  <a:srgbClr val="000000"/>
                </a:solidFill>
                <a:ea typeface="楷体_GB2312" pitchFamily="49" charset="-122"/>
              </a:rPr>
              <a:t>内存工作区容量为</a:t>
            </a:r>
            <a:r>
              <a:rPr kumimoji="0" lang="en-US" altLang="zh-CN" sz="1800" b="1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kumimoji="0" lang="zh-CN" altLang="en-US" sz="1800" b="1">
                <a:solidFill>
                  <a:srgbClr val="000000"/>
                </a:solidFill>
                <a:ea typeface="楷体_GB2312" pitchFamily="49" charset="-122"/>
              </a:rPr>
              <a:t>个；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zh-CN" altLang="en-US" sz="1800" b="1">
                <a:solidFill>
                  <a:srgbClr val="000000"/>
                </a:solidFill>
                <a:ea typeface="楷体_GB2312" pitchFamily="49" charset="-122"/>
              </a:rPr>
              <a:t>如果按工作区容量划分初始归并段，则产生三个初始归并段：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zh-CN" altLang="en-US" sz="18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0" lang="en-US" altLang="zh-CN" sz="1800" b="1">
                <a:solidFill>
                  <a:srgbClr val="000000"/>
                </a:solidFill>
                <a:ea typeface="楷体_GB2312" pitchFamily="49" charset="-122"/>
              </a:rPr>
              <a:t>{ 17</a:t>
            </a:r>
            <a:r>
              <a:rPr kumimoji="0" lang="zh-CN" altLang="en-US" sz="1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0" lang="en-US" altLang="zh-CN" sz="1800" b="1">
                <a:solidFill>
                  <a:srgbClr val="000000"/>
                </a:solidFill>
                <a:ea typeface="楷体_GB2312" pitchFamily="49" charset="-122"/>
              </a:rPr>
              <a:t>21</a:t>
            </a:r>
            <a:r>
              <a:rPr kumimoji="0" lang="zh-CN" altLang="en-US" sz="1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0" lang="en-US" altLang="zh-CN" sz="1800" b="1">
                <a:solidFill>
                  <a:srgbClr val="000000"/>
                </a:solidFill>
                <a:ea typeface="楷体_GB2312" pitchFamily="49" charset="-122"/>
              </a:rPr>
              <a:t>05</a:t>
            </a:r>
            <a:r>
              <a:rPr kumimoji="0" lang="zh-CN" altLang="en-US" sz="1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  </a:t>
            </a:r>
            <a:r>
              <a:rPr lang="en-US" altLang="zh-CN" sz="18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}</a:t>
            </a:r>
            <a:endParaRPr kumimoji="0"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kumimoji="0" lang="en-US" altLang="zh-CN" sz="1800" b="1">
                <a:solidFill>
                  <a:srgbClr val="000000"/>
                </a:solidFill>
                <a:ea typeface="楷体_GB2312" pitchFamily="49" charset="-122"/>
              </a:rPr>
              <a:t>    { 10</a:t>
            </a:r>
            <a:r>
              <a:rPr kumimoji="0" lang="zh-CN" altLang="en-US" sz="1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0" lang="en-US" altLang="zh-CN" sz="1800" b="1">
                <a:solidFill>
                  <a:srgbClr val="000000"/>
                </a:solidFill>
                <a:ea typeface="楷体_GB2312" pitchFamily="49" charset="-122"/>
              </a:rPr>
              <a:t>12</a:t>
            </a:r>
            <a:r>
              <a:rPr kumimoji="0" lang="zh-CN" altLang="en-US" sz="1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0" lang="en-US" altLang="zh-CN" sz="1800" b="1">
                <a:solidFill>
                  <a:srgbClr val="000000"/>
                </a:solidFill>
                <a:ea typeface="楷体_GB2312" pitchFamily="49" charset="-122"/>
              </a:rPr>
              <a:t>44</a:t>
            </a:r>
            <a:r>
              <a:rPr kumimoji="0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kumimoji="0" lang="zh-CN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，</a:t>
            </a:r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 </a:t>
            </a:r>
            <a:r>
              <a:rPr lang="en-US" altLang="zh-CN" sz="18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}</a:t>
            </a: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kumimoji="0" lang="en-US" altLang="zh-CN" sz="1800" b="1">
                <a:solidFill>
                  <a:srgbClr val="000000"/>
                </a:solidFill>
                <a:ea typeface="楷体_GB2312" pitchFamily="49" charset="-122"/>
              </a:rPr>
              <a:t>    { 29</a:t>
            </a:r>
            <a:r>
              <a:rPr kumimoji="0" lang="zh-CN" altLang="en-US" sz="1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0" lang="en-US" altLang="zh-CN" sz="1800" b="1">
                <a:solidFill>
                  <a:srgbClr val="000000"/>
                </a:solidFill>
                <a:ea typeface="楷体_GB2312" pitchFamily="49" charset="-122"/>
              </a:rPr>
              <a:t>32</a:t>
            </a:r>
            <a:r>
              <a:rPr kumimoji="0" lang="zh-CN" altLang="en-US" sz="1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0" lang="en-US" altLang="zh-CN" sz="1800" b="1">
                <a:solidFill>
                  <a:srgbClr val="000000"/>
                </a:solidFill>
                <a:ea typeface="楷体_GB2312" pitchFamily="49" charset="-122"/>
              </a:rPr>
              <a:t>56 </a:t>
            </a:r>
            <a:r>
              <a:rPr kumimoji="0" lang="zh-CN" altLang="en-US" sz="1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 </a:t>
            </a:r>
            <a:r>
              <a:rPr lang="en-US" altLang="zh-CN" sz="1800" b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}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135063" y="1055688"/>
            <a:ext cx="4997450" cy="284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498600" y="1465263"/>
            <a:ext cx="6683375" cy="331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466850" y="1858963"/>
            <a:ext cx="6683375" cy="331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1482725" y="2268538"/>
            <a:ext cx="6683375" cy="331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1514475" y="2647950"/>
            <a:ext cx="6683375" cy="331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1562100" y="3025775"/>
            <a:ext cx="7061200" cy="331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3263900" y="3451225"/>
            <a:ext cx="5564188" cy="361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3248025" y="3844925"/>
            <a:ext cx="5564188" cy="361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295650" y="4256088"/>
            <a:ext cx="5564188" cy="361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3579813" y="4665663"/>
            <a:ext cx="5564187" cy="361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3579813" y="5091113"/>
            <a:ext cx="5564187" cy="361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3579813" y="5564188"/>
            <a:ext cx="5564187" cy="361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3579813" y="5989638"/>
            <a:ext cx="5564187" cy="361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0402" name="AutoShape 2"/>
          <p:cNvSpPr>
            <a:spLocks noChangeArrowheads="1"/>
          </p:cNvSpPr>
          <p:nvPr/>
        </p:nvSpPr>
        <p:spPr bwMode="auto">
          <a:xfrm>
            <a:off x="7164388" y="1557338"/>
            <a:ext cx="1727200" cy="377825"/>
          </a:xfrm>
          <a:prstGeom prst="wedgeRoundRectCallout">
            <a:avLst>
              <a:gd name="adj1" fmla="val -39060"/>
              <a:gd name="adj2" fmla="val 1222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MinMax</a:t>
            </a:r>
            <a:r>
              <a:rPr kumimoji="0"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rPr>
              <a:t>＝</a:t>
            </a: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21</a:t>
            </a:r>
          </a:p>
        </p:txBody>
      </p:sp>
      <p:sp>
        <p:nvSpPr>
          <p:cNvPr id="230403" name="AutoShape 3"/>
          <p:cNvSpPr>
            <a:spLocks noChangeArrowheads="1"/>
          </p:cNvSpPr>
          <p:nvPr/>
        </p:nvSpPr>
        <p:spPr bwMode="auto">
          <a:xfrm>
            <a:off x="7416800" y="1989138"/>
            <a:ext cx="1727200" cy="377825"/>
          </a:xfrm>
          <a:prstGeom prst="wedgeRoundRectCallout">
            <a:avLst>
              <a:gd name="adj1" fmla="val -24634"/>
              <a:gd name="adj2" fmla="val 11302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MinMax</a:t>
            </a:r>
            <a:r>
              <a:rPr kumimoji="0"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rPr>
              <a:t>＝</a:t>
            </a: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44</a:t>
            </a:r>
          </a:p>
        </p:txBody>
      </p:sp>
      <p:sp>
        <p:nvSpPr>
          <p:cNvPr id="230404" name="AutoShape 4"/>
          <p:cNvSpPr>
            <a:spLocks noChangeArrowheads="1"/>
          </p:cNvSpPr>
          <p:nvPr/>
        </p:nvSpPr>
        <p:spPr bwMode="auto">
          <a:xfrm>
            <a:off x="7416800" y="2420938"/>
            <a:ext cx="1727200" cy="377825"/>
          </a:xfrm>
          <a:prstGeom prst="wedgeRoundRectCallout">
            <a:avLst>
              <a:gd name="adj1" fmla="val -6157"/>
              <a:gd name="adj2" fmla="val 12815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MinMax</a:t>
            </a:r>
            <a:r>
              <a:rPr kumimoji="0" lang="zh-CN" altLang="en-US" sz="1800" b="1">
                <a:solidFill>
                  <a:srgbClr val="000000"/>
                </a:solidFill>
                <a:latin typeface="Arial" charset="0"/>
                <a:ea typeface="宋体" charset="-122"/>
              </a:rPr>
              <a:t>＝</a:t>
            </a: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56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 autoUpdateAnimBg="0"/>
      <p:bldP spid="32774" grpId="1" animBg="1"/>
      <p:bldP spid="32775" grpId="0" animBg="1" autoUpdateAnimBg="0"/>
      <p:bldP spid="32775" grpId="1" animBg="1"/>
      <p:bldP spid="32777" grpId="0" animBg="1"/>
      <p:bldP spid="32778" grpId="0" animBg="1"/>
      <p:bldP spid="32779" grpId="0" animBg="1"/>
      <p:bldP spid="32780" grpId="0" animBg="1"/>
      <p:bldP spid="32781" grpId="0" animBg="1"/>
      <p:bldP spid="32782" grpId="0" animBg="1"/>
      <p:bldP spid="32783" grpId="0" animBg="1"/>
      <p:bldP spid="32784" grpId="0" animBg="1"/>
      <p:bldP spid="32785" grpId="0" animBg="1"/>
      <p:bldP spid="32786" grpId="0" animBg="1"/>
      <p:bldP spid="32787" grpId="0" animBg="1"/>
      <p:bldP spid="32788" grpId="0" animBg="1"/>
      <p:bldP spid="32789" grpId="0" animBg="1"/>
      <p:bldP spid="230402" grpId="0" animBg="1" autoUpdateAnimBg="0"/>
      <p:bldP spid="230402" grpId="1" animBg="1"/>
      <p:bldP spid="230403" grpId="0" animBg="1" autoUpdateAnimBg="0"/>
      <p:bldP spid="230404" grpId="0" animBg="1" autoUpdateAnimBg="0"/>
      <p:bldP spid="23040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92100" y="739775"/>
            <a:ext cx="8526463" cy="109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800" b="1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008784"/>
                </a:solidFill>
                <a:latin typeface="楷体_GB2312" pitchFamily="49" charset="-122"/>
                <a:ea typeface="楷体_GB2312" pitchFamily="49" charset="-122"/>
              </a:rPr>
              <a:t>学生记录含三个关键字</a:t>
            </a:r>
            <a:r>
              <a:rPr lang="en-US" altLang="zh-CN" sz="2800" dirty="0">
                <a:solidFill>
                  <a:srgbClr val="008784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系号</a:t>
            </a:r>
            <a:r>
              <a:rPr lang="en-US" altLang="zh-CN" sz="2800" dirty="0">
                <a:solidFill>
                  <a:srgbClr val="00878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班号</a:t>
            </a:r>
            <a:r>
              <a:rPr lang="en-US" altLang="zh-CN" sz="2800" dirty="0">
                <a:solidFill>
                  <a:srgbClr val="00878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序号</a:t>
            </a:r>
            <a:r>
              <a:rPr lang="en-US" altLang="zh-CN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rgbClr val="008784"/>
                </a:solidFill>
                <a:latin typeface="楷体_GB2312" pitchFamily="49" charset="-122"/>
                <a:ea typeface="楷体_GB2312" pitchFamily="49" charset="-122"/>
              </a:rPr>
              <a:t>要求对对学生记录排序，系号为主关键字。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429000"/>
            <a:ext cx="8382000" cy="2743200"/>
            <a:chOff x="288" y="2160"/>
            <a:chExt cx="5280" cy="1728"/>
          </a:xfrm>
        </p:grpSpPr>
        <p:sp>
          <p:nvSpPr>
            <p:cNvPr id="21542" name="Line 4"/>
            <p:cNvSpPr>
              <a:spLocks noChangeShapeType="1"/>
            </p:cNvSpPr>
            <p:nvPr/>
          </p:nvSpPr>
          <p:spPr bwMode="auto">
            <a:xfrm>
              <a:off x="288" y="2592"/>
              <a:ext cx="5280" cy="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43" name="Line 5"/>
            <p:cNvSpPr>
              <a:spLocks noChangeShapeType="1"/>
            </p:cNvSpPr>
            <p:nvPr/>
          </p:nvSpPr>
          <p:spPr bwMode="auto">
            <a:xfrm>
              <a:off x="288" y="3024"/>
              <a:ext cx="5280" cy="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44" name="Line 6"/>
            <p:cNvSpPr>
              <a:spLocks noChangeShapeType="1"/>
            </p:cNvSpPr>
            <p:nvPr/>
          </p:nvSpPr>
          <p:spPr bwMode="auto">
            <a:xfrm>
              <a:off x="288" y="3456"/>
              <a:ext cx="5280" cy="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88" y="2160"/>
              <a:ext cx="5280" cy="1728"/>
              <a:chOff x="288" y="2160"/>
              <a:chExt cx="5280" cy="1728"/>
            </a:xfrm>
          </p:grpSpPr>
          <p:sp>
            <p:nvSpPr>
              <p:cNvPr id="21546" name="Rectangle 8"/>
              <p:cNvSpPr>
                <a:spLocks noChangeArrowheads="1"/>
              </p:cNvSpPr>
              <p:nvPr/>
            </p:nvSpPr>
            <p:spPr bwMode="auto">
              <a:xfrm>
                <a:off x="288" y="2160"/>
                <a:ext cx="5280" cy="1728"/>
              </a:xfrm>
              <a:prstGeom prst="rect">
                <a:avLst/>
              </a:prstGeom>
              <a:noFill/>
              <a:ln w="9525">
                <a:solidFill>
                  <a:srgbClr val="0099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7" name="Line 9"/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8" name="Line 10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9" name="Line 11"/>
              <p:cNvSpPr>
                <a:spLocks noChangeShapeType="1"/>
              </p:cNvSpPr>
              <p:nvPr/>
            </p:nvSpPr>
            <p:spPr bwMode="auto">
              <a:xfrm>
                <a:off x="4752" y="2160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0" name="Line 12"/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1" name="Line 13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57200" y="4191000"/>
            <a:ext cx="1852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3333CC"/>
                </a:solidFill>
                <a:ea typeface="楷体_GB2312" pitchFamily="49" charset="-122"/>
              </a:rPr>
              <a:t>对</a:t>
            </a:r>
            <a:r>
              <a:rPr lang="en-US" altLang="zh-CN" sz="3200" b="1">
                <a:solidFill>
                  <a:srgbClr val="3333CC"/>
                </a:solidFill>
                <a:ea typeface="楷体_GB2312" pitchFamily="49" charset="-122"/>
              </a:rPr>
              <a:t>K</a:t>
            </a:r>
            <a:r>
              <a:rPr lang="en-US" altLang="zh-CN" sz="3200" b="1" baseline="30000">
                <a:solidFill>
                  <a:srgbClr val="3333CC"/>
                </a:solidFill>
                <a:ea typeface="楷体_GB2312" pitchFamily="49" charset="-122"/>
              </a:rPr>
              <a:t>3</a:t>
            </a:r>
            <a:r>
              <a:rPr lang="zh-CN" altLang="en-US" sz="3200" b="1">
                <a:solidFill>
                  <a:srgbClr val="3333CC"/>
                </a:solidFill>
                <a:ea typeface="楷体_GB2312" pitchFamily="49" charset="-122"/>
              </a:rPr>
              <a:t>排序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457200" y="4800600"/>
            <a:ext cx="1852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3333CC"/>
                </a:solidFill>
                <a:ea typeface="楷体_GB2312" pitchFamily="49" charset="-122"/>
              </a:rPr>
              <a:t>对</a:t>
            </a:r>
            <a:r>
              <a:rPr lang="en-US" altLang="zh-CN" sz="3200" b="1">
                <a:solidFill>
                  <a:srgbClr val="3333CC"/>
                </a:solidFill>
                <a:ea typeface="楷体_GB2312" pitchFamily="49" charset="-122"/>
              </a:rPr>
              <a:t>K</a:t>
            </a:r>
            <a:r>
              <a:rPr lang="en-US" altLang="zh-CN" sz="3200" b="1" baseline="30000">
                <a:solidFill>
                  <a:srgbClr val="3333CC"/>
                </a:solidFill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3333CC"/>
                </a:solidFill>
                <a:ea typeface="楷体_GB2312" pitchFamily="49" charset="-122"/>
              </a:rPr>
              <a:t>排序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457200" y="5562600"/>
            <a:ext cx="1852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3333CC"/>
                </a:solidFill>
                <a:ea typeface="楷体_GB2312" pitchFamily="49" charset="-122"/>
              </a:rPr>
              <a:t>对</a:t>
            </a:r>
            <a:r>
              <a:rPr lang="en-US" altLang="zh-CN" sz="3200" b="1">
                <a:solidFill>
                  <a:srgbClr val="3333CC"/>
                </a:solidFill>
                <a:ea typeface="楷体_GB2312" pitchFamily="49" charset="-122"/>
              </a:rPr>
              <a:t>K</a:t>
            </a:r>
            <a:r>
              <a:rPr lang="en-US" altLang="zh-CN" sz="3200" b="1" baseline="30000">
                <a:solidFill>
                  <a:srgbClr val="3333CC"/>
                </a:solidFill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3333CC"/>
                </a:solidFill>
                <a:ea typeface="楷体_GB2312" pitchFamily="49" charset="-122"/>
              </a:rPr>
              <a:t>排序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81000" y="3505200"/>
            <a:ext cx="8375650" cy="579438"/>
            <a:chOff x="240" y="2208"/>
            <a:chExt cx="5276" cy="365"/>
          </a:xfrm>
        </p:grpSpPr>
        <p:sp>
          <p:nvSpPr>
            <p:cNvPr id="21536" name="Text Box 18"/>
            <p:cNvSpPr txBox="1">
              <a:spLocks noChangeArrowheads="1"/>
            </p:cNvSpPr>
            <p:nvPr/>
          </p:nvSpPr>
          <p:spPr bwMode="auto">
            <a:xfrm>
              <a:off x="240" y="2208"/>
              <a:ext cx="12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zh-CN" altLang="en-US" sz="3200" b="1">
                  <a:solidFill>
                    <a:srgbClr val="3333CC"/>
                  </a:solidFill>
                  <a:ea typeface="楷体_GB2312" pitchFamily="49" charset="-122"/>
                </a:rPr>
                <a:t>无序序列</a:t>
              </a:r>
              <a:endParaRPr lang="zh-CN" altLang="en-US" sz="2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1537" name="Text Box 19"/>
            <p:cNvSpPr txBox="1">
              <a:spLocks noChangeArrowheads="1"/>
            </p:cNvSpPr>
            <p:nvPr/>
          </p:nvSpPr>
          <p:spPr bwMode="auto">
            <a:xfrm>
              <a:off x="1440" y="2208"/>
              <a:ext cx="7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3,2,30</a:t>
              </a:r>
            </a:p>
          </p:txBody>
        </p:sp>
        <p:sp>
          <p:nvSpPr>
            <p:cNvPr id="21538" name="Text Box 20"/>
            <p:cNvSpPr txBox="1">
              <a:spLocks noChangeArrowheads="1"/>
            </p:cNvSpPr>
            <p:nvPr/>
          </p:nvSpPr>
          <p:spPr bwMode="auto">
            <a:xfrm>
              <a:off x="2246" y="2208"/>
              <a:ext cx="7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1,2,15</a:t>
              </a:r>
            </a:p>
          </p:txBody>
        </p:sp>
        <p:sp>
          <p:nvSpPr>
            <p:cNvPr id="21539" name="Text Box 21"/>
            <p:cNvSpPr txBox="1">
              <a:spLocks noChangeArrowheads="1"/>
            </p:cNvSpPr>
            <p:nvPr/>
          </p:nvSpPr>
          <p:spPr bwMode="auto">
            <a:xfrm>
              <a:off x="3062" y="2208"/>
              <a:ext cx="7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3,2,20</a:t>
              </a:r>
            </a:p>
          </p:txBody>
        </p:sp>
        <p:sp>
          <p:nvSpPr>
            <p:cNvPr id="21540" name="Text Box 22"/>
            <p:cNvSpPr txBox="1">
              <a:spLocks noChangeArrowheads="1"/>
            </p:cNvSpPr>
            <p:nvPr/>
          </p:nvSpPr>
          <p:spPr bwMode="auto">
            <a:xfrm>
              <a:off x="3926" y="2208"/>
              <a:ext cx="7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2,3,18</a:t>
              </a:r>
            </a:p>
          </p:txBody>
        </p:sp>
        <p:sp>
          <p:nvSpPr>
            <p:cNvPr id="21541" name="Text Box 23"/>
            <p:cNvSpPr txBox="1">
              <a:spLocks noChangeArrowheads="1"/>
            </p:cNvSpPr>
            <p:nvPr/>
          </p:nvSpPr>
          <p:spPr bwMode="auto">
            <a:xfrm>
              <a:off x="4800" y="2208"/>
              <a:ext cx="7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2,1,20</a:t>
              </a:r>
            </a:p>
          </p:txBody>
        </p:sp>
      </p:grp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2286000" y="4191000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1,2,</a:t>
            </a:r>
            <a:r>
              <a:rPr lang="en-US" altLang="zh-CN" sz="2800" b="1">
                <a:solidFill>
                  <a:srgbClr val="800000"/>
                </a:solidFill>
                <a:ea typeface="楷体_GB2312" pitchFamily="49" charset="-122"/>
              </a:rPr>
              <a:t>15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3581400" y="4175125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2,3,</a:t>
            </a:r>
            <a:r>
              <a:rPr lang="en-US" altLang="zh-CN" sz="3000" b="1">
                <a:solidFill>
                  <a:srgbClr val="800000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4860925" y="4157663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3,2,</a:t>
            </a:r>
            <a:r>
              <a:rPr lang="en-US" altLang="zh-CN" sz="3000" b="1">
                <a:solidFill>
                  <a:srgbClr val="800000"/>
                </a:solidFill>
                <a:ea typeface="楷体_GB2312" pitchFamily="49" charset="-122"/>
              </a:rPr>
              <a:t>20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6232525" y="4175125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2,1,</a:t>
            </a:r>
            <a:r>
              <a:rPr lang="en-US" altLang="zh-CN" sz="3000" b="1">
                <a:solidFill>
                  <a:srgbClr val="800000"/>
                </a:solidFill>
                <a:ea typeface="楷体_GB2312" pitchFamily="49" charset="-122"/>
              </a:rPr>
              <a:t>20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7620000" y="4157663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3,2,</a:t>
            </a:r>
            <a:r>
              <a:rPr lang="en-US" altLang="zh-CN" sz="3000" b="1">
                <a:solidFill>
                  <a:srgbClr val="800000"/>
                </a:solidFill>
                <a:ea typeface="楷体_GB2312" pitchFamily="49" charset="-122"/>
              </a:rPr>
              <a:t>30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2286000" y="4876800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2,</a:t>
            </a:r>
            <a:r>
              <a:rPr lang="en-US" altLang="zh-CN" sz="3000" b="1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,20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3565525" y="4843463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1,</a:t>
            </a:r>
            <a:r>
              <a:rPr lang="en-US" altLang="zh-CN" sz="3000" b="1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,15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4859338" y="4868863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3,</a:t>
            </a:r>
            <a:r>
              <a:rPr lang="en-US" altLang="zh-CN" sz="3000" b="1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,20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6248400" y="4860925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u="sng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3000" b="1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,30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7604125" y="4843463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u="sng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3000" b="1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,18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2216150" y="5562600"/>
            <a:ext cx="12319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b="1">
                <a:solidFill>
                  <a:srgbClr val="000080"/>
                </a:solidFill>
                <a:ea typeface="楷体_GB2312" pitchFamily="49" charset="-122"/>
              </a:rPr>
              <a:t> </a:t>
            </a:r>
            <a:r>
              <a:rPr lang="en-US" altLang="zh-CN" sz="3000" b="1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,2,15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3581400" y="5562600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b="1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,1,20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4876800" y="5562600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b="1" u="sng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000">
                <a:solidFill>
                  <a:srgbClr val="008784"/>
                </a:solidFill>
                <a:ea typeface="楷体_GB2312" pitchFamily="49" charset="-122"/>
              </a:rPr>
              <a:t>,</a:t>
            </a:r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3,18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6254750" y="5562600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b="1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,2,20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7620000" y="5562600"/>
            <a:ext cx="1136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b="1" u="sng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en-US" altLang="zh-CN" sz="3000">
                <a:solidFill>
                  <a:srgbClr val="000000"/>
                </a:solidFill>
                <a:ea typeface="楷体_GB2312" pitchFamily="49" charset="-122"/>
              </a:rPr>
              <a:t>,2,30</a:t>
            </a:r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762000" y="2184400"/>
            <a:ext cx="605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最低位优先</a:t>
            </a:r>
            <a:r>
              <a:rPr lang="en-US" altLang="zh-CN" sz="3200" b="1" dirty="0">
                <a:solidFill>
                  <a:srgbClr val="990000"/>
                </a:solidFill>
                <a:ea typeface="楷体_GB2312" pitchFamily="49" charset="-122"/>
              </a:rPr>
              <a:t>LSD</a:t>
            </a:r>
            <a:r>
              <a:rPr lang="zh-CN" altLang="en-US" sz="32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的排序过程如下</a:t>
            </a:r>
            <a:r>
              <a:rPr lang="en-US" altLang="zh-CN" sz="32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21528" name="Text Box 40"/>
          <p:cNvSpPr txBox="1">
            <a:spLocks noChangeArrowheads="1"/>
          </p:cNvSpPr>
          <p:nvPr/>
        </p:nvSpPr>
        <p:spPr bwMode="auto">
          <a:xfrm>
            <a:off x="5435600" y="404813"/>
            <a:ext cx="288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K</a:t>
            </a:r>
            <a:r>
              <a:rPr lang="en-US" altLang="zh-CN" sz="2800" baseline="30000">
                <a:solidFill>
                  <a:srgbClr val="000000"/>
                </a:solidFill>
              </a:rPr>
              <a:t>1 </a:t>
            </a:r>
            <a:r>
              <a:rPr lang="en-US" altLang="zh-CN" sz="2800">
                <a:solidFill>
                  <a:srgbClr val="000000"/>
                </a:solidFill>
              </a:rPr>
              <a:t>    k</a:t>
            </a:r>
            <a:r>
              <a:rPr lang="en-US" altLang="zh-CN" sz="2800" baseline="30000">
                <a:solidFill>
                  <a:srgbClr val="000000"/>
                </a:solidFill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      k</a:t>
            </a:r>
            <a:r>
              <a:rPr lang="en-US" altLang="zh-CN" sz="2800" baseline="30000">
                <a:solidFill>
                  <a:srgbClr val="000000"/>
                </a:solidFill>
              </a:rPr>
              <a:t>3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457200" y="6232525"/>
            <a:ext cx="8315325" cy="566738"/>
            <a:chOff x="288" y="3503"/>
            <a:chExt cx="5238" cy="357"/>
          </a:xfrm>
        </p:grpSpPr>
        <p:sp>
          <p:nvSpPr>
            <p:cNvPr id="21530" name="Text Box 41"/>
            <p:cNvSpPr txBox="1">
              <a:spLocks noChangeArrowheads="1"/>
            </p:cNvSpPr>
            <p:nvPr/>
          </p:nvSpPr>
          <p:spPr bwMode="auto">
            <a:xfrm>
              <a:off x="288" y="3520"/>
              <a:ext cx="1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2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1531" name="Text Box 42"/>
            <p:cNvSpPr txBox="1">
              <a:spLocks noChangeArrowheads="1"/>
            </p:cNvSpPr>
            <p:nvPr/>
          </p:nvSpPr>
          <p:spPr bwMode="auto">
            <a:xfrm>
              <a:off x="1479" y="3504"/>
              <a:ext cx="6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ea typeface="楷体_GB2312" pitchFamily="49" charset="-122"/>
                </a:rPr>
                <a:t>1,2,</a:t>
              </a:r>
              <a:r>
                <a:rPr lang="en-US" altLang="zh-CN" sz="2800" b="1">
                  <a:solidFill>
                    <a:srgbClr val="800000"/>
                  </a:solidFill>
                  <a:ea typeface="楷体_GB2312" pitchFamily="49" charset="-122"/>
                </a:rPr>
                <a:t>15</a:t>
              </a:r>
            </a:p>
          </p:txBody>
        </p:sp>
        <p:sp>
          <p:nvSpPr>
            <p:cNvPr id="21532" name="Text Box 43"/>
            <p:cNvSpPr txBox="1">
              <a:spLocks noChangeArrowheads="1"/>
            </p:cNvSpPr>
            <p:nvPr/>
          </p:nvSpPr>
          <p:spPr bwMode="auto">
            <a:xfrm>
              <a:off x="2256" y="3504"/>
              <a:ext cx="7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2,1,</a:t>
              </a:r>
              <a:r>
                <a:rPr lang="en-US" altLang="zh-CN" sz="3000" b="1">
                  <a:solidFill>
                    <a:srgbClr val="800000"/>
                  </a:solidFill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1533" name="Text Box 44"/>
            <p:cNvSpPr txBox="1">
              <a:spLocks noChangeArrowheads="1"/>
            </p:cNvSpPr>
            <p:nvPr/>
          </p:nvSpPr>
          <p:spPr bwMode="auto">
            <a:xfrm>
              <a:off x="3090" y="3514"/>
              <a:ext cx="7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2,3,</a:t>
              </a:r>
              <a:r>
                <a:rPr lang="en-US" altLang="zh-CN" sz="3000" b="1">
                  <a:solidFill>
                    <a:srgbClr val="800000"/>
                  </a:solidFill>
                  <a:ea typeface="楷体_GB2312" pitchFamily="49" charset="-122"/>
                </a:rPr>
                <a:t>18</a:t>
              </a:r>
            </a:p>
          </p:txBody>
        </p:sp>
        <p:sp>
          <p:nvSpPr>
            <p:cNvPr id="21534" name="Text Box 45"/>
            <p:cNvSpPr txBox="1">
              <a:spLocks noChangeArrowheads="1"/>
            </p:cNvSpPr>
            <p:nvPr/>
          </p:nvSpPr>
          <p:spPr bwMode="auto">
            <a:xfrm>
              <a:off x="3956" y="3503"/>
              <a:ext cx="7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3,2,</a:t>
              </a:r>
              <a:r>
                <a:rPr lang="en-US" altLang="zh-CN" sz="3000" b="1">
                  <a:solidFill>
                    <a:srgbClr val="800000"/>
                  </a:solidFill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1535" name="Text Box 46"/>
            <p:cNvSpPr txBox="1">
              <a:spLocks noChangeArrowheads="1"/>
            </p:cNvSpPr>
            <p:nvPr/>
          </p:nvSpPr>
          <p:spPr bwMode="auto">
            <a:xfrm>
              <a:off x="4810" y="3513"/>
              <a:ext cx="7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ea typeface="楷体_GB2312" pitchFamily="49" charset="-122"/>
                </a:rPr>
                <a:t>3,2,</a:t>
              </a:r>
              <a:r>
                <a:rPr lang="en-US" altLang="zh-CN" sz="3000" b="1">
                  <a:solidFill>
                    <a:srgbClr val="800000"/>
                  </a:solidFill>
                  <a:ea typeface="楷体_GB2312" pitchFamily="49" charset="-122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70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4" grpId="0" autoUpdateAnimBg="0"/>
      <p:bldP spid="30735" grpId="0" autoUpdateAnimBg="0"/>
      <p:bldP spid="30736" grpId="0" autoUpdateAnimBg="0"/>
      <p:bldP spid="30744" grpId="0" autoUpdateAnimBg="0"/>
      <p:bldP spid="30745" grpId="0" autoUpdateAnimBg="0"/>
      <p:bldP spid="30746" grpId="0" autoUpdateAnimBg="0"/>
      <p:bldP spid="30747" grpId="0" autoUpdateAnimBg="0"/>
      <p:bldP spid="30748" grpId="0" autoUpdateAnimBg="0"/>
      <p:bldP spid="30749" grpId="0" autoUpdateAnimBg="0"/>
      <p:bldP spid="30750" grpId="0" autoUpdateAnimBg="0"/>
      <p:bldP spid="30751" grpId="0" autoUpdateAnimBg="0"/>
      <p:bldP spid="30752" grpId="0" autoUpdateAnimBg="0"/>
      <p:bldP spid="30753" grpId="0" autoUpdateAnimBg="0"/>
      <p:bldP spid="30754" grpId="0" autoUpdateAnimBg="0"/>
      <p:bldP spid="30755" grpId="0" autoUpdateAnimBg="0"/>
      <p:bldP spid="30756" grpId="0" autoUpdateAnimBg="0"/>
      <p:bldP spid="30757" grpId="0" autoUpdateAnimBg="0"/>
      <p:bldP spid="30758" grpId="0" autoUpdateAnimBg="0"/>
      <p:bldP spid="30759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11188" y="260350"/>
            <a:ext cx="8139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置换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选择排序的其特点是，</a:t>
            </a:r>
            <a:r>
              <a:rPr lang="zh-CN" altLang="en-US" sz="2400" b="1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选择最小关键字</a:t>
            </a:r>
            <a:r>
              <a:rPr lang="zh-CN" altLang="en-US" sz="2400" b="1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zh-CN" altLang="en-US" sz="2400" b="1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en-US" altLang="zh-CN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zh-CN" altLang="en-US" sz="2400" b="1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的操作同时进行。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74882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输入文件为</a:t>
            </a:r>
            <a:r>
              <a:rPr kumimoji="0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FI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，初始归并段输出文件</a:t>
            </a:r>
            <a:r>
              <a:rPr kumimoji="0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FO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，内存工作区为</a:t>
            </a:r>
            <a:r>
              <a:rPr kumimoji="0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WA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，容量为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置换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选择排序的操作过程如下：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92125" y="2265363"/>
            <a:ext cx="820896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98525" indent="-898525" algn="l"/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从</a:t>
            </a:r>
            <a:r>
              <a:rPr kumimoji="0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FI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中输入 </a:t>
            </a:r>
            <a:r>
              <a:rPr kumimoji="0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 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个记录到工作区</a:t>
            </a:r>
            <a:r>
              <a:rPr kumimoji="0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WA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898525" indent="-898525" algn="l"/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从</a:t>
            </a:r>
            <a:r>
              <a:rPr kumimoji="0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WA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选择关键字值最小的记录，记为 </a:t>
            </a:r>
            <a:r>
              <a:rPr kumimoji="0" lang="en-US" altLang="zh-CN" sz="24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MinMax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898525" indent="-898525" algn="l"/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将</a:t>
            </a:r>
            <a:r>
              <a:rPr kumimoji="0" lang="en-US" altLang="zh-CN" sz="24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MinMax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记录输出到</a:t>
            </a:r>
            <a:r>
              <a:rPr kumimoji="0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FO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中去；</a:t>
            </a:r>
          </a:p>
          <a:p>
            <a:pPr marL="898525" indent="-898525" algn="l"/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若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FI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不空，则从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FI</a:t>
            </a:r>
            <a:r>
              <a:rPr kumimoji="0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输入下一个记录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WA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中；</a:t>
            </a:r>
          </a:p>
          <a:p>
            <a:pPr marL="898525" indent="-898525" algn="l"/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从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WA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中所有</a:t>
            </a:r>
            <a:r>
              <a:rPr kumimoji="0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比</a:t>
            </a:r>
            <a:r>
              <a:rPr kumimoji="0" lang="en-US" altLang="zh-CN" sz="24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MinMax</a:t>
            </a:r>
            <a:r>
              <a:rPr kumimoji="0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的记录中取一个</a:t>
            </a:r>
            <a:r>
              <a:rPr kumimoji="0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最小的记录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 记为新的</a:t>
            </a:r>
            <a:r>
              <a:rPr kumimoji="0" lang="en-US" altLang="zh-CN" sz="24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MinMax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898525" indent="-898525" algn="l"/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重复（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）～（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），直至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WA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中选不出新的</a:t>
            </a:r>
            <a:r>
              <a:rPr kumimoji="0" lang="en-US" altLang="zh-CN" sz="24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MinMax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为止，得到一个初始归并段，输出一个初始归并段结束标志到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FO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中；</a:t>
            </a:r>
          </a:p>
          <a:p>
            <a:pPr marL="898525" indent="-898525" algn="l"/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重复（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）～（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），直至</a:t>
            </a:r>
            <a:r>
              <a:rPr kumimoji="0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WA</a:t>
            </a:r>
            <a:r>
              <a:rPr kumimoji="0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为空；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979613" y="3284538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二、多路平衡归并的实现</a:t>
            </a:r>
          </a:p>
        </p:txBody>
      </p:sp>
      <p:sp>
        <p:nvSpPr>
          <p:cNvPr id="34819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79613" y="4168775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三、置换</a:t>
            </a:r>
            <a:r>
              <a:rPr lang="en-US" altLang="zh-CN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选择排序</a:t>
            </a:r>
          </a:p>
        </p:txBody>
      </p:sp>
      <p:sp>
        <p:nvSpPr>
          <p:cNvPr id="34820" name="Rectangl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979613" y="501967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四、最佳归并树</a:t>
            </a:r>
          </a:p>
        </p:txBody>
      </p:sp>
      <p:sp>
        <p:nvSpPr>
          <p:cNvPr id="3482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8137525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80000"/>
              </a:spcBef>
            </a:pPr>
            <a:r>
              <a:rPr lang="zh-CN" altLang="en-US" sz="7700" b="1">
                <a:solidFill>
                  <a:srgbClr val="3333FF"/>
                </a:solidFill>
                <a:ea typeface="隶书" pitchFamily="49" charset="-122"/>
              </a:rPr>
              <a:t>第</a:t>
            </a:r>
            <a:r>
              <a:rPr lang="en-US" altLang="zh-CN" sz="7700" b="1">
                <a:solidFill>
                  <a:srgbClr val="3333FF"/>
                </a:solidFill>
                <a:ea typeface="隶书" pitchFamily="49" charset="-122"/>
              </a:rPr>
              <a:t>11</a:t>
            </a:r>
            <a:r>
              <a:rPr lang="zh-CN" altLang="en-US" sz="7700" b="1">
                <a:solidFill>
                  <a:srgbClr val="3333FF"/>
                </a:solidFill>
                <a:ea typeface="隶书" pitchFamily="49" charset="-122"/>
              </a:rPr>
              <a:t>章   外部排序</a:t>
            </a:r>
          </a:p>
        </p:txBody>
      </p:sp>
      <p:sp>
        <p:nvSpPr>
          <p:cNvPr id="34822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979613" y="2420938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8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一、概述</a:t>
            </a:r>
          </a:p>
        </p:txBody>
      </p:sp>
      <p:sp>
        <p:nvSpPr>
          <p:cNvPr id="180231" name="Freeform 7"/>
          <p:cNvSpPr>
            <a:spLocks/>
          </p:cNvSpPr>
          <p:nvPr/>
        </p:nvSpPr>
        <p:spPr bwMode="auto">
          <a:xfrm>
            <a:off x="1763713" y="4775200"/>
            <a:ext cx="423862" cy="669925"/>
          </a:xfrm>
          <a:custGeom>
            <a:avLst/>
            <a:gdLst>
              <a:gd name="T0" fmla="*/ 0 w 188"/>
              <a:gd name="T1" fmla="*/ 166 h 266"/>
              <a:gd name="T2" fmla="*/ 89 w 188"/>
              <a:gd name="T3" fmla="*/ 266 h 266"/>
              <a:gd name="T4" fmla="*/ 188 w 188"/>
              <a:gd name="T5" fmla="*/ 0 h 266"/>
              <a:gd name="T6" fmla="*/ 0 60000 65536"/>
              <a:gd name="T7" fmla="*/ 0 60000 65536"/>
              <a:gd name="T8" fmla="*/ 0 60000 65536"/>
              <a:gd name="T9" fmla="*/ 0 w 188"/>
              <a:gd name="T10" fmla="*/ 0 h 266"/>
              <a:gd name="T11" fmla="*/ 188 w 188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524125" y="44450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四、最佳归并树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79438" y="620713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45000"/>
              </a:spcBef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由置换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选择排序所得初始归并段的长度不等，这对于多路平衡归并将产生什么影响？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1813" y="1462088"/>
            <a:ext cx="92249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3333FF"/>
                </a:solidFill>
                <a:ea typeface="楷体_GB2312" pitchFamily="49" charset="-122"/>
              </a:rPr>
              <a:t>例：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假设有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121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个记录，经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置换</a:t>
            </a: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选择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排序先后得到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9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个归并段，</a:t>
            </a:r>
          </a:p>
          <a:p>
            <a:pPr algn="l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每个归并段的长度分别为：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9, 30, 12, 18, 3, 17, 2, 6, 24</a:t>
            </a:r>
          </a:p>
          <a:p>
            <a:pPr algn="l"/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如果每个记录占一个物理块，总共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121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个物理块。 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187450" y="2638425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那么进行 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3-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路平衡归并排序时访问外存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读写）的次数为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596900" y="3330575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9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1511300" y="3330575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30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2425700" y="3330575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12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340100" y="3330575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18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4254500" y="3330575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5168900" y="3330575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17</a:t>
            </a:r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6083300" y="3330575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</a:t>
            </a:r>
          </a:p>
        </p:txBody>
      </p:sp>
      <p:sp>
        <p:nvSpPr>
          <p:cNvPr id="44045" name="Oval 13"/>
          <p:cNvSpPr>
            <a:spLocks noChangeArrowheads="1"/>
          </p:cNvSpPr>
          <p:nvPr/>
        </p:nvSpPr>
        <p:spPr bwMode="auto">
          <a:xfrm>
            <a:off x="6997700" y="3330575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6</a:t>
            </a:r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7912100" y="3330575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24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04900" y="3736975"/>
            <a:ext cx="1447800" cy="396875"/>
            <a:chOff x="576" y="528"/>
            <a:chExt cx="1152" cy="336"/>
          </a:xfrm>
        </p:grpSpPr>
        <p:sp>
          <p:nvSpPr>
            <p:cNvPr id="35876" name="Line 16"/>
            <p:cNvSpPr>
              <a:spLocks noChangeShapeType="1"/>
            </p:cNvSpPr>
            <p:nvPr/>
          </p:nvSpPr>
          <p:spPr bwMode="auto">
            <a:xfrm>
              <a:off x="576" y="528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5877" name="Line 17"/>
            <p:cNvSpPr>
              <a:spLocks noChangeShapeType="1"/>
            </p:cNvSpPr>
            <p:nvPr/>
          </p:nvSpPr>
          <p:spPr bwMode="auto">
            <a:xfrm>
              <a:off x="1152" y="52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5878" name="Line 18"/>
            <p:cNvSpPr>
              <a:spLocks noChangeShapeType="1"/>
            </p:cNvSpPr>
            <p:nvPr/>
          </p:nvSpPr>
          <p:spPr bwMode="auto">
            <a:xfrm flipH="1">
              <a:off x="1248" y="528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1371600" y="4175125"/>
            <a:ext cx="723900" cy="338138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51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848100" y="3736975"/>
            <a:ext cx="1447800" cy="396875"/>
            <a:chOff x="2304" y="528"/>
            <a:chExt cx="1152" cy="336"/>
          </a:xfrm>
        </p:grpSpPr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2304" y="528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2880" y="52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5875" name="Line 23"/>
            <p:cNvSpPr>
              <a:spLocks noChangeShapeType="1"/>
            </p:cNvSpPr>
            <p:nvPr/>
          </p:nvSpPr>
          <p:spPr bwMode="auto">
            <a:xfrm flipH="1">
              <a:off x="2976" y="528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4114800" y="4175125"/>
            <a:ext cx="723900" cy="338138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38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591300" y="3736975"/>
            <a:ext cx="1447800" cy="396875"/>
            <a:chOff x="4032" y="528"/>
            <a:chExt cx="1152" cy="336"/>
          </a:xfrm>
        </p:grpSpPr>
        <p:sp>
          <p:nvSpPr>
            <p:cNvPr id="35870" name="Line 26"/>
            <p:cNvSpPr>
              <a:spLocks noChangeShapeType="1"/>
            </p:cNvSpPr>
            <p:nvPr/>
          </p:nvSpPr>
          <p:spPr bwMode="auto">
            <a:xfrm>
              <a:off x="4032" y="528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5871" name="Line 27"/>
            <p:cNvSpPr>
              <a:spLocks noChangeShapeType="1"/>
            </p:cNvSpPr>
            <p:nvPr/>
          </p:nvSpPr>
          <p:spPr bwMode="auto">
            <a:xfrm>
              <a:off x="4608" y="52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5872" name="Line 28"/>
            <p:cNvSpPr>
              <a:spLocks noChangeShapeType="1"/>
            </p:cNvSpPr>
            <p:nvPr/>
          </p:nvSpPr>
          <p:spPr bwMode="auto">
            <a:xfrm flipH="1">
              <a:off x="4704" y="528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6858000" y="4175125"/>
            <a:ext cx="723900" cy="338138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828800" y="4505325"/>
            <a:ext cx="5494338" cy="317500"/>
            <a:chOff x="1152" y="1152"/>
            <a:chExt cx="3456" cy="336"/>
          </a:xfrm>
        </p:grpSpPr>
        <p:sp>
          <p:nvSpPr>
            <p:cNvPr id="35867" name="Line 31"/>
            <p:cNvSpPr>
              <a:spLocks noChangeShapeType="1"/>
            </p:cNvSpPr>
            <p:nvPr/>
          </p:nvSpPr>
          <p:spPr bwMode="auto">
            <a:xfrm>
              <a:off x="1152" y="1152"/>
              <a:ext cx="163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5868" name="Line 32"/>
            <p:cNvSpPr>
              <a:spLocks noChangeShapeType="1"/>
            </p:cNvSpPr>
            <p:nvPr/>
          </p:nvSpPr>
          <p:spPr bwMode="auto">
            <a:xfrm>
              <a:off x="2880" y="11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5869" name="Line 33"/>
            <p:cNvSpPr>
              <a:spLocks noChangeShapeType="1"/>
            </p:cNvSpPr>
            <p:nvPr/>
          </p:nvSpPr>
          <p:spPr bwMode="auto">
            <a:xfrm flipH="1">
              <a:off x="2976" y="1152"/>
              <a:ext cx="163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4066" name="Rectangle 34"/>
          <p:cNvSpPr>
            <a:spLocks noChangeArrowheads="1"/>
          </p:cNvSpPr>
          <p:nvPr/>
        </p:nvSpPr>
        <p:spPr bwMode="auto">
          <a:xfrm>
            <a:off x="4240213" y="4867275"/>
            <a:ext cx="723900" cy="417513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121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0" y="4000500"/>
            <a:ext cx="1474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归并树</a:t>
            </a: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684213" y="6149975"/>
            <a:ext cx="70561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访问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外存（读写）次数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242×2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484</a:t>
            </a:r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611188" y="5291138"/>
            <a:ext cx="85328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三叉树的叶子结点带权路径长度：</a:t>
            </a:r>
          </a:p>
          <a:p>
            <a:pPr algn="l"/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WPL =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9+30+12+18+3+17+2+6+24)×2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= 242</a:t>
            </a:r>
            <a:endParaRPr lang="en-US" altLang="zh-CN" sz="28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44" name="Text Box 1024"/>
          <p:cNvSpPr txBox="1">
            <a:spLocks noChangeArrowheads="1"/>
          </p:cNvSpPr>
          <p:nvPr/>
        </p:nvSpPr>
        <p:spPr bwMode="auto">
          <a:xfrm>
            <a:off x="6732588" y="4775200"/>
            <a:ext cx="2087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是否最佳？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4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/>
      <p:bldP spid="44037" grpId="0"/>
      <p:bldP spid="44038" grpId="0" animBg="1" autoUpdateAnimBg="0"/>
      <p:bldP spid="44039" grpId="0" animBg="1" autoUpdateAnimBg="0"/>
      <p:bldP spid="44040" grpId="0" animBg="1" autoUpdateAnimBg="0"/>
      <p:bldP spid="44041" grpId="0" animBg="1" autoUpdateAnimBg="0"/>
      <p:bldP spid="44042" grpId="0" animBg="1" autoUpdateAnimBg="0"/>
      <p:bldP spid="44043" grpId="0" animBg="1" autoUpdateAnimBg="0"/>
      <p:bldP spid="44044" grpId="0" animBg="1" autoUpdateAnimBg="0"/>
      <p:bldP spid="44045" grpId="0" animBg="1" autoUpdateAnimBg="0"/>
      <p:bldP spid="44046" grpId="0" animBg="1" autoUpdateAnimBg="0"/>
      <p:bldP spid="44051" grpId="0" animBg="1" autoUpdateAnimBg="0"/>
      <p:bldP spid="44056" grpId="0" animBg="1" autoUpdateAnimBg="0"/>
      <p:bldP spid="44061" grpId="0" animBg="1" autoUpdateAnimBg="0"/>
      <p:bldP spid="44066" grpId="0" animBg="1" autoUpdateAnimBg="0"/>
      <p:bldP spid="44067" grpId="0" build="p" autoUpdateAnimBg="0"/>
      <p:bldP spid="44068" grpId="0" build="p" autoUpdateAnimBg="0"/>
      <p:bldP spid="44069" grpId="0" build="p" autoUpdateAnimBg="0"/>
      <p:bldP spid="5734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2527300" y="10287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3441700" y="10287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356100" y="10287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1800" y="1435100"/>
            <a:ext cx="1489075" cy="366713"/>
            <a:chOff x="3024" y="2352"/>
            <a:chExt cx="1152" cy="336"/>
          </a:xfrm>
        </p:grpSpPr>
        <p:sp>
          <p:nvSpPr>
            <p:cNvPr id="36905" name="Line 6"/>
            <p:cNvSpPr>
              <a:spLocks noChangeShapeType="1"/>
            </p:cNvSpPr>
            <p:nvPr/>
          </p:nvSpPr>
          <p:spPr bwMode="auto">
            <a:xfrm>
              <a:off x="3024" y="2352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906" name="Line 7"/>
            <p:cNvSpPr>
              <a:spLocks noChangeShapeType="1"/>
            </p:cNvSpPr>
            <p:nvPr/>
          </p:nvSpPr>
          <p:spPr bwMode="auto">
            <a:xfrm>
              <a:off x="3600" y="23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907" name="Line 8"/>
            <p:cNvSpPr>
              <a:spLocks noChangeShapeType="1"/>
            </p:cNvSpPr>
            <p:nvPr/>
          </p:nvSpPr>
          <p:spPr bwMode="auto">
            <a:xfrm flipH="1">
              <a:off x="3696" y="2352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3365500" y="1828800"/>
            <a:ext cx="744538" cy="314325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 dirty="0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11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1536700" y="17526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9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2451100" y="17526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12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981200" y="2159000"/>
            <a:ext cx="1489075" cy="366713"/>
            <a:chOff x="2400" y="2976"/>
            <a:chExt cx="1152" cy="336"/>
          </a:xfrm>
        </p:grpSpPr>
        <p:sp>
          <p:nvSpPr>
            <p:cNvPr id="36902" name="Line 13"/>
            <p:cNvSpPr>
              <a:spLocks noChangeShapeType="1"/>
            </p:cNvSpPr>
            <p:nvPr/>
          </p:nvSpPr>
          <p:spPr bwMode="auto">
            <a:xfrm>
              <a:off x="2400" y="297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903" name="Line 14"/>
            <p:cNvSpPr>
              <a:spLocks noChangeShapeType="1"/>
            </p:cNvSpPr>
            <p:nvPr/>
          </p:nvSpPr>
          <p:spPr bwMode="auto">
            <a:xfrm>
              <a:off x="2976" y="297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904" name="Line 15"/>
            <p:cNvSpPr>
              <a:spLocks noChangeShapeType="1"/>
            </p:cNvSpPr>
            <p:nvPr/>
          </p:nvSpPr>
          <p:spPr bwMode="auto">
            <a:xfrm flipH="1">
              <a:off x="3072" y="297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2422525" y="2519363"/>
            <a:ext cx="744538" cy="314325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4432300" y="17526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17</a:t>
            </a:r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5346700" y="17526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18</a:t>
            </a:r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6261100" y="17526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24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924425" y="2127250"/>
            <a:ext cx="1489075" cy="366713"/>
            <a:chOff x="4224" y="2976"/>
            <a:chExt cx="1152" cy="336"/>
          </a:xfrm>
        </p:grpSpPr>
        <p:sp>
          <p:nvSpPr>
            <p:cNvPr id="36899" name="Line 21"/>
            <p:cNvSpPr>
              <a:spLocks noChangeShapeType="1"/>
            </p:cNvSpPr>
            <p:nvPr/>
          </p:nvSpPr>
          <p:spPr bwMode="auto">
            <a:xfrm>
              <a:off x="4224" y="297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900" name="Line 22"/>
            <p:cNvSpPr>
              <a:spLocks noChangeShapeType="1"/>
            </p:cNvSpPr>
            <p:nvPr/>
          </p:nvSpPr>
          <p:spPr bwMode="auto">
            <a:xfrm>
              <a:off x="4800" y="297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901" name="Line 23"/>
            <p:cNvSpPr>
              <a:spLocks noChangeShapeType="1"/>
            </p:cNvSpPr>
            <p:nvPr/>
          </p:nvSpPr>
          <p:spPr bwMode="auto">
            <a:xfrm flipH="1">
              <a:off x="4896" y="297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318125" y="2519363"/>
            <a:ext cx="744538" cy="314325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59</a:t>
            </a:r>
          </a:p>
        </p:txBody>
      </p: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3946525" y="2443163"/>
            <a:ext cx="620713" cy="366712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 dirty="0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30</a:t>
            </a:r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>
            <a:off x="3086100" y="2865438"/>
            <a:ext cx="1055688" cy="366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4265613" y="2865438"/>
            <a:ext cx="0" cy="366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 flipH="1">
            <a:off x="4389438" y="2865438"/>
            <a:ext cx="1055687" cy="366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3870325" y="3287713"/>
            <a:ext cx="744538" cy="314325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121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479425" y="3478213"/>
            <a:ext cx="8001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最佳归并树：</a:t>
            </a:r>
          </a:p>
          <a:p>
            <a:pPr algn="l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WPL=11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3+(21+59)2+30= 223</a:t>
            </a:r>
          </a:p>
        </p:txBody>
      </p:sp>
      <p:sp>
        <p:nvSpPr>
          <p:cNvPr id="45088" name="Oval 32"/>
          <p:cNvSpPr>
            <a:spLocks noChangeArrowheads="1"/>
          </p:cNvSpPr>
          <p:nvPr/>
        </p:nvSpPr>
        <p:spPr bwMode="auto">
          <a:xfrm>
            <a:off x="1716088" y="328613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1688" y="328613"/>
            <a:ext cx="2432050" cy="396875"/>
            <a:chOff x="801688" y="328613"/>
            <a:chExt cx="2432050" cy="396875"/>
          </a:xfrm>
        </p:grpSpPr>
        <p:sp>
          <p:nvSpPr>
            <p:cNvPr id="36886" name="Oval 31"/>
            <p:cNvSpPr>
              <a:spLocks noChangeArrowheads="1"/>
            </p:cNvSpPr>
            <p:nvPr/>
          </p:nvSpPr>
          <p:spPr bwMode="auto">
            <a:xfrm>
              <a:off x="8016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9</a:t>
              </a:r>
            </a:p>
          </p:txBody>
        </p:sp>
        <p:sp>
          <p:nvSpPr>
            <p:cNvPr id="36888" name="Oval 33"/>
            <p:cNvSpPr>
              <a:spLocks noChangeArrowheads="1"/>
            </p:cNvSpPr>
            <p:nvPr/>
          </p:nvSpPr>
          <p:spPr bwMode="auto">
            <a:xfrm>
              <a:off x="26304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12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59288" y="328613"/>
            <a:ext cx="3346450" cy="396875"/>
            <a:chOff x="4459288" y="328613"/>
            <a:chExt cx="3346450" cy="396875"/>
          </a:xfrm>
        </p:grpSpPr>
        <p:sp>
          <p:nvSpPr>
            <p:cNvPr id="36890" name="Oval 35"/>
            <p:cNvSpPr>
              <a:spLocks noChangeArrowheads="1"/>
            </p:cNvSpPr>
            <p:nvPr/>
          </p:nvSpPr>
          <p:spPr bwMode="auto">
            <a:xfrm>
              <a:off x="44592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3</a:t>
              </a:r>
            </a:p>
          </p:txBody>
        </p:sp>
        <p:sp>
          <p:nvSpPr>
            <p:cNvPr id="36892" name="Oval 37"/>
            <p:cNvSpPr>
              <a:spLocks noChangeArrowheads="1"/>
            </p:cNvSpPr>
            <p:nvPr/>
          </p:nvSpPr>
          <p:spPr bwMode="auto">
            <a:xfrm>
              <a:off x="62880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2</a:t>
              </a:r>
            </a:p>
          </p:txBody>
        </p:sp>
        <p:sp>
          <p:nvSpPr>
            <p:cNvPr id="36893" name="Oval 38"/>
            <p:cNvSpPr>
              <a:spLocks noChangeArrowheads="1"/>
            </p:cNvSpPr>
            <p:nvPr/>
          </p:nvSpPr>
          <p:spPr bwMode="auto">
            <a:xfrm>
              <a:off x="72024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6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44888" y="328613"/>
            <a:ext cx="5175250" cy="396875"/>
            <a:chOff x="3544888" y="328613"/>
            <a:chExt cx="5175250" cy="396875"/>
          </a:xfrm>
        </p:grpSpPr>
        <p:sp>
          <p:nvSpPr>
            <p:cNvPr id="36889" name="Oval 34"/>
            <p:cNvSpPr>
              <a:spLocks noChangeArrowheads="1"/>
            </p:cNvSpPr>
            <p:nvPr/>
          </p:nvSpPr>
          <p:spPr bwMode="auto">
            <a:xfrm>
              <a:off x="35448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18</a:t>
              </a:r>
            </a:p>
          </p:txBody>
        </p:sp>
        <p:sp>
          <p:nvSpPr>
            <p:cNvPr id="36891" name="Oval 36"/>
            <p:cNvSpPr>
              <a:spLocks noChangeArrowheads="1"/>
            </p:cNvSpPr>
            <p:nvPr/>
          </p:nvSpPr>
          <p:spPr bwMode="auto">
            <a:xfrm>
              <a:off x="53736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17</a:t>
              </a:r>
            </a:p>
          </p:txBody>
        </p:sp>
        <p:sp>
          <p:nvSpPr>
            <p:cNvPr id="36894" name="Oval 39"/>
            <p:cNvSpPr>
              <a:spLocks noChangeArrowheads="1"/>
            </p:cNvSpPr>
            <p:nvPr/>
          </p:nvSpPr>
          <p:spPr bwMode="auto">
            <a:xfrm>
              <a:off x="81168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24</a:t>
              </a:r>
            </a:p>
          </p:txBody>
        </p:sp>
      </p:grp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68313" y="4365625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访问外存次数：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223×2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446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1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5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5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nimBg="1" autoUpdateAnimBg="0"/>
      <p:bldP spid="45059" grpId="0" animBg="1" autoUpdateAnimBg="0"/>
      <p:bldP spid="45060" grpId="0" animBg="1" autoUpdateAnimBg="0"/>
      <p:bldP spid="45065" grpId="0" animBg="1" autoUpdateAnimBg="0"/>
      <p:bldP spid="45066" grpId="0" animBg="1" autoUpdateAnimBg="0"/>
      <p:bldP spid="45067" grpId="0" animBg="1" autoUpdateAnimBg="0"/>
      <p:bldP spid="45072" grpId="0" animBg="1" autoUpdateAnimBg="0"/>
      <p:bldP spid="45073" grpId="0" animBg="1" autoUpdateAnimBg="0"/>
      <p:bldP spid="45074" grpId="0" animBg="1" autoUpdateAnimBg="0"/>
      <p:bldP spid="45075" grpId="0" animBg="1" autoUpdateAnimBg="0"/>
      <p:bldP spid="45080" grpId="0" animBg="1" autoUpdateAnimBg="0"/>
      <p:bldP spid="45081" grpId="0" animBg="1" autoUpdateAnimBg="0"/>
      <p:bldP spid="45082" grpId="0" animBg="1"/>
      <p:bldP spid="45083" grpId="0" animBg="1"/>
      <p:bldP spid="45084" grpId="0" animBg="1"/>
      <p:bldP spid="45085" grpId="0" animBg="1" autoUpdateAnimBg="0"/>
      <p:bldP spid="45086" grpId="0" build="p" autoUpdateAnimBg="0"/>
      <p:bldP spid="75777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2527300" y="10287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3441700" y="10287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356100" y="10287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1800" y="1435100"/>
            <a:ext cx="1489075" cy="366713"/>
            <a:chOff x="3024" y="2352"/>
            <a:chExt cx="1152" cy="336"/>
          </a:xfrm>
        </p:grpSpPr>
        <p:sp>
          <p:nvSpPr>
            <p:cNvPr id="36905" name="Line 6"/>
            <p:cNvSpPr>
              <a:spLocks noChangeShapeType="1"/>
            </p:cNvSpPr>
            <p:nvPr/>
          </p:nvSpPr>
          <p:spPr bwMode="auto">
            <a:xfrm>
              <a:off x="3024" y="2352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906" name="Line 7"/>
            <p:cNvSpPr>
              <a:spLocks noChangeShapeType="1"/>
            </p:cNvSpPr>
            <p:nvPr/>
          </p:nvSpPr>
          <p:spPr bwMode="auto">
            <a:xfrm>
              <a:off x="3600" y="23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907" name="Line 8"/>
            <p:cNvSpPr>
              <a:spLocks noChangeShapeType="1"/>
            </p:cNvSpPr>
            <p:nvPr/>
          </p:nvSpPr>
          <p:spPr bwMode="auto">
            <a:xfrm flipH="1">
              <a:off x="3696" y="2352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3365500" y="1828800"/>
            <a:ext cx="744538" cy="314325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 dirty="0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11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1536700" y="17526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9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2451100" y="17526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12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981200" y="2159000"/>
            <a:ext cx="1489075" cy="366713"/>
            <a:chOff x="2400" y="2976"/>
            <a:chExt cx="1152" cy="336"/>
          </a:xfrm>
        </p:grpSpPr>
        <p:sp>
          <p:nvSpPr>
            <p:cNvPr id="36902" name="Line 13"/>
            <p:cNvSpPr>
              <a:spLocks noChangeShapeType="1"/>
            </p:cNvSpPr>
            <p:nvPr/>
          </p:nvSpPr>
          <p:spPr bwMode="auto">
            <a:xfrm>
              <a:off x="2400" y="297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903" name="Line 14"/>
            <p:cNvSpPr>
              <a:spLocks noChangeShapeType="1"/>
            </p:cNvSpPr>
            <p:nvPr/>
          </p:nvSpPr>
          <p:spPr bwMode="auto">
            <a:xfrm>
              <a:off x="2976" y="297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904" name="Line 15"/>
            <p:cNvSpPr>
              <a:spLocks noChangeShapeType="1"/>
            </p:cNvSpPr>
            <p:nvPr/>
          </p:nvSpPr>
          <p:spPr bwMode="auto">
            <a:xfrm flipH="1">
              <a:off x="3072" y="297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2422525" y="2519363"/>
            <a:ext cx="744538" cy="314325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4432300" y="17526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17</a:t>
            </a:r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5346700" y="17526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18</a:t>
            </a:r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6261100" y="1752600"/>
            <a:ext cx="620713" cy="366713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24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924425" y="2127250"/>
            <a:ext cx="1489075" cy="366713"/>
            <a:chOff x="4224" y="2976"/>
            <a:chExt cx="1152" cy="336"/>
          </a:xfrm>
        </p:grpSpPr>
        <p:sp>
          <p:nvSpPr>
            <p:cNvPr id="36899" name="Line 21"/>
            <p:cNvSpPr>
              <a:spLocks noChangeShapeType="1"/>
            </p:cNvSpPr>
            <p:nvPr/>
          </p:nvSpPr>
          <p:spPr bwMode="auto">
            <a:xfrm>
              <a:off x="4224" y="297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900" name="Line 22"/>
            <p:cNvSpPr>
              <a:spLocks noChangeShapeType="1"/>
            </p:cNvSpPr>
            <p:nvPr/>
          </p:nvSpPr>
          <p:spPr bwMode="auto">
            <a:xfrm>
              <a:off x="4800" y="297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901" name="Line 23"/>
            <p:cNvSpPr>
              <a:spLocks noChangeShapeType="1"/>
            </p:cNvSpPr>
            <p:nvPr/>
          </p:nvSpPr>
          <p:spPr bwMode="auto">
            <a:xfrm flipH="1">
              <a:off x="4896" y="297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318125" y="2519363"/>
            <a:ext cx="744538" cy="314325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59</a:t>
            </a:r>
          </a:p>
        </p:txBody>
      </p: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3946525" y="2443163"/>
            <a:ext cx="620713" cy="366712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30</a:t>
            </a:r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>
            <a:off x="3086100" y="2865438"/>
            <a:ext cx="1055688" cy="366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4265613" y="2865438"/>
            <a:ext cx="0" cy="366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 flipH="1">
            <a:off x="4389438" y="2865438"/>
            <a:ext cx="1055687" cy="366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3870325" y="3287713"/>
            <a:ext cx="744538" cy="314325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121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479425" y="3478213"/>
            <a:ext cx="8001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最佳归并树：</a:t>
            </a:r>
          </a:p>
          <a:p>
            <a:pPr algn="l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WPL=11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3+(21+59)2+30= 223</a:t>
            </a:r>
          </a:p>
        </p:txBody>
      </p:sp>
      <p:sp>
        <p:nvSpPr>
          <p:cNvPr id="45088" name="Oval 32"/>
          <p:cNvSpPr>
            <a:spLocks noChangeArrowheads="1"/>
          </p:cNvSpPr>
          <p:nvPr/>
        </p:nvSpPr>
        <p:spPr bwMode="auto">
          <a:xfrm>
            <a:off x="1716088" y="328613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 dirty="0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1688" y="328613"/>
            <a:ext cx="2432050" cy="396875"/>
            <a:chOff x="801688" y="328613"/>
            <a:chExt cx="2432050" cy="396875"/>
          </a:xfrm>
        </p:grpSpPr>
        <p:sp>
          <p:nvSpPr>
            <p:cNvPr id="36886" name="Oval 31"/>
            <p:cNvSpPr>
              <a:spLocks noChangeArrowheads="1"/>
            </p:cNvSpPr>
            <p:nvPr/>
          </p:nvSpPr>
          <p:spPr bwMode="auto">
            <a:xfrm>
              <a:off x="8016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9</a:t>
              </a:r>
            </a:p>
          </p:txBody>
        </p:sp>
        <p:sp>
          <p:nvSpPr>
            <p:cNvPr id="36888" name="Oval 33"/>
            <p:cNvSpPr>
              <a:spLocks noChangeArrowheads="1"/>
            </p:cNvSpPr>
            <p:nvPr/>
          </p:nvSpPr>
          <p:spPr bwMode="auto">
            <a:xfrm>
              <a:off x="26304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12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59288" y="328613"/>
            <a:ext cx="3346450" cy="396875"/>
            <a:chOff x="4459288" y="328613"/>
            <a:chExt cx="3346450" cy="396875"/>
          </a:xfrm>
        </p:grpSpPr>
        <p:sp>
          <p:nvSpPr>
            <p:cNvPr id="36890" name="Oval 35"/>
            <p:cNvSpPr>
              <a:spLocks noChangeArrowheads="1"/>
            </p:cNvSpPr>
            <p:nvPr/>
          </p:nvSpPr>
          <p:spPr bwMode="auto">
            <a:xfrm>
              <a:off x="44592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3</a:t>
              </a:r>
            </a:p>
          </p:txBody>
        </p:sp>
        <p:sp>
          <p:nvSpPr>
            <p:cNvPr id="36892" name="Oval 37"/>
            <p:cNvSpPr>
              <a:spLocks noChangeArrowheads="1"/>
            </p:cNvSpPr>
            <p:nvPr/>
          </p:nvSpPr>
          <p:spPr bwMode="auto">
            <a:xfrm>
              <a:off x="62880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2</a:t>
              </a:r>
            </a:p>
          </p:txBody>
        </p:sp>
        <p:sp>
          <p:nvSpPr>
            <p:cNvPr id="36893" name="Oval 38"/>
            <p:cNvSpPr>
              <a:spLocks noChangeArrowheads="1"/>
            </p:cNvSpPr>
            <p:nvPr/>
          </p:nvSpPr>
          <p:spPr bwMode="auto">
            <a:xfrm>
              <a:off x="72024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6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44888" y="328613"/>
            <a:ext cx="5175250" cy="396875"/>
            <a:chOff x="3544888" y="328613"/>
            <a:chExt cx="5175250" cy="396875"/>
          </a:xfrm>
        </p:grpSpPr>
        <p:sp>
          <p:nvSpPr>
            <p:cNvPr id="36889" name="Oval 34"/>
            <p:cNvSpPr>
              <a:spLocks noChangeArrowheads="1"/>
            </p:cNvSpPr>
            <p:nvPr/>
          </p:nvSpPr>
          <p:spPr bwMode="auto">
            <a:xfrm>
              <a:off x="35448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18</a:t>
              </a:r>
            </a:p>
          </p:txBody>
        </p:sp>
        <p:sp>
          <p:nvSpPr>
            <p:cNvPr id="36891" name="Oval 36"/>
            <p:cNvSpPr>
              <a:spLocks noChangeArrowheads="1"/>
            </p:cNvSpPr>
            <p:nvPr/>
          </p:nvSpPr>
          <p:spPr bwMode="auto">
            <a:xfrm>
              <a:off x="53736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17</a:t>
              </a:r>
            </a:p>
          </p:txBody>
        </p:sp>
        <p:sp>
          <p:nvSpPr>
            <p:cNvPr id="36894" name="Oval 39"/>
            <p:cNvSpPr>
              <a:spLocks noChangeArrowheads="1"/>
            </p:cNvSpPr>
            <p:nvPr/>
          </p:nvSpPr>
          <p:spPr bwMode="auto">
            <a:xfrm>
              <a:off x="8116888" y="328613"/>
              <a:ext cx="603250" cy="39687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24</a:t>
              </a:r>
            </a:p>
          </p:txBody>
        </p:sp>
      </p:grp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250825" y="4941888"/>
            <a:ext cx="8893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如果去掉一个长度为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的初始归并段，求最优归并树？</a:t>
            </a:r>
          </a:p>
        </p:txBody>
      </p: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479425" y="5557838"/>
            <a:ext cx="8001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  WPL=11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3×2+(32+59)2= 193</a:t>
            </a:r>
          </a:p>
          <a:p>
            <a:pPr algn="l"/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访问次数： 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193×2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386</a:t>
            </a:r>
          </a:p>
        </p:txBody>
      </p:sp>
      <p:sp>
        <p:nvSpPr>
          <p:cNvPr id="75776" name="Text Box 0"/>
          <p:cNvSpPr txBox="1">
            <a:spLocks noChangeArrowheads="1"/>
          </p:cNvSpPr>
          <p:nvPr/>
        </p:nvSpPr>
        <p:spPr bwMode="auto">
          <a:xfrm>
            <a:off x="6659563" y="5949950"/>
            <a:ext cx="2087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是否最佳？</a:t>
            </a:r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68313" y="4365625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访问外存次数：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223×2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446</a:t>
            </a:r>
          </a:p>
        </p:txBody>
      </p:sp>
    </p:spTree>
    <p:extLst>
      <p:ext uri="{BB962C8B-B14F-4D97-AF65-F5344CB8AC3E}">
        <p14:creationId xmlns:p14="http://schemas.microsoft.com/office/powerpoint/2010/main" val="153014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1" grpId="1" animBg="1"/>
      <p:bldP spid="45083" grpId="1" animBg="1"/>
      <p:bldP spid="45088" grpId="0" animBg="1"/>
      <p:bldP spid="45096" grpId="0" build="p" autoUpdateAnimBg="0"/>
      <p:bldP spid="45097" grpId="0" build="p" autoUpdateAnimBg="0"/>
      <p:bldP spid="7577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09700" y="1076325"/>
            <a:ext cx="2449513" cy="1082675"/>
            <a:chOff x="1592" y="668"/>
            <a:chExt cx="1543" cy="682"/>
          </a:xfrm>
        </p:grpSpPr>
        <p:sp>
          <p:nvSpPr>
            <p:cNvPr id="37924" name="Oval 3"/>
            <p:cNvSpPr>
              <a:spLocks noChangeArrowheads="1"/>
            </p:cNvSpPr>
            <p:nvPr/>
          </p:nvSpPr>
          <p:spPr bwMode="auto">
            <a:xfrm>
              <a:off x="1592" y="668"/>
              <a:ext cx="391" cy="231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2</a:t>
              </a:r>
            </a:p>
          </p:txBody>
        </p:sp>
        <p:sp>
          <p:nvSpPr>
            <p:cNvPr id="37925" name="Oval 4"/>
            <p:cNvSpPr>
              <a:spLocks noChangeArrowheads="1"/>
            </p:cNvSpPr>
            <p:nvPr/>
          </p:nvSpPr>
          <p:spPr bwMode="auto">
            <a:xfrm>
              <a:off x="2744" y="668"/>
              <a:ext cx="391" cy="231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3</a:t>
              </a:r>
            </a:p>
          </p:txBody>
        </p:sp>
        <p:sp>
          <p:nvSpPr>
            <p:cNvPr id="37926" name="Line 5"/>
            <p:cNvSpPr>
              <a:spLocks noChangeShapeType="1"/>
            </p:cNvSpPr>
            <p:nvPr/>
          </p:nvSpPr>
          <p:spPr bwMode="auto">
            <a:xfrm>
              <a:off x="1872" y="904"/>
              <a:ext cx="391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7927" name="Line 6"/>
            <p:cNvSpPr>
              <a:spLocks noChangeShapeType="1"/>
            </p:cNvSpPr>
            <p:nvPr/>
          </p:nvSpPr>
          <p:spPr bwMode="auto">
            <a:xfrm flipH="1">
              <a:off x="2419" y="904"/>
              <a:ext cx="391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7928" name="Rectangle 7"/>
            <p:cNvSpPr>
              <a:spLocks noChangeArrowheads="1"/>
            </p:cNvSpPr>
            <p:nvPr/>
          </p:nvSpPr>
          <p:spPr bwMode="auto">
            <a:xfrm>
              <a:off x="2120" y="1152"/>
              <a:ext cx="469" cy="198"/>
            </a:xfrm>
            <a:prstGeom prst="rect">
              <a:avLst/>
            </a:prstGeom>
            <a:solidFill>
              <a:srgbClr val="FFFF99"/>
            </a:solidFill>
            <a:ln w="31750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663300"/>
                  </a:solidFill>
                  <a:latin typeface="Arial" charset="0"/>
                  <a:ea typeface="华文中宋" pitchFamily="2" charset="-122"/>
                </a:rPr>
                <a:t>5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321050" y="1800225"/>
            <a:ext cx="1535113" cy="366713"/>
            <a:chOff x="2092" y="1134"/>
            <a:chExt cx="967" cy="231"/>
          </a:xfrm>
        </p:grpSpPr>
        <p:sp>
          <p:nvSpPr>
            <p:cNvPr id="37922" name="Oval 9"/>
            <p:cNvSpPr>
              <a:spLocks noChangeArrowheads="1"/>
            </p:cNvSpPr>
            <p:nvPr/>
          </p:nvSpPr>
          <p:spPr bwMode="auto">
            <a:xfrm>
              <a:off x="2092" y="1134"/>
              <a:ext cx="391" cy="231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6</a:t>
              </a:r>
            </a:p>
          </p:txBody>
        </p:sp>
        <p:sp>
          <p:nvSpPr>
            <p:cNvPr id="37923" name="Oval 10"/>
            <p:cNvSpPr>
              <a:spLocks noChangeArrowheads="1"/>
            </p:cNvSpPr>
            <p:nvPr/>
          </p:nvSpPr>
          <p:spPr bwMode="auto">
            <a:xfrm>
              <a:off x="2668" y="1134"/>
              <a:ext cx="391" cy="231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9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867025" y="2206625"/>
            <a:ext cx="1489075" cy="366713"/>
            <a:chOff x="2400" y="2976"/>
            <a:chExt cx="1152" cy="336"/>
          </a:xfrm>
        </p:grpSpPr>
        <p:sp>
          <p:nvSpPr>
            <p:cNvPr id="37919" name="Line 12"/>
            <p:cNvSpPr>
              <a:spLocks noChangeShapeType="1"/>
            </p:cNvSpPr>
            <p:nvPr/>
          </p:nvSpPr>
          <p:spPr bwMode="auto">
            <a:xfrm>
              <a:off x="2400" y="297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7920" name="Line 13"/>
            <p:cNvSpPr>
              <a:spLocks noChangeShapeType="1"/>
            </p:cNvSpPr>
            <p:nvPr/>
          </p:nvSpPr>
          <p:spPr bwMode="auto">
            <a:xfrm>
              <a:off x="2976" y="297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7921" name="Line 14"/>
            <p:cNvSpPr>
              <a:spLocks noChangeShapeType="1"/>
            </p:cNvSpPr>
            <p:nvPr/>
          </p:nvSpPr>
          <p:spPr bwMode="auto">
            <a:xfrm flipH="1">
              <a:off x="3072" y="297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3230563" y="2598738"/>
            <a:ext cx="744537" cy="314325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20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114925" y="1816100"/>
            <a:ext cx="2449513" cy="366713"/>
            <a:chOff x="3222" y="1144"/>
            <a:chExt cx="1543" cy="231"/>
          </a:xfrm>
        </p:grpSpPr>
        <p:sp>
          <p:nvSpPr>
            <p:cNvPr id="37916" name="Oval 17"/>
            <p:cNvSpPr>
              <a:spLocks noChangeArrowheads="1"/>
            </p:cNvSpPr>
            <p:nvPr/>
          </p:nvSpPr>
          <p:spPr bwMode="auto">
            <a:xfrm>
              <a:off x="3222" y="1144"/>
              <a:ext cx="391" cy="231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12</a:t>
              </a:r>
            </a:p>
          </p:txBody>
        </p:sp>
        <p:sp>
          <p:nvSpPr>
            <p:cNvPr id="37917" name="Oval 18"/>
            <p:cNvSpPr>
              <a:spLocks noChangeArrowheads="1"/>
            </p:cNvSpPr>
            <p:nvPr/>
          </p:nvSpPr>
          <p:spPr bwMode="auto">
            <a:xfrm>
              <a:off x="3798" y="1144"/>
              <a:ext cx="391" cy="231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17</a:t>
              </a:r>
            </a:p>
          </p:txBody>
        </p:sp>
        <p:sp>
          <p:nvSpPr>
            <p:cNvPr id="37918" name="Oval 19"/>
            <p:cNvSpPr>
              <a:spLocks noChangeArrowheads="1"/>
            </p:cNvSpPr>
            <p:nvPr/>
          </p:nvSpPr>
          <p:spPr bwMode="auto">
            <a:xfrm>
              <a:off x="4374" y="1144"/>
              <a:ext cx="391" cy="231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18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607050" y="2190750"/>
            <a:ext cx="1489075" cy="366713"/>
            <a:chOff x="4224" y="2976"/>
            <a:chExt cx="1152" cy="336"/>
          </a:xfrm>
        </p:grpSpPr>
        <p:sp>
          <p:nvSpPr>
            <p:cNvPr id="37913" name="Line 21"/>
            <p:cNvSpPr>
              <a:spLocks noChangeShapeType="1"/>
            </p:cNvSpPr>
            <p:nvPr/>
          </p:nvSpPr>
          <p:spPr bwMode="auto">
            <a:xfrm>
              <a:off x="4224" y="297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7914" name="Line 22"/>
            <p:cNvSpPr>
              <a:spLocks noChangeShapeType="1"/>
            </p:cNvSpPr>
            <p:nvPr/>
          </p:nvSpPr>
          <p:spPr bwMode="auto">
            <a:xfrm>
              <a:off x="4800" y="297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7915" name="Line 23"/>
            <p:cNvSpPr>
              <a:spLocks noChangeShapeType="1"/>
            </p:cNvSpPr>
            <p:nvPr/>
          </p:nvSpPr>
          <p:spPr bwMode="auto">
            <a:xfrm flipH="1">
              <a:off x="4896" y="297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6000750" y="2582863"/>
            <a:ext cx="744538" cy="314325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47</a:t>
            </a:r>
          </a:p>
        </p:txBody>
      </p:sp>
      <p:sp>
        <p:nvSpPr>
          <p:cNvPr id="46105" name="Oval 25"/>
          <p:cNvSpPr>
            <a:spLocks noChangeArrowheads="1"/>
          </p:cNvSpPr>
          <p:nvPr/>
        </p:nvSpPr>
        <p:spPr bwMode="auto">
          <a:xfrm>
            <a:off x="4629150" y="2506663"/>
            <a:ext cx="620713" cy="366712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24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768725" y="2928938"/>
            <a:ext cx="2359025" cy="366712"/>
            <a:chOff x="2374" y="1845"/>
            <a:chExt cx="1486" cy="231"/>
          </a:xfrm>
        </p:grpSpPr>
        <p:sp>
          <p:nvSpPr>
            <p:cNvPr id="37910" name="Line 27"/>
            <p:cNvSpPr>
              <a:spLocks noChangeShapeType="1"/>
            </p:cNvSpPr>
            <p:nvPr/>
          </p:nvSpPr>
          <p:spPr bwMode="auto">
            <a:xfrm>
              <a:off x="2374" y="1845"/>
              <a:ext cx="665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7911" name="Line 28"/>
            <p:cNvSpPr>
              <a:spLocks noChangeShapeType="1"/>
            </p:cNvSpPr>
            <p:nvPr/>
          </p:nvSpPr>
          <p:spPr bwMode="auto">
            <a:xfrm>
              <a:off x="3117" y="1845"/>
              <a:ext cx="0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7912" name="Line 29"/>
            <p:cNvSpPr>
              <a:spLocks noChangeShapeType="1"/>
            </p:cNvSpPr>
            <p:nvPr/>
          </p:nvSpPr>
          <p:spPr bwMode="auto">
            <a:xfrm flipH="1">
              <a:off x="3195" y="1845"/>
              <a:ext cx="665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4552950" y="3351213"/>
            <a:ext cx="744538" cy="314325"/>
          </a:xfrm>
          <a:prstGeom prst="rect">
            <a:avLst/>
          </a:prstGeom>
          <a:solidFill>
            <a:srgbClr val="FFFF99"/>
          </a:solidFill>
          <a:ln w="31750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zh-CN" sz="24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121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479425" y="3509963"/>
            <a:ext cx="80010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最佳归并树：</a:t>
            </a:r>
          </a:p>
          <a:p>
            <a:pPr algn="l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WPL = 5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3+(15+47)2+24 = 163</a:t>
            </a:r>
          </a:p>
          <a:p>
            <a:pPr algn="l"/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访问外存次数：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163×2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326</a:t>
            </a:r>
          </a:p>
        </p:txBody>
      </p:sp>
      <p:sp>
        <p:nvSpPr>
          <p:cNvPr id="37901" name="Oval 32"/>
          <p:cNvSpPr>
            <a:spLocks noChangeArrowheads="1"/>
          </p:cNvSpPr>
          <p:nvPr/>
        </p:nvSpPr>
        <p:spPr bwMode="auto">
          <a:xfrm>
            <a:off x="801688" y="328613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9</a:t>
            </a:r>
          </a:p>
        </p:txBody>
      </p:sp>
      <p:sp>
        <p:nvSpPr>
          <p:cNvPr id="37902" name="Oval 33"/>
          <p:cNvSpPr>
            <a:spLocks noChangeArrowheads="1"/>
          </p:cNvSpPr>
          <p:nvPr/>
        </p:nvSpPr>
        <p:spPr bwMode="auto">
          <a:xfrm>
            <a:off x="2630488" y="328613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12</a:t>
            </a:r>
          </a:p>
        </p:txBody>
      </p:sp>
      <p:sp>
        <p:nvSpPr>
          <p:cNvPr id="37903" name="Oval 34"/>
          <p:cNvSpPr>
            <a:spLocks noChangeArrowheads="1"/>
          </p:cNvSpPr>
          <p:nvPr/>
        </p:nvSpPr>
        <p:spPr bwMode="auto">
          <a:xfrm>
            <a:off x="3544888" y="328613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18</a:t>
            </a:r>
          </a:p>
        </p:txBody>
      </p:sp>
      <p:sp>
        <p:nvSpPr>
          <p:cNvPr id="37904" name="Oval 35"/>
          <p:cNvSpPr>
            <a:spLocks noChangeArrowheads="1"/>
          </p:cNvSpPr>
          <p:nvPr/>
        </p:nvSpPr>
        <p:spPr bwMode="auto">
          <a:xfrm>
            <a:off x="4459288" y="328613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</a:t>
            </a:r>
          </a:p>
        </p:txBody>
      </p:sp>
      <p:sp>
        <p:nvSpPr>
          <p:cNvPr id="37905" name="Oval 36"/>
          <p:cNvSpPr>
            <a:spLocks noChangeArrowheads="1"/>
          </p:cNvSpPr>
          <p:nvPr/>
        </p:nvSpPr>
        <p:spPr bwMode="auto">
          <a:xfrm>
            <a:off x="5373688" y="328613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17</a:t>
            </a:r>
          </a:p>
        </p:txBody>
      </p:sp>
      <p:sp>
        <p:nvSpPr>
          <p:cNvPr id="37906" name="Oval 37"/>
          <p:cNvSpPr>
            <a:spLocks noChangeArrowheads="1"/>
          </p:cNvSpPr>
          <p:nvPr/>
        </p:nvSpPr>
        <p:spPr bwMode="auto">
          <a:xfrm>
            <a:off x="6288088" y="328613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</a:t>
            </a:r>
          </a:p>
        </p:txBody>
      </p:sp>
      <p:sp>
        <p:nvSpPr>
          <p:cNvPr id="37907" name="Oval 38"/>
          <p:cNvSpPr>
            <a:spLocks noChangeArrowheads="1"/>
          </p:cNvSpPr>
          <p:nvPr/>
        </p:nvSpPr>
        <p:spPr bwMode="auto">
          <a:xfrm>
            <a:off x="7202488" y="328613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6</a:t>
            </a:r>
          </a:p>
        </p:txBody>
      </p:sp>
      <p:sp>
        <p:nvSpPr>
          <p:cNvPr id="37908" name="Oval 39"/>
          <p:cNvSpPr>
            <a:spLocks noChangeArrowheads="1"/>
          </p:cNvSpPr>
          <p:nvPr/>
        </p:nvSpPr>
        <p:spPr bwMode="auto">
          <a:xfrm>
            <a:off x="8116888" y="328613"/>
            <a:ext cx="603250" cy="396875"/>
          </a:xfrm>
          <a:prstGeom prst="ellipse">
            <a:avLst/>
          </a:prstGeom>
          <a:solidFill>
            <a:srgbClr val="CCFFFF"/>
          </a:solidFill>
          <a:ln w="317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24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447675" y="4935538"/>
            <a:ext cx="8696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问题：</a:t>
            </a:r>
          </a:p>
          <a:p>
            <a:pPr algn="l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当初始归并段的数目不足时，怎样求最佳归并树？</a:t>
            </a:r>
            <a:endParaRPr lang="zh-CN" altLang="en-US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 autoUpdateAnimBg="0"/>
      <p:bldP spid="46104" grpId="0" animBg="1" autoUpdateAnimBg="0"/>
      <p:bldP spid="46105" grpId="0" animBg="1" autoUpdateAnimBg="0"/>
      <p:bldP spid="46110" grpId="0" animBg="1" autoUpdateAnimBg="0"/>
      <p:bldP spid="46111" grpId="0" autoUpdateAnimBg="0"/>
      <p:bldP spid="4612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496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3333FF"/>
                </a:solidFill>
                <a:ea typeface="楷体_GB2312" pitchFamily="49" charset="-122"/>
              </a:rPr>
              <a:t>最佳归并树应该是一棵“正则树”</a:t>
            </a: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34925" y="498475"/>
            <a:ext cx="92900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例如：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对于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路平衡归并，归并树中只有度为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和</a:t>
            </a:r>
          </a:p>
          <a:p>
            <a:pPr algn="l"/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              度为 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m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的分支结点，即 </a:t>
            </a: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 = </a:t>
            </a: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sz="2800" baseline="-25000">
                <a:solidFill>
                  <a:srgbClr val="FF0000"/>
                </a:solidFill>
                <a:ea typeface="楷体_GB2312" pitchFamily="49" charset="-122"/>
              </a:rPr>
              <a:t>0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 + </a:t>
            </a: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sz="2800" baseline="-25000">
                <a:solidFill>
                  <a:srgbClr val="FF0000"/>
                </a:solidFill>
                <a:ea typeface="楷体_GB2312" pitchFamily="49" charset="-122"/>
              </a:rPr>
              <a:t>m</a:t>
            </a:r>
          </a:p>
          <a:p>
            <a:pPr algn="l"/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容易推出		</a:t>
            </a: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sz="2800" baseline="-25000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 = (</a:t>
            </a: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sz="2800" baseline="-25000">
                <a:solidFill>
                  <a:srgbClr val="FF0000"/>
                </a:solidFill>
                <a:ea typeface="楷体_GB2312" pitchFamily="49" charset="-122"/>
              </a:rPr>
              <a:t>0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 – 1)/(m-1)</a:t>
            </a:r>
          </a:p>
          <a:p>
            <a:pPr algn="l"/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由于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800" baseline="-2500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是整数，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800" baseline="-2500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-1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应该是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m-1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的整倍数，</a:t>
            </a:r>
          </a:p>
          <a:p>
            <a:pPr algn="l"/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                      即（ 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800" baseline="-2500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– 1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）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MOD (m-1) = 0</a:t>
            </a:r>
          </a:p>
          <a:p>
            <a:pPr algn="l"/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如果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800" baseline="-2500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不满足上式，则需补充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若干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长度为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的“虚段”。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54275" y="4829175"/>
            <a:ext cx="1989138" cy="1112838"/>
            <a:chOff x="1546" y="3042"/>
            <a:chExt cx="1253" cy="70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32" y="3042"/>
              <a:ext cx="967" cy="231"/>
              <a:chOff x="2092" y="1134"/>
              <a:chExt cx="967" cy="231"/>
            </a:xfrm>
          </p:grpSpPr>
          <p:sp>
            <p:nvSpPr>
              <p:cNvPr id="38959" name="Oval 6"/>
              <p:cNvSpPr>
                <a:spLocks noChangeArrowheads="1"/>
              </p:cNvSpPr>
              <p:nvPr/>
            </p:nvSpPr>
            <p:spPr bwMode="auto">
              <a:xfrm>
                <a:off x="2092" y="1134"/>
                <a:ext cx="391" cy="231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CN" sz="2400" b="1">
                    <a:solidFill>
                      <a:srgbClr val="006666"/>
                    </a:solidFill>
                    <a:latin typeface="Arial" charset="0"/>
                    <a:ea typeface="华文中宋" pitchFamily="2" charset="-122"/>
                  </a:rPr>
                  <a:t>6</a:t>
                </a:r>
              </a:p>
            </p:txBody>
          </p:sp>
          <p:sp>
            <p:nvSpPr>
              <p:cNvPr id="38960" name="Oval 7"/>
              <p:cNvSpPr>
                <a:spLocks noChangeArrowheads="1"/>
              </p:cNvSpPr>
              <p:nvPr/>
            </p:nvSpPr>
            <p:spPr bwMode="auto">
              <a:xfrm>
                <a:off x="2668" y="1134"/>
                <a:ext cx="391" cy="231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CN" sz="2400" b="1">
                    <a:solidFill>
                      <a:srgbClr val="006666"/>
                    </a:solidFill>
                    <a:latin typeface="Arial" charset="0"/>
                    <a:ea typeface="华文中宋" pitchFamily="2" charset="-122"/>
                  </a:rPr>
                  <a:t>9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46" y="3298"/>
              <a:ext cx="938" cy="231"/>
              <a:chOff x="2400" y="2976"/>
              <a:chExt cx="1152" cy="336"/>
            </a:xfrm>
          </p:grpSpPr>
          <p:sp>
            <p:nvSpPr>
              <p:cNvPr id="38956" name="Line 9"/>
              <p:cNvSpPr>
                <a:spLocks noChangeShapeType="1"/>
              </p:cNvSpPr>
              <p:nvPr/>
            </p:nvSpPr>
            <p:spPr bwMode="auto">
              <a:xfrm>
                <a:off x="2400" y="2976"/>
                <a:ext cx="48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8957" name="Line 10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8958" name="Line 11"/>
              <p:cNvSpPr>
                <a:spLocks noChangeShapeType="1"/>
              </p:cNvSpPr>
              <p:nvPr/>
            </p:nvSpPr>
            <p:spPr bwMode="auto">
              <a:xfrm flipH="1">
                <a:off x="3072" y="2976"/>
                <a:ext cx="48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38955" name="Rectangle 12"/>
            <p:cNvSpPr>
              <a:spLocks noChangeArrowheads="1"/>
            </p:cNvSpPr>
            <p:nvPr/>
          </p:nvSpPr>
          <p:spPr bwMode="auto">
            <a:xfrm>
              <a:off x="1775" y="3545"/>
              <a:ext cx="469" cy="198"/>
            </a:xfrm>
            <a:prstGeom prst="rect">
              <a:avLst/>
            </a:prstGeom>
            <a:solidFill>
              <a:srgbClr val="FFFF99"/>
            </a:solidFill>
            <a:ln w="31750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663300"/>
                  </a:solidFill>
                  <a:latin typeface="Arial" charset="0"/>
                  <a:ea typeface="华文中宋" pitchFamily="2" charset="-122"/>
                </a:rPr>
                <a:t>20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702175" y="4845050"/>
            <a:ext cx="2449513" cy="1081088"/>
            <a:chOff x="2962" y="3052"/>
            <a:chExt cx="1543" cy="681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962" y="3052"/>
              <a:ext cx="1543" cy="231"/>
              <a:chOff x="3222" y="1144"/>
              <a:chExt cx="1543" cy="231"/>
            </a:xfrm>
          </p:grpSpPr>
          <p:sp>
            <p:nvSpPr>
              <p:cNvPr id="38950" name="Oval 15"/>
              <p:cNvSpPr>
                <a:spLocks noChangeArrowheads="1"/>
              </p:cNvSpPr>
              <p:nvPr/>
            </p:nvSpPr>
            <p:spPr bwMode="auto">
              <a:xfrm>
                <a:off x="3222" y="1144"/>
                <a:ext cx="391" cy="231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CN" sz="2400" b="1">
                    <a:solidFill>
                      <a:srgbClr val="006666"/>
                    </a:solidFill>
                    <a:latin typeface="Arial" charset="0"/>
                    <a:ea typeface="华文中宋" pitchFamily="2" charset="-122"/>
                  </a:rPr>
                  <a:t>12</a:t>
                </a:r>
              </a:p>
            </p:txBody>
          </p:sp>
          <p:sp>
            <p:nvSpPr>
              <p:cNvPr id="38951" name="Oval 16"/>
              <p:cNvSpPr>
                <a:spLocks noChangeArrowheads="1"/>
              </p:cNvSpPr>
              <p:nvPr/>
            </p:nvSpPr>
            <p:spPr bwMode="auto">
              <a:xfrm>
                <a:off x="3798" y="1144"/>
                <a:ext cx="391" cy="231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CN" sz="2400" b="1">
                    <a:solidFill>
                      <a:srgbClr val="006666"/>
                    </a:solidFill>
                    <a:latin typeface="Arial" charset="0"/>
                    <a:ea typeface="华文中宋" pitchFamily="2" charset="-122"/>
                  </a:rPr>
                  <a:t>17</a:t>
                </a:r>
              </a:p>
            </p:txBody>
          </p:sp>
          <p:sp>
            <p:nvSpPr>
              <p:cNvPr id="38952" name="Oval 17"/>
              <p:cNvSpPr>
                <a:spLocks noChangeArrowheads="1"/>
              </p:cNvSpPr>
              <p:nvPr/>
            </p:nvSpPr>
            <p:spPr bwMode="auto">
              <a:xfrm>
                <a:off x="4374" y="1144"/>
                <a:ext cx="391" cy="231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CN" sz="2400" b="1">
                    <a:solidFill>
                      <a:srgbClr val="006666"/>
                    </a:solidFill>
                    <a:latin typeface="Arial" charset="0"/>
                    <a:ea typeface="华文中宋" pitchFamily="2" charset="-122"/>
                  </a:rPr>
                  <a:t>18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272" y="3288"/>
              <a:ext cx="938" cy="231"/>
              <a:chOff x="4224" y="2976"/>
              <a:chExt cx="1152" cy="336"/>
            </a:xfrm>
          </p:grpSpPr>
          <p:sp>
            <p:nvSpPr>
              <p:cNvPr id="38947" name="Line 19"/>
              <p:cNvSpPr>
                <a:spLocks noChangeShapeType="1"/>
              </p:cNvSpPr>
              <p:nvPr/>
            </p:nvSpPr>
            <p:spPr bwMode="auto">
              <a:xfrm>
                <a:off x="4224" y="2976"/>
                <a:ext cx="48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8948" name="Line 20"/>
              <p:cNvSpPr>
                <a:spLocks noChangeShapeType="1"/>
              </p:cNvSpPr>
              <p:nvPr/>
            </p:nvSpPr>
            <p:spPr bwMode="auto">
              <a:xfrm>
                <a:off x="4800" y="297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8949" name="Line 21"/>
              <p:cNvSpPr>
                <a:spLocks noChangeShapeType="1"/>
              </p:cNvSpPr>
              <p:nvPr/>
            </p:nvSpPr>
            <p:spPr bwMode="auto">
              <a:xfrm flipH="1">
                <a:off x="4896" y="2976"/>
                <a:ext cx="48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38946" name="Rectangle 22"/>
            <p:cNvSpPr>
              <a:spLocks noChangeArrowheads="1"/>
            </p:cNvSpPr>
            <p:nvPr/>
          </p:nvSpPr>
          <p:spPr bwMode="auto">
            <a:xfrm>
              <a:off x="3520" y="3535"/>
              <a:ext cx="469" cy="198"/>
            </a:xfrm>
            <a:prstGeom prst="rect">
              <a:avLst/>
            </a:prstGeom>
            <a:solidFill>
              <a:srgbClr val="FFFF99"/>
            </a:solidFill>
            <a:ln w="31750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663300"/>
                  </a:solidFill>
                  <a:latin typeface="Arial" charset="0"/>
                  <a:ea typeface="华文中宋" pitchFamily="2" charset="-122"/>
                </a:rPr>
                <a:t>47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3355975" y="5535613"/>
            <a:ext cx="2359025" cy="1158875"/>
            <a:chOff x="2114" y="3487"/>
            <a:chExt cx="1486" cy="730"/>
          </a:xfrm>
        </p:grpSpPr>
        <p:sp>
          <p:nvSpPr>
            <p:cNvPr id="38938" name="Oval 24"/>
            <p:cNvSpPr>
              <a:spLocks noChangeArrowheads="1"/>
            </p:cNvSpPr>
            <p:nvPr/>
          </p:nvSpPr>
          <p:spPr bwMode="auto">
            <a:xfrm>
              <a:off x="2656" y="3487"/>
              <a:ext cx="391" cy="231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24</a:t>
              </a:r>
            </a:p>
          </p:txBody>
        </p: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2114" y="3753"/>
              <a:ext cx="1486" cy="231"/>
              <a:chOff x="2374" y="1845"/>
              <a:chExt cx="1486" cy="231"/>
            </a:xfrm>
          </p:grpSpPr>
          <p:sp>
            <p:nvSpPr>
              <p:cNvPr id="38941" name="Line 26"/>
              <p:cNvSpPr>
                <a:spLocks noChangeShapeType="1"/>
              </p:cNvSpPr>
              <p:nvPr/>
            </p:nvSpPr>
            <p:spPr bwMode="auto">
              <a:xfrm>
                <a:off x="2374" y="1845"/>
                <a:ext cx="665" cy="2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8942" name="Line 27"/>
              <p:cNvSpPr>
                <a:spLocks noChangeShapeType="1"/>
              </p:cNvSpPr>
              <p:nvPr/>
            </p:nvSpPr>
            <p:spPr bwMode="auto">
              <a:xfrm>
                <a:off x="3117" y="1845"/>
                <a:ext cx="0" cy="2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38943" name="Line 28"/>
              <p:cNvSpPr>
                <a:spLocks noChangeShapeType="1"/>
              </p:cNvSpPr>
              <p:nvPr/>
            </p:nvSpPr>
            <p:spPr bwMode="auto">
              <a:xfrm flipH="1">
                <a:off x="3195" y="1845"/>
                <a:ext cx="665" cy="2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38940" name="Rectangle 29"/>
            <p:cNvSpPr>
              <a:spLocks noChangeArrowheads="1"/>
            </p:cNvSpPr>
            <p:nvPr/>
          </p:nvSpPr>
          <p:spPr bwMode="auto">
            <a:xfrm>
              <a:off x="2608" y="4019"/>
              <a:ext cx="469" cy="198"/>
            </a:xfrm>
            <a:prstGeom prst="rect">
              <a:avLst/>
            </a:prstGeom>
            <a:solidFill>
              <a:srgbClr val="FFFF99"/>
            </a:solidFill>
            <a:ln w="31750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663300"/>
                  </a:solidFill>
                  <a:latin typeface="Arial" charset="0"/>
                  <a:ea typeface="华文中宋" pitchFamily="2" charset="-122"/>
                </a:rPr>
                <a:t>121</a:t>
              </a: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388938" y="3357563"/>
            <a:ext cx="7918450" cy="396875"/>
            <a:chOff x="245" y="2115"/>
            <a:chExt cx="4988" cy="250"/>
          </a:xfrm>
        </p:grpSpPr>
        <p:sp>
          <p:nvSpPr>
            <p:cNvPr id="38930" name="Oval 31"/>
            <p:cNvSpPr>
              <a:spLocks noChangeArrowheads="1"/>
            </p:cNvSpPr>
            <p:nvPr/>
          </p:nvSpPr>
          <p:spPr bwMode="auto">
            <a:xfrm>
              <a:off x="245" y="2115"/>
              <a:ext cx="380" cy="25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9</a:t>
              </a:r>
            </a:p>
          </p:txBody>
        </p:sp>
        <p:sp>
          <p:nvSpPr>
            <p:cNvPr id="38931" name="Oval 32"/>
            <p:cNvSpPr>
              <a:spLocks noChangeArrowheads="1"/>
            </p:cNvSpPr>
            <p:nvPr/>
          </p:nvSpPr>
          <p:spPr bwMode="auto">
            <a:xfrm>
              <a:off x="1397" y="2115"/>
              <a:ext cx="380" cy="25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12</a:t>
              </a:r>
            </a:p>
          </p:txBody>
        </p:sp>
        <p:sp>
          <p:nvSpPr>
            <p:cNvPr id="38932" name="Oval 33"/>
            <p:cNvSpPr>
              <a:spLocks noChangeArrowheads="1"/>
            </p:cNvSpPr>
            <p:nvPr/>
          </p:nvSpPr>
          <p:spPr bwMode="auto">
            <a:xfrm>
              <a:off x="1973" y="2115"/>
              <a:ext cx="380" cy="25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18</a:t>
              </a:r>
            </a:p>
          </p:txBody>
        </p:sp>
        <p:sp>
          <p:nvSpPr>
            <p:cNvPr id="38933" name="Oval 34"/>
            <p:cNvSpPr>
              <a:spLocks noChangeArrowheads="1"/>
            </p:cNvSpPr>
            <p:nvPr/>
          </p:nvSpPr>
          <p:spPr bwMode="auto">
            <a:xfrm>
              <a:off x="2549" y="2115"/>
              <a:ext cx="380" cy="25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3</a:t>
              </a:r>
            </a:p>
          </p:txBody>
        </p:sp>
        <p:sp>
          <p:nvSpPr>
            <p:cNvPr id="38934" name="Oval 35"/>
            <p:cNvSpPr>
              <a:spLocks noChangeArrowheads="1"/>
            </p:cNvSpPr>
            <p:nvPr/>
          </p:nvSpPr>
          <p:spPr bwMode="auto">
            <a:xfrm>
              <a:off x="3125" y="2115"/>
              <a:ext cx="380" cy="25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17</a:t>
              </a:r>
            </a:p>
          </p:txBody>
        </p:sp>
        <p:sp>
          <p:nvSpPr>
            <p:cNvPr id="38935" name="Oval 36"/>
            <p:cNvSpPr>
              <a:spLocks noChangeArrowheads="1"/>
            </p:cNvSpPr>
            <p:nvPr/>
          </p:nvSpPr>
          <p:spPr bwMode="auto">
            <a:xfrm>
              <a:off x="3701" y="2115"/>
              <a:ext cx="380" cy="25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2</a:t>
              </a:r>
            </a:p>
          </p:txBody>
        </p:sp>
        <p:sp>
          <p:nvSpPr>
            <p:cNvPr id="38936" name="Oval 37"/>
            <p:cNvSpPr>
              <a:spLocks noChangeArrowheads="1"/>
            </p:cNvSpPr>
            <p:nvPr/>
          </p:nvSpPr>
          <p:spPr bwMode="auto">
            <a:xfrm>
              <a:off x="4277" y="2115"/>
              <a:ext cx="380" cy="25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6</a:t>
              </a:r>
            </a:p>
          </p:txBody>
        </p:sp>
        <p:sp>
          <p:nvSpPr>
            <p:cNvPr id="38937" name="Oval 38"/>
            <p:cNvSpPr>
              <a:spLocks noChangeArrowheads="1"/>
            </p:cNvSpPr>
            <p:nvPr/>
          </p:nvSpPr>
          <p:spPr bwMode="auto">
            <a:xfrm>
              <a:off x="4853" y="2115"/>
              <a:ext cx="380" cy="25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24</a:t>
              </a: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996950" y="4076700"/>
            <a:ext cx="2422525" cy="1111250"/>
            <a:chOff x="628" y="2568"/>
            <a:chExt cx="1526" cy="700"/>
          </a:xfrm>
        </p:grpSpPr>
        <p:sp>
          <p:nvSpPr>
            <p:cNvPr id="38923" name="Oval 40"/>
            <p:cNvSpPr>
              <a:spLocks noChangeArrowheads="1"/>
            </p:cNvSpPr>
            <p:nvPr/>
          </p:nvSpPr>
          <p:spPr bwMode="auto">
            <a:xfrm>
              <a:off x="628" y="2586"/>
              <a:ext cx="391" cy="231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2</a:t>
              </a:r>
            </a:p>
          </p:txBody>
        </p:sp>
        <p:sp>
          <p:nvSpPr>
            <p:cNvPr id="38924" name="Oval 41"/>
            <p:cNvSpPr>
              <a:spLocks noChangeArrowheads="1"/>
            </p:cNvSpPr>
            <p:nvPr/>
          </p:nvSpPr>
          <p:spPr bwMode="auto">
            <a:xfrm>
              <a:off x="1202" y="2568"/>
              <a:ext cx="391" cy="231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006666"/>
                  </a:solidFill>
                  <a:latin typeface="Arial" charset="0"/>
                  <a:ea typeface="华文中宋" pitchFamily="2" charset="-122"/>
                </a:rPr>
                <a:t>3</a:t>
              </a:r>
            </a:p>
          </p:txBody>
        </p:sp>
        <p:sp>
          <p:nvSpPr>
            <p:cNvPr id="38925" name="Line 42"/>
            <p:cNvSpPr>
              <a:spLocks noChangeShapeType="1"/>
            </p:cNvSpPr>
            <p:nvPr/>
          </p:nvSpPr>
          <p:spPr bwMode="auto">
            <a:xfrm>
              <a:off x="908" y="2822"/>
              <a:ext cx="391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8926" name="Line 43"/>
            <p:cNvSpPr>
              <a:spLocks noChangeShapeType="1"/>
            </p:cNvSpPr>
            <p:nvPr/>
          </p:nvSpPr>
          <p:spPr bwMode="auto">
            <a:xfrm flipH="1">
              <a:off x="1455" y="2822"/>
              <a:ext cx="391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8927" name="Rectangle 44"/>
            <p:cNvSpPr>
              <a:spLocks noChangeArrowheads="1"/>
            </p:cNvSpPr>
            <p:nvPr/>
          </p:nvSpPr>
          <p:spPr bwMode="auto">
            <a:xfrm>
              <a:off x="1156" y="3070"/>
              <a:ext cx="469" cy="198"/>
            </a:xfrm>
            <a:prstGeom prst="rect">
              <a:avLst/>
            </a:prstGeom>
            <a:solidFill>
              <a:srgbClr val="FFFF99"/>
            </a:solidFill>
            <a:ln w="31750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2400" b="1">
                  <a:solidFill>
                    <a:srgbClr val="663300"/>
                  </a:solidFill>
                  <a:latin typeface="Arial" charset="0"/>
                  <a:ea typeface="华文中宋" pitchFamily="2" charset="-122"/>
                </a:rPr>
                <a:t>5</a:t>
              </a:r>
            </a:p>
          </p:txBody>
        </p:sp>
        <p:sp>
          <p:nvSpPr>
            <p:cNvPr id="38928" name="Oval 45"/>
            <p:cNvSpPr>
              <a:spLocks noChangeArrowheads="1"/>
            </p:cNvSpPr>
            <p:nvPr/>
          </p:nvSpPr>
          <p:spPr bwMode="auto">
            <a:xfrm>
              <a:off x="1746" y="2613"/>
              <a:ext cx="408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8929" name="Line 46"/>
            <p:cNvSpPr>
              <a:spLocks noChangeShapeType="1"/>
            </p:cNvSpPr>
            <p:nvPr/>
          </p:nvSpPr>
          <p:spPr bwMode="auto">
            <a:xfrm flipH="1">
              <a:off x="1383" y="2840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218164" name="Text Box 52"/>
          <p:cNvSpPr txBox="1">
            <a:spLocks noChangeArrowheads="1"/>
          </p:cNvSpPr>
          <p:nvPr/>
        </p:nvSpPr>
        <p:spPr bwMode="auto">
          <a:xfrm>
            <a:off x="3708400" y="3933825"/>
            <a:ext cx="543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zh-CN" sz="24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虚段个数</a:t>
            </a:r>
            <a:r>
              <a:rPr lang="en-US" altLang="zh-CN" sz="2400" b="1">
                <a:solidFill>
                  <a:srgbClr val="3333CC"/>
                </a:solidFill>
                <a:ea typeface="宋体" charset="-122"/>
              </a:rPr>
              <a:t>=(m-1) - (n</a:t>
            </a:r>
            <a:r>
              <a:rPr lang="en-US" altLang="zh-CN" sz="2400" b="1" baseline="-25000">
                <a:solidFill>
                  <a:srgbClr val="3333CC"/>
                </a:solidFill>
                <a:ea typeface="宋体" charset="-122"/>
              </a:rPr>
              <a:t>0</a:t>
            </a:r>
            <a:r>
              <a:rPr lang="en-US" altLang="zh-CN" sz="2400" b="1">
                <a:solidFill>
                  <a:srgbClr val="3333CC"/>
                </a:solidFill>
                <a:ea typeface="宋体" charset="-122"/>
              </a:rPr>
              <a:t>-1)MOD(m-1)</a:t>
            </a:r>
          </a:p>
        </p:txBody>
      </p:sp>
      <p:sp>
        <p:nvSpPr>
          <p:cNvPr id="218165" name="Oval 53"/>
          <p:cNvSpPr>
            <a:spLocks noChangeArrowheads="1"/>
          </p:cNvSpPr>
          <p:nvPr/>
        </p:nvSpPr>
        <p:spPr bwMode="auto">
          <a:xfrm>
            <a:off x="1258888" y="3357563"/>
            <a:ext cx="72072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64" grpId="0"/>
      <p:bldP spid="21816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979613" y="3284538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二、多路平衡归并的实现</a:t>
            </a:r>
          </a:p>
        </p:txBody>
      </p:sp>
      <p:sp>
        <p:nvSpPr>
          <p:cNvPr id="39939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79613" y="4168775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三、置换</a:t>
            </a:r>
            <a:r>
              <a:rPr lang="en-US" altLang="zh-CN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选择排序</a:t>
            </a:r>
          </a:p>
        </p:txBody>
      </p:sp>
      <p:sp>
        <p:nvSpPr>
          <p:cNvPr id="39940" name="Rectangl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979613" y="501967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四、最佳归并树</a:t>
            </a:r>
          </a:p>
        </p:txBody>
      </p:sp>
      <p:sp>
        <p:nvSpPr>
          <p:cNvPr id="3994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8137525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80000"/>
              </a:spcBef>
            </a:pPr>
            <a:r>
              <a:rPr lang="zh-CN" altLang="en-US" sz="7700" b="1">
                <a:solidFill>
                  <a:srgbClr val="3333FF"/>
                </a:solidFill>
                <a:ea typeface="隶书" pitchFamily="49" charset="-122"/>
              </a:rPr>
              <a:t>第</a:t>
            </a:r>
            <a:r>
              <a:rPr lang="en-US" altLang="zh-CN" sz="7700" b="1">
                <a:solidFill>
                  <a:srgbClr val="3333FF"/>
                </a:solidFill>
                <a:ea typeface="隶书" pitchFamily="49" charset="-122"/>
              </a:rPr>
              <a:t>11</a:t>
            </a:r>
            <a:r>
              <a:rPr lang="zh-CN" altLang="en-US" sz="7700" b="1">
                <a:solidFill>
                  <a:srgbClr val="3333FF"/>
                </a:solidFill>
                <a:ea typeface="隶书" pitchFamily="49" charset="-122"/>
              </a:rPr>
              <a:t>章   外部排序</a:t>
            </a:r>
          </a:p>
        </p:txBody>
      </p:sp>
      <p:sp>
        <p:nvSpPr>
          <p:cNvPr id="39942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979613" y="2420938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8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一、概述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2286536" y="124460"/>
            <a:ext cx="4419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8000" b="1" dirty="0" smtClean="0">
                <a:solidFill>
                  <a:srgbClr val="000000"/>
                </a:solidFill>
                <a:ea typeface="隶书" pitchFamily="49" charset="-122"/>
              </a:rPr>
              <a:t>期末考试</a:t>
            </a:r>
            <a:endParaRPr lang="zh-CN" altLang="en-US" sz="8000" b="1" dirty="0">
              <a:solidFill>
                <a:srgbClr val="000000"/>
              </a:solidFill>
              <a:ea typeface="隶书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887273" y="1642667"/>
            <a:ext cx="9843014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4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4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考试时间：</a:t>
            </a:r>
            <a:r>
              <a:rPr lang="en-US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日，</a:t>
            </a:r>
            <a:endParaRPr lang="en-US" altLang="zh-CN" sz="4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		  </a:t>
            </a:r>
            <a:r>
              <a:rPr lang="en-US" altLang="zh-CN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   </a:t>
            </a:r>
            <a:r>
              <a:rPr lang="zh-CN" altLang="en-US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上午</a:t>
            </a:r>
            <a:r>
              <a:rPr lang="en-US" altLang="zh-CN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8:00</a:t>
            </a:r>
            <a:r>
              <a:rPr lang="zh-CN" altLang="en-US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10:00</a:t>
            </a:r>
            <a:endParaRPr lang="en-US" altLang="zh-CN" sz="4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r>
              <a:rPr lang="zh-CN" altLang="en-US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考试地点：五教</a:t>
            </a:r>
            <a:r>
              <a:rPr lang="en-US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5205</a:t>
            </a:r>
            <a:r>
              <a:rPr lang="zh-CN" altLang="en-US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、五教</a:t>
            </a:r>
            <a:r>
              <a:rPr lang="en-US" altLang="zh-CN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5204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 	</a:t>
            </a:r>
            <a:r>
              <a:rPr lang="zh-CN" altLang="en-US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考试范围：课堂教学内容</a:t>
            </a:r>
            <a:endParaRPr lang="en-US" altLang="zh-CN" sz="4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 	</a:t>
            </a:r>
            <a:r>
              <a:rPr lang="zh-CN" altLang="en-US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考试方式：笔试，闭卷</a:t>
            </a:r>
            <a:endParaRPr lang="en-US" altLang="zh-CN" sz="4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83878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42950" y="228600"/>
            <a:ext cx="323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二、基数排序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0038" y="1290638"/>
            <a:ext cx="8626475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基数排序</a:t>
            </a:r>
            <a:r>
              <a:rPr lang="zh-CN" altLang="en-US" sz="3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法是一种不需要进行关键字间比较的排序方法。其特点是：</a:t>
            </a:r>
          </a:p>
          <a:p>
            <a:pPr algn="l">
              <a:lnSpc>
                <a:spcPct val="125000"/>
              </a:lnSpc>
            </a:pPr>
            <a:endParaRPr lang="zh-CN" altLang="en-US" sz="12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3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对于数字型或字符型的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单关键字</a:t>
            </a:r>
            <a:r>
              <a:rPr lang="zh-CN" altLang="en-US" sz="3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，可以看成是由多个数位或多个字符构成的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多关键字</a:t>
            </a:r>
            <a:r>
              <a:rPr lang="zh-CN" altLang="en-US" sz="3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，此时可以采用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分配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收集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3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的办法按最低位优先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LSD</a:t>
            </a:r>
            <a:r>
              <a:rPr lang="zh-CN" altLang="en-US" sz="3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进行排序。</a:t>
            </a:r>
          </a:p>
        </p:txBody>
      </p:sp>
    </p:spTree>
    <p:extLst>
      <p:ext uri="{BB962C8B-B14F-4D97-AF65-F5344CB8AC3E}">
        <p14:creationId xmlns:p14="http://schemas.microsoft.com/office/powerpoint/2010/main" val="1228266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28600" y="114300"/>
            <a:ext cx="88519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="1" dirty="0">
                <a:solidFill>
                  <a:srgbClr val="000000"/>
                </a:solidFill>
                <a:ea typeface="楷体_GB2312" pitchFamily="49" charset="-122"/>
              </a:rPr>
              <a:t>例如：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对下列这组关键字</a:t>
            </a:r>
            <a:endParaRPr lang="zh-CN" altLang="en-US" sz="4000" dirty="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{209, 386, 768, 185, 247, 606, 230, 834, 539 }</a:t>
            </a:r>
            <a:endParaRPr lang="en-US" altLang="zh-CN" sz="3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93675" y="1814513"/>
            <a:ext cx="8950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200" dirty="0">
                <a:solidFill>
                  <a:srgbClr val="990000"/>
                </a:solidFill>
                <a:ea typeface="楷体_GB2312" pitchFamily="49" charset="-122"/>
              </a:rPr>
              <a:t>   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首先按其</a:t>
            </a:r>
            <a:r>
              <a:rPr lang="zh-CN" altLang="en-US" sz="3200" dirty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“个位数”</a:t>
            </a:r>
            <a:r>
              <a:rPr lang="zh-CN" altLang="en-US" sz="3200" dirty="0">
                <a:solidFill>
                  <a:srgbClr val="990000"/>
                </a:solidFill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取值分别为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0, 1, …,  9</a:t>
            </a:r>
            <a:r>
              <a:rPr lang="zh-CN" altLang="en-US" sz="3200" dirty="0">
                <a:solidFill>
                  <a:srgbClr val="990000"/>
                </a:solidFill>
                <a:ea typeface="楷体_GB2312" pitchFamily="49" charset="-122"/>
              </a:rPr>
              <a:t>　 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“分配”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成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10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组； </a:t>
            </a:r>
            <a:endParaRPr lang="zh-CN" altLang="en-US" sz="32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12725" y="3098800"/>
            <a:ext cx="862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3000" dirty="0">
                <a:solidFill>
                  <a:srgbClr val="0000FF"/>
                </a:solidFill>
                <a:ea typeface="楷体_GB2312" pitchFamily="49" charset="-122"/>
              </a:rPr>
              <a:t>230</a:t>
            </a: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en-US" altLang="zh-CN" sz="3000" dirty="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3000" dirty="0">
                <a:solidFill>
                  <a:srgbClr val="0000FF"/>
                </a:solidFill>
                <a:ea typeface="楷体_GB2312" pitchFamily="49" charset="-122"/>
              </a:rPr>
              <a:t>834</a:t>
            </a: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) ,(</a:t>
            </a:r>
            <a:r>
              <a:rPr lang="en-US" altLang="zh-CN" sz="3000" dirty="0">
                <a:solidFill>
                  <a:srgbClr val="FF6600"/>
                </a:solidFill>
                <a:ea typeface="楷体_GB2312" pitchFamily="49" charset="-122"/>
              </a:rPr>
              <a:t>185</a:t>
            </a: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), (</a:t>
            </a:r>
            <a:r>
              <a:rPr lang="en-US" altLang="zh-CN" sz="3000" u="sng" dirty="0">
                <a:solidFill>
                  <a:srgbClr val="FF0000"/>
                </a:solidFill>
                <a:ea typeface="楷体_GB2312" pitchFamily="49" charset="-122"/>
              </a:rPr>
              <a:t>386</a:t>
            </a:r>
            <a:r>
              <a:rPr lang="en-US" altLang="zh-CN" sz="3000" dirty="0">
                <a:solidFill>
                  <a:srgbClr val="0000FF"/>
                </a:solidFill>
                <a:ea typeface="楷体_GB2312" pitchFamily="49" charset="-122"/>
              </a:rPr>
              <a:t> , </a:t>
            </a:r>
            <a:r>
              <a:rPr lang="en-US" altLang="zh-CN" sz="3000" u="sng" dirty="0">
                <a:solidFill>
                  <a:srgbClr val="FF0000"/>
                </a:solidFill>
                <a:ea typeface="楷体_GB2312" pitchFamily="49" charset="-122"/>
              </a:rPr>
              <a:t>606</a:t>
            </a:r>
            <a:r>
              <a:rPr lang="en-US" altLang="zh-CN" sz="3000" u="sng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, (</a:t>
            </a:r>
            <a:r>
              <a:rPr lang="en-US" altLang="zh-CN" sz="3000" dirty="0">
                <a:solidFill>
                  <a:srgbClr val="FF33CC"/>
                </a:solidFill>
                <a:ea typeface="楷体_GB2312" pitchFamily="49" charset="-122"/>
              </a:rPr>
              <a:t>247</a:t>
            </a: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), (</a:t>
            </a:r>
            <a:r>
              <a:rPr lang="en-US" altLang="zh-CN" sz="3000" dirty="0">
                <a:solidFill>
                  <a:srgbClr val="990000"/>
                </a:solidFill>
                <a:ea typeface="楷体_GB2312" pitchFamily="49" charset="-122"/>
              </a:rPr>
              <a:t>768</a:t>
            </a:r>
            <a:r>
              <a:rPr lang="en-US" altLang="zh-CN" sz="3000" dirty="0">
                <a:solidFill>
                  <a:srgbClr val="000000"/>
                </a:solidFill>
                <a:ea typeface="楷体_GB2312" pitchFamily="49" charset="-122"/>
              </a:rPr>
              <a:t>),(</a:t>
            </a:r>
            <a:r>
              <a:rPr lang="en-US" altLang="zh-CN" sz="3000" u="sng" dirty="0">
                <a:solidFill>
                  <a:srgbClr val="000000"/>
                </a:solidFill>
                <a:ea typeface="楷体_GB2312" pitchFamily="49" charset="-122"/>
              </a:rPr>
              <a:t>539</a:t>
            </a:r>
            <a:r>
              <a:rPr lang="en-US" altLang="zh-CN" sz="3000" dirty="0">
                <a:solidFill>
                  <a:srgbClr val="0000FF"/>
                </a:solidFill>
                <a:ea typeface="楷体_GB2312" pitchFamily="49" charset="-122"/>
              </a:rPr>
              <a:t> ,</a:t>
            </a:r>
            <a:r>
              <a:rPr lang="en-US" altLang="zh-CN" sz="3000" u="sng" dirty="0">
                <a:solidFill>
                  <a:srgbClr val="000000"/>
                </a:solidFill>
                <a:ea typeface="楷体_GB2312" pitchFamily="49" charset="-122"/>
              </a:rPr>
              <a:t>209)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3500" y="4968875"/>
            <a:ext cx="89662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{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230 , 834, </a:t>
            </a:r>
            <a:r>
              <a:rPr lang="en-US" altLang="zh-CN" sz="3600" dirty="0">
                <a:solidFill>
                  <a:srgbClr val="FF6600"/>
                </a:solidFill>
                <a:ea typeface="楷体_GB2312" pitchFamily="49" charset="-122"/>
              </a:rPr>
              <a:t>185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600" u="sng" dirty="0">
                <a:solidFill>
                  <a:srgbClr val="FF0000"/>
                </a:solidFill>
                <a:ea typeface="楷体_GB2312" pitchFamily="49" charset="-122"/>
              </a:rPr>
              <a:t>386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600" u="sng" dirty="0">
                <a:solidFill>
                  <a:srgbClr val="FF0000"/>
                </a:solidFill>
                <a:ea typeface="楷体_GB2312" pitchFamily="49" charset="-122"/>
              </a:rPr>
              <a:t>606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600" dirty="0">
                <a:solidFill>
                  <a:srgbClr val="FF33CC"/>
                </a:solidFill>
                <a:ea typeface="楷体_GB2312" pitchFamily="49" charset="-122"/>
              </a:rPr>
              <a:t>247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600" dirty="0">
                <a:solidFill>
                  <a:srgbClr val="990000"/>
                </a:solidFill>
                <a:ea typeface="楷体_GB2312" pitchFamily="49" charset="-122"/>
              </a:rPr>
              <a:t>768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en-US" altLang="zh-CN" sz="3600" u="sng" dirty="0">
                <a:solidFill>
                  <a:srgbClr val="000000"/>
                </a:solidFill>
                <a:ea typeface="楷体_GB2312" pitchFamily="49" charset="-122"/>
              </a:rPr>
              <a:t>539,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3600" u="sng" dirty="0">
                <a:solidFill>
                  <a:srgbClr val="000000"/>
                </a:solidFill>
                <a:ea typeface="楷体_GB2312" pitchFamily="49" charset="-122"/>
              </a:rPr>
              <a:t>209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93675" y="3994150"/>
            <a:ext cx="8950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之后按从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0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至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9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的顺序将  它们</a:t>
            </a:r>
            <a:r>
              <a:rPr lang="zh-CN" altLang="en-US" sz="3200" dirty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“收集”</a:t>
            </a:r>
            <a:r>
              <a:rPr lang="zh-CN" altLang="en-US" sz="3200" dirty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在一起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;</a:t>
            </a:r>
            <a:endParaRPr lang="en-US" altLang="zh-CN" sz="32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995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0" grpId="0" autoUpdateAnimBg="0"/>
      <p:bldP spid="34821" grpId="0" autoUpdateAnimBg="0"/>
      <p:bldP spid="34822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9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9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7991</TotalTime>
  <Words>6140</Words>
  <Application>Microsoft Office PowerPoint</Application>
  <PresentationFormat>全屏显示(4:3)</PresentationFormat>
  <Paragraphs>1674</Paragraphs>
  <Slides>78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2" baseType="lpstr">
      <vt:lpstr>仿宋_GB2312</vt:lpstr>
      <vt:lpstr>黑体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1_默认设计模板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</vt:lpstr>
      <vt:lpstr>          </vt:lpstr>
      <vt:lpstr>          </vt:lpstr>
      <vt:lpstr>          </vt:lpstr>
      <vt:lpstr>          </vt:lpstr>
      <vt:lpstr>          </vt:lpstr>
      <vt:lpstr>          </vt:lpstr>
      <vt:lpstr>          </vt:lpstr>
      <vt:lpstr>          </vt:lpstr>
      <vt:lpstr>          </vt:lpstr>
      <vt:lpstr>          </vt:lpstr>
      <vt:lpstr>          </vt:lpstr>
      <vt:lpstr>PowerPoint 演示文稿</vt:lpstr>
      <vt:lpstr>PowerPoint 演示文稿</vt:lpstr>
      <vt:lpstr>          </vt:lpstr>
      <vt:lpstr>          </vt:lpstr>
      <vt:lpstr>          </vt:lpstr>
      <vt:lpstr>          </vt:lpstr>
      <vt:lpstr>          </vt:lpstr>
      <vt:lpstr>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yanweimin</dc:creator>
  <cp:lastModifiedBy>张 力</cp:lastModifiedBy>
  <cp:revision>192</cp:revision>
  <dcterms:created xsi:type="dcterms:W3CDTF">1998-12-21T03:03:15Z</dcterms:created>
  <dcterms:modified xsi:type="dcterms:W3CDTF">2019-12-17T08:30:07Z</dcterms:modified>
</cp:coreProperties>
</file>