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108"/>
  </p:notesMasterIdLst>
  <p:sldIdLst>
    <p:sldId id="331" r:id="rId13"/>
    <p:sldId id="315" r:id="rId14"/>
    <p:sldId id="334" r:id="rId15"/>
    <p:sldId id="335" r:id="rId16"/>
    <p:sldId id="390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94" r:id="rId25"/>
    <p:sldId id="344" r:id="rId26"/>
    <p:sldId id="345" r:id="rId27"/>
    <p:sldId id="346" r:id="rId28"/>
    <p:sldId id="347" r:id="rId29"/>
    <p:sldId id="348" r:id="rId30"/>
    <p:sldId id="34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469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50" r:id="rId51"/>
    <p:sldId id="369" r:id="rId52"/>
    <p:sldId id="395" r:id="rId53"/>
    <p:sldId id="396" r:id="rId54"/>
    <p:sldId id="397" r:id="rId55"/>
    <p:sldId id="437" r:id="rId56"/>
    <p:sldId id="399" r:id="rId57"/>
    <p:sldId id="400" r:id="rId58"/>
    <p:sldId id="401" r:id="rId59"/>
    <p:sldId id="402" r:id="rId60"/>
    <p:sldId id="403" r:id="rId61"/>
    <p:sldId id="438" r:id="rId62"/>
    <p:sldId id="439" r:id="rId63"/>
    <p:sldId id="440" r:id="rId64"/>
    <p:sldId id="441" r:id="rId65"/>
    <p:sldId id="447" r:id="rId66"/>
    <p:sldId id="448" r:id="rId67"/>
    <p:sldId id="410" r:id="rId68"/>
    <p:sldId id="411" r:id="rId69"/>
    <p:sldId id="412" r:id="rId70"/>
    <p:sldId id="413" r:id="rId71"/>
    <p:sldId id="449" r:id="rId72"/>
    <p:sldId id="415" r:id="rId73"/>
    <p:sldId id="443" r:id="rId74"/>
    <p:sldId id="444" r:id="rId75"/>
    <p:sldId id="418" r:id="rId76"/>
    <p:sldId id="445" r:id="rId77"/>
    <p:sldId id="420" r:id="rId78"/>
    <p:sldId id="421" r:id="rId79"/>
    <p:sldId id="446" r:id="rId80"/>
    <p:sldId id="423" r:id="rId81"/>
    <p:sldId id="424" r:id="rId82"/>
    <p:sldId id="425" r:id="rId83"/>
    <p:sldId id="450" r:id="rId84"/>
    <p:sldId id="452" r:id="rId85"/>
    <p:sldId id="453" r:id="rId86"/>
    <p:sldId id="454" r:id="rId87"/>
    <p:sldId id="455" r:id="rId88"/>
    <p:sldId id="456" r:id="rId89"/>
    <p:sldId id="457" r:id="rId90"/>
    <p:sldId id="458" r:id="rId91"/>
    <p:sldId id="435" r:id="rId92"/>
    <p:sldId id="472" r:id="rId93"/>
    <p:sldId id="473" r:id="rId94"/>
    <p:sldId id="474" r:id="rId95"/>
    <p:sldId id="475" r:id="rId96"/>
    <p:sldId id="476" r:id="rId97"/>
    <p:sldId id="477" r:id="rId98"/>
    <p:sldId id="478" r:id="rId99"/>
    <p:sldId id="479" r:id="rId100"/>
    <p:sldId id="480" r:id="rId101"/>
    <p:sldId id="481" r:id="rId102"/>
    <p:sldId id="482" r:id="rId103"/>
    <p:sldId id="483" r:id="rId104"/>
    <p:sldId id="484" r:id="rId105"/>
    <p:sldId id="485" r:id="rId106"/>
    <p:sldId id="495" r:id="rId10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CC"/>
    <a:srgbClr val="0066FF"/>
    <a:srgbClr val="66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181" autoAdjust="0"/>
    <p:restoredTop sz="57123" autoAdjust="0"/>
  </p:normalViewPr>
  <p:slideViewPr>
    <p:cSldViewPr>
      <p:cViewPr varScale="1">
        <p:scale>
          <a:sx n="43" d="100"/>
          <a:sy n="43" d="100"/>
        </p:scale>
        <p:origin x="159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1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112" Type="http://schemas.openxmlformats.org/officeDocument/2006/relationships/tableStyles" Target="tableStyles.xml"/><Relationship Id="rId16" Type="http://schemas.openxmlformats.org/officeDocument/2006/relationships/slide" Target="slides/slide4.xml"/><Relationship Id="rId107" Type="http://schemas.openxmlformats.org/officeDocument/2006/relationships/slide" Target="slides/slide95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102" Type="http://schemas.openxmlformats.org/officeDocument/2006/relationships/slide" Target="slides/slide9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59" Type="http://schemas.openxmlformats.org/officeDocument/2006/relationships/slide" Target="slides/slide47.xml"/><Relationship Id="rId103" Type="http://schemas.openxmlformats.org/officeDocument/2006/relationships/slide" Target="slides/slide9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42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6" Type="http://schemas.openxmlformats.org/officeDocument/2006/relationships/slide" Target="slides/slide9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109" Type="http://schemas.openxmlformats.org/officeDocument/2006/relationships/presProps" Target="presProps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slide" Target="slides/slide9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110" Type="http://schemas.openxmlformats.org/officeDocument/2006/relationships/viewProps" Target="viewProps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slide" Target="slides/slide9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3.xml"/><Relationship Id="rId46" Type="http://schemas.openxmlformats.org/officeDocument/2006/relationships/slide" Target="slides/slide34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62" Type="http://schemas.openxmlformats.org/officeDocument/2006/relationships/slide" Target="slides/slide50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A969B1-1868-4BA0-B404-9123B8FD9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979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41B9B-C9C0-4427-B25F-ECB2C4B1A4C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 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39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BD1B3-9458-42C3-AFF9-D682755BF0E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0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06470-05DE-4802-8133-5253B92C7E9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19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CD78-DF7F-4999-8DAB-1AA0083D45A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90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4C3FA-5381-4D40-B9EF-E719B81E313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26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41E4-2CBA-4BA4-A3A4-57BBAF3DA1F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64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9C0C9-031E-48E1-9059-3B48417E7A0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97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969B1-1868-4BA0-B404-9123B8FD977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88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0255D-A6AF-4BEB-AEAB-8EBA6E74EFF4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64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535BE-ABCE-4EA4-A8A8-559BE99E4B4F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6F69B-75D5-4FB4-9603-FFBA79A95081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11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B2528-C443-403D-A2B6-5B7AD6D4F0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426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B4EB2-1883-4BC1-BC75-F1848688521E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74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E8417-99B4-4731-B8C3-822B87E1B520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416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9DDD3-A7E4-45A5-8DFC-333EF652D4C6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问题， 这是不是一个线性表？</a:t>
            </a:r>
          </a:p>
          <a:p>
            <a:r>
              <a:rPr lang="zh-CN" altLang="en-US"/>
              <a:t>答：是</a:t>
            </a:r>
          </a:p>
        </p:txBody>
      </p:sp>
    </p:spTree>
    <p:extLst>
      <p:ext uri="{BB962C8B-B14F-4D97-AF65-F5344CB8AC3E}">
        <p14:creationId xmlns:p14="http://schemas.microsoft.com/office/powerpoint/2010/main" val="1907127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350E5-0E11-47C7-AB07-FB485BAADF36}" type="slidenum">
              <a:rPr lang="en-US" altLang="zh-CN">
                <a:solidFill>
                  <a:prstClr val="black"/>
                </a:solidFill>
              </a:rPr>
              <a:pPr/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0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3F4C0-208D-4E75-9B96-4B9437D22384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51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D9D8-7DC7-4308-8A2B-B0DED6EBD75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4986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16D56-06B3-46EE-8D06-A9276B1B22A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911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99A3-223A-4ACC-ACDB-E130997F0FD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263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6A8CE-6507-437D-AA3B-B9D7E3B940E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6607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D3107-3D00-4776-B3F5-EDFF73FC3A9F}" type="slidenum">
              <a:rPr lang="en-US" altLang="zh-CN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8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8020-3B91-4F4A-8A4F-022BE33B2031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262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7D1BD-07E2-4F83-9F94-B2E9D3D8A944}" type="slidenum">
              <a:rPr lang="en-US" altLang="zh-CN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836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AD7CD-26D6-4AA3-A29A-4C681CDD672E}" type="slidenum">
              <a:rPr lang="en-US" altLang="zh-CN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261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48D7A-1132-4200-960D-E9456ECA9C53}" type="slidenum">
              <a:rPr lang="en-US" altLang="zh-CN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240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C94B-27A8-4C10-A2F9-16A7D414C97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39775"/>
            <a:ext cx="4937125" cy="370205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sz="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581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31873-A610-403D-AD4E-13B7DD79F7D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1039" cy="3701654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E5497-43B6-4CCF-80F4-EC3436AFD16E}" type="slidenum">
              <a:rPr lang="en-US" altLang="zh-CN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893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32379-5099-4E49-A901-FF650ACC4F50}" type="slidenum">
              <a:rPr lang="en-US" altLang="zh-CN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65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D470D-4FD4-47A0-A292-5F365B178CA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5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2C6DA-9904-49D6-B643-468130021F79}" type="slidenum">
              <a:rPr lang="en-US" altLang="zh-CN">
                <a:solidFill>
                  <a:srgbClr val="000000"/>
                </a:solidFill>
              </a:rPr>
              <a:pPr/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411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8906B-1814-4CE7-B38E-0B5B6A34ED9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7808"/>
            <a:ext cx="4991832" cy="4441667"/>
          </a:xfrm>
        </p:spPr>
        <p:txBody>
          <a:bodyPr/>
          <a:lstStyle/>
          <a:p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649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DF893-3C3C-404D-A146-C04E3E02091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157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B7C85-883E-4C43-A768-4F8C3F17926C}" type="slidenum">
              <a:rPr lang="en-US" altLang="zh-CN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08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30E71-31A8-4B9D-9D73-67225E767A59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7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DE33-3197-4AF7-8640-46E0CDB25A4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70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295BE-88AA-451D-A6B2-7A857A94ADEF}" type="slidenum">
              <a:rPr lang="en-US" altLang="zh-CN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83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70C7A-1E89-477F-BBF8-B1BACF243E38}" type="slidenum">
              <a:rPr lang="en-US" altLang="zh-CN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980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B35A7-388C-42DD-91B8-0144CF7F8035}" type="slidenum">
              <a:rPr lang="en-US" altLang="zh-CN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66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E75EC-FB42-4E6E-B509-D474B540D4ED}" type="slidenum">
              <a:rPr lang="en-US" altLang="zh-CN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898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269A-3EA5-4D17-8C35-A1802DDE521C}" type="slidenum">
              <a:rPr lang="en-US" altLang="zh-CN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14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82BF4-A014-4AE1-A38A-C4527AF33C5C}" type="slidenum">
              <a:rPr lang="en-US" altLang="zh-CN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447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E75EC-FB42-4E6E-B509-D474B540D4ED}" type="slidenum">
              <a:rPr lang="en-US" altLang="zh-CN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33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46215-3A04-4401-904C-9098AB02EA8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78865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5D29B-7E97-400E-B87A-4F7E1A29B663}" type="slidenum">
              <a:rPr lang="en-US" altLang="zh-CN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758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12D0C-B6A9-4AE3-8C6B-BEA33049AAC9}" type="slidenum">
              <a:rPr lang="en-US" altLang="zh-CN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2178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E430C-4632-4397-AD06-69B66F07E4FB}" type="slidenum">
              <a:rPr lang="en-US" altLang="zh-CN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49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E430C-4632-4397-AD06-69B66F07E4FB}" type="slidenum">
              <a:rPr lang="en-US" altLang="zh-CN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801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74F9B-2B9A-45C7-B036-B2BCF130E9B0}" type="slidenum">
              <a:rPr lang="en-US" altLang="zh-CN">
                <a:solidFill>
                  <a:srgbClr val="000000"/>
                </a:solidFill>
              </a:rPr>
              <a:pPr/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488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3A8D5-071F-48BC-B3C5-4B15006E9B93}" type="slidenum">
              <a:rPr lang="en-US" altLang="zh-CN">
                <a:solidFill>
                  <a:srgbClr val="000000"/>
                </a:solidFill>
              </a:rPr>
              <a:pPr/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450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F3D26-8A12-4E95-BEB7-DD9C848E7D0E}" type="slidenum">
              <a:rPr lang="en-US" altLang="zh-CN">
                <a:solidFill>
                  <a:srgbClr val="000000"/>
                </a:solidFill>
              </a:rPr>
              <a:pPr/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5882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15496-A4C6-477C-A09C-0CEEB0A666FA}" type="slidenum">
              <a:rPr lang="en-US" altLang="zh-CN">
                <a:solidFill>
                  <a:srgbClr val="000000"/>
                </a:solidFill>
              </a:rPr>
              <a:pPr/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/>
              <a:t> </a:t>
            </a:r>
            <a:endParaRPr lang="zh-CN" altLang="en-US" sz="36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7064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E53C3-AA97-4D86-927C-D72457C61A8A}" type="slidenum">
              <a:rPr lang="en-US" altLang="zh-CN">
                <a:solidFill>
                  <a:srgbClr val="000000"/>
                </a:solidFill>
              </a:rPr>
              <a:pPr/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1606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7606-B40D-4A47-9D6E-010F89506F1E}" type="slidenum">
              <a:rPr lang="en-US" altLang="zh-CN">
                <a:solidFill>
                  <a:srgbClr val="000000"/>
                </a:solidFill>
              </a:rPr>
              <a:pPr/>
              <a:t>92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/>
              <a:t> </a:t>
            </a:r>
            <a:endParaRPr lang="zh-CN" altLang="en-US" sz="36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1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475E9-476A-4815-8AB5-C5D6044A566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6813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462CE-8BC6-4587-B487-3E189652176C}" type="slidenum">
              <a:rPr lang="en-US" altLang="zh-CN">
                <a:solidFill>
                  <a:srgbClr val="000000"/>
                </a:solidFill>
              </a:rPr>
              <a:pPr/>
              <a:t>93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endParaRPr lang="zh-CN" altLang="en-US" sz="36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1717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19D20-43BC-495F-983A-26075FA5B2A6}" type="slidenum">
              <a:rPr lang="en-US" altLang="zh-CN">
                <a:solidFill>
                  <a:srgbClr val="000000"/>
                </a:solidFill>
              </a:rPr>
              <a:pPr/>
              <a:t>94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A50021"/>
                </a:solidFill>
                <a:ea typeface="楷体_GB2312" pitchFamily="49" charset="-122"/>
              </a:rPr>
              <a:t> </a:t>
            </a:r>
            <a:endParaRPr lang="en-US" altLang="zh-CN" sz="3600" dirty="0">
              <a:solidFill>
                <a:srgbClr val="A5002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14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7C8BF-94A9-4C08-8D33-2874FFFC4074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84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DCBA9-7CE1-4049-B094-DD8E1A58E0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4" y="4341745"/>
            <a:ext cx="5487044" cy="4116639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0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68F45-E266-4D03-AF91-F410E64DD2F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3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BD1B3-9458-42C3-AFF9-D682755BF0E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5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FE69F-9866-4B0F-B456-AA379E016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E4A6A-7642-408A-BFB2-197E38B60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18363"/>
      </p:ext>
    </p:extLst>
  </p:cSld>
  <p:clrMapOvr>
    <a:masterClrMapping/>
  </p:clrMapOvr>
  <p:transition>
    <p:pull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67618"/>
      </p:ext>
    </p:extLst>
  </p:cSld>
  <p:clrMapOvr>
    <a:masterClrMapping/>
  </p:clrMapOvr>
  <p:transition>
    <p:pull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85202"/>
      </p:ext>
    </p:extLst>
  </p:cSld>
  <p:clrMapOvr>
    <a:masterClrMapping/>
  </p:clrMapOvr>
  <p:transition>
    <p:pull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52349"/>
      </p:ext>
    </p:extLst>
  </p:cSld>
  <p:clrMapOvr>
    <a:masterClrMapping/>
  </p:clrMapOvr>
  <p:transition>
    <p:pull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93781"/>
      </p:ext>
    </p:extLst>
  </p:cSld>
  <p:clrMapOvr>
    <a:masterClrMapping/>
  </p:clrMapOvr>
  <p:transition>
    <p:pull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41585"/>
      </p:ext>
    </p:extLst>
  </p:cSld>
  <p:clrMapOvr>
    <a:masterClrMapping/>
  </p:clrMapOvr>
  <p:transition>
    <p:pull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65032"/>
      </p:ext>
    </p:extLst>
  </p:cSld>
  <p:clrMapOvr>
    <a:masterClrMapping/>
  </p:clrMapOvr>
  <p:transition>
    <p:pull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19292"/>
      </p:ext>
    </p:extLst>
  </p:cSld>
  <p:clrMapOvr>
    <a:masterClrMapping/>
  </p:clrMapOvr>
  <p:transition>
    <p:pull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1267"/>
      </p:ext>
    </p:extLst>
  </p:cSld>
  <p:clrMapOvr>
    <a:masterClrMapping/>
  </p:clrMapOvr>
  <p:transition>
    <p:pull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2672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621B-B668-47CD-AFF2-B74282E82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53181"/>
      </p:ext>
    </p:extLst>
  </p:cSld>
  <p:clrMapOvr>
    <a:masterClrMapping/>
  </p:clrMapOvr>
  <p:transition>
    <p:pull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10522"/>
      </p:ext>
    </p:extLst>
  </p:cSld>
  <p:clrMapOvr>
    <a:masterClrMapping/>
  </p:clrMapOvr>
  <p:transition>
    <p:pull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38883"/>
      </p:ext>
    </p:extLst>
  </p:cSld>
  <p:clrMapOvr>
    <a:masterClrMapping/>
  </p:clrMapOvr>
  <p:transition>
    <p:pull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72080"/>
      </p:ext>
    </p:extLst>
  </p:cSld>
  <p:clrMapOvr>
    <a:masterClrMapping/>
  </p:clrMapOvr>
  <p:transition>
    <p:pull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70786"/>
      </p:ext>
    </p:extLst>
  </p:cSld>
  <p:clrMapOvr>
    <a:masterClrMapping/>
  </p:clrMapOvr>
  <p:transition>
    <p:pull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32452"/>
      </p:ext>
    </p:extLst>
  </p:cSld>
  <p:clrMapOvr>
    <a:masterClrMapping/>
  </p:clrMapOvr>
  <p:transition>
    <p:pull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82474"/>
      </p:ext>
    </p:extLst>
  </p:cSld>
  <p:clrMapOvr>
    <a:masterClrMapping/>
  </p:clrMapOvr>
  <p:transition>
    <p:pull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63289"/>
      </p:ext>
    </p:extLst>
  </p:cSld>
  <p:clrMapOvr>
    <a:masterClrMapping/>
  </p:clrMapOvr>
  <p:transition>
    <p:pull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61325"/>
      </p:ext>
    </p:extLst>
  </p:cSld>
  <p:clrMapOvr>
    <a:masterClrMapping/>
  </p:clrMapOvr>
  <p:transition>
    <p:pull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90304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47996CF-9354-4580-B196-B46D76FC8E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80769"/>
      </p:ext>
    </p:extLst>
  </p:cSld>
  <p:clrMapOvr>
    <a:masterClrMapping/>
  </p:clrMapOvr>
  <p:transition>
    <p:pull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1164"/>
      </p:ext>
    </p:extLst>
  </p:cSld>
  <p:clrMapOvr>
    <a:masterClrMapping/>
  </p:clrMapOvr>
  <p:transition>
    <p:pull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84810"/>
      </p:ext>
    </p:extLst>
  </p:cSld>
  <p:clrMapOvr>
    <a:masterClrMapping/>
  </p:clrMapOvr>
  <p:transition>
    <p:pull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4724"/>
      </p:ext>
    </p:extLst>
  </p:cSld>
  <p:clrMapOvr>
    <a:masterClrMapping/>
  </p:clrMapOvr>
  <p:transition>
    <p:pull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70840"/>
      </p:ext>
    </p:extLst>
  </p:cSld>
  <p:clrMapOvr>
    <a:masterClrMapping/>
  </p:clrMapOvr>
  <p:transition>
    <p:pull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16707"/>
      </p:ext>
    </p:extLst>
  </p:cSld>
  <p:clrMapOvr>
    <a:masterClrMapping/>
  </p:clrMapOvr>
  <p:transition>
    <p:pull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11363"/>
      </p:ext>
    </p:extLst>
  </p:cSld>
  <p:clrMapOvr>
    <a:masterClrMapping/>
  </p:clrMapOvr>
  <p:transition>
    <p:pull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56381"/>
      </p:ext>
    </p:extLst>
  </p:cSld>
  <p:clrMapOvr>
    <a:masterClrMapping/>
  </p:clrMapOvr>
  <p:transition>
    <p:pull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43395"/>
      </p:ext>
    </p:extLst>
  </p:cSld>
  <p:clrMapOvr>
    <a:masterClrMapping/>
  </p:clrMapOvr>
  <p:transition>
    <p:pull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22349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0B32-26D5-4A80-A598-58EE54780635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4909"/>
      </p:ext>
    </p:extLst>
  </p:cSld>
  <p:clrMapOvr>
    <a:masterClrMapping/>
  </p:clrMapOvr>
  <p:transition>
    <p:pull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8534"/>
      </p:ext>
    </p:extLst>
  </p:cSld>
  <p:clrMapOvr>
    <a:masterClrMapping/>
  </p:clrMapOvr>
  <p:transition>
    <p:pull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12656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BECFB-FA86-47DE-9947-0FCB117B6776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58C74-ABA0-4FE6-A03A-660D2998BE31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899BE-ECFC-4D17-BC9B-361107702FEE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6B638-D73A-4D2B-BCBC-74CB21ECCD8C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64F5E-504B-4705-B541-F268FC0C3D24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B9E6D-4CC2-42CE-B148-3BB87908E92A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9088-267F-4302-BCD2-FBF5E957B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A6732-A908-4BD8-82FB-0BE091941ABB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47A16-FA86-4A35-9A37-EB6D580CF109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B1ACF-0682-4EC8-9DC4-F801456CE6FF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47996CF-9354-4580-B196-B46D76FC8E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0B32-26D5-4A80-A598-58EE54780635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BECFB-FA86-47DE-9947-0FCB117B6776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58C74-ABA0-4FE6-A03A-660D2998BE31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899BE-ECFC-4D17-BC9B-361107702FEE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6B638-D73A-4D2B-BCBC-74CB21ECCD8C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64F5E-504B-4705-B541-F268FC0C3D24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BD15-D246-4A24-8DED-D4AEA0B7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B9E6D-4CC2-42CE-B148-3BB87908E92A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A6732-A908-4BD8-82FB-0BE091941ABB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47A16-FA86-4A35-9A37-EB6D580CF109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B1ACF-0682-4EC8-9DC4-F801456CE6FF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89426"/>
      </p:ext>
    </p:extLst>
  </p:cSld>
  <p:clrMapOvr>
    <a:masterClrMapping/>
  </p:clrMapOvr>
  <p:transition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26858"/>
      </p:ext>
    </p:extLst>
  </p:cSld>
  <p:clrMapOvr>
    <a:masterClrMapping/>
  </p:clrMapOvr>
  <p:transition>
    <p:pull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53"/>
      </p:ext>
    </p:extLst>
  </p:cSld>
  <p:clrMapOvr>
    <a:masterClrMapping/>
  </p:clrMapOvr>
  <p:transition>
    <p:pull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55452"/>
      </p:ext>
    </p:extLst>
  </p:cSld>
  <p:clrMapOvr>
    <a:masterClrMapping/>
  </p:clrMapOvr>
  <p:transition>
    <p:pull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53552"/>
      </p:ext>
    </p:extLst>
  </p:cSld>
  <p:clrMapOvr>
    <a:masterClrMapping/>
  </p:clrMapOvr>
  <p:transition>
    <p:pull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59652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5BAA0-A931-4E59-B5FA-579520024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6338"/>
      </p:ext>
    </p:extLst>
  </p:cSld>
  <p:clrMapOvr>
    <a:masterClrMapping/>
  </p:clrMapOvr>
  <p:transition>
    <p:pull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33537"/>
      </p:ext>
    </p:extLst>
  </p:cSld>
  <p:clrMapOvr>
    <a:masterClrMapping/>
  </p:clrMapOvr>
  <p:transition>
    <p:pull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901"/>
      </p:ext>
    </p:extLst>
  </p:cSld>
  <p:clrMapOvr>
    <a:masterClrMapping/>
  </p:clrMapOvr>
  <p:transition>
    <p:pull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81159"/>
      </p:ext>
    </p:extLst>
  </p:cSld>
  <p:clrMapOvr>
    <a:masterClrMapping/>
  </p:clrMapOvr>
  <p:transition>
    <p:pull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78063"/>
      </p:ext>
    </p:extLst>
  </p:cSld>
  <p:clrMapOvr>
    <a:masterClrMapping/>
  </p:clrMapOvr>
  <p:transition>
    <p:pull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81098"/>
      </p:ext>
    </p:extLst>
  </p:cSld>
  <p:clrMapOvr>
    <a:masterClrMapping/>
  </p:clrMapOvr>
  <p:transition>
    <p:pull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29375"/>
      </p:ext>
    </p:extLst>
  </p:cSld>
  <p:clrMapOvr>
    <a:masterClrMapping/>
  </p:clrMapOvr>
  <p:transition>
    <p:pull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19964"/>
      </p:ext>
    </p:extLst>
  </p:cSld>
  <p:clrMapOvr>
    <a:masterClrMapping/>
  </p:clrMapOvr>
  <p:transition>
    <p:pull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3905"/>
      </p:ext>
    </p:extLst>
  </p:cSld>
  <p:clrMapOvr>
    <a:masterClrMapping/>
  </p:clrMapOvr>
  <p:transition>
    <p:pull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01240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01E3-6EA5-4096-A95A-6BF5739EE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67440"/>
      </p:ext>
    </p:extLst>
  </p:cSld>
  <p:clrMapOvr>
    <a:masterClrMapping/>
  </p:clrMapOvr>
  <p:transition>
    <p:pull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923"/>
      </p:ext>
    </p:extLst>
  </p:cSld>
  <p:clrMapOvr>
    <a:masterClrMapping/>
  </p:clrMapOvr>
  <p:transition>
    <p:pull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33505"/>
      </p:ext>
    </p:extLst>
  </p:cSld>
  <p:clrMapOvr>
    <a:masterClrMapping/>
  </p:clrMapOvr>
  <p:transition>
    <p:pull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71294"/>
      </p:ext>
    </p:extLst>
  </p:cSld>
  <p:clrMapOvr>
    <a:masterClrMapping/>
  </p:clrMapOvr>
  <p:transition>
    <p:pull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69916"/>
      </p:ext>
    </p:extLst>
  </p:cSld>
  <p:clrMapOvr>
    <a:masterClrMapping/>
  </p:clrMapOvr>
  <p:transition>
    <p:pull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46657"/>
      </p:ext>
    </p:extLst>
  </p:cSld>
  <p:clrMapOvr>
    <a:masterClrMapping/>
  </p:clrMapOvr>
  <p:transition>
    <p:pull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91515"/>
      </p:ext>
    </p:extLst>
  </p:cSld>
  <p:clrMapOvr>
    <a:masterClrMapping/>
  </p:clrMapOvr>
  <p:transition>
    <p:pull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3976"/>
      </p:ext>
    </p:extLst>
  </p:cSld>
  <p:clrMapOvr>
    <a:masterClrMapping/>
  </p:clrMapOvr>
  <p:transition>
    <p:pull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88363"/>
      </p:ext>
    </p:extLst>
  </p:cSld>
  <p:clrMapOvr>
    <a:masterClrMapping/>
  </p:clrMapOvr>
  <p:transition>
    <p:pull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84593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C7AA3-041F-4E23-B0E1-0306352FA2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93164"/>
      </p:ext>
    </p:extLst>
  </p:cSld>
  <p:clrMapOvr>
    <a:masterClrMapping/>
  </p:clrMapOvr>
  <p:transition>
    <p:pull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0059"/>
      </p:ext>
    </p:extLst>
  </p:cSld>
  <p:clrMapOvr>
    <a:masterClrMapping/>
  </p:clrMapOvr>
  <p:transition>
    <p:pull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57000"/>
      </p:ext>
    </p:extLst>
  </p:cSld>
  <p:clrMapOvr>
    <a:masterClrMapping/>
  </p:clrMapOvr>
  <p:transition>
    <p:pull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11272"/>
      </p:ext>
    </p:extLst>
  </p:cSld>
  <p:clrMapOvr>
    <a:masterClrMapping/>
  </p:clrMapOvr>
  <p:transition>
    <p:pull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59584"/>
      </p:ext>
    </p:extLst>
  </p:cSld>
  <p:clrMapOvr>
    <a:masterClrMapping/>
  </p:clrMapOvr>
  <p:transition>
    <p:pull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16266"/>
      </p:ext>
    </p:extLst>
  </p:cSld>
  <p:clrMapOvr>
    <a:masterClrMapping/>
  </p:clrMapOvr>
  <p:transition>
    <p:pull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30744"/>
      </p:ext>
    </p:extLst>
  </p:cSld>
  <p:clrMapOvr>
    <a:masterClrMapping/>
  </p:clrMapOvr>
  <p:transition>
    <p:pull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74799"/>
      </p:ext>
    </p:extLst>
  </p:cSld>
  <p:clrMapOvr>
    <a:masterClrMapping/>
  </p:clrMapOvr>
  <p:transition>
    <p:pull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60051"/>
      </p:ext>
    </p:extLst>
  </p:cSld>
  <p:clrMapOvr>
    <a:masterClrMapping/>
  </p:clrMapOvr>
  <p:transition>
    <p:pull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41310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97A7-7B0A-482F-860F-4B55EAEEB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8820"/>
      </p:ext>
    </p:extLst>
  </p:cSld>
  <p:clrMapOvr>
    <a:masterClrMapping/>
  </p:clrMapOvr>
  <p:transition>
    <p:pull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2144"/>
      </p:ext>
    </p:extLst>
  </p:cSld>
  <p:clrMapOvr>
    <a:masterClrMapping/>
  </p:clrMapOvr>
  <p:transition>
    <p:pull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06667"/>
      </p:ext>
    </p:extLst>
  </p:cSld>
  <p:clrMapOvr>
    <a:masterClrMapping/>
  </p:clrMapOvr>
  <p:transition>
    <p:pull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08311"/>
      </p:ext>
    </p:extLst>
  </p:cSld>
  <p:clrMapOvr>
    <a:masterClrMapping/>
  </p:clrMapOvr>
  <p:transition>
    <p:pull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80959"/>
      </p:ext>
    </p:extLst>
  </p:cSld>
  <p:clrMapOvr>
    <a:masterClrMapping/>
  </p:clrMapOvr>
  <p:transition>
    <p:pull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7100"/>
      </p:ext>
    </p:extLst>
  </p:cSld>
  <p:clrMapOvr>
    <a:masterClrMapping/>
  </p:clrMapOvr>
  <p:transition>
    <p:pull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92121"/>
      </p:ext>
    </p:extLst>
  </p:cSld>
  <p:clrMapOvr>
    <a:masterClrMapping/>
  </p:clrMapOvr>
  <p:transition>
    <p:pull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08152"/>
      </p:ext>
    </p:extLst>
  </p:cSld>
  <p:clrMapOvr>
    <a:masterClrMapping/>
  </p:clrMapOvr>
  <p:transition>
    <p:pull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83452"/>
      </p:ext>
    </p:extLst>
  </p:cSld>
  <p:clrMapOvr>
    <a:masterClrMapping/>
  </p:clrMapOvr>
  <p:transition>
    <p:pull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9505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AC94-8236-4932-BD69-D9C9EF8E3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31745"/>
      </p:ext>
    </p:extLst>
  </p:cSld>
  <p:clrMapOvr>
    <a:masterClrMapping/>
  </p:clrMapOvr>
  <p:transition>
    <p:pull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51834"/>
      </p:ext>
    </p:extLst>
  </p:cSld>
  <p:clrMapOvr>
    <a:masterClrMapping/>
  </p:clrMapOvr>
  <p:transition>
    <p:pull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95737"/>
      </p:ext>
    </p:extLst>
  </p:cSld>
  <p:clrMapOvr>
    <a:masterClrMapping/>
  </p:clrMapOvr>
  <p:transition>
    <p:pull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11630"/>
      </p:ext>
    </p:extLst>
  </p:cSld>
  <p:clrMapOvr>
    <a:masterClrMapping/>
  </p:clrMapOvr>
  <p:transition>
    <p:pull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28368"/>
      </p:ext>
    </p:extLst>
  </p:cSld>
  <p:clrMapOvr>
    <a:masterClrMapping/>
  </p:clrMapOvr>
  <p:transition>
    <p:pull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41910"/>
      </p:ext>
    </p:extLst>
  </p:cSld>
  <p:clrMapOvr>
    <a:masterClrMapping/>
  </p:clrMapOvr>
  <p:transition>
    <p:pull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50957"/>
      </p:ext>
    </p:extLst>
  </p:cSld>
  <p:clrMapOvr>
    <a:masterClrMapping/>
  </p:clrMapOvr>
  <p:transition>
    <p:pull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74231"/>
      </p:ext>
    </p:extLst>
  </p:cSld>
  <p:clrMapOvr>
    <a:masterClrMapping/>
  </p:clrMapOvr>
  <p:transition>
    <p:pull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2217"/>
      </p:ext>
    </p:extLst>
  </p:cSld>
  <p:clrMapOvr>
    <a:masterClrMapping/>
  </p:clrMapOvr>
  <p:transition>
    <p:pull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8198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2D5C6-C0D5-459C-AAD8-71B189844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03322"/>
      </p:ext>
    </p:extLst>
  </p:cSld>
  <p:clrMapOvr>
    <a:masterClrMapping/>
  </p:clrMapOvr>
  <p:transition>
    <p:pull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02102"/>
      </p:ext>
    </p:extLst>
  </p:cSld>
  <p:clrMapOvr>
    <a:masterClrMapping/>
  </p:clrMapOvr>
  <p:transition>
    <p:pull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08951"/>
      </p:ext>
    </p:extLst>
  </p:cSld>
  <p:clrMapOvr>
    <a:masterClrMapping/>
  </p:clrMapOvr>
  <p:transition>
    <p:pull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79968"/>
      </p:ext>
    </p:extLst>
  </p:cSld>
  <p:clrMapOvr>
    <a:masterClrMapping/>
  </p:clrMapOvr>
  <p:transition>
    <p:pull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6637"/>
      </p:ext>
    </p:extLst>
  </p:cSld>
  <p:clrMapOvr>
    <a:masterClrMapping/>
  </p:clrMapOvr>
  <p:transition>
    <p:pull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6571"/>
      </p:ext>
    </p:extLst>
  </p:cSld>
  <p:clrMapOvr>
    <a:masterClrMapping/>
  </p:clrMapOvr>
  <p:transition>
    <p:pull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80324"/>
      </p:ext>
    </p:extLst>
  </p:cSld>
  <p:clrMapOvr>
    <a:masterClrMapping/>
  </p:clrMapOvr>
  <p:transition>
    <p:pull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23440"/>
      </p:ext>
    </p:extLst>
  </p:cSld>
  <p:clrMapOvr>
    <a:masterClrMapping/>
  </p:clrMapOvr>
  <p:transition>
    <p:pull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17446"/>
      </p:ext>
    </p:extLst>
  </p:cSld>
  <p:clrMapOvr>
    <a:masterClrMapping/>
  </p:clrMapOvr>
  <p:transition>
    <p:pull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29841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D65C41D-141E-496F-BC30-64D4EEDDDD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1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31A9128-64CD-4D36-BCDE-A89CB1135A50}" type="slidenum">
              <a:rPr kumimoji="1" lang="en-US" altLang="zh-CN">
                <a:solidFill>
                  <a:srgbClr val="578963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31A9128-64CD-4D36-BCDE-A89CB1135A50}" type="slidenum">
              <a:rPr kumimoji="1" lang="en-US" altLang="zh-CN">
                <a:solidFill>
                  <a:srgbClr val="578963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zoom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8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0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" Target="slide1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9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5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8.xml"/><Relationship Id="rId5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image" Target="../media/image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slide" Target="slide5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4.doc"/><Relationship Id="rId4" Type="http://schemas.openxmlformats.org/officeDocument/2006/relationships/oleObject" Target="../embeddings/oleObject9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1028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1029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 dirty="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 dirty="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 dirty="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 dirty="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026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剪辑" r:id="rId7" imgW="1077120" imgH="1472040" progId="">
                  <p:embed/>
                </p:oleObj>
              </mc:Choice>
              <mc:Fallback>
                <p:oleObj name="剪辑" r:id="rId7" imgW="1077120" imgH="1472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750" y="1916113"/>
            <a:ext cx="488950" cy="2270125"/>
            <a:chOff x="340" y="346"/>
            <a:chExt cx="308" cy="1158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68" y="1212"/>
              <a:ext cx="244" cy="2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40" y="346"/>
              <a:ext cx="308" cy="37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982788" y="299402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  <a:endParaRPr lang="zh-CN" altLang="en-US" sz="400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64976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663300"/>
                </a:solidFill>
                <a:ea typeface="隶书" pitchFamily="49" charset="-122"/>
              </a:rPr>
              <a:t>六、其它形式的链表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063875" y="4029075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循环链表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711575" y="5154613"/>
            <a:ext cx="457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4.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  <p:sp>
        <p:nvSpPr>
          <p:cNvPr id="75776" name="Text Box 0"/>
          <p:cNvSpPr txBox="1">
            <a:spLocks noChangeArrowheads="1"/>
          </p:cNvSpPr>
          <p:nvPr/>
        </p:nvSpPr>
        <p:spPr bwMode="auto">
          <a:xfrm>
            <a:off x="1430338" y="187007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静态链表</a:t>
            </a:r>
            <a:endParaRPr lang="zh-CN" altLang="en-US" sz="4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09600" y="266700"/>
            <a:ext cx="6610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66FF"/>
                </a:solidFill>
                <a:ea typeface="仿宋_GB2312" pitchFamily="49" charset="-122"/>
              </a:rPr>
              <a:t>寻找平面点集的凸包：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391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仿宋_GB2312" pitchFamily="49" charset="-122"/>
              </a:rPr>
              <a:t>凸多边形：多边形上任意两个点之间的连线都包含在这个多边形之内。</a:t>
            </a:r>
          </a:p>
        </p:txBody>
      </p:sp>
      <p:sp>
        <p:nvSpPr>
          <p:cNvPr id="224260" name="Freeform 4"/>
          <p:cNvSpPr>
            <a:spLocks/>
          </p:cNvSpPr>
          <p:nvPr/>
        </p:nvSpPr>
        <p:spPr bwMode="auto">
          <a:xfrm>
            <a:off x="1162050" y="2590800"/>
            <a:ext cx="2819400" cy="2590800"/>
          </a:xfrm>
          <a:custGeom>
            <a:avLst/>
            <a:gdLst/>
            <a:ahLst/>
            <a:cxnLst>
              <a:cxn ang="0">
                <a:pos x="0" y="1224"/>
              </a:cxn>
              <a:cxn ang="0">
                <a:pos x="600" y="252"/>
              </a:cxn>
              <a:cxn ang="0">
                <a:pos x="1296" y="0"/>
              </a:cxn>
              <a:cxn ang="0">
                <a:pos x="2028" y="576"/>
              </a:cxn>
              <a:cxn ang="0">
                <a:pos x="1692" y="1524"/>
              </a:cxn>
              <a:cxn ang="0">
                <a:pos x="744" y="1824"/>
              </a:cxn>
              <a:cxn ang="0">
                <a:pos x="0" y="1224"/>
              </a:cxn>
            </a:cxnLst>
            <a:rect l="0" t="0" r="r" b="b"/>
            <a:pathLst>
              <a:path w="2028" h="1824">
                <a:moveTo>
                  <a:pt x="0" y="1224"/>
                </a:moveTo>
                <a:lnTo>
                  <a:pt x="600" y="252"/>
                </a:lnTo>
                <a:lnTo>
                  <a:pt x="1296" y="0"/>
                </a:lnTo>
                <a:lnTo>
                  <a:pt x="2028" y="576"/>
                </a:lnTo>
                <a:lnTo>
                  <a:pt x="1692" y="1524"/>
                </a:lnTo>
                <a:lnTo>
                  <a:pt x="744" y="1824"/>
                </a:lnTo>
                <a:lnTo>
                  <a:pt x="0" y="1224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1" name="Freeform 5"/>
          <p:cNvSpPr>
            <a:spLocks/>
          </p:cNvSpPr>
          <p:nvPr/>
        </p:nvSpPr>
        <p:spPr bwMode="auto">
          <a:xfrm>
            <a:off x="4667250" y="2647950"/>
            <a:ext cx="3105150" cy="2689225"/>
          </a:xfrm>
          <a:custGeom>
            <a:avLst/>
            <a:gdLst/>
            <a:ahLst/>
            <a:cxnLst>
              <a:cxn ang="0">
                <a:pos x="0" y="1308"/>
              </a:cxn>
              <a:cxn ang="0">
                <a:pos x="516" y="888"/>
              </a:cxn>
              <a:cxn ang="0">
                <a:pos x="300" y="180"/>
              </a:cxn>
              <a:cxn ang="0">
                <a:pos x="1212" y="0"/>
              </a:cxn>
              <a:cxn ang="0">
                <a:pos x="1956" y="828"/>
              </a:cxn>
              <a:cxn ang="0">
                <a:pos x="1188" y="828"/>
              </a:cxn>
              <a:cxn ang="0">
                <a:pos x="1188" y="1644"/>
              </a:cxn>
              <a:cxn ang="0">
                <a:pos x="552" y="1692"/>
              </a:cxn>
              <a:cxn ang="0">
                <a:pos x="468" y="1656"/>
              </a:cxn>
              <a:cxn ang="0">
                <a:pos x="0" y="1308"/>
              </a:cxn>
            </a:cxnLst>
            <a:rect l="0" t="0" r="r" b="b"/>
            <a:pathLst>
              <a:path w="1956" h="1694">
                <a:moveTo>
                  <a:pt x="0" y="1308"/>
                </a:moveTo>
                <a:lnTo>
                  <a:pt x="516" y="888"/>
                </a:lnTo>
                <a:lnTo>
                  <a:pt x="300" y="180"/>
                </a:lnTo>
                <a:lnTo>
                  <a:pt x="1212" y="0"/>
                </a:lnTo>
                <a:lnTo>
                  <a:pt x="1956" y="828"/>
                </a:lnTo>
                <a:lnTo>
                  <a:pt x="1188" y="828"/>
                </a:lnTo>
                <a:lnTo>
                  <a:pt x="1188" y="1644"/>
                </a:lnTo>
                <a:cubicBezTo>
                  <a:pt x="976" y="1660"/>
                  <a:pt x="764" y="1681"/>
                  <a:pt x="552" y="1692"/>
                </a:cubicBezTo>
                <a:cubicBezTo>
                  <a:pt x="516" y="1694"/>
                  <a:pt x="501" y="1656"/>
                  <a:pt x="468" y="1656"/>
                </a:cubicBezTo>
                <a:lnTo>
                  <a:pt x="0" y="1308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2781300"/>
            <a:ext cx="5848350" cy="2476500"/>
            <a:chOff x="960" y="1752"/>
            <a:chExt cx="3684" cy="1560"/>
          </a:xfrm>
        </p:grpSpPr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 flipV="1">
              <a:off x="2952" y="1752"/>
              <a:ext cx="732" cy="1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 flipH="1">
              <a:off x="3360" y="2232"/>
              <a:ext cx="1284" cy="10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 flipV="1">
              <a:off x="960" y="1980"/>
              <a:ext cx="1332" cy="9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  <p:bldP spid="224260" grpId="0" animBg="1"/>
      <p:bldP spid="2242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</a:t>
            </a:r>
            <a:r>
              <a:rPr lang="zh-CN" altLang="en-US" sz="3000" b="1">
                <a:solidFill>
                  <a:srgbClr val="FF0000"/>
                </a:solidFill>
                <a:ea typeface="仿宋_GB2312" pitchFamily="49" charset="-122"/>
              </a:rPr>
              <a:t>最小</a:t>
            </a:r>
            <a:r>
              <a:rPr lang="zh-CN" altLang="en-US" sz="3000" b="1">
                <a:ea typeface="仿宋_GB2312" pitchFamily="49" charset="-122"/>
              </a:rPr>
              <a:t>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225284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225287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8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12" name="Text Box 32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160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225376" name="Rectangle 96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8" name="Line 98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9" name="Line 99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58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225332" name="Rectangle 5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225334" name="Line 5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5" name="Line 5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56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225337" name="Rectangle 5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225339" name="Line 5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0" name="Line 6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1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225342" name="Rectangle 6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225344" name="Line 6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5" name="Line 6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6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225347" name="Rectangle 6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225349" name="Line 6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0" name="Line 7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1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225352" name="Rectangle 7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225354" name="Line 7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5" name="Line 7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6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225357" name="Rectangle 7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225359" name="Line 7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0" name="Line 8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1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225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225364" name="Line 8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5" name="Line 8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6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225367" name="Rectangle 8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225369" name="Line 8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0" name="Line 9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225372" name="Rectangle 9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225374" name="Line 9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5" name="Line 9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377" name="Text Box 97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225380" name="Rectangle 100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1" name="Text Box 101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225382" name="Line 102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3" name="Line 103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30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225411" name="Text Box 131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225412" name="Text Box 132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3" name="Text Box 133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4" name="Text Box 134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5" name="Text Box 135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6" name="Text Box 136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7" name="Text Box 137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8" name="Text Box 138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9" name="Text Box 139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20" name="Text Box 140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25442" name="Text Box 162"/>
          <p:cNvSpPr txBox="1">
            <a:spLocks noChangeArrowheads="1"/>
          </p:cNvSpPr>
          <p:nvPr/>
        </p:nvSpPr>
        <p:spPr bwMode="auto">
          <a:xfrm>
            <a:off x="0" y="6461125"/>
            <a:ext cx="457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 1</a:t>
            </a:r>
          </a:p>
        </p:txBody>
      </p:sp>
      <p:sp>
        <p:nvSpPr>
          <p:cNvPr id="225447" name="Text Box 167"/>
          <p:cNvSpPr txBox="1">
            <a:spLocks noChangeArrowheads="1"/>
          </p:cNvSpPr>
          <p:nvPr/>
        </p:nvSpPr>
        <p:spPr bwMode="auto">
          <a:xfrm>
            <a:off x="2305050" y="44767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48" name="Text Box 168"/>
          <p:cNvSpPr txBox="1">
            <a:spLocks noChangeArrowheads="1"/>
          </p:cNvSpPr>
          <p:nvPr/>
        </p:nvSpPr>
        <p:spPr bwMode="auto">
          <a:xfrm>
            <a:off x="3048000" y="39243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49" name="Text Box 169"/>
          <p:cNvSpPr txBox="1">
            <a:spLocks noChangeArrowheads="1"/>
          </p:cNvSpPr>
          <p:nvPr/>
        </p:nvSpPr>
        <p:spPr bwMode="auto">
          <a:xfrm>
            <a:off x="3619500" y="22860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0" name="Text Box 170"/>
          <p:cNvSpPr txBox="1">
            <a:spLocks noChangeArrowheads="1"/>
          </p:cNvSpPr>
          <p:nvPr/>
        </p:nvSpPr>
        <p:spPr bwMode="auto">
          <a:xfrm>
            <a:off x="2381250" y="13144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1" name="Text Box 171"/>
          <p:cNvSpPr txBox="1">
            <a:spLocks noChangeArrowheads="1"/>
          </p:cNvSpPr>
          <p:nvPr/>
        </p:nvSpPr>
        <p:spPr bwMode="auto">
          <a:xfrm>
            <a:off x="266700" y="25146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2" name="Text Box 172"/>
          <p:cNvSpPr txBox="1">
            <a:spLocks noChangeArrowheads="1"/>
          </p:cNvSpPr>
          <p:nvPr/>
        </p:nvSpPr>
        <p:spPr bwMode="auto">
          <a:xfrm>
            <a:off x="2762250" y="29908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3" name="Text Box 173"/>
          <p:cNvSpPr txBox="1">
            <a:spLocks noChangeArrowheads="1"/>
          </p:cNvSpPr>
          <p:nvPr/>
        </p:nvSpPr>
        <p:spPr bwMode="auto">
          <a:xfrm>
            <a:off x="1600200" y="19431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4" name="Text Box 174"/>
          <p:cNvSpPr txBox="1">
            <a:spLocks noChangeArrowheads="1"/>
          </p:cNvSpPr>
          <p:nvPr/>
        </p:nvSpPr>
        <p:spPr bwMode="auto">
          <a:xfrm>
            <a:off x="2533650" y="20574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5" name="Text Box 175"/>
          <p:cNvSpPr txBox="1">
            <a:spLocks noChangeArrowheads="1"/>
          </p:cNvSpPr>
          <p:nvPr/>
        </p:nvSpPr>
        <p:spPr bwMode="auto">
          <a:xfrm>
            <a:off x="1390650" y="27051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438150" y="1447800"/>
            <a:ext cx="3409950" cy="3200400"/>
            <a:chOff x="276" y="912"/>
            <a:chExt cx="2148" cy="2016"/>
          </a:xfrm>
        </p:grpSpPr>
        <p:sp>
          <p:nvSpPr>
            <p:cNvPr id="225456" name="Line 176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7" name="Line 177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8" name="Line 178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9" name="Line 179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0" name="Line 180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61" name="Text Box 181"/>
          <p:cNvSpPr txBox="1">
            <a:spLocks noChangeArrowheads="1"/>
          </p:cNvSpPr>
          <p:nvPr/>
        </p:nvSpPr>
        <p:spPr bwMode="auto">
          <a:xfrm>
            <a:off x="1581150" y="32385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63" name="Text Box 183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225465" name="Text Box 185"/>
          <p:cNvSpPr txBox="1">
            <a:spLocks noChangeArrowheads="1"/>
          </p:cNvSpPr>
          <p:nvPr/>
        </p:nvSpPr>
        <p:spPr bwMode="auto">
          <a:xfrm>
            <a:off x="5638800" y="3314700"/>
            <a:ext cx="66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10</a:t>
            </a:r>
          </a:p>
        </p:txBody>
      </p:sp>
      <p:sp>
        <p:nvSpPr>
          <p:cNvPr id="225466" name="Text Box 186"/>
          <p:cNvSpPr txBox="1">
            <a:spLocks noChangeArrowheads="1"/>
          </p:cNvSpPr>
          <p:nvPr/>
        </p:nvSpPr>
        <p:spPr bwMode="auto">
          <a:xfrm>
            <a:off x="5892800" y="31686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9" grpId="0"/>
      <p:bldP spid="225290" grpId="0"/>
      <p:bldP spid="225291" grpId="0"/>
      <p:bldP spid="225292" grpId="0"/>
      <p:bldP spid="225293" grpId="0"/>
      <p:bldP spid="225295" grpId="0"/>
      <p:bldP spid="225463" grpId="0"/>
      <p:bldP spid="225465" grpId="0"/>
      <p:bldP spid="225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</a:t>
            </a:r>
            <a:r>
              <a:rPr lang="zh-CN" altLang="en-US" sz="3000" b="1">
                <a:solidFill>
                  <a:srgbClr val="FF0000"/>
                </a:solidFill>
                <a:ea typeface="仿宋_GB2312" pitchFamily="49" charset="-122"/>
              </a:rPr>
              <a:t>最小</a:t>
            </a:r>
            <a:r>
              <a:rPr lang="zh-CN" altLang="en-US" sz="3000" b="1">
                <a:ea typeface="仿宋_GB2312" pitchFamily="49" charset="-122"/>
              </a:rPr>
              <a:t>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225284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225287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8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12" name="Text Box 32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160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225376" name="Rectangle 96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8" name="Line 98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9" name="Line 99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58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225332" name="Rectangle 5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225334" name="Line 5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5" name="Line 5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56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225337" name="Rectangle 5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225339" name="Line 5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0" name="Line 6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1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225342" name="Rectangle 6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225344" name="Line 6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5" name="Line 6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6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225347" name="Rectangle 6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225349" name="Line 6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0" name="Line 7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1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225352" name="Rectangle 7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225354" name="Line 7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5" name="Line 7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6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225357" name="Rectangle 7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225359" name="Line 7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0" name="Line 8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1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225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225364" name="Line 8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5" name="Line 8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6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225367" name="Rectangle 87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6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225369" name="Line 89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0" name="Line 90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225372" name="Rectangle 92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225374" name="Line 94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5" name="Line 95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377" name="Text Box 97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225380" name="Rectangle 100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1" name="Text Box 101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225382" name="Line 102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3" name="Line 103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57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225384" name="Line 104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05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225386" name="Line 10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7" name="Line 10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8" name="Line 10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225390" name="Line 110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1" name="Line 111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2" name="Line 112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113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225394" name="Line 114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5" name="Line 115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6" name="Line 116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30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225411" name="Text Box 131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225412" name="Text Box 132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3" name="Text Box 133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4" name="Text Box 134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5" name="Text Box 135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6" name="Text Box 136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7" name="Text Box 137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8" name="Text Box 138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19" name="Text Box 139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25420" name="Text Box 140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25442" name="Text Box 162"/>
          <p:cNvSpPr txBox="1">
            <a:spLocks noChangeArrowheads="1"/>
          </p:cNvSpPr>
          <p:nvPr/>
        </p:nvSpPr>
        <p:spPr bwMode="auto">
          <a:xfrm>
            <a:off x="0" y="6461125"/>
            <a:ext cx="457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2</a:t>
            </a:r>
            <a:endParaRPr lang="en-US" altLang="zh-CN" sz="2000" b="1" dirty="0"/>
          </a:p>
        </p:txBody>
      </p:sp>
      <p:sp>
        <p:nvSpPr>
          <p:cNvPr id="225447" name="Text Box 167"/>
          <p:cNvSpPr txBox="1">
            <a:spLocks noChangeArrowheads="1"/>
          </p:cNvSpPr>
          <p:nvPr/>
        </p:nvSpPr>
        <p:spPr bwMode="auto">
          <a:xfrm>
            <a:off x="2305050" y="44767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48" name="Text Box 168"/>
          <p:cNvSpPr txBox="1">
            <a:spLocks noChangeArrowheads="1"/>
          </p:cNvSpPr>
          <p:nvPr/>
        </p:nvSpPr>
        <p:spPr bwMode="auto">
          <a:xfrm>
            <a:off x="3048000" y="39243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49" name="Text Box 169"/>
          <p:cNvSpPr txBox="1">
            <a:spLocks noChangeArrowheads="1"/>
          </p:cNvSpPr>
          <p:nvPr/>
        </p:nvSpPr>
        <p:spPr bwMode="auto">
          <a:xfrm>
            <a:off x="3619500" y="22860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0" name="Text Box 170"/>
          <p:cNvSpPr txBox="1">
            <a:spLocks noChangeArrowheads="1"/>
          </p:cNvSpPr>
          <p:nvPr/>
        </p:nvSpPr>
        <p:spPr bwMode="auto">
          <a:xfrm>
            <a:off x="2381250" y="13144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1" name="Text Box 171"/>
          <p:cNvSpPr txBox="1">
            <a:spLocks noChangeArrowheads="1"/>
          </p:cNvSpPr>
          <p:nvPr/>
        </p:nvSpPr>
        <p:spPr bwMode="auto">
          <a:xfrm>
            <a:off x="266700" y="25146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2" name="Text Box 172"/>
          <p:cNvSpPr txBox="1">
            <a:spLocks noChangeArrowheads="1"/>
          </p:cNvSpPr>
          <p:nvPr/>
        </p:nvSpPr>
        <p:spPr bwMode="auto">
          <a:xfrm>
            <a:off x="2762250" y="29908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3" name="Text Box 173"/>
          <p:cNvSpPr txBox="1">
            <a:spLocks noChangeArrowheads="1"/>
          </p:cNvSpPr>
          <p:nvPr/>
        </p:nvSpPr>
        <p:spPr bwMode="auto">
          <a:xfrm>
            <a:off x="1600200" y="19431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4" name="Text Box 174"/>
          <p:cNvSpPr txBox="1">
            <a:spLocks noChangeArrowheads="1"/>
          </p:cNvSpPr>
          <p:nvPr/>
        </p:nvSpPr>
        <p:spPr bwMode="auto">
          <a:xfrm>
            <a:off x="2533650" y="20574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55" name="Text Box 175"/>
          <p:cNvSpPr txBox="1">
            <a:spLocks noChangeArrowheads="1"/>
          </p:cNvSpPr>
          <p:nvPr/>
        </p:nvSpPr>
        <p:spPr bwMode="auto">
          <a:xfrm>
            <a:off x="1390650" y="27051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438150" y="1447800"/>
            <a:ext cx="3409950" cy="3200400"/>
            <a:chOff x="276" y="912"/>
            <a:chExt cx="2148" cy="2016"/>
          </a:xfrm>
        </p:grpSpPr>
        <p:sp>
          <p:nvSpPr>
            <p:cNvPr id="225456" name="Line 176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7" name="Line 177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8" name="Line 178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9" name="Line 179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0" name="Line 180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61" name="Text Box 181"/>
          <p:cNvSpPr txBox="1">
            <a:spLocks noChangeArrowheads="1"/>
          </p:cNvSpPr>
          <p:nvPr/>
        </p:nvSpPr>
        <p:spPr bwMode="auto">
          <a:xfrm>
            <a:off x="1581150" y="32385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sp>
        <p:nvSpPr>
          <p:cNvPr id="225463" name="Text Box 183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225465" name="Text Box 185"/>
          <p:cNvSpPr txBox="1">
            <a:spLocks noChangeArrowheads="1"/>
          </p:cNvSpPr>
          <p:nvPr/>
        </p:nvSpPr>
        <p:spPr bwMode="auto">
          <a:xfrm>
            <a:off x="5638800" y="3314700"/>
            <a:ext cx="66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10</a:t>
            </a:r>
          </a:p>
        </p:txBody>
      </p:sp>
      <p:sp>
        <p:nvSpPr>
          <p:cNvPr id="225466" name="Text Box 186"/>
          <p:cNvSpPr txBox="1">
            <a:spLocks noChangeArrowheads="1"/>
          </p:cNvSpPr>
          <p:nvPr/>
        </p:nvSpPr>
        <p:spPr bwMode="auto">
          <a:xfrm>
            <a:off x="5892800" y="31686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●</a:t>
            </a:r>
          </a:p>
        </p:txBody>
      </p:sp>
      <p:cxnSp>
        <p:nvCxnSpPr>
          <p:cNvPr id="121" name="直接连接符 120"/>
          <p:cNvCxnSpPr/>
          <p:nvPr/>
        </p:nvCxnSpPr>
        <p:spPr>
          <a:xfrm flipV="1">
            <a:off x="6804248" y="3933056"/>
            <a:ext cx="79208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 flipV="1">
            <a:off x="7236296" y="2996952"/>
            <a:ext cx="36004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7308304" y="2276872"/>
            <a:ext cx="792088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 flipV="1">
            <a:off x="7092280" y="2060848"/>
            <a:ext cx="100811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 flipV="1">
            <a:off x="6948264" y="1268760"/>
            <a:ext cx="144016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6084168" y="1268760"/>
            <a:ext cx="792088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940152" y="1916832"/>
            <a:ext cx="144016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225463" idx="2"/>
          </p:cNvCxnSpPr>
          <p:nvPr/>
        </p:nvCxnSpPr>
        <p:spPr>
          <a:xfrm flipH="1" flipV="1">
            <a:off x="4829175" y="2500313"/>
            <a:ext cx="1110977" cy="208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225463" idx="2"/>
          </p:cNvCxnSpPr>
          <p:nvPr/>
        </p:nvCxnSpPr>
        <p:spPr>
          <a:xfrm>
            <a:off x="4829175" y="2500313"/>
            <a:ext cx="1254993" cy="856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6084168" y="3356992"/>
            <a:ext cx="720080" cy="115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86"/>
          <p:cNvSpPr>
            <a:spLocks/>
          </p:cNvSpPr>
          <p:nvPr/>
        </p:nvSpPr>
        <p:spPr bwMode="auto">
          <a:xfrm>
            <a:off x="628650" y="5962650"/>
            <a:ext cx="8210550" cy="30480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平面点集的凸包：包含平面点集中所有点的最小凸多边形。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233476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1" name="Text Box 19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233511" name="Rectangle 39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12" name="Line 40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13" name="Line 41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233516" name="Rectangle 4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233518" name="Line 4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2335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233523" name="Line 5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4" name="Line 5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233526" name="Rectangle 5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233528" name="Line 5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29" name="Line 5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2335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233533" name="Line 6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34" name="Line 6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2335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3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233538" name="Line 6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39" name="Line 6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233541" name="Rectangle 6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4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233543" name="Line 7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44" name="Line 7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233546" name="Rectangle 7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4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233548" name="Line 7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49" name="Line 7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233551" name="Rectangle 7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233553" name="Line 8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54" name="Line 8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233556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233558" name="Line 8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559" name="Line 8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3560" name="Text Box 88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233561" name="Rectangle 89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62" name="Text Box 90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233563" name="Line 91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64" name="Line 92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233566" name="Line 94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233568" name="Line 9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69" name="Line 9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70" name="Line 9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233572" name="Line 100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73" name="Line 101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74" name="Line 102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103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233576" name="Line 104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77" name="Line 105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78" name="Line 106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07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233580" name="Text Box 108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233581" name="Text Box 109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2" name="Text Box 110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3" name="Text Box 111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4" name="Text Box 112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5" name="Text Box 113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6" name="Text Box 114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7" name="Text Box 115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589" name="Text Box 117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3590" name="Text Box 118"/>
          <p:cNvSpPr txBox="1">
            <a:spLocks noChangeArrowheads="1"/>
          </p:cNvSpPr>
          <p:nvPr/>
        </p:nvSpPr>
        <p:spPr bwMode="auto">
          <a:xfrm>
            <a:off x="0" y="6461125"/>
            <a:ext cx="457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3</a:t>
            </a:r>
            <a:endParaRPr lang="en-US" altLang="zh-CN" sz="2000" b="1" dirty="0"/>
          </a:p>
        </p:txBody>
      </p:sp>
      <p:sp>
        <p:nvSpPr>
          <p:cNvPr id="233591" name="Line 119"/>
          <p:cNvSpPr>
            <a:spLocks noChangeShapeType="1"/>
          </p:cNvSpPr>
          <p:nvPr/>
        </p:nvSpPr>
        <p:spPr bwMode="auto">
          <a:xfrm flipH="1" flipV="1">
            <a:off x="7315200" y="29337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92" name="Line 120"/>
          <p:cNvSpPr>
            <a:spLocks noChangeShapeType="1"/>
          </p:cNvSpPr>
          <p:nvPr/>
        </p:nvSpPr>
        <p:spPr bwMode="auto">
          <a:xfrm flipV="1">
            <a:off x="6864350" y="39116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1276350" y="6045200"/>
            <a:ext cx="2362200" cy="641350"/>
            <a:chOff x="804" y="3808"/>
            <a:chExt cx="1488" cy="404"/>
          </a:xfrm>
        </p:grpSpPr>
        <p:sp>
          <p:nvSpPr>
            <p:cNvPr id="233594" name="Text Box 122"/>
            <p:cNvSpPr txBox="1">
              <a:spLocks noChangeArrowheads="1"/>
            </p:cNvSpPr>
            <p:nvPr/>
          </p:nvSpPr>
          <p:spPr bwMode="auto">
            <a:xfrm>
              <a:off x="804" y="3808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  <p:sp>
          <p:nvSpPr>
            <p:cNvPr id="233595" name="Text Box 123"/>
            <p:cNvSpPr txBox="1">
              <a:spLocks noChangeArrowheads="1"/>
            </p:cNvSpPr>
            <p:nvPr/>
          </p:nvSpPr>
          <p:spPr bwMode="auto">
            <a:xfrm>
              <a:off x="1236" y="3808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3596" name="Text Box 124"/>
            <p:cNvSpPr txBox="1">
              <a:spLocks noChangeArrowheads="1"/>
            </p:cNvSpPr>
            <p:nvPr/>
          </p:nvSpPr>
          <p:spPr bwMode="auto">
            <a:xfrm>
              <a:off x="1656" y="3808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2159000" y="6045200"/>
            <a:ext cx="2362200" cy="641350"/>
            <a:chOff x="804" y="3808"/>
            <a:chExt cx="1488" cy="404"/>
          </a:xfrm>
        </p:grpSpPr>
        <p:sp>
          <p:nvSpPr>
            <p:cNvPr id="233598" name="Text Box 126"/>
            <p:cNvSpPr txBox="1">
              <a:spLocks noChangeArrowheads="1"/>
            </p:cNvSpPr>
            <p:nvPr/>
          </p:nvSpPr>
          <p:spPr bwMode="auto">
            <a:xfrm>
              <a:off x="804" y="3808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  <p:sp>
          <p:nvSpPr>
            <p:cNvPr id="233599" name="Text Box 127"/>
            <p:cNvSpPr txBox="1">
              <a:spLocks noChangeArrowheads="1"/>
            </p:cNvSpPr>
            <p:nvPr/>
          </p:nvSpPr>
          <p:spPr bwMode="auto">
            <a:xfrm>
              <a:off x="1236" y="3808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3600" name="Text Box 128"/>
            <p:cNvSpPr txBox="1">
              <a:spLocks noChangeArrowheads="1"/>
            </p:cNvSpPr>
            <p:nvPr/>
          </p:nvSpPr>
          <p:spPr bwMode="auto">
            <a:xfrm>
              <a:off x="1656" y="3808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</p:grpSp>
      <p:sp>
        <p:nvSpPr>
          <p:cNvPr id="233605" name="Line 133"/>
          <p:cNvSpPr>
            <a:spLocks noChangeShapeType="1"/>
          </p:cNvSpPr>
          <p:nvPr/>
        </p:nvSpPr>
        <p:spPr bwMode="auto">
          <a:xfrm flipV="1">
            <a:off x="7315200" y="2266950"/>
            <a:ext cx="8572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2857500" y="5562600"/>
            <a:ext cx="419100" cy="495300"/>
            <a:chOff x="1800" y="3504"/>
            <a:chExt cx="264" cy="312"/>
          </a:xfrm>
        </p:grpSpPr>
        <p:sp>
          <p:nvSpPr>
            <p:cNvPr id="233606" name="Line 134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07" name="Line 135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37"/>
          <p:cNvGrpSpPr>
            <a:grpSpLocks/>
          </p:cNvGrpSpPr>
          <p:nvPr/>
        </p:nvGrpSpPr>
        <p:grpSpPr bwMode="auto">
          <a:xfrm>
            <a:off x="1352550" y="6061075"/>
            <a:ext cx="3105150" cy="641350"/>
            <a:chOff x="816" y="3916"/>
            <a:chExt cx="1956" cy="404"/>
          </a:xfrm>
        </p:grpSpPr>
        <p:sp>
          <p:nvSpPr>
            <p:cNvPr id="233610" name="Text Box 138"/>
            <p:cNvSpPr txBox="1">
              <a:spLocks noChangeArrowheads="1"/>
            </p:cNvSpPr>
            <p:nvPr/>
          </p:nvSpPr>
          <p:spPr bwMode="auto">
            <a:xfrm>
              <a:off x="1152" y="3916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3611" name="Text Box 139"/>
            <p:cNvSpPr txBox="1">
              <a:spLocks noChangeArrowheads="1"/>
            </p:cNvSpPr>
            <p:nvPr/>
          </p:nvSpPr>
          <p:spPr bwMode="auto">
            <a:xfrm>
              <a:off x="2136" y="3916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FF33CC"/>
                  </a:solidFill>
                </a:rPr>
                <a:t>rrx</a:t>
              </a:r>
              <a:endParaRPr lang="en-US" altLang="zh-CN" b="1" dirty="0">
                <a:solidFill>
                  <a:srgbClr val="FF33CC"/>
                </a:solidFill>
              </a:endParaRPr>
            </a:p>
          </p:txBody>
        </p:sp>
        <p:sp>
          <p:nvSpPr>
            <p:cNvPr id="233612" name="Text Box 140"/>
            <p:cNvSpPr txBox="1">
              <a:spLocks noChangeArrowheads="1"/>
            </p:cNvSpPr>
            <p:nvPr/>
          </p:nvSpPr>
          <p:spPr bwMode="auto">
            <a:xfrm>
              <a:off x="816" y="3916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sp>
        <p:nvSpPr>
          <p:cNvPr id="233613" name="Line 141"/>
          <p:cNvSpPr>
            <a:spLocks noChangeShapeType="1"/>
          </p:cNvSpPr>
          <p:nvPr/>
        </p:nvSpPr>
        <p:spPr bwMode="auto">
          <a:xfrm flipV="1">
            <a:off x="7620000" y="2228850"/>
            <a:ext cx="571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142"/>
          <p:cNvGrpSpPr>
            <a:grpSpLocks/>
          </p:cNvGrpSpPr>
          <p:nvPr/>
        </p:nvGrpSpPr>
        <p:grpSpPr bwMode="auto">
          <a:xfrm>
            <a:off x="857250" y="5753100"/>
            <a:ext cx="7410450" cy="19050"/>
            <a:chOff x="540" y="3624"/>
            <a:chExt cx="4668" cy="12"/>
          </a:xfrm>
        </p:grpSpPr>
        <p:sp>
          <p:nvSpPr>
            <p:cNvPr id="233615" name="Line 143"/>
            <p:cNvSpPr>
              <a:spLocks noChangeShapeType="1"/>
            </p:cNvSpPr>
            <p:nvPr/>
          </p:nvSpPr>
          <p:spPr bwMode="auto">
            <a:xfrm>
              <a:off x="540" y="363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144"/>
            <p:cNvGrpSpPr>
              <a:grpSpLocks/>
            </p:cNvGrpSpPr>
            <p:nvPr/>
          </p:nvGrpSpPr>
          <p:grpSpPr bwMode="auto">
            <a:xfrm>
              <a:off x="1044" y="3636"/>
              <a:ext cx="1212" cy="0"/>
              <a:chOff x="996" y="3852"/>
              <a:chExt cx="1212" cy="0"/>
            </a:xfrm>
          </p:grpSpPr>
          <p:sp>
            <p:nvSpPr>
              <p:cNvPr id="233617" name="Line 145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18" name="Line 146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19" name="Line 147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48"/>
            <p:cNvGrpSpPr>
              <a:grpSpLocks/>
            </p:cNvGrpSpPr>
            <p:nvPr/>
          </p:nvGrpSpPr>
          <p:grpSpPr bwMode="auto">
            <a:xfrm>
              <a:off x="2496" y="3624"/>
              <a:ext cx="1212" cy="0"/>
              <a:chOff x="996" y="3852"/>
              <a:chExt cx="1212" cy="0"/>
            </a:xfrm>
          </p:grpSpPr>
          <p:sp>
            <p:nvSpPr>
              <p:cNvPr id="233621" name="Line 149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22" name="Line 150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23" name="Line 151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52"/>
            <p:cNvGrpSpPr>
              <a:grpSpLocks/>
            </p:cNvGrpSpPr>
            <p:nvPr/>
          </p:nvGrpSpPr>
          <p:grpSpPr bwMode="auto">
            <a:xfrm>
              <a:off x="3996" y="3624"/>
              <a:ext cx="1212" cy="0"/>
              <a:chOff x="996" y="3852"/>
              <a:chExt cx="1212" cy="0"/>
            </a:xfrm>
          </p:grpSpPr>
          <p:sp>
            <p:nvSpPr>
              <p:cNvPr id="233625" name="Line 153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26" name="Line 154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627" name="Line 155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56"/>
          <p:cNvGrpSpPr>
            <a:grpSpLocks/>
          </p:cNvGrpSpPr>
          <p:nvPr/>
        </p:nvGrpSpPr>
        <p:grpSpPr bwMode="auto">
          <a:xfrm>
            <a:off x="5638800" y="3168650"/>
            <a:ext cx="749300" cy="665163"/>
            <a:chOff x="3552" y="1996"/>
            <a:chExt cx="472" cy="419"/>
          </a:xfrm>
        </p:grpSpPr>
        <p:sp>
          <p:nvSpPr>
            <p:cNvPr id="233629" name="Text Box 157"/>
            <p:cNvSpPr txBox="1">
              <a:spLocks noChangeArrowheads="1"/>
            </p:cNvSpPr>
            <p:nvPr/>
          </p:nvSpPr>
          <p:spPr bwMode="auto">
            <a:xfrm>
              <a:off x="3552" y="2088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10</a:t>
              </a:r>
            </a:p>
          </p:txBody>
        </p:sp>
        <p:sp>
          <p:nvSpPr>
            <p:cNvPr id="233630" name="Text Box 158"/>
            <p:cNvSpPr txBox="1">
              <a:spLocks noChangeArrowheads="1"/>
            </p:cNvSpPr>
            <p:nvPr/>
          </p:nvSpPr>
          <p:spPr bwMode="auto">
            <a:xfrm>
              <a:off x="3712" y="19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31" name="Group 159"/>
          <p:cNvGrpSpPr>
            <a:grpSpLocks/>
          </p:cNvGrpSpPr>
          <p:nvPr/>
        </p:nvGrpSpPr>
        <p:grpSpPr bwMode="auto">
          <a:xfrm>
            <a:off x="266700" y="1314450"/>
            <a:ext cx="3848100" cy="3498850"/>
            <a:chOff x="168" y="828"/>
            <a:chExt cx="2424" cy="2204"/>
          </a:xfrm>
        </p:grpSpPr>
        <p:sp>
          <p:nvSpPr>
            <p:cNvPr id="233632" name="Text Box 160"/>
            <p:cNvSpPr txBox="1">
              <a:spLocks noChangeArrowheads="1"/>
            </p:cNvSpPr>
            <p:nvPr/>
          </p:nvSpPr>
          <p:spPr bwMode="auto">
            <a:xfrm>
              <a:off x="1452" y="28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3" name="Text Box 161"/>
            <p:cNvSpPr txBox="1">
              <a:spLocks noChangeArrowheads="1"/>
            </p:cNvSpPr>
            <p:nvPr/>
          </p:nvSpPr>
          <p:spPr bwMode="auto">
            <a:xfrm>
              <a:off x="1920" y="247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4" name="Text Box 162"/>
            <p:cNvSpPr txBox="1">
              <a:spLocks noChangeArrowheads="1"/>
            </p:cNvSpPr>
            <p:nvPr/>
          </p:nvSpPr>
          <p:spPr bwMode="auto">
            <a:xfrm>
              <a:off x="2280" y="14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5" name="Text Box 163"/>
            <p:cNvSpPr txBox="1">
              <a:spLocks noChangeArrowheads="1"/>
            </p:cNvSpPr>
            <p:nvPr/>
          </p:nvSpPr>
          <p:spPr bwMode="auto">
            <a:xfrm>
              <a:off x="1500" y="8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6" name="Text Box 164"/>
            <p:cNvSpPr txBox="1">
              <a:spLocks noChangeArrowheads="1"/>
            </p:cNvSpPr>
            <p:nvPr/>
          </p:nvSpPr>
          <p:spPr bwMode="auto">
            <a:xfrm>
              <a:off x="168" y="15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7" name="Text Box 165"/>
            <p:cNvSpPr txBox="1">
              <a:spLocks noChangeArrowheads="1"/>
            </p:cNvSpPr>
            <p:nvPr/>
          </p:nvSpPr>
          <p:spPr bwMode="auto">
            <a:xfrm>
              <a:off x="1740" y="18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8" name="Text Box 166"/>
            <p:cNvSpPr txBox="1">
              <a:spLocks noChangeArrowheads="1"/>
            </p:cNvSpPr>
            <p:nvPr/>
          </p:nvSpPr>
          <p:spPr bwMode="auto">
            <a:xfrm>
              <a:off x="1008" y="122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39" name="Text Box 167"/>
            <p:cNvSpPr txBox="1">
              <a:spLocks noChangeArrowheads="1"/>
            </p:cNvSpPr>
            <p:nvPr/>
          </p:nvSpPr>
          <p:spPr bwMode="auto">
            <a:xfrm>
              <a:off x="1596" y="12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40" name="Text Box 168"/>
            <p:cNvSpPr txBox="1">
              <a:spLocks noChangeArrowheads="1"/>
            </p:cNvSpPr>
            <p:nvPr/>
          </p:nvSpPr>
          <p:spPr bwMode="auto">
            <a:xfrm>
              <a:off x="876" y="17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3641" name="Line 169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42" name="Line 170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43" name="Line 171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44" name="Line 172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45" name="Line 173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646" name="Text Box 174"/>
            <p:cNvSpPr txBox="1">
              <a:spLocks noChangeArrowheads="1"/>
            </p:cNvSpPr>
            <p:nvPr/>
          </p:nvSpPr>
          <p:spPr bwMode="auto">
            <a:xfrm>
              <a:off x="996" y="20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3647" name="Text Box 175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233648" name="Text Box 176"/>
          <p:cNvSpPr txBox="1">
            <a:spLocks noChangeArrowheads="1"/>
          </p:cNvSpPr>
          <p:nvPr/>
        </p:nvSpPr>
        <p:spPr bwMode="auto">
          <a:xfrm>
            <a:off x="1333500" y="481965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p</a:t>
            </a:r>
          </a:p>
        </p:txBody>
      </p:sp>
      <p:sp>
        <p:nvSpPr>
          <p:cNvPr id="154" name="Freeform 186"/>
          <p:cNvSpPr>
            <a:spLocks/>
          </p:cNvSpPr>
          <p:nvPr/>
        </p:nvSpPr>
        <p:spPr bwMode="auto">
          <a:xfrm>
            <a:off x="628650" y="5962650"/>
            <a:ext cx="8210550" cy="30480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Freeform 185"/>
          <p:cNvSpPr>
            <a:spLocks/>
          </p:cNvSpPr>
          <p:nvPr/>
        </p:nvSpPr>
        <p:spPr bwMode="auto">
          <a:xfrm>
            <a:off x="152400" y="5410200"/>
            <a:ext cx="8343900" cy="361950"/>
          </a:xfrm>
          <a:custGeom>
            <a:avLst/>
            <a:gdLst/>
            <a:ahLst/>
            <a:cxnLst>
              <a:cxn ang="0">
                <a:pos x="168" y="228"/>
              </a:cxn>
              <a:cxn ang="0">
                <a:pos x="0" y="228"/>
              </a:cxn>
              <a:cxn ang="0">
                <a:pos x="12" y="0"/>
              </a:cxn>
              <a:cxn ang="0">
                <a:pos x="5256" y="0"/>
              </a:cxn>
              <a:cxn ang="0">
                <a:pos x="5256" y="132"/>
              </a:cxn>
            </a:cxnLst>
            <a:rect l="0" t="0" r="r" b="b"/>
            <a:pathLst>
              <a:path w="5256" h="228">
                <a:moveTo>
                  <a:pt x="168" y="228"/>
                </a:moveTo>
                <a:lnTo>
                  <a:pt x="0" y="228"/>
                </a:lnTo>
                <a:lnTo>
                  <a:pt x="12" y="0"/>
                </a:lnTo>
                <a:lnTo>
                  <a:pt x="5256" y="0"/>
                </a:lnTo>
                <a:lnTo>
                  <a:pt x="5256" y="1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91" grpId="0" animBg="1"/>
      <p:bldP spid="233591" grpId="1" animBg="1"/>
      <p:bldP spid="233592" grpId="0" animBg="1"/>
      <p:bldP spid="233605" grpId="0" animBg="1"/>
      <p:bldP spid="233605" grpId="1" animBg="1"/>
      <p:bldP spid="233613" grpId="0" animBg="1"/>
      <p:bldP spid="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平面点集的凸包：包含平面点集中所有点的最小凸多边形。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235524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235527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28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39" name="Text Box 19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235559" name="Rectangle 39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0" name="Line 40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1" name="Line 41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235564" name="Rectangle 4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6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235566" name="Line 4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67" name="Line 4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235569" name="Rectangle 4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7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235571" name="Line 5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72" name="Line 5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235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7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235576" name="Line 5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77" name="Line 5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235579" name="Rectangle 5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235581" name="Line 6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82" name="Line 6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235584" name="Rectangle 6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8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235586" name="Line 6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87" name="Line 6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235589" name="Rectangle 6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235591" name="Line 7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92" name="Line 7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235594" name="Rectangle 7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9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235596" name="Line 7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597" name="Line 7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235599" name="Rectangle 7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235601" name="Line 8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02" name="Line 8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235604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0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235606" name="Line 8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07" name="Line 8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608" name="Text Box 88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235609" name="Rectangle 89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0" name="Text Box 90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235611" name="Line 91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2" name="Line 92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235614" name="Line 94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235616" name="Line 9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7" name="Line 9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8" name="Line 9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235620" name="Line 100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1" name="Line 101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2" name="Line 102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103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235624" name="Line 104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5" name="Line 105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6" name="Line 106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07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235628" name="Text Box 108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235629" name="Text Box 109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0" name="Text Box 110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1" name="Text Box 111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2" name="Text Box 112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3" name="Text Box 113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4" name="Text Box 114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5" name="Text Box 115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6" name="Text Box 116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637" name="Text Box 117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5638" name="Text Box 118"/>
          <p:cNvSpPr txBox="1">
            <a:spLocks noChangeArrowheads="1"/>
          </p:cNvSpPr>
          <p:nvPr/>
        </p:nvSpPr>
        <p:spPr bwMode="auto">
          <a:xfrm>
            <a:off x="0" y="6461125"/>
            <a:ext cx="457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4</a:t>
            </a:r>
            <a:endParaRPr lang="en-US" altLang="zh-CN" sz="2000" b="1" dirty="0"/>
          </a:p>
        </p:txBody>
      </p:sp>
      <p:sp>
        <p:nvSpPr>
          <p:cNvPr id="235640" name="Line 120"/>
          <p:cNvSpPr>
            <a:spLocks noChangeShapeType="1"/>
          </p:cNvSpPr>
          <p:nvPr/>
        </p:nvSpPr>
        <p:spPr bwMode="auto">
          <a:xfrm flipV="1">
            <a:off x="6864350" y="39116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2857500" y="5562600"/>
            <a:ext cx="419100" cy="495300"/>
            <a:chOff x="1800" y="3504"/>
            <a:chExt cx="264" cy="312"/>
          </a:xfrm>
        </p:grpSpPr>
        <p:sp>
          <p:nvSpPr>
            <p:cNvPr id="235651" name="Line 13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2" name="Line 13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57" name="Line 137"/>
          <p:cNvSpPr>
            <a:spLocks noChangeShapeType="1"/>
          </p:cNvSpPr>
          <p:nvPr/>
        </p:nvSpPr>
        <p:spPr bwMode="auto">
          <a:xfrm flipV="1">
            <a:off x="7620000" y="2228850"/>
            <a:ext cx="571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57250" y="5753100"/>
            <a:ext cx="7410450" cy="19050"/>
            <a:chOff x="540" y="3624"/>
            <a:chExt cx="4668" cy="12"/>
          </a:xfrm>
        </p:grpSpPr>
        <p:sp>
          <p:nvSpPr>
            <p:cNvPr id="235659" name="Line 139"/>
            <p:cNvSpPr>
              <a:spLocks noChangeShapeType="1"/>
            </p:cNvSpPr>
            <p:nvPr/>
          </p:nvSpPr>
          <p:spPr bwMode="auto">
            <a:xfrm>
              <a:off x="540" y="363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40"/>
            <p:cNvGrpSpPr>
              <a:grpSpLocks/>
            </p:cNvGrpSpPr>
            <p:nvPr/>
          </p:nvGrpSpPr>
          <p:grpSpPr bwMode="auto">
            <a:xfrm>
              <a:off x="1044" y="3636"/>
              <a:ext cx="1212" cy="0"/>
              <a:chOff x="996" y="3852"/>
              <a:chExt cx="1212" cy="0"/>
            </a:xfrm>
          </p:grpSpPr>
          <p:sp>
            <p:nvSpPr>
              <p:cNvPr id="235661" name="Line 141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2" name="Line 142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3" name="Line 143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44"/>
            <p:cNvGrpSpPr>
              <a:grpSpLocks/>
            </p:cNvGrpSpPr>
            <p:nvPr/>
          </p:nvGrpSpPr>
          <p:grpSpPr bwMode="auto">
            <a:xfrm>
              <a:off x="2496" y="3624"/>
              <a:ext cx="1212" cy="0"/>
              <a:chOff x="996" y="3852"/>
              <a:chExt cx="1212" cy="0"/>
            </a:xfrm>
          </p:grpSpPr>
          <p:sp>
            <p:nvSpPr>
              <p:cNvPr id="235665" name="Line 145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6" name="Line 146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7" name="Line 147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48"/>
            <p:cNvGrpSpPr>
              <a:grpSpLocks/>
            </p:cNvGrpSpPr>
            <p:nvPr/>
          </p:nvGrpSpPr>
          <p:grpSpPr bwMode="auto">
            <a:xfrm>
              <a:off x="3996" y="3624"/>
              <a:ext cx="1212" cy="0"/>
              <a:chOff x="996" y="3852"/>
              <a:chExt cx="1212" cy="0"/>
            </a:xfrm>
          </p:grpSpPr>
          <p:sp>
            <p:nvSpPr>
              <p:cNvPr id="235669" name="Line 149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0" name="Line 150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1" name="Line 151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80"/>
          <p:cNvGrpSpPr>
            <a:grpSpLocks/>
          </p:cNvGrpSpPr>
          <p:nvPr/>
        </p:nvGrpSpPr>
        <p:grpSpPr bwMode="auto">
          <a:xfrm>
            <a:off x="1352550" y="6061075"/>
            <a:ext cx="3105150" cy="641350"/>
            <a:chOff x="816" y="3916"/>
            <a:chExt cx="1956" cy="404"/>
          </a:xfrm>
        </p:grpSpPr>
        <p:sp>
          <p:nvSpPr>
            <p:cNvPr id="235701" name="Text Box 181"/>
            <p:cNvSpPr txBox="1">
              <a:spLocks noChangeArrowheads="1"/>
            </p:cNvSpPr>
            <p:nvPr/>
          </p:nvSpPr>
          <p:spPr bwMode="auto">
            <a:xfrm>
              <a:off x="1152" y="3916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5702" name="Text Box 182"/>
            <p:cNvSpPr txBox="1">
              <a:spLocks noChangeArrowheads="1"/>
            </p:cNvSpPr>
            <p:nvPr/>
          </p:nvSpPr>
          <p:spPr bwMode="auto">
            <a:xfrm>
              <a:off x="2136" y="3916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  <p:sp>
          <p:nvSpPr>
            <p:cNvPr id="235703" name="Text Box 183"/>
            <p:cNvSpPr txBox="1">
              <a:spLocks noChangeArrowheads="1"/>
            </p:cNvSpPr>
            <p:nvPr/>
          </p:nvSpPr>
          <p:spPr bwMode="auto">
            <a:xfrm>
              <a:off x="816" y="3916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sp>
        <p:nvSpPr>
          <p:cNvPr id="235704" name="Line 184"/>
          <p:cNvSpPr>
            <a:spLocks noChangeShapeType="1"/>
          </p:cNvSpPr>
          <p:nvPr/>
        </p:nvSpPr>
        <p:spPr bwMode="auto">
          <a:xfrm flipH="1" flipV="1">
            <a:off x="7029450" y="2057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89"/>
          <p:cNvGrpSpPr>
            <a:grpSpLocks/>
          </p:cNvGrpSpPr>
          <p:nvPr/>
        </p:nvGrpSpPr>
        <p:grpSpPr bwMode="auto">
          <a:xfrm>
            <a:off x="2076450" y="6042025"/>
            <a:ext cx="3162300" cy="641350"/>
            <a:chOff x="1308" y="3146"/>
            <a:chExt cx="1992" cy="404"/>
          </a:xfrm>
        </p:grpSpPr>
        <p:sp>
          <p:nvSpPr>
            <p:cNvPr id="235706" name="Text Box 186"/>
            <p:cNvSpPr txBox="1">
              <a:spLocks noChangeArrowheads="1"/>
            </p:cNvSpPr>
            <p:nvPr/>
          </p:nvSpPr>
          <p:spPr bwMode="auto">
            <a:xfrm>
              <a:off x="2208" y="3146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5707" name="Text Box 187"/>
            <p:cNvSpPr txBox="1">
              <a:spLocks noChangeArrowheads="1"/>
            </p:cNvSpPr>
            <p:nvPr/>
          </p:nvSpPr>
          <p:spPr bwMode="auto">
            <a:xfrm>
              <a:off x="2664" y="3146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  <p:sp>
          <p:nvSpPr>
            <p:cNvPr id="235708" name="Text Box 188"/>
            <p:cNvSpPr txBox="1">
              <a:spLocks noChangeArrowheads="1"/>
            </p:cNvSpPr>
            <p:nvPr/>
          </p:nvSpPr>
          <p:spPr bwMode="auto">
            <a:xfrm>
              <a:off x="1308" y="3146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sp>
        <p:nvSpPr>
          <p:cNvPr id="235710" name="Line 190"/>
          <p:cNvSpPr>
            <a:spLocks noChangeShapeType="1"/>
          </p:cNvSpPr>
          <p:nvPr/>
        </p:nvSpPr>
        <p:spPr bwMode="auto">
          <a:xfrm flipH="1" flipV="1">
            <a:off x="6934200" y="1295400"/>
            <a:ext cx="1143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95"/>
          <p:cNvGrpSpPr>
            <a:grpSpLocks/>
          </p:cNvGrpSpPr>
          <p:nvPr/>
        </p:nvGrpSpPr>
        <p:grpSpPr bwMode="auto">
          <a:xfrm>
            <a:off x="3638550" y="6003925"/>
            <a:ext cx="2343150" cy="641350"/>
            <a:chOff x="2292" y="3110"/>
            <a:chExt cx="1476" cy="404"/>
          </a:xfrm>
        </p:grpSpPr>
        <p:sp>
          <p:nvSpPr>
            <p:cNvPr id="235712" name="Text Box 192"/>
            <p:cNvSpPr txBox="1">
              <a:spLocks noChangeArrowheads="1"/>
            </p:cNvSpPr>
            <p:nvPr/>
          </p:nvSpPr>
          <p:spPr bwMode="auto">
            <a:xfrm>
              <a:off x="2676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5713" name="Text Box 193"/>
            <p:cNvSpPr txBox="1">
              <a:spLocks noChangeArrowheads="1"/>
            </p:cNvSpPr>
            <p:nvPr/>
          </p:nvSpPr>
          <p:spPr bwMode="auto">
            <a:xfrm>
              <a:off x="3132" y="3110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  <p:sp>
          <p:nvSpPr>
            <p:cNvPr id="235714" name="Text Box 194"/>
            <p:cNvSpPr txBox="1">
              <a:spLocks noChangeArrowheads="1"/>
            </p:cNvSpPr>
            <p:nvPr/>
          </p:nvSpPr>
          <p:spPr bwMode="auto">
            <a:xfrm>
              <a:off x="2292" y="3110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grpSp>
        <p:nvGrpSpPr>
          <p:cNvPr id="30" name="Group 203"/>
          <p:cNvGrpSpPr>
            <a:grpSpLocks/>
          </p:cNvGrpSpPr>
          <p:nvPr/>
        </p:nvGrpSpPr>
        <p:grpSpPr bwMode="auto">
          <a:xfrm>
            <a:off x="2019300" y="5984875"/>
            <a:ext cx="3943350" cy="679450"/>
            <a:chOff x="1272" y="3014"/>
            <a:chExt cx="2484" cy="428"/>
          </a:xfrm>
        </p:grpSpPr>
        <p:sp>
          <p:nvSpPr>
            <p:cNvPr id="235717" name="Text Box 197"/>
            <p:cNvSpPr txBox="1">
              <a:spLocks noChangeArrowheads="1"/>
            </p:cNvSpPr>
            <p:nvPr/>
          </p:nvSpPr>
          <p:spPr bwMode="auto">
            <a:xfrm>
              <a:off x="2184" y="3038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5718" name="Text Box 198"/>
            <p:cNvSpPr txBox="1">
              <a:spLocks noChangeArrowheads="1"/>
            </p:cNvSpPr>
            <p:nvPr/>
          </p:nvSpPr>
          <p:spPr bwMode="auto">
            <a:xfrm>
              <a:off x="3120" y="3014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  <p:sp>
          <p:nvSpPr>
            <p:cNvPr id="235719" name="Text Box 199"/>
            <p:cNvSpPr txBox="1">
              <a:spLocks noChangeArrowheads="1"/>
            </p:cNvSpPr>
            <p:nvPr/>
          </p:nvSpPr>
          <p:spPr bwMode="auto">
            <a:xfrm>
              <a:off x="1272" y="3038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grpSp>
        <p:nvGrpSpPr>
          <p:cNvPr id="31" name="Group 200"/>
          <p:cNvGrpSpPr>
            <a:grpSpLocks/>
          </p:cNvGrpSpPr>
          <p:nvPr/>
        </p:nvGrpSpPr>
        <p:grpSpPr bwMode="auto">
          <a:xfrm>
            <a:off x="4362450" y="5543550"/>
            <a:ext cx="419100" cy="495300"/>
            <a:chOff x="1800" y="3504"/>
            <a:chExt cx="264" cy="312"/>
          </a:xfrm>
        </p:grpSpPr>
        <p:sp>
          <p:nvSpPr>
            <p:cNvPr id="235721" name="Line 20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2" name="Line 20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4" name="Line 204"/>
          <p:cNvSpPr>
            <a:spLocks noChangeShapeType="1"/>
          </p:cNvSpPr>
          <p:nvPr/>
        </p:nvSpPr>
        <p:spPr bwMode="auto">
          <a:xfrm flipH="1" flipV="1">
            <a:off x="6915150" y="1276350"/>
            <a:ext cx="12573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648" name="Group 205"/>
          <p:cNvGrpSpPr>
            <a:grpSpLocks/>
          </p:cNvGrpSpPr>
          <p:nvPr/>
        </p:nvGrpSpPr>
        <p:grpSpPr bwMode="auto">
          <a:xfrm>
            <a:off x="5638800" y="3168650"/>
            <a:ext cx="749300" cy="665163"/>
            <a:chOff x="3552" y="1996"/>
            <a:chExt cx="472" cy="419"/>
          </a:xfrm>
        </p:grpSpPr>
        <p:sp>
          <p:nvSpPr>
            <p:cNvPr id="235726" name="Text Box 206"/>
            <p:cNvSpPr txBox="1">
              <a:spLocks noChangeArrowheads="1"/>
            </p:cNvSpPr>
            <p:nvPr/>
          </p:nvSpPr>
          <p:spPr bwMode="auto">
            <a:xfrm>
              <a:off x="3552" y="2088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10</a:t>
              </a:r>
            </a:p>
          </p:txBody>
        </p:sp>
        <p:sp>
          <p:nvSpPr>
            <p:cNvPr id="235727" name="Text Box 207"/>
            <p:cNvSpPr txBox="1">
              <a:spLocks noChangeArrowheads="1"/>
            </p:cNvSpPr>
            <p:nvPr/>
          </p:nvSpPr>
          <p:spPr bwMode="auto">
            <a:xfrm>
              <a:off x="3712" y="19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235649" name="Group 208"/>
          <p:cNvGrpSpPr>
            <a:grpSpLocks/>
          </p:cNvGrpSpPr>
          <p:nvPr/>
        </p:nvGrpSpPr>
        <p:grpSpPr bwMode="auto">
          <a:xfrm>
            <a:off x="266700" y="1314450"/>
            <a:ext cx="3848100" cy="3498850"/>
            <a:chOff x="168" y="828"/>
            <a:chExt cx="2424" cy="2204"/>
          </a:xfrm>
        </p:grpSpPr>
        <p:sp>
          <p:nvSpPr>
            <p:cNvPr id="235729" name="Text Box 209"/>
            <p:cNvSpPr txBox="1">
              <a:spLocks noChangeArrowheads="1"/>
            </p:cNvSpPr>
            <p:nvPr/>
          </p:nvSpPr>
          <p:spPr bwMode="auto">
            <a:xfrm>
              <a:off x="1452" y="28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0" name="Text Box 210"/>
            <p:cNvSpPr txBox="1">
              <a:spLocks noChangeArrowheads="1"/>
            </p:cNvSpPr>
            <p:nvPr/>
          </p:nvSpPr>
          <p:spPr bwMode="auto">
            <a:xfrm>
              <a:off x="1920" y="247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1" name="Text Box 211"/>
            <p:cNvSpPr txBox="1">
              <a:spLocks noChangeArrowheads="1"/>
            </p:cNvSpPr>
            <p:nvPr/>
          </p:nvSpPr>
          <p:spPr bwMode="auto">
            <a:xfrm>
              <a:off x="2280" y="14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2" name="Text Box 212"/>
            <p:cNvSpPr txBox="1">
              <a:spLocks noChangeArrowheads="1"/>
            </p:cNvSpPr>
            <p:nvPr/>
          </p:nvSpPr>
          <p:spPr bwMode="auto">
            <a:xfrm>
              <a:off x="1500" y="8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3" name="Text Box 213"/>
            <p:cNvSpPr txBox="1">
              <a:spLocks noChangeArrowheads="1"/>
            </p:cNvSpPr>
            <p:nvPr/>
          </p:nvSpPr>
          <p:spPr bwMode="auto">
            <a:xfrm>
              <a:off x="168" y="15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4" name="Text Box 214"/>
            <p:cNvSpPr txBox="1">
              <a:spLocks noChangeArrowheads="1"/>
            </p:cNvSpPr>
            <p:nvPr/>
          </p:nvSpPr>
          <p:spPr bwMode="auto">
            <a:xfrm>
              <a:off x="1740" y="18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5" name="Text Box 215"/>
            <p:cNvSpPr txBox="1">
              <a:spLocks noChangeArrowheads="1"/>
            </p:cNvSpPr>
            <p:nvPr/>
          </p:nvSpPr>
          <p:spPr bwMode="auto">
            <a:xfrm>
              <a:off x="1008" y="122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6" name="Text Box 216"/>
            <p:cNvSpPr txBox="1">
              <a:spLocks noChangeArrowheads="1"/>
            </p:cNvSpPr>
            <p:nvPr/>
          </p:nvSpPr>
          <p:spPr bwMode="auto">
            <a:xfrm>
              <a:off x="1596" y="12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7" name="Text Box 217"/>
            <p:cNvSpPr txBox="1">
              <a:spLocks noChangeArrowheads="1"/>
            </p:cNvSpPr>
            <p:nvPr/>
          </p:nvSpPr>
          <p:spPr bwMode="auto">
            <a:xfrm>
              <a:off x="876" y="17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5738" name="Line 218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9" name="Line 219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0" name="Line 220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1" name="Line 221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2" name="Line 222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3" name="Text Box 223"/>
            <p:cNvSpPr txBox="1">
              <a:spLocks noChangeArrowheads="1"/>
            </p:cNvSpPr>
            <p:nvPr/>
          </p:nvSpPr>
          <p:spPr bwMode="auto">
            <a:xfrm>
              <a:off x="996" y="20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5744" name="Text Box 224"/>
          <p:cNvSpPr txBox="1">
            <a:spLocks noChangeArrowheads="1"/>
          </p:cNvSpPr>
          <p:nvPr/>
        </p:nvSpPr>
        <p:spPr bwMode="auto">
          <a:xfrm>
            <a:off x="1333500" y="481965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p</a:t>
            </a:r>
          </a:p>
        </p:txBody>
      </p:sp>
      <p:sp>
        <p:nvSpPr>
          <p:cNvPr id="162" name="Freeform 186"/>
          <p:cNvSpPr>
            <a:spLocks/>
          </p:cNvSpPr>
          <p:nvPr/>
        </p:nvSpPr>
        <p:spPr bwMode="auto">
          <a:xfrm>
            <a:off x="628650" y="5962650"/>
            <a:ext cx="8210550" cy="30480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Freeform 185"/>
          <p:cNvSpPr>
            <a:spLocks/>
          </p:cNvSpPr>
          <p:nvPr/>
        </p:nvSpPr>
        <p:spPr bwMode="auto">
          <a:xfrm>
            <a:off x="152400" y="5410200"/>
            <a:ext cx="8343900" cy="361950"/>
          </a:xfrm>
          <a:custGeom>
            <a:avLst/>
            <a:gdLst/>
            <a:ahLst/>
            <a:cxnLst>
              <a:cxn ang="0">
                <a:pos x="168" y="228"/>
              </a:cxn>
              <a:cxn ang="0">
                <a:pos x="0" y="228"/>
              </a:cxn>
              <a:cxn ang="0">
                <a:pos x="12" y="0"/>
              </a:cxn>
              <a:cxn ang="0">
                <a:pos x="5256" y="0"/>
              </a:cxn>
              <a:cxn ang="0">
                <a:pos x="5256" y="132"/>
              </a:cxn>
            </a:cxnLst>
            <a:rect l="0" t="0" r="r" b="b"/>
            <a:pathLst>
              <a:path w="5256" h="228">
                <a:moveTo>
                  <a:pt x="168" y="228"/>
                </a:moveTo>
                <a:lnTo>
                  <a:pt x="0" y="228"/>
                </a:lnTo>
                <a:lnTo>
                  <a:pt x="12" y="0"/>
                </a:lnTo>
                <a:lnTo>
                  <a:pt x="5256" y="0"/>
                </a:lnTo>
                <a:lnTo>
                  <a:pt x="5256" y="1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5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35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8" grpId="0" animBg="1"/>
      <p:bldP spid="235704" grpId="0" animBg="1"/>
      <p:bldP spid="235704" grpId="1" animBg="1"/>
      <p:bldP spid="235710" grpId="0" animBg="1"/>
      <p:bldP spid="235710" grpId="1" animBg="1"/>
      <p:bldP spid="2357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平面点集的凸包：包含平面点集中所有点的最小凸多边形。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237572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237586" name="Line 18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7" name="Text Box 19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237607" name="Rectangle 39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08" name="Line 40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09" name="Line 41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237612" name="Rectangle 4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1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237614" name="Line 4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15" name="Line 4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237617" name="Rectangle 4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1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237619" name="Line 5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20" name="Line 5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237622" name="Rectangle 5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237624" name="Line 5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25" name="Line 5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237627" name="Rectangle 5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237629" name="Line 6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30" name="Line 6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237632" name="Rectangle 6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3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237634" name="Line 6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35" name="Line 6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23763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3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237639" name="Line 7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40" name="Line 7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237642" name="Rectangle 7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237644" name="Line 7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45" name="Line 7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237647" name="Rectangle 79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237649" name="Line 81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50" name="Line 82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237652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237654" name="Line 86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655" name="Line 87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7656" name="Text Box 88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237657" name="Rectangle 89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58" name="Text Box 90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237659" name="Line 91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0" name="Line 92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237662" name="Line 94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237664" name="Line 9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5" name="Line 9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6" name="Line 9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237668" name="Line 100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69" name="Line 101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70" name="Line 102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103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237672" name="Line 104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73" name="Line 105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74" name="Line 106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07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237676" name="Text Box 108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237677" name="Text Box 109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78" name="Text Box 110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79" name="Text Box 111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0" name="Text Box 112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1" name="Text Box 113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2" name="Text Box 114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3" name="Text Box 115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4" name="Text Box 116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685" name="Text Box 117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7686" name="Text Box 118"/>
          <p:cNvSpPr txBox="1">
            <a:spLocks noChangeArrowheads="1"/>
          </p:cNvSpPr>
          <p:nvPr/>
        </p:nvSpPr>
        <p:spPr bwMode="auto">
          <a:xfrm>
            <a:off x="0" y="6461125"/>
            <a:ext cx="45720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5</a:t>
            </a:r>
            <a:endParaRPr lang="en-US" altLang="zh-CN" sz="2000" b="1" dirty="0"/>
          </a:p>
        </p:txBody>
      </p:sp>
      <p:sp>
        <p:nvSpPr>
          <p:cNvPr id="237687" name="Line 119"/>
          <p:cNvSpPr>
            <a:spLocks noChangeShapeType="1"/>
          </p:cNvSpPr>
          <p:nvPr/>
        </p:nvSpPr>
        <p:spPr bwMode="auto">
          <a:xfrm flipV="1">
            <a:off x="6864350" y="39116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20"/>
          <p:cNvGrpSpPr>
            <a:grpSpLocks/>
          </p:cNvGrpSpPr>
          <p:nvPr/>
        </p:nvGrpSpPr>
        <p:grpSpPr bwMode="auto">
          <a:xfrm>
            <a:off x="2857500" y="5562600"/>
            <a:ext cx="419100" cy="495300"/>
            <a:chOff x="1800" y="3504"/>
            <a:chExt cx="264" cy="312"/>
          </a:xfrm>
        </p:grpSpPr>
        <p:sp>
          <p:nvSpPr>
            <p:cNvPr id="237689" name="Line 12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90" name="Line 12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7691" name="Line 123"/>
          <p:cNvSpPr>
            <a:spLocks noChangeShapeType="1"/>
          </p:cNvSpPr>
          <p:nvPr/>
        </p:nvSpPr>
        <p:spPr bwMode="auto">
          <a:xfrm flipV="1">
            <a:off x="7620000" y="2228850"/>
            <a:ext cx="571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857250" y="5753100"/>
            <a:ext cx="7410450" cy="19050"/>
            <a:chOff x="540" y="3624"/>
            <a:chExt cx="4668" cy="12"/>
          </a:xfrm>
        </p:grpSpPr>
        <p:sp>
          <p:nvSpPr>
            <p:cNvPr id="237693" name="Line 125"/>
            <p:cNvSpPr>
              <a:spLocks noChangeShapeType="1"/>
            </p:cNvSpPr>
            <p:nvPr/>
          </p:nvSpPr>
          <p:spPr bwMode="auto">
            <a:xfrm>
              <a:off x="540" y="363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1044" y="3636"/>
              <a:ext cx="1212" cy="0"/>
              <a:chOff x="996" y="3852"/>
              <a:chExt cx="1212" cy="0"/>
            </a:xfrm>
          </p:grpSpPr>
          <p:sp>
            <p:nvSpPr>
              <p:cNvPr id="237695" name="Line 127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96" name="Line 128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697" name="Line 129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30"/>
            <p:cNvGrpSpPr>
              <a:grpSpLocks/>
            </p:cNvGrpSpPr>
            <p:nvPr/>
          </p:nvGrpSpPr>
          <p:grpSpPr bwMode="auto">
            <a:xfrm>
              <a:off x="2496" y="3624"/>
              <a:ext cx="1212" cy="0"/>
              <a:chOff x="996" y="3852"/>
              <a:chExt cx="1212" cy="0"/>
            </a:xfrm>
          </p:grpSpPr>
          <p:sp>
            <p:nvSpPr>
              <p:cNvPr id="237699" name="Line 131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700" name="Line 132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701" name="Line 133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34"/>
            <p:cNvGrpSpPr>
              <a:grpSpLocks/>
            </p:cNvGrpSpPr>
            <p:nvPr/>
          </p:nvGrpSpPr>
          <p:grpSpPr bwMode="auto">
            <a:xfrm>
              <a:off x="3996" y="3624"/>
              <a:ext cx="1212" cy="0"/>
              <a:chOff x="996" y="3852"/>
              <a:chExt cx="1212" cy="0"/>
            </a:xfrm>
          </p:grpSpPr>
          <p:sp>
            <p:nvSpPr>
              <p:cNvPr id="237703" name="Line 135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704" name="Line 136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705" name="Line 137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4362450" y="5543550"/>
            <a:ext cx="419100" cy="495300"/>
            <a:chOff x="1800" y="3504"/>
            <a:chExt cx="264" cy="312"/>
          </a:xfrm>
        </p:grpSpPr>
        <p:sp>
          <p:nvSpPr>
            <p:cNvPr id="237725" name="Line 157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26" name="Line 158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7727" name="Line 159"/>
          <p:cNvSpPr>
            <a:spLocks noChangeShapeType="1"/>
          </p:cNvSpPr>
          <p:nvPr/>
        </p:nvSpPr>
        <p:spPr bwMode="auto">
          <a:xfrm flipH="1" flipV="1">
            <a:off x="6915150" y="1276350"/>
            <a:ext cx="12573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2019300" y="5984875"/>
            <a:ext cx="3943350" cy="679450"/>
            <a:chOff x="1272" y="3014"/>
            <a:chExt cx="2484" cy="428"/>
          </a:xfrm>
        </p:grpSpPr>
        <p:sp>
          <p:nvSpPr>
            <p:cNvPr id="237729" name="Text Box 161"/>
            <p:cNvSpPr txBox="1">
              <a:spLocks noChangeArrowheads="1"/>
            </p:cNvSpPr>
            <p:nvPr/>
          </p:nvSpPr>
          <p:spPr bwMode="auto">
            <a:xfrm>
              <a:off x="2184" y="3038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7730" name="Text Box 162"/>
            <p:cNvSpPr txBox="1">
              <a:spLocks noChangeArrowheads="1"/>
            </p:cNvSpPr>
            <p:nvPr/>
          </p:nvSpPr>
          <p:spPr bwMode="auto">
            <a:xfrm>
              <a:off x="3120" y="3014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rrx</a:t>
              </a:r>
            </a:p>
          </p:txBody>
        </p:sp>
        <p:sp>
          <p:nvSpPr>
            <p:cNvPr id="237731" name="Text Box 163"/>
            <p:cNvSpPr txBox="1">
              <a:spLocks noChangeArrowheads="1"/>
            </p:cNvSpPr>
            <p:nvPr/>
          </p:nvSpPr>
          <p:spPr bwMode="auto">
            <a:xfrm>
              <a:off x="1272" y="3038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sp>
        <p:nvSpPr>
          <p:cNvPr id="237732" name="Line 164"/>
          <p:cNvSpPr>
            <a:spLocks noChangeShapeType="1"/>
          </p:cNvSpPr>
          <p:nvPr/>
        </p:nvSpPr>
        <p:spPr bwMode="auto">
          <a:xfrm flipH="1">
            <a:off x="6134100" y="1295400"/>
            <a:ext cx="7810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3" name="Line 165"/>
          <p:cNvSpPr>
            <a:spLocks noChangeShapeType="1"/>
          </p:cNvSpPr>
          <p:nvPr/>
        </p:nvSpPr>
        <p:spPr bwMode="auto">
          <a:xfrm flipH="1">
            <a:off x="5943600" y="1924050"/>
            <a:ext cx="20955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4" name="Line 166"/>
          <p:cNvSpPr>
            <a:spLocks noChangeShapeType="1"/>
          </p:cNvSpPr>
          <p:nvPr/>
        </p:nvSpPr>
        <p:spPr bwMode="auto">
          <a:xfrm flipH="1" flipV="1">
            <a:off x="4762500" y="2495550"/>
            <a:ext cx="11620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5" name="Line 167"/>
          <p:cNvSpPr>
            <a:spLocks noChangeShapeType="1"/>
          </p:cNvSpPr>
          <p:nvPr/>
        </p:nvSpPr>
        <p:spPr bwMode="auto">
          <a:xfrm flipH="1">
            <a:off x="4800600" y="1943100"/>
            <a:ext cx="131445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6" name="Line 168"/>
          <p:cNvSpPr>
            <a:spLocks noChangeShapeType="1"/>
          </p:cNvSpPr>
          <p:nvPr/>
        </p:nvSpPr>
        <p:spPr bwMode="auto">
          <a:xfrm>
            <a:off x="4819650" y="2495550"/>
            <a:ext cx="12573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7" name="Line 169"/>
          <p:cNvSpPr>
            <a:spLocks noChangeShapeType="1"/>
          </p:cNvSpPr>
          <p:nvPr/>
        </p:nvSpPr>
        <p:spPr bwMode="auto">
          <a:xfrm>
            <a:off x="6076950" y="3333750"/>
            <a:ext cx="72390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38" name="Line 170"/>
          <p:cNvSpPr>
            <a:spLocks noChangeShapeType="1"/>
          </p:cNvSpPr>
          <p:nvPr/>
        </p:nvSpPr>
        <p:spPr bwMode="auto">
          <a:xfrm flipH="1">
            <a:off x="4800600" y="1276350"/>
            <a:ext cx="2114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74"/>
          <p:cNvGrpSpPr>
            <a:grpSpLocks/>
          </p:cNvGrpSpPr>
          <p:nvPr/>
        </p:nvGrpSpPr>
        <p:grpSpPr bwMode="auto">
          <a:xfrm>
            <a:off x="5943600" y="5562600"/>
            <a:ext cx="419100" cy="495300"/>
            <a:chOff x="1800" y="3504"/>
            <a:chExt cx="264" cy="312"/>
          </a:xfrm>
        </p:grpSpPr>
        <p:sp>
          <p:nvSpPr>
            <p:cNvPr id="237743" name="Line 175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77"/>
          <p:cNvGrpSpPr>
            <a:grpSpLocks/>
          </p:cNvGrpSpPr>
          <p:nvPr/>
        </p:nvGrpSpPr>
        <p:grpSpPr bwMode="auto">
          <a:xfrm>
            <a:off x="6724650" y="5581650"/>
            <a:ext cx="419100" cy="495300"/>
            <a:chOff x="1800" y="3504"/>
            <a:chExt cx="264" cy="312"/>
          </a:xfrm>
        </p:grpSpPr>
        <p:sp>
          <p:nvSpPr>
            <p:cNvPr id="237746" name="Line 178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7750" name="Text Box 182"/>
          <p:cNvSpPr txBox="1">
            <a:spLocks noChangeArrowheads="1"/>
          </p:cNvSpPr>
          <p:nvPr/>
        </p:nvSpPr>
        <p:spPr bwMode="auto">
          <a:xfrm>
            <a:off x="8134350" y="60452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rrx</a:t>
            </a:r>
          </a:p>
        </p:txBody>
      </p:sp>
      <p:grpSp>
        <p:nvGrpSpPr>
          <p:cNvPr id="31" name="Group 184"/>
          <p:cNvGrpSpPr>
            <a:grpSpLocks/>
          </p:cNvGrpSpPr>
          <p:nvPr/>
        </p:nvGrpSpPr>
        <p:grpSpPr bwMode="auto">
          <a:xfrm>
            <a:off x="6762750" y="6099175"/>
            <a:ext cx="1295400" cy="660400"/>
            <a:chOff x="4752" y="3110"/>
            <a:chExt cx="816" cy="416"/>
          </a:xfrm>
        </p:grpSpPr>
        <p:sp>
          <p:nvSpPr>
            <p:cNvPr id="237749" name="Text Box 181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237751" name="Text Box 183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33CC"/>
                </a:solidFill>
              </a:endParaRPr>
            </a:p>
          </p:txBody>
        </p:sp>
      </p:grpSp>
      <p:sp>
        <p:nvSpPr>
          <p:cNvPr id="237753" name="Freeform 185"/>
          <p:cNvSpPr>
            <a:spLocks/>
          </p:cNvSpPr>
          <p:nvPr/>
        </p:nvSpPr>
        <p:spPr bwMode="auto">
          <a:xfrm>
            <a:off x="152400" y="5410200"/>
            <a:ext cx="8343900" cy="361950"/>
          </a:xfrm>
          <a:custGeom>
            <a:avLst/>
            <a:gdLst/>
            <a:ahLst/>
            <a:cxnLst>
              <a:cxn ang="0">
                <a:pos x="168" y="228"/>
              </a:cxn>
              <a:cxn ang="0">
                <a:pos x="0" y="228"/>
              </a:cxn>
              <a:cxn ang="0">
                <a:pos x="12" y="0"/>
              </a:cxn>
              <a:cxn ang="0">
                <a:pos x="5256" y="0"/>
              </a:cxn>
              <a:cxn ang="0">
                <a:pos x="5256" y="132"/>
              </a:cxn>
            </a:cxnLst>
            <a:rect l="0" t="0" r="r" b="b"/>
            <a:pathLst>
              <a:path w="5256" h="228">
                <a:moveTo>
                  <a:pt x="168" y="228"/>
                </a:moveTo>
                <a:lnTo>
                  <a:pt x="0" y="228"/>
                </a:lnTo>
                <a:lnTo>
                  <a:pt x="12" y="0"/>
                </a:lnTo>
                <a:lnTo>
                  <a:pt x="5256" y="0"/>
                </a:lnTo>
                <a:lnTo>
                  <a:pt x="5256" y="1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54" name="Freeform 186"/>
          <p:cNvSpPr>
            <a:spLocks/>
          </p:cNvSpPr>
          <p:nvPr/>
        </p:nvSpPr>
        <p:spPr bwMode="auto">
          <a:xfrm>
            <a:off x="628650" y="5962650"/>
            <a:ext cx="8210550" cy="30480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667" name="Group 187"/>
          <p:cNvGrpSpPr>
            <a:grpSpLocks/>
          </p:cNvGrpSpPr>
          <p:nvPr/>
        </p:nvGrpSpPr>
        <p:grpSpPr bwMode="auto">
          <a:xfrm>
            <a:off x="5638800" y="3168650"/>
            <a:ext cx="749300" cy="665163"/>
            <a:chOff x="3552" y="1996"/>
            <a:chExt cx="472" cy="419"/>
          </a:xfrm>
        </p:grpSpPr>
        <p:sp>
          <p:nvSpPr>
            <p:cNvPr id="237756" name="Text Box 188"/>
            <p:cNvSpPr txBox="1">
              <a:spLocks noChangeArrowheads="1"/>
            </p:cNvSpPr>
            <p:nvPr/>
          </p:nvSpPr>
          <p:spPr bwMode="auto">
            <a:xfrm>
              <a:off x="3552" y="2088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10</a:t>
              </a:r>
            </a:p>
          </p:txBody>
        </p:sp>
        <p:sp>
          <p:nvSpPr>
            <p:cNvPr id="237757" name="Text Box 189"/>
            <p:cNvSpPr txBox="1">
              <a:spLocks noChangeArrowheads="1"/>
            </p:cNvSpPr>
            <p:nvPr/>
          </p:nvSpPr>
          <p:spPr bwMode="auto">
            <a:xfrm>
              <a:off x="3712" y="19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237671" name="Group 190"/>
          <p:cNvGrpSpPr>
            <a:grpSpLocks/>
          </p:cNvGrpSpPr>
          <p:nvPr/>
        </p:nvGrpSpPr>
        <p:grpSpPr bwMode="auto">
          <a:xfrm>
            <a:off x="5219700" y="6064250"/>
            <a:ext cx="1295400" cy="660400"/>
            <a:chOff x="4752" y="3110"/>
            <a:chExt cx="816" cy="416"/>
          </a:xfrm>
        </p:grpSpPr>
        <p:sp>
          <p:nvSpPr>
            <p:cNvPr id="237759" name="Text Box 191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33CC"/>
                </a:solidFill>
              </a:endParaRPr>
            </a:p>
          </p:txBody>
        </p:sp>
        <p:sp>
          <p:nvSpPr>
            <p:cNvPr id="237760" name="Text Box 192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grpSp>
        <p:nvGrpSpPr>
          <p:cNvPr id="237675" name="Group 193"/>
          <p:cNvGrpSpPr>
            <a:grpSpLocks/>
          </p:cNvGrpSpPr>
          <p:nvPr/>
        </p:nvGrpSpPr>
        <p:grpSpPr bwMode="auto">
          <a:xfrm>
            <a:off x="266700" y="1314450"/>
            <a:ext cx="3848100" cy="3498850"/>
            <a:chOff x="168" y="828"/>
            <a:chExt cx="2424" cy="2204"/>
          </a:xfrm>
        </p:grpSpPr>
        <p:sp>
          <p:nvSpPr>
            <p:cNvPr id="237762" name="Text Box 194"/>
            <p:cNvSpPr txBox="1">
              <a:spLocks noChangeArrowheads="1"/>
            </p:cNvSpPr>
            <p:nvPr/>
          </p:nvSpPr>
          <p:spPr bwMode="auto">
            <a:xfrm>
              <a:off x="1452" y="28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3" name="Text Box 195"/>
            <p:cNvSpPr txBox="1">
              <a:spLocks noChangeArrowheads="1"/>
            </p:cNvSpPr>
            <p:nvPr/>
          </p:nvSpPr>
          <p:spPr bwMode="auto">
            <a:xfrm>
              <a:off x="1920" y="247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4" name="Text Box 196"/>
            <p:cNvSpPr txBox="1">
              <a:spLocks noChangeArrowheads="1"/>
            </p:cNvSpPr>
            <p:nvPr/>
          </p:nvSpPr>
          <p:spPr bwMode="auto">
            <a:xfrm>
              <a:off x="2280" y="14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5" name="Text Box 197"/>
            <p:cNvSpPr txBox="1">
              <a:spLocks noChangeArrowheads="1"/>
            </p:cNvSpPr>
            <p:nvPr/>
          </p:nvSpPr>
          <p:spPr bwMode="auto">
            <a:xfrm>
              <a:off x="1500" y="8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6" name="Text Box 198"/>
            <p:cNvSpPr txBox="1">
              <a:spLocks noChangeArrowheads="1"/>
            </p:cNvSpPr>
            <p:nvPr/>
          </p:nvSpPr>
          <p:spPr bwMode="auto">
            <a:xfrm>
              <a:off x="168" y="15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7" name="Text Box 199"/>
            <p:cNvSpPr txBox="1">
              <a:spLocks noChangeArrowheads="1"/>
            </p:cNvSpPr>
            <p:nvPr/>
          </p:nvSpPr>
          <p:spPr bwMode="auto">
            <a:xfrm>
              <a:off x="1740" y="18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8" name="Text Box 200"/>
            <p:cNvSpPr txBox="1">
              <a:spLocks noChangeArrowheads="1"/>
            </p:cNvSpPr>
            <p:nvPr/>
          </p:nvSpPr>
          <p:spPr bwMode="auto">
            <a:xfrm>
              <a:off x="1008" y="122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69" name="Text Box 201"/>
            <p:cNvSpPr txBox="1">
              <a:spLocks noChangeArrowheads="1"/>
            </p:cNvSpPr>
            <p:nvPr/>
          </p:nvSpPr>
          <p:spPr bwMode="auto">
            <a:xfrm>
              <a:off x="1596" y="12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70" name="Text Box 202"/>
            <p:cNvSpPr txBox="1">
              <a:spLocks noChangeArrowheads="1"/>
            </p:cNvSpPr>
            <p:nvPr/>
          </p:nvSpPr>
          <p:spPr bwMode="auto">
            <a:xfrm>
              <a:off x="876" y="17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237771" name="Line 203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2" name="Line 204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3" name="Line 205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4" name="Line 206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5" name="Line 207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6" name="Text Box 208"/>
            <p:cNvSpPr txBox="1">
              <a:spLocks noChangeArrowheads="1"/>
            </p:cNvSpPr>
            <p:nvPr/>
          </p:nvSpPr>
          <p:spPr bwMode="auto">
            <a:xfrm>
              <a:off x="996" y="20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237777" name="Text Box 209"/>
          <p:cNvSpPr txBox="1">
            <a:spLocks noChangeArrowheads="1"/>
          </p:cNvSpPr>
          <p:nvPr/>
        </p:nvSpPr>
        <p:spPr bwMode="auto">
          <a:xfrm>
            <a:off x="1333500" y="481965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3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86" grpId="0" animBg="1"/>
      <p:bldP spid="237732" grpId="0" animBg="1"/>
      <p:bldP spid="237732" grpId="1" animBg="1"/>
      <p:bldP spid="237733" grpId="0" animBg="1"/>
      <p:bldP spid="237733" grpId="1" animBg="1"/>
      <p:bldP spid="237734" grpId="0" animBg="1"/>
      <p:bldP spid="237734" grpId="1" animBg="1"/>
      <p:bldP spid="237735" grpId="0" animBg="1"/>
      <p:bldP spid="237735" grpId="1" animBg="1"/>
      <p:bldP spid="237736" grpId="0" animBg="1"/>
      <p:bldP spid="237737" grpId="0" animBg="1"/>
      <p:bldP spid="237738" grpId="0" animBg="1"/>
      <p:bldP spid="2377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平面点集的凸包：包含平面点集中所有点的最小凸多边形。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302084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5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302087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02" name="Line 22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03" name="Line 23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302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0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302108" name="Line 2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09" name="Line 2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302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302113" name="Line 3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14" name="Line 3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302116" name="Rectangle 3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302118" name="Line 3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19" name="Line 3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302121" name="Rectangle 4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2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302123" name="Line 4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24" name="Line 4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302126" name="Rectangle 4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302128" name="Line 4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29" name="Line 4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302131" name="Rectangle 5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3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302133" name="Line 5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34" name="Line 5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302136" name="Rectangle 5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302138" name="Line 5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39" name="Line 5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0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302141" name="Rectangle 6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302143" name="Line 6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44" name="Line 6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5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302146" name="Rectangle 6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302148" name="Line 6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2149" name="Line 6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2150" name="Text Box 70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302151" name="Rectangle 71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52" name="Text Box 72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302153" name="Line 73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54" name="Line 74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302158" name="Line 78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59" name="Line 79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60" name="Line 80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302162" name="Line 82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63" name="Line 83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64" name="Line 84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302166" name="Line 8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67" name="Line 8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68" name="Line 8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302170" name="Text Box 90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5" name="Text Box 95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179" name="Text Box 99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302180" name="Text Box 100"/>
          <p:cNvSpPr txBox="1">
            <a:spLocks noChangeArrowheads="1"/>
          </p:cNvSpPr>
          <p:nvPr/>
        </p:nvSpPr>
        <p:spPr bwMode="auto">
          <a:xfrm>
            <a:off x="0" y="6461125"/>
            <a:ext cx="85725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6</a:t>
            </a:r>
            <a:endParaRPr lang="en-US" altLang="zh-CN" sz="2000" b="1" dirty="0"/>
          </a:p>
        </p:txBody>
      </p:sp>
      <p:sp>
        <p:nvSpPr>
          <p:cNvPr id="302181" name="Line 101"/>
          <p:cNvSpPr>
            <a:spLocks noChangeShapeType="1"/>
          </p:cNvSpPr>
          <p:nvPr/>
        </p:nvSpPr>
        <p:spPr bwMode="auto">
          <a:xfrm flipV="1">
            <a:off x="6864350" y="39116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2857500" y="5562600"/>
            <a:ext cx="419100" cy="495300"/>
            <a:chOff x="1800" y="3504"/>
            <a:chExt cx="264" cy="312"/>
          </a:xfrm>
        </p:grpSpPr>
        <p:sp>
          <p:nvSpPr>
            <p:cNvPr id="302183" name="Line 103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4" name="Line 104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185" name="Line 105"/>
          <p:cNvSpPr>
            <a:spLocks noChangeShapeType="1"/>
          </p:cNvSpPr>
          <p:nvPr/>
        </p:nvSpPr>
        <p:spPr bwMode="auto">
          <a:xfrm flipV="1">
            <a:off x="7620000" y="2228850"/>
            <a:ext cx="571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06"/>
          <p:cNvGrpSpPr>
            <a:grpSpLocks/>
          </p:cNvGrpSpPr>
          <p:nvPr/>
        </p:nvGrpSpPr>
        <p:grpSpPr bwMode="auto">
          <a:xfrm>
            <a:off x="857250" y="5753100"/>
            <a:ext cx="7410450" cy="19050"/>
            <a:chOff x="540" y="3624"/>
            <a:chExt cx="4668" cy="12"/>
          </a:xfrm>
        </p:grpSpPr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>
              <a:off x="540" y="363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08"/>
            <p:cNvGrpSpPr>
              <a:grpSpLocks/>
            </p:cNvGrpSpPr>
            <p:nvPr/>
          </p:nvGrpSpPr>
          <p:grpSpPr bwMode="auto">
            <a:xfrm>
              <a:off x="1044" y="3636"/>
              <a:ext cx="1212" cy="0"/>
              <a:chOff x="996" y="3852"/>
              <a:chExt cx="1212" cy="0"/>
            </a:xfrm>
          </p:grpSpPr>
          <p:sp>
            <p:nvSpPr>
              <p:cNvPr id="302189" name="Line 109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0" name="Line 110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1" name="Line 111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12"/>
            <p:cNvGrpSpPr>
              <a:grpSpLocks/>
            </p:cNvGrpSpPr>
            <p:nvPr/>
          </p:nvGrpSpPr>
          <p:grpSpPr bwMode="auto">
            <a:xfrm>
              <a:off x="2496" y="3624"/>
              <a:ext cx="1212" cy="0"/>
              <a:chOff x="996" y="3852"/>
              <a:chExt cx="1212" cy="0"/>
            </a:xfrm>
          </p:grpSpPr>
          <p:sp>
            <p:nvSpPr>
              <p:cNvPr id="302193" name="Line 113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4" name="Line 114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5" name="Line 115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16"/>
            <p:cNvGrpSpPr>
              <a:grpSpLocks/>
            </p:cNvGrpSpPr>
            <p:nvPr/>
          </p:nvGrpSpPr>
          <p:grpSpPr bwMode="auto">
            <a:xfrm>
              <a:off x="3996" y="3624"/>
              <a:ext cx="1212" cy="0"/>
              <a:chOff x="996" y="3852"/>
              <a:chExt cx="1212" cy="0"/>
            </a:xfrm>
          </p:grpSpPr>
          <p:sp>
            <p:nvSpPr>
              <p:cNvPr id="302197" name="Line 117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8" name="Line 118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2199" name="Line 119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20"/>
          <p:cNvGrpSpPr>
            <a:grpSpLocks/>
          </p:cNvGrpSpPr>
          <p:nvPr/>
        </p:nvGrpSpPr>
        <p:grpSpPr bwMode="auto">
          <a:xfrm>
            <a:off x="4362450" y="5543550"/>
            <a:ext cx="419100" cy="495300"/>
            <a:chOff x="1800" y="3504"/>
            <a:chExt cx="264" cy="312"/>
          </a:xfrm>
        </p:grpSpPr>
        <p:sp>
          <p:nvSpPr>
            <p:cNvPr id="302201" name="Line 12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02" name="Line 12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203" name="Line 123"/>
          <p:cNvSpPr>
            <a:spLocks noChangeShapeType="1"/>
          </p:cNvSpPr>
          <p:nvPr/>
        </p:nvSpPr>
        <p:spPr bwMode="auto">
          <a:xfrm flipH="1" flipV="1">
            <a:off x="6915150" y="1276350"/>
            <a:ext cx="12573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4" name="Line 124"/>
          <p:cNvSpPr>
            <a:spLocks noChangeShapeType="1"/>
          </p:cNvSpPr>
          <p:nvPr/>
        </p:nvSpPr>
        <p:spPr bwMode="auto">
          <a:xfrm>
            <a:off x="4819650" y="24955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5" name="Line 125"/>
          <p:cNvSpPr>
            <a:spLocks noChangeShapeType="1"/>
          </p:cNvSpPr>
          <p:nvPr/>
        </p:nvSpPr>
        <p:spPr bwMode="auto">
          <a:xfrm flipH="1">
            <a:off x="4800600" y="1276350"/>
            <a:ext cx="2114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26"/>
          <p:cNvGrpSpPr>
            <a:grpSpLocks/>
          </p:cNvGrpSpPr>
          <p:nvPr/>
        </p:nvGrpSpPr>
        <p:grpSpPr bwMode="auto">
          <a:xfrm>
            <a:off x="5943600" y="5562600"/>
            <a:ext cx="419100" cy="495300"/>
            <a:chOff x="1800" y="3504"/>
            <a:chExt cx="264" cy="312"/>
          </a:xfrm>
        </p:grpSpPr>
        <p:sp>
          <p:nvSpPr>
            <p:cNvPr id="302207" name="Line 127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08" name="Line 128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29"/>
          <p:cNvGrpSpPr>
            <a:grpSpLocks/>
          </p:cNvGrpSpPr>
          <p:nvPr/>
        </p:nvGrpSpPr>
        <p:grpSpPr bwMode="auto">
          <a:xfrm>
            <a:off x="6724650" y="5581650"/>
            <a:ext cx="419100" cy="495300"/>
            <a:chOff x="1800" y="3504"/>
            <a:chExt cx="264" cy="312"/>
          </a:xfrm>
        </p:grpSpPr>
        <p:sp>
          <p:nvSpPr>
            <p:cNvPr id="302210" name="Line 130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11" name="Line 131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212" name="Text Box 132"/>
          <p:cNvSpPr txBox="1">
            <a:spLocks noChangeArrowheads="1"/>
          </p:cNvSpPr>
          <p:nvPr/>
        </p:nvSpPr>
        <p:spPr bwMode="auto">
          <a:xfrm>
            <a:off x="1123950" y="59880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rrx</a:t>
            </a:r>
          </a:p>
        </p:txBody>
      </p:sp>
      <p:grpSp>
        <p:nvGrpSpPr>
          <p:cNvPr id="30" name="Group 133"/>
          <p:cNvGrpSpPr>
            <a:grpSpLocks/>
          </p:cNvGrpSpPr>
          <p:nvPr/>
        </p:nvGrpSpPr>
        <p:grpSpPr bwMode="auto">
          <a:xfrm>
            <a:off x="7562850" y="5969000"/>
            <a:ext cx="1295400" cy="660400"/>
            <a:chOff x="4752" y="3110"/>
            <a:chExt cx="816" cy="416"/>
          </a:xfrm>
        </p:grpSpPr>
        <p:sp>
          <p:nvSpPr>
            <p:cNvPr id="302214" name="Text Box 134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rx</a:t>
              </a:r>
            </a:p>
          </p:txBody>
        </p:sp>
        <p:sp>
          <p:nvSpPr>
            <p:cNvPr id="302215" name="Text Box 135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33CC"/>
                </a:solidFill>
              </a:endParaRPr>
            </a:p>
          </p:txBody>
        </p:sp>
      </p:grpSp>
      <p:grpSp>
        <p:nvGrpSpPr>
          <p:cNvPr id="31" name="Group 136"/>
          <p:cNvGrpSpPr>
            <a:grpSpLocks/>
          </p:cNvGrpSpPr>
          <p:nvPr/>
        </p:nvGrpSpPr>
        <p:grpSpPr bwMode="auto">
          <a:xfrm>
            <a:off x="266700" y="1314450"/>
            <a:ext cx="3848100" cy="3498850"/>
            <a:chOff x="168" y="828"/>
            <a:chExt cx="2424" cy="2204"/>
          </a:xfrm>
        </p:grpSpPr>
        <p:sp>
          <p:nvSpPr>
            <p:cNvPr id="302217" name="Text Box 137"/>
            <p:cNvSpPr txBox="1">
              <a:spLocks noChangeArrowheads="1"/>
            </p:cNvSpPr>
            <p:nvPr/>
          </p:nvSpPr>
          <p:spPr bwMode="auto">
            <a:xfrm>
              <a:off x="1452" y="28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18" name="Text Box 138"/>
            <p:cNvSpPr txBox="1">
              <a:spLocks noChangeArrowheads="1"/>
            </p:cNvSpPr>
            <p:nvPr/>
          </p:nvSpPr>
          <p:spPr bwMode="auto">
            <a:xfrm>
              <a:off x="1920" y="247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19" name="Text Box 139"/>
            <p:cNvSpPr txBox="1">
              <a:spLocks noChangeArrowheads="1"/>
            </p:cNvSpPr>
            <p:nvPr/>
          </p:nvSpPr>
          <p:spPr bwMode="auto">
            <a:xfrm>
              <a:off x="2280" y="14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0" name="Text Box 140"/>
            <p:cNvSpPr txBox="1">
              <a:spLocks noChangeArrowheads="1"/>
            </p:cNvSpPr>
            <p:nvPr/>
          </p:nvSpPr>
          <p:spPr bwMode="auto">
            <a:xfrm>
              <a:off x="1500" y="8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1" name="Text Box 141"/>
            <p:cNvSpPr txBox="1">
              <a:spLocks noChangeArrowheads="1"/>
            </p:cNvSpPr>
            <p:nvPr/>
          </p:nvSpPr>
          <p:spPr bwMode="auto">
            <a:xfrm>
              <a:off x="168" y="15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2" name="Text Box 142"/>
            <p:cNvSpPr txBox="1">
              <a:spLocks noChangeArrowheads="1"/>
            </p:cNvSpPr>
            <p:nvPr/>
          </p:nvSpPr>
          <p:spPr bwMode="auto">
            <a:xfrm>
              <a:off x="1740" y="18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3" name="Text Box 143"/>
            <p:cNvSpPr txBox="1">
              <a:spLocks noChangeArrowheads="1"/>
            </p:cNvSpPr>
            <p:nvPr/>
          </p:nvSpPr>
          <p:spPr bwMode="auto">
            <a:xfrm>
              <a:off x="1008" y="122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4" name="Text Box 144"/>
            <p:cNvSpPr txBox="1">
              <a:spLocks noChangeArrowheads="1"/>
            </p:cNvSpPr>
            <p:nvPr/>
          </p:nvSpPr>
          <p:spPr bwMode="auto">
            <a:xfrm>
              <a:off x="1596" y="12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5" name="Text Box 145"/>
            <p:cNvSpPr txBox="1">
              <a:spLocks noChangeArrowheads="1"/>
            </p:cNvSpPr>
            <p:nvPr/>
          </p:nvSpPr>
          <p:spPr bwMode="auto">
            <a:xfrm>
              <a:off x="876" y="17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2226" name="Line 146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27" name="Line 147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28" name="Line 148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29" name="Line 149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30" name="Line 150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31" name="Text Box 151"/>
            <p:cNvSpPr txBox="1">
              <a:spLocks noChangeArrowheads="1"/>
            </p:cNvSpPr>
            <p:nvPr/>
          </p:nvSpPr>
          <p:spPr bwMode="auto">
            <a:xfrm>
              <a:off x="996" y="20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302182" name="Group 152"/>
          <p:cNvGrpSpPr>
            <a:grpSpLocks/>
          </p:cNvGrpSpPr>
          <p:nvPr/>
        </p:nvGrpSpPr>
        <p:grpSpPr bwMode="auto">
          <a:xfrm>
            <a:off x="5638800" y="3168650"/>
            <a:ext cx="749300" cy="665163"/>
            <a:chOff x="3552" y="1996"/>
            <a:chExt cx="472" cy="419"/>
          </a:xfrm>
        </p:grpSpPr>
        <p:sp>
          <p:nvSpPr>
            <p:cNvPr id="302233" name="Text Box 153"/>
            <p:cNvSpPr txBox="1">
              <a:spLocks noChangeArrowheads="1"/>
            </p:cNvSpPr>
            <p:nvPr/>
          </p:nvSpPr>
          <p:spPr bwMode="auto">
            <a:xfrm>
              <a:off x="3552" y="2088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10</a:t>
              </a:r>
            </a:p>
          </p:txBody>
        </p:sp>
        <p:sp>
          <p:nvSpPr>
            <p:cNvPr id="302234" name="Text Box 154"/>
            <p:cNvSpPr txBox="1">
              <a:spLocks noChangeArrowheads="1"/>
            </p:cNvSpPr>
            <p:nvPr/>
          </p:nvSpPr>
          <p:spPr bwMode="auto">
            <a:xfrm>
              <a:off x="3712" y="19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302186" name="Group 155"/>
          <p:cNvGrpSpPr>
            <a:grpSpLocks/>
          </p:cNvGrpSpPr>
          <p:nvPr/>
        </p:nvGrpSpPr>
        <p:grpSpPr bwMode="auto">
          <a:xfrm>
            <a:off x="7467600" y="5949950"/>
            <a:ext cx="1295400" cy="660400"/>
            <a:chOff x="4752" y="3110"/>
            <a:chExt cx="816" cy="416"/>
          </a:xfrm>
        </p:grpSpPr>
        <p:sp>
          <p:nvSpPr>
            <p:cNvPr id="302236" name="Text Box 156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33CC"/>
                </a:solidFill>
              </a:endParaRPr>
            </a:p>
          </p:txBody>
        </p:sp>
        <p:sp>
          <p:nvSpPr>
            <p:cNvPr id="302237" name="Text Box 157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</p:grpSp>
      <p:sp>
        <p:nvSpPr>
          <p:cNvPr id="302238" name="Line 158"/>
          <p:cNvSpPr>
            <a:spLocks noChangeShapeType="1"/>
          </p:cNvSpPr>
          <p:nvPr/>
        </p:nvSpPr>
        <p:spPr bwMode="auto">
          <a:xfrm>
            <a:off x="6076950" y="3314700"/>
            <a:ext cx="7239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39" name="Freeform 159"/>
          <p:cNvSpPr>
            <a:spLocks/>
          </p:cNvSpPr>
          <p:nvPr/>
        </p:nvSpPr>
        <p:spPr bwMode="auto">
          <a:xfrm>
            <a:off x="152400" y="5410200"/>
            <a:ext cx="8343900" cy="361950"/>
          </a:xfrm>
          <a:custGeom>
            <a:avLst/>
            <a:gdLst/>
            <a:ahLst/>
            <a:cxnLst>
              <a:cxn ang="0">
                <a:pos x="168" y="228"/>
              </a:cxn>
              <a:cxn ang="0">
                <a:pos x="0" y="228"/>
              </a:cxn>
              <a:cxn ang="0">
                <a:pos x="12" y="0"/>
              </a:cxn>
              <a:cxn ang="0">
                <a:pos x="5256" y="0"/>
              </a:cxn>
              <a:cxn ang="0">
                <a:pos x="5256" y="132"/>
              </a:cxn>
            </a:cxnLst>
            <a:rect l="0" t="0" r="r" b="b"/>
            <a:pathLst>
              <a:path w="5256" h="228">
                <a:moveTo>
                  <a:pt x="168" y="228"/>
                </a:moveTo>
                <a:lnTo>
                  <a:pt x="0" y="228"/>
                </a:lnTo>
                <a:lnTo>
                  <a:pt x="12" y="0"/>
                </a:lnTo>
                <a:lnTo>
                  <a:pt x="5256" y="0"/>
                </a:lnTo>
                <a:lnTo>
                  <a:pt x="5256" y="1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40" name="Freeform 160"/>
          <p:cNvSpPr>
            <a:spLocks/>
          </p:cNvSpPr>
          <p:nvPr/>
        </p:nvSpPr>
        <p:spPr bwMode="auto">
          <a:xfrm>
            <a:off x="628650" y="5962650"/>
            <a:ext cx="8210550" cy="32385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41" name="Line 161"/>
          <p:cNvSpPr>
            <a:spLocks noChangeShapeType="1"/>
          </p:cNvSpPr>
          <p:nvPr/>
        </p:nvSpPr>
        <p:spPr bwMode="auto">
          <a:xfrm>
            <a:off x="4762500" y="2514600"/>
            <a:ext cx="203835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2188" name="Group 162"/>
          <p:cNvGrpSpPr>
            <a:grpSpLocks/>
          </p:cNvGrpSpPr>
          <p:nvPr/>
        </p:nvGrpSpPr>
        <p:grpSpPr bwMode="auto">
          <a:xfrm>
            <a:off x="8235950" y="5588000"/>
            <a:ext cx="419100" cy="495300"/>
            <a:chOff x="1800" y="3504"/>
            <a:chExt cx="264" cy="312"/>
          </a:xfrm>
        </p:grpSpPr>
        <p:sp>
          <p:nvSpPr>
            <p:cNvPr id="302243" name="Line 163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244" name="Line 164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245" name="Text Box 165"/>
          <p:cNvSpPr txBox="1">
            <a:spLocks noChangeArrowheads="1"/>
          </p:cNvSpPr>
          <p:nvPr/>
        </p:nvSpPr>
        <p:spPr bwMode="auto">
          <a:xfrm>
            <a:off x="1333500" y="481965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02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02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39" dur="2000" fill="hold"/>
                                        <p:tgtEl>
                                          <p:spTgt spid="302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8334 0.002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04" grpId="0" animBg="1"/>
      <p:bldP spid="302212" grpId="0"/>
      <p:bldP spid="302238" grpId="0" animBg="1"/>
      <p:bldP spid="3022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9163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仿宋_GB2312" pitchFamily="49" charset="-122"/>
              </a:rPr>
              <a:t>平面点集的凸包：包含平面点集中所有点的最小凸多边形。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53150" y="2609850"/>
            <a:ext cx="666750" cy="2514600"/>
            <a:chOff x="3876" y="1644"/>
            <a:chExt cx="420" cy="1584"/>
          </a:xfrm>
        </p:grpSpPr>
        <p:sp>
          <p:nvSpPr>
            <p:cNvPr id="304132" name="Line 4"/>
            <p:cNvSpPr>
              <a:spLocks noChangeShapeType="1"/>
            </p:cNvSpPr>
            <p:nvPr/>
          </p:nvSpPr>
          <p:spPr bwMode="auto">
            <a:xfrm>
              <a:off x="4092" y="1836"/>
              <a:ext cx="0" cy="139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3" name="Text Box 5"/>
            <p:cNvSpPr txBox="1">
              <a:spLocks noChangeArrowheads="1"/>
            </p:cNvSpPr>
            <p:nvPr/>
          </p:nvSpPr>
          <p:spPr bwMode="auto">
            <a:xfrm>
              <a:off x="3876" y="1644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X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515100" y="2952750"/>
            <a:ext cx="1581150" cy="1471613"/>
            <a:chOff x="4104" y="1860"/>
            <a:chExt cx="996" cy="927"/>
          </a:xfrm>
        </p:grpSpPr>
        <p:sp>
          <p:nvSpPr>
            <p:cNvPr id="304135" name="Line 7"/>
            <p:cNvSpPr>
              <a:spLocks noChangeShapeType="1"/>
            </p:cNvSpPr>
            <p:nvPr/>
          </p:nvSpPr>
          <p:spPr bwMode="auto">
            <a:xfrm>
              <a:off x="4104" y="1860"/>
              <a:ext cx="708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4776" y="2460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2</a:t>
              </a:r>
            </a:p>
          </p:txBody>
        </p:sp>
      </p:grp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7353300" y="27813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3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8210550" y="2114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4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668655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5</a:t>
            </a: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7029450" y="914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6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6153150" y="1733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7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4572000" y="19812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9</a:t>
            </a: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558165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5555"/>
                </a:solidFill>
              </a:rPr>
              <a:t>8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96050" y="2895600"/>
            <a:ext cx="800100" cy="2043113"/>
            <a:chOff x="4092" y="1824"/>
            <a:chExt cx="504" cy="1287"/>
          </a:xfrm>
        </p:grpSpPr>
        <p:sp>
          <p:nvSpPr>
            <p:cNvPr id="304145" name="Line 17"/>
            <p:cNvSpPr>
              <a:spLocks noChangeShapeType="1"/>
            </p:cNvSpPr>
            <p:nvPr/>
          </p:nvSpPr>
          <p:spPr bwMode="auto">
            <a:xfrm>
              <a:off x="4092" y="1824"/>
              <a:ext cx="204" cy="100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4272" y="2784"/>
              <a:ext cx="3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900" y="5581650"/>
            <a:ext cx="8405813" cy="514350"/>
            <a:chOff x="216" y="3516"/>
            <a:chExt cx="5295" cy="324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149" y="3538"/>
              <a:ext cx="362" cy="290"/>
              <a:chOff x="5149" y="3538"/>
              <a:chExt cx="362" cy="290"/>
            </a:xfrm>
          </p:grpSpPr>
          <p:sp>
            <p:nvSpPr>
              <p:cNvPr id="304149" name="Rectangle 21"/>
              <p:cNvSpPr>
                <a:spLocks noChangeArrowheads="1"/>
              </p:cNvSpPr>
              <p:nvPr/>
            </p:nvSpPr>
            <p:spPr bwMode="auto">
              <a:xfrm>
                <a:off x="5149" y="3538"/>
                <a:ext cx="362" cy="29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50" name="Line 22"/>
              <p:cNvSpPr>
                <a:spLocks noChangeShapeType="1"/>
              </p:cNvSpPr>
              <p:nvPr/>
            </p:nvSpPr>
            <p:spPr bwMode="auto">
              <a:xfrm>
                <a:off x="5423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51" name="Line 23"/>
              <p:cNvSpPr>
                <a:spLocks noChangeShapeType="1"/>
              </p:cNvSpPr>
              <p:nvPr/>
            </p:nvSpPr>
            <p:spPr bwMode="auto">
              <a:xfrm>
                <a:off x="5247" y="3538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16" y="3516"/>
              <a:ext cx="5292" cy="324"/>
              <a:chOff x="216" y="3516"/>
              <a:chExt cx="5292" cy="324"/>
            </a:xfrm>
          </p:grpSpPr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756" y="3516"/>
                <a:ext cx="421" cy="312"/>
                <a:chOff x="456" y="3612"/>
                <a:chExt cx="516" cy="336"/>
              </a:xfrm>
            </p:grpSpPr>
            <p:sp>
              <p:nvSpPr>
                <p:cNvPr id="304154" name="Rectangle 2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1</a:t>
                  </a:r>
                </a:p>
              </p:txBody>
            </p:sp>
            <p:sp>
              <p:nvSpPr>
                <p:cNvPr id="304156" name="Line 2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57" name="Line 2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239" y="3516"/>
                <a:ext cx="421" cy="312"/>
                <a:chOff x="456" y="3612"/>
                <a:chExt cx="516" cy="336"/>
              </a:xfrm>
            </p:grpSpPr>
            <p:sp>
              <p:nvSpPr>
                <p:cNvPr id="304159" name="Rectangle 3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2</a:t>
                  </a:r>
                </a:p>
              </p:txBody>
            </p:sp>
            <p:sp>
              <p:nvSpPr>
                <p:cNvPr id="304161" name="Line 3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2" name="Line 3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1734" y="3516"/>
                <a:ext cx="421" cy="312"/>
                <a:chOff x="456" y="3612"/>
                <a:chExt cx="516" cy="336"/>
              </a:xfrm>
            </p:grpSpPr>
            <p:sp>
              <p:nvSpPr>
                <p:cNvPr id="304164" name="Rectangle 3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3</a:t>
                  </a:r>
                </a:p>
              </p:txBody>
            </p:sp>
            <p:sp>
              <p:nvSpPr>
                <p:cNvPr id="304166" name="Line 3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7" name="Line 3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216" y="3516"/>
                <a:ext cx="421" cy="312"/>
                <a:chOff x="456" y="3612"/>
                <a:chExt cx="516" cy="336"/>
              </a:xfrm>
            </p:grpSpPr>
            <p:sp>
              <p:nvSpPr>
                <p:cNvPr id="304169" name="Rectangle 4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4</a:t>
                  </a:r>
                </a:p>
              </p:txBody>
            </p:sp>
            <p:sp>
              <p:nvSpPr>
                <p:cNvPr id="304171" name="Line 4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72" name="Line 4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2699" y="3516"/>
                <a:ext cx="421" cy="312"/>
                <a:chOff x="456" y="3612"/>
                <a:chExt cx="516" cy="336"/>
              </a:xfrm>
            </p:grpSpPr>
            <p:sp>
              <p:nvSpPr>
                <p:cNvPr id="304174" name="Rectangle 4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5</a:t>
                  </a:r>
                </a:p>
              </p:txBody>
            </p:sp>
            <p:sp>
              <p:nvSpPr>
                <p:cNvPr id="304176" name="Line 4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77" name="Line 4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3206" y="3516"/>
                <a:ext cx="421" cy="312"/>
                <a:chOff x="456" y="3612"/>
                <a:chExt cx="516" cy="336"/>
              </a:xfrm>
            </p:grpSpPr>
            <p:sp>
              <p:nvSpPr>
                <p:cNvPr id="304179" name="Rectangle 5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6</a:t>
                  </a:r>
                </a:p>
              </p:txBody>
            </p:sp>
            <p:sp>
              <p:nvSpPr>
                <p:cNvPr id="304181" name="Line 5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82" name="Line 5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3689" y="3516"/>
                <a:ext cx="421" cy="312"/>
                <a:chOff x="456" y="3612"/>
                <a:chExt cx="516" cy="336"/>
              </a:xfrm>
            </p:grpSpPr>
            <p:sp>
              <p:nvSpPr>
                <p:cNvPr id="304184" name="Rectangle 5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7</a:t>
                  </a:r>
                </a:p>
              </p:txBody>
            </p:sp>
            <p:sp>
              <p:nvSpPr>
                <p:cNvPr id="304186" name="Line 5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87" name="Line 5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0"/>
              <p:cNvGrpSpPr>
                <a:grpSpLocks/>
              </p:cNvGrpSpPr>
              <p:nvPr/>
            </p:nvGrpSpPr>
            <p:grpSpPr bwMode="auto">
              <a:xfrm>
                <a:off x="4184" y="3516"/>
                <a:ext cx="421" cy="312"/>
                <a:chOff x="456" y="3612"/>
                <a:chExt cx="516" cy="336"/>
              </a:xfrm>
            </p:grpSpPr>
            <p:sp>
              <p:nvSpPr>
                <p:cNvPr id="304189" name="Rectangle 61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8</a:t>
                  </a:r>
                </a:p>
              </p:txBody>
            </p:sp>
            <p:sp>
              <p:nvSpPr>
                <p:cNvPr id="304191" name="Line 63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92" name="Line 64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5"/>
              <p:cNvGrpSpPr>
                <a:grpSpLocks/>
              </p:cNvGrpSpPr>
              <p:nvPr/>
            </p:nvGrpSpPr>
            <p:grpSpPr bwMode="auto">
              <a:xfrm>
                <a:off x="4666" y="3516"/>
                <a:ext cx="421" cy="312"/>
                <a:chOff x="456" y="3612"/>
                <a:chExt cx="516" cy="336"/>
              </a:xfrm>
            </p:grpSpPr>
            <p:sp>
              <p:nvSpPr>
                <p:cNvPr id="304194" name="Rectangle 66"/>
                <p:cNvSpPr>
                  <a:spLocks noChangeArrowheads="1"/>
                </p:cNvSpPr>
                <p:nvPr/>
              </p:nvSpPr>
              <p:spPr bwMode="auto">
                <a:xfrm>
                  <a:off x="456" y="3636"/>
                  <a:ext cx="444" cy="3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64" y="3612"/>
                  <a:ext cx="40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FF"/>
                      </a:solidFill>
                    </a:rPr>
                    <a:t>9</a:t>
                  </a:r>
                </a:p>
              </p:txBody>
            </p:sp>
            <p:sp>
              <p:nvSpPr>
                <p:cNvPr id="304196" name="Line 68"/>
                <p:cNvSpPr>
                  <a:spLocks noChangeShapeType="1"/>
                </p:cNvSpPr>
                <p:nvPr/>
              </p:nvSpPr>
              <p:spPr bwMode="auto">
                <a:xfrm>
                  <a:off x="792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97" name="Line 69"/>
                <p:cNvSpPr>
                  <a:spLocks noChangeShapeType="1"/>
                </p:cNvSpPr>
                <p:nvPr/>
              </p:nvSpPr>
              <p:spPr bwMode="auto">
                <a:xfrm>
                  <a:off x="576" y="363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4198" name="Text Box 70"/>
              <p:cNvSpPr txBox="1">
                <a:spLocks noChangeArrowheads="1"/>
              </p:cNvSpPr>
              <p:nvPr/>
            </p:nvSpPr>
            <p:spPr bwMode="auto">
              <a:xfrm>
                <a:off x="5175" y="3516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10</a:t>
                </a:r>
              </a:p>
            </p:txBody>
          </p:sp>
          <p:sp>
            <p:nvSpPr>
              <p:cNvPr id="304199" name="Rectangle 71"/>
              <p:cNvSpPr>
                <a:spLocks noChangeArrowheads="1"/>
              </p:cNvSpPr>
              <p:nvPr/>
            </p:nvSpPr>
            <p:spPr bwMode="auto">
              <a:xfrm>
                <a:off x="216" y="3550"/>
                <a:ext cx="362" cy="2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0" name="Text Box 72"/>
              <p:cNvSpPr txBox="1">
                <a:spLocks noChangeArrowheads="1"/>
              </p:cNvSpPr>
              <p:nvPr/>
            </p:nvSpPr>
            <p:spPr bwMode="auto">
              <a:xfrm>
                <a:off x="304" y="3528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 </a:t>
                </a:r>
              </a:p>
            </p:txBody>
          </p:sp>
          <p:sp>
            <p:nvSpPr>
              <p:cNvPr id="304201" name="Line 73"/>
              <p:cNvSpPr>
                <a:spLocks noChangeShapeType="1"/>
              </p:cNvSpPr>
              <p:nvPr/>
            </p:nvSpPr>
            <p:spPr bwMode="auto">
              <a:xfrm>
                <a:off x="490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2" name="Line 74"/>
              <p:cNvSpPr>
                <a:spLocks noChangeShapeType="1"/>
              </p:cNvSpPr>
              <p:nvPr/>
            </p:nvSpPr>
            <p:spPr bwMode="auto">
              <a:xfrm>
                <a:off x="314" y="3550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876300" y="5924550"/>
            <a:ext cx="7410450" cy="19050"/>
            <a:chOff x="552" y="3732"/>
            <a:chExt cx="4668" cy="12"/>
          </a:xfrm>
        </p:grpSpPr>
        <p:sp>
          <p:nvSpPr>
            <p:cNvPr id="304204" name="Line 76"/>
            <p:cNvSpPr>
              <a:spLocks noChangeShapeType="1"/>
            </p:cNvSpPr>
            <p:nvPr/>
          </p:nvSpPr>
          <p:spPr bwMode="auto">
            <a:xfrm>
              <a:off x="552" y="37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56" y="3744"/>
              <a:ext cx="1212" cy="0"/>
              <a:chOff x="996" y="3852"/>
              <a:chExt cx="1212" cy="0"/>
            </a:xfrm>
          </p:grpSpPr>
          <p:sp>
            <p:nvSpPr>
              <p:cNvPr id="304206" name="Line 78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7" name="Line 79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8" name="Line 80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2508" y="3732"/>
              <a:ext cx="1212" cy="0"/>
              <a:chOff x="996" y="3852"/>
              <a:chExt cx="1212" cy="0"/>
            </a:xfrm>
          </p:grpSpPr>
          <p:sp>
            <p:nvSpPr>
              <p:cNvPr id="304210" name="Line 82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1" name="Line 83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2" name="Line 84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008" y="3732"/>
              <a:ext cx="1212" cy="0"/>
              <a:chOff x="996" y="3852"/>
              <a:chExt cx="1212" cy="0"/>
            </a:xfrm>
          </p:grpSpPr>
          <p:sp>
            <p:nvSpPr>
              <p:cNvPr id="304214" name="Line 86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5" name="Line 87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6" name="Line 88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4597400" y="1130300"/>
            <a:ext cx="3848100" cy="3498850"/>
            <a:chOff x="2904" y="720"/>
            <a:chExt cx="2424" cy="2204"/>
          </a:xfrm>
        </p:grpSpPr>
        <p:sp>
          <p:nvSpPr>
            <p:cNvPr id="304218" name="Text Box 90"/>
            <p:cNvSpPr txBox="1">
              <a:spLocks noChangeArrowheads="1"/>
            </p:cNvSpPr>
            <p:nvPr/>
          </p:nvSpPr>
          <p:spPr bwMode="auto">
            <a:xfrm>
              <a:off x="3108" y="23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600">
                <a:cs typeface="Times New Roman" pitchFamily="18" charset="0"/>
              </a:endParaRPr>
            </a:p>
          </p:txBody>
        </p:sp>
        <p:sp>
          <p:nvSpPr>
            <p:cNvPr id="304219" name="Text Box 91"/>
            <p:cNvSpPr txBox="1">
              <a:spLocks noChangeArrowheads="1"/>
            </p:cNvSpPr>
            <p:nvPr/>
          </p:nvSpPr>
          <p:spPr bwMode="auto">
            <a:xfrm>
              <a:off x="2904" y="14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0" name="Text Box 92"/>
            <p:cNvSpPr txBox="1">
              <a:spLocks noChangeArrowheads="1"/>
            </p:cNvSpPr>
            <p:nvPr/>
          </p:nvSpPr>
          <p:spPr bwMode="auto">
            <a:xfrm>
              <a:off x="3612" y="15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1" name="Text Box 93"/>
            <p:cNvSpPr txBox="1">
              <a:spLocks noChangeArrowheads="1"/>
            </p:cNvSpPr>
            <p:nvPr/>
          </p:nvSpPr>
          <p:spPr bwMode="auto">
            <a:xfrm>
              <a:off x="3744" y="111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2" name="Text Box 94"/>
            <p:cNvSpPr txBox="1">
              <a:spLocks noChangeArrowheads="1"/>
            </p:cNvSpPr>
            <p:nvPr/>
          </p:nvSpPr>
          <p:spPr bwMode="auto">
            <a:xfrm>
              <a:off x="4236" y="7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3" name="Text Box 95"/>
            <p:cNvSpPr txBox="1">
              <a:spLocks noChangeArrowheads="1"/>
            </p:cNvSpPr>
            <p:nvPr/>
          </p:nvSpPr>
          <p:spPr bwMode="auto">
            <a:xfrm>
              <a:off x="4332" y="118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4" name="Text Box 96"/>
            <p:cNvSpPr txBox="1">
              <a:spLocks noChangeArrowheads="1"/>
            </p:cNvSpPr>
            <p:nvPr/>
          </p:nvSpPr>
          <p:spPr bwMode="auto">
            <a:xfrm>
              <a:off x="5016" y="133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5" name="Text Box 97"/>
            <p:cNvSpPr txBox="1">
              <a:spLocks noChangeArrowheads="1"/>
            </p:cNvSpPr>
            <p:nvPr/>
          </p:nvSpPr>
          <p:spPr bwMode="auto">
            <a:xfrm>
              <a:off x="4188" y="271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6" name="Text Box 98"/>
            <p:cNvSpPr txBox="1">
              <a:spLocks noChangeArrowheads="1"/>
            </p:cNvSpPr>
            <p:nvPr/>
          </p:nvSpPr>
          <p:spPr bwMode="auto">
            <a:xfrm>
              <a:off x="4656" y="236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27" name="Text Box 99"/>
            <p:cNvSpPr txBox="1">
              <a:spLocks noChangeArrowheads="1"/>
            </p:cNvSpPr>
            <p:nvPr/>
          </p:nvSpPr>
          <p:spPr bwMode="auto">
            <a:xfrm>
              <a:off x="4476" y="17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sp>
        <p:nvSpPr>
          <p:cNvPr id="304228" name="Text Box 100"/>
          <p:cNvSpPr txBox="1">
            <a:spLocks noChangeArrowheads="1"/>
          </p:cNvSpPr>
          <p:nvPr/>
        </p:nvSpPr>
        <p:spPr bwMode="auto">
          <a:xfrm>
            <a:off x="0" y="6461125"/>
            <a:ext cx="857250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7</a:t>
            </a:r>
            <a:endParaRPr lang="en-US" altLang="zh-CN" sz="2000" b="1" dirty="0"/>
          </a:p>
        </p:txBody>
      </p:sp>
      <p:sp>
        <p:nvSpPr>
          <p:cNvPr id="304229" name="Line 101"/>
          <p:cNvSpPr>
            <a:spLocks noChangeShapeType="1"/>
          </p:cNvSpPr>
          <p:nvPr/>
        </p:nvSpPr>
        <p:spPr bwMode="auto">
          <a:xfrm flipV="1">
            <a:off x="6864350" y="3911600"/>
            <a:ext cx="80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2857500" y="5562600"/>
            <a:ext cx="419100" cy="495300"/>
            <a:chOff x="1800" y="3504"/>
            <a:chExt cx="264" cy="312"/>
          </a:xfrm>
        </p:grpSpPr>
        <p:sp>
          <p:nvSpPr>
            <p:cNvPr id="304231" name="Line 103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233" name="Line 105"/>
          <p:cNvSpPr>
            <a:spLocks noChangeShapeType="1"/>
          </p:cNvSpPr>
          <p:nvPr/>
        </p:nvSpPr>
        <p:spPr bwMode="auto">
          <a:xfrm flipV="1">
            <a:off x="7620000" y="2228850"/>
            <a:ext cx="571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06"/>
          <p:cNvGrpSpPr>
            <a:grpSpLocks/>
          </p:cNvGrpSpPr>
          <p:nvPr/>
        </p:nvGrpSpPr>
        <p:grpSpPr bwMode="auto">
          <a:xfrm>
            <a:off x="857250" y="5753100"/>
            <a:ext cx="7410450" cy="19050"/>
            <a:chOff x="540" y="3624"/>
            <a:chExt cx="4668" cy="12"/>
          </a:xfrm>
        </p:grpSpPr>
        <p:sp>
          <p:nvSpPr>
            <p:cNvPr id="304235" name="Line 107"/>
            <p:cNvSpPr>
              <a:spLocks noChangeShapeType="1"/>
            </p:cNvSpPr>
            <p:nvPr/>
          </p:nvSpPr>
          <p:spPr bwMode="auto">
            <a:xfrm>
              <a:off x="540" y="363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08"/>
            <p:cNvGrpSpPr>
              <a:grpSpLocks/>
            </p:cNvGrpSpPr>
            <p:nvPr/>
          </p:nvGrpSpPr>
          <p:grpSpPr bwMode="auto">
            <a:xfrm>
              <a:off x="1044" y="3636"/>
              <a:ext cx="1212" cy="0"/>
              <a:chOff x="996" y="3852"/>
              <a:chExt cx="1212" cy="0"/>
            </a:xfrm>
          </p:grpSpPr>
          <p:sp>
            <p:nvSpPr>
              <p:cNvPr id="304237" name="Line 109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38" name="Line 110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39" name="Line 111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12"/>
            <p:cNvGrpSpPr>
              <a:grpSpLocks/>
            </p:cNvGrpSpPr>
            <p:nvPr/>
          </p:nvGrpSpPr>
          <p:grpSpPr bwMode="auto">
            <a:xfrm>
              <a:off x="2496" y="3624"/>
              <a:ext cx="1212" cy="0"/>
              <a:chOff x="996" y="3852"/>
              <a:chExt cx="1212" cy="0"/>
            </a:xfrm>
          </p:grpSpPr>
          <p:sp>
            <p:nvSpPr>
              <p:cNvPr id="304241" name="Line 113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2" name="Line 114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3" name="Line 115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16"/>
            <p:cNvGrpSpPr>
              <a:grpSpLocks/>
            </p:cNvGrpSpPr>
            <p:nvPr/>
          </p:nvGrpSpPr>
          <p:grpSpPr bwMode="auto">
            <a:xfrm>
              <a:off x="3996" y="3624"/>
              <a:ext cx="1212" cy="0"/>
              <a:chOff x="996" y="3852"/>
              <a:chExt cx="1212" cy="0"/>
            </a:xfrm>
          </p:grpSpPr>
          <p:sp>
            <p:nvSpPr>
              <p:cNvPr id="304245" name="Line 117"/>
              <p:cNvSpPr>
                <a:spLocks noChangeShapeType="1"/>
              </p:cNvSpPr>
              <p:nvPr/>
            </p:nvSpPr>
            <p:spPr bwMode="auto">
              <a:xfrm>
                <a:off x="996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6" name="Line 118"/>
              <p:cNvSpPr>
                <a:spLocks noChangeShapeType="1"/>
              </p:cNvSpPr>
              <p:nvPr/>
            </p:nvSpPr>
            <p:spPr bwMode="auto">
              <a:xfrm>
                <a:off x="1488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7" name="Line 119"/>
              <p:cNvSpPr>
                <a:spLocks noChangeShapeType="1"/>
              </p:cNvSpPr>
              <p:nvPr/>
            </p:nvSpPr>
            <p:spPr bwMode="auto">
              <a:xfrm>
                <a:off x="1992" y="385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20"/>
          <p:cNvGrpSpPr>
            <a:grpSpLocks/>
          </p:cNvGrpSpPr>
          <p:nvPr/>
        </p:nvGrpSpPr>
        <p:grpSpPr bwMode="auto">
          <a:xfrm>
            <a:off x="4362450" y="5543550"/>
            <a:ext cx="419100" cy="495300"/>
            <a:chOff x="1800" y="3504"/>
            <a:chExt cx="264" cy="312"/>
          </a:xfrm>
        </p:grpSpPr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50" name="Line 12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251" name="Line 123"/>
          <p:cNvSpPr>
            <a:spLocks noChangeShapeType="1"/>
          </p:cNvSpPr>
          <p:nvPr/>
        </p:nvSpPr>
        <p:spPr bwMode="auto">
          <a:xfrm flipH="1" flipV="1">
            <a:off x="6915150" y="1276350"/>
            <a:ext cx="12573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52" name="Line 124"/>
          <p:cNvSpPr>
            <a:spLocks noChangeShapeType="1"/>
          </p:cNvSpPr>
          <p:nvPr/>
        </p:nvSpPr>
        <p:spPr bwMode="auto">
          <a:xfrm flipH="1">
            <a:off x="4800600" y="1276350"/>
            <a:ext cx="2114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25"/>
          <p:cNvGrpSpPr>
            <a:grpSpLocks/>
          </p:cNvGrpSpPr>
          <p:nvPr/>
        </p:nvGrpSpPr>
        <p:grpSpPr bwMode="auto">
          <a:xfrm>
            <a:off x="5943600" y="5562600"/>
            <a:ext cx="419100" cy="495300"/>
            <a:chOff x="1800" y="3504"/>
            <a:chExt cx="264" cy="312"/>
          </a:xfrm>
        </p:grpSpPr>
        <p:sp>
          <p:nvSpPr>
            <p:cNvPr id="304254" name="Line 126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28"/>
          <p:cNvGrpSpPr>
            <a:grpSpLocks/>
          </p:cNvGrpSpPr>
          <p:nvPr/>
        </p:nvGrpSpPr>
        <p:grpSpPr bwMode="auto">
          <a:xfrm>
            <a:off x="6724650" y="5581650"/>
            <a:ext cx="419100" cy="495300"/>
            <a:chOff x="1800" y="3504"/>
            <a:chExt cx="264" cy="312"/>
          </a:xfrm>
        </p:grpSpPr>
        <p:sp>
          <p:nvSpPr>
            <p:cNvPr id="304257" name="Line 129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58" name="Line 130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259" name="Text Box 131"/>
          <p:cNvSpPr txBox="1">
            <a:spLocks noChangeArrowheads="1"/>
          </p:cNvSpPr>
          <p:nvPr/>
        </p:nvSpPr>
        <p:spPr bwMode="auto">
          <a:xfrm>
            <a:off x="1828800" y="59880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rrx</a:t>
            </a:r>
          </a:p>
        </p:txBody>
      </p: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6858000" y="6045200"/>
            <a:ext cx="1295400" cy="660400"/>
            <a:chOff x="4752" y="3110"/>
            <a:chExt cx="816" cy="416"/>
          </a:xfrm>
        </p:grpSpPr>
        <p:sp>
          <p:nvSpPr>
            <p:cNvPr id="304261" name="Text Box 133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CC"/>
                  </a:solidFill>
                </a:rPr>
                <a:t>x</a:t>
              </a:r>
            </a:p>
          </p:txBody>
        </p:sp>
        <p:sp>
          <p:nvSpPr>
            <p:cNvPr id="304262" name="Text Box 134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33CC"/>
                </a:solidFill>
              </a:endParaRPr>
            </a:p>
          </p:txBody>
        </p:sp>
      </p:grpSp>
      <p:grpSp>
        <p:nvGrpSpPr>
          <p:cNvPr id="31" name="Group 135"/>
          <p:cNvGrpSpPr>
            <a:grpSpLocks/>
          </p:cNvGrpSpPr>
          <p:nvPr/>
        </p:nvGrpSpPr>
        <p:grpSpPr bwMode="auto">
          <a:xfrm>
            <a:off x="266700" y="1314450"/>
            <a:ext cx="3848100" cy="3498850"/>
            <a:chOff x="168" y="828"/>
            <a:chExt cx="2424" cy="2204"/>
          </a:xfrm>
        </p:grpSpPr>
        <p:sp>
          <p:nvSpPr>
            <p:cNvPr id="304264" name="Text Box 136"/>
            <p:cNvSpPr txBox="1">
              <a:spLocks noChangeArrowheads="1"/>
            </p:cNvSpPr>
            <p:nvPr/>
          </p:nvSpPr>
          <p:spPr bwMode="auto">
            <a:xfrm>
              <a:off x="1452" y="282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1920" y="2472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2280" y="14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1500" y="8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168" y="15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1740" y="188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70" name="Text Box 142"/>
            <p:cNvSpPr txBox="1">
              <a:spLocks noChangeArrowheads="1"/>
            </p:cNvSpPr>
            <p:nvPr/>
          </p:nvSpPr>
          <p:spPr bwMode="auto">
            <a:xfrm>
              <a:off x="1008" y="122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71" name="Text Box 143"/>
            <p:cNvSpPr txBox="1">
              <a:spLocks noChangeArrowheads="1"/>
            </p:cNvSpPr>
            <p:nvPr/>
          </p:nvSpPr>
          <p:spPr bwMode="auto">
            <a:xfrm>
              <a:off x="1596" y="12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72" name="Text Box 144"/>
            <p:cNvSpPr txBox="1">
              <a:spLocks noChangeArrowheads="1"/>
            </p:cNvSpPr>
            <p:nvPr/>
          </p:nvSpPr>
          <p:spPr bwMode="auto">
            <a:xfrm>
              <a:off x="876" y="1704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  <p:sp>
          <p:nvSpPr>
            <p:cNvPr id="304273" name="Line 145"/>
            <p:cNvSpPr>
              <a:spLocks noChangeShapeType="1"/>
            </p:cNvSpPr>
            <p:nvPr/>
          </p:nvSpPr>
          <p:spPr bwMode="auto">
            <a:xfrm flipV="1">
              <a:off x="2064" y="1512"/>
              <a:ext cx="36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74" name="Line 146"/>
            <p:cNvSpPr>
              <a:spLocks noChangeShapeType="1"/>
            </p:cNvSpPr>
            <p:nvPr/>
          </p:nvSpPr>
          <p:spPr bwMode="auto">
            <a:xfrm flipH="1" flipV="1">
              <a:off x="1620" y="912"/>
              <a:ext cx="792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75" name="Line 147"/>
            <p:cNvSpPr>
              <a:spLocks noChangeShapeType="1"/>
            </p:cNvSpPr>
            <p:nvPr/>
          </p:nvSpPr>
          <p:spPr bwMode="auto">
            <a:xfrm flipH="1">
              <a:off x="288" y="912"/>
              <a:ext cx="13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76" name="Line 148"/>
            <p:cNvSpPr>
              <a:spLocks noChangeShapeType="1"/>
            </p:cNvSpPr>
            <p:nvPr/>
          </p:nvSpPr>
          <p:spPr bwMode="auto">
            <a:xfrm flipV="1">
              <a:off x="1572" y="2568"/>
              <a:ext cx="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77" name="Line 149"/>
            <p:cNvSpPr>
              <a:spLocks noChangeShapeType="1"/>
            </p:cNvSpPr>
            <p:nvPr/>
          </p:nvSpPr>
          <p:spPr bwMode="auto">
            <a:xfrm>
              <a:off x="276" y="1668"/>
              <a:ext cx="130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78" name="Text Box 150"/>
            <p:cNvSpPr txBox="1">
              <a:spLocks noChangeArrowheads="1"/>
            </p:cNvSpPr>
            <p:nvPr/>
          </p:nvSpPr>
          <p:spPr bwMode="auto">
            <a:xfrm>
              <a:off x="996" y="204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304193" name="Group 151"/>
          <p:cNvGrpSpPr>
            <a:grpSpLocks/>
          </p:cNvGrpSpPr>
          <p:nvPr/>
        </p:nvGrpSpPr>
        <p:grpSpPr bwMode="auto">
          <a:xfrm>
            <a:off x="5638800" y="3168650"/>
            <a:ext cx="749300" cy="665163"/>
            <a:chOff x="3552" y="1996"/>
            <a:chExt cx="472" cy="419"/>
          </a:xfrm>
        </p:grpSpPr>
        <p:sp>
          <p:nvSpPr>
            <p:cNvPr id="304280" name="Text Box 152"/>
            <p:cNvSpPr txBox="1">
              <a:spLocks noChangeArrowheads="1"/>
            </p:cNvSpPr>
            <p:nvPr/>
          </p:nvSpPr>
          <p:spPr bwMode="auto">
            <a:xfrm>
              <a:off x="3552" y="2088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555"/>
                  </a:solidFill>
                </a:rPr>
                <a:t>10</a:t>
              </a:r>
            </a:p>
          </p:txBody>
        </p:sp>
        <p:sp>
          <p:nvSpPr>
            <p:cNvPr id="304281" name="Text Box 153"/>
            <p:cNvSpPr txBox="1">
              <a:spLocks noChangeArrowheads="1"/>
            </p:cNvSpPr>
            <p:nvPr/>
          </p:nvSpPr>
          <p:spPr bwMode="auto">
            <a:xfrm>
              <a:off x="3712" y="199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●</a:t>
              </a:r>
            </a:p>
          </p:txBody>
        </p:sp>
      </p:grpSp>
      <p:grpSp>
        <p:nvGrpSpPr>
          <p:cNvPr id="304203" name="Group 154"/>
          <p:cNvGrpSpPr>
            <a:grpSpLocks/>
          </p:cNvGrpSpPr>
          <p:nvPr/>
        </p:nvGrpSpPr>
        <p:grpSpPr bwMode="auto">
          <a:xfrm>
            <a:off x="7372350" y="6527800"/>
            <a:ext cx="1295400" cy="660400"/>
            <a:chOff x="4752" y="3110"/>
            <a:chExt cx="816" cy="416"/>
          </a:xfrm>
        </p:grpSpPr>
        <p:sp>
          <p:nvSpPr>
            <p:cNvPr id="304283" name="Text Box 155"/>
            <p:cNvSpPr txBox="1">
              <a:spLocks noChangeArrowheads="1"/>
            </p:cNvSpPr>
            <p:nvPr/>
          </p:nvSpPr>
          <p:spPr bwMode="auto">
            <a:xfrm>
              <a:off x="5160" y="3110"/>
              <a:ext cx="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5555"/>
                </a:solidFill>
              </a:endParaRPr>
            </a:p>
          </p:txBody>
        </p:sp>
        <p:sp>
          <p:nvSpPr>
            <p:cNvPr id="304284" name="Text Box 156"/>
            <p:cNvSpPr txBox="1">
              <a:spLocks noChangeArrowheads="1"/>
            </p:cNvSpPr>
            <p:nvPr/>
          </p:nvSpPr>
          <p:spPr bwMode="auto">
            <a:xfrm>
              <a:off x="4752" y="3122"/>
              <a:ext cx="3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5555"/>
                </a:solidFill>
              </a:endParaRPr>
            </a:p>
          </p:txBody>
        </p:sp>
      </p:grpSp>
      <p:sp>
        <p:nvSpPr>
          <p:cNvPr id="304285" name="Freeform 157"/>
          <p:cNvSpPr>
            <a:spLocks/>
          </p:cNvSpPr>
          <p:nvPr/>
        </p:nvSpPr>
        <p:spPr bwMode="auto">
          <a:xfrm>
            <a:off x="152400" y="5410200"/>
            <a:ext cx="8343900" cy="361950"/>
          </a:xfrm>
          <a:custGeom>
            <a:avLst/>
            <a:gdLst/>
            <a:ahLst/>
            <a:cxnLst>
              <a:cxn ang="0">
                <a:pos x="168" y="228"/>
              </a:cxn>
              <a:cxn ang="0">
                <a:pos x="0" y="228"/>
              </a:cxn>
              <a:cxn ang="0">
                <a:pos x="12" y="0"/>
              </a:cxn>
              <a:cxn ang="0">
                <a:pos x="5256" y="0"/>
              </a:cxn>
              <a:cxn ang="0">
                <a:pos x="5256" y="132"/>
              </a:cxn>
            </a:cxnLst>
            <a:rect l="0" t="0" r="r" b="b"/>
            <a:pathLst>
              <a:path w="5256" h="228">
                <a:moveTo>
                  <a:pt x="168" y="228"/>
                </a:moveTo>
                <a:lnTo>
                  <a:pt x="0" y="228"/>
                </a:lnTo>
                <a:lnTo>
                  <a:pt x="12" y="0"/>
                </a:lnTo>
                <a:lnTo>
                  <a:pt x="5256" y="0"/>
                </a:lnTo>
                <a:lnTo>
                  <a:pt x="5256" y="1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86" name="Freeform 158"/>
          <p:cNvSpPr>
            <a:spLocks/>
          </p:cNvSpPr>
          <p:nvPr/>
        </p:nvSpPr>
        <p:spPr bwMode="auto">
          <a:xfrm>
            <a:off x="628650" y="5962650"/>
            <a:ext cx="8210550" cy="32385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96" y="0"/>
              </a:cxn>
              <a:cxn ang="0">
                <a:pos x="5496" y="180"/>
              </a:cxn>
              <a:cxn ang="0">
                <a:pos x="0" y="180"/>
              </a:cxn>
              <a:cxn ang="0">
                <a:pos x="0" y="36"/>
              </a:cxn>
            </a:cxnLst>
            <a:rect l="0" t="0" r="r" b="b"/>
            <a:pathLst>
              <a:path w="5496" h="180">
                <a:moveTo>
                  <a:pt x="5400" y="0"/>
                </a:moveTo>
                <a:lnTo>
                  <a:pt x="5496" y="0"/>
                </a:lnTo>
                <a:lnTo>
                  <a:pt x="5496" y="180"/>
                </a:lnTo>
                <a:lnTo>
                  <a:pt x="0" y="180"/>
                </a:lnTo>
                <a:lnTo>
                  <a:pt x="0" y="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87" name="Line 159"/>
          <p:cNvSpPr>
            <a:spLocks noChangeShapeType="1"/>
          </p:cNvSpPr>
          <p:nvPr/>
        </p:nvSpPr>
        <p:spPr bwMode="auto">
          <a:xfrm>
            <a:off x="4762500" y="2514600"/>
            <a:ext cx="203835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4205" name="Group 160"/>
          <p:cNvGrpSpPr>
            <a:grpSpLocks/>
          </p:cNvGrpSpPr>
          <p:nvPr/>
        </p:nvGrpSpPr>
        <p:grpSpPr bwMode="auto">
          <a:xfrm>
            <a:off x="8235950" y="5588000"/>
            <a:ext cx="419100" cy="495300"/>
            <a:chOff x="1800" y="3504"/>
            <a:chExt cx="264" cy="312"/>
          </a:xfrm>
        </p:grpSpPr>
        <p:sp>
          <p:nvSpPr>
            <p:cNvPr id="304289" name="Line 161"/>
            <p:cNvSpPr>
              <a:spLocks noChangeShapeType="1"/>
            </p:cNvSpPr>
            <p:nvPr/>
          </p:nvSpPr>
          <p:spPr bwMode="auto">
            <a:xfrm>
              <a:off x="1836" y="3504"/>
              <a:ext cx="20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290" name="Line 162"/>
            <p:cNvSpPr>
              <a:spLocks noChangeShapeType="1"/>
            </p:cNvSpPr>
            <p:nvPr/>
          </p:nvSpPr>
          <p:spPr bwMode="auto">
            <a:xfrm flipV="1">
              <a:off x="1800" y="3504"/>
              <a:ext cx="26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291" name="Text Box 163"/>
          <p:cNvSpPr txBox="1">
            <a:spLocks noChangeArrowheads="1"/>
          </p:cNvSpPr>
          <p:nvPr/>
        </p:nvSpPr>
        <p:spPr bwMode="auto">
          <a:xfrm>
            <a:off x="1219200" y="59880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rx</a:t>
            </a:r>
          </a:p>
        </p:txBody>
      </p:sp>
      <p:sp>
        <p:nvSpPr>
          <p:cNvPr id="304292" name="Text Box 164"/>
          <p:cNvSpPr txBox="1">
            <a:spLocks noChangeArrowheads="1"/>
          </p:cNvSpPr>
          <p:nvPr/>
        </p:nvSpPr>
        <p:spPr bwMode="auto">
          <a:xfrm>
            <a:off x="1333500" y="481965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259" grpId="0"/>
      <p:bldP spid="3042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95250" y="247650"/>
            <a:ext cx="939165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）处理退化情况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（平面点集）的点数少于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个，则返回；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如果所有的点都在同一条直线上，则返回；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）按极角排序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对应的凸包内寻找点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按照极角对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中的点排序，并存入双向循环链表中；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）删除不是极点的点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为具有最小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座标的点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for( x=p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的后一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个点；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p!=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;){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   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rrx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的后一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个结点；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   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x,rx,rrx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之间的夹角小于或等于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180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度）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     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从链表中删除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	 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的前一个结点；</a:t>
            </a:r>
          </a:p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   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else{ x=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rx;rx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rrx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8196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8197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8198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8199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8194" name="Object 7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剪辑" r:id="rId7" imgW="916200" imgH="654120" progId="">
                  <p:embed/>
                </p:oleObj>
              </mc:Choice>
              <mc:Fallback>
                <p:oleObj name="剪辑" r:id="rId7" imgW="916200" imgH="6541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774700" y="4870450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982788" y="299402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双向链表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64976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8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  <a:endParaRPr kumimoji="1" lang="zh-CN" altLang="en-US" sz="4800" b="1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063875" y="4029075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循环链表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711575" y="5154613"/>
            <a:ext cx="457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双向循环链表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430338" y="187007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静态链表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双向链表</a:t>
            </a:r>
            <a:endParaRPr kumimoji="1" lang="zh-CN" altLang="en-US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3277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typedef struct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DuLNode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{</a:t>
            </a:r>
            <a:endParaRPr kumimoji="1" lang="en-US" altLang="zh-CN" sz="3600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  ElemType         data;</a:t>
            </a:r>
            <a:r>
              <a:rPr kumimoji="1" lang="en-US" altLang="zh-CN" sz="4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数据域</a:t>
            </a:r>
            <a:endParaRPr kumimoji="1" lang="zh-CN" altLang="en-US" sz="32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struct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DuLNode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next;</a:t>
            </a: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指向后继的指针域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struct DuLNode  *prior;</a:t>
            </a:r>
            <a:r>
              <a:rPr kumimoji="1" lang="en-US" altLang="zh-CN" sz="40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指向前驱的指针域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r>
              <a:rPr kumimoji="1" lang="en-US" altLang="zh-CN" sz="40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DuLNode,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DuLinkList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;</a:t>
            </a:r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4327525" y="9080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4327525" y="15176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53943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43275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>
            <a:off x="50895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5851525" y="9080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69183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58515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6659563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5219700" y="11255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6804025" y="10525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79" name="Line 31"/>
          <p:cNvSpPr>
            <a:spLocks noChangeShapeType="1"/>
          </p:cNvSpPr>
          <p:nvPr/>
        </p:nvSpPr>
        <p:spPr bwMode="auto">
          <a:xfrm>
            <a:off x="3870325" y="113665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3870325" y="374650"/>
            <a:ext cx="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4716463" y="908050"/>
            <a:ext cx="373062" cy="6096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88" name="Line 40"/>
          <p:cNvSpPr>
            <a:spLocks noChangeShapeType="1"/>
          </p:cNvSpPr>
          <p:nvPr/>
        </p:nvSpPr>
        <p:spPr bwMode="auto">
          <a:xfrm>
            <a:off x="6156325" y="908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89" name="Line 41"/>
          <p:cNvSpPr>
            <a:spLocks noChangeShapeType="1"/>
          </p:cNvSpPr>
          <p:nvPr/>
        </p:nvSpPr>
        <p:spPr bwMode="auto">
          <a:xfrm>
            <a:off x="7451725" y="87471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1" name="Line 43"/>
          <p:cNvSpPr>
            <a:spLocks noChangeShapeType="1"/>
          </p:cNvSpPr>
          <p:nvPr/>
        </p:nvSpPr>
        <p:spPr bwMode="auto">
          <a:xfrm>
            <a:off x="8518525" y="8747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2" name="Line 44"/>
          <p:cNvSpPr>
            <a:spLocks noChangeShapeType="1"/>
          </p:cNvSpPr>
          <p:nvPr/>
        </p:nvSpPr>
        <p:spPr bwMode="auto">
          <a:xfrm>
            <a:off x="7451725" y="8747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3" name="Line 45"/>
          <p:cNvSpPr>
            <a:spLocks noChangeShapeType="1"/>
          </p:cNvSpPr>
          <p:nvPr/>
        </p:nvSpPr>
        <p:spPr bwMode="auto">
          <a:xfrm>
            <a:off x="8259763" y="8747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4" name="Line 46"/>
          <p:cNvSpPr>
            <a:spLocks noChangeShapeType="1"/>
          </p:cNvSpPr>
          <p:nvPr/>
        </p:nvSpPr>
        <p:spPr bwMode="auto">
          <a:xfrm>
            <a:off x="7756525" y="8747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5851525" y="15176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87" name="Line 39"/>
          <p:cNvSpPr>
            <a:spLocks noChangeShapeType="1"/>
          </p:cNvSpPr>
          <p:nvPr/>
        </p:nvSpPr>
        <p:spPr bwMode="auto">
          <a:xfrm>
            <a:off x="5364163" y="13414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0" name="Line 42"/>
          <p:cNvSpPr>
            <a:spLocks noChangeShapeType="1"/>
          </p:cNvSpPr>
          <p:nvPr/>
        </p:nvSpPr>
        <p:spPr bwMode="auto">
          <a:xfrm>
            <a:off x="7451725" y="148431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95" name="Line 47"/>
          <p:cNvSpPr>
            <a:spLocks noChangeShapeType="1"/>
          </p:cNvSpPr>
          <p:nvPr/>
        </p:nvSpPr>
        <p:spPr bwMode="auto">
          <a:xfrm>
            <a:off x="6948488" y="13414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58950" y="609600"/>
            <a:ext cx="5788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660033"/>
                </a:solidFill>
                <a:latin typeface="Times New Roman" pitchFamily="18" charset="0"/>
                <a:ea typeface="黑体" pitchFamily="2" charset="-122"/>
              </a:rPr>
              <a:t>双向链表的操作特点：</a:t>
            </a: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143000" y="2144713"/>
            <a:ext cx="55626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kumimoji="1"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查询” 和单链表相同</a:t>
            </a:r>
            <a:endParaRPr kumimoji="1" lang="zh-CN" altLang="en-US" sz="360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143000" y="3276600"/>
            <a:ext cx="7315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kumimoji="1"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插入” 和“删除”时需要同时修改两个方向上的指针。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81200" y="1600200"/>
            <a:ext cx="1905000" cy="609600"/>
            <a:chOff x="1248" y="1008"/>
            <a:chExt cx="1200" cy="38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193540" name="Rectangle 4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i-1</a:t>
                </a:r>
                <a:endParaRPr kumimoji="1" lang="en-US" altLang="zh-CN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3541" name="Line 5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3542" name="Line 6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733800" y="1600200"/>
            <a:ext cx="4038600" cy="609600"/>
            <a:chOff x="2352" y="1008"/>
            <a:chExt cx="2544" cy="384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193546" name="Rectangle 10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endParaRPr kumimoji="1" lang="en-US" altLang="zh-CN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3547" name="Line 1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3548" name="Line 12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93549" name="Line 13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276600" y="1295400"/>
            <a:ext cx="2819400" cy="609600"/>
            <a:chOff x="1872" y="720"/>
            <a:chExt cx="1776" cy="384"/>
          </a:xfrm>
        </p:grpSpPr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53" name="Line 17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54" name="Line 18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4343400" y="2667000"/>
            <a:ext cx="1219200" cy="609600"/>
            <a:chOff x="1152" y="912"/>
            <a:chExt cx="768" cy="384"/>
          </a:xfrm>
        </p:grpSpPr>
        <p:sp>
          <p:nvSpPr>
            <p:cNvPr id="193556" name="Rectangle 20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e</a:t>
              </a:r>
              <a:endPara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57" name="Line 21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58" name="Line 22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917575" y="4184650"/>
            <a:ext cx="4070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s-&gt;next = p-&gt;next; 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s-&gt;next-&gt;prior = s;    </a:t>
            </a:r>
            <a:endParaRPr kumimoji="1" lang="en-US" altLang="zh-CN" sz="36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2819400" y="381000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p</a:t>
            </a: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3561" name="AutoShape 25"/>
          <p:cNvSpPr>
            <a:spLocks noChangeArrowheads="1"/>
          </p:cNvSpPr>
          <p:nvPr/>
        </p:nvSpPr>
        <p:spPr bwMode="auto">
          <a:xfrm>
            <a:off x="4724400" y="3276600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s</a:t>
            </a: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 useBgFill="1">
        <p:nvSpPr>
          <p:cNvPr id="193563" name="Rectangle 27"/>
          <p:cNvSpPr>
            <a:spLocks noChangeArrowheads="1"/>
          </p:cNvSpPr>
          <p:nvPr/>
        </p:nvSpPr>
        <p:spPr bwMode="auto">
          <a:xfrm>
            <a:off x="3657600" y="1828800"/>
            <a:ext cx="22860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667000" y="1600200"/>
            <a:ext cx="1219200" cy="609600"/>
            <a:chOff x="1152" y="912"/>
            <a:chExt cx="768" cy="384"/>
          </a:xfrm>
        </p:grpSpPr>
        <p:sp>
          <p:nvSpPr>
            <p:cNvPr id="193565" name="Rectangle 29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i-1</a:t>
              </a:r>
              <a:endPara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66" name="Line 30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67" name="Line 31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193568" name="AutoShape 32"/>
          <p:cNvCxnSpPr>
            <a:cxnSpLocks noChangeShapeType="1"/>
            <a:stCxn id="193556" idx="3"/>
            <a:endCxn id="193546" idx="2"/>
          </p:cNvCxnSpPr>
          <p:nvPr/>
        </p:nvCxnSpPr>
        <p:spPr bwMode="auto">
          <a:xfrm flipV="1">
            <a:off x="5562600" y="2209800"/>
            <a:ext cx="990600" cy="762000"/>
          </a:xfrm>
          <a:prstGeom prst="bentConnector2">
            <a:avLst/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ffectLst/>
        </p:spPr>
      </p:cxnSp>
      <p:cxnSp>
        <p:nvCxnSpPr>
          <p:cNvPr id="193570" name="AutoShape 34"/>
          <p:cNvCxnSpPr>
            <a:cxnSpLocks noChangeShapeType="1"/>
            <a:stCxn id="193565" idx="3"/>
            <a:endCxn id="193556" idx="1"/>
          </p:cNvCxnSpPr>
          <p:nvPr/>
        </p:nvCxnSpPr>
        <p:spPr bwMode="auto">
          <a:xfrm>
            <a:off x="3886200" y="1905000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ffectLst/>
        </p:spPr>
      </p:cxnSp>
      <p:sp useBgFill="1">
        <p:nvSpPr>
          <p:cNvPr id="193572" name="Rectangle 36"/>
          <p:cNvSpPr>
            <a:spLocks noChangeArrowheads="1"/>
          </p:cNvSpPr>
          <p:nvPr/>
        </p:nvSpPr>
        <p:spPr bwMode="auto">
          <a:xfrm>
            <a:off x="3200400" y="1066800"/>
            <a:ext cx="29718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 useBgFill="1">
        <p:nvSpPr>
          <p:cNvPr id="193573" name="Rectangle 37"/>
          <p:cNvSpPr>
            <a:spLocks noChangeArrowheads="1"/>
          </p:cNvSpPr>
          <p:nvPr/>
        </p:nvSpPr>
        <p:spPr bwMode="auto">
          <a:xfrm>
            <a:off x="6019800" y="1524000"/>
            <a:ext cx="1524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943600" y="1600200"/>
            <a:ext cx="1219200" cy="609600"/>
            <a:chOff x="1152" y="912"/>
            <a:chExt cx="768" cy="384"/>
          </a:xfrm>
        </p:grpSpPr>
        <p:sp>
          <p:nvSpPr>
            <p:cNvPr id="193575" name="Rectangle 39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76" name="Line 40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77" name="Line 41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193578" name="AutoShape 42"/>
          <p:cNvCxnSpPr>
            <a:cxnSpLocks noChangeShapeType="1"/>
            <a:stCxn id="193575" idx="1"/>
            <a:endCxn id="193556" idx="0"/>
          </p:cNvCxnSpPr>
          <p:nvPr/>
        </p:nvCxnSpPr>
        <p:spPr bwMode="auto">
          <a:xfrm rot="10800000" flipV="1">
            <a:off x="4953000" y="1905000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</p:spPr>
      </p:cxnSp>
      <p:cxnSp>
        <p:nvCxnSpPr>
          <p:cNvPr id="193580" name="AutoShape 44"/>
          <p:cNvCxnSpPr>
            <a:cxnSpLocks noChangeShapeType="1"/>
            <a:stCxn id="193556" idx="1"/>
            <a:endCxn id="193565" idx="2"/>
          </p:cNvCxnSpPr>
          <p:nvPr/>
        </p:nvCxnSpPr>
        <p:spPr bwMode="auto">
          <a:xfrm rot="10800000">
            <a:off x="3276600" y="2209800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</p:spPr>
      </p:cxn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905000" y="1295400"/>
            <a:ext cx="914400" cy="609600"/>
            <a:chOff x="1008" y="720"/>
            <a:chExt cx="576" cy="384"/>
          </a:xfrm>
        </p:grpSpPr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93584" name="Text Box 48"/>
          <p:cNvSpPr txBox="1">
            <a:spLocks noChangeArrowheads="1"/>
          </p:cNvSpPr>
          <p:nvPr/>
        </p:nvSpPr>
        <p:spPr bwMode="auto">
          <a:xfrm>
            <a:off x="533400" y="27305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插入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3536" name="Text Box 0"/>
          <p:cNvSpPr txBox="1">
            <a:spLocks noChangeArrowheads="1"/>
          </p:cNvSpPr>
          <p:nvPr/>
        </p:nvSpPr>
        <p:spPr bwMode="auto">
          <a:xfrm>
            <a:off x="5184775" y="4165600"/>
            <a:ext cx="250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p-&gt;next = s;</a:t>
            </a:r>
            <a:endParaRPr kumimoji="1" lang="en-US" altLang="zh-CN" sz="36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Text Box 0"/>
          <p:cNvSpPr txBox="1">
            <a:spLocks noChangeArrowheads="1"/>
          </p:cNvSpPr>
          <p:nvPr/>
        </p:nvSpPr>
        <p:spPr bwMode="auto">
          <a:xfrm>
            <a:off x="5181600" y="4984750"/>
            <a:ext cx="2686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s-&gt;prior = p;</a:t>
            </a:r>
            <a:endParaRPr kumimoji="1" lang="en-US" altLang="zh-CN" sz="36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3" grpId="0" animBg="1"/>
      <p:bldP spid="193572" grpId="0" animBg="1"/>
      <p:bldP spid="193573" grpId="0" animBg="1"/>
      <p:bldP spid="19353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" y="1447800"/>
            <a:ext cx="2133600" cy="609600"/>
            <a:chOff x="576" y="912"/>
            <a:chExt cx="1344" cy="38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i-1</a:t>
                </a:r>
                <a:endParaRPr kumimoji="1" lang="en-US" altLang="zh-CN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65" name="Line 5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66" name="Line 6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94567" name="Line 7"/>
            <p:cNvSpPr>
              <a:spLocks noChangeShapeType="1"/>
            </p:cNvSpPr>
            <p:nvPr/>
          </p:nvSpPr>
          <p:spPr bwMode="auto">
            <a:xfrm>
              <a:off x="576" y="1104"/>
              <a:ext cx="576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17525" y="282575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删除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895600" y="1447800"/>
            <a:ext cx="2438400" cy="609600"/>
            <a:chOff x="1824" y="912"/>
            <a:chExt cx="1536" cy="384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endParaRPr kumimoji="1" lang="en-US" altLang="zh-CN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72" name="Line 12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73" name="Line 13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1824" y="1104"/>
              <a:ext cx="72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5181600" y="1447800"/>
            <a:ext cx="2971800" cy="609600"/>
            <a:chOff x="3264" y="912"/>
            <a:chExt cx="1872" cy="384"/>
          </a:xfrm>
        </p:grpSpPr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194577" name="Rectangle 17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4C2B"/>
                    </a:solidFill>
                    <a:latin typeface="Times New Roman" pitchFamily="18" charset="0"/>
                    <a:ea typeface="宋体" charset="-122"/>
                  </a:rPr>
                  <a:t>i+1</a:t>
                </a:r>
                <a:endParaRPr kumimoji="1" lang="en-US" altLang="zh-CN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78" name="Line 18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579" name="Line 19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94580" name="Line 20"/>
            <p:cNvSpPr>
              <a:spLocks noChangeShapeType="1"/>
            </p:cNvSpPr>
            <p:nvPr/>
          </p:nvSpPr>
          <p:spPr bwMode="auto">
            <a:xfrm>
              <a:off x="3264" y="1104"/>
              <a:ext cx="67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81" name="Line 21"/>
            <p:cNvSpPr>
              <a:spLocks noChangeShapeType="1"/>
            </p:cNvSpPr>
            <p:nvPr/>
          </p:nvSpPr>
          <p:spPr bwMode="auto">
            <a:xfrm>
              <a:off x="4656" y="1104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1981200" y="3733800"/>
            <a:ext cx="5086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p-&gt;next = p-&gt;next-&gt;next;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p-&gt;next-&gt;prior = p;</a:t>
            </a: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2114550" y="4635500"/>
            <a:ext cx="48768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990600"/>
            <a:ext cx="1752600" cy="762000"/>
            <a:chOff x="2976" y="624"/>
            <a:chExt cx="1104" cy="480"/>
          </a:xfrm>
        </p:grpSpPr>
        <p:sp>
          <p:nvSpPr>
            <p:cNvPr id="194585" name="Line 25"/>
            <p:cNvSpPr>
              <a:spLocks noChangeShapeType="1"/>
            </p:cNvSpPr>
            <p:nvPr/>
          </p:nvSpPr>
          <p:spPr bwMode="auto">
            <a:xfrm flipH="1">
              <a:off x="2976" y="624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87" name="Line 27"/>
            <p:cNvSpPr>
              <a:spLocks noChangeShapeType="1"/>
            </p:cNvSpPr>
            <p:nvPr/>
          </p:nvSpPr>
          <p:spPr bwMode="auto">
            <a:xfrm>
              <a:off x="297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 useBgFill="1">
        <p:nvSpPr>
          <p:cNvPr id="194588" name="Rectangle 28"/>
          <p:cNvSpPr>
            <a:spLocks noChangeArrowheads="1"/>
          </p:cNvSpPr>
          <p:nvPr/>
        </p:nvSpPr>
        <p:spPr bwMode="auto">
          <a:xfrm>
            <a:off x="2819400" y="1600200"/>
            <a:ext cx="1219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4589" name="AutoShape 29"/>
          <p:cNvSpPr>
            <a:spLocks noChangeArrowheads="1"/>
          </p:cNvSpPr>
          <p:nvPr/>
        </p:nvSpPr>
        <p:spPr bwMode="auto">
          <a:xfrm>
            <a:off x="2286000" y="2057400"/>
            <a:ext cx="381000" cy="1295400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p</a:t>
            </a: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438400" y="990600"/>
            <a:ext cx="1828800" cy="762000"/>
            <a:chOff x="1536" y="624"/>
            <a:chExt cx="1152" cy="480"/>
          </a:xfrm>
        </p:grpSpPr>
        <p:sp>
          <p:nvSpPr>
            <p:cNvPr id="194591" name="Line 31"/>
            <p:cNvSpPr>
              <a:spLocks noChangeShapeType="1"/>
            </p:cNvSpPr>
            <p:nvPr/>
          </p:nvSpPr>
          <p:spPr bwMode="auto">
            <a:xfrm flipV="1">
              <a:off x="2688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92" name="Line 32"/>
            <p:cNvSpPr>
              <a:spLocks noChangeShapeType="1"/>
            </p:cNvSpPr>
            <p:nvPr/>
          </p:nvSpPr>
          <p:spPr bwMode="auto">
            <a:xfrm flipH="1">
              <a:off x="1536" y="624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93" name="Line 33"/>
            <p:cNvSpPr>
              <a:spLocks noChangeShapeType="1"/>
            </p:cNvSpPr>
            <p:nvPr/>
          </p:nvSpPr>
          <p:spPr bwMode="auto">
            <a:xfrm>
              <a:off x="153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828800" y="1447800"/>
            <a:ext cx="1219200" cy="609600"/>
            <a:chOff x="1152" y="912"/>
            <a:chExt cx="768" cy="384"/>
          </a:xfrm>
        </p:grpSpPr>
        <p:sp>
          <p:nvSpPr>
            <p:cNvPr id="194595" name="Rectangle 35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4C2B"/>
                  </a:solidFill>
                  <a:latin typeface="Times New Roman" pitchFamily="18" charset="0"/>
                  <a:ea typeface="宋体" charset="-122"/>
                </a:rPr>
                <a:t>i-1</a:t>
              </a:r>
              <a:endPara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96" name="Line 36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597" name="Line 37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194598" name="AutoShape 38"/>
          <p:cNvCxnSpPr>
            <a:cxnSpLocks noChangeShapeType="1"/>
            <a:stCxn id="194595" idx="3"/>
            <a:endCxn id="194577" idx="2"/>
          </p:cNvCxnSpPr>
          <p:nvPr/>
        </p:nvCxnSpPr>
        <p:spPr bwMode="auto">
          <a:xfrm>
            <a:off x="3048000" y="1752600"/>
            <a:ext cx="3886200" cy="304800"/>
          </a:xfrm>
          <a:prstGeom prst="bentConnector4">
            <a:avLst>
              <a:gd name="adj1" fmla="val 12745"/>
              <a:gd name="adj2" fmla="val 268750"/>
            </a:avLst>
          </a:prstGeom>
          <a:noFill/>
          <a:ln w="31750">
            <a:solidFill>
              <a:srgbClr val="008080"/>
            </a:solidFill>
            <a:miter lim="800000"/>
            <a:headEnd/>
            <a:tailEnd type="triangle" w="med" len="lg"/>
          </a:ln>
          <a:effectLst/>
        </p:spPr>
      </p:cxnSp>
      <p:sp>
        <p:nvSpPr>
          <p:cNvPr id="194599" name="Line 39"/>
          <p:cNvSpPr>
            <a:spLocks noChangeShapeType="1"/>
          </p:cNvSpPr>
          <p:nvPr/>
        </p:nvSpPr>
        <p:spPr bwMode="auto">
          <a:xfrm>
            <a:off x="2038350" y="5473700"/>
            <a:ext cx="3810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438400" y="762000"/>
            <a:ext cx="4038600" cy="990600"/>
            <a:chOff x="1536" y="480"/>
            <a:chExt cx="2544" cy="624"/>
          </a:xfrm>
        </p:grpSpPr>
        <p:sp>
          <p:nvSpPr>
            <p:cNvPr id="194601" name="Line 41"/>
            <p:cNvSpPr>
              <a:spLocks noChangeShapeType="1"/>
            </p:cNvSpPr>
            <p:nvPr/>
          </p:nvSpPr>
          <p:spPr bwMode="auto">
            <a:xfrm flipH="1" flipV="1">
              <a:off x="4080" y="48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602" name="Line 42"/>
            <p:cNvSpPr>
              <a:spLocks noChangeShapeType="1"/>
            </p:cNvSpPr>
            <p:nvPr/>
          </p:nvSpPr>
          <p:spPr bwMode="auto">
            <a:xfrm flipH="1">
              <a:off x="1536" y="48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603" name="Line 43"/>
            <p:cNvSpPr>
              <a:spLocks noChangeShapeType="1"/>
            </p:cNvSpPr>
            <p:nvPr/>
          </p:nvSpPr>
          <p:spPr bwMode="auto">
            <a:xfrm>
              <a:off x="1536" y="48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 useBgFill="1">
        <p:nvSpPr>
          <p:cNvPr id="194604" name="Rectangle 44"/>
          <p:cNvSpPr>
            <a:spLocks noChangeArrowheads="1"/>
          </p:cNvSpPr>
          <p:nvPr/>
        </p:nvSpPr>
        <p:spPr bwMode="auto">
          <a:xfrm>
            <a:off x="4495800" y="914400"/>
            <a:ext cx="19050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3" name="Group 0"/>
          <p:cNvGrpSpPr>
            <a:grpSpLocks/>
          </p:cNvGrpSpPr>
          <p:nvPr/>
        </p:nvGrpSpPr>
        <p:grpSpPr bwMode="auto">
          <a:xfrm>
            <a:off x="1009650" y="1009650"/>
            <a:ext cx="914400" cy="609600"/>
            <a:chOff x="1008" y="720"/>
            <a:chExt cx="576" cy="384"/>
          </a:xfrm>
        </p:grpSpPr>
        <p:sp>
          <p:nvSpPr>
            <p:cNvPr id="194561" name="Line 1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" name="Line 2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2" grpId="0" autoUpdateAnimBg="0"/>
      <p:bldP spid="194583" grpId="0" animBg="1"/>
      <p:bldP spid="194588" grpId="0" animBg="1"/>
      <p:bldP spid="194599" grpId="0" animBg="1"/>
      <p:bldP spid="1946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543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最后一个结点的指针域的指针又指回第一个结点的链表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669925" y="547688"/>
            <a:ext cx="32512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48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循环链表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3048000"/>
            <a:ext cx="8610600" cy="1493838"/>
            <a:chOff x="288" y="1920"/>
            <a:chExt cx="5424" cy="941"/>
          </a:xfrm>
        </p:grpSpPr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1344" y="2112"/>
              <a:ext cx="4368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 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   … ... 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n  </a:t>
              </a:r>
            </a:p>
            <a:p>
              <a:endParaRPr kumimoji="1" lang="en-US" altLang="zh-CN" sz="24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76" y="225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576" y="264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57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H="1">
              <a:off x="105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1536" y="264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2208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>
              <a:off x="201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1152" y="24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2160" y="24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2544" y="22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2544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>
              <a:off x="3264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3024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3168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2544" y="264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>
              <a:off x="4560" y="264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4560" y="22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4560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>
              <a:off x="5280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>
              <a:off x="5040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>
              <a:off x="4320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0" name="Line 30"/>
            <p:cNvSpPr>
              <a:spLocks noChangeShapeType="1"/>
            </p:cNvSpPr>
            <p:nvPr/>
          </p:nvSpPr>
          <p:spPr bwMode="auto">
            <a:xfrm>
              <a:off x="288" y="240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288" y="192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V="1">
              <a:off x="5184" y="2448"/>
              <a:ext cx="2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>
              <a:off x="5472" y="2448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4" name="Line 34"/>
            <p:cNvSpPr>
              <a:spLocks noChangeShapeType="1"/>
            </p:cNvSpPr>
            <p:nvPr/>
          </p:nvSpPr>
          <p:spPr bwMode="auto">
            <a:xfrm flipH="1">
              <a:off x="288" y="2832"/>
              <a:ext cx="51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5" name="Line 35"/>
            <p:cNvSpPr>
              <a:spLocks noChangeShapeType="1"/>
            </p:cNvSpPr>
            <p:nvPr/>
          </p:nvSpPr>
          <p:spPr bwMode="auto">
            <a:xfrm flipV="1">
              <a:off x="288" y="2496"/>
              <a:ext cx="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288" y="2496"/>
              <a:ext cx="3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576" y="2256"/>
              <a:ext cx="480" cy="38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669925" y="4740275"/>
            <a:ext cx="8169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与单链表的差别仅在于，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判别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链表中最后一个结点的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条件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不再是“后继是否为空”，而是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“后继是否为头结点”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。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25675" y="192088"/>
            <a:ext cx="457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8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48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双向循环链表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空表</a:t>
            </a:r>
            <a:endParaRPr kumimoji="1" lang="zh-CN" altLang="en-US" sz="4800" b="1">
              <a:solidFill>
                <a:srgbClr val="CC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非空表</a:t>
            </a:r>
            <a:endParaRPr kumimoji="1" lang="zh-CN" altLang="en-US" sz="4800" b="1">
              <a:solidFill>
                <a:srgbClr val="CC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81000" y="3733800"/>
            <a:ext cx="8686800" cy="1905000"/>
            <a:chOff x="240" y="2352"/>
            <a:chExt cx="5472" cy="1200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1344" y="2736"/>
              <a:ext cx="4368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  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8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    … ...     a</a:t>
              </a:r>
              <a:r>
                <a:rPr kumimoji="1" lang="en-US" altLang="zh-CN" sz="4800" baseline="-25000">
                  <a:solidFill>
                    <a:srgbClr val="333333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</a:p>
            <a:p>
              <a:endParaRPr kumimoji="1" lang="en-US" altLang="zh-CN" sz="24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576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576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1200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576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00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1488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1488" y="32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2160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148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196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2112" y="3072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2" name="Line 18"/>
            <p:cNvSpPr>
              <a:spLocks noChangeShapeType="1"/>
            </p:cNvSpPr>
            <p:nvPr/>
          </p:nvSpPr>
          <p:spPr bwMode="auto">
            <a:xfrm>
              <a:off x="2496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2496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3216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>
              <a:off x="3024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3120" y="3072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2496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>
              <a:off x="4512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4512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4512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>
              <a:off x="5232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5040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>
              <a:off x="4272" y="3072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240" y="3024"/>
              <a:ext cx="336" cy="0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240" y="2352"/>
              <a:ext cx="0" cy="672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5136" y="3072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5520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240" y="3552"/>
              <a:ext cx="52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0" name="Line 36"/>
            <p:cNvSpPr>
              <a:spLocks noChangeShapeType="1"/>
            </p:cNvSpPr>
            <p:nvPr/>
          </p:nvSpPr>
          <p:spPr bwMode="auto">
            <a:xfrm flipV="1">
              <a:off x="240" y="3120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240" y="3120"/>
              <a:ext cx="3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>
              <a:off x="76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3" name="Line 39"/>
            <p:cNvSpPr>
              <a:spLocks noChangeShapeType="1"/>
            </p:cNvSpPr>
            <p:nvPr/>
          </p:nvSpPr>
          <p:spPr bwMode="auto">
            <a:xfrm>
              <a:off x="4704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268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>
              <a:off x="1680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6" name="Line 4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384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 flipH="1">
              <a:off x="4272" y="2688"/>
              <a:ext cx="336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384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 flipH="1">
              <a:off x="1824" y="2688"/>
              <a:ext cx="768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824" y="2688"/>
              <a:ext cx="0" cy="192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V="1">
              <a:off x="1584" y="2688"/>
              <a:ext cx="0" cy="384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 flipH="1">
              <a:off x="912" y="2688"/>
              <a:ext cx="672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 flipH="1">
              <a:off x="912" y="2688"/>
              <a:ext cx="0" cy="192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V="1">
              <a:off x="672" y="2592"/>
              <a:ext cx="0" cy="48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>
              <a:off x="672" y="2592"/>
              <a:ext cx="4176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4848" y="2592"/>
              <a:ext cx="0" cy="288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9" name="Rectangle 65"/>
            <p:cNvSpPr>
              <a:spLocks noChangeArrowheads="1"/>
            </p:cNvSpPr>
            <p:nvPr/>
          </p:nvSpPr>
          <p:spPr bwMode="auto">
            <a:xfrm>
              <a:off x="768" y="2880"/>
              <a:ext cx="240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828800" y="1219200"/>
            <a:ext cx="2057400" cy="1447800"/>
            <a:chOff x="1152" y="768"/>
            <a:chExt cx="1296" cy="912"/>
          </a:xfrm>
        </p:grpSpPr>
        <p:sp>
          <p:nvSpPr>
            <p:cNvPr id="108597" name="Rectangle 53"/>
            <p:cNvSpPr>
              <a:spLocks noChangeArrowheads="1"/>
            </p:cNvSpPr>
            <p:nvPr/>
          </p:nvSpPr>
          <p:spPr bwMode="auto">
            <a:xfrm>
              <a:off x="1728" y="1344"/>
              <a:ext cx="336" cy="33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8" name="Rectangle 54"/>
            <p:cNvSpPr>
              <a:spLocks noChangeArrowheads="1"/>
            </p:cNvSpPr>
            <p:nvPr/>
          </p:nvSpPr>
          <p:spPr bwMode="auto">
            <a:xfrm>
              <a:off x="2064" y="1344"/>
              <a:ext cx="192" cy="336"/>
            </a:xfrm>
            <a:prstGeom prst="rect">
              <a:avLst/>
            </a:prstGeom>
            <a:solidFill>
              <a:srgbClr val="F4E4E4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599" name="Rectangle 55"/>
            <p:cNvSpPr>
              <a:spLocks noChangeArrowheads="1"/>
            </p:cNvSpPr>
            <p:nvPr/>
          </p:nvSpPr>
          <p:spPr bwMode="auto">
            <a:xfrm>
              <a:off x="1536" y="1344"/>
              <a:ext cx="192" cy="336"/>
            </a:xfrm>
            <a:prstGeom prst="rect">
              <a:avLst/>
            </a:prstGeom>
            <a:solidFill>
              <a:srgbClr val="F4E4E4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>
              <a:off x="2160" y="1488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1" name="Line 57"/>
            <p:cNvSpPr>
              <a:spLocks noChangeShapeType="1"/>
            </p:cNvSpPr>
            <p:nvPr/>
          </p:nvSpPr>
          <p:spPr bwMode="auto">
            <a:xfrm flipV="1">
              <a:off x="2448" y="1056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 flipH="1">
              <a:off x="2016" y="105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>
              <a:off x="2016" y="1056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4" name="Line 60"/>
            <p:cNvSpPr>
              <a:spLocks noChangeShapeType="1"/>
            </p:cNvSpPr>
            <p:nvPr/>
          </p:nvSpPr>
          <p:spPr bwMode="auto">
            <a:xfrm flipH="1">
              <a:off x="1344" y="1488"/>
              <a:ext cx="288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 flipV="1">
              <a:off x="1344" y="1056"/>
              <a:ext cx="0" cy="432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>
              <a:off x="1344" y="1056"/>
              <a:ext cx="432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07" name="Line 63"/>
            <p:cNvSpPr>
              <a:spLocks noChangeShapeType="1"/>
            </p:cNvSpPr>
            <p:nvPr/>
          </p:nvSpPr>
          <p:spPr bwMode="auto">
            <a:xfrm>
              <a:off x="1776" y="1056"/>
              <a:ext cx="0" cy="288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10" name="Line 66"/>
            <p:cNvSpPr>
              <a:spLocks noChangeShapeType="1"/>
            </p:cNvSpPr>
            <p:nvPr/>
          </p:nvSpPr>
          <p:spPr bwMode="auto">
            <a:xfrm>
              <a:off x="1152" y="1584"/>
              <a:ext cx="384" cy="0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152" y="768"/>
              <a:ext cx="0" cy="816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4201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42020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2021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42022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1" name="剪辑" r:id="rId8" imgW="1077120" imgH="1472040" progId="">
                  <p:embed/>
                </p:oleObj>
              </mc:Choice>
              <mc:Fallback>
                <p:oleObj name="剪辑" r:id="rId8" imgW="1077120" imgH="1472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3" name="Freeform 7"/>
          <p:cNvSpPr>
            <a:spLocks/>
          </p:cNvSpPr>
          <p:nvPr/>
        </p:nvSpPr>
        <p:spPr bwMode="auto">
          <a:xfrm>
            <a:off x="801688" y="5513388"/>
            <a:ext cx="355600" cy="46355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" name="Text Box 0"/>
          <p:cNvSpPr txBox="1">
            <a:spLocks noChangeArrowheads="1"/>
          </p:cNvSpPr>
          <p:nvPr/>
        </p:nvSpPr>
        <p:spPr bwMode="auto">
          <a:xfrm>
            <a:off x="1733550" y="1085850"/>
            <a:ext cx="552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825" name="Text Box 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757238"/>
            <a:ext cx="7613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60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60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6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1950" y="2362200"/>
            <a:ext cx="82296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问题： </a:t>
            </a:r>
          </a:p>
          <a:p>
            <a:endParaRPr kumimoji="1" lang="zh-CN" altLang="en-US" sz="2000" b="1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44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如何在计算机中实现</a:t>
            </a:r>
            <a:r>
              <a:rPr kumimoji="1" lang="zh-CN" altLang="en-US" sz="44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一元多项式的表示，存储，基本操作和应用</a:t>
            </a:r>
            <a:endParaRPr kumimoji="1" lang="zh-CN" altLang="en-US" sz="2400" b="1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827088" y="1052513"/>
          <a:ext cx="73834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5" name="公式" r:id="rId4" imgW="2247840" imgH="241200" progId="Equation.3">
                  <p:embed/>
                </p:oleObj>
              </mc:Choice>
              <mc:Fallback>
                <p:oleObj name="公式" r:id="rId4" imgW="2247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7383462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1105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在计算机中，可以用一个线性表来表示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         P = ( p</a:t>
            </a:r>
            <a:r>
              <a:rPr kumimoji="1" lang="en-US" altLang="zh-CN" sz="3600" b="1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, p</a:t>
            </a:r>
            <a:r>
              <a:rPr kumimoji="1" lang="en-US" altLang="zh-CN" sz="3600" b="1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, …</a:t>
            </a:r>
            <a:r>
              <a:rPr kumimoji="1" lang="zh-CN" altLang="en-US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b="1">
              <a:solidFill>
                <a:srgbClr val="0066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2986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一元多项式</a:t>
            </a:r>
            <a:endParaRPr kumimoji="1" lang="zh-CN" altLang="en-US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395288" y="3213100"/>
            <a:ext cx="8280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假设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(x)</a:t>
            </a: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是另一个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次多项式，则也可以用一个线性表来表示</a:t>
            </a:r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Q = (q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</a:t>
            </a:r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5118100"/>
            <a:ext cx="8820150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如果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m&lt;n</a:t>
            </a: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(x) =P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(x) + 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(x)</a:t>
            </a: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为： 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35000"/>
              </a:spcBef>
            </a:pPr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R = (p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+q</a:t>
            </a:r>
            <a:r>
              <a:rPr kumimoji="1" lang="en-US" altLang="zh-CN" sz="44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+q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,…,p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+q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,  p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m+1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,…,+ p</a:t>
            </a:r>
            <a:r>
              <a:rPr kumimoji="1" lang="en-US" altLang="zh-CN" sz="3600" baseline="-25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39" grpId="0"/>
      <p:bldP spid="1976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1982788" y="299402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  <a:endParaRPr lang="zh-CN" altLang="en-US" sz="400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64976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663300"/>
                </a:solidFill>
                <a:ea typeface="隶书" pitchFamily="49" charset="-122"/>
              </a:rPr>
              <a:t>六、其它形式的链表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063875" y="4029075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循环链表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711575" y="5154613"/>
            <a:ext cx="457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4.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430338" y="187007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静态链表</a:t>
            </a:r>
            <a:endParaRPr lang="zh-CN" altLang="en-US" sz="4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95288" y="981075"/>
            <a:ext cx="83820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40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但是对于形如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S(x) = 1 + 3x</a:t>
            </a:r>
            <a:r>
              <a:rPr kumimoji="1" lang="en-US" altLang="zh-CN" sz="4000" b="1" baseline="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10000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– 2x</a:t>
            </a:r>
            <a:r>
              <a:rPr kumimoji="1" lang="en-US" altLang="zh-CN" sz="4000" b="1" baseline="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20000</a:t>
            </a:r>
            <a:endParaRPr kumimoji="1" lang="en-US" altLang="zh-CN" sz="4000" baseline="3000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40000"/>
              </a:spcBef>
            </a:pPr>
            <a:r>
              <a:rPr kumimoji="1" lang="zh-CN" altLang="en-US" sz="40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的多项式，如果用上述表示方法，则</a:t>
            </a:r>
            <a:endParaRPr kumimoji="1" lang="zh-CN" altLang="en-US" sz="400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258888" y="3573463"/>
            <a:ext cx="7343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44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 = ( 1,0,…,0,3,0,…,0, -2 )</a:t>
            </a:r>
            <a:endParaRPr kumimoji="1" lang="en-US" altLang="zh-CN" sz="4800" baseline="3000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9875" y="4467225"/>
            <a:ext cx="4305300" cy="1031875"/>
            <a:chOff x="1770" y="2814"/>
            <a:chExt cx="2712" cy="650"/>
          </a:xfrm>
        </p:grpSpPr>
        <p:sp>
          <p:nvSpPr>
            <p:cNvPr id="78848" name="AutoShape 0"/>
            <p:cNvSpPr>
              <a:spLocks/>
            </p:cNvSpPr>
            <p:nvPr/>
          </p:nvSpPr>
          <p:spPr bwMode="auto">
            <a:xfrm rot="-5400000">
              <a:off x="3024" y="1560"/>
              <a:ext cx="204" cy="2712"/>
            </a:xfrm>
            <a:prstGeom prst="leftBrace">
              <a:avLst>
                <a:gd name="adj1" fmla="val 110784"/>
                <a:gd name="adj2" fmla="val 50000"/>
              </a:avLst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kumimoji="1" lang="zh-CN" altLang="zh-CN" sz="3600">
                <a:solidFill>
                  <a:srgbClr val="FF5555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49" name="Text Box 1"/>
            <p:cNvSpPr txBox="1">
              <a:spLocks noChangeArrowheads="1"/>
            </p:cNvSpPr>
            <p:nvPr/>
          </p:nvSpPr>
          <p:spPr bwMode="auto">
            <a:xfrm>
              <a:off x="2580" y="3060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CC"/>
                  </a:solidFill>
                  <a:ea typeface="仿宋_GB2312" pitchFamily="49" charset="-122"/>
                </a:rPr>
                <a:t>20001</a:t>
              </a:r>
              <a:r>
                <a:rPr kumimoji="1" lang="zh-CN" altLang="en-US" sz="3600" b="1">
                  <a:solidFill>
                    <a:srgbClr val="FF33CC"/>
                  </a:solidFill>
                  <a:ea typeface="仿宋_GB2312" pitchFamily="49" charset="-122"/>
                </a:rPr>
                <a:t>个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69888" y="223838"/>
            <a:ext cx="8275022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一般情况下的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一元稀疏多项式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可写成</a:t>
            </a:r>
            <a:endParaRPr kumimoji="1" lang="zh-CN" altLang="en-US" sz="4000" dirty="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40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4000" b="1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(x) = 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baseline="30000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e0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baseline="30000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e1</a:t>
            </a:r>
            <a:r>
              <a:rPr kumimoji="1" lang="en-US" altLang="zh-CN" sz="40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40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┄</a:t>
            </a: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4000" b="1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4000" b="1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baseline="30000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em</a:t>
            </a:r>
            <a:endParaRPr kumimoji="1" lang="en-US" altLang="zh-CN" sz="4000" dirty="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36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zh-CN" altLang="en-US" sz="4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0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是指数为</a:t>
            </a:r>
            <a:r>
              <a:rPr kumimoji="1" lang="en-US" altLang="zh-CN" sz="4000" b="1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4000" b="1" baseline="-25000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的项的非零系数</a:t>
            </a:r>
            <a:r>
              <a:rPr kumimoji="1" lang="zh-CN" altLang="en-US" sz="40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40000"/>
              </a:lnSpc>
            </a:pPr>
            <a:r>
              <a:rPr kumimoji="1" lang="zh-CN" altLang="en-US" sz="40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0≤ </a:t>
            </a:r>
            <a:r>
              <a:rPr kumimoji="1" lang="en-US" altLang="zh-CN" sz="40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4000" b="1" baseline="-250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&lt; </a:t>
            </a:r>
            <a:r>
              <a:rPr kumimoji="1" lang="en-US" altLang="zh-CN" sz="40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4000" b="1" baseline="-250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&lt; ┄ &lt; </a:t>
            </a:r>
            <a:r>
              <a:rPr kumimoji="1" lang="en-US" altLang="zh-CN" sz="4000" b="1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4000" b="1" baseline="-25000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= n</a:t>
            </a:r>
            <a:endParaRPr kumimoji="1" lang="en-US" altLang="zh-CN" sz="4000" b="1" dirty="0">
              <a:solidFill>
                <a:srgbClr val="0000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27088" y="4149725"/>
            <a:ext cx="739337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44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400" b="1" baseline="-250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, e</a:t>
            </a:r>
            <a:r>
              <a:rPr kumimoji="1" lang="en-US" altLang="zh-CN" sz="4400" b="1" baseline="-250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44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, (</a:t>
            </a:r>
            <a:r>
              <a:rPr kumimoji="1" lang="en-US" altLang="zh-CN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400" b="1" baseline="-250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, e</a:t>
            </a:r>
            <a:r>
              <a:rPr kumimoji="1" lang="en-US" altLang="zh-CN" sz="4400" b="1" baseline="-250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4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44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┄</a:t>
            </a:r>
            <a:r>
              <a:rPr kumimoji="1" lang="en-US" altLang="zh-CN" sz="44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, (</a:t>
            </a:r>
            <a:r>
              <a:rPr kumimoji="1" lang="en-US" altLang="zh-CN" sz="4400" b="1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400" b="1" baseline="-25000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4400" b="1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,e</a:t>
            </a:r>
            <a:r>
              <a:rPr kumimoji="1" lang="en-US" altLang="zh-CN" sz="4400" b="1" baseline="-25000" dirty="0" err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44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endParaRPr kumimoji="1" lang="en-US" altLang="zh-CN" sz="44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850" y="4149725"/>
            <a:ext cx="8207375" cy="985838"/>
            <a:chOff x="204" y="2614"/>
            <a:chExt cx="5170" cy="621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204" y="2614"/>
              <a:ext cx="45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5400" b="1">
                  <a:solidFill>
                    <a:srgbClr val="FF33CC"/>
                  </a:solidFill>
                  <a:latin typeface="Times New Roman" pitchFamily="18" charset="0"/>
                  <a:ea typeface="宋体" charset="-122"/>
                </a:rPr>
                <a:t>（</a:t>
              </a:r>
            </a:p>
          </p:txBody>
        </p:sp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4921" y="2659"/>
              <a:ext cx="45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5400" b="1">
                  <a:solidFill>
                    <a:srgbClr val="FF33CC"/>
                  </a:solidFill>
                  <a:latin typeface="Times New Roman" pitchFamily="18" charset="0"/>
                  <a:ea typeface="宋体" charset="-122"/>
                </a:rPr>
                <a:t>）</a:t>
              </a:r>
            </a:p>
          </p:txBody>
        </p:sp>
      </p:grp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971550" y="5661025"/>
            <a:ext cx="576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84213" y="5445125"/>
            <a:ext cx="8459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数据元素包含两个数据项的线性表。</a:t>
            </a:r>
          </a:p>
        </p:txBody>
      </p:sp>
    </p:spTree>
    <p:extLst>
      <p:ext uri="{BB962C8B-B14F-4D97-AF65-F5344CB8AC3E}">
        <p14:creationId xmlns:p14="http://schemas.microsoft.com/office/powerpoint/2010/main" val="1840285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495425" y="1371600"/>
            <a:ext cx="5621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4000" b="1" baseline="-250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999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(x) = 7x</a:t>
            </a:r>
            <a:r>
              <a:rPr kumimoji="1" lang="en-US" altLang="zh-CN" sz="4000" b="1" baseline="300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- 2x</a:t>
            </a:r>
            <a:r>
              <a:rPr kumimoji="1" lang="en-US" altLang="zh-CN" sz="4000" b="1" baseline="300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12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- 8x</a:t>
            </a:r>
            <a:r>
              <a:rPr kumimoji="1" lang="en-US" altLang="zh-CN" sz="4000" b="1" baseline="300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999</a:t>
            </a:r>
            <a:endParaRPr kumimoji="1" lang="en-US" altLang="zh-CN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17525" y="377825"/>
            <a:ext cx="1379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例如</a:t>
            </a:r>
            <a:r>
              <a:rPr kumimoji="1" lang="en-US" altLang="zh-CN" sz="40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:</a:t>
            </a:r>
            <a:endParaRPr kumimoji="1" lang="en-US" altLang="zh-CN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85800" y="2498725"/>
            <a:ext cx="6581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可用线性表</a:t>
            </a:r>
          </a:p>
          <a:p>
            <a:pPr>
              <a:lnSpc>
                <a:spcPct val="125000"/>
              </a:lnSpc>
            </a:pPr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( (7, 3), (-2, 12), (-8, 999) )</a:t>
            </a:r>
            <a:endParaRPr kumimoji="1" lang="en-US" altLang="zh-CN" sz="400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40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5344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ADT Polynomial {</a:t>
            </a:r>
            <a:endParaRPr kumimoji="1" lang="en-US" altLang="zh-CN" sz="3600" dirty="0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数据对象</a:t>
            </a: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：</a:t>
            </a: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数据关系</a:t>
            </a: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：</a:t>
            </a:r>
            <a:endParaRPr kumimoji="1" lang="zh-CN" altLang="en-US" sz="36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88925" y="136525"/>
            <a:ext cx="780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一元多项式抽象数据类型的定义：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93738" y="2057400"/>
            <a:ext cx="7802562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36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{ 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| 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∈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TermSet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600" dirty="0" err="1" smtClean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 smtClean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=0,1,...,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m,  m≥0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32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TermSet</a:t>
            </a:r>
            <a:r>
              <a:rPr kumimoji="1" lang="en-US" altLang="zh-CN" sz="32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32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32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每个元素包含一个表示</a:t>
            </a:r>
            <a:endParaRPr kumimoji="1" lang="zh-CN" altLang="en-US" sz="3200" dirty="0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    系数的实数和一个表示指数的整数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2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741363" y="4800600"/>
            <a:ext cx="7667484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R1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36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{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&lt;a</a:t>
            </a:r>
            <a:r>
              <a:rPr kumimoji="1" lang="en-US" altLang="zh-CN" sz="3600" baseline="-250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i-1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,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&gt;|a</a:t>
            </a:r>
            <a:r>
              <a:rPr kumimoji="1" lang="en-US" altLang="zh-CN" sz="3600" baseline="-250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i-1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,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∈D</a:t>
            </a:r>
            <a:r>
              <a:rPr kumimoji="1" lang="en-US" altLang="zh-CN" sz="40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,    </a:t>
            </a:r>
            <a:r>
              <a:rPr kumimoji="1" lang="en-US" altLang="zh-CN" sz="3600" dirty="0" err="1" smtClean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3600" dirty="0" smtClean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=1,...,</a:t>
            </a: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n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且 </a:t>
            </a:r>
            <a:r>
              <a:rPr kumimoji="1" lang="en-US" altLang="zh-CN" sz="3200" b="1" dirty="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baseline="-25000" dirty="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i-1</a:t>
            </a:r>
            <a:r>
              <a:rPr kumimoji="1" lang="zh-CN" altLang="en-US" sz="32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中的指数值</a:t>
            </a:r>
            <a:r>
              <a:rPr kumimoji="1" lang="zh-CN" altLang="en-US" sz="3200" b="1" dirty="0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＜</a:t>
            </a:r>
            <a:r>
              <a:rPr kumimoji="1" lang="en-US" altLang="zh-CN" sz="3200" b="1" dirty="0" err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baseline="-25000" dirty="0" err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32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中的指数值</a:t>
            </a:r>
            <a:r>
              <a:rPr kumimoji="1" lang="zh-CN" altLang="en-US" sz="3200" b="1" dirty="0">
                <a:solidFill>
                  <a:srgbClr val="9966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en-US" altLang="zh-CN" sz="3200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11960" y="1196752"/>
            <a:ext cx="1836712" cy="648072"/>
            <a:chOff x="4211960" y="1196752"/>
            <a:chExt cx="1836712" cy="648072"/>
          </a:xfrm>
        </p:grpSpPr>
        <p:sp>
          <p:nvSpPr>
            <p:cNvPr id="6" name="圆角矩形标注 5"/>
            <p:cNvSpPr/>
            <p:nvPr/>
          </p:nvSpPr>
          <p:spPr bwMode="auto">
            <a:xfrm>
              <a:off x="4355976" y="1268760"/>
              <a:ext cx="1656184" cy="576064"/>
            </a:xfrm>
            <a:prstGeom prst="wedgeRoundRectCallout">
              <a:avLst>
                <a:gd name="adj1" fmla="val -62178"/>
                <a:gd name="adj2" fmla="val 115615"/>
                <a:gd name="adj3" fmla="val 16667"/>
              </a:avLst>
            </a:prstGeom>
            <a:solidFill>
              <a:srgbClr val="66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1196752"/>
              <a:ext cx="1836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/>
                <a:t>（</a:t>
              </a:r>
              <a:r>
                <a:rPr lang="en-US" altLang="zh-CN" sz="3600" b="1" dirty="0" smtClean="0"/>
                <a:t>p</a:t>
              </a:r>
              <a:r>
                <a:rPr lang="en-US" altLang="zh-CN" sz="3200" b="1" baseline="-25000" dirty="0" smtClean="0"/>
                <a:t>i</a:t>
              </a:r>
              <a:r>
                <a:rPr lang="en-US" altLang="zh-CN" sz="3600" b="1" dirty="0" smtClean="0"/>
                <a:t>, </a:t>
              </a:r>
              <a:r>
                <a:rPr lang="en-US" altLang="zh-CN" sz="3600" b="1" dirty="0" err="1" smtClean="0"/>
                <a:t>e</a:t>
              </a:r>
              <a:r>
                <a:rPr lang="en-US" altLang="zh-CN" sz="3200" b="1" baseline="-25000" dirty="0" err="1" smtClean="0"/>
                <a:t>i</a:t>
              </a:r>
              <a:r>
                <a:rPr lang="zh-CN" altLang="en-US" sz="3600" b="1" dirty="0" smtClean="0"/>
                <a:t>）</a:t>
              </a:r>
              <a:endParaRPr lang="zh-CN" altLang="en-US" sz="3600" b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6" grpId="0" autoUpdateAnimBg="0"/>
      <p:bldP spid="11059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69925" y="685800"/>
            <a:ext cx="6950075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CreatPolyn ( &amp;P, m )</a:t>
            </a: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DestroyPolyn ( &amp;P )</a:t>
            </a:r>
            <a:endParaRPr kumimoji="1" lang="en-US" altLang="zh-CN" sz="3600" b="1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PrintPolyn ( &amp;P )</a:t>
            </a:r>
            <a:endParaRPr kumimoji="1" lang="en-US" altLang="zh-CN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04800" y="109538"/>
            <a:ext cx="3001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4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基本操作</a:t>
            </a:r>
            <a:r>
              <a:rPr kumimoji="1" lang="zh-CN" altLang="en-US" sz="40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：</a:t>
            </a:r>
            <a:endParaRPr kumimoji="1" lang="zh-CN" altLang="en-US" sz="24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08038" y="1431925"/>
            <a:ext cx="67992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操作结果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32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项的系数和指数，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          建立一元多项式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771525" y="3413125"/>
            <a:ext cx="63023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初始条件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已存在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操作结果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销毁一元多项式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62000" y="5410200"/>
            <a:ext cx="66071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初始条件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已存在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操作结果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打印输出一元多项式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0" grpId="0" autoUpdateAnimBg="0"/>
      <p:bldP spid="111621" grpId="0" autoUpdateAnimBg="0"/>
      <p:bldP spid="1116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915400" cy="668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PolynLength( P )</a:t>
            </a:r>
          </a:p>
          <a:p>
            <a:pPr>
              <a:lnSpc>
                <a:spcPct val="120000"/>
              </a:lnSpc>
            </a:pPr>
            <a:endParaRPr kumimoji="1" lang="en-US" altLang="zh-CN" sz="3600" b="1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 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      AddPolyn ( &amp;Pa, &amp;Pb )</a:t>
            </a:r>
          </a:p>
          <a:p>
            <a:pPr>
              <a:lnSpc>
                <a:spcPct val="120000"/>
              </a:lnSpc>
            </a:pPr>
            <a:endParaRPr kumimoji="1" lang="en-US" altLang="zh-CN" sz="3600" b="1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 b="1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3600" b="1">
              <a:solidFill>
                <a:srgbClr val="6600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      SubtractPolyn ( &amp;Pa, &amp;Pb )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              …   …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宋体" charset="-122"/>
              </a:rPr>
              <a:t>} ADT Polynomial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62000" y="838200"/>
            <a:ext cx="75215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初始条件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已存在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操作结果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返回一元多项式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中的项数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762000" y="2803525"/>
            <a:ext cx="8077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初始条件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Pa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Pb 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已存在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操作结果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完成多项式相加运算，即：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Pa = Pa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Pb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，并销毁一元多项式 </a:t>
            </a:r>
            <a:r>
              <a:rPr kumimoji="1" lang="en-US" altLang="zh-CN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Pb</a:t>
            </a:r>
            <a:r>
              <a:rPr kumimoji="1" lang="zh-CN" altLang="en-US" sz="32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85800" y="288925"/>
            <a:ext cx="8008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一元多项式的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zh-CN" altLang="en-US" sz="4000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语言实现：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0645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用带表头结点的有序链表表示多项式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54213" y="1833563"/>
            <a:ext cx="4633912" cy="881062"/>
            <a:chOff x="1231" y="1155"/>
            <a:chExt cx="2919" cy="555"/>
          </a:xfrm>
        </p:grpSpPr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3475" y="1316"/>
              <a:ext cx="457" cy="38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478" y="1325"/>
              <a:ext cx="457" cy="38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31" y="1155"/>
              <a:ext cx="2919" cy="550"/>
              <a:chOff x="1087" y="1359"/>
              <a:chExt cx="2919" cy="550"/>
            </a:xfrm>
          </p:grpSpPr>
          <p:sp>
            <p:nvSpPr>
              <p:cNvPr id="205831" name="Line 7"/>
              <p:cNvSpPr>
                <a:spLocks noChangeShapeType="1"/>
              </p:cNvSpPr>
              <p:nvPr/>
            </p:nvSpPr>
            <p:spPr bwMode="auto">
              <a:xfrm>
                <a:off x="1376" y="1525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1376" y="1909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2048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4" name="Line 10"/>
              <p:cNvSpPr>
                <a:spLocks noChangeShapeType="1"/>
              </p:cNvSpPr>
              <p:nvPr/>
            </p:nvSpPr>
            <p:spPr bwMode="auto">
              <a:xfrm>
                <a:off x="1376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5" name="Line 11"/>
              <p:cNvSpPr>
                <a:spLocks noChangeShapeType="1"/>
              </p:cNvSpPr>
              <p:nvPr/>
            </p:nvSpPr>
            <p:spPr bwMode="auto">
              <a:xfrm flipH="1">
                <a:off x="1856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6" name="Line 12"/>
              <p:cNvSpPr>
                <a:spLocks noChangeShapeType="1"/>
              </p:cNvSpPr>
              <p:nvPr/>
            </p:nvSpPr>
            <p:spPr bwMode="auto">
              <a:xfrm>
                <a:off x="2336" y="1525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3008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2336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39" name="Line 15"/>
              <p:cNvSpPr>
                <a:spLocks noChangeShapeType="1"/>
              </p:cNvSpPr>
              <p:nvPr/>
            </p:nvSpPr>
            <p:spPr bwMode="auto">
              <a:xfrm>
                <a:off x="2789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0" name="Line 16"/>
              <p:cNvSpPr>
                <a:spLocks noChangeShapeType="1"/>
              </p:cNvSpPr>
              <p:nvPr/>
            </p:nvSpPr>
            <p:spPr bwMode="auto">
              <a:xfrm>
                <a:off x="1927" y="175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1" name="Line 17"/>
              <p:cNvSpPr>
                <a:spLocks noChangeShapeType="1"/>
              </p:cNvSpPr>
              <p:nvPr/>
            </p:nvSpPr>
            <p:spPr bwMode="auto">
              <a:xfrm>
                <a:off x="2925" y="170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2" name="Line 18"/>
              <p:cNvSpPr>
                <a:spLocks noChangeShapeType="1"/>
              </p:cNvSpPr>
              <p:nvPr/>
            </p:nvSpPr>
            <p:spPr bwMode="auto">
              <a:xfrm>
                <a:off x="1088" y="1669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3" name="Rectangle 19"/>
              <p:cNvSpPr>
                <a:spLocks noChangeArrowheads="1"/>
              </p:cNvSpPr>
              <p:nvPr/>
            </p:nvSpPr>
            <p:spPr bwMode="auto">
              <a:xfrm>
                <a:off x="1621" y="1525"/>
                <a:ext cx="235" cy="384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4" name="Line 20"/>
              <p:cNvSpPr>
                <a:spLocks noChangeShapeType="1"/>
              </p:cNvSpPr>
              <p:nvPr/>
            </p:nvSpPr>
            <p:spPr bwMode="auto">
              <a:xfrm>
                <a:off x="2562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5" name="Line 21"/>
              <p:cNvSpPr>
                <a:spLocks noChangeShapeType="1"/>
              </p:cNvSpPr>
              <p:nvPr/>
            </p:nvSpPr>
            <p:spPr bwMode="auto">
              <a:xfrm>
                <a:off x="2336" y="1909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6" name="Rectangle 22"/>
              <p:cNvSpPr>
                <a:spLocks noChangeArrowheads="1"/>
              </p:cNvSpPr>
              <p:nvPr/>
            </p:nvSpPr>
            <p:spPr bwMode="auto">
              <a:xfrm>
                <a:off x="1383" y="1525"/>
                <a:ext cx="235" cy="384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7" name="Line 23"/>
              <p:cNvSpPr>
                <a:spLocks noChangeShapeType="1"/>
              </p:cNvSpPr>
              <p:nvPr/>
            </p:nvSpPr>
            <p:spPr bwMode="auto">
              <a:xfrm>
                <a:off x="3334" y="1525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8" name="Line 24"/>
              <p:cNvSpPr>
                <a:spLocks noChangeShapeType="1"/>
              </p:cNvSpPr>
              <p:nvPr/>
            </p:nvSpPr>
            <p:spPr bwMode="auto">
              <a:xfrm>
                <a:off x="4006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3334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3787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51" name="Line 27"/>
              <p:cNvSpPr>
                <a:spLocks noChangeShapeType="1"/>
              </p:cNvSpPr>
              <p:nvPr/>
            </p:nvSpPr>
            <p:spPr bwMode="auto">
              <a:xfrm>
                <a:off x="3560" y="15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52" name="Line 28"/>
              <p:cNvSpPr>
                <a:spLocks noChangeShapeType="1"/>
              </p:cNvSpPr>
              <p:nvPr/>
            </p:nvSpPr>
            <p:spPr bwMode="auto">
              <a:xfrm>
                <a:off x="3334" y="1909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853" name="Line 29"/>
              <p:cNvSpPr>
                <a:spLocks noChangeShapeType="1"/>
              </p:cNvSpPr>
              <p:nvPr/>
            </p:nvSpPr>
            <p:spPr bwMode="auto">
              <a:xfrm>
                <a:off x="1087" y="1359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217088" name="Text Box 0"/>
          <p:cNvSpPr txBox="1">
            <a:spLocks noChangeArrowheads="1"/>
          </p:cNvSpPr>
          <p:nvPr/>
        </p:nvSpPr>
        <p:spPr bwMode="auto">
          <a:xfrm>
            <a:off x="501650" y="2947988"/>
            <a:ext cx="824865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typedef struct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Term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{   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// </a:t>
            </a: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项</a:t>
            </a:r>
            <a:r>
              <a:rPr kumimoji="1" lang="zh-CN" altLang="en-US" sz="36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的表示</a:t>
            </a:r>
            <a:endParaRPr kumimoji="1" lang="zh-CN" altLang="en-US" sz="3600">
              <a:solidFill>
                <a:srgbClr val="8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float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coef;                  // </a:t>
            </a: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系数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int 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expn;                   // </a:t>
            </a: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指数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struct Term *next;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// </a:t>
            </a:r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指针域</a:t>
            </a:r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Term, *polynomial;</a:t>
            </a:r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1708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1465263" y="4252913"/>
            <a:ext cx="1641475" cy="4794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0" y="219075"/>
            <a:ext cx="9277350" cy="651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void AddPolyn ( polynomial &amp;Pa,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                           polynomial &amp;Pb )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{ </a:t>
            </a:r>
            <a:r>
              <a:rPr kumimoji="1" lang="en-US" altLang="zh-CN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两个多项式相加： </a:t>
            </a:r>
            <a:r>
              <a:rPr kumimoji="1" lang="en-US" altLang="zh-CN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Pa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Pa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Pb</a:t>
            </a: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qa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= Pa-&gt;next;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qb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= Pb-&gt;next; 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FF5555"/>
                </a:solidFill>
                <a:latin typeface="Times New Roman" pitchFamily="18" charset="0"/>
                <a:ea typeface="宋体" charset="-122"/>
              </a:rPr>
              <a:t>pre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= Pa;        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pre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指向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qa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的前趋结点，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while ( qa &amp;&amp; qb ) 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qa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qb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均为非空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switch (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cmp ( qa-&gt;expn, qb-&gt;expn )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)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         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    } 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if ( qb ) pre-&gt;next = qb; </a:t>
            </a:r>
            <a:r>
              <a:rPr kumimoji="1" lang="en-US" altLang="zh-CN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链接 </a:t>
            </a:r>
            <a:r>
              <a:rPr kumimoji="1" lang="en-US" altLang="zh-CN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Pb </a:t>
            </a:r>
            <a:r>
              <a:rPr kumimoji="1"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中的剩余结点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free ( Pb );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释放 </a:t>
            </a:r>
            <a:r>
              <a:rPr kumimoji="1" lang="en-US" altLang="zh-CN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Pb </a:t>
            </a:r>
            <a:r>
              <a:rPr kumimoji="1" lang="zh-CN" altLang="en-US" sz="3200" b="1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的头结点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} // AddPloyn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547813" y="40767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…  …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514850" y="3657600"/>
            <a:ext cx="3295650" cy="1597025"/>
            <a:chOff x="2388" y="2304"/>
            <a:chExt cx="2076" cy="1006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760" y="2556"/>
              <a:ext cx="1704" cy="168"/>
              <a:chOff x="2760" y="2556"/>
              <a:chExt cx="1704" cy="168"/>
            </a:xfrm>
          </p:grpSpPr>
          <p:grpSp>
            <p:nvGrpSpPr>
              <p:cNvPr id="7" name="Group 3"/>
              <p:cNvGrpSpPr>
                <a:grpSpLocks/>
              </p:cNvGrpSpPr>
              <p:nvPr/>
            </p:nvGrpSpPr>
            <p:grpSpPr bwMode="auto">
              <a:xfrm>
                <a:off x="2760" y="2556"/>
                <a:ext cx="252" cy="168"/>
                <a:chOff x="2760" y="2568"/>
                <a:chExt cx="252" cy="168"/>
              </a:xfrm>
            </p:grpSpPr>
            <p:sp>
              <p:nvSpPr>
                <p:cNvPr id="183296" name="Rectangle 0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" name="Line 2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3252" y="2556"/>
                <a:ext cx="252" cy="168"/>
                <a:chOff x="2760" y="2568"/>
                <a:chExt cx="252" cy="168"/>
              </a:xfrm>
            </p:grpSpPr>
            <p:sp>
              <p:nvSpPr>
                <p:cNvPr id="3" name="Rectangle 5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" name="Line 6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3732" y="2556"/>
                <a:ext cx="252" cy="168"/>
                <a:chOff x="2760" y="2568"/>
                <a:chExt cx="252" cy="168"/>
              </a:xfrm>
            </p:grpSpPr>
            <p:sp>
              <p:nvSpPr>
                <p:cNvPr id="183304" name="Rectangle 8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05" name="Line 9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4212" y="2556"/>
                <a:ext cx="252" cy="168"/>
                <a:chOff x="2760" y="2568"/>
                <a:chExt cx="252" cy="168"/>
              </a:xfrm>
            </p:grpSpPr>
            <p:sp>
              <p:nvSpPr>
                <p:cNvPr id="183307" name="Rectangle 11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08" name="Line 12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183309" name="Line 13"/>
              <p:cNvSpPr>
                <a:spLocks noChangeShapeType="1"/>
              </p:cNvSpPr>
              <p:nvPr/>
            </p:nvSpPr>
            <p:spPr bwMode="auto">
              <a:xfrm>
                <a:off x="295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3310" name="Line 14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3311" name="Line 15"/>
              <p:cNvSpPr>
                <a:spLocks noChangeShapeType="1"/>
              </p:cNvSpPr>
              <p:nvPr/>
            </p:nvSpPr>
            <p:spPr bwMode="auto">
              <a:xfrm>
                <a:off x="3924" y="26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2748" y="2904"/>
              <a:ext cx="1704" cy="168"/>
              <a:chOff x="2760" y="2556"/>
              <a:chExt cx="1704" cy="168"/>
            </a:xfrm>
          </p:grpSpPr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760" y="2556"/>
                <a:ext cx="252" cy="168"/>
                <a:chOff x="2760" y="2568"/>
                <a:chExt cx="252" cy="168"/>
              </a:xfrm>
            </p:grpSpPr>
            <p:sp>
              <p:nvSpPr>
                <p:cNvPr id="183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16" name="Line 20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3252" y="2556"/>
                <a:ext cx="252" cy="168"/>
                <a:chOff x="2760" y="2568"/>
                <a:chExt cx="252" cy="168"/>
              </a:xfrm>
            </p:grpSpPr>
            <p:sp>
              <p:nvSpPr>
                <p:cNvPr id="183318" name="Rectangle 22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19" name="Line 23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3732" y="2556"/>
                <a:ext cx="252" cy="168"/>
                <a:chOff x="2760" y="2568"/>
                <a:chExt cx="252" cy="168"/>
              </a:xfrm>
            </p:grpSpPr>
            <p:sp>
              <p:nvSpPr>
                <p:cNvPr id="183321" name="Rectangle 25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22" name="Line 26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4212" y="2556"/>
                <a:ext cx="252" cy="168"/>
                <a:chOff x="2760" y="2568"/>
                <a:chExt cx="252" cy="168"/>
              </a:xfrm>
            </p:grpSpPr>
            <p:sp>
              <p:nvSpPr>
                <p:cNvPr id="183324" name="Rectangle 28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25" name="Line 29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183326" name="Line 30"/>
              <p:cNvSpPr>
                <a:spLocks noChangeShapeType="1"/>
              </p:cNvSpPr>
              <p:nvPr/>
            </p:nvSpPr>
            <p:spPr bwMode="auto">
              <a:xfrm>
                <a:off x="295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3327" name="Line 31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3328" name="Line 32"/>
              <p:cNvSpPr>
                <a:spLocks noChangeShapeType="1"/>
              </p:cNvSpPr>
              <p:nvPr/>
            </p:nvSpPr>
            <p:spPr bwMode="auto">
              <a:xfrm>
                <a:off x="3924" y="26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2388" y="252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Pa</a:t>
              </a: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2760" y="231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pre</a:t>
              </a: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3228" y="230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qa</a:t>
              </a:r>
            </a:p>
          </p:txBody>
        </p:sp>
        <p:sp>
          <p:nvSpPr>
            <p:cNvPr id="183332" name="Text Box 36"/>
            <p:cNvSpPr txBox="1">
              <a:spLocks noChangeArrowheads="1"/>
            </p:cNvSpPr>
            <p:nvPr/>
          </p:nvSpPr>
          <p:spPr bwMode="auto">
            <a:xfrm>
              <a:off x="3264" y="306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qb</a:t>
              </a:r>
            </a:p>
          </p:txBody>
        </p:sp>
        <p:sp>
          <p:nvSpPr>
            <p:cNvPr id="183333" name="Text Box 37"/>
            <p:cNvSpPr txBox="1">
              <a:spLocks noChangeArrowheads="1"/>
            </p:cNvSpPr>
            <p:nvPr/>
          </p:nvSpPr>
          <p:spPr bwMode="auto">
            <a:xfrm>
              <a:off x="2388" y="28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0" y="304800"/>
            <a:ext cx="90106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case ‘ &lt; ‘ :    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// 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Pa 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中当前结点的指数小，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Pa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当前指针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qa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后移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pre = qa; qa = qa-&gt;next; break;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case ’= ’:     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结点的指数相等，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qa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不变，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qb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当前指针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qb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后移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sum = qa-&gt;coef + qb-&gt;coef;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i f (sum!= 0.0) {qa-&gt;coef =sum; pre=qa;} </a:t>
            </a:r>
            <a:endParaRPr kumimoji="1" lang="en-US" altLang="zh-CN" sz="2800" b="1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3600" b="1">
                <a:solidFill>
                  <a:srgbClr val="FF5555"/>
                </a:solidFill>
                <a:latin typeface="Times New Roman" pitchFamily="18" charset="0"/>
                <a:ea typeface="宋体" charset="-122"/>
              </a:rPr>
              <a:t>else { pre-&gt;next = qa-&gt;next; free ( qa ); }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sz="2800" b="1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qa = pre-&gt;next;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= qb; qb = qb-&gt;next;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free ( u );  break;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case ‘ &gt; ‘ :    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Pb 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中当前结点的指数小，插入到</a:t>
            </a:r>
            <a:r>
              <a:rPr kumimoji="1" lang="en-US" altLang="zh-CN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Pa</a:t>
            </a:r>
            <a:r>
              <a:rPr kumimoji="1" lang="zh-CN" altLang="en-US" sz="24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的前面；</a:t>
            </a:r>
          </a:p>
          <a:p>
            <a:pPr>
              <a:lnSpc>
                <a:spcPct val="90000"/>
              </a:lnSpc>
            </a:pPr>
            <a:r>
              <a:rPr kumimoji="1" lang="zh-CN" altLang="en-US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u=qb-&gt;next; qb-&gt;next=qa; pre-&gt;next=qb; </a:t>
            </a:r>
          </a:p>
          <a:p>
            <a:pPr>
              <a:lnSpc>
                <a:spcPct val="90000"/>
              </a:lnSpc>
            </a:pPr>
            <a:r>
              <a:rPr kumimoji="1" lang="en-US" altLang="zh-CN" sz="3600" b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   pre = qb; qb = u;  break;         </a:t>
            </a:r>
          </a:p>
        </p:txBody>
      </p:sp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5619750" y="5202238"/>
            <a:ext cx="3295650" cy="1597025"/>
            <a:chOff x="2388" y="2304"/>
            <a:chExt cx="2076" cy="1006"/>
          </a:xfrm>
        </p:grpSpPr>
        <p:grpSp>
          <p:nvGrpSpPr>
            <p:cNvPr id="3" name="Group 1"/>
            <p:cNvGrpSpPr>
              <a:grpSpLocks/>
            </p:cNvGrpSpPr>
            <p:nvPr/>
          </p:nvGrpSpPr>
          <p:grpSpPr bwMode="auto">
            <a:xfrm>
              <a:off x="2760" y="2556"/>
              <a:ext cx="1704" cy="168"/>
              <a:chOff x="2760" y="2556"/>
              <a:chExt cx="1704" cy="168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2760" y="2556"/>
                <a:ext cx="252" cy="168"/>
                <a:chOff x="2760" y="2568"/>
                <a:chExt cx="252" cy="168"/>
              </a:xfrm>
            </p:grpSpPr>
            <p:sp>
              <p:nvSpPr>
                <p:cNvPr id="218115" name="Rectangle 3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16" name="Line 4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3252" y="2556"/>
                <a:ext cx="252" cy="168"/>
                <a:chOff x="2760" y="2568"/>
                <a:chExt cx="252" cy="168"/>
              </a:xfrm>
            </p:grpSpPr>
            <p:sp>
              <p:nvSpPr>
                <p:cNvPr id="218118" name="Rectangle 6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19" name="Line 7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732" y="2556"/>
                <a:ext cx="252" cy="168"/>
                <a:chOff x="2760" y="2568"/>
                <a:chExt cx="252" cy="168"/>
              </a:xfrm>
            </p:grpSpPr>
            <p:sp>
              <p:nvSpPr>
                <p:cNvPr id="218121" name="Rectangle 9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22" name="Line 10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4212" y="2556"/>
                <a:ext cx="252" cy="168"/>
                <a:chOff x="2760" y="2568"/>
                <a:chExt cx="252" cy="168"/>
              </a:xfrm>
            </p:grpSpPr>
            <p:sp>
              <p:nvSpPr>
                <p:cNvPr id="218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25" name="Line 13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218126" name="Line 14"/>
              <p:cNvSpPr>
                <a:spLocks noChangeShapeType="1"/>
              </p:cNvSpPr>
              <p:nvPr/>
            </p:nvSpPr>
            <p:spPr bwMode="auto">
              <a:xfrm>
                <a:off x="295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8127" name="Line 15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8128" name="Line 16"/>
              <p:cNvSpPr>
                <a:spLocks noChangeShapeType="1"/>
              </p:cNvSpPr>
              <p:nvPr/>
            </p:nvSpPr>
            <p:spPr bwMode="auto">
              <a:xfrm>
                <a:off x="3924" y="26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748" y="2904"/>
              <a:ext cx="1704" cy="168"/>
              <a:chOff x="2760" y="2556"/>
              <a:chExt cx="1704" cy="168"/>
            </a:xfrm>
          </p:grpSpPr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2760" y="2556"/>
                <a:ext cx="252" cy="168"/>
                <a:chOff x="2760" y="2568"/>
                <a:chExt cx="252" cy="168"/>
              </a:xfrm>
            </p:grpSpPr>
            <p:sp>
              <p:nvSpPr>
                <p:cNvPr id="218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32" name="Line 20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3252" y="2556"/>
                <a:ext cx="252" cy="168"/>
                <a:chOff x="2760" y="2568"/>
                <a:chExt cx="252" cy="168"/>
              </a:xfrm>
            </p:grpSpPr>
            <p:sp>
              <p:nvSpPr>
                <p:cNvPr id="218134" name="Rectangle 22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35" name="Line 23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3732" y="2556"/>
                <a:ext cx="252" cy="168"/>
                <a:chOff x="2760" y="2568"/>
                <a:chExt cx="252" cy="168"/>
              </a:xfrm>
            </p:grpSpPr>
            <p:sp>
              <p:nvSpPr>
                <p:cNvPr id="218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38" name="Line 26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4212" y="2556"/>
                <a:ext cx="252" cy="168"/>
                <a:chOff x="2760" y="2568"/>
                <a:chExt cx="252" cy="168"/>
              </a:xfrm>
            </p:grpSpPr>
            <p:sp>
              <p:nvSpPr>
                <p:cNvPr id="218140" name="Rectangle 28"/>
                <p:cNvSpPr>
                  <a:spLocks noChangeArrowheads="1"/>
                </p:cNvSpPr>
                <p:nvPr/>
              </p:nvSpPr>
              <p:spPr bwMode="auto">
                <a:xfrm>
                  <a:off x="2760" y="2568"/>
                  <a:ext cx="252" cy="1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18141" name="Line 29"/>
                <p:cNvSpPr>
                  <a:spLocks noChangeShapeType="1"/>
                </p:cNvSpPr>
                <p:nvPr/>
              </p:nvSpPr>
              <p:spPr bwMode="auto">
                <a:xfrm>
                  <a:off x="2904" y="2568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kumimoji="1" lang="zh-CN" altLang="en-US" sz="3600">
                    <a:solidFill>
                      <a:srgbClr val="333333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218142" name="Line 30"/>
              <p:cNvSpPr>
                <a:spLocks noChangeShapeType="1"/>
              </p:cNvSpPr>
              <p:nvPr/>
            </p:nvSpPr>
            <p:spPr bwMode="auto">
              <a:xfrm>
                <a:off x="295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8143" name="Line 31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8144" name="Line 32"/>
              <p:cNvSpPr>
                <a:spLocks noChangeShapeType="1"/>
              </p:cNvSpPr>
              <p:nvPr/>
            </p:nvSpPr>
            <p:spPr bwMode="auto">
              <a:xfrm>
                <a:off x="3924" y="26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kumimoji="1" lang="zh-CN" altLang="en-US" sz="3600">
                  <a:solidFill>
                    <a:srgbClr val="333333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18145" name="Text Box 33"/>
            <p:cNvSpPr txBox="1">
              <a:spLocks noChangeArrowheads="1"/>
            </p:cNvSpPr>
            <p:nvPr/>
          </p:nvSpPr>
          <p:spPr bwMode="auto">
            <a:xfrm>
              <a:off x="2388" y="252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Pa</a:t>
              </a:r>
            </a:p>
          </p:txBody>
        </p:sp>
        <p:sp>
          <p:nvSpPr>
            <p:cNvPr id="218146" name="Text Box 34"/>
            <p:cNvSpPr txBox="1">
              <a:spLocks noChangeArrowheads="1"/>
            </p:cNvSpPr>
            <p:nvPr/>
          </p:nvSpPr>
          <p:spPr bwMode="auto">
            <a:xfrm>
              <a:off x="2760" y="231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pre</a:t>
              </a:r>
            </a:p>
          </p:txBody>
        </p:sp>
        <p:sp>
          <p:nvSpPr>
            <p:cNvPr id="218147" name="Text Box 35"/>
            <p:cNvSpPr txBox="1">
              <a:spLocks noChangeArrowheads="1"/>
            </p:cNvSpPr>
            <p:nvPr/>
          </p:nvSpPr>
          <p:spPr bwMode="auto">
            <a:xfrm>
              <a:off x="3228" y="230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qa</a:t>
              </a:r>
            </a:p>
          </p:txBody>
        </p:sp>
        <p:sp>
          <p:nvSpPr>
            <p:cNvPr id="218148" name="Text Box 36"/>
            <p:cNvSpPr txBox="1">
              <a:spLocks noChangeArrowheads="1"/>
            </p:cNvSpPr>
            <p:nvPr/>
          </p:nvSpPr>
          <p:spPr bwMode="auto">
            <a:xfrm>
              <a:off x="3264" y="306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qb</a:t>
              </a:r>
            </a:p>
          </p:txBody>
        </p:sp>
        <p:sp>
          <p:nvSpPr>
            <p:cNvPr id="218149" name="Text Box 37"/>
            <p:cNvSpPr txBox="1">
              <a:spLocks noChangeArrowheads="1"/>
            </p:cNvSpPr>
            <p:nvPr/>
          </p:nvSpPr>
          <p:spPr bwMode="auto">
            <a:xfrm>
              <a:off x="2388" y="28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5555"/>
                  </a:solidFill>
                  <a:latin typeface="Times New Roman" pitchFamily="18" charset="0"/>
                  <a:ea typeface="宋体" charset="-122"/>
                </a:rPr>
                <a:t>Pb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982788" y="299402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  <a:endParaRPr lang="zh-CN" altLang="en-US" sz="4000"/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64976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663300"/>
                </a:solidFill>
                <a:ea typeface="隶书" pitchFamily="49" charset="-122"/>
              </a:rPr>
              <a:t>六、其它形式的链表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063875" y="4029075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循环链表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711575" y="5154613"/>
            <a:ext cx="457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4.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430338" y="187007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静态链表</a:t>
            </a:r>
            <a:endParaRPr lang="zh-CN" altLang="en-US" sz="4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Group 2"/>
          <p:cNvGraphicFramePr>
            <a:graphicFrameLocks noGrp="1"/>
          </p:cNvGraphicFramePr>
          <p:nvPr/>
        </p:nvGraphicFramePr>
        <p:xfrm>
          <a:off x="2400300" y="2501900"/>
          <a:ext cx="1554163" cy="4114800"/>
        </p:xfrm>
        <a:graphic>
          <a:graphicData uri="http://schemas.openxmlformats.org/drawingml/2006/table">
            <a:tbl>
              <a:tblPr/>
              <a:tblGrid>
                <a:gridCol w="1217613"/>
                <a:gridCol w="3365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ZHAO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ZHOU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127750" y="762000"/>
            <a:ext cx="847725" cy="425450"/>
            <a:chOff x="432" y="636"/>
            <a:chExt cx="684" cy="268"/>
          </a:xfrm>
        </p:grpSpPr>
        <p:sp>
          <p:nvSpPr>
            <p:cNvPr id="356388" name="Text Box 36"/>
            <p:cNvSpPr txBox="1">
              <a:spLocks noChangeArrowheads="1"/>
            </p:cNvSpPr>
            <p:nvPr/>
          </p:nvSpPr>
          <p:spPr bwMode="auto">
            <a:xfrm>
              <a:off x="432" y="648"/>
              <a:ext cx="68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 SHI</a:t>
              </a:r>
            </a:p>
          </p:txBody>
        </p:sp>
        <p:sp>
          <p:nvSpPr>
            <p:cNvPr id="356389" name="Line 37"/>
            <p:cNvSpPr>
              <a:spLocks noChangeShapeType="1"/>
            </p:cNvSpPr>
            <p:nvPr/>
          </p:nvSpPr>
          <p:spPr bwMode="auto">
            <a:xfrm>
              <a:off x="996" y="636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6390" name="Freeform 38"/>
          <p:cNvSpPr>
            <a:spLocks/>
          </p:cNvSpPr>
          <p:nvPr/>
        </p:nvSpPr>
        <p:spPr bwMode="auto">
          <a:xfrm>
            <a:off x="5676900" y="990600"/>
            <a:ext cx="514350" cy="723900"/>
          </a:xfrm>
          <a:custGeom>
            <a:avLst/>
            <a:gdLst/>
            <a:ahLst/>
            <a:cxnLst>
              <a:cxn ang="0">
                <a:pos x="324" y="456"/>
              </a:cxn>
              <a:cxn ang="0">
                <a:pos x="324" y="264"/>
              </a:cxn>
              <a:cxn ang="0">
                <a:pos x="0" y="264"/>
              </a:cxn>
              <a:cxn ang="0">
                <a:pos x="0" y="0"/>
              </a:cxn>
              <a:cxn ang="0">
                <a:pos x="276" y="0"/>
              </a:cxn>
            </a:cxnLst>
            <a:rect l="0" t="0" r="r" b="b"/>
            <a:pathLst>
              <a:path w="324" h="456">
                <a:moveTo>
                  <a:pt x="324" y="456"/>
                </a:moveTo>
                <a:lnTo>
                  <a:pt x="324" y="264"/>
                </a:lnTo>
                <a:lnTo>
                  <a:pt x="0" y="264"/>
                </a:lnTo>
                <a:lnTo>
                  <a:pt x="0" y="0"/>
                </a:lnTo>
                <a:lnTo>
                  <a:pt x="276" y="0"/>
                </a:ln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91" name="Freeform 39"/>
          <p:cNvSpPr>
            <a:spLocks/>
          </p:cNvSpPr>
          <p:nvPr/>
        </p:nvSpPr>
        <p:spPr bwMode="auto">
          <a:xfrm>
            <a:off x="6438900" y="990600"/>
            <a:ext cx="933450" cy="74295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552" y="0"/>
              </a:cxn>
              <a:cxn ang="0">
                <a:pos x="552" y="216"/>
              </a:cxn>
              <a:cxn ang="0">
                <a:pos x="0" y="216"/>
              </a:cxn>
              <a:cxn ang="0">
                <a:pos x="0" y="468"/>
              </a:cxn>
              <a:cxn ang="0">
                <a:pos x="144" y="468"/>
              </a:cxn>
            </a:cxnLst>
            <a:rect l="0" t="0" r="r" b="b"/>
            <a:pathLst>
              <a:path w="552" h="468">
                <a:moveTo>
                  <a:pt x="252" y="0"/>
                </a:moveTo>
                <a:lnTo>
                  <a:pt x="552" y="0"/>
                </a:lnTo>
                <a:lnTo>
                  <a:pt x="552" y="216"/>
                </a:lnTo>
                <a:lnTo>
                  <a:pt x="0" y="216"/>
                </a:lnTo>
                <a:lnTo>
                  <a:pt x="0" y="468"/>
                </a:lnTo>
                <a:lnTo>
                  <a:pt x="144" y="468"/>
                </a:ln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92" name="Group 40"/>
          <p:cNvGraphicFramePr>
            <a:graphicFrameLocks noGrp="1"/>
          </p:cNvGraphicFramePr>
          <p:nvPr/>
        </p:nvGraphicFramePr>
        <p:xfrm>
          <a:off x="5657850" y="2501900"/>
          <a:ext cx="1554163" cy="4114800"/>
        </p:xfrm>
        <a:graphic>
          <a:graphicData uri="http://schemas.openxmlformats.org/drawingml/2006/table">
            <a:tbl>
              <a:tblPr/>
              <a:tblGrid>
                <a:gridCol w="1217613"/>
                <a:gridCol w="3365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ZHAO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ZHOU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SHI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6424" name="Text Box 72"/>
          <p:cNvSpPr txBox="1">
            <a:spLocks noChangeArrowheads="1"/>
          </p:cNvSpPr>
          <p:nvPr/>
        </p:nvSpPr>
        <p:spPr bwMode="auto">
          <a:xfrm>
            <a:off x="5257800" y="2571750"/>
            <a:ext cx="4953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8</a:t>
            </a:r>
          </a:p>
        </p:txBody>
      </p:sp>
      <p:sp>
        <p:nvSpPr>
          <p:cNvPr id="356425" name="Text Box 73"/>
          <p:cNvSpPr txBox="1">
            <a:spLocks noChangeArrowheads="1"/>
          </p:cNvSpPr>
          <p:nvPr/>
        </p:nvSpPr>
        <p:spPr bwMode="auto">
          <a:xfrm>
            <a:off x="1981200" y="2514600"/>
            <a:ext cx="4953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FF"/>
                </a:solidFill>
              </a:rPr>
              <a:t>8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28600" y="1600200"/>
            <a:ext cx="8915400" cy="769382"/>
            <a:chOff x="228600" y="1600200"/>
            <a:chExt cx="8915400" cy="769382"/>
          </a:xfrm>
        </p:grpSpPr>
        <p:sp>
          <p:nvSpPr>
            <p:cNvPr id="356386" name="Line 34"/>
            <p:cNvSpPr>
              <a:spLocks noChangeShapeType="1"/>
            </p:cNvSpPr>
            <p:nvPr/>
          </p:nvSpPr>
          <p:spPr bwMode="auto">
            <a:xfrm>
              <a:off x="6199188" y="1809750"/>
              <a:ext cx="463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4"/>
            <p:cNvGrpSpPr>
              <a:grpSpLocks/>
            </p:cNvGrpSpPr>
            <p:nvPr/>
          </p:nvGrpSpPr>
          <p:grpSpPr bwMode="auto">
            <a:xfrm>
              <a:off x="228600" y="1600200"/>
              <a:ext cx="8686800" cy="425450"/>
              <a:chOff x="144" y="1008"/>
              <a:chExt cx="5472" cy="268"/>
            </a:xfrm>
          </p:grpSpPr>
          <p:grpSp>
            <p:nvGrpSpPr>
              <p:cNvPr id="4" name="Group 75"/>
              <p:cNvGrpSpPr>
                <a:grpSpLocks/>
              </p:cNvGrpSpPr>
              <p:nvPr/>
            </p:nvGrpSpPr>
            <p:grpSpPr bwMode="auto">
              <a:xfrm>
                <a:off x="144" y="1008"/>
                <a:ext cx="5472" cy="268"/>
                <a:chOff x="144" y="1008"/>
                <a:chExt cx="5472" cy="268"/>
              </a:xfrm>
            </p:grpSpPr>
            <p:grpSp>
              <p:nvGrpSpPr>
                <p:cNvPr id="5" name="Group 76"/>
                <p:cNvGrpSpPr>
                  <a:grpSpLocks/>
                </p:cNvGrpSpPr>
                <p:nvPr/>
              </p:nvGrpSpPr>
              <p:grpSpPr bwMode="auto">
                <a:xfrm>
                  <a:off x="948" y="1008"/>
                  <a:ext cx="641" cy="268"/>
                  <a:chOff x="432" y="636"/>
                  <a:chExt cx="684" cy="268"/>
                </a:xfrm>
              </p:grpSpPr>
              <p:sp>
                <p:nvSpPr>
                  <p:cNvPr id="35642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ZHAO</a:t>
                    </a:r>
                  </a:p>
                </p:txBody>
              </p:sp>
              <p:sp>
                <p:nvSpPr>
                  <p:cNvPr id="35643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79"/>
                <p:cNvGrpSpPr>
                  <a:grpSpLocks/>
                </p:cNvGrpSpPr>
                <p:nvPr/>
              </p:nvGrpSpPr>
              <p:grpSpPr bwMode="auto">
                <a:xfrm>
                  <a:off x="1791" y="1008"/>
                  <a:ext cx="641" cy="268"/>
                  <a:chOff x="432" y="636"/>
                  <a:chExt cx="684" cy="268"/>
                </a:xfrm>
              </p:grpSpPr>
              <p:sp>
                <p:nvSpPr>
                  <p:cNvPr id="356432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QIAN</a:t>
                    </a:r>
                  </a:p>
                </p:txBody>
              </p:sp>
              <p:sp>
                <p:nvSpPr>
                  <p:cNvPr id="35643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82"/>
                <p:cNvGrpSpPr>
                  <a:grpSpLocks/>
                </p:cNvGrpSpPr>
                <p:nvPr/>
              </p:nvGrpSpPr>
              <p:grpSpPr bwMode="auto">
                <a:xfrm>
                  <a:off x="2646" y="1008"/>
                  <a:ext cx="640" cy="268"/>
                  <a:chOff x="432" y="636"/>
                  <a:chExt cx="684" cy="268"/>
                </a:xfrm>
              </p:grpSpPr>
              <p:sp>
                <p:nvSpPr>
                  <p:cNvPr id="35643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 SUN</a:t>
                    </a:r>
                  </a:p>
                </p:txBody>
              </p:sp>
              <p:sp>
                <p:nvSpPr>
                  <p:cNvPr id="356436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85"/>
                <p:cNvGrpSpPr>
                  <a:grpSpLocks/>
                </p:cNvGrpSpPr>
                <p:nvPr/>
              </p:nvGrpSpPr>
              <p:grpSpPr bwMode="auto">
                <a:xfrm>
                  <a:off x="3500" y="1008"/>
                  <a:ext cx="450" cy="268"/>
                  <a:chOff x="432" y="636"/>
                  <a:chExt cx="684" cy="268"/>
                </a:xfrm>
              </p:grpSpPr>
              <p:sp>
                <p:nvSpPr>
                  <p:cNvPr id="35643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  LI</a:t>
                    </a:r>
                  </a:p>
                </p:txBody>
              </p:sp>
              <p:sp>
                <p:nvSpPr>
                  <p:cNvPr id="35643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88"/>
                <p:cNvGrpSpPr>
                  <a:grpSpLocks/>
                </p:cNvGrpSpPr>
                <p:nvPr/>
              </p:nvGrpSpPr>
              <p:grpSpPr bwMode="auto">
                <a:xfrm>
                  <a:off x="4197" y="1008"/>
                  <a:ext cx="641" cy="268"/>
                  <a:chOff x="432" y="636"/>
                  <a:chExt cx="684" cy="268"/>
                </a:xfrm>
              </p:grpSpPr>
              <p:sp>
                <p:nvSpPr>
                  <p:cNvPr id="356441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ZHOU</a:t>
                    </a:r>
                  </a:p>
                </p:txBody>
              </p:sp>
              <p:sp>
                <p:nvSpPr>
                  <p:cNvPr id="35644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91"/>
                <p:cNvGrpSpPr>
                  <a:grpSpLocks/>
                </p:cNvGrpSpPr>
                <p:nvPr/>
              </p:nvGrpSpPr>
              <p:grpSpPr bwMode="auto">
                <a:xfrm>
                  <a:off x="5027" y="1008"/>
                  <a:ext cx="589" cy="268"/>
                  <a:chOff x="432" y="636"/>
                  <a:chExt cx="684" cy="268"/>
                </a:xfrm>
              </p:grpSpPr>
              <p:sp>
                <p:nvSpPr>
                  <p:cNvPr id="35644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 b="1"/>
                      <a:t> WU</a:t>
                    </a:r>
                  </a:p>
                </p:txBody>
              </p:sp>
              <p:sp>
                <p:nvSpPr>
                  <p:cNvPr id="35644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94"/>
                <p:cNvGrpSpPr>
                  <a:grpSpLocks/>
                </p:cNvGrpSpPr>
                <p:nvPr/>
              </p:nvGrpSpPr>
              <p:grpSpPr bwMode="auto">
                <a:xfrm>
                  <a:off x="144" y="1008"/>
                  <a:ext cx="528" cy="268"/>
                  <a:chOff x="432" y="636"/>
                  <a:chExt cx="684" cy="268"/>
                </a:xfrm>
              </p:grpSpPr>
              <p:sp>
                <p:nvSpPr>
                  <p:cNvPr id="35644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648"/>
                    <a:ext cx="684" cy="25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CN" altLang="zh-CN" sz="2000" b="1"/>
                  </a:p>
                </p:txBody>
              </p:sp>
              <p:sp>
                <p:nvSpPr>
                  <p:cNvPr id="35644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636"/>
                    <a:ext cx="0" cy="2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97"/>
              <p:cNvGrpSpPr>
                <a:grpSpLocks/>
              </p:cNvGrpSpPr>
              <p:nvPr/>
            </p:nvGrpSpPr>
            <p:grpSpPr bwMode="auto">
              <a:xfrm flipH="1">
                <a:off x="5532" y="1056"/>
                <a:ext cx="72" cy="156"/>
                <a:chOff x="384" y="3108"/>
                <a:chExt cx="144" cy="216"/>
              </a:xfrm>
            </p:grpSpPr>
            <p:sp>
              <p:nvSpPr>
                <p:cNvPr id="35645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84" y="3120"/>
                  <a:ext cx="84" cy="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51" name="Line 99"/>
                <p:cNvSpPr>
                  <a:spLocks noChangeShapeType="1"/>
                </p:cNvSpPr>
                <p:nvPr/>
              </p:nvSpPr>
              <p:spPr bwMode="auto">
                <a:xfrm>
                  <a:off x="468" y="3108"/>
                  <a:ext cx="6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6452" name="Text Box 100"/>
            <p:cNvSpPr txBox="1">
              <a:spLocks noChangeArrowheads="1"/>
            </p:cNvSpPr>
            <p:nvPr/>
          </p:nvSpPr>
          <p:spPr bwMode="auto">
            <a:xfrm>
              <a:off x="323528" y="2000250"/>
              <a:ext cx="88204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3333FF"/>
                  </a:solidFill>
                </a:rPr>
                <a:t>   0                   1                   </a:t>
              </a:r>
              <a:r>
                <a:rPr lang="en-US" altLang="zh-CN" sz="1800" b="1" dirty="0">
                  <a:solidFill>
                    <a:srgbClr val="3333FF"/>
                  </a:solidFill>
                </a:rPr>
                <a:t>2                 </a:t>
              </a:r>
              <a:r>
                <a:rPr lang="en-US" altLang="zh-CN" sz="1800" b="1" dirty="0" smtClean="0">
                  <a:solidFill>
                    <a:srgbClr val="3333FF"/>
                  </a:solidFill>
                </a:rPr>
                <a:t> </a:t>
              </a:r>
              <a:r>
                <a:rPr lang="en-US" altLang="zh-CN" sz="1800" b="1" dirty="0">
                  <a:solidFill>
                    <a:srgbClr val="3333FF"/>
                  </a:solidFill>
                </a:rPr>
                <a:t>3                   </a:t>
              </a:r>
              <a:r>
                <a:rPr lang="en-US" altLang="zh-CN" sz="1800" b="1" dirty="0" smtClean="0">
                  <a:solidFill>
                    <a:srgbClr val="3333FF"/>
                  </a:solidFill>
                </a:rPr>
                <a:t>4                  5                 </a:t>
              </a:r>
              <a:r>
                <a:rPr lang="en-US" altLang="zh-CN" sz="1800" b="1" dirty="0">
                  <a:solidFill>
                    <a:srgbClr val="3333FF"/>
                  </a:solidFill>
                </a:rPr>
                <a:t>6              </a:t>
              </a:r>
            </a:p>
          </p:txBody>
        </p: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971550" y="1809750"/>
              <a:ext cx="7065963" cy="19050"/>
              <a:chOff x="612" y="1140"/>
              <a:chExt cx="4451" cy="12"/>
            </a:xfrm>
          </p:grpSpPr>
          <p:sp>
            <p:nvSpPr>
              <p:cNvPr id="356454" name="Line 102"/>
              <p:cNvSpPr>
                <a:spLocks noChangeShapeType="1"/>
              </p:cNvSpPr>
              <p:nvPr/>
            </p:nvSpPr>
            <p:spPr bwMode="auto">
              <a:xfrm>
                <a:off x="1521" y="1152"/>
                <a:ext cx="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6455" name="Line 103"/>
              <p:cNvSpPr>
                <a:spLocks noChangeShapeType="1"/>
              </p:cNvSpPr>
              <p:nvPr/>
            </p:nvSpPr>
            <p:spPr bwMode="auto">
              <a:xfrm>
                <a:off x="2365" y="1152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6456" name="Line 104"/>
              <p:cNvSpPr>
                <a:spLocks noChangeShapeType="1"/>
              </p:cNvSpPr>
              <p:nvPr/>
            </p:nvSpPr>
            <p:spPr bwMode="auto">
              <a:xfrm>
                <a:off x="3197" y="1140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6457" name="Line 105"/>
              <p:cNvSpPr>
                <a:spLocks noChangeShapeType="1"/>
              </p:cNvSpPr>
              <p:nvPr/>
            </p:nvSpPr>
            <p:spPr bwMode="auto">
              <a:xfrm>
                <a:off x="4771" y="1140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6458" name="Line 106"/>
              <p:cNvSpPr>
                <a:spLocks noChangeShapeType="1"/>
              </p:cNvSpPr>
              <p:nvPr/>
            </p:nvSpPr>
            <p:spPr bwMode="auto">
              <a:xfrm>
                <a:off x="612" y="11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6459" name="Text Box 107"/>
          <p:cNvSpPr txBox="1">
            <a:spLocks noChangeArrowheads="1"/>
          </p:cNvSpPr>
          <p:nvPr/>
        </p:nvSpPr>
        <p:spPr bwMode="auto">
          <a:xfrm>
            <a:off x="611188" y="536575"/>
            <a:ext cx="424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静态链表</a:t>
            </a:r>
            <a:endParaRPr lang="zh-CN" altLang="en-US" sz="4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0" grpId="0" animBg="1"/>
      <p:bldP spid="356391" grpId="0" animBg="1"/>
      <p:bldP spid="356424" grpId="0"/>
      <p:bldP spid="35642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9999"/>
                </a:solidFill>
                <a:ea typeface="楷体_GB2312" pitchFamily="49" charset="-122"/>
              </a:rPr>
              <a:t>2.1 </a:t>
            </a:r>
            <a:r>
              <a:rPr lang="en-US" altLang="zh-CN" sz="4400">
                <a:solidFill>
                  <a:srgbClr val="009999"/>
                </a:solidFill>
                <a:ea typeface="楷体_GB2312" pitchFamily="49" charset="-122"/>
              </a:rPr>
              <a:t> 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线性表的类型定义</a:t>
            </a:r>
            <a:endParaRPr lang="zh-CN" altLang="en-US" sz="4400"/>
          </a:p>
        </p:txBody>
      </p:sp>
      <p:sp>
        <p:nvSpPr>
          <p:cNvPr id="345091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9999"/>
                </a:solidFill>
                <a:ea typeface="楷体_GB2312" pitchFamily="49" charset="-122"/>
              </a:rPr>
              <a:t>2.3  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线性表类型的实现</a:t>
            </a:r>
          </a:p>
          <a:p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                              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  <a:sym typeface="Symbol" pitchFamily="18" charset="2"/>
              </a:rPr>
              <a:t>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 链式映象</a:t>
            </a:r>
            <a:endParaRPr lang="zh-CN" altLang="en-US" sz="5400"/>
          </a:p>
        </p:txBody>
      </p:sp>
      <p:sp>
        <p:nvSpPr>
          <p:cNvPr id="345092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9999"/>
                </a:solidFill>
                <a:ea typeface="楷体_GB2312" pitchFamily="49" charset="-122"/>
              </a:rPr>
              <a:t>2.4  </a:t>
            </a:r>
            <a:r>
              <a:rPr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5093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9999"/>
                </a:solidFill>
                <a:ea typeface="楷体_GB2312" pitchFamily="49" charset="-122"/>
              </a:rPr>
              <a:t>2.2  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线性表类型的实现</a:t>
            </a:r>
          </a:p>
          <a:p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  <a:sym typeface="Symbol" pitchFamily="18" charset="2"/>
              </a:rPr>
              <a:t></a:t>
            </a:r>
            <a:r>
              <a:rPr lang="zh-CN" altLang="en-US" sz="4400" b="1">
                <a:solidFill>
                  <a:srgbClr val="009999"/>
                </a:solidFill>
                <a:ea typeface="楷体_GB2312" pitchFamily="49" charset="-122"/>
              </a:rPr>
              <a:t> 顺序映象</a:t>
            </a:r>
            <a:endParaRPr lang="zh-CN" altLang="en-US" sz="2400"/>
          </a:p>
        </p:txBody>
      </p:sp>
      <p:graphicFrame>
        <p:nvGraphicFramePr>
          <p:cNvPr id="345094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剪辑" r:id="rId8" imgW="1077120" imgH="1472040" progId="">
                  <p:embed/>
                </p:oleObj>
              </mc:Choice>
              <mc:Fallback>
                <p:oleObj name="剪辑" r:id="rId8" imgW="1077120" imgH="1472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WordArt 2"/>
          <p:cNvSpPr>
            <a:spLocks noChangeArrowheads="1" noChangeShapeType="1" noTextEdit="1"/>
          </p:cNvSpPr>
          <p:nvPr/>
        </p:nvSpPr>
        <p:spPr bwMode="auto">
          <a:xfrm>
            <a:off x="228600" y="1752600"/>
            <a:ext cx="76962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23"/>
              </a:avLst>
            </a:prstTxWarp>
          </a:bodyPr>
          <a:lstStyle/>
          <a:p>
            <a:pPr algn="ctr"/>
            <a:r>
              <a:rPr lang="zh-CN" altLang="en-US" sz="6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800000"/>
                    </a:gs>
                    <a:gs pos="100000">
                      <a:srgbClr val="800000">
                        <a:gamma/>
                        <a:shade val="2784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  第三章 </a:t>
            </a:r>
          </a:p>
          <a:p>
            <a:pPr algn="ctr"/>
            <a:r>
              <a:rPr lang="zh-CN" altLang="en-US" sz="6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800000"/>
                    </a:gs>
                    <a:gs pos="100000">
                      <a:srgbClr val="800000">
                        <a:gamma/>
                        <a:shade val="2784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 栈和队列</a:t>
            </a:r>
          </a:p>
        </p:txBody>
      </p:sp>
    </p:spTree>
    <p:extLst>
      <p:ext uri="{BB962C8B-B14F-4D97-AF65-F5344CB8AC3E}">
        <p14:creationId xmlns:p14="http://schemas.microsoft.com/office/powerpoint/2010/main" val="6763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365125" y="288925"/>
            <a:ext cx="877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通常称，栈和队列是限定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插入和删除只能</a:t>
            </a: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在表的“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端点</a:t>
            </a: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”进行的线性表。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5496" y="1876425"/>
            <a:ext cx="9036496" cy="270827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 b="1" dirty="0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线性表       栈         队列</a:t>
            </a:r>
            <a:endParaRPr lang="zh-CN" altLang="en-US" sz="3200" dirty="0">
              <a:solidFill>
                <a:srgbClr val="000066"/>
              </a:solidFill>
            </a:endParaRPr>
          </a:p>
          <a:p>
            <a:r>
              <a:rPr lang="en-US" altLang="zh-CN" sz="3200" dirty="0">
                <a:solidFill>
                  <a:srgbClr val="800000"/>
                </a:solidFill>
              </a:rPr>
              <a:t>Insert(L,</a:t>
            </a:r>
            <a:r>
              <a:rPr lang="en-US" altLang="zh-CN" sz="3200" dirty="0">
                <a:solidFill>
                  <a:srgbClr val="FF5050"/>
                </a:solidFill>
              </a:rPr>
              <a:t> </a:t>
            </a:r>
            <a:r>
              <a:rPr lang="en-US" altLang="zh-CN" sz="3200" b="1" dirty="0" err="1">
                <a:solidFill>
                  <a:srgbClr val="FF33CC"/>
                </a:solidFill>
              </a:rPr>
              <a:t>i</a:t>
            </a:r>
            <a:r>
              <a:rPr lang="en-US" altLang="zh-CN" sz="3200" dirty="0">
                <a:solidFill>
                  <a:srgbClr val="800000"/>
                </a:solidFill>
              </a:rPr>
              <a:t>, x)  </a:t>
            </a:r>
            <a:r>
              <a:rPr lang="en-US" altLang="zh-CN" sz="3200" dirty="0" smtClean="0">
                <a:solidFill>
                  <a:srgbClr val="800000"/>
                </a:solidFill>
              </a:rPr>
              <a:t> </a:t>
            </a:r>
            <a:r>
              <a:rPr lang="en-US" altLang="zh-CN" sz="3200" dirty="0">
                <a:solidFill>
                  <a:srgbClr val="800000"/>
                </a:solidFill>
              </a:rPr>
              <a:t>Insert(S, </a:t>
            </a:r>
            <a:r>
              <a:rPr lang="en-US" altLang="zh-CN" sz="3200" b="1" dirty="0">
                <a:solidFill>
                  <a:srgbClr val="CC00CC"/>
                </a:solidFill>
              </a:rPr>
              <a:t>n+1</a:t>
            </a:r>
            <a:r>
              <a:rPr lang="en-US" altLang="zh-CN" sz="3200" dirty="0">
                <a:solidFill>
                  <a:srgbClr val="800000"/>
                </a:solidFill>
              </a:rPr>
              <a:t>, x)  </a:t>
            </a:r>
            <a:r>
              <a:rPr lang="en-US" altLang="zh-CN" sz="3200" dirty="0" smtClean="0">
                <a:solidFill>
                  <a:srgbClr val="800000"/>
                </a:solidFill>
              </a:rPr>
              <a:t> </a:t>
            </a:r>
            <a:r>
              <a:rPr lang="en-US" altLang="zh-CN" sz="3200" dirty="0">
                <a:solidFill>
                  <a:srgbClr val="800000"/>
                </a:solidFill>
              </a:rPr>
              <a:t>Insert(Q, </a:t>
            </a:r>
            <a:r>
              <a:rPr lang="en-US" altLang="zh-CN" sz="3200" b="1" dirty="0">
                <a:solidFill>
                  <a:srgbClr val="CC00CC"/>
                </a:solidFill>
              </a:rPr>
              <a:t>n+1</a:t>
            </a:r>
            <a:r>
              <a:rPr lang="en-US" altLang="zh-CN" sz="3200" dirty="0">
                <a:solidFill>
                  <a:srgbClr val="800000"/>
                </a:solidFill>
              </a:rPr>
              <a:t>, x)</a:t>
            </a:r>
          </a:p>
          <a:p>
            <a:r>
              <a:rPr lang="en-US" altLang="zh-CN" sz="3200" dirty="0">
                <a:solidFill>
                  <a:srgbClr val="800000"/>
                </a:solidFill>
              </a:rPr>
              <a:t> </a:t>
            </a:r>
            <a:r>
              <a:rPr lang="en-US" altLang="zh-CN" sz="3200" b="1" dirty="0">
                <a:solidFill>
                  <a:srgbClr val="FF33CC"/>
                </a:solidFill>
              </a:rPr>
              <a:t>1≤i≤n+1</a:t>
            </a:r>
            <a:endParaRPr lang="en-US" altLang="zh-CN" sz="3200" dirty="0">
              <a:solidFill>
                <a:srgbClr val="FF33CC"/>
              </a:solidFill>
            </a:endParaRPr>
          </a:p>
          <a:p>
            <a:r>
              <a:rPr lang="en-US" altLang="zh-CN" sz="3200" dirty="0">
                <a:solidFill>
                  <a:srgbClr val="800000"/>
                </a:solidFill>
              </a:rPr>
              <a:t> Delete(L, </a:t>
            </a:r>
            <a:r>
              <a:rPr lang="en-US" altLang="zh-CN" sz="3200" b="1" dirty="0" err="1">
                <a:solidFill>
                  <a:srgbClr val="FF5050"/>
                </a:solidFill>
              </a:rPr>
              <a:t>i</a:t>
            </a:r>
            <a:r>
              <a:rPr lang="en-US" altLang="zh-CN" sz="3200" dirty="0">
                <a:solidFill>
                  <a:srgbClr val="800000"/>
                </a:solidFill>
              </a:rPr>
              <a:t>)   </a:t>
            </a:r>
            <a:r>
              <a:rPr lang="en-US" altLang="zh-CN" sz="3200" dirty="0" smtClean="0">
                <a:solidFill>
                  <a:srgbClr val="800000"/>
                </a:solidFill>
              </a:rPr>
              <a:t> </a:t>
            </a:r>
            <a:r>
              <a:rPr lang="en-US" altLang="zh-CN" sz="3200" dirty="0">
                <a:solidFill>
                  <a:srgbClr val="800000"/>
                </a:solidFill>
              </a:rPr>
              <a:t>Delete(S, </a:t>
            </a:r>
            <a:r>
              <a:rPr lang="en-US" altLang="zh-CN" sz="3200" b="1" dirty="0">
                <a:solidFill>
                  <a:srgbClr val="CC00CC"/>
                </a:solidFill>
              </a:rPr>
              <a:t>n</a:t>
            </a:r>
            <a:r>
              <a:rPr lang="en-US" altLang="zh-CN" sz="3200" dirty="0">
                <a:solidFill>
                  <a:srgbClr val="800000"/>
                </a:solidFill>
              </a:rPr>
              <a:t>)          </a:t>
            </a:r>
            <a:r>
              <a:rPr lang="en-US" altLang="zh-CN" sz="3200" dirty="0" smtClean="0">
                <a:solidFill>
                  <a:srgbClr val="800000"/>
                </a:solidFill>
              </a:rPr>
              <a:t>Delete(Q</a:t>
            </a:r>
            <a:r>
              <a:rPr lang="en-US" altLang="zh-CN" sz="3200" dirty="0">
                <a:solidFill>
                  <a:srgbClr val="800000"/>
                </a:solidFill>
              </a:rPr>
              <a:t>, </a:t>
            </a:r>
            <a:r>
              <a:rPr lang="en-US" altLang="zh-CN" sz="3200" b="1" dirty="0">
                <a:solidFill>
                  <a:srgbClr val="CC00CC"/>
                </a:solidFill>
              </a:rPr>
              <a:t>1</a:t>
            </a:r>
            <a:r>
              <a:rPr lang="en-US" altLang="zh-CN" sz="3200" dirty="0">
                <a:solidFill>
                  <a:srgbClr val="800000"/>
                </a:solidFill>
              </a:rPr>
              <a:t>)</a:t>
            </a:r>
          </a:p>
          <a:p>
            <a:r>
              <a:rPr lang="en-US" altLang="zh-CN" sz="3200" dirty="0">
                <a:solidFill>
                  <a:srgbClr val="800000"/>
                </a:solidFill>
              </a:rPr>
              <a:t>   </a:t>
            </a:r>
            <a:r>
              <a:rPr lang="en-US" altLang="zh-CN" sz="3200" dirty="0">
                <a:solidFill>
                  <a:srgbClr val="FF33CC"/>
                </a:solidFill>
              </a:rPr>
              <a:t>1≤i≤n</a:t>
            </a:r>
            <a:endParaRPr lang="en-US" altLang="zh-CN" sz="4000" dirty="0">
              <a:solidFill>
                <a:srgbClr val="FF33CC"/>
              </a:solidFill>
            </a:endParaRP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541338" y="4937125"/>
            <a:ext cx="6483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smtClean="0">
                <a:solidFill>
                  <a:srgbClr val="FF33CC"/>
                </a:solidFill>
                <a:ea typeface="楷体_GB2312" pitchFamily="49" charset="-122"/>
              </a:rPr>
              <a:t>栈</a:t>
            </a:r>
            <a:r>
              <a:rPr lang="zh-CN" altLang="en-US" sz="4000" b="1">
                <a:solidFill>
                  <a:srgbClr val="FF33CC"/>
                </a:solidFill>
                <a:ea typeface="楷体_GB2312" pitchFamily="49" charset="-122"/>
              </a:rPr>
              <a:t>的特点：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后进先出</a:t>
            </a:r>
          </a:p>
          <a:p>
            <a:r>
              <a:rPr lang="zh-CN" altLang="en-US" sz="4000" b="1">
                <a:solidFill>
                  <a:srgbClr val="FF33CC"/>
                </a:solidFill>
                <a:ea typeface="楷体_GB2312" pitchFamily="49" charset="-122"/>
              </a:rPr>
              <a:t>队列的特点：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先进先出</a:t>
            </a:r>
            <a:endParaRPr lang="zh-CN" altLang="en-US" sz="4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52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2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26931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26931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269317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26931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2693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269320" name="Freeform 8"/>
          <p:cNvSpPr>
            <a:spLocks/>
          </p:cNvSpPr>
          <p:nvPr/>
        </p:nvSpPr>
        <p:spPr bwMode="auto">
          <a:xfrm>
            <a:off x="812800" y="52705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76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377950" y="152400"/>
            <a:ext cx="6127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6000" b="1">
                <a:solidFill>
                  <a:srgbClr val="996633"/>
                </a:solidFill>
                <a:latin typeface="Times New Roman" pitchFamily="18" charset="0"/>
                <a:ea typeface="隶书" pitchFamily="49" charset="-122"/>
              </a:rPr>
              <a:t>3.1</a:t>
            </a:r>
            <a:r>
              <a:rPr kumimoji="1"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栈的类型定义</a:t>
            </a:r>
            <a:endParaRPr kumimoji="1" lang="zh-CN" altLang="en-US" sz="60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0" y="1066800"/>
            <a:ext cx="897255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ADT Stack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数据对象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∈ElemSet, i=1,2,...,n,  n≥0 }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数据关系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&lt;a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&gt;|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∈D, i=2,...,n }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约定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端为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栈顶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端为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栈底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  </a:t>
            </a:r>
          </a:p>
        </p:txBody>
      </p:sp>
      <p:sp>
        <p:nvSpPr>
          <p:cNvPr id="2703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" y="4997450"/>
            <a:ext cx="247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基本操作：</a:t>
            </a:r>
            <a:endParaRPr kumimoji="1" lang="zh-CN" altLang="en-US" sz="3600" u="sng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60363" y="5759450"/>
            <a:ext cx="276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 ADT Stack</a:t>
            </a:r>
          </a:p>
        </p:txBody>
      </p:sp>
    </p:spTree>
    <p:extLst>
      <p:ext uri="{BB962C8B-B14F-4D97-AF65-F5344CB8AC3E}">
        <p14:creationId xmlns:p14="http://schemas.microsoft.com/office/powerpoint/2010/main" val="2482916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363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A50021"/>
                </a:solidFill>
              </a:rPr>
              <a:t>InitStack(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S)</a:t>
            </a:r>
            <a:endParaRPr lang="en-US" altLang="zh-CN" sz="4000"/>
          </a:p>
        </p:txBody>
      </p:sp>
      <p:sp>
        <p:nvSpPr>
          <p:cNvPr id="27136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060825" y="762000"/>
            <a:ext cx="5083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 err="1">
                <a:solidFill>
                  <a:srgbClr val="A50021"/>
                </a:solidFill>
              </a:rPr>
              <a:t>DestroyStack</a:t>
            </a:r>
            <a:r>
              <a:rPr lang="en-US" altLang="zh-CN" sz="4400" dirty="0">
                <a:solidFill>
                  <a:srgbClr val="A50021"/>
                </a:solidFill>
              </a:rPr>
              <a:t>(</a:t>
            </a:r>
            <a:r>
              <a:rPr lang="en-US" altLang="zh-CN" sz="4400" b="1" dirty="0">
                <a:solidFill>
                  <a:srgbClr val="A50021"/>
                </a:solidFill>
              </a:rPr>
              <a:t>&amp;</a:t>
            </a:r>
            <a:r>
              <a:rPr lang="en-US" altLang="zh-CN" sz="4400" dirty="0">
                <a:solidFill>
                  <a:srgbClr val="A50021"/>
                </a:solidFill>
              </a:rPr>
              <a:t>S)</a:t>
            </a:r>
          </a:p>
        </p:txBody>
      </p:sp>
      <p:sp>
        <p:nvSpPr>
          <p:cNvPr id="27136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191000" y="3505200"/>
            <a:ext cx="37830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A50021"/>
                </a:solidFill>
              </a:rPr>
              <a:t>ClearStack(</a:t>
            </a:r>
            <a:r>
              <a:rPr lang="en-US" altLang="zh-CN" sz="4400" b="1">
                <a:solidFill>
                  <a:srgbClr val="A50021"/>
                </a:solidFill>
              </a:rPr>
              <a:t>&amp;</a:t>
            </a:r>
            <a:r>
              <a:rPr lang="en-US" altLang="zh-CN" sz="4400">
                <a:solidFill>
                  <a:srgbClr val="A50021"/>
                </a:solidFill>
              </a:rPr>
              <a:t>S)</a:t>
            </a:r>
            <a:endParaRPr lang="en-US" altLang="zh-CN" sz="4000"/>
          </a:p>
        </p:txBody>
      </p:sp>
      <p:sp>
        <p:nvSpPr>
          <p:cNvPr id="27136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114800" y="2057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A50021"/>
                </a:solidFill>
              </a:rPr>
              <a:t>StackEmpty(s)</a:t>
            </a:r>
            <a:endParaRPr lang="en-US" altLang="zh-CN" sz="4000"/>
          </a:p>
        </p:txBody>
      </p:sp>
      <p:sp>
        <p:nvSpPr>
          <p:cNvPr id="271366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9705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400" dirty="0" err="1" smtClean="0">
                <a:solidFill>
                  <a:srgbClr val="A50021"/>
                </a:solidFill>
              </a:rPr>
              <a:t>StackLength</a:t>
            </a:r>
            <a:r>
              <a:rPr lang="en-US" altLang="zh-CN" sz="4400" dirty="0" smtClean="0">
                <a:solidFill>
                  <a:srgbClr val="A50021"/>
                </a:solidFill>
              </a:rPr>
              <a:t>(S)</a:t>
            </a:r>
            <a:endParaRPr lang="en-US" altLang="zh-CN" sz="4000" dirty="0"/>
          </a:p>
        </p:txBody>
      </p:sp>
      <p:sp>
        <p:nvSpPr>
          <p:cNvPr id="271367" name="Text Box 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35353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A50021"/>
                </a:solidFill>
              </a:rPr>
              <a:t>GetTop(S, &amp;e)</a:t>
            </a:r>
          </a:p>
        </p:txBody>
      </p:sp>
      <p:sp>
        <p:nvSpPr>
          <p:cNvPr id="271368" name="Text Box 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294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0000FF"/>
                </a:solidFill>
              </a:rPr>
              <a:t>Push(</a:t>
            </a:r>
            <a:r>
              <a:rPr lang="en-US" altLang="zh-CN" sz="4400" b="1">
                <a:solidFill>
                  <a:srgbClr val="0000FF"/>
                </a:solidFill>
              </a:rPr>
              <a:t>&amp;</a:t>
            </a:r>
            <a:r>
              <a:rPr lang="en-US" altLang="zh-CN" sz="4400">
                <a:solidFill>
                  <a:srgbClr val="0000FF"/>
                </a:solidFill>
              </a:rPr>
              <a:t>S, e)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271369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135438" y="4724400"/>
            <a:ext cx="319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0000FF"/>
                </a:solidFill>
              </a:rPr>
              <a:t>Pop(</a:t>
            </a:r>
            <a:r>
              <a:rPr lang="en-US" altLang="zh-CN" sz="4400" b="1">
                <a:solidFill>
                  <a:srgbClr val="0000FF"/>
                </a:solidFill>
              </a:rPr>
              <a:t>&amp;</a:t>
            </a:r>
            <a:r>
              <a:rPr lang="en-US" altLang="zh-CN" sz="4400">
                <a:solidFill>
                  <a:srgbClr val="0000FF"/>
                </a:solidFill>
              </a:rPr>
              <a:t>S,</a:t>
            </a:r>
            <a:r>
              <a:rPr lang="en-US" altLang="zh-CN" sz="4400" b="1">
                <a:solidFill>
                  <a:srgbClr val="0000FF"/>
                </a:solidFill>
              </a:rPr>
              <a:t> &amp;</a:t>
            </a:r>
            <a:r>
              <a:rPr lang="en-US" altLang="zh-CN" sz="4400">
                <a:solidFill>
                  <a:srgbClr val="0000FF"/>
                </a:solidFill>
              </a:rPr>
              <a:t>e)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62000" y="5638800"/>
            <a:ext cx="5427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solidFill>
                  <a:srgbClr val="A50021"/>
                </a:solidFill>
              </a:rPr>
              <a:t>StackTravers(S, visit())</a:t>
            </a:r>
            <a:endParaRPr lang="en-US" altLang="zh-CN" sz="4000"/>
          </a:p>
        </p:txBody>
      </p:sp>
    </p:spTree>
    <p:extLst>
      <p:ext uri="{BB962C8B-B14F-4D97-AF65-F5344CB8AC3E}">
        <p14:creationId xmlns:p14="http://schemas.microsoft.com/office/powerpoint/2010/main" val="317469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964488" cy="410845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  <a:t>                    Push(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&amp;</a:t>
            </a:r>
            <a: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  <a:t>S, e</a:t>
            </a:r>
            <a:r>
              <a:rPr lang="en-US" altLang="zh-CN" dirty="0" smtClean="0">
                <a:solidFill>
                  <a:srgbClr val="FF33CC"/>
                </a:solidFill>
                <a:ea typeface="楷体_GB2312" pitchFamily="49" charset="-12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已存在。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操作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结果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：插入元素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e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为新的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                      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  栈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顶元素。</a:t>
            </a:r>
          </a:p>
        </p:txBody>
      </p:sp>
      <p:sp>
        <p:nvSpPr>
          <p:cNvPr id="278531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268538" y="1052513"/>
            <a:ext cx="179387" cy="179387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2" name="Line 4"/>
          <p:cNvSpPr>
            <a:spLocks noChangeShapeType="1"/>
          </p:cNvSpPr>
          <p:nvPr/>
        </p:nvSpPr>
        <p:spPr bwMode="auto">
          <a:xfrm>
            <a:off x="1066800" y="4495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1085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1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1695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2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46672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n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flipV="1">
            <a:off x="55626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5292725" y="4775200"/>
            <a:ext cx="5461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e 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2711450" y="472122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CC"/>
                </a:solidFill>
              </a:rPr>
              <a:t>… …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8541" name="Line 13"/>
          <p:cNvSpPr>
            <a:spLocks noChangeShapeType="1"/>
          </p:cNvSpPr>
          <p:nvPr/>
        </p:nvSpPr>
        <p:spPr bwMode="auto">
          <a:xfrm flipV="1">
            <a:off x="6323013" y="5597525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19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8" grpId="0" animBg="1"/>
      <p:bldP spid="278539" grpId="0" animBg="1" autoUpdateAnimBg="0"/>
      <p:bldP spid="2785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458200" cy="4108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33CC"/>
                </a:solidFill>
                <a:ea typeface="楷体_GB2312" pitchFamily="49" charset="-122"/>
              </a:rPr>
              <a:t>Pop</a:t>
            </a:r>
            <a: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&amp;</a:t>
            </a:r>
            <a: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  <a:t>S, </a:t>
            </a:r>
            <a:r>
              <a:rPr lang="en-US" altLang="zh-CN" b="1" dirty="0">
                <a:solidFill>
                  <a:srgbClr val="FF33CC"/>
                </a:solidFill>
                <a:ea typeface="楷体_GB2312" pitchFamily="49" charset="-122"/>
              </a:rPr>
              <a:t>&amp;</a:t>
            </a:r>
            <a: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  <a:t>e)</a:t>
            </a:r>
            <a:br>
              <a:rPr lang="en-US" altLang="zh-CN" dirty="0">
                <a:solidFill>
                  <a:srgbClr val="FF33CC"/>
                </a:solidFill>
                <a:ea typeface="楷体_GB2312" pitchFamily="49" charset="-122"/>
              </a:rPr>
            </a:b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初始条件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：栈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已存在且非空。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操作结果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：删除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的栈顶元素，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                    并用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e 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返回其值。</a:t>
            </a:r>
          </a:p>
        </p:txBody>
      </p:sp>
      <p:sp>
        <p:nvSpPr>
          <p:cNvPr id="279555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339975" y="908050"/>
            <a:ext cx="179388" cy="179388"/>
          </a:xfrm>
          <a:prstGeom prst="actionButtonBlank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066800" y="4495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085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1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695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2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48006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n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 flipV="1">
            <a:off x="513715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3962400" y="4775200"/>
            <a:ext cx="8763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a</a:t>
            </a:r>
            <a:r>
              <a:rPr lang="en-US" altLang="zh-CN" sz="4000" baseline="-25000">
                <a:solidFill>
                  <a:srgbClr val="FF33CC"/>
                </a:solidFill>
              </a:rPr>
              <a:t>n-1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4784725" y="46450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  </a:t>
            </a:r>
          </a:p>
        </p:txBody>
      </p:sp>
      <p:sp useBgFill="1"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800600" y="4775200"/>
            <a:ext cx="574675" cy="711200"/>
          </a:xfrm>
          <a:prstGeom prst="rect">
            <a:avLst/>
          </a:prstGeom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33CC"/>
                </a:solidFill>
              </a:rPr>
              <a:t>   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2590800" y="472122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CC"/>
                </a:solidFill>
              </a:rPr>
              <a:t>… …</a:t>
            </a:r>
            <a:endParaRPr lang="en-US" altLang="zh-CN" sz="4000">
              <a:solidFill>
                <a:srgbClr val="FF33CC"/>
              </a:solidFill>
            </a:endParaRPr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 flipV="1">
            <a:off x="5913438" y="5580063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2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2" grpId="0" animBg="1"/>
      <p:bldP spid="279565" grpId="0" animBg="1" autoUpdateAnimBg="0"/>
      <p:bldP spid="2795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32768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32768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3276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3276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32768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327688" name="Freeform 8"/>
          <p:cNvSpPr>
            <a:spLocks/>
          </p:cNvSpPr>
          <p:nvPr/>
        </p:nvSpPr>
        <p:spPr bwMode="auto">
          <a:xfrm>
            <a:off x="831850" y="142240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0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3.2	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栈类型的实现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8057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90800" y="2514600"/>
            <a:ext cx="3124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600" b="1">
                <a:solidFill>
                  <a:srgbClr val="A50021"/>
                </a:solidFill>
                <a:ea typeface="楷体_GB2312" pitchFamily="49" charset="-122"/>
              </a:rPr>
              <a:t>顺序栈</a:t>
            </a:r>
            <a:endParaRPr lang="zh-CN" altLang="en-US" sz="6600" b="1">
              <a:ea typeface="楷体_GB2312" pitchFamily="49" charset="-122"/>
            </a:endParaRPr>
          </a:p>
        </p:txBody>
      </p:sp>
      <p:sp>
        <p:nvSpPr>
          <p:cNvPr id="28058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879850"/>
            <a:ext cx="18732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A50021"/>
                </a:solidFill>
                <a:ea typeface="楷体_GB2312" pitchFamily="49" charset="-122"/>
              </a:rPr>
              <a:t>链栈</a:t>
            </a:r>
            <a:endParaRPr lang="zh-CN" altLang="en-US" sz="66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5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857250" y="495300"/>
            <a:ext cx="573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静态链表的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语言描述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342900" y="1352550"/>
            <a:ext cx="85725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＃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define  MAXAIZE 1000    </a:t>
            </a:r>
            <a:r>
              <a:rPr kumimoji="1" lang="en-US" altLang="zh-CN" sz="2800" b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链表的最大长度</a:t>
            </a:r>
          </a:p>
          <a:p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typedef  struct {</a:t>
            </a:r>
          </a:p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	ElemType   data;</a:t>
            </a:r>
          </a:p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       int   cur;</a:t>
            </a:r>
          </a:p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 } component, SlinkList [ MAXSIZE ];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419100" y="4419600"/>
            <a:ext cx="7639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D60093"/>
                </a:solidFill>
                <a:latin typeface="Times New Roman" pitchFamily="18" charset="0"/>
                <a:ea typeface="宋体" charset="-122"/>
              </a:rPr>
              <a:t> component  </a:t>
            </a:r>
            <a:r>
              <a:rPr kumimoji="1" lang="en-US" altLang="zh-CN" sz="3200" b="1" dirty="0" smtClean="0">
                <a:solidFill>
                  <a:srgbClr val="D60093"/>
                </a:solidFill>
                <a:latin typeface="Times New Roman" pitchFamily="18" charset="0"/>
                <a:ea typeface="宋体" charset="-122"/>
              </a:rPr>
              <a:t>space </a:t>
            </a:r>
            <a:r>
              <a:rPr kumimoji="1" lang="en-US" altLang="zh-CN" sz="3200" b="1" dirty="0">
                <a:solidFill>
                  <a:srgbClr val="D60093"/>
                </a:solidFill>
                <a:latin typeface="Times New Roman" pitchFamily="18" charset="0"/>
                <a:ea typeface="宋体" charset="-122"/>
              </a:rPr>
              <a:t>[ 1000 ];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76250" y="5143500"/>
            <a:ext cx="7639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200" b="1" dirty="0" err="1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SlinkList</a:t>
            </a:r>
            <a:r>
              <a:rPr kumimoji="1" lang="en-US" altLang="zh-CN" sz="3200" b="1" dirty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  space</a:t>
            </a:r>
            <a:r>
              <a:rPr kumimoji="1" lang="zh-CN" altLang="en-US" sz="3200" b="1" dirty="0" smtClean="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；</a:t>
            </a:r>
            <a:endParaRPr kumimoji="1" lang="zh-CN" altLang="en-US" sz="3200" b="1" dirty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58406" name="Group 6"/>
          <p:cNvGraphicFramePr>
            <a:graphicFrameLocks noGrp="1"/>
          </p:cNvGraphicFramePr>
          <p:nvPr/>
        </p:nvGraphicFramePr>
        <p:xfrm>
          <a:off x="6210300" y="4730750"/>
          <a:ext cx="1828800" cy="155448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20" name="Text Box 20"/>
          <p:cNvSpPr txBox="1">
            <a:spLocks noChangeArrowheads="1"/>
          </p:cNvSpPr>
          <p:nvPr/>
        </p:nvSpPr>
        <p:spPr bwMode="auto">
          <a:xfrm>
            <a:off x="6248400" y="42481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333333"/>
                </a:solidFill>
                <a:latin typeface="Times New Roman" pitchFamily="18" charset="0"/>
                <a:ea typeface="宋体" charset="-122"/>
              </a:rPr>
              <a:t>data    cur</a:t>
            </a:r>
          </a:p>
        </p:txBody>
      </p:sp>
      <p:sp>
        <p:nvSpPr>
          <p:cNvPr id="358421" name="Rectangle 21"/>
          <p:cNvSpPr>
            <a:spLocks noChangeArrowheads="1"/>
          </p:cNvSpPr>
          <p:nvPr/>
        </p:nvSpPr>
        <p:spPr bwMode="auto">
          <a:xfrm>
            <a:off x="3124200" y="3600450"/>
            <a:ext cx="5124450" cy="59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6210300" y="6285230"/>
            <a:ext cx="0" cy="3111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7124700" y="6285230"/>
            <a:ext cx="0" cy="311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8039100" y="6285230"/>
            <a:ext cx="0" cy="3111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8422" name="Rectangle 22"/>
          <p:cNvSpPr>
            <a:spLocks noChangeArrowheads="1"/>
          </p:cNvSpPr>
          <p:nvPr/>
        </p:nvSpPr>
        <p:spPr bwMode="auto">
          <a:xfrm>
            <a:off x="6029325" y="5281738"/>
            <a:ext cx="2190750" cy="13146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/>
      <p:bldP spid="358405" grpId="0"/>
      <p:bldP spid="358421" grpId="0" animBg="1"/>
      <p:bldP spid="3584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869950" y="2068513"/>
            <a:ext cx="70548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//-----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栈的顺序存储表示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-----</a:t>
            </a: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#define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STACK_INIT_SIZE  100; </a:t>
            </a: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typedef struct 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SElemType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base;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SElemType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top;  </a:t>
            </a: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stacksize;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SqStack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39763" y="1052513"/>
            <a:ext cx="80025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类似于线性表的顺序映象实现。指向表头的指针可以作为栈底指针。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262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08038" y="198438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顺序栈</a:t>
            </a:r>
            <a:endParaRPr kumimoji="1" lang="zh-CN" altLang="en-US" sz="4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7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136525" y="401638"/>
            <a:ext cx="90074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InitStack (SqStack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S,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maxsize)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构造一个最大空间为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maxsize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的空顺序栈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S.base =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new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ElemType[maxsize];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!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S.base)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exit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(OVERFLOW);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存储分配失败</a:t>
            </a:r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S.top = S.base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S.stacksize = maxsize;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OK;</a:t>
            </a:r>
          </a:p>
          <a:p>
            <a:pPr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62800" y="4191000"/>
            <a:ext cx="685800" cy="2286000"/>
            <a:chOff x="4512" y="2640"/>
            <a:chExt cx="432" cy="1440"/>
          </a:xfrm>
        </p:grpSpPr>
        <p:sp>
          <p:nvSpPr>
            <p:cNvPr id="283652" name="Line 4"/>
            <p:cNvSpPr>
              <a:spLocks noChangeShapeType="1"/>
            </p:cNvSpPr>
            <p:nvPr/>
          </p:nvSpPr>
          <p:spPr bwMode="auto">
            <a:xfrm>
              <a:off x="4512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3" name="Line 5"/>
            <p:cNvSpPr>
              <a:spLocks noChangeShapeType="1"/>
            </p:cNvSpPr>
            <p:nvPr/>
          </p:nvSpPr>
          <p:spPr bwMode="auto">
            <a:xfrm>
              <a:off x="4944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4" name="Line 6"/>
            <p:cNvSpPr>
              <a:spLocks noChangeShapeType="1"/>
            </p:cNvSpPr>
            <p:nvPr/>
          </p:nvSpPr>
          <p:spPr bwMode="auto">
            <a:xfrm>
              <a:off x="4512" y="40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5" name="Line 7"/>
            <p:cNvSpPr>
              <a:spLocks noChangeShapeType="1"/>
            </p:cNvSpPr>
            <p:nvPr/>
          </p:nvSpPr>
          <p:spPr bwMode="auto">
            <a:xfrm>
              <a:off x="4512" y="3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6" name="Line 8"/>
            <p:cNvSpPr>
              <a:spLocks noChangeShapeType="1"/>
            </p:cNvSpPr>
            <p:nvPr/>
          </p:nvSpPr>
          <p:spPr bwMode="auto">
            <a:xfrm>
              <a:off x="4512" y="36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7" name="Line 9"/>
            <p:cNvSpPr>
              <a:spLocks noChangeShapeType="1"/>
            </p:cNvSpPr>
            <p:nvPr/>
          </p:nvSpPr>
          <p:spPr bwMode="auto">
            <a:xfrm>
              <a:off x="451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8" name="Line 10"/>
            <p:cNvSpPr>
              <a:spLocks noChangeShapeType="1"/>
            </p:cNvSpPr>
            <p:nvPr/>
          </p:nvSpPr>
          <p:spPr bwMode="auto">
            <a:xfrm>
              <a:off x="4512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59" name="Line 11"/>
            <p:cNvSpPr>
              <a:spLocks noChangeShapeType="1"/>
            </p:cNvSpPr>
            <p:nvPr/>
          </p:nvSpPr>
          <p:spPr bwMode="auto">
            <a:xfrm>
              <a:off x="4512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4512" y="26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10200" y="5562600"/>
            <a:ext cx="1752600" cy="641350"/>
            <a:chOff x="3408" y="3504"/>
            <a:chExt cx="1104" cy="404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>
              <a:off x="3776" y="3908"/>
              <a:ext cx="736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63" name="Text Box 15"/>
            <p:cNvSpPr txBox="1">
              <a:spLocks noChangeArrowheads="1"/>
            </p:cNvSpPr>
            <p:nvPr/>
          </p:nvSpPr>
          <p:spPr bwMode="auto">
            <a:xfrm>
              <a:off x="3408" y="3504"/>
              <a:ext cx="78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800000"/>
                  </a:solidFill>
                  <a:latin typeface="Times New Roman" pitchFamily="18" charset="0"/>
                </a:rPr>
                <a:t>S.top</a:t>
              </a:r>
              <a:endParaRPr kumimoji="1" lang="en-US" altLang="zh-CN" sz="36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0000" y="5715000"/>
            <a:ext cx="3352800" cy="685800"/>
            <a:chOff x="2400" y="3600"/>
            <a:chExt cx="2112" cy="432"/>
          </a:xfrm>
        </p:grpSpPr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2784" y="4032"/>
              <a:ext cx="17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3666" name="Text Box 18"/>
            <p:cNvSpPr txBox="1">
              <a:spLocks noChangeArrowheads="1"/>
            </p:cNvSpPr>
            <p:nvPr/>
          </p:nvSpPr>
          <p:spPr bwMode="auto">
            <a:xfrm>
              <a:off x="2400" y="3600"/>
              <a:ext cx="8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CC"/>
                  </a:solidFill>
                  <a:latin typeface="Times New Roman" pitchFamily="18" charset="0"/>
                </a:rPr>
                <a:t>S.base</a:t>
              </a:r>
              <a:endParaRPr kumimoji="1" lang="en-US" altLang="zh-CN" sz="36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7959725" y="4230688"/>
            <a:ext cx="6096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0250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Push (SqStack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S, SElemType e) 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若栈不满，则将 </a:t>
            </a:r>
            <a:r>
              <a:rPr kumimoji="1" lang="en-US" altLang="zh-CN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 </a:t>
            </a:r>
            <a:r>
              <a:rPr kumimoji="1"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插入栈顶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(S.top - S.base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&gt;=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S.stacksize)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栈满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3600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OVERFLOW;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   *S.top++ = e;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OK;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3962400"/>
            <a:ext cx="685800" cy="2622550"/>
            <a:chOff x="4176" y="2496"/>
            <a:chExt cx="432" cy="16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76" y="2496"/>
              <a:ext cx="432" cy="1584"/>
              <a:chOff x="4176" y="2496"/>
              <a:chExt cx="432" cy="1584"/>
            </a:xfrm>
          </p:grpSpPr>
          <p:sp>
            <p:nvSpPr>
              <p:cNvPr id="285701" name="Line 5"/>
              <p:cNvSpPr>
                <a:spLocks noChangeShapeType="1"/>
              </p:cNvSpPr>
              <p:nvPr/>
            </p:nvSpPr>
            <p:spPr bwMode="auto">
              <a:xfrm>
                <a:off x="4176" y="249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702" name="Line 6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703" name="Line 7"/>
              <p:cNvSpPr>
                <a:spLocks noChangeShapeType="1"/>
              </p:cNvSpPr>
              <p:nvPr/>
            </p:nvSpPr>
            <p:spPr bwMode="auto">
              <a:xfrm>
                <a:off x="4176" y="40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704" name="Line 8"/>
              <p:cNvSpPr>
                <a:spLocks noChangeShapeType="1"/>
              </p:cNvSpPr>
              <p:nvPr/>
            </p:nvSpPr>
            <p:spPr bwMode="auto">
              <a:xfrm>
                <a:off x="4176" y="38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705" name="Line 9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706" name="Line 10"/>
              <p:cNvSpPr>
                <a:spLocks noChangeShapeType="1"/>
              </p:cNvSpPr>
              <p:nvPr/>
            </p:nvSpPr>
            <p:spPr bwMode="auto">
              <a:xfrm>
                <a:off x="4176" y="33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4272" y="3744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4272" y="3484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257800" y="4921250"/>
            <a:ext cx="1600200" cy="641350"/>
            <a:chOff x="3312" y="3340"/>
            <a:chExt cx="1008" cy="404"/>
          </a:xfrm>
        </p:grpSpPr>
        <p:sp>
          <p:nvSpPr>
            <p:cNvPr id="285710" name="Line 14"/>
            <p:cNvSpPr>
              <a:spLocks noChangeShapeType="1"/>
            </p:cNvSpPr>
            <p:nvPr/>
          </p:nvSpPr>
          <p:spPr bwMode="auto">
            <a:xfrm>
              <a:off x="3648" y="37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3312" y="334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S.top</a:t>
              </a:r>
            </a:p>
          </p:txBody>
        </p:sp>
      </p:grpSp>
      <p:sp useBgFill="1">
        <p:nvSpPr>
          <p:cNvPr id="285712" name="Rectangle 16"/>
          <p:cNvSpPr>
            <a:spLocks noChangeArrowheads="1"/>
          </p:cNvSpPr>
          <p:nvPr/>
        </p:nvSpPr>
        <p:spPr bwMode="auto">
          <a:xfrm>
            <a:off x="5105400" y="4800600"/>
            <a:ext cx="17526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257800" y="4495800"/>
            <a:ext cx="1600200" cy="641350"/>
            <a:chOff x="3312" y="3340"/>
            <a:chExt cx="1008" cy="404"/>
          </a:xfrm>
        </p:grpSpPr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3648" y="37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5715" name="Text Box 19"/>
            <p:cNvSpPr txBox="1">
              <a:spLocks noChangeArrowheads="1"/>
            </p:cNvSpPr>
            <p:nvPr/>
          </p:nvSpPr>
          <p:spPr bwMode="auto">
            <a:xfrm>
              <a:off x="3312" y="334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S.top</a:t>
              </a:r>
            </a:p>
          </p:txBody>
        </p:sp>
      </p:grp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7010400" y="51498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5050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81388" y="5715000"/>
            <a:ext cx="3352800" cy="685800"/>
            <a:chOff x="2400" y="3600"/>
            <a:chExt cx="2112" cy="432"/>
          </a:xfrm>
        </p:grpSpPr>
        <p:sp>
          <p:nvSpPr>
            <p:cNvPr id="285718" name="Line 22"/>
            <p:cNvSpPr>
              <a:spLocks noChangeShapeType="1"/>
            </p:cNvSpPr>
            <p:nvPr/>
          </p:nvSpPr>
          <p:spPr bwMode="auto">
            <a:xfrm>
              <a:off x="2784" y="4032"/>
              <a:ext cx="17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5719" name="Text Box 23"/>
            <p:cNvSpPr txBox="1">
              <a:spLocks noChangeArrowheads="1"/>
            </p:cNvSpPr>
            <p:nvPr/>
          </p:nvSpPr>
          <p:spPr bwMode="auto">
            <a:xfrm>
              <a:off x="2400" y="3600"/>
              <a:ext cx="8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CC"/>
                  </a:solidFill>
                  <a:latin typeface="Times New Roman" pitchFamily="18" charset="0"/>
                </a:rPr>
                <a:t>S.base</a:t>
              </a:r>
              <a:endParaRPr kumimoji="1" lang="en-US" altLang="zh-CN" sz="36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316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2" grpId="0" animBg="1"/>
      <p:bldP spid="2857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7800" y="4495800"/>
            <a:ext cx="1600200" cy="641350"/>
            <a:chOff x="3312" y="3340"/>
            <a:chExt cx="1008" cy="404"/>
          </a:xfrm>
        </p:grpSpPr>
        <p:sp>
          <p:nvSpPr>
            <p:cNvPr id="287747" name="Line 3"/>
            <p:cNvSpPr>
              <a:spLocks noChangeShapeType="1"/>
            </p:cNvSpPr>
            <p:nvPr/>
          </p:nvSpPr>
          <p:spPr bwMode="auto">
            <a:xfrm>
              <a:off x="3648" y="37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7748" name="Text Box 4"/>
            <p:cNvSpPr txBox="1">
              <a:spLocks noChangeArrowheads="1"/>
            </p:cNvSpPr>
            <p:nvPr/>
          </p:nvSpPr>
          <p:spPr bwMode="auto">
            <a:xfrm>
              <a:off x="3312" y="334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S.top</a:t>
              </a:r>
            </a:p>
          </p:txBody>
        </p:sp>
      </p:grp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28600" y="368300"/>
            <a:ext cx="86106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Pop (SqStack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S, SElemType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e)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 //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若栈不空，则删除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的栈顶元素，</a:t>
            </a:r>
          </a:p>
          <a:p>
            <a:pPr eaLnBrk="0" hangingPunct="0">
              <a:lnSpc>
                <a:spcPct val="125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返回其值，并返回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OK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eaLnBrk="0" hangingPunct="0">
              <a:lnSpc>
                <a:spcPct val="125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否则返回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ERROR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(S.top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==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S.base)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ERROR;</a:t>
            </a:r>
          </a:p>
          <a:p>
            <a:pPr eaLnBrk="0" hangingPunct="0">
              <a:lnSpc>
                <a:spcPct val="12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e = *--S.top;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25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OK;</a:t>
            </a:r>
          </a:p>
          <a:p>
            <a:pPr eaLnBrk="0" hangingPunct="0">
              <a:lnSpc>
                <a:spcPct val="125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0" y="3962400"/>
            <a:ext cx="685800" cy="2622550"/>
            <a:chOff x="4176" y="2496"/>
            <a:chExt cx="432" cy="16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176" y="2496"/>
              <a:ext cx="432" cy="1584"/>
              <a:chOff x="4176" y="2496"/>
              <a:chExt cx="432" cy="1584"/>
            </a:xfrm>
          </p:grpSpPr>
          <p:sp>
            <p:nvSpPr>
              <p:cNvPr id="287753" name="Line 9"/>
              <p:cNvSpPr>
                <a:spLocks noChangeShapeType="1"/>
              </p:cNvSpPr>
              <p:nvPr/>
            </p:nvSpPr>
            <p:spPr bwMode="auto">
              <a:xfrm>
                <a:off x="4176" y="249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754" name="Line 10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755" name="Line 11"/>
              <p:cNvSpPr>
                <a:spLocks noChangeShapeType="1"/>
              </p:cNvSpPr>
              <p:nvPr/>
            </p:nvSpPr>
            <p:spPr bwMode="auto">
              <a:xfrm>
                <a:off x="4176" y="40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756" name="Line 12"/>
              <p:cNvSpPr>
                <a:spLocks noChangeShapeType="1"/>
              </p:cNvSpPr>
              <p:nvPr/>
            </p:nvSpPr>
            <p:spPr bwMode="auto">
              <a:xfrm>
                <a:off x="4176" y="38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757" name="Line 13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758" name="Line 14"/>
              <p:cNvSpPr>
                <a:spLocks noChangeShapeType="1"/>
              </p:cNvSpPr>
              <p:nvPr/>
            </p:nvSpPr>
            <p:spPr bwMode="auto">
              <a:xfrm>
                <a:off x="4176" y="33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0" hangingPunct="0"/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87759" name="Text Box 15"/>
            <p:cNvSpPr txBox="1">
              <a:spLocks noChangeArrowheads="1"/>
            </p:cNvSpPr>
            <p:nvPr/>
          </p:nvSpPr>
          <p:spPr bwMode="auto">
            <a:xfrm>
              <a:off x="4272" y="3744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7760" name="Text Box 16"/>
            <p:cNvSpPr txBox="1">
              <a:spLocks noChangeArrowheads="1"/>
            </p:cNvSpPr>
            <p:nvPr/>
          </p:nvSpPr>
          <p:spPr bwMode="auto">
            <a:xfrm>
              <a:off x="4272" y="3484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257800" y="4997450"/>
            <a:ext cx="1600200" cy="641350"/>
            <a:chOff x="3312" y="3340"/>
            <a:chExt cx="1008" cy="404"/>
          </a:xfrm>
        </p:grpSpPr>
        <p:sp>
          <p:nvSpPr>
            <p:cNvPr id="287762" name="Line 18"/>
            <p:cNvSpPr>
              <a:spLocks noChangeShapeType="1"/>
            </p:cNvSpPr>
            <p:nvPr/>
          </p:nvSpPr>
          <p:spPr bwMode="auto">
            <a:xfrm>
              <a:off x="3648" y="37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7763" name="Text Box 19"/>
            <p:cNvSpPr txBox="1">
              <a:spLocks noChangeArrowheads="1"/>
            </p:cNvSpPr>
            <p:nvPr/>
          </p:nvSpPr>
          <p:spPr bwMode="auto">
            <a:xfrm>
              <a:off x="3312" y="334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S.top</a:t>
              </a:r>
            </a:p>
          </p:txBody>
        </p:sp>
      </p:grpSp>
      <p:sp useBgFill="1">
        <p:nvSpPr>
          <p:cNvPr id="287764" name="Rectangle 20"/>
          <p:cNvSpPr>
            <a:spLocks noChangeArrowheads="1"/>
          </p:cNvSpPr>
          <p:nvPr/>
        </p:nvSpPr>
        <p:spPr bwMode="auto">
          <a:xfrm>
            <a:off x="5105400" y="4343400"/>
            <a:ext cx="17526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7010400" y="51816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5050"/>
                </a:solidFill>
                <a:latin typeface="Times New Roman" pitchFamily="18" charset="0"/>
              </a:rPr>
              <a:t>e</a:t>
            </a:r>
          </a:p>
        </p:txBody>
      </p:sp>
      <p:sp useBgFill="1">
        <p:nvSpPr>
          <p:cNvPr id="287766" name="Rectangle 22"/>
          <p:cNvSpPr>
            <a:spLocks noChangeArrowheads="1"/>
          </p:cNvSpPr>
          <p:nvPr/>
        </p:nvSpPr>
        <p:spPr bwMode="auto">
          <a:xfrm>
            <a:off x="7010400" y="5410200"/>
            <a:ext cx="3810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481388" y="5715000"/>
            <a:ext cx="3352800" cy="685800"/>
            <a:chOff x="2400" y="3600"/>
            <a:chExt cx="2112" cy="432"/>
          </a:xfrm>
        </p:grpSpPr>
        <p:sp>
          <p:nvSpPr>
            <p:cNvPr id="287768" name="Line 24"/>
            <p:cNvSpPr>
              <a:spLocks noChangeShapeType="1"/>
            </p:cNvSpPr>
            <p:nvPr/>
          </p:nvSpPr>
          <p:spPr bwMode="auto">
            <a:xfrm>
              <a:off x="2784" y="4032"/>
              <a:ext cx="17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2400" y="3600"/>
              <a:ext cx="8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CC"/>
                  </a:solidFill>
                  <a:latin typeface="Times New Roman" pitchFamily="18" charset="0"/>
                </a:rPr>
                <a:t>S.base</a:t>
              </a:r>
              <a:endParaRPr kumimoji="1" lang="en-US" altLang="zh-CN" sz="36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836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4" grpId="0" animBg="1"/>
      <p:bldP spid="287765" grpId="0" autoUpdateAnimBg="0"/>
      <p:bldP spid="28776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Line 2"/>
          <p:cNvSpPr>
            <a:spLocks noChangeShapeType="1"/>
          </p:cNvSpPr>
          <p:nvPr/>
        </p:nvSpPr>
        <p:spPr bwMode="auto">
          <a:xfrm>
            <a:off x="2057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1" name="Line 3"/>
          <p:cNvSpPr>
            <a:spLocks noChangeShapeType="1"/>
          </p:cNvSpPr>
          <p:nvPr/>
        </p:nvSpPr>
        <p:spPr bwMode="auto">
          <a:xfrm>
            <a:off x="2057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2" name="Line 4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>
            <a:off x="335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2057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7543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75438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8382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>
            <a:off x="8839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75438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>
            <a:off x="3962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3962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2" name="Line 14"/>
          <p:cNvSpPr>
            <a:spLocks noChangeShapeType="1"/>
          </p:cNvSpPr>
          <p:nvPr/>
        </p:nvSpPr>
        <p:spPr bwMode="auto">
          <a:xfrm>
            <a:off x="4800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3" name="Line 15"/>
          <p:cNvSpPr>
            <a:spLocks noChangeShapeType="1"/>
          </p:cNvSpPr>
          <p:nvPr/>
        </p:nvSpPr>
        <p:spPr bwMode="auto">
          <a:xfrm>
            <a:off x="5257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4" name="Line 16"/>
          <p:cNvSpPr>
            <a:spLocks noChangeShapeType="1"/>
          </p:cNvSpPr>
          <p:nvPr/>
        </p:nvSpPr>
        <p:spPr bwMode="auto">
          <a:xfrm>
            <a:off x="3962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1143000" y="32004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33528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52578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>
            <a:off x="6934200" y="32004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>
            <a:off x="6019800" y="32004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90" name="Text Box 22"/>
          <p:cNvSpPr txBox="1">
            <a:spLocks noChangeArrowheads="1"/>
          </p:cNvSpPr>
          <p:nvPr/>
        </p:nvSpPr>
        <p:spPr bwMode="auto">
          <a:xfrm>
            <a:off x="152400" y="2559050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栈顶指针</a:t>
            </a:r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3000375" y="533400"/>
            <a:ext cx="20288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7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链栈</a:t>
            </a:r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8305800" y="2895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∧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7648575" y="2803525"/>
            <a:ext cx="58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4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2162175" y="2803525"/>
            <a:ext cx="58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40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95" name="Comment 27"/>
          <p:cNvSpPr>
            <a:spLocks noChangeArrowheads="1"/>
          </p:cNvSpPr>
          <p:nvPr/>
        </p:nvSpPr>
        <p:spPr bwMode="auto">
          <a:xfrm>
            <a:off x="1133124" y="4934633"/>
            <a:ext cx="5383092" cy="646331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rgbClr val="800000"/>
                </a:solidFill>
              </a:rPr>
              <a:t>注意</a:t>
            </a:r>
            <a:r>
              <a:rPr lang="en-US" altLang="zh-CN" sz="3600" b="1" dirty="0">
                <a:solidFill>
                  <a:srgbClr val="800000"/>
                </a:solidFill>
              </a:rPr>
              <a:t>:  </a:t>
            </a:r>
            <a:r>
              <a:rPr lang="zh-CN" altLang="en-US" sz="3600" b="1" dirty="0">
                <a:solidFill>
                  <a:srgbClr val="800000"/>
                </a:solidFill>
              </a:rPr>
              <a:t>链栈中指针的方向</a:t>
            </a:r>
            <a:endParaRPr kumimoji="1" lang="zh-CN" altLang="en-US" sz="1600" dirty="0">
              <a:solidFill>
                <a:srgbClr val="800000"/>
              </a:solidFill>
            </a:endParaRPr>
          </a:p>
        </p:txBody>
      </p:sp>
      <p:sp>
        <p:nvSpPr>
          <p:cNvPr id="288796" name="AutoShape 28"/>
          <p:cNvSpPr>
            <a:spLocks noChangeArrowheads="1"/>
          </p:cNvSpPr>
          <p:nvPr/>
        </p:nvSpPr>
        <p:spPr bwMode="auto">
          <a:xfrm>
            <a:off x="3581400" y="3810000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797" name="Text Box 29"/>
          <p:cNvSpPr txBox="1">
            <a:spLocks noChangeArrowheads="1"/>
          </p:cNvSpPr>
          <p:nvPr/>
        </p:nvSpPr>
        <p:spPr bwMode="auto">
          <a:xfrm>
            <a:off x="4022725" y="2816225"/>
            <a:ext cx="866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4000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6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542925" y="381000"/>
            <a:ext cx="5280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共享一个数组的两个栈</a:t>
            </a:r>
          </a:p>
        </p:txBody>
      </p:sp>
      <p:graphicFrame>
        <p:nvGraphicFramePr>
          <p:cNvPr id="290904" name="Group 88"/>
          <p:cNvGraphicFramePr>
            <a:graphicFrameLocks noGrp="1"/>
          </p:cNvGraphicFramePr>
          <p:nvPr/>
        </p:nvGraphicFramePr>
        <p:xfrm>
          <a:off x="6362700" y="1162050"/>
          <a:ext cx="1581150" cy="5386389"/>
        </p:xfrm>
        <a:graphic>
          <a:graphicData uri="http://schemas.openxmlformats.org/drawingml/2006/table">
            <a:tbl>
              <a:tblPr/>
              <a:tblGrid>
                <a:gridCol w="158115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897" name="Text Box 81"/>
          <p:cNvSpPr txBox="1">
            <a:spLocks noChangeArrowheads="1"/>
          </p:cNvSpPr>
          <p:nvPr/>
        </p:nvSpPr>
        <p:spPr bwMode="auto">
          <a:xfrm>
            <a:off x="8032750" y="1217613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</a:t>
            </a:r>
          </a:p>
        </p:txBody>
      </p:sp>
      <p:sp>
        <p:nvSpPr>
          <p:cNvPr id="290898" name="Text Box 82"/>
          <p:cNvSpPr txBox="1">
            <a:spLocks noChangeArrowheads="1"/>
          </p:cNvSpPr>
          <p:nvPr/>
        </p:nvSpPr>
        <p:spPr bwMode="auto">
          <a:xfrm>
            <a:off x="8032750" y="2551113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顶</a:t>
            </a:r>
          </a:p>
        </p:txBody>
      </p:sp>
      <p:sp>
        <p:nvSpPr>
          <p:cNvPr id="290899" name="Text Box 83"/>
          <p:cNvSpPr txBox="1">
            <a:spLocks noChangeArrowheads="1"/>
          </p:cNvSpPr>
          <p:nvPr/>
        </p:nvSpPr>
        <p:spPr bwMode="auto">
          <a:xfrm>
            <a:off x="8032750" y="6075363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</a:t>
            </a:r>
          </a:p>
        </p:txBody>
      </p:sp>
      <p:sp>
        <p:nvSpPr>
          <p:cNvPr id="290900" name="Text Box 84"/>
          <p:cNvSpPr txBox="1">
            <a:spLocks noChangeArrowheads="1"/>
          </p:cNvSpPr>
          <p:nvPr/>
        </p:nvSpPr>
        <p:spPr bwMode="auto">
          <a:xfrm>
            <a:off x="8032750" y="4494213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顶</a:t>
            </a:r>
          </a:p>
        </p:txBody>
      </p:sp>
      <p:sp>
        <p:nvSpPr>
          <p:cNvPr id="290905" name="Text Box 89"/>
          <p:cNvSpPr txBox="1">
            <a:spLocks noChangeArrowheads="1"/>
          </p:cNvSpPr>
          <p:nvPr/>
        </p:nvSpPr>
        <p:spPr bwMode="auto">
          <a:xfrm>
            <a:off x="5594350" y="1141413"/>
            <a:ext cx="920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</a:p>
        </p:txBody>
      </p:sp>
      <p:sp>
        <p:nvSpPr>
          <p:cNvPr id="290906" name="Text Box 90"/>
          <p:cNvSpPr txBox="1">
            <a:spLocks noChangeArrowheads="1"/>
          </p:cNvSpPr>
          <p:nvPr/>
        </p:nvSpPr>
        <p:spPr bwMode="auto">
          <a:xfrm>
            <a:off x="5822950" y="6037263"/>
            <a:ext cx="71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90907" name="Line 91"/>
          <p:cNvSpPr>
            <a:spLocks noChangeShapeType="1"/>
          </p:cNvSpPr>
          <p:nvPr/>
        </p:nvSpPr>
        <p:spPr bwMode="auto">
          <a:xfrm flipH="1">
            <a:off x="7943850" y="30289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08" name="Line 92"/>
          <p:cNvSpPr>
            <a:spLocks noChangeShapeType="1"/>
          </p:cNvSpPr>
          <p:nvPr/>
        </p:nvSpPr>
        <p:spPr bwMode="auto">
          <a:xfrm flipH="1">
            <a:off x="8001000" y="4953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09" name="Text Box 93"/>
          <p:cNvSpPr txBox="1">
            <a:spLocks noChangeArrowheads="1"/>
          </p:cNvSpPr>
          <p:nvPr/>
        </p:nvSpPr>
        <p:spPr bwMode="auto">
          <a:xfrm>
            <a:off x="600075" y="2157413"/>
            <a:ext cx="4814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设一个数组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S[0,…, n-1]</a:t>
            </a:r>
          </a:p>
        </p:txBody>
      </p:sp>
      <p:sp>
        <p:nvSpPr>
          <p:cNvPr id="290911" name="Line 95"/>
          <p:cNvSpPr>
            <a:spLocks noChangeShapeType="1"/>
          </p:cNvSpPr>
          <p:nvPr/>
        </p:nvSpPr>
        <p:spPr bwMode="auto">
          <a:xfrm>
            <a:off x="8439150" y="16383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12" name="Line 96"/>
          <p:cNvSpPr>
            <a:spLocks noChangeShapeType="1"/>
          </p:cNvSpPr>
          <p:nvPr/>
        </p:nvSpPr>
        <p:spPr bwMode="auto">
          <a:xfrm>
            <a:off x="8420100" y="51435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0913" name="Rectangle 97"/>
          <p:cNvSpPr>
            <a:spLocks noChangeArrowheads="1"/>
          </p:cNvSpPr>
          <p:nvPr/>
        </p:nvSpPr>
        <p:spPr bwMode="auto">
          <a:xfrm>
            <a:off x="7962900" y="685800"/>
            <a:ext cx="1181100" cy="293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70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90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32870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32870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328709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328710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32871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328712" name="Freeform 8"/>
          <p:cNvSpPr>
            <a:spLocks/>
          </p:cNvSpPr>
          <p:nvPr/>
        </p:nvSpPr>
        <p:spPr bwMode="auto">
          <a:xfrm>
            <a:off x="812800" y="233680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5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937298" y="2026905"/>
            <a:ext cx="58432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例二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、括号匹配的检验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931650" y="1247775"/>
            <a:ext cx="646807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例一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、数制转换</a:t>
            </a:r>
            <a:endParaRPr lang="zh-CN" altLang="en-US" sz="4400" b="1" dirty="0" smtClean="0">
              <a:ea typeface="楷体_GB2312" pitchFamily="49" charset="-122"/>
            </a:endParaRPr>
          </a:p>
          <a:p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949450" y="28717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949450" y="36623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1952625" y="5037765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例六、 实现递归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1954213" y="580833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2" name="Freeform 10"/>
          <p:cNvSpPr>
            <a:spLocks/>
          </p:cNvSpPr>
          <p:nvPr/>
        </p:nvSpPr>
        <p:spPr bwMode="auto">
          <a:xfrm>
            <a:off x="1765300" y="128905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5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3489325"/>
            <a:ext cx="8748464" cy="277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算法基本原理：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N = (N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div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8)×8 + N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mod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8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214313" y="0"/>
            <a:ext cx="879633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ea typeface="楷体_GB2312" pitchFamily="49" charset="-122"/>
              </a:rPr>
              <a:t>  </a:t>
            </a:r>
            <a:r>
              <a:rPr lang="zh-CN" altLang="en-US" sz="5400" b="1" dirty="0" smtClean="0">
                <a:ea typeface="楷体_GB2312" pitchFamily="49" charset="-122"/>
              </a:rPr>
              <a:t>例一、 </a:t>
            </a:r>
            <a:r>
              <a:rPr lang="zh-CN" altLang="en-US" sz="5400" b="1" dirty="0">
                <a:ea typeface="楷体_GB2312" pitchFamily="49" charset="-122"/>
              </a:rPr>
              <a:t>数制转换</a:t>
            </a:r>
            <a:br>
              <a:rPr lang="zh-CN" altLang="en-US" sz="5400" b="1" dirty="0">
                <a:ea typeface="楷体_GB2312" pitchFamily="49" charset="-122"/>
              </a:rPr>
            </a:br>
            <a:r>
              <a:rPr lang="zh-CN" altLang="en-US" sz="5400" b="1" dirty="0">
                <a:ea typeface="楷体_GB2312" pitchFamily="49" charset="-122"/>
              </a:rPr>
              <a:t>    </a:t>
            </a:r>
            <a:r>
              <a:rPr lang="zh-CN" altLang="en-US" sz="4000" b="1" dirty="0">
                <a:ea typeface="楷体_GB2312" pitchFamily="49" charset="-122"/>
              </a:rPr>
              <a:t>将 </a:t>
            </a:r>
            <a:r>
              <a:rPr lang="en-US" altLang="zh-CN" sz="4000" b="1" dirty="0">
                <a:ea typeface="楷体_GB2312" pitchFamily="49" charset="-122"/>
              </a:rPr>
              <a:t>10 </a:t>
            </a:r>
            <a:r>
              <a:rPr lang="zh-CN" altLang="en-US" sz="4000" b="1" dirty="0">
                <a:ea typeface="楷体_GB2312" pitchFamily="49" charset="-122"/>
              </a:rPr>
              <a:t>进制数 </a:t>
            </a:r>
            <a:r>
              <a:rPr lang="en-US" altLang="zh-CN" sz="4000" b="1" dirty="0">
                <a:solidFill>
                  <a:srgbClr val="FF6600"/>
                </a:solidFill>
                <a:ea typeface="楷体_GB2312" pitchFamily="49" charset="-122"/>
              </a:rPr>
              <a:t>N </a:t>
            </a:r>
            <a:r>
              <a:rPr lang="zh-CN" altLang="en-US" sz="4000" b="1" dirty="0">
                <a:ea typeface="楷体_GB2312" pitchFamily="49" charset="-122"/>
              </a:rPr>
              <a:t>转换成</a:t>
            </a:r>
            <a:r>
              <a:rPr lang="en-US" altLang="zh-CN" sz="4000" b="1" dirty="0">
                <a:ea typeface="楷体_GB2312" pitchFamily="49" charset="-122"/>
              </a:rPr>
              <a:t>8 </a:t>
            </a:r>
            <a:r>
              <a:rPr lang="zh-CN" altLang="en-US" sz="4000" b="1" dirty="0">
                <a:ea typeface="楷体_GB2312" pitchFamily="49" charset="-122"/>
              </a:rPr>
              <a:t>进制数 </a:t>
            </a:r>
            <a:r>
              <a:rPr lang="en-US" altLang="zh-CN" sz="4000" b="1" dirty="0">
                <a:solidFill>
                  <a:srgbClr val="FF6600"/>
                </a:solidFill>
                <a:ea typeface="楷体_GB2312" pitchFamily="49" charset="-122"/>
              </a:rPr>
              <a:t>X</a:t>
            </a:r>
            <a:r>
              <a:rPr lang="zh-CN" altLang="en-US" sz="4000" b="1" dirty="0">
                <a:ea typeface="楷体_GB2312" pitchFamily="49" charset="-122"/>
              </a:rPr>
              <a:t>。</a:t>
            </a:r>
            <a:endParaRPr lang="zh-CN" altLang="en-US" sz="4400" dirty="0">
              <a:ea typeface="楷体_GB2312" pitchFamily="49" charset="-122"/>
            </a:endParaRP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143000" y="3181350"/>
            <a:ext cx="7067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spcAft>
                <a:spcPct val="35000"/>
              </a:spcAft>
            </a:pPr>
            <a:r>
              <a:rPr lang="zh-CN" altLang="en-US" sz="4400" b="1">
                <a:solidFill>
                  <a:srgbClr val="0066FF"/>
                </a:solidFill>
                <a:ea typeface="华文楷体" pitchFamily="2" charset="-122"/>
              </a:rPr>
              <a:t>例如：</a:t>
            </a:r>
            <a:r>
              <a:rPr lang="en-US" altLang="zh-CN" sz="4400">
                <a:solidFill>
                  <a:srgbClr val="0066FF"/>
                </a:solidFill>
              </a:rPr>
              <a:t>(1348)</a:t>
            </a:r>
            <a:r>
              <a:rPr lang="en-US" altLang="zh-CN" sz="4400" baseline="-25000">
                <a:solidFill>
                  <a:srgbClr val="0066FF"/>
                </a:solidFill>
              </a:rPr>
              <a:t>10</a:t>
            </a:r>
            <a:r>
              <a:rPr lang="en-US" altLang="zh-CN" sz="4400">
                <a:solidFill>
                  <a:srgbClr val="0066FF"/>
                </a:solidFill>
              </a:rPr>
              <a:t> = ( 2504 )</a:t>
            </a:r>
            <a:r>
              <a:rPr lang="en-US" altLang="zh-CN" sz="4400" baseline="-25000">
                <a:solidFill>
                  <a:srgbClr val="0066FF"/>
                </a:solidFill>
              </a:rPr>
              <a:t>8 </a:t>
            </a:r>
            <a:endParaRPr lang="en-US" altLang="zh-CN" sz="440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8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Line 2"/>
          <p:cNvSpPr>
            <a:spLocks noChangeShapeType="1"/>
          </p:cNvSpPr>
          <p:nvPr/>
        </p:nvSpPr>
        <p:spPr bwMode="auto">
          <a:xfrm>
            <a:off x="1238250" y="3200400"/>
            <a:ext cx="0" cy="2819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 flipV="1">
            <a:off x="7810500" y="3371850"/>
            <a:ext cx="0" cy="2667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4500" y="3355975"/>
            <a:ext cx="79375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计算顺序</a:t>
            </a:r>
            <a:endParaRPr lang="zh-CN" altLang="en-US" sz="2400" b="1">
              <a:solidFill>
                <a:srgbClr val="FF00FF"/>
              </a:solidFill>
            </a:endParaRP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7931150" y="3527425"/>
            <a:ext cx="79375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输出顺序</a:t>
            </a:r>
            <a:endParaRPr lang="zh-CN" altLang="en-US" sz="4000" b="1">
              <a:solidFill>
                <a:srgbClr val="FF00FF"/>
              </a:solidFill>
            </a:endParaRPr>
          </a:p>
        </p:txBody>
      </p:sp>
      <p:sp>
        <p:nvSpPr>
          <p:cNvPr id="350214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90550" y="419100"/>
            <a:ext cx="706755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spcAft>
                <a:spcPct val="35000"/>
              </a:spcAft>
            </a:pPr>
            <a:r>
              <a:rPr lang="zh-CN" altLang="en-US" sz="4400" b="1"/>
              <a:t>例如：</a:t>
            </a:r>
            <a:r>
              <a:rPr lang="en-US" altLang="zh-CN" sz="4400"/>
              <a:t>(1348)</a:t>
            </a:r>
            <a:r>
              <a:rPr lang="en-US" altLang="zh-CN" sz="4400" baseline="-25000"/>
              <a:t>10</a:t>
            </a:r>
            <a:r>
              <a:rPr lang="en-US" altLang="zh-CN" sz="4400"/>
              <a:t> = ( 2504 )</a:t>
            </a:r>
            <a:r>
              <a:rPr lang="en-US" altLang="zh-CN" sz="4400" baseline="-25000"/>
              <a:t>8 </a:t>
            </a:r>
          </a:p>
          <a:p>
            <a:pPr algn="ctr">
              <a:spcBef>
                <a:spcPct val="30000"/>
              </a:spcBef>
              <a:spcAft>
                <a:spcPct val="35000"/>
              </a:spcAft>
            </a:pPr>
            <a:r>
              <a:rPr lang="zh-CN" altLang="en-US" sz="4400"/>
              <a:t>其运算过程如下：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1905000" y="2686050"/>
            <a:ext cx="6515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3333FF"/>
                </a:solidFill>
              </a:rPr>
              <a:t>N  = N div 8 +  N mod 8 </a:t>
            </a:r>
            <a:endParaRPr lang="en-US" altLang="zh-CN" sz="4400"/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2397125" y="5467350"/>
            <a:ext cx="4972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2          0              2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1733550" y="3486150"/>
            <a:ext cx="5219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1348      168             4</a:t>
            </a:r>
          </a:p>
        </p:txBody>
      </p:sp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1962150" y="4117975"/>
            <a:ext cx="4972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168        21             0</a:t>
            </a:r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2247900" y="4800600"/>
            <a:ext cx="506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21         2              5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5480050" y="342900"/>
            <a:ext cx="1333500" cy="946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800"/>
          </a:p>
          <a:p>
            <a:r>
              <a:rPr lang="en-US" altLang="zh-CN" sz="4000"/>
              <a:t>xxxx</a:t>
            </a:r>
          </a:p>
          <a:p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2606298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  <p:bldP spid="350211" grpId="0" animBg="1"/>
      <p:bldP spid="350212" grpId="0" autoUpdateAnimBg="0"/>
      <p:bldP spid="350213" grpId="0" autoUpdateAnimBg="0"/>
      <p:bldP spid="350217" grpId="0"/>
      <p:bldP spid="350218" grpId="0"/>
      <p:bldP spid="350219" grpId="0"/>
      <p:bldP spid="350220" grpId="0"/>
      <p:bldP spid="350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723900" y="381000"/>
            <a:ext cx="7639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实现静态链表操作的几个算法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342900" y="1352550"/>
            <a:ext cx="85725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CC0099"/>
                </a:solidFill>
                <a:ea typeface="楷体_GB2312" pitchFamily="49" charset="-122"/>
              </a:rPr>
              <a:t>初始化</a:t>
            </a:r>
          </a:p>
          <a:p>
            <a:pPr>
              <a:spcBef>
                <a:spcPct val="30000"/>
              </a:spcBef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InitSpace_SL (SLinkList &amp;Space);  </a:t>
            </a:r>
          </a:p>
          <a:p>
            <a:pPr>
              <a:spcBef>
                <a:spcPct val="30000"/>
              </a:spcBef>
            </a:pP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CC0099"/>
                </a:solidFill>
                <a:ea typeface="楷体_GB2312" pitchFamily="49" charset="-122"/>
              </a:rPr>
              <a:t>分配结点</a:t>
            </a:r>
          </a:p>
          <a:p>
            <a:pPr>
              <a:spcBef>
                <a:spcPct val="30000"/>
              </a:spcBef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 	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int Malloc_SL (SLinkList &amp;Space);  </a:t>
            </a:r>
          </a:p>
          <a:p>
            <a:pPr>
              <a:spcBef>
                <a:spcPct val="30000"/>
              </a:spcBef>
            </a:pPr>
            <a:r>
              <a:rPr lang="zh-CN" altLang="en-US" sz="4000" b="1">
                <a:solidFill>
                  <a:srgbClr val="CC0099"/>
                </a:solidFill>
                <a:ea typeface="楷体_GB2312" pitchFamily="49" charset="-122"/>
              </a:rPr>
              <a:t>释放结点</a:t>
            </a:r>
            <a:endParaRPr lang="zh-CN" altLang="en-US" sz="3200" b="1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 	</a:t>
            </a:r>
            <a:r>
              <a:rPr lang="en-US" altLang="zh-CN" sz="3200" b="1">
                <a:solidFill>
                  <a:srgbClr val="3333FF"/>
                </a:solidFill>
              </a:rPr>
              <a:t>Free_SL (SLinkList &amp;Space, int k);  </a:t>
            </a:r>
            <a:endParaRPr lang="en-US" altLang="zh-CN" sz="4000" b="1">
              <a:solidFill>
                <a:srgbClr val="CC0099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endParaRPr lang="en-US" altLang="zh-CN" sz="3200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1439863" y="22225"/>
            <a:ext cx="67818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conversion ()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InitStack(S); </a:t>
            </a:r>
          </a:p>
          <a:p>
            <a:pPr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scanf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("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%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d",N);</a:t>
            </a: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(N)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Push(S, N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％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8);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       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en-US" altLang="zh-CN" sz="2800" b="1">
                <a:solidFill>
                  <a:srgbClr val="996633"/>
                </a:solidFill>
                <a:latin typeface="Times New Roman" pitchFamily="18" charset="0"/>
              </a:rPr>
              <a:t>N mod 8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N = N/8;			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en-US" altLang="zh-CN" sz="3200" b="1">
                <a:solidFill>
                  <a:srgbClr val="996633"/>
                </a:solidFill>
                <a:latin typeface="Times New Roman" pitchFamily="18" charset="0"/>
              </a:rPr>
              <a:t>N div 8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StackEmpty(S)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Pop(S,e);</a:t>
            </a: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printf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“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％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d", e );</a:t>
            </a: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 conversion</a:t>
            </a:r>
          </a:p>
        </p:txBody>
      </p:sp>
    </p:spTree>
    <p:extLst>
      <p:ext uri="{BB962C8B-B14F-4D97-AF65-F5344CB8AC3E}">
        <p14:creationId xmlns:p14="http://schemas.microsoft.com/office/powerpoint/2010/main" val="170378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944168" y="1984375"/>
            <a:ext cx="584326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例二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、括号匹配的检验</a:t>
            </a:r>
            <a:endParaRPr lang="zh-CN" altLang="en-US" sz="4400" b="1" dirty="0" smtClean="0">
              <a:ea typeface="楷体_GB2312" pitchFamily="49" charset="-122"/>
            </a:endParaRPr>
          </a:p>
          <a:p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61630" y="1247775"/>
            <a:ext cx="4145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例一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、数制转换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949450" y="27701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1949450" y="36115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952625" y="5016500"/>
            <a:ext cx="58432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、实现子程序调用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1954213" y="576580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53290" name="Freeform 10"/>
          <p:cNvSpPr>
            <a:spLocks/>
          </p:cNvSpPr>
          <p:nvPr/>
        </p:nvSpPr>
        <p:spPr bwMode="auto">
          <a:xfrm>
            <a:off x="1689100" y="180340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12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439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例二、 </a:t>
            </a:r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括号匹配的检验</a:t>
            </a:r>
          </a:p>
          <a:p>
            <a:pPr eaLnBrk="0" hangingPunct="0"/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04800" y="1411288"/>
            <a:ext cx="402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括号匹配规则：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704850" y="2000250"/>
            <a:ext cx="843915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在表达式中</a:t>
            </a:r>
          </a:p>
          <a:p>
            <a:pPr lvl="1"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（［］（））或［（［ ］［ ］）］</a:t>
            </a:r>
          </a:p>
          <a:p>
            <a:pPr lvl="1"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为正确的格式，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704850" y="4249738"/>
            <a:ext cx="843915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而表达式中</a:t>
            </a:r>
          </a:p>
          <a:p>
            <a:pPr lvl="1" eaLnBrk="0" hangingPunct="0">
              <a:lnSpc>
                <a:spcPct val="120000"/>
              </a:lnSpc>
            </a:pP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)]  </a:t>
            </a:r>
            <a:r>
              <a:rPr kumimoji="1" lang="zh-CN" altLang="en-US" sz="3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［（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］）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（［（ 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）］</a:t>
            </a:r>
            <a:endParaRPr kumimoji="1" lang="en-US" altLang="zh-CN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eaLnBrk="0" hangingPunct="0">
              <a:lnSpc>
                <a:spcPct val="120000"/>
              </a:lnSpc>
            </a:pP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为不正确的格式。</a:t>
            </a:r>
          </a:p>
        </p:txBody>
      </p:sp>
    </p:spTree>
    <p:extLst>
      <p:ext uri="{BB962C8B-B14F-4D97-AF65-F5344CB8AC3E}">
        <p14:creationId xmlns:p14="http://schemas.microsoft.com/office/powerpoint/2010/main" val="330424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  <p:bldP spid="316420" grpId="0"/>
      <p:bldP spid="3164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835025" y="4019550"/>
            <a:ext cx="7562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括号匹配检验方法：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采用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“期待的急迫程度”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这个概念。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289050" y="728663"/>
            <a:ext cx="62801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例如：考虑下列括号序列：</a:t>
            </a:r>
          </a:p>
          <a:p>
            <a:pPr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  (   [   ]  [   ]   )  ]</a:t>
            </a:r>
          </a:p>
          <a:p>
            <a:pPr eaLnBrk="0" hangingPunct="0"/>
            <a:endParaRPr kumimoji="1" lang="en-US" altLang="zh-CN" sz="4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1  2  3 4  5  6  7  8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468" name="Line 4"/>
          <p:cNvSpPr>
            <a:spLocks noChangeShapeType="1"/>
          </p:cNvSpPr>
          <p:nvPr/>
        </p:nvSpPr>
        <p:spPr bwMode="auto">
          <a:xfrm>
            <a:off x="3095625" y="2422525"/>
            <a:ext cx="3638550" cy="0"/>
          </a:xfrm>
          <a:prstGeom prst="line">
            <a:avLst/>
          </a:prstGeom>
          <a:noFill/>
          <a:ln w="57150">
            <a:solidFill>
              <a:srgbClr val="FF00FF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3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596900"/>
            <a:ext cx="7772400" cy="7620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分析可能出现的</a:t>
            </a:r>
            <a:r>
              <a:rPr lang="zh-CN" altLang="en-US" b="1">
                <a:solidFill>
                  <a:srgbClr val="A50021"/>
                </a:solidFill>
              </a:rPr>
              <a:t>不匹配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的情况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358900"/>
            <a:ext cx="7772400" cy="609600"/>
          </a:xfrm>
        </p:spPr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到来的右括弧是</a:t>
            </a:r>
            <a:r>
              <a:rPr lang="zh-CN" altLang="en-US" sz="4000">
                <a:solidFill>
                  <a:srgbClr val="FF00FF"/>
                </a:solidFill>
                <a:ea typeface="楷体_GB2312" pitchFamily="49" charset="-122"/>
              </a:rPr>
              <a:t>“多余”</a:t>
            </a:r>
            <a:r>
              <a:rPr lang="zh-CN" altLang="en-US" sz="4000">
                <a:ea typeface="楷体_GB2312" pitchFamily="49" charset="-122"/>
              </a:rPr>
              <a:t>的</a:t>
            </a:r>
            <a:r>
              <a:rPr lang="en-US" altLang="zh-CN" sz="4000">
                <a:ea typeface="楷体_GB2312" pitchFamily="49" charset="-122"/>
              </a:rPr>
              <a:t>;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61963" y="4903788"/>
            <a:ext cx="8413750" cy="8239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>
                <a:solidFill>
                  <a:srgbClr val="0000FF"/>
                </a:solidFill>
              </a:rPr>
              <a:t>( )] </a:t>
            </a:r>
            <a:r>
              <a:rPr lang="zh-CN" altLang="en-US" sz="4800"/>
              <a:t>或</a:t>
            </a:r>
            <a:r>
              <a:rPr lang="zh-CN" altLang="en-US" sz="4800">
                <a:solidFill>
                  <a:srgbClr val="0000FF"/>
                </a:solidFill>
              </a:rPr>
              <a:t>［（ ］）</a:t>
            </a:r>
            <a:r>
              <a:rPr lang="zh-CN" altLang="en-US" sz="4800"/>
              <a:t>或</a:t>
            </a:r>
            <a:r>
              <a:rPr lang="zh-CN" altLang="en-US" sz="4800">
                <a:solidFill>
                  <a:srgbClr val="0000FF"/>
                </a:solidFill>
              </a:rPr>
              <a:t>（［（ ）］</a:t>
            </a:r>
            <a:r>
              <a:rPr lang="zh-CN" altLang="en-US" sz="4800"/>
              <a:t> </a:t>
            </a:r>
            <a:r>
              <a:rPr lang="zh-CN" altLang="en-US" sz="4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708025" y="2197100"/>
            <a:ext cx="803492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lang="zh-CN" altLang="en-US" sz="4000">
                <a:ea typeface="楷体_GB2312" pitchFamily="49" charset="-122"/>
              </a:rPr>
              <a:t>到来的右括弧</a:t>
            </a:r>
            <a:r>
              <a:rPr lang="zh-CN" altLang="en-US" sz="4000">
                <a:solidFill>
                  <a:srgbClr val="FF00FF"/>
                </a:solidFill>
                <a:ea typeface="楷体_GB2312" pitchFamily="49" charset="-122"/>
              </a:rPr>
              <a:t>“</a:t>
            </a:r>
            <a:r>
              <a:rPr lang="zh-CN" altLang="en-US" sz="4000">
                <a:solidFill>
                  <a:srgbClr val="FF33CC"/>
                </a:solidFill>
                <a:ea typeface="楷体_GB2312" pitchFamily="49" charset="-122"/>
              </a:rPr>
              <a:t>不是所期待</a:t>
            </a:r>
            <a:r>
              <a:rPr lang="zh-CN" altLang="en-US" sz="4000">
                <a:solidFill>
                  <a:srgbClr val="FF00FF"/>
                </a:solidFill>
                <a:ea typeface="楷体_GB2312" pitchFamily="49" charset="-122"/>
              </a:rPr>
              <a:t>的”</a:t>
            </a:r>
            <a:r>
              <a:rPr lang="en-US" altLang="zh-CN" sz="4000">
                <a:ea typeface="楷体_GB2312" pitchFamily="49" charset="-122"/>
              </a:rPr>
              <a:t>;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708024" y="2959100"/>
            <a:ext cx="843597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lang="zh-CN" altLang="en-US" sz="4000">
                <a:ea typeface="楷体_GB2312" pitchFamily="49" charset="-122"/>
              </a:rPr>
              <a:t>直到结束，也</a:t>
            </a:r>
            <a:r>
              <a:rPr lang="zh-CN" altLang="en-US" sz="4000">
                <a:solidFill>
                  <a:srgbClr val="FF00FF"/>
                </a:solidFill>
                <a:ea typeface="楷体_GB2312" pitchFamily="49" charset="-122"/>
              </a:rPr>
              <a:t>“</a:t>
            </a:r>
            <a:r>
              <a:rPr lang="zh-CN" altLang="en-US" sz="4000">
                <a:solidFill>
                  <a:srgbClr val="FF33CC"/>
                </a:solidFill>
                <a:ea typeface="楷体_GB2312" pitchFamily="49" charset="-122"/>
              </a:rPr>
              <a:t>没有出现所期待</a:t>
            </a:r>
            <a:r>
              <a:rPr lang="zh-CN" altLang="en-US" sz="4000">
                <a:solidFill>
                  <a:srgbClr val="FF00FF"/>
                </a:solidFill>
                <a:ea typeface="楷体_GB2312" pitchFamily="49" charset="-122"/>
              </a:rPr>
              <a:t>”</a:t>
            </a:r>
            <a:r>
              <a:rPr lang="zh-CN" altLang="en-US" sz="4000">
                <a:ea typeface="楷体_GB2312" pitchFamily="49" charset="-122"/>
              </a:rPr>
              <a:t>的右括弧</a:t>
            </a:r>
            <a:r>
              <a:rPr lang="en-US" altLang="zh-CN" sz="4000">
                <a:ea typeface="楷体_GB2312" pitchFamily="49" charset="-122"/>
              </a:rPr>
              <a:t>;</a:t>
            </a:r>
          </a:p>
        </p:txBody>
      </p:sp>
      <p:sp>
        <p:nvSpPr>
          <p:cNvPr id="320519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71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  <p:bldP spid="320517" grpId="0" build="p" autoUpdateAnimBg="0"/>
      <p:bldP spid="320518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zh-CN" sz="4000" b="1">
                <a:solidFill>
                  <a:srgbClr val="FF00FF"/>
                </a:solidFill>
                <a:latin typeface="Times New Roman" pitchFamily="18" charset="0"/>
              </a:rPr>
              <a:t>算法的设计思想：</a:t>
            </a:r>
            <a:endParaRPr kumimoji="1" lang="zh-CN" altLang="en-US" sz="40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288925" y="882650"/>
            <a:ext cx="6875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）凡出现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进栈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zh-CN" sz="40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339725" y="1555750"/>
            <a:ext cx="880427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zh-CN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）凡出现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右括弧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，首先检查栈是否空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栈空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，则表明该</a:t>
            </a:r>
            <a:r>
              <a:rPr kumimoji="1"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右括弧</a:t>
            </a:r>
            <a:r>
              <a:rPr kumimoji="1"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zh-CN" sz="3600" b="1" u="sng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多余</a:t>
            </a:r>
            <a:endParaRPr kumimoji="1" lang="zh-CN" altLang="zh-CN" sz="3600" u="sng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和栈顶元素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比较，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若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相匹配</a:t>
            </a: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kumimoji="1"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左括弧出栈</a:t>
            </a:r>
            <a:r>
              <a:rPr kumimoji="1" lang="zh-CN" altLang="zh-CN" sz="3600" b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endParaRPr kumimoji="1" lang="zh-CN" altLang="zh-CN" sz="360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否则表明</a:t>
            </a:r>
            <a:r>
              <a:rPr kumimoji="1" lang="zh-CN" altLang="zh-CN" sz="3600" b="1" u="sng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不匹配</a:t>
            </a:r>
            <a:endParaRPr kumimoji="1" lang="zh-CN" altLang="zh-CN" sz="3600" u="sng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54000" y="4648200"/>
            <a:ext cx="8494713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zh-CN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zh-CN" sz="36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检验</a:t>
            </a:r>
            <a:r>
              <a:rPr kumimoji="1" lang="zh-CN" altLang="zh-CN" sz="36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结束时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zh-CN" sz="36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栈空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，则表明表达式中</a:t>
            </a:r>
            <a:r>
              <a:rPr kumimoji="1" lang="zh-CN" altLang="zh-CN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匹配正确</a:t>
            </a:r>
            <a:endParaRPr kumimoji="1" lang="zh-CN" altLang="zh-CN" sz="36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否则表明</a:t>
            </a:r>
            <a:r>
              <a:rPr kumimoji="1" lang="zh-CN" altLang="zh-CN" sz="3600" b="1" dirty="0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zh-CN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左括弧</a:t>
            </a:r>
            <a:r>
              <a:rPr kumimoji="1" lang="zh-CN" altLang="zh-CN" sz="3600" b="1" dirty="0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zh-CN" sz="3600" b="1" u="sng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有余</a:t>
            </a:r>
            <a:endParaRPr kumimoji="1" lang="zh-CN" altLang="en-US" sz="3600" u="sng" dirty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322566" name="AutoShape 6"/>
          <p:cNvSpPr>
            <a:spLocks noChangeArrowheads="1"/>
          </p:cNvSpPr>
          <p:nvPr/>
        </p:nvSpPr>
        <p:spPr bwMode="auto">
          <a:xfrm>
            <a:off x="6084888" y="4403725"/>
            <a:ext cx="3059112" cy="476250"/>
          </a:xfrm>
          <a:prstGeom prst="wedgeRoundRectCallout">
            <a:avLst>
              <a:gd name="adj1" fmla="val -78181"/>
              <a:gd name="adj2" fmla="val -613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不是所期待”的</a:t>
            </a:r>
          </a:p>
        </p:txBody>
      </p:sp>
      <p:sp>
        <p:nvSpPr>
          <p:cNvPr id="322567" name="AutoShape 7"/>
          <p:cNvSpPr>
            <a:spLocks noChangeArrowheads="1"/>
          </p:cNvSpPr>
          <p:nvPr/>
        </p:nvSpPr>
        <p:spPr bwMode="auto">
          <a:xfrm>
            <a:off x="6464594" y="6281738"/>
            <a:ext cx="2679405" cy="576262"/>
          </a:xfrm>
          <a:prstGeom prst="wedgeRoundRectCallout">
            <a:avLst>
              <a:gd name="adj1" fmla="val -59056"/>
              <a:gd name="adj2" fmla="val -283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没出现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所期待”</a:t>
            </a:r>
          </a:p>
        </p:txBody>
      </p:sp>
    </p:spTree>
    <p:extLst>
      <p:ext uri="{BB962C8B-B14F-4D97-AF65-F5344CB8AC3E}">
        <p14:creationId xmlns:p14="http://schemas.microsoft.com/office/powerpoint/2010/main" val="798897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4" grpId="0"/>
      <p:bldP spid="322565" grpId="0"/>
      <p:bldP spid="322566" grpId="0" animBg="1"/>
      <p:bldP spid="32256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0" y="0"/>
            <a:ext cx="9555163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Status</a:t>
            </a:r>
            <a:r>
              <a:rPr lang="en-US" altLang="zh-CN" sz="3200" dirty="0"/>
              <a:t> matching(string</a:t>
            </a:r>
            <a:r>
              <a:rPr lang="en-US" altLang="zh-CN" sz="3200" b="1" dirty="0"/>
              <a:t>&amp;</a:t>
            </a:r>
            <a:r>
              <a:rPr lang="en-US" altLang="zh-CN" sz="3200" dirty="0"/>
              <a:t> exp) {</a:t>
            </a:r>
          </a:p>
          <a:p>
            <a:r>
              <a:rPr lang="en-US" altLang="zh-CN" sz="3200" dirty="0"/>
              <a:t>  </a:t>
            </a:r>
            <a:r>
              <a:rPr lang="en-US" altLang="zh-CN" sz="3200" b="1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＝</a:t>
            </a:r>
            <a:r>
              <a:rPr lang="en-US" altLang="zh-CN" sz="3200" dirty="0"/>
              <a:t>0</a:t>
            </a:r>
            <a:r>
              <a:rPr lang="zh-CN" altLang="en-US" sz="3200" dirty="0"/>
              <a:t>；</a:t>
            </a:r>
            <a:r>
              <a:rPr lang="en-US" altLang="zh-CN" sz="3200" dirty="0" err="1"/>
              <a:t>InitStack</a:t>
            </a:r>
            <a:r>
              <a:rPr lang="en-US" altLang="zh-CN" sz="3200" dirty="0"/>
              <a:t>(S)</a:t>
            </a:r>
            <a:r>
              <a:rPr lang="zh-CN" altLang="en-US" sz="3200" dirty="0"/>
              <a:t>；</a:t>
            </a:r>
            <a:r>
              <a:rPr lang="en-US" altLang="zh-CN" sz="3200" dirty="0">
                <a:solidFill>
                  <a:srgbClr val="0000FF"/>
                </a:solidFill>
              </a:rPr>
              <a:t>state </a:t>
            </a:r>
            <a:r>
              <a:rPr lang="en-US" altLang="zh-CN" sz="3200" dirty="0"/>
              <a:t>= True;	</a:t>
            </a:r>
            <a:r>
              <a:rPr lang="en-US" altLang="zh-CN" sz="3200" dirty="0">
                <a:solidFill>
                  <a:srgbClr val="FF00FF"/>
                </a:solidFill>
              </a:rPr>
              <a:t>		</a:t>
            </a:r>
          </a:p>
          <a:p>
            <a:r>
              <a:rPr lang="en-US" altLang="zh-CN" sz="3200" dirty="0"/>
              <a:t>  </a:t>
            </a:r>
            <a:r>
              <a:rPr lang="en-US" altLang="zh-CN" sz="3200" b="1" dirty="0"/>
              <a:t>while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&lt;=Length(exp) </a:t>
            </a:r>
            <a:r>
              <a:rPr lang="en-US" altLang="zh-CN" sz="3200" b="1" dirty="0"/>
              <a:t>&amp;&amp;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000FF"/>
                </a:solidFill>
              </a:rPr>
              <a:t>state</a:t>
            </a:r>
            <a:r>
              <a:rPr lang="en-US" altLang="zh-CN" sz="3200" dirty="0"/>
              <a:t>) {</a:t>
            </a:r>
          </a:p>
          <a:p>
            <a:r>
              <a:rPr lang="en-US" altLang="zh-CN" sz="3200" dirty="0"/>
              <a:t>     </a:t>
            </a:r>
            <a:r>
              <a:rPr lang="en-US" altLang="zh-CN" sz="3200" b="1" dirty="0"/>
              <a:t>switch (</a:t>
            </a:r>
            <a:r>
              <a:rPr lang="en-US" altLang="zh-CN" sz="3200" dirty="0"/>
              <a:t>exp[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){</a:t>
            </a:r>
          </a:p>
          <a:p>
            <a:r>
              <a:rPr lang="en-US" altLang="zh-CN" sz="3200" dirty="0"/>
              <a:t>       </a:t>
            </a:r>
            <a:r>
              <a:rPr lang="en-US" altLang="zh-CN" sz="3200" b="1" dirty="0"/>
              <a:t>case</a:t>
            </a:r>
            <a:r>
              <a:rPr lang="en-US" altLang="zh-CN" sz="3200" dirty="0"/>
              <a:t> </a:t>
            </a:r>
            <a:r>
              <a:rPr lang="zh-CN" altLang="zh-CN" sz="2800" dirty="0">
                <a:ea typeface="楷体_GB2312" pitchFamily="49" charset="-122"/>
              </a:rPr>
              <a:t>左括弧</a:t>
            </a:r>
            <a:r>
              <a:rPr lang="en-US" altLang="zh-CN" sz="3200" dirty="0"/>
              <a:t>:{Push(</a:t>
            </a:r>
            <a:r>
              <a:rPr lang="en-US" altLang="zh-CN" sz="3200" dirty="0" err="1"/>
              <a:t>S,exp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]);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++; </a:t>
            </a:r>
            <a:r>
              <a:rPr lang="en-US" altLang="zh-CN" sz="3200" b="1" dirty="0"/>
              <a:t>break</a:t>
            </a:r>
            <a:r>
              <a:rPr lang="en-US" altLang="zh-CN" sz="3200" dirty="0"/>
              <a:t>;}</a:t>
            </a:r>
          </a:p>
          <a:p>
            <a:r>
              <a:rPr lang="en-US" altLang="zh-CN" sz="3200" dirty="0"/>
              <a:t>       </a:t>
            </a:r>
            <a:r>
              <a:rPr lang="en-US" altLang="zh-CN" sz="3200" b="1" dirty="0"/>
              <a:t>case </a:t>
            </a:r>
            <a:r>
              <a:rPr lang="zh-CN" altLang="en-US" sz="2800" dirty="0">
                <a:ea typeface="楷体_GB2312" pitchFamily="49" charset="-122"/>
              </a:rPr>
              <a:t>右</a:t>
            </a:r>
            <a:r>
              <a:rPr lang="zh-CN" altLang="zh-CN" sz="2800" dirty="0">
                <a:ea typeface="楷体_GB2312" pitchFamily="49" charset="-122"/>
              </a:rPr>
              <a:t>括弧</a:t>
            </a:r>
            <a:r>
              <a:rPr lang="en-US" altLang="zh-CN" sz="3200" dirty="0"/>
              <a:t>: {</a:t>
            </a:r>
          </a:p>
          <a:p>
            <a:r>
              <a:rPr lang="en-US" altLang="zh-CN" sz="3200" dirty="0"/>
              <a:t>          </a:t>
            </a:r>
            <a:r>
              <a:rPr lang="en-US" altLang="zh-CN" sz="3200" b="1" dirty="0"/>
              <a:t>if</a:t>
            </a:r>
            <a:r>
              <a:rPr lang="en-US" altLang="zh-CN" sz="3200" dirty="0"/>
              <a:t>(</a:t>
            </a:r>
            <a:r>
              <a:rPr lang="en-US" altLang="zh-CN" sz="3200" b="1" dirty="0"/>
              <a:t>!</a:t>
            </a:r>
            <a:r>
              <a:rPr lang="en-US" altLang="zh-CN" sz="3200" dirty="0" err="1"/>
              <a:t>StackEmpty</a:t>
            </a:r>
            <a:r>
              <a:rPr lang="en-US" altLang="zh-CN" sz="3200" dirty="0"/>
              <a:t>(S)</a:t>
            </a:r>
            <a:r>
              <a:rPr lang="en-US" altLang="zh-CN" sz="3200" b="1" dirty="0"/>
              <a:t>&amp;&amp;</a:t>
            </a:r>
            <a:r>
              <a:rPr lang="en-US" altLang="zh-CN" sz="2800" b="1" dirty="0" err="1">
                <a:solidFill>
                  <a:srgbClr val="FF00FF"/>
                </a:solidFill>
              </a:rPr>
              <a:t>GetTop</a:t>
            </a:r>
            <a:r>
              <a:rPr lang="en-US" altLang="zh-CN" sz="2800" b="1" dirty="0">
                <a:solidFill>
                  <a:srgbClr val="FF00FF"/>
                </a:solidFill>
              </a:rPr>
              <a:t>(S)</a:t>
            </a:r>
            <a:r>
              <a:rPr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与右</a:t>
            </a:r>
            <a:r>
              <a:rPr lang="zh-CN" altLang="zh-CN" sz="2400" b="1" dirty="0">
                <a:solidFill>
                  <a:srgbClr val="FF00FF"/>
                </a:solidFill>
                <a:ea typeface="楷体_GB2312" pitchFamily="49" charset="-122"/>
              </a:rPr>
              <a:t>括弧</a:t>
            </a:r>
            <a:r>
              <a:rPr lang="zh-CN" altLang="en-US" sz="2400" b="1" dirty="0">
                <a:solidFill>
                  <a:srgbClr val="FF00FF"/>
                </a:solidFill>
                <a:ea typeface="楷体_GB2312" pitchFamily="49" charset="-122"/>
              </a:rPr>
              <a:t>匹配</a:t>
            </a:r>
            <a:r>
              <a:rPr lang="zh-CN" altLang="en-US" sz="3200" dirty="0">
                <a:ea typeface="楷体_GB2312" pitchFamily="49" charset="-122"/>
              </a:rPr>
              <a:t>）</a:t>
            </a:r>
            <a:endParaRPr lang="zh-CN" altLang="en-US" sz="3200" dirty="0"/>
          </a:p>
          <a:p>
            <a:r>
              <a:rPr lang="zh-CN" altLang="en-US" sz="3200" dirty="0"/>
              <a:t>            </a:t>
            </a:r>
            <a:r>
              <a:rPr lang="en-US" altLang="zh-CN" sz="3200" dirty="0"/>
              <a:t>{Pop(</a:t>
            </a:r>
            <a:r>
              <a:rPr lang="en-US" altLang="zh-CN" sz="3200" dirty="0" err="1"/>
              <a:t>S,e</a:t>
            </a:r>
            <a:r>
              <a:rPr lang="en-US" altLang="zh-CN" sz="3200" dirty="0"/>
              <a:t>);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++;}	     </a:t>
            </a:r>
            <a:r>
              <a:rPr lang="en-US" altLang="zh-CN" sz="3200" b="1" dirty="0">
                <a:solidFill>
                  <a:srgbClr val="993300"/>
                </a:solidFill>
              </a:rPr>
              <a:t>//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相匹配，</a:t>
            </a:r>
            <a:r>
              <a:rPr lang="zh-CN" altLang="zh-CN" sz="2800" b="1" dirty="0">
                <a:solidFill>
                  <a:srgbClr val="993300"/>
                </a:solidFill>
                <a:ea typeface="楷体_GB2312" pitchFamily="49" charset="-122"/>
              </a:rPr>
              <a:t>左括弧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出栈</a:t>
            </a:r>
            <a:endParaRPr lang="zh-CN" altLang="en-US" sz="3200" b="1" dirty="0">
              <a:solidFill>
                <a:srgbClr val="993300"/>
              </a:solidFill>
            </a:endParaRPr>
          </a:p>
          <a:p>
            <a:r>
              <a:rPr lang="zh-CN" altLang="en-US" sz="3200" dirty="0"/>
              <a:t>          </a:t>
            </a:r>
            <a:r>
              <a:rPr lang="en-US" altLang="zh-CN" sz="3200" b="1" dirty="0"/>
              <a:t>else</a:t>
            </a:r>
            <a:r>
              <a:rPr lang="en-US" altLang="zh-CN" sz="3200" dirty="0"/>
              <a:t> {</a:t>
            </a:r>
            <a:r>
              <a:rPr lang="en-US" altLang="zh-CN" sz="3200" dirty="0">
                <a:solidFill>
                  <a:srgbClr val="0000FF"/>
                </a:solidFill>
              </a:rPr>
              <a:t>state</a:t>
            </a:r>
            <a:r>
              <a:rPr lang="en-US" altLang="zh-CN" sz="3200" dirty="0"/>
              <a:t> = False;}</a:t>
            </a:r>
          </a:p>
          <a:p>
            <a:r>
              <a:rPr lang="en-US" altLang="zh-CN" sz="3200" dirty="0"/>
              <a:t>          </a:t>
            </a:r>
            <a:r>
              <a:rPr lang="en-US" altLang="zh-CN" sz="3200" b="1" dirty="0"/>
              <a:t>break</a:t>
            </a:r>
            <a:r>
              <a:rPr lang="en-US" altLang="zh-CN" sz="3200" dirty="0"/>
              <a:t>;  }  </a:t>
            </a:r>
          </a:p>
          <a:p>
            <a:r>
              <a:rPr lang="en-US" altLang="zh-CN" sz="3200" dirty="0"/>
              <a:t>  }</a:t>
            </a:r>
          </a:p>
          <a:p>
            <a:r>
              <a:rPr lang="en-US" altLang="zh-CN" sz="3200" dirty="0"/>
              <a:t>  </a:t>
            </a:r>
            <a:r>
              <a:rPr lang="en-US" altLang="zh-CN" sz="3200" b="1" dirty="0"/>
              <a:t>if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StackEmpty</a:t>
            </a:r>
            <a:r>
              <a:rPr lang="en-US" altLang="zh-CN" sz="3200" dirty="0"/>
              <a:t>(S)</a:t>
            </a:r>
            <a:r>
              <a:rPr lang="en-US" altLang="zh-CN" sz="3200" b="1" dirty="0"/>
              <a:t>&amp;&amp;</a:t>
            </a:r>
            <a:r>
              <a:rPr lang="en-US" altLang="zh-CN" sz="3200" dirty="0"/>
              <a:t>state) </a:t>
            </a:r>
            <a:r>
              <a:rPr lang="en-US" altLang="zh-CN" sz="3200" b="1" dirty="0"/>
              <a:t>return</a:t>
            </a:r>
            <a:r>
              <a:rPr lang="en-US" altLang="zh-CN" sz="3200" dirty="0"/>
              <a:t> OK;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匹配正确</a:t>
            </a:r>
          </a:p>
          <a:p>
            <a:r>
              <a:rPr lang="zh-CN" altLang="en-US" sz="3200" dirty="0"/>
              <a:t> </a:t>
            </a:r>
            <a:r>
              <a:rPr lang="zh-CN" altLang="en-US" sz="3200" b="1" dirty="0"/>
              <a:t>  </a:t>
            </a:r>
            <a:r>
              <a:rPr lang="en-US" altLang="zh-CN" sz="3200" b="1" dirty="0"/>
              <a:t>…... </a:t>
            </a:r>
            <a:r>
              <a:rPr lang="en-US" altLang="zh-CN" sz="3200" dirty="0"/>
              <a:t>  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匹配不正确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6902450" y="548680"/>
            <a:ext cx="224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//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匹配标志</a:t>
            </a:r>
          </a:p>
        </p:txBody>
      </p:sp>
    </p:spTree>
    <p:extLst>
      <p:ext uri="{BB962C8B-B14F-4D97-AF65-F5344CB8AC3E}">
        <p14:creationId xmlns:p14="http://schemas.microsoft.com/office/powerpoint/2010/main" val="321093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937298" y="2026905"/>
            <a:ext cx="58432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例二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、括号匹配的检验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931650" y="1247775"/>
            <a:ext cx="646807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例一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、数制转换</a:t>
            </a:r>
            <a:endParaRPr lang="zh-CN" altLang="en-US" sz="4400" b="1" dirty="0" smtClean="0">
              <a:ea typeface="楷体_GB2312" pitchFamily="49" charset="-122"/>
            </a:endParaRPr>
          </a:p>
          <a:p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949450" y="28717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例三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、行</a:t>
            </a:r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编辑程序问题</a:t>
            </a:r>
            <a:endParaRPr lang="zh-CN" altLang="en-US" sz="4400" dirty="0">
              <a:solidFill>
                <a:srgbClr val="660066"/>
              </a:solidFill>
            </a:endParaRP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949450" y="36623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1952625" y="5037765"/>
            <a:ext cx="598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 实现子程序调用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1954213" y="580833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2" name="Freeform 10"/>
          <p:cNvSpPr>
            <a:spLocks/>
          </p:cNvSpPr>
          <p:nvPr/>
        </p:nvSpPr>
        <p:spPr bwMode="auto">
          <a:xfrm>
            <a:off x="1765300" y="2841395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1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81921" y="3848100"/>
            <a:ext cx="81366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设立一</a:t>
            </a:r>
            <a:r>
              <a:rPr kumimoji="1" lang="zh-CN" altLang="en-US" sz="36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个栈作为输入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缓冲区，用以接受用户输入的一行字符，然后逐行存入用户数据区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并假设“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#”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为退格符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,“@”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为退行符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47675" y="1484313"/>
            <a:ext cx="8183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用户输入一行字符的过程中，允许输入出错，并在发现有误时可以及时更正。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68313" y="3149600"/>
            <a:ext cx="3395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合理的作法是：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755650" y="333375"/>
            <a:ext cx="7073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5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例三、行编辑程序问题</a:t>
            </a:r>
          </a:p>
        </p:txBody>
      </p:sp>
    </p:spTree>
    <p:extLst>
      <p:ext uri="{BB962C8B-B14F-4D97-AF65-F5344CB8AC3E}">
        <p14:creationId xmlns:p14="http://schemas.microsoft.com/office/powerpoint/2010/main" val="3547195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 autoUpdateAnimBg="0"/>
      <p:bldP spid="20685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722313" y="276225"/>
            <a:ext cx="80549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ea typeface="楷体_GB2312" pitchFamily="49" charset="-122"/>
              </a:rPr>
              <a:t>假设从终端接受了这样两行字符：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zh-CN" altLang="en-US" sz="4000">
                <a:ea typeface="楷体_GB2312" pitchFamily="49" charset="-122"/>
              </a:rPr>
              <a:t>          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650875" y="2868613"/>
            <a:ext cx="62801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则实际有效的是下列两行：</a:t>
            </a:r>
            <a:endParaRPr lang="zh-CN" altLang="en-US" sz="40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4000">
                <a:ea typeface="楷体_GB2312" pitchFamily="49" charset="-122"/>
              </a:rPr>
              <a:t>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4000" b="1">
                <a:ea typeface="楷体_GB2312" pitchFamily="49" charset="-122"/>
              </a:rPr>
              <a:t>while</a:t>
            </a:r>
            <a:r>
              <a:rPr lang="en-US" altLang="zh-CN" sz="4000">
                <a:ea typeface="楷体_GB2312" pitchFamily="49" charset="-122"/>
              </a:rPr>
              <a:t> (</a:t>
            </a:r>
            <a:r>
              <a:rPr lang="en-US" altLang="zh-CN" sz="4000" b="1">
                <a:ea typeface="楷体_GB2312" pitchFamily="49" charset="-122"/>
              </a:rPr>
              <a:t>*</a:t>
            </a:r>
            <a:r>
              <a:rPr lang="en-US" altLang="zh-CN" sz="4000">
                <a:ea typeface="楷体_GB2312" pitchFamily="49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sz="4000">
                <a:ea typeface="楷体_GB2312" pitchFamily="49" charset="-122"/>
              </a:rPr>
              <a:t>          </a:t>
            </a:r>
            <a:r>
              <a:rPr lang="en-US" altLang="zh-CN" sz="4000" b="1">
                <a:ea typeface="楷体_GB2312" pitchFamily="49" charset="-122"/>
              </a:rPr>
              <a:t>putchar</a:t>
            </a:r>
            <a:r>
              <a:rPr lang="en-US" altLang="zh-CN" sz="4000">
                <a:ea typeface="楷体_GB2312" pitchFamily="49" charset="-122"/>
              </a:rPr>
              <a:t>(</a:t>
            </a:r>
            <a:r>
              <a:rPr lang="en-US" altLang="zh-CN" sz="4000" b="1">
                <a:ea typeface="楷体_GB2312" pitchFamily="49" charset="-122"/>
              </a:rPr>
              <a:t>*</a:t>
            </a:r>
            <a:r>
              <a:rPr lang="en-US" altLang="zh-CN" sz="4000">
                <a:ea typeface="楷体_GB2312" pitchFamily="49" charset="-122"/>
              </a:rPr>
              <a:t>s</a:t>
            </a:r>
            <a:r>
              <a:rPr lang="en-US" altLang="zh-CN" sz="4000" b="1">
                <a:ea typeface="楷体_GB2312" pitchFamily="49" charset="-122"/>
              </a:rPr>
              <a:t>++</a:t>
            </a:r>
            <a:r>
              <a:rPr lang="en-US" altLang="zh-CN" sz="4000">
                <a:ea typeface="楷体_GB2312" pitchFamily="49" charset="-122"/>
              </a:rPr>
              <a:t>);</a:t>
            </a:r>
            <a:endParaRPr lang="en-US" altLang="zh-CN" sz="400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7059613" y="2940050"/>
            <a:ext cx="1079500" cy="3168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2162175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w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593975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952750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3241675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4033838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</a:t>
            </a: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4321175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610100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</a:t>
            </a: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5113338" y="128428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5473700" y="128428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*</a:t>
            </a: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5834063" y="128428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6122988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）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7202488" y="3962400"/>
            <a:ext cx="865187" cy="576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9" name="Rectangle 17"/>
          <p:cNvSpPr>
            <a:spLocks noChangeArrowheads="1"/>
          </p:cNvSpPr>
          <p:nvPr/>
        </p:nvSpPr>
        <p:spPr bwMode="auto">
          <a:xfrm>
            <a:off x="7202488" y="4538663"/>
            <a:ext cx="865187" cy="50323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3530600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3817938" y="13557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1946275" y="1860550"/>
            <a:ext cx="57800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>
                <a:solidFill>
                  <a:srgbClr val="CC6600"/>
                </a:solidFill>
                <a:ea typeface="楷体_GB2312" pitchFamily="49" charset="-122"/>
              </a:rPr>
              <a:t>outcha@</a:t>
            </a:r>
            <a:r>
              <a:rPr lang="en-US" altLang="zh-CN" sz="4000" b="1">
                <a:ea typeface="楷体_GB2312" pitchFamily="49" charset="-122"/>
              </a:rPr>
              <a:t>putchar</a:t>
            </a:r>
            <a:r>
              <a:rPr lang="en-US" altLang="zh-CN" sz="4000">
                <a:ea typeface="楷体_GB2312" pitchFamily="49" charset="-122"/>
              </a:rPr>
              <a:t>(</a:t>
            </a:r>
            <a:r>
              <a:rPr lang="en-US" altLang="zh-CN" sz="4000" b="1">
                <a:ea typeface="楷体_GB2312" pitchFamily="49" charset="-122"/>
              </a:rPr>
              <a:t>*</a:t>
            </a:r>
            <a:r>
              <a:rPr lang="en-US" altLang="zh-CN" sz="4000">
                <a:ea typeface="楷体_GB2312" pitchFamily="49" charset="-122"/>
              </a:rPr>
              <a:t>s</a:t>
            </a:r>
            <a:r>
              <a:rPr lang="en-US" altLang="zh-CN" sz="4000">
                <a:solidFill>
                  <a:srgbClr val="CC6600"/>
                </a:solidFill>
                <a:ea typeface="楷体_GB2312" pitchFamily="49" charset="-122"/>
              </a:rPr>
              <a:t>=#</a:t>
            </a:r>
            <a:r>
              <a:rPr lang="en-US" altLang="zh-CN" sz="4000" b="1">
                <a:ea typeface="楷体_GB2312" pitchFamily="49" charset="-122"/>
              </a:rPr>
              <a:t>++</a:t>
            </a:r>
            <a:r>
              <a:rPr lang="en-US" altLang="zh-CN" sz="4000">
                <a:ea typeface="楷体_GB2312" pitchFamily="49" charset="-122"/>
              </a:rPr>
              <a:t>);</a:t>
            </a:r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1946275" y="1284288"/>
            <a:ext cx="4752975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2162175" y="996950"/>
            <a:ext cx="41386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 b="1">
                <a:ea typeface="楷体_GB2312" pitchFamily="49" charset="-122"/>
              </a:rPr>
              <a:t>wh</a:t>
            </a:r>
            <a:r>
              <a:rPr lang="en-US" altLang="zh-CN" sz="4000">
                <a:solidFill>
                  <a:srgbClr val="CC6600"/>
                </a:solidFill>
                <a:ea typeface="楷体_GB2312" pitchFamily="49" charset="-122"/>
              </a:rPr>
              <a:t>li##</a:t>
            </a:r>
            <a:r>
              <a:rPr lang="en-US" altLang="zh-CN" sz="4000" b="1">
                <a:ea typeface="楷体_GB2312" pitchFamily="49" charset="-122"/>
              </a:rPr>
              <a:t>il</a:t>
            </a:r>
            <a:r>
              <a:rPr lang="en-US" altLang="zh-CN" sz="4000">
                <a:solidFill>
                  <a:srgbClr val="CC6600"/>
                </a:solidFill>
                <a:ea typeface="楷体_GB2312" pitchFamily="49" charset="-122"/>
              </a:rPr>
              <a:t>r#</a:t>
            </a:r>
            <a:r>
              <a:rPr lang="en-US" altLang="zh-CN" sz="4000" b="1">
                <a:ea typeface="楷体_GB2312" pitchFamily="49" charset="-122"/>
              </a:rPr>
              <a:t>e</a:t>
            </a:r>
            <a:r>
              <a:rPr lang="zh-CN" altLang="en-US" sz="4000"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CC6600"/>
                </a:solidFill>
                <a:ea typeface="楷体_GB2312" pitchFamily="49" charset="-122"/>
              </a:rPr>
              <a:t>s#</a:t>
            </a:r>
            <a:r>
              <a:rPr lang="en-US" altLang="zh-CN" sz="4000" b="1">
                <a:ea typeface="楷体_GB2312" pitchFamily="49" charset="-122"/>
              </a:rPr>
              <a:t>*</a:t>
            </a:r>
            <a:r>
              <a:rPr lang="en-US" altLang="zh-CN" sz="4000">
                <a:ea typeface="楷体_GB2312" pitchFamily="49" charset="-122"/>
              </a:rPr>
              <a:t>s)</a:t>
            </a: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340963" y="5476875"/>
            <a:ext cx="71964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当遇到换行符</a:t>
            </a:r>
            <a:r>
              <a:rPr lang="zh-CN" altLang="en-US" sz="32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32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时存储栈中字符。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当遇到</a:t>
            </a:r>
            <a:r>
              <a:rPr lang="zh-CN" altLang="en-US" sz="32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EOF</a:t>
            </a:r>
            <a:r>
              <a:rPr lang="en-US" altLang="zh-CN" sz="32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时全文输入结束。</a:t>
            </a:r>
          </a:p>
        </p:txBody>
      </p:sp>
    </p:spTree>
    <p:extLst>
      <p:ext uri="{BB962C8B-B14F-4D97-AF65-F5344CB8AC3E}">
        <p14:creationId xmlns:p14="http://schemas.microsoft.com/office/powerpoint/2010/main" val="3507155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252 C 0.02379 0.02843 0.10938 0.03976 0.16632 0.04462 C 0.22326 0.04948 0.28021 0.04716 0.33715 0.05433 C 0.3941 0.0615 0.47083 0.05849 0.50816 0.08832 C 0.54549 0.11815 0.55191 0.14797 0.56146 0.23375 C 0.57101 0.31953 0.56406 0.5415 0.56493 0.60254 " pathEditMode="fixed" rAng="0" ptsTypes="aaaaaa">
                                      <p:cBhvr>
                                        <p:cTn id="11" dur="20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0" y="2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7 0.02289 C 0.01632 0.02658 0.09445 0.03861 0.14809 0.04462 C 0.20174 0.05063 0.26059 0.05202 0.31181 0.05919 C 0.36302 0.06635 0.42118 0.06335 0.45539 0.08832 C 0.48959 0.11329 0.50591 0.1341 0.51667 0.20948 C 0.52743 0.28485 0.5191 0.48554 0.51979 0.5408 " pathEditMode="relative" rAng="0" ptsTypes="aaaaaa">
                                      <p:cBhvr>
                                        <p:cTn id="15" dur="20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0" y="2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326 C 0.01927 0.03583 0.08802 0.04647 0.13437 0.05202 C 0.18073 0.05757 0.22795 0.05826 0.2743 0.06635 C 0.32066 0.07445 0.37865 0.08115 0.4125 0.10034 C 0.44635 0.11953 0.46649 0.12 0.47795 0.18104 C 0.48941 0.24208 0.48021 0.41965 0.4809 0.46728 " pathEditMode="relative" rAng="0" ptsTypes="aaaaaa">
                                      <p:cBhvr>
                                        <p:cTn id="19" dur="20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326 C 0.0276 0.03653 0.08437 0.0504 0.12465 0.05687 C 0.16493 0.06335 0.20729 0.06265 0.25 0.07121 C 0.2927 0.07976 0.35086 0.09387 0.3809 0.10751 C 0.41093 0.12115 0.41857 0.10589 0.43003 0.15352 C 0.44149 0.20115 0.44548 0.34381 0.44948 0.39375 " pathEditMode="relative" rAng="0" ptsTypes="aaaaaa">
                                      <p:cBhvr>
                                        <p:cTn id="23" dur="20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0" y="1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3976 C 0.03021 0.043 0.08664 0.05317 0.1257 0.05919 C 0.16476 0.0652 0.20834 0.06959 0.24566 0.07606 C 0.28299 0.08254 0.32344 0.08115 0.34931 0.09803 C 0.37518 0.11491 0.38889 0.1163 0.40035 0.1778 C 0.41181 0.2393 0.41441 0.40693 0.41806 0.46728 " pathEditMode="relative" rAng="0" ptsTypes="aaaaaa">
                                      <p:cBhvr>
                                        <p:cTn id="37" dur="20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2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3976 C 0.02309 0.04462 0.08368 0.06242 0.12153 0.0689 C 0.15937 0.07537 0.19982 0.0726 0.23073 0.07861 C 0.26163 0.08462 0.28437 0.09179 0.30712 0.1052 C 0.32986 0.11861 0.35364 0.11028 0.36701 0.15838 C 0.38038 0.20647 0.38281 0.34474 0.38698 0.39375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  <p:bldP spid="207877" grpId="0"/>
      <p:bldP spid="207878" grpId="0"/>
      <p:bldP spid="207879" grpId="0"/>
      <p:bldP spid="207880" grpId="0"/>
      <p:bldP spid="207888" grpId="0" animBg="1"/>
      <p:bldP spid="207889" grpId="0" animBg="1"/>
      <p:bldP spid="207890" grpId="0"/>
      <p:bldP spid="207891" grpId="0"/>
      <p:bldP spid="207892" grpId="0"/>
      <p:bldP spid="2078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323850" y="342900"/>
            <a:ext cx="857250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CC0099"/>
                </a:solidFill>
                <a:ea typeface="楷体_GB2312" pitchFamily="49" charset="-122"/>
              </a:rPr>
              <a:t>初始化</a:t>
            </a:r>
          </a:p>
          <a:p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void InitSpace_SL (SLinkList &amp;Space){</a:t>
            </a:r>
          </a:p>
          <a:p>
            <a:r>
              <a:rPr lang="en-US" altLang="zh-CN" sz="2800" b="1">
                <a:solidFill>
                  <a:srgbClr val="CC0099"/>
                </a:solidFill>
                <a:ea typeface="楷体_GB2312" pitchFamily="49" charset="-122"/>
              </a:rPr>
              <a:t>   //</a:t>
            </a: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将一维数组</a:t>
            </a:r>
            <a:r>
              <a:rPr lang="en-US" altLang="zh-CN" sz="2800" b="1">
                <a:solidFill>
                  <a:srgbClr val="CC0099"/>
                </a:solidFill>
                <a:ea typeface="楷体_GB2312" pitchFamily="49" charset="-122"/>
              </a:rPr>
              <a:t>space</a:t>
            </a: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中各分量链接成一个备用链表，</a:t>
            </a:r>
          </a:p>
          <a:p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CC0099"/>
                </a:solidFill>
                <a:ea typeface="楷体_GB2312" pitchFamily="49" charset="-122"/>
              </a:rPr>
              <a:t>//space[0].cur </a:t>
            </a: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为头指针，“</a:t>
            </a:r>
            <a:r>
              <a:rPr lang="en-US" altLang="zh-CN" sz="2800" b="1">
                <a:solidFill>
                  <a:srgbClr val="CC0099"/>
                </a:solidFill>
                <a:ea typeface="楷体_GB2312" pitchFamily="49" charset="-122"/>
              </a:rPr>
              <a:t>0”</a:t>
            </a: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为空指针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for 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i =0; i &lt; MAXSIZE-1; ++i ) 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ea typeface="楷体_GB2312" pitchFamily="49" charset="-122"/>
              </a:rPr>
              <a:t>	space[i].cur = i+1 ;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ea typeface="楷体_GB2312" pitchFamily="49" charset="-122"/>
              </a:rPr>
              <a:t> space [ MAXSIZE -1].cur = 0;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ea typeface="楷体_GB2312" pitchFamily="49" charset="-122"/>
              </a:rPr>
              <a:t> }//InitSpace_SL</a:t>
            </a:r>
          </a:p>
          <a:p>
            <a:pPr>
              <a:spcBef>
                <a:spcPct val="30000"/>
              </a:spcBef>
            </a:pP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62499" name="Group 3"/>
          <p:cNvGraphicFramePr>
            <a:graphicFrameLocks noGrp="1"/>
          </p:cNvGraphicFramePr>
          <p:nvPr/>
        </p:nvGraphicFramePr>
        <p:xfrm>
          <a:off x="7219950" y="2432050"/>
          <a:ext cx="1428750" cy="4064002"/>
        </p:xfrm>
        <a:graphic>
          <a:graphicData uri="http://schemas.openxmlformats.org/drawingml/2006/table">
            <a:tbl>
              <a:tblPr/>
              <a:tblGrid>
                <a:gridCol w="723900"/>
                <a:gridCol w="70485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6156176" y="2552700"/>
            <a:ext cx="112092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1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2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…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998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999</a:t>
            </a:r>
          </a:p>
        </p:txBody>
      </p:sp>
      <p:graphicFrame>
        <p:nvGraphicFramePr>
          <p:cNvPr id="362523" name="Group 27"/>
          <p:cNvGraphicFramePr>
            <a:graphicFrameLocks noGrp="1"/>
          </p:cNvGraphicFramePr>
          <p:nvPr/>
        </p:nvGraphicFramePr>
        <p:xfrm>
          <a:off x="7226300" y="2438400"/>
          <a:ext cx="1428750" cy="4064002"/>
        </p:xfrm>
        <a:graphic>
          <a:graphicData uri="http://schemas.openxmlformats.org/drawingml/2006/table">
            <a:tbl>
              <a:tblPr/>
              <a:tblGrid>
                <a:gridCol w="723900"/>
                <a:gridCol w="70485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546" name="Text Box 50"/>
          <p:cNvSpPr txBox="1">
            <a:spLocks noChangeArrowheads="1"/>
          </p:cNvSpPr>
          <p:nvPr/>
        </p:nvSpPr>
        <p:spPr bwMode="auto">
          <a:xfrm>
            <a:off x="7181850" y="1905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data   cur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2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2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0" y="690563"/>
            <a:ext cx="9144000" cy="39338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247650" y="596900"/>
            <a:ext cx="84931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    </a:t>
            </a:r>
            <a:r>
              <a:rPr lang="en-US" altLang="zh-CN" sz="3200" b="1" dirty="0">
                <a:solidFill>
                  <a:srgbClr val="6600FF"/>
                </a:solidFill>
                <a:ea typeface="楷体_GB2312" pitchFamily="49" charset="-122"/>
              </a:rPr>
              <a:t>while</a:t>
            </a:r>
            <a:r>
              <a:rPr lang="en-US" altLang="zh-CN" sz="3200" dirty="0">
                <a:ea typeface="楷体_GB2312" pitchFamily="49" charset="-122"/>
              </a:rPr>
              <a:t> (</a:t>
            </a:r>
            <a:r>
              <a:rPr lang="en-US" altLang="zh-CN" sz="3200" dirty="0" err="1">
                <a:ea typeface="楷体_GB2312" pitchFamily="49" charset="-122"/>
              </a:rPr>
              <a:t>ch</a:t>
            </a: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en-US" altLang="zh-CN" sz="3200" b="1" dirty="0">
                <a:ea typeface="楷体_GB2312" pitchFamily="49" charset="-122"/>
              </a:rPr>
              <a:t>!= EOF &amp;&amp; </a:t>
            </a:r>
            <a:r>
              <a:rPr lang="en-US" altLang="zh-CN" sz="3200" dirty="0" err="1">
                <a:ea typeface="楷体_GB2312" pitchFamily="49" charset="-122"/>
              </a:rPr>
              <a:t>ch</a:t>
            </a: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en-US" altLang="zh-CN" sz="3200" b="1" dirty="0">
                <a:ea typeface="楷体_GB2312" pitchFamily="49" charset="-122"/>
              </a:rPr>
              <a:t>!= </a:t>
            </a:r>
            <a:r>
              <a:rPr lang="en-US" altLang="zh-CN" sz="3200" dirty="0">
                <a:ea typeface="楷体_GB2312" pitchFamily="49" charset="-122"/>
              </a:rPr>
              <a:t>'\n') </a:t>
            </a:r>
            <a:r>
              <a:rPr lang="en-US" altLang="zh-CN" sz="3200" b="1" dirty="0">
                <a:ea typeface="楷体_GB2312" pitchFamily="49" charset="-122"/>
              </a:rPr>
              <a:t>{</a:t>
            </a:r>
            <a:endParaRPr lang="en-US" altLang="zh-CN" sz="3200" dirty="0">
              <a:ea typeface="楷体_GB2312" pitchFamily="49" charset="-122"/>
            </a:endParaRPr>
          </a:p>
          <a:p>
            <a:r>
              <a:rPr lang="en-US" altLang="zh-CN" sz="3200" dirty="0">
                <a:ea typeface="楷体_GB2312" pitchFamily="49" charset="-122"/>
              </a:rPr>
              <a:t>      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switch 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(</a:t>
            </a:r>
            <a:r>
              <a:rPr lang="en-US" altLang="zh-CN" sz="3200" dirty="0" err="1">
                <a:solidFill>
                  <a:srgbClr val="A50021"/>
                </a:solidFill>
                <a:ea typeface="楷体_GB2312" pitchFamily="49" charset="-122"/>
              </a:rPr>
              <a:t>ch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)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{</a:t>
            </a:r>
            <a:endParaRPr lang="en-US" altLang="zh-CN" sz="3200" dirty="0">
              <a:solidFill>
                <a:srgbClr val="A50021"/>
              </a:solidFill>
              <a:ea typeface="楷体_GB2312" pitchFamily="49" charset="-122"/>
            </a:endParaRPr>
          </a:p>
          <a:p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        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case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'#'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Pop(S, c);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        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case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'@'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dirty="0" err="1">
                <a:solidFill>
                  <a:srgbClr val="A50021"/>
                </a:solidFill>
                <a:ea typeface="楷体_GB2312" pitchFamily="49" charset="-122"/>
              </a:rPr>
              <a:t>ClearStack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(S);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2400" dirty="0">
                <a:solidFill>
                  <a:srgbClr val="A50021"/>
                </a:solidFill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A50021"/>
                </a:solidFill>
                <a:ea typeface="楷体_GB2312" pitchFamily="49" charset="-122"/>
              </a:rPr>
              <a:t>重置</a:t>
            </a:r>
            <a:r>
              <a:rPr lang="en-US" altLang="zh-CN" sz="2400" dirty="0">
                <a:solidFill>
                  <a:srgbClr val="A50021"/>
                </a:solidFill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A50021"/>
                </a:solidFill>
                <a:ea typeface="楷体_GB2312" pitchFamily="49" charset="-122"/>
              </a:rPr>
              <a:t>为空栈</a:t>
            </a:r>
          </a:p>
          <a:p>
            <a:r>
              <a:rPr lang="zh-CN" altLang="en-US" sz="3200" dirty="0">
                <a:solidFill>
                  <a:srgbClr val="A50021"/>
                </a:solidFill>
                <a:ea typeface="楷体_GB2312" pitchFamily="49" charset="-122"/>
              </a:rPr>
              <a:t>         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default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Push(S, </a:t>
            </a:r>
            <a:r>
              <a:rPr lang="en-US" altLang="zh-CN" sz="3200" dirty="0" err="1">
                <a:solidFill>
                  <a:srgbClr val="A50021"/>
                </a:solidFill>
                <a:ea typeface="楷体_GB2312" pitchFamily="49" charset="-122"/>
              </a:rPr>
              <a:t>ch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);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break</a:t>
            </a: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;  </a:t>
            </a:r>
          </a:p>
          <a:p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       </a:t>
            </a:r>
            <a:r>
              <a:rPr lang="en-US" altLang="zh-CN" sz="3200" b="1" dirty="0">
                <a:solidFill>
                  <a:srgbClr val="A50021"/>
                </a:solidFill>
                <a:ea typeface="楷体_GB2312" pitchFamily="49" charset="-122"/>
              </a:rPr>
              <a:t>}//switch</a:t>
            </a:r>
            <a:endParaRPr lang="en-US" altLang="zh-CN" sz="3200" dirty="0">
              <a:ea typeface="楷体_GB2312" pitchFamily="49" charset="-122"/>
            </a:endParaRPr>
          </a:p>
          <a:p>
            <a:r>
              <a:rPr lang="en-US" altLang="zh-CN" sz="3200" dirty="0">
                <a:ea typeface="楷体_GB2312" pitchFamily="49" charset="-122"/>
              </a:rPr>
              <a:t>       </a:t>
            </a:r>
            <a:r>
              <a:rPr lang="en-US" altLang="zh-CN" sz="3200" dirty="0" err="1">
                <a:ea typeface="楷体_GB2312" pitchFamily="49" charset="-122"/>
              </a:rPr>
              <a:t>ch</a:t>
            </a:r>
            <a:r>
              <a:rPr lang="en-US" altLang="zh-CN" sz="3200" dirty="0">
                <a:ea typeface="楷体_GB2312" pitchFamily="49" charset="-122"/>
              </a:rPr>
              <a:t> = </a:t>
            </a:r>
            <a:r>
              <a:rPr lang="en-US" altLang="zh-CN" sz="3200" dirty="0" err="1">
                <a:ea typeface="楷体_GB2312" pitchFamily="49" charset="-122"/>
              </a:rPr>
              <a:t>getchar</a:t>
            </a:r>
            <a:r>
              <a:rPr lang="en-US" altLang="zh-CN" sz="3200" dirty="0">
                <a:ea typeface="楷体_GB2312" pitchFamily="49" charset="-122"/>
              </a:rPr>
              <a:t>();  // </a:t>
            </a:r>
            <a:r>
              <a:rPr lang="zh-CN" altLang="en-US" sz="3200" dirty="0">
                <a:ea typeface="楷体_GB2312" pitchFamily="49" charset="-122"/>
              </a:rPr>
              <a:t>从终端接收下一个字符</a:t>
            </a:r>
          </a:p>
          <a:p>
            <a:r>
              <a:rPr lang="zh-CN" altLang="en-US" sz="3200" dirty="0">
                <a:ea typeface="楷体_GB2312" pitchFamily="49" charset="-122"/>
              </a:rPr>
              <a:t>    </a:t>
            </a:r>
            <a:r>
              <a:rPr lang="en-US" altLang="zh-CN" sz="3200" b="1" dirty="0">
                <a:ea typeface="楷体_GB2312" pitchFamily="49" charset="-122"/>
              </a:rPr>
              <a:t>}//</a:t>
            </a:r>
            <a:r>
              <a:rPr lang="en-US" altLang="zh-CN" sz="3200" b="1" dirty="0">
                <a:solidFill>
                  <a:srgbClr val="6600FF"/>
                </a:solidFill>
                <a:ea typeface="楷体_GB2312" pitchFamily="49" charset="-122"/>
              </a:rPr>
              <a:t>while</a:t>
            </a:r>
            <a:endParaRPr lang="en-US" altLang="zh-CN" sz="3200" dirty="0">
              <a:solidFill>
                <a:srgbClr val="6600FF"/>
              </a:solidFill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31825" y="5127625"/>
            <a:ext cx="5770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ClearStack(S);      // </a:t>
            </a:r>
            <a:r>
              <a:rPr lang="zh-CN" altLang="en-US" sz="3200">
                <a:ea typeface="楷体_GB2312" pitchFamily="49" charset="-122"/>
              </a:rPr>
              <a:t>重置</a:t>
            </a:r>
            <a:r>
              <a:rPr lang="en-US" altLang="zh-CN" sz="3200">
                <a:ea typeface="楷体_GB2312" pitchFamily="49" charset="-122"/>
              </a:rPr>
              <a:t>S</a:t>
            </a:r>
            <a:r>
              <a:rPr lang="zh-CN" altLang="en-US" sz="3200">
                <a:ea typeface="楷体_GB2312" pitchFamily="49" charset="-122"/>
              </a:rPr>
              <a:t>为空栈</a:t>
            </a:r>
          </a:p>
          <a:p>
            <a:r>
              <a:rPr lang="en-US" altLang="zh-CN" sz="3200" b="1">
                <a:ea typeface="楷体_GB2312" pitchFamily="49" charset="-122"/>
              </a:rPr>
              <a:t>if</a:t>
            </a:r>
            <a:r>
              <a:rPr lang="en-US" altLang="zh-CN" sz="3200">
                <a:ea typeface="楷体_GB2312" pitchFamily="49" charset="-122"/>
              </a:rPr>
              <a:t> (ch </a:t>
            </a:r>
            <a:r>
              <a:rPr lang="en-US" altLang="zh-CN" sz="3200" b="1">
                <a:ea typeface="楷体_GB2312" pitchFamily="49" charset="-122"/>
              </a:rPr>
              <a:t>!= EOF</a:t>
            </a:r>
            <a:r>
              <a:rPr lang="en-US" altLang="zh-CN" sz="3200">
                <a:ea typeface="楷体_GB2312" pitchFamily="49" charset="-122"/>
              </a:rPr>
              <a:t>)  ch = getchar();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5125" y="95250"/>
            <a:ext cx="706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ea typeface="楷体_GB2312" pitchFamily="49" charset="-122"/>
              </a:rPr>
              <a:t>while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(ch </a:t>
            </a:r>
            <a:r>
              <a:rPr lang="en-US" altLang="zh-CN" sz="3200" b="1">
                <a:solidFill>
                  <a:srgbClr val="660066"/>
                </a:solidFill>
                <a:ea typeface="楷体_GB2312" pitchFamily="49" charset="-122"/>
              </a:rPr>
              <a:t>!= EOF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) </a:t>
            </a:r>
            <a:r>
              <a:rPr lang="en-US" altLang="zh-CN" sz="3200" b="1">
                <a:solidFill>
                  <a:srgbClr val="660066"/>
                </a:solidFill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660066"/>
                </a:solidFill>
                <a:ea typeface="楷体_GB2312" pitchFamily="49" charset="-122"/>
              </a:rPr>
              <a:t> //EOF</a:t>
            </a:r>
            <a:r>
              <a:rPr lang="zh-CN" altLang="en-US" sz="3200">
                <a:solidFill>
                  <a:srgbClr val="660066"/>
                </a:solidFill>
                <a:ea typeface="楷体_GB2312" pitchFamily="49" charset="-122"/>
              </a:rPr>
              <a:t>为全文结束符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601663" y="4624388"/>
            <a:ext cx="8021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FF"/>
                </a:solidFill>
                <a:ea typeface="楷体_GB2312" pitchFamily="49" charset="-122"/>
              </a:rPr>
              <a:t>存储从栈底到栈顶的全部字符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344488" y="6054725"/>
            <a:ext cx="2776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}//while</a:t>
            </a:r>
          </a:p>
        </p:txBody>
      </p:sp>
    </p:spTree>
    <p:extLst>
      <p:ext uri="{BB962C8B-B14F-4D97-AF65-F5344CB8AC3E}">
        <p14:creationId xmlns:p14="http://schemas.microsoft.com/office/powerpoint/2010/main" val="54414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937298" y="2026905"/>
            <a:ext cx="58432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例二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、括号匹配的检验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931650" y="1247775"/>
            <a:ext cx="646807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例一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、数制转换</a:t>
            </a:r>
            <a:endParaRPr lang="zh-CN" altLang="en-US" sz="4400" b="1" dirty="0" smtClean="0">
              <a:ea typeface="楷体_GB2312" pitchFamily="49" charset="-122"/>
            </a:endParaRPr>
          </a:p>
          <a:p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949450" y="28717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949450" y="36623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1952625" y="5037765"/>
            <a:ext cx="598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 实现子程序调用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1954213" y="580833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0762" name="Freeform 10"/>
          <p:cNvSpPr>
            <a:spLocks/>
          </p:cNvSpPr>
          <p:nvPr/>
        </p:nvSpPr>
        <p:spPr bwMode="auto">
          <a:xfrm>
            <a:off x="1765300" y="362820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2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1382713" y="152400"/>
            <a:ext cx="399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例四、  迷宫求解</a:t>
            </a:r>
            <a:endParaRPr kumimoji="1" lang="zh-CN" altLang="en-US" sz="2400" b="1">
              <a:solidFill>
                <a:srgbClr val="33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0" y="1158875"/>
          <a:ext cx="7691438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1" name="文档" r:id="rId5" imgW="3149123" imgH="2065020" progId="Word.Document.8">
                  <p:embed/>
                </p:oleObj>
              </mc:Choice>
              <mc:Fallback>
                <p:oleObj name="文档" r:id="rId5" imgW="3149123" imgH="2065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58875"/>
                        <a:ext cx="7691438" cy="506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12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03" name="Text Box 71"/>
          <p:cNvSpPr txBox="1">
            <a:spLocks noChangeArrowheads="1"/>
          </p:cNvSpPr>
          <p:nvPr/>
        </p:nvSpPr>
        <p:spPr bwMode="auto">
          <a:xfrm>
            <a:off x="206375" y="1260475"/>
            <a:ext cx="723900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-926804" y="695325"/>
          <a:ext cx="77724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9" name="Document" r:id="rId5" imgW="3134765" imgH="2063196" progId="Word.Document.8">
                  <p:embed/>
                </p:oleObj>
              </mc:Choice>
              <mc:Fallback>
                <p:oleObj name="Document" r:id="rId5" imgW="3134765" imgH="2063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26804" y="695325"/>
                        <a:ext cx="7772400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109663" y="1144588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7010400" y="6172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1    1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25658" name="Group 26"/>
          <p:cNvGrpSpPr>
            <a:grpSpLocks/>
          </p:cNvGrpSpPr>
          <p:nvPr/>
        </p:nvGrpSpPr>
        <p:grpSpPr bwMode="auto">
          <a:xfrm>
            <a:off x="6781800" y="152400"/>
            <a:ext cx="1981200" cy="6553200"/>
            <a:chOff x="4272" y="96"/>
            <a:chExt cx="1248" cy="4128"/>
          </a:xfrm>
        </p:grpSpPr>
        <p:sp>
          <p:nvSpPr>
            <p:cNvPr id="325659" name="Line 27"/>
            <p:cNvSpPr>
              <a:spLocks noChangeShapeType="1"/>
            </p:cNvSpPr>
            <p:nvPr/>
          </p:nvSpPr>
          <p:spPr bwMode="auto">
            <a:xfrm>
              <a:off x="4272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0" name="Line 28"/>
            <p:cNvSpPr>
              <a:spLocks noChangeShapeType="1"/>
            </p:cNvSpPr>
            <p:nvPr/>
          </p:nvSpPr>
          <p:spPr bwMode="auto">
            <a:xfrm>
              <a:off x="5520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272" y="42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2" name="Line 30"/>
            <p:cNvSpPr>
              <a:spLocks noChangeShapeType="1"/>
            </p:cNvSpPr>
            <p:nvPr/>
          </p:nvSpPr>
          <p:spPr bwMode="auto">
            <a:xfrm>
              <a:off x="4272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3" name="Line 31"/>
            <p:cNvSpPr>
              <a:spLocks noChangeShapeType="1"/>
            </p:cNvSpPr>
            <p:nvPr/>
          </p:nvSpPr>
          <p:spPr bwMode="auto">
            <a:xfrm>
              <a:off x="4272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4" name="Line 32"/>
            <p:cNvSpPr>
              <a:spLocks noChangeShapeType="1"/>
            </p:cNvSpPr>
            <p:nvPr/>
          </p:nvSpPr>
          <p:spPr bwMode="auto">
            <a:xfrm>
              <a:off x="4272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5" name="Line 33"/>
            <p:cNvSpPr>
              <a:spLocks noChangeShapeType="1"/>
            </p:cNvSpPr>
            <p:nvPr/>
          </p:nvSpPr>
          <p:spPr bwMode="auto">
            <a:xfrm>
              <a:off x="42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6" name="Line 34"/>
            <p:cNvSpPr>
              <a:spLocks noChangeShapeType="1"/>
            </p:cNvSpPr>
            <p:nvPr/>
          </p:nvSpPr>
          <p:spPr bwMode="auto">
            <a:xfrm>
              <a:off x="4272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4272" y="22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>
              <a:off x="427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9" name="Line 37"/>
            <p:cNvSpPr>
              <a:spLocks noChangeShapeType="1"/>
            </p:cNvSpPr>
            <p:nvPr/>
          </p:nvSpPr>
          <p:spPr bwMode="auto">
            <a:xfrm>
              <a:off x="4272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70" name="Line 38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71" name="Line 39"/>
            <p:cNvSpPr>
              <a:spLocks noChangeShapeType="1"/>
            </p:cNvSpPr>
            <p:nvPr/>
          </p:nvSpPr>
          <p:spPr bwMode="auto">
            <a:xfrm>
              <a:off x="4272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72" name="Line 40"/>
            <p:cNvSpPr>
              <a:spLocks noChangeShapeType="1"/>
            </p:cNvSpPr>
            <p:nvPr/>
          </p:nvSpPr>
          <p:spPr bwMode="auto">
            <a:xfrm>
              <a:off x="4272" y="5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73" name="Line 41"/>
            <p:cNvSpPr>
              <a:spLocks noChangeShapeType="1"/>
            </p:cNvSpPr>
            <p:nvPr/>
          </p:nvSpPr>
          <p:spPr bwMode="auto">
            <a:xfrm>
              <a:off x="4272" y="1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5674" name="Text Box 42"/>
          <p:cNvSpPr txBox="1">
            <a:spLocks noChangeArrowheads="1"/>
          </p:cNvSpPr>
          <p:nvPr/>
        </p:nvSpPr>
        <p:spPr bwMode="auto">
          <a:xfrm>
            <a:off x="7010400" y="55927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5702" name="Text Box 70"/>
          <p:cNvSpPr txBox="1">
            <a:spLocks noChangeArrowheads="1"/>
          </p:cNvSpPr>
          <p:nvPr/>
        </p:nvSpPr>
        <p:spPr bwMode="auto">
          <a:xfrm>
            <a:off x="1274098" y="258763"/>
            <a:ext cx="5503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1     2    3    4    5     6     7    8  </a:t>
            </a:r>
          </a:p>
        </p:txBody>
      </p:sp>
      <p:sp>
        <p:nvSpPr>
          <p:cNvPr id="325705" name="Text Box 73"/>
          <p:cNvSpPr txBox="1">
            <a:spLocks noChangeArrowheads="1"/>
          </p:cNvSpPr>
          <p:nvPr/>
        </p:nvSpPr>
        <p:spPr bwMode="auto">
          <a:xfrm>
            <a:off x="1158875" y="120173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5708" name="Text Box 76"/>
          <p:cNvSpPr txBox="1">
            <a:spLocks noChangeArrowheads="1"/>
          </p:cNvSpPr>
          <p:nvPr/>
        </p:nvSpPr>
        <p:spPr bwMode="auto">
          <a:xfrm>
            <a:off x="1703388" y="11811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1697038" y="12350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5709" name="Text Box 77"/>
          <p:cNvSpPr txBox="1">
            <a:spLocks noChangeArrowheads="1"/>
          </p:cNvSpPr>
          <p:nvPr/>
        </p:nvSpPr>
        <p:spPr bwMode="auto">
          <a:xfrm>
            <a:off x="2268538" y="12350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5711" name="Text Box 79"/>
          <p:cNvSpPr txBox="1">
            <a:spLocks noChangeArrowheads="1"/>
          </p:cNvSpPr>
          <p:nvPr/>
        </p:nvSpPr>
        <p:spPr bwMode="auto">
          <a:xfrm>
            <a:off x="0" y="6491288"/>
            <a:ext cx="66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219" y="276447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9172" y="255182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3915" y="659219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650" y="5613991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8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2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25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25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  <p:bldP spid="325705" grpId="0"/>
      <p:bldP spid="325708" grpId="0"/>
      <p:bldP spid="325707" grpId="0"/>
      <p:bldP spid="325707" grpId="1"/>
      <p:bldP spid="325709" grpId="0"/>
      <p:bldP spid="325709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206375" y="1260475"/>
            <a:ext cx="723900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-990600" y="695325"/>
          <a:ext cx="77724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3" name="Document" r:id="rId5" imgW="3142440" imgH="2066760" progId="Word.Document.8">
                  <p:embed/>
                </p:oleObj>
              </mc:Choice>
              <mc:Fallback>
                <p:oleObj name="Document" r:id="rId5" imgW="3142440" imgH="20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0600" y="695325"/>
                        <a:ext cx="7772400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109663" y="1144588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7010400" y="6172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1    1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38951" name="Group 7"/>
          <p:cNvGrpSpPr>
            <a:grpSpLocks/>
          </p:cNvGrpSpPr>
          <p:nvPr/>
        </p:nvGrpSpPr>
        <p:grpSpPr bwMode="auto">
          <a:xfrm>
            <a:off x="6781800" y="152400"/>
            <a:ext cx="1981200" cy="6553200"/>
            <a:chOff x="4272" y="96"/>
            <a:chExt cx="1248" cy="4128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4272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5520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4" name="Line 10"/>
            <p:cNvSpPr>
              <a:spLocks noChangeShapeType="1"/>
            </p:cNvSpPr>
            <p:nvPr/>
          </p:nvSpPr>
          <p:spPr bwMode="auto">
            <a:xfrm>
              <a:off x="4272" y="42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4272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4272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4272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>
              <a:off x="42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4272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4272" y="22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1" name="Line 17"/>
            <p:cNvSpPr>
              <a:spLocks noChangeShapeType="1"/>
            </p:cNvSpPr>
            <p:nvPr/>
          </p:nvSpPr>
          <p:spPr bwMode="auto">
            <a:xfrm>
              <a:off x="427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4272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4" name="Line 20"/>
            <p:cNvSpPr>
              <a:spLocks noChangeShapeType="1"/>
            </p:cNvSpPr>
            <p:nvPr/>
          </p:nvSpPr>
          <p:spPr bwMode="auto">
            <a:xfrm>
              <a:off x="4272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4272" y="5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4272" y="1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7010400" y="55927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1189038" y="258763"/>
            <a:ext cx="5503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1     2    3    4    5     6     7    8  </a:t>
            </a:r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1663700" y="1716088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1709738" y="17430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1752600" y="1219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0" y="6491288"/>
            <a:ext cx="66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8979" name="Text Box 35"/>
          <p:cNvSpPr txBox="1">
            <a:spLocks noChangeArrowheads="1"/>
          </p:cNvSpPr>
          <p:nvPr/>
        </p:nvSpPr>
        <p:spPr bwMode="auto">
          <a:xfrm>
            <a:off x="7010400" y="5059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2    2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8981" name="Text Box 37"/>
          <p:cNvSpPr txBox="1">
            <a:spLocks noChangeArrowheads="1"/>
          </p:cNvSpPr>
          <p:nvPr/>
        </p:nvSpPr>
        <p:spPr bwMode="auto">
          <a:xfrm>
            <a:off x="2300288" y="1725613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15" y="659219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650" y="5613991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5424" y="276447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5377" y="255182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9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38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7" grpId="0"/>
      <p:bldP spid="338974" grpId="0"/>
      <p:bldP spid="3389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4" name="Object 2"/>
          <p:cNvGraphicFramePr>
            <a:graphicFrameLocks noChangeAspect="1"/>
          </p:cNvGraphicFramePr>
          <p:nvPr/>
        </p:nvGraphicFramePr>
        <p:xfrm>
          <a:off x="-990600" y="695325"/>
          <a:ext cx="77724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7" name="Document" r:id="rId5" imgW="3142440" imgH="2066760" progId="Word.Document.8">
                  <p:embed/>
                </p:oleObj>
              </mc:Choice>
              <mc:Fallback>
                <p:oleObj name="Document" r:id="rId5" imgW="3142440" imgH="20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0600" y="695325"/>
                        <a:ext cx="7772400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600200" y="22542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209800" y="22542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2819400" y="1676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3352800" y="1676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752600" y="1219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752600" y="17970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819400" y="23304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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038600" y="17970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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3962400" y="11430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352800" y="11430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2895600" y="1219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</a:t>
            </a:r>
            <a:endParaRPr kumimoji="1" lang="en-US" altLang="zh-CN" sz="36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 useBgFill="1">
        <p:nvSpPr>
          <p:cNvPr id="341007" name="Rectangle 15"/>
          <p:cNvSpPr>
            <a:spLocks noChangeArrowheads="1"/>
          </p:cNvSpPr>
          <p:nvPr/>
        </p:nvSpPr>
        <p:spPr bwMode="auto">
          <a:xfrm>
            <a:off x="2895600" y="12954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08" name="Rectangle 16"/>
          <p:cNvSpPr>
            <a:spLocks noChangeArrowheads="1"/>
          </p:cNvSpPr>
          <p:nvPr/>
        </p:nvSpPr>
        <p:spPr bwMode="auto">
          <a:xfrm>
            <a:off x="3429000" y="129540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038600" y="12954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0" name="Rectangle 18"/>
          <p:cNvSpPr>
            <a:spLocks noChangeArrowheads="1"/>
          </p:cNvSpPr>
          <p:nvPr/>
        </p:nvSpPr>
        <p:spPr bwMode="auto">
          <a:xfrm>
            <a:off x="4038600" y="18288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1" name="Rectangle 19"/>
          <p:cNvSpPr>
            <a:spLocks noChangeArrowheads="1"/>
          </p:cNvSpPr>
          <p:nvPr/>
        </p:nvSpPr>
        <p:spPr bwMode="auto">
          <a:xfrm>
            <a:off x="3429000" y="18288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2" name="Rectangle 20"/>
          <p:cNvSpPr>
            <a:spLocks noChangeArrowheads="1"/>
          </p:cNvSpPr>
          <p:nvPr/>
        </p:nvSpPr>
        <p:spPr bwMode="auto">
          <a:xfrm>
            <a:off x="2895600" y="18288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3" name="Rectangle 21"/>
          <p:cNvSpPr>
            <a:spLocks noChangeArrowheads="1"/>
          </p:cNvSpPr>
          <p:nvPr/>
        </p:nvSpPr>
        <p:spPr bwMode="auto">
          <a:xfrm>
            <a:off x="2895600" y="23622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4" name="Rectangle 22"/>
          <p:cNvSpPr>
            <a:spLocks noChangeArrowheads="1"/>
          </p:cNvSpPr>
          <p:nvPr/>
        </p:nvSpPr>
        <p:spPr bwMode="auto">
          <a:xfrm>
            <a:off x="2286000" y="23622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15" name="Rectangle 23"/>
          <p:cNvSpPr>
            <a:spLocks noChangeArrowheads="1"/>
          </p:cNvSpPr>
          <p:nvPr/>
        </p:nvSpPr>
        <p:spPr bwMode="auto">
          <a:xfrm>
            <a:off x="1752600" y="2362200"/>
            <a:ext cx="457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600200" y="22542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endParaRPr kumimoji="1" lang="en-US" altLang="zh-CN" sz="36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7010400" y="6172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1    1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41018" name="Group 26"/>
          <p:cNvGrpSpPr>
            <a:grpSpLocks/>
          </p:cNvGrpSpPr>
          <p:nvPr/>
        </p:nvGrpSpPr>
        <p:grpSpPr bwMode="auto">
          <a:xfrm>
            <a:off x="6781800" y="152400"/>
            <a:ext cx="1981200" cy="6553200"/>
            <a:chOff x="4272" y="96"/>
            <a:chExt cx="1248" cy="4128"/>
          </a:xfrm>
        </p:grpSpPr>
        <p:sp>
          <p:nvSpPr>
            <p:cNvPr id="341019" name="Line 27"/>
            <p:cNvSpPr>
              <a:spLocks noChangeShapeType="1"/>
            </p:cNvSpPr>
            <p:nvPr/>
          </p:nvSpPr>
          <p:spPr bwMode="auto">
            <a:xfrm>
              <a:off x="4272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0" name="Line 28"/>
            <p:cNvSpPr>
              <a:spLocks noChangeShapeType="1"/>
            </p:cNvSpPr>
            <p:nvPr/>
          </p:nvSpPr>
          <p:spPr bwMode="auto">
            <a:xfrm>
              <a:off x="5520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4272" y="42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>
              <a:off x="4272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3" name="Line 31"/>
            <p:cNvSpPr>
              <a:spLocks noChangeShapeType="1"/>
            </p:cNvSpPr>
            <p:nvPr/>
          </p:nvSpPr>
          <p:spPr bwMode="auto">
            <a:xfrm>
              <a:off x="4272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4" name="Line 32"/>
            <p:cNvSpPr>
              <a:spLocks noChangeShapeType="1"/>
            </p:cNvSpPr>
            <p:nvPr/>
          </p:nvSpPr>
          <p:spPr bwMode="auto">
            <a:xfrm>
              <a:off x="4272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5" name="Line 33"/>
            <p:cNvSpPr>
              <a:spLocks noChangeShapeType="1"/>
            </p:cNvSpPr>
            <p:nvPr/>
          </p:nvSpPr>
          <p:spPr bwMode="auto">
            <a:xfrm>
              <a:off x="42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>
              <a:off x="4272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7" name="Line 35"/>
            <p:cNvSpPr>
              <a:spLocks noChangeShapeType="1"/>
            </p:cNvSpPr>
            <p:nvPr/>
          </p:nvSpPr>
          <p:spPr bwMode="auto">
            <a:xfrm>
              <a:off x="4272" y="22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8" name="Line 36"/>
            <p:cNvSpPr>
              <a:spLocks noChangeShapeType="1"/>
            </p:cNvSpPr>
            <p:nvPr/>
          </p:nvSpPr>
          <p:spPr bwMode="auto">
            <a:xfrm>
              <a:off x="427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>
              <a:off x="4272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1" name="Line 39"/>
            <p:cNvSpPr>
              <a:spLocks noChangeShapeType="1"/>
            </p:cNvSpPr>
            <p:nvPr/>
          </p:nvSpPr>
          <p:spPr bwMode="auto">
            <a:xfrm>
              <a:off x="4272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2" name="Line 40"/>
            <p:cNvSpPr>
              <a:spLocks noChangeShapeType="1"/>
            </p:cNvSpPr>
            <p:nvPr/>
          </p:nvSpPr>
          <p:spPr bwMode="auto">
            <a:xfrm>
              <a:off x="4272" y="5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>
              <a:off x="4272" y="1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34" name="Text Box 42"/>
          <p:cNvSpPr txBox="1">
            <a:spLocks noChangeArrowheads="1"/>
          </p:cNvSpPr>
          <p:nvPr/>
        </p:nvSpPr>
        <p:spPr bwMode="auto">
          <a:xfrm>
            <a:off x="7010400" y="55927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41035" name="Text Box 43"/>
          <p:cNvSpPr txBox="1">
            <a:spLocks noChangeArrowheads="1"/>
          </p:cNvSpPr>
          <p:nvPr/>
        </p:nvSpPr>
        <p:spPr bwMode="auto">
          <a:xfrm>
            <a:off x="7010400" y="5059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2    2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41036" name="Text Box 44"/>
          <p:cNvSpPr txBox="1">
            <a:spLocks noChangeArrowheads="1"/>
          </p:cNvSpPr>
          <p:nvPr/>
        </p:nvSpPr>
        <p:spPr bwMode="auto">
          <a:xfrm>
            <a:off x="7010400" y="45720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3    2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1037" name="Text Box 45"/>
          <p:cNvSpPr txBox="1">
            <a:spLocks noChangeArrowheads="1"/>
          </p:cNvSpPr>
          <p:nvPr/>
        </p:nvSpPr>
        <p:spPr bwMode="auto">
          <a:xfrm>
            <a:off x="7010400" y="40386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3    3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1038" name="Text Box 46"/>
          <p:cNvSpPr txBox="1">
            <a:spLocks noChangeArrowheads="1"/>
          </p:cNvSpPr>
          <p:nvPr/>
        </p:nvSpPr>
        <p:spPr bwMode="auto">
          <a:xfrm>
            <a:off x="7010400" y="3505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3    4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41039" name="Text Box 47"/>
          <p:cNvSpPr txBox="1">
            <a:spLocks noChangeArrowheads="1"/>
          </p:cNvSpPr>
          <p:nvPr/>
        </p:nvSpPr>
        <p:spPr bwMode="auto">
          <a:xfrm>
            <a:off x="7010400" y="29718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2    4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1040" name="Text Box 48"/>
          <p:cNvSpPr txBox="1">
            <a:spLocks noChangeArrowheads="1"/>
          </p:cNvSpPr>
          <p:nvPr/>
        </p:nvSpPr>
        <p:spPr bwMode="auto">
          <a:xfrm>
            <a:off x="7010400" y="24384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2    5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1041" name="Text Box 49"/>
          <p:cNvSpPr txBox="1">
            <a:spLocks noChangeArrowheads="1"/>
          </p:cNvSpPr>
          <p:nvPr/>
        </p:nvSpPr>
        <p:spPr bwMode="auto">
          <a:xfrm>
            <a:off x="7010400" y="19050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2    6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41042" name="Text Box 50"/>
          <p:cNvSpPr txBox="1">
            <a:spLocks noChangeArrowheads="1"/>
          </p:cNvSpPr>
          <p:nvPr/>
        </p:nvSpPr>
        <p:spPr bwMode="auto">
          <a:xfrm>
            <a:off x="7010400" y="13255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1    6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41043" name="Text Box 51"/>
          <p:cNvSpPr txBox="1">
            <a:spLocks noChangeArrowheads="1"/>
          </p:cNvSpPr>
          <p:nvPr/>
        </p:nvSpPr>
        <p:spPr bwMode="auto">
          <a:xfrm>
            <a:off x="7010400" y="838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1    5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41044" name="Text Box 52"/>
          <p:cNvSpPr txBox="1">
            <a:spLocks noChangeArrowheads="1"/>
          </p:cNvSpPr>
          <p:nvPr/>
        </p:nvSpPr>
        <p:spPr bwMode="auto">
          <a:xfrm>
            <a:off x="7010400" y="3349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</a:rPr>
              <a:t>1    4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 useBgFill="1">
        <p:nvSpPr>
          <p:cNvPr id="341045" name="Rectangle 53"/>
          <p:cNvSpPr>
            <a:spLocks noChangeArrowheads="1"/>
          </p:cNvSpPr>
          <p:nvPr/>
        </p:nvSpPr>
        <p:spPr bwMode="auto">
          <a:xfrm>
            <a:off x="7010400" y="3810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46" name="Rectangle 54"/>
          <p:cNvSpPr>
            <a:spLocks noChangeArrowheads="1"/>
          </p:cNvSpPr>
          <p:nvPr/>
        </p:nvSpPr>
        <p:spPr bwMode="auto">
          <a:xfrm>
            <a:off x="7010400" y="9144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47" name="Rectangle 55"/>
          <p:cNvSpPr>
            <a:spLocks noChangeArrowheads="1"/>
          </p:cNvSpPr>
          <p:nvPr/>
        </p:nvSpPr>
        <p:spPr bwMode="auto">
          <a:xfrm>
            <a:off x="6934200" y="14478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48" name="Rectangle 56"/>
          <p:cNvSpPr>
            <a:spLocks noChangeArrowheads="1"/>
          </p:cNvSpPr>
          <p:nvPr/>
        </p:nvSpPr>
        <p:spPr bwMode="auto">
          <a:xfrm>
            <a:off x="6934200" y="19812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49" name="Rectangle 57"/>
          <p:cNvSpPr>
            <a:spLocks noChangeArrowheads="1"/>
          </p:cNvSpPr>
          <p:nvPr/>
        </p:nvSpPr>
        <p:spPr bwMode="auto">
          <a:xfrm>
            <a:off x="6934200" y="25146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50" name="Rectangle 58"/>
          <p:cNvSpPr>
            <a:spLocks noChangeArrowheads="1"/>
          </p:cNvSpPr>
          <p:nvPr/>
        </p:nvSpPr>
        <p:spPr bwMode="auto">
          <a:xfrm>
            <a:off x="6934200" y="30480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51" name="Rectangle 59"/>
          <p:cNvSpPr>
            <a:spLocks noChangeArrowheads="1"/>
          </p:cNvSpPr>
          <p:nvPr/>
        </p:nvSpPr>
        <p:spPr bwMode="auto">
          <a:xfrm>
            <a:off x="6934200" y="35814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52" name="Rectangle 60"/>
          <p:cNvSpPr>
            <a:spLocks noChangeArrowheads="1"/>
          </p:cNvSpPr>
          <p:nvPr/>
        </p:nvSpPr>
        <p:spPr bwMode="auto">
          <a:xfrm>
            <a:off x="6934200" y="4114800"/>
            <a:ext cx="1676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341053" name="Text Box 61"/>
          <p:cNvSpPr txBox="1">
            <a:spLocks noChangeArrowheads="1"/>
          </p:cNvSpPr>
          <p:nvPr/>
        </p:nvSpPr>
        <p:spPr bwMode="auto">
          <a:xfrm>
            <a:off x="8229600" y="4572000"/>
            <a:ext cx="381000" cy="5794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41054" name="Text Box 62"/>
          <p:cNvSpPr txBox="1">
            <a:spLocks noChangeArrowheads="1"/>
          </p:cNvSpPr>
          <p:nvPr/>
        </p:nvSpPr>
        <p:spPr bwMode="auto">
          <a:xfrm>
            <a:off x="28956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55" name="Text Box 63"/>
          <p:cNvSpPr txBox="1">
            <a:spLocks noChangeArrowheads="1"/>
          </p:cNvSpPr>
          <p:nvPr/>
        </p:nvSpPr>
        <p:spPr bwMode="auto">
          <a:xfrm>
            <a:off x="35052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56" name="Text Box 64"/>
          <p:cNvSpPr txBox="1">
            <a:spLocks noChangeArrowheads="1"/>
          </p:cNvSpPr>
          <p:nvPr/>
        </p:nvSpPr>
        <p:spPr bwMode="auto">
          <a:xfrm>
            <a:off x="40386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57" name="Text Box 65"/>
          <p:cNvSpPr txBox="1">
            <a:spLocks noChangeArrowheads="1"/>
          </p:cNvSpPr>
          <p:nvPr/>
        </p:nvSpPr>
        <p:spPr bwMode="auto">
          <a:xfrm>
            <a:off x="40386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58" name="Text Box 66"/>
          <p:cNvSpPr txBox="1">
            <a:spLocks noChangeArrowheads="1"/>
          </p:cNvSpPr>
          <p:nvPr/>
        </p:nvSpPr>
        <p:spPr bwMode="auto">
          <a:xfrm>
            <a:off x="35052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59" name="Text Box 67"/>
          <p:cNvSpPr txBox="1">
            <a:spLocks noChangeArrowheads="1"/>
          </p:cNvSpPr>
          <p:nvPr/>
        </p:nvSpPr>
        <p:spPr bwMode="auto">
          <a:xfrm>
            <a:off x="28956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60" name="Text Box 68"/>
          <p:cNvSpPr txBox="1">
            <a:spLocks noChangeArrowheads="1"/>
          </p:cNvSpPr>
          <p:nvPr/>
        </p:nvSpPr>
        <p:spPr bwMode="auto">
          <a:xfrm>
            <a:off x="2895600" y="2286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61" name="Text Box 69"/>
          <p:cNvSpPr txBox="1">
            <a:spLocks noChangeArrowheads="1"/>
          </p:cNvSpPr>
          <p:nvPr/>
        </p:nvSpPr>
        <p:spPr bwMode="auto">
          <a:xfrm>
            <a:off x="2362200" y="2286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341062" name="Text Box 70"/>
          <p:cNvSpPr txBox="1">
            <a:spLocks noChangeArrowheads="1"/>
          </p:cNvSpPr>
          <p:nvPr/>
        </p:nvSpPr>
        <p:spPr bwMode="auto">
          <a:xfrm>
            <a:off x="1189038" y="258763"/>
            <a:ext cx="5503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1     2    3    4    5     6     7    8  </a:t>
            </a:r>
          </a:p>
        </p:txBody>
      </p:sp>
      <p:sp>
        <p:nvSpPr>
          <p:cNvPr id="341063" name="Text Box 71"/>
          <p:cNvSpPr txBox="1">
            <a:spLocks noChangeArrowheads="1"/>
          </p:cNvSpPr>
          <p:nvPr/>
        </p:nvSpPr>
        <p:spPr bwMode="auto">
          <a:xfrm>
            <a:off x="206375" y="1260475"/>
            <a:ext cx="723900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41064" name="Text Box 72"/>
          <p:cNvSpPr txBox="1">
            <a:spLocks noChangeArrowheads="1"/>
          </p:cNvSpPr>
          <p:nvPr/>
        </p:nvSpPr>
        <p:spPr bwMode="auto">
          <a:xfrm>
            <a:off x="8772525" y="4487863"/>
            <a:ext cx="741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41065" name="Text Box 73"/>
          <p:cNvSpPr txBox="1">
            <a:spLocks noChangeArrowheads="1"/>
          </p:cNvSpPr>
          <p:nvPr/>
        </p:nvSpPr>
        <p:spPr bwMode="auto">
          <a:xfrm>
            <a:off x="0" y="6491288"/>
            <a:ext cx="66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3915" y="659219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2650" y="5613991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5424" y="276447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05377" y="255182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885226" y="682182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kumimoji="1" lang="en-US" altLang="zh-CN" sz="36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0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3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3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3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3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3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3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3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3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3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3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7" dur="500"/>
                                        <p:tgtEl>
                                          <p:spTgt spid="3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utoUpdateAnimBg="0"/>
      <p:bldP spid="341001" grpId="0" autoUpdateAnimBg="0"/>
      <p:bldP spid="341002" grpId="0" autoUpdateAnimBg="0"/>
      <p:bldP spid="341003" grpId="0" autoUpdateAnimBg="0"/>
      <p:bldP spid="341004" grpId="0" autoUpdateAnimBg="0"/>
      <p:bldP spid="341005" grpId="0" autoUpdateAnimBg="0"/>
      <p:bldP spid="341006" grpId="0" autoUpdateAnimBg="0"/>
      <p:bldP spid="341007" grpId="0" animBg="1"/>
      <p:bldP spid="341008" grpId="0" animBg="1"/>
      <p:bldP spid="341009" grpId="0" animBg="1"/>
      <p:bldP spid="341010" grpId="0" animBg="1"/>
      <p:bldP spid="341011" grpId="0" animBg="1"/>
      <p:bldP spid="341012" grpId="0" animBg="1"/>
      <p:bldP spid="341013" grpId="0" animBg="1"/>
      <p:bldP spid="341014" grpId="0" animBg="1"/>
      <p:bldP spid="341015" grpId="0" animBg="1"/>
      <p:bldP spid="341016" grpId="0" autoUpdateAnimBg="0"/>
      <p:bldP spid="341017" grpId="0" autoUpdateAnimBg="0"/>
      <p:bldP spid="341034" grpId="0" autoUpdateAnimBg="0"/>
      <p:bldP spid="341035" grpId="0" autoUpdateAnimBg="0"/>
      <p:bldP spid="341036" grpId="0" autoUpdateAnimBg="0"/>
      <p:bldP spid="341037" grpId="0" autoUpdateAnimBg="0"/>
      <p:bldP spid="341038" grpId="0" autoUpdateAnimBg="0"/>
      <p:bldP spid="341039" grpId="0" autoUpdateAnimBg="0"/>
      <p:bldP spid="341040" grpId="0" autoUpdateAnimBg="0"/>
      <p:bldP spid="341041" grpId="0" autoUpdateAnimBg="0"/>
      <p:bldP spid="341042" grpId="0" autoUpdateAnimBg="0"/>
      <p:bldP spid="341043" grpId="0" autoUpdateAnimBg="0"/>
      <p:bldP spid="341044" grpId="0" autoUpdateAnimBg="0"/>
      <p:bldP spid="341045" grpId="0" animBg="1"/>
      <p:bldP spid="341046" grpId="0" animBg="1"/>
      <p:bldP spid="341047" grpId="0" animBg="1"/>
      <p:bldP spid="341048" grpId="0" animBg="1"/>
      <p:bldP spid="341049" grpId="0" animBg="1"/>
      <p:bldP spid="341050" grpId="0" animBg="1"/>
      <p:bldP spid="341051" grpId="0" animBg="1"/>
      <p:bldP spid="341052" grpId="0" animBg="1"/>
      <p:bldP spid="341053" grpId="0" animBg="1" autoUpdateAnimBg="0"/>
      <p:bldP spid="341054" grpId="0" autoUpdateAnimBg="0"/>
      <p:bldP spid="341055" grpId="0" autoUpdateAnimBg="0"/>
      <p:bldP spid="341056" grpId="0" autoUpdateAnimBg="0"/>
      <p:bldP spid="341057" grpId="0" autoUpdateAnimBg="0"/>
      <p:bldP spid="341058" grpId="0" autoUpdateAnimBg="0"/>
      <p:bldP spid="341059" grpId="0" autoUpdateAnimBg="0"/>
      <p:bldP spid="341060" grpId="0" autoUpdateAnimBg="0"/>
      <p:bldP spid="341061" grpId="0" autoUpdateAnimBg="0"/>
      <p:bldP spid="78" grpId="0"/>
      <p:bldP spid="78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49275"/>
            <a:ext cx="8207375" cy="7620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求迷宫路径算法的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基本思想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是：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1295400"/>
          </a:xfrm>
        </p:spPr>
        <p:txBody>
          <a:bodyPr/>
          <a:lstStyle/>
          <a:p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若当前位置“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可通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”，则纳入路径，继续前进</a:t>
            </a:r>
            <a:r>
              <a:rPr lang="en-US" altLang="zh-CN" sz="4000" b="1">
                <a:solidFill>
                  <a:srgbClr val="A50021"/>
                </a:solidFill>
                <a:ea typeface="楷体_GB2312" pitchFamily="49" charset="-122"/>
              </a:rPr>
              <a:t>;</a:t>
            </a:r>
            <a:endParaRPr lang="en-US" altLang="zh-CN" sz="4000" b="1">
              <a:ea typeface="楷体_GB2312" pitchFamily="49" charset="-122"/>
            </a:endParaRP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若当前位置“</a:t>
            </a:r>
            <a:r>
              <a:rPr kumimoji="1" lang="zh-CN" altLang="en-US" sz="4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不可通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”，则换方向继续探索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4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若四周“</a:t>
            </a:r>
            <a:r>
              <a:rPr kumimoji="1" lang="zh-CN" altLang="en-US" sz="4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均不可通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”，则后退，将当前位置从路径中删除出去。</a:t>
            </a:r>
            <a:endParaRPr kumimoji="1" lang="zh-CN" altLang="en-US" sz="4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41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20" grpId="0" autoUpdateAnimBg="0"/>
      <p:bldP spid="21402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571936" y="685800"/>
            <a:ext cx="82931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设定当前位置的初值为入口位置；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do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｛</a:t>
            </a:r>
            <a:endParaRPr kumimoji="1" lang="zh-CN" altLang="en-US" sz="32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若当前位置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“可通”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则｛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将当前位置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压入栈顶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； 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32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该位置是出口位置，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算法结束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；            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32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否则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切换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当前位置的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东邻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方块为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新的当前位置；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｝</a:t>
            </a:r>
            <a:endParaRPr kumimoji="1" lang="zh-CN" altLang="en-US" sz="32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否则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}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当前位置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“不可通”</a:t>
            </a:r>
          </a:p>
          <a:p>
            <a:pPr eaLnBrk="0" hangingPunct="0">
              <a:lnSpc>
                <a:spcPct val="11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｝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while (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栈不空）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9083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求迷宫中一条从入口到出口的路径的算法：</a:t>
            </a: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346325" y="504825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kumimoji="1" lang="en-US" altLang="zh-CN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/>
                <a:ea typeface="楷体_GB2312" pitchFamily="49" charset="-122"/>
              </a:rPr>
              <a:t>…</a:t>
            </a:r>
            <a:endParaRPr kumimoji="1" lang="en-US" altLang="zh-CN" sz="3200" b="1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755650" y="6092825"/>
            <a:ext cx="587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栈空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表明迷宫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没有通路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1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  <p:bldP spid="215044" grpId="0" autoUpdateAnimBg="0"/>
      <p:bldP spid="21504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83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栈不空，且栈顶位置尚有其他方向未被探索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设定新的当前位置为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沿顺时针方向旋转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找到的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栈顶位置的下一相邻块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88925" y="2438400"/>
            <a:ext cx="88550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栈不空，但栈顶位置的四周“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均不可通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则｛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删去栈顶位置；   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从路径中删去该通道块</a:t>
            </a:r>
            <a:r>
              <a:rPr kumimoji="1" lang="zh-CN" altLang="en-US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栈不空，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重新测试新的栈顶位置，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直至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找到一个可通的相邻块或出栈至栈空；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｝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0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4" name="Object 2"/>
          <p:cNvGraphicFramePr>
            <a:graphicFrameLocks noChangeAspect="1"/>
          </p:cNvGraphicFramePr>
          <p:nvPr/>
        </p:nvGraphicFramePr>
        <p:xfrm>
          <a:off x="-990600" y="695325"/>
          <a:ext cx="77724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1" name="Document" r:id="rId5" imgW="3142440" imgH="2066760" progId="Word.Document.8">
                  <p:embed/>
                </p:oleObj>
              </mc:Choice>
              <mc:Fallback>
                <p:oleObj name="Document" r:id="rId5" imgW="3142440" imgH="20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0600" y="695325"/>
                        <a:ext cx="7772400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7010400" y="6172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</a:rPr>
              <a:t>1    1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781800" y="152400"/>
            <a:ext cx="1981200" cy="6553200"/>
            <a:chOff x="4272" y="96"/>
            <a:chExt cx="1248" cy="4128"/>
          </a:xfrm>
        </p:grpSpPr>
        <p:sp>
          <p:nvSpPr>
            <p:cNvPr id="341019" name="Line 27"/>
            <p:cNvSpPr>
              <a:spLocks noChangeShapeType="1"/>
            </p:cNvSpPr>
            <p:nvPr/>
          </p:nvSpPr>
          <p:spPr bwMode="auto">
            <a:xfrm>
              <a:off x="4272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0" name="Line 28"/>
            <p:cNvSpPr>
              <a:spLocks noChangeShapeType="1"/>
            </p:cNvSpPr>
            <p:nvPr/>
          </p:nvSpPr>
          <p:spPr bwMode="auto">
            <a:xfrm>
              <a:off x="5520" y="96"/>
              <a:ext cx="0" cy="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4272" y="42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>
              <a:off x="4272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3" name="Line 31"/>
            <p:cNvSpPr>
              <a:spLocks noChangeShapeType="1"/>
            </p:cNvSpPr>
            <p:nvPr/>
          </p:nvSpPr>
          <p:spPr bwMode="auto">
            <a:xfrm>
              <a:off x="4272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4" name="Line 32"/>
            <p:cNvSpPr>
              <a:spLocks noChangeShapeType="1"/>
            </p:cNvSpPr>
            <p:nvPr/>
          </p:nvSpPr>
          <p:spPr bwMode="auto">
            <a:xfrm>
              <a:off x="4272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5" name="Line 33"/>
            <p:cNvSpPr>
              <a:spLocks noChangeShapeType="1"/>
            </p:cNvSpPr>
            <p:nvPr/>
          </p:nvSpPr>
          <p:spPr bwMode="auto">
            <a:xfrm>
              <a:off x="42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>
              <a:off x="4272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7" name="Line 35"/>
            <p:cNvSpPr>
              <a:spLocks noChangeShapeType="1"/>
            </p:cNvSpPr>
            <p:nvPr/>
          </p:nvSpPr>
          <p:spPr bwMode="auto">
            <a:xfrm>
              <a:off x="4272" y="22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8" name="Line 36"/>
            <p:cNvSpPr>
              <a:spLocks noChangeShapeType="1"/>
            </p:cNvSpPr>
            <p:nvPr/>
          </p:nvSpPr>
          <p:spPr bwMode="auto">
            <a:xfrm>
              <a:off x="4272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>
              <a:off x="4272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>
              <a:off x="427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1" name="Line 39"/>
            <p:cNvSpPr>
              <a:spLocks noChangeShapeType="1"/>
            </p:cNvSpPr>
            <p:nvPr/>
          </p:nvSpPr>
          <p:spPr bwMode="auto">
            <a:xfrm>
              <a:off x="4272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2" name="Line 40"/>
            <p:cNvSpPr>
              <a:spLocks noChangeShapeType="1"/>
            </p:cNvSpPr>
            <p:nvPr/>
          </p:nvSpPr>
          <p:spPr bwMode="auto">
            <a:xfrm>
              <a:off x="4272" y="5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>
              <a:off x="4272" y="1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/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62" name="Text Box 70"/>
          <p:cNvSpPr txBox="1">
            <a:spLocks noChangeArrowheads="1"/>
          </p:cNvSpPr>
          <p:nvPr/>
        </p:nvSpPr>
        <p:spPr bwMode="auto">
          <a:xfrm>
            <a:off x="1189038" y="258763"/>
            <a:ext cx="5503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1     2    3    4    5     6     7    8  </a:t>
            </a:r>
          </a:p>
        </p:txBody>
      </p:sp>
      <p:sp>
        <p:nvSpPr>
          <p:cNvPr id="341063" name="Text Box 71"/>
          <p:cNvSpPr txBox="1">
            <a:spLocks noChangeArrowheads="1"/>
          </p:cNvSpPr>
          <p:nvPr/>
        </p:nvSpPr>
        <p:spPr bwMode="auto">
          <a:xfrm>
            <a:off x="206375" y="1260475"/>
            <a:ext cx="723900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eaLnBrk="0" hangingPunct="0">
              <a:spcBef>
                <a:spcPct val="25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41065" name="Text Box 73"/>
          <p:cNvSpPr txBox="1">
            <a:spLocks noChangeArrowheads="1"/>
          </p:cNvSpPr>
          <p:nvPr/>
        </p:nvSpPr>
        <p:spPr bwMode="auto">
          <a:xfrm>
            <a:off x="0" y="6491288"/>
            <a:ext cx="66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2650" y="5613991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5424" y="276447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05377" y="255182"/>
            <a:ext cx="7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endParaRPr kumimoji="1" lang="zh-CN" altLang="en-US" sz="28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1752600" y="1219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1752600" y="17970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1600200" y="22542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endParaRPr kumimoji="1" lang="en-US" altLang="zh-CN" sz="36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83" name="Text Box 62"/>
          <p:cNvSpPr txBox="1">
            <a:spLocks noChangeArrowheads="1"/>
          </p:cNvSpPr>
          <p:nvPr/>
        </p:nvSpPr>
        <p:spPr bwMode="auto">
          <a:xfrm>
            <a:off x="28956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4" name="Text Box 63"/>
          <p:cNvSpPr txBox="1">
            <a:spLocks noChangeArrowheads="1"/>
          </p:cNvSpPr>
          <p:nvPr/>
        </p:nvSpPr>
        <p:spPr bwMode="auto">
          <a:xfrm>
            <a:off x="35052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5" name="Text Box 64"/>
          <p:cNvSpPr txBox="1">
            <a:spLocks noChangeArrowheads="1"/>
          </p:cNvSpPr>
          <p:nvPr/>
        </p:nvSpPr>
        <p:spPr bwMode="auto">
          <a:xfrm>
            <a:off x="4038600" y="12192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6" name="Text Box 65"/>
          <p:cNvSpPr txBox="1">
            <a:spLocks noChangeArrowheads="1"/>
          </p:cNvSpPr>
          <p:nvPr/>
        </p:nvSpPr>
        <p:spPr bwMode="auto">
          <a:xfrm>
            <a:off x="40386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7" name="Text Box 66"/>
          <p:cNvSpPr txBox="1">
            <a:spLocks noChangeArrowheads="1"/>
          </p:cNvSpPr>
          <p:nvPr/>
        </p:nvSpPr>
        <p:spPr bwMode="auto">
          <a:xfrm>
            <a:off x="35052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8" name="Text Box 67"/>
          <p:cNvSpPr txBox="1">
            <a:spLocks noChangeArrowheads="1"/>
          </p:cNvSpPr>
          <p:nvPr/>
        </p:nvSpPr>
        <p:spPr bwMode="auto">
          <a:xfrm>
            <a:off x="2895600" y="1752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89" name="Text Box 68"/>
          <p:cNvSpPr txBox="1">
            <a:spLocks noChangeArrowheads="1"/>
          </p:cNvSpPr>
          <p:nvPr/>
        </p:nvSpPr>
        <p:spPr bwMode="auto">
          <a:xfrm>
            <a:off x="2895600" y="2286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90" name="Text Box 69"/>
          <p:cNvSpPr txBox="1">
            <a:spLocks noChangeArrowheads="1"/>
          </p:cNvSpPr>
          <p:nvPr/>
        </p:nvSpPr>
        <p:spPr bwMode="auto">
          <a:xfrm>
            <a:off x="2362200" y="2286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7031665" y="5619307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</a:rPr>
              <a:t>1    </a:t>
            </a: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2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7010400" y="5108944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2    2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7010399" y="4556051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3    2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1114647" y="2286147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1093382" y="286030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2326758" y="3349403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3453810" y="3944826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1033131" y="3375837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2" name="Text Box 3"/>
          <p:cNvSpPr txBox="1">
            <a:spLocks noChangeArrowheads="1"/>
          </p:cNvSpPr>
          <p:nvPr/>
        </p:nvSpPr>
        <p:spPr bwMode="auto">
          <a:xfrm>
            <a:off x="1671085" y="3354572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2266508" y="3907465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2840666" y="3907465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" name="Text Box 3"/>
          <p:cNvSpPr txBox="1">
            <a:spLocks noChangeArrowheads="1"/>
          </p:cNvSpPr>
          <p:nvPr/>
        </p:nvSpPr>
        <p:spPr bwMode="auto">
          <a:xfrm>
            <a:off x="3414824" y="4970721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4031512" y="497072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4584405" y="4970721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3453810" y="4497719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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9" name="Text Box 25"/>
          <p:cNvSpPr txBox="1">
            <a:spLocks noChangeArrowheads="1"/>
          </p:cNvSpPr>
          <p:nvPr/>
        </p:nvSpPr>
        <p:spPr bwMode="auto">
          <a:xfrm>
            <a:off x="7031663" y="4045685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3    1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7052927" y="3471527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4    1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031662" y="2939899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5    1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2" name="Text Box 25"/>
          <p:cNvSpPr txBox="1">
            <a:spLocks noChangeArrowheads="1"/>
          </p:cNvSpPr>
          <p:nvPr/>
        </p:nvSpPr>
        <p:spPr bwMode="auto">
          <a:xfrm>
            <a:off x="7052926" y="2408271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5    2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3" name="Text Box 25"/>
          <p:cNvSpPr txBox="1">
            <a:spLocks noChangeArrowheads="1"/>
          </p:cNvSpPr>
          <p:nvPr/>
        </p:nvSpPr>
        <p:spPr bwMode="auto">
          <a:xfrm>
            <a:off x="7047615" y="1897909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5    3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7068880" y="1345016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6   3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7068880" y="834654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6   4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7052927" y="324294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rgbClr val="3333CC"/>
                </a:solidFill>
                <a:latin typeface="Times New Roman" pitchFamily="18" charset="0"/>
              </a:rPr>
              <a:t>6    5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5052238" y="4991986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</a:t>
            </a:r>
            <a:endParaRPr kumimoji="1" lang="en-US" altLang="zh-CN" sz="36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39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323850" y="342900"/>
            <a:ext cx="85725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CC0099"/>
                </a:solidFill>
                <a:ea typeface="楷体_GB2312" pitchFamily="49" charset="-122"/>
              </a:rPr>
              <a:t>分配结点</a:t>
            </a:r>
          </a:p>
          <a:p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int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Malloc_SL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(</a:t>
            </a:r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SLinkList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&amp;Space){</a:t>
            </a:r>
          </a:p>
          <a:p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</a:rPr>
              <a:t>   //</a:t>
            </a: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若备用空间链表非空，则返回分配的结点下标</a:t>
            </a:r>
          </a:p>
          <a:p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否则返回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k =space[0].cur;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if ( space [0].cur ) 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    space [0].cur = space [k].cur;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return k ;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}//</a:t>
            </a:r>
            <a:r>
              <a:rPr lang="en-US" altLang="zh-CN" sz="3200" b="1" dirty="0" err="1">
                <a:ea typeface="楷体_GB2312" pitchFamily="49" charset="-122"/>
              </a:rPr>
              <a:t>Malloc_SL</a:t>
            </a:r>
            <a:endParaRPr lang="en-US" altLang="zh-CN" sz="3200" b="1" dirty="0"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6516216" y="1987550"/>
            <a:ext cx="875184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1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2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3</a:t>
            </a:r>
          </a:p>
          <a:p>
            <a:pPr algn="ctr">
              <a:spcBef>
                <a:spcPct val="80000"/>
              </a:spcBef>
            </a:pPr>
            <a:endParaRPr lang="en-US" altLang="zh-CN" sz="2400" b="1" dirty="0">
              <a:solidFill>
                <a:srgbClr val="3333FF"/>
              </a:solidFill>
            </a:endParaRP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998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999</a:t>
            </a:r>
          </a:p>
        </p:txBody>
      </p:sp>
      <p:graphicFrame>
        <p:nvGraphicFramePr>
          <p:cNvPr id="364600" name="Group 56"/>
          <p:cNvGraphicFramePr>
            <a:graphicFrameLocks noGrp="1"/>
          </p:cNvGraphicFramePr>
          <p:nvPr/>
        </p:nvGraphicFramePr>
        <p:xfrm>
          <a:off x="7429500" y="1803400"/>
          <a:ext cx="1428750" cy="4773615"/>
        </p:xfrm>
        <a:graphic>
          <a:graphicData uri="http://schemas.openxmlformats.org/drawingml/2006/table">
            <a:tbl>
              <a:tblPr/>
              <a:tblGrid>
                <a:gridCol w="723900"/>
                <a:gridCol w="704850"/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4586" name="Freeform 42"/>
          <p:cNvSpPr>
            <a:spLocks/>
          </p:cNvSpPr>
          <p:nvPr/>
        </p:nvSpPr>
        <p:spPr bwMode="auto">
          <a:xfrm>
            <a:off x="1104900" y="6032500"/>
            <a:ext cx="169545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876" y="240"/>
              </a:cxn>
              <a:cxn ang="0">
                <a:pos x="876" y="24"/>
              </a:cxn>
              <a:cxn ang="0">
                <a:pos x="1068" y="24"/>
              </a:cxn>
            </a:cxnLst>
            <a:rect l="0" t="0" r="r" b="b"/>
            <a:pathLst>
              <a:path w="1068" h="240">
                <a:moveTo>
                  <a:pt x="0" y="0"/>
                </a:moveTo>
                <a:lnTo>
                  <a:pt x="0" y="240"/>
                </a:lnTo>
                <a:lnTo>
                  <a:pt x="876" y="240"/>
                </a:lnTo>
                <a:lnTo>
                  <a:pt x="876" y="24"/>
                </a:lnTo>
                <a:lnTo>
                  <a:pt x="1068" y="24"/>
                </a:ln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88" name="Text Box 44"/>
          <p:cNvSpPr txBox="1">
            <a:spLocks noChangeArrowheads="1"/>
          </p:cNvSpPr>
          <p:nvPr/>
        </p:nvSpPr>
        <p:spPr bwMode="auto">
          <a:xfrm>
            <a:off x="7391400" y="12509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data   cur</a:t>
            </a:r>
          </a:p>
        </p:txBody>
      </p:sp>
      <p:sp>
        <p:nvSpPr>
          <p:cNvPr id="364589" name="Text Box 45"/>
          <p:cNvSpPr txBox="1">
            <a:spLocks noChangeArrowheads="1"/>
          </p:cNvSpPr>
          <p:nvPr/>
        </p:nvSpPr>
        <p:spPr bwMode="auto">
          <a:xfrm>
            <a:off x="8191500" y="1925638"/>
            <a:ext cx="6477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>
                <a:latin typeface="Arial" charset="0"/>
              </a:rPr>
              <a:t>  3</a:t>
            </a:r>
          </a:p>
        </p:txBody>
      </p:sp>
      <p:sp>
        <p:nvSpPr>
          <p:cNvPr id="364590" name="Text Box 46"/>
          <p:cNvSpPr txBox="1">
            <a:spLocks noChangeArrowheads="1"/>
          </p:cNvSpPr>
          <p:nvPr/>
        </p:nvSpPr>
        <p:spPr bwMode="auto">
          <a:xfrm>
            <a:off x="8226425" y="3270250"/>
            <a:ext cx="5762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charset="0"/>
              </a:rPr>
              <a:t>  </a:t>
            </a:r>
            <a:r>
              <a:rPr kumimoji="0" lang="en-US" altLang="zh-CN" sz="2000" dirty="0">
                <a:solidFill>
                  <a:srgbClr val="FF00FF"/>
                </a:solidFill>
                <a:latin typeface="Arial" charset="0"/>
              </a:rPr>
              <a:t>X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66750" y="5486400"/>
            <a:ext cx="6242050" cy="660400"/>
            <a:chOff x="666750" y="5486400"/>
            <a:chExt cx="6242050" cy="660400"/>
          </a:xfrm>
        </p:grpSpPr>
        <p:grpSp>
          <p:nvGrpSpPr>
            <p:cNvPr id="2" name="Group 27"/>
            <p:cNvGrpSpPr>
              <a:grpSpLocks/>
            </p:cNvGrpSpPr>
            <p:nvPr/>
          </p:nvGrpSpPr>
          <p:grpSpPr bwMode="auto">
            <a:xfrm>
              <a:off x="666750" y="5803900"/>
              <a:ext cx="533400" cy="342900"/>
              <a:chOff x="696" y="3504"/>
              <a:chExt cx="336" cy="216"/>
            </a:xfrm>
          </p:grpSpPr>
          <p:sp>
            <p:nvSpPr>
              <p:cNvPr id="364572" name="Rectangle 28"/>
              <p:cNvSpPr>
                <a:spLocks noChangeArrowheads="1"/>
              </p:cNvSpPr>
              <p:nvPr/>
            </p:nvSpPr>
            <p:spPr bwMode="auto">
              <a:xfrm>
                <a:off x="696" y="3504"/>
                <a:ext cx="336" cy="21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73" name="Line 29"/>
              <p:cNvSpPr>
                <a:spLocks noChangeShapeType="1"/>
              </p:cNvSpPr>
              <p:nvPr/>
            </p:nvSpPr>
            <p:spPr bwMode="auto">
              <a:xfrm>
                <a:off x="924" y="350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695450" y="5803900"/>
              <a:ext cx="533400" cy="342900"/>
              <a:chOff x="1236" y="3504"/>
              <a:chExt cx="336" cy="216"/>
            </a:xfrm>
          </p:grpSpPr>
          <p:sp>
            <p:nvSpPr>
              <p:cNvPr id="364575" name="Rectangle 31"/>
              <p:cNvSpPr>
                <a:spLocks noChangeArrowheads="1"/>
              </p:cNvSpPr>
              <p:nvPr/>
            </p:nvSpPr>
            <p:spPr bwMode="auto">
              <a:xfrm>
                <a:off x="1236" y="3504"/>
                <a:ext cx="33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76" name="Line 32"/>
              <p:cNvSpPr>
                <a:spLocks noChangeShapeType="1"/>
              </p:cNvSpPr>
              <p:nvPr/>
            </p:nvSpPr>
            <p:spPr bwMode="auto">
              <a:xfrm>
                <a:off x="1476" y="350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762250" y="5803900"/>
              <a:ext cx="533400" cy="342900"/>
              <a:chOff x="1236" y="3504"/>
              <a:chExt cx="336" cy="216"/>
            </a:xfrm>
          </p:grpSpPr>
          <p:sp>
            <p:nvSpPr>
              <p:cNvPr id="364578" name="Rectangle 34"/>
              <p:cNvSpPr>
                <a:spLocks noChangeArrowheads="1"/>
              </p:cNvSpPr>
              <p:nvPr/>
            </p:nvSpPr>
            <p:spPr bwMode="auto">
              <a:xfrm>
                <a:off x="1236" y="3504"/>
                <a:ext cx="33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79" name="Line 35"/>
              <p:cNvSpPr>
                <a:spLocks noChangeShapeType="1"/>
              </p:cNvSpPr>
              <p:nvPr/>
            </p:nvSpPr>
            <p:spPr bwMode="auto">
              <a:xfrm>
                <a:off x="1476" y="350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6013450" y="5772150"/>
              <a:ext cx="533400" cy="342900"/>
              <a:chOff x="1236" y="3504"/>
              <a:chExt cx="336" cy="216"/>
            </a:xfrm>
          </p:grpSpPr>
          <p:sp>
            <p:nvSpPr>
              <p:cNvPr id="364581" name="Rectangle 37"/>
              <p:cNvSpPr>
                <a:spLocks noChangeArrowheads="1"/>
              </p:cNvSpPr>
              <p:nvPr/>
            </p:nvSpPr>
            <p:spPr bwMode="auto">
              <a:xfrm>
                <a:off x="1236" y="3504"/>
                <a:ext cx="33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82" name="Line 38"/>
              <p:cNvSpPr>
                <a:spLocks noChangeShapeType="1"/>
              </p:cNvSpPr>
              <p:nvPr/>
            </p:nvSpPr>
            <p:spPr bwMode="auto">
              <a:xfrm>
                <a:off x="1476" y="350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4585" name="Line 41"/>
            <p:cNvSpPr>
              <a:spLocks noChangeShapeType="1"/>
            </p:cNvSpPr>
            <p:nvPr/>
          </p:nvSpPr>
          <p:spPr bwMode="auto">
            <a:xfrm>
              <a:off x="3238500" y="59753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91" name="Text Box 47"/>
            <p:cNvSpPr txBox="1">
              <a:spLocks noChangeArrowheads="1"/>
            </p:cNvSpPr>
            <p:nvPr/>
          </p:nvSpPr>
          <p:spPr bwMode="auto">
            <a:xfrm>
              <a:off x="1816100" y="5486400"/>
              <a:ext cx="571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364592" name="Text Box 48"/>
            <p:cNvSpPr txBox="1">
              <a:spLocks noChangeArrowheads="1"/>
            </p:cNvSpPr>
            <p:nvPr/>
          </p:nvSpPr>
          <p:spPr bwMode="auto">
            <a:xfrm>
              <a:off x="2781300" y="5511800"/>
              <a:ext cx="571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</a:rPr>
                <a:t>3</a:t>
              </a:r>
            </a:p>
          </p:txBody>
        </p:sp>
        <p:sp>
          <p:nvSpPr>
            <p:cNvPr id="364593" name="Line 49"/>
            <p:cNvSpPr>
              <a:spLocks noChangeShapeType="1"/>
            </p:cNvSpPr>
            <p:nvPr/>
          </p:nvSpPr>
          <p:spPr bwMode="auto">
            <a:xfrm>
              <a:off x="5346700" y="59753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94" name="Text Box 50"/>
            <p:cNvSpPr txBox="1">
              <a:spLocks noChangeArrowheads="1"/>
            </p:cNvSpPr>
            <p:nvPr/>
          </p:nvSpPr>
          <p:spPr bwMode="auto">
            <a:xfrm>
              <a:off x="6337300" y="5778500"/>
              <a:ext cx="571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364595" name="Text Box 51"/>
            <p:cNvSpPr txBox="1">
              <a:spLocks noChangeArrowheads="1"/>
            </p:cNvSpPr>
            <p:nvPr/>
          </p:nvSpPr>
          <p:spPr bwMode="auto">
            <a:xfrm>
              <a:off x="5981700" y="5499100"/>
              <a:ext cx="571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</a:rPr>
                <a:t>999</a:t>
              </a:r>
            </a:p>
          </p:txBody>
        </p: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4908550" y="5791200"/>
              <a:ext cx="533400" cy="342900"/>
              <a:chOff x="1236" y="3504"/>
              <a:chExt cx="336" cy="216"/>
            </a:xfrm>
          </p:grpSpPr>
          <p:sp>
            <p:nvSpPr>
              <p:cNvPr id="364602" name="Rectangle 58"/>
              <p:cNvSpPr>
                <a:spLocks noChangeArrowheads="1"/>
              </p:cNvSpPr>
              <p:nvPr/>
            </p:nvSpPr>
            <p:spPr bwMode="auto">
              <a:xfrm>
                <a:off x="1236" y="3504"/>
                <a:ext cx="33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603" name="Line 59"/>
              <p:cNvSpPr>
                <a:spLocks noChangeShapeType="1"/>
              </p:cNvSpPr>
              <p:nvPr/>
            </p:nvSpPr>
            <p:spPr bwMode="auto">
              <a:xfrm>
                <a:off x="1476" y="350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4604" name="Line 60"/>
            <p:cNvSpPr>
              <a:spLocks noChangeShapeType="1"/>
            </p:cNvSpPr>
            <p:nvPr/>
          </p:nvSpPr>
          <p:spPr bwMode="auto">
            <a:xfrm>
              <a:off x="4267200" y="59753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605" name="Text Box 61"/>
            <p:cNvSpPr txBox="1">
              <a:spLocks noChangeArrowheads="1"/>
            </p:cNvSpPr>
            <p:nvPr/>
          </p:nvSpPr>
          <p:spPr bwMode="auto">
            <a:xfrm>
              <a:off x="4889500" y="5499100"/>
              <a:ext cx="571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</a:rPr>
                <a:t>998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8172400" y="2672085"/>
            <a:ext cx="5762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charset="0"/>
              </a:rPr>
              <a:t>  </a:t>
            </a:r>
            <a:r>
              <a:rPr kumimoji="0" lang="en-US" altLang="zh-CN" sz="2000" dirty="0">
                <a:solidFill>
                  <a:srgbClr val="FF00FF"/>
                </a:solidFill>
                <a:latin typeface="Arial" charset="0"/>
              </a:rPr>
              <a:t>X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200150" y="5975350"/>
            <a:ext cx="1562100" cy="0"/>
            <a:chOff x="1200150" y="5975350"/>
            <a:chExt cx="1562100" cy="0"/>
          </a:xfrm>
        </p:grpSpPr>
        <p:cxnSp>
          <p:nvCxnSpPr>
            <p:cNvPr id="39" name="直接箭头连接符 38"/>
            <p:cNvCxnSpPr>
              <a:stCxn id="364572" idx="3"/>
              <a:endCxn id="364575" idx="1"/>
            </p:cNvCxnSpPr>
            <p:nvPr/>
          </p:nvCxnSpPr>
          <p:spPr>
            <a:xfrm>
              <a:off x="1200150" y="5975350"/>
              <a:ext cx="495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64575" idx="3"/>
              <a:endCxn id="364578" idx="1"/>
            </p:cNvCxnSpPr>
            <p:nvPr/>
          </p:nvCxnSpPr>
          <p:spPr>
            <a:xfrm>
              <a:off x="2228850" y="597535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6" grpId="0" animBg="1"/>
      <p:bldP spid="36458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970088" y="1470025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例一、 数制转换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949450" y="2143125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例二、 括号匹配的检验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1949450" y="28717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949450" y="36623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1952625" y="5016500"/>
            <a:ext cx="598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 实现子程序调用</a:t>
            </a:r>
            <a:endParaRPr lang="zh-CN" altLang="en-US" sz="4400" b="1" dirty="0">
              <a:ea typeface="楷体_GB2312" pitchFamily="49" charset="-122"/>
            </a:endParaRP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1954213" y="576580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333834" name="Freeform 10"/>
          <p:cNvSpPr>
            <a:spLocks/>
          </p:cNvSpPr>
          <p:nvPr/>
        </p:nvSpPr>
        <p:spPr bwMode="auto">
          <a:xfrm>
            <a:off x="1779588" y="4260850"/>
            <a:ext cx="387350" cy="573088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4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425450" y="2973388"/>
            <a:ext cx="86995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5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5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二元运算符的表达式定义</a:t>
            </a:r>
            <a:r>
              <a:rPr kumimoji="1" lang="en-US" altLang="zh-CN" sz="45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eaLnBrk="0" hangingPunct="0"/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表达式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::= (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操作数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) + (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运算符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) + (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操作数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操作数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::=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简单变量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表达式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简单变量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:: =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标识符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无符号整数</a:t>
            </a:r>
            <a:endParaRPr kumimoji="1" lang="zh-CN" altLang="en-US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358900" y="609600"/>
            <a:ext cx="584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54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例五、 表达式求值</a:t>
            </a:r>
          </a:p>
        </p:txBody>
      </p:sp>
      <p:sp>
        <p:nvSpPr>
          <p:cNvPr id="217088" name="Rectangle 0"/>
          <p:cNvSpPr>
            <a:spLocks noChangeArrowheads="1"/>
          </p:cNvSpPr>
          <p:nvPr/>
        </p:nvSpPr>
        <p:spPr bwMode="auto">
          <a:xfrm>
            <a:off x="1404938" y="1704975"/>
            <a:ext cx="67897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400" b="1">
                <a:solidFill>
                  <a:srgbClr val="000000"/>
                </a:solidFill>
                <a:latin typeface="Times New Roman" pitchFamily="18" charset="0"/>
              </a:rPr>
              <a:t>Exp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</a:rPr>
              <a:t>a 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</a:rPr>
              <a:t> b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4400" b="1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(c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 d / e)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383279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365125" y="1643063"/>
            <a:ext cx="8323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二元表达式的三种</a:t>
            </a:r>
            <a:r>
              <a:rPr kumimoji="1" lang="zh-CN" altLang="en-US" sz="4000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标识</a:t>
            </a:r>
            <a:r>
              <a:rPr kumimoji="1"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000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存储</a:t>
            </a:r>
            <a:r>
              <a:rPr kumimoji="1"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kumimoji="1" lang="zh-CN" altLang="en-US" sz="40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zh-CN" altLang="en-US" sz="4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365125" y="2600325"/>
            <a:ext cx="484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4000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Exp =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en-US" altLang="zh-CN" sz="4000" u="sng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OP</a:t>
            </a:r>
            <a:r>
              <a:rPr kumimoji="1" lang="en-US" altLang="zh-CN" sz="4000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endParaRPr kumimoji="1" lang="en-US" altLang="zh-CN" sz="40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04800" y="3455988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OP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S1 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前缀表示法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828800" y="4289425"/>
            <a:ext cx="7026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OP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中缀表示法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1676400" y="5135563"/>
            <a:ext cx="678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en-US" altLang="zh-CN" sz="4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4000" u="sng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OP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后缀表示法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9143" name="AutoShape 7"/>
          <p:cNvSpPr>
            <a:spLocks noChangeArrowheads="1"/>
          </p:cNvSpPr>
          <p:nvPr/>
        </p:nvSpPr>
        <p:spPr bwMode="auto">
          <a:xfrm>
            <a:off x="6865938" y="1952625"/>
            <a:ext cx="2001837" cy="706438"/>
          </a:xfrm>
          <a:prstGeom prst="wedgeRoundRectCallout">
            <a:avLst>
              <a:gd name="adj1" fmla="val -47222"/>
              <a:gd name="adj2" fmla="val 1749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波兰式</a:t>
            </a:r>
          </a:p>
        </p:txBody>
      </p:sp>
      <p:sp>
        <p:nvSpPr>
          <p:cNvPr id="219144" name="AutoShape 8"/>
          <p:cNvSpPr>
            <a:spLocks noChangeArrowheads="1"/>
          </p:cNvSpPr>
          <p:nvPr/>
        </p:nvSpPr>
        <p:spPr bwMode="auto">
          <a:xfrm>
            <a:off x="6453188" y="6007100"/>
            <a:ext cx="2312987" cy="706438"/>
          </a:xfrm>
          <a:prstGeom prst="wedgeRoundRectCallout">
            <a:avLst>
              <a:gd name="adj1" fmla="val -39500"/>
              <a:gd name="adj2" fmla="val -1225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逆波兰式</a:t>
            </a:r>
          </a:p>
        </p:txBody>
      </p:sp>
      <p:sp>
        <p:nvSpPr>
          <p:cNvPr id="219136" name="Rectangle 0"/>
          <p:cNvSpPr>
            <a:spLocks noChangeArrowheads="1"/>
          </p:cNvSpPr>
          <p:nvPr/>
        </p:nvSpPr>
        <p:spPr bwMode="auto">
          <a:xfrm>
            <a:off x="1484313" y="457200"/>
            <a:ext cx="67897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400" b="1">
                <a:solidFill>
                  <a:srgbClr val="000000"/>
                </a:solidFill>
                <a:latin typeface="Times New Roman" pitchFamily="18" charset="0"/>
              </a:rPr>
              <a:t>Exp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</a:rPr>
              <a:t>a 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4400" u="sng">
                <a:solidFill>
                  <a:srgbClr val="800000"/>
                </a:solidFill>
                <a:latin typeface="Times New Roman" pitchFamily="18" charset="0"/>
              </a:rPr>
              <a:t> b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4400" b="1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kumimoji="1" lang="en-US" altLang="zh-CN" sz="4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(c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 d / e) 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4400" u="sng">
                <a:solidFill>
                  <a:srgbClr val="008080"/>
                </a:solidFill>
                <a:latin typeface="Times New Roman" pitchFamily="18" charset="0"/>
              </a:rPr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261963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0" grpId="0" autoUpdateAnimBg="0"/>
      <p:bldP spid="219141" grpId="0" autoUpdateAnimBg="0"/>
      <p:bldP spid="219142" grpId="0" autoUpdateAnimBg="0"/>
      <p:bldP spid="219143" grpId="0" animBg="1"/>
      <p:bldP spid="21914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793261" y="734274"/>
            <a:ext cx="4076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a b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c / d e f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81025" y="152400"/>
            <a:ext cx="749617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zh-CN" altLang="en-US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</a:t>
            </a:r>
            <a:r>
              <a:rPr kumimoji="1" lang="en-US" altLang="zh-CN" sz="40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Exp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(c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d / e)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前缀式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中缀式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后缀式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847975" y="1430338"/>
            <a:ext cx="4076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d / e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2849563" y="2206625"/>
            <a:ext cx="4711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b 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c d e /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    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873027" y="864296"/>
            <a:ext cx="400266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69293" y="864296"/>
            <a:ext cx="40369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658197" y="864296"/>
            <a:ext cx="40887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022192" y="847040"/>
            <a:ext cx="396204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425818" y="896492"/>
            <a:ext cx="377515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97505" y="896492"/>
            <a:ext cx="416751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03709" y="871092"/>
            <a:ext cx="42065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28213" y="847040"/>
            <a:ext cx="296058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898490" y="872092"/>
            <a:ext cx="296058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194076" y="871092"/>
            <a:ext cx="371964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554015" y="847040"/>
            <a:ext cx="296058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93261" y="2302092"/>
            <a:ext cx="400266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89527" y="2302092"/>
            <a:ext cx="40369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578431" y="2302092"/>
            <a:ext cx="40887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942426" y="2284836"/>
            <a:ext cx="396204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346052" y="2334288"/>
            <a:ext cx="377515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7739" y="2334288"/>
            <a:ext cx="416751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23943" y="2308888"/>
            <a:ext cx="420653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05763" y="2284836"/>
            <a:ext cx="438742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18724" y="2309888"/>
            <a:ext cx="296058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114310" y="2308888"/>
            <a:ext cx="371964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28409" y="2283657"/>
            <a:ext cx="296058" cy="5660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1" lang="zh-CN" altLang="en-US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4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81025" y="152400"/>
            <a:ext cx="749617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Exp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(c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d / e)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前缀式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中缀式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后缀式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46465" y="3002311"/>
            <a:ext cx="1304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分析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464527" y="3951636"/>
            <a:ext cx="7273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）操作数之间的相对次序不变</a:t>
            </a:r>
            <a:r>
              <a:rPr kumimoji="1" lang="en-US" altLang="zh-CN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464527" y="4773961"/>
            <a:ext cx="624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）运算符的相对次序不同</a:t>
            </a:r>
            <a:r>
              <a:rPr kumimoji="1" lang="en-US" altLang="zh-CN" sz="40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>
              <a:solidFill>
                <a:srgbClr val="66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550127" y="4019898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0" hangingPunct="0"/>
            <a:r>
              <a:rPr kumimoji="1" lang="en-US" altLang="zh-CN" sz="4000" dirty="0">
                <a:solidFill>
                  <a:srgbClr val="660066"/>
                </a:solidFill>
                <a:latin typeface="Times New Roman" pitchFamily="18" charset="0"/>
              </a:rPr>
              <a:t>4</a:t>
            </a:r>
            <a:r>
              <a:rPr kumimoji="1" lang="zh-CN" altLang="en-US" sz="4000" dirty="0" smtClean="0">
                <a:solidFill>
                  <a:srgbClr val="660066"/>
                </a:solidFill>
                <a:latin typeface="Times New Roman" pitchFamily="18" charset="0"/>
              </a:rPr>
              <a:t>）</a:t>
            </a:r>
            <a:r>
              <a:rPr kumimoji="1" lang="zh-CN" altLang="en-US" sz="4000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中缀式丢失了括弧信息，</a:t>
            </a:r>
          </a:p>
          <a:p>
            <a:pPr eaLnBrk="0" hangingPunct="0"/>
            <a:r>
              <a:rPr kumimoji="1" lang="zh-CN" altLang="en-US" sz="4000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           致使运算的次序不确定</a:t>
            </a:r>
            <a:r>
              <a:rPr kumimoji="1" lang="en-US" altLang="zh-CN" sz="4000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550127" y="3305929"/>
            <a:ext cx="8311891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/>
            <a:r>
              <a:rPr kumimoji="1" lang="en-US" altLang="zh-CN" sz="4000" b="1" dirty="0">
                <a:solidFill>
                  <a:srgbClr val="660066"/>
                </a:solidFill>
                <a:latin typeface="Times New Roman" pitchFamily="18" charset="0"/>
              </a:rPr>
              <a:t>3</a:t>
            </a:r>
            <a:r>
              <a:rPr kumimoji="1" lang="en-US" altLang="zh-CN" sz="4000" b="1" dirty="0" smtClean="0">
                <a:solidFill>
                  <a:srgbClr val="660066"/>
                </a:solidFill>
                <a:latin typeface="Times New Roman" pitchFamily="18" charset="0"/>
              </a:rPr>
              <a:t>)</a:t>
            </a:r>
            <a:r>
              <a:rPr kumimoji="1" lang="zh-CN" altLang="en-US" sz="4000" b="1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前缀式的运算规则</a:t>
            </a:r>
            <a:r>
              <a:rPr kumimoji="1" lang="zh-CN" altLang="en-US" sz="4000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4000" b="1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4000" dirty="0">
              <a:solidFill>
                <a:srgbClr val="660066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40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连续出现的两个操作数和在它们</a:t>
            </a:r>
            <a:endParaRPr kumimoji="1" lang="zh-CN" altLang="en-US" sz="4000" dirty="0">
              <a:solidFill>
                <a:srgbClr val="CC00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40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之前且紧靠它们的运算符构成一</a:t>
            </a:r>
            <a:endParaRPr kumimoji="1" lang="zh-CN" altLang="en-US" sz="4000" dirty="0">
              <a:solidFill>
                <a:srgbClr val="CC00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40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个最小表达式</a:t>
            </a:r>
            <a:r>
              <a:rPr kumimoji="1" lang="en-US" altLang="zh-CN" sz="40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dirty="0">
              <a:solidFill>
                <a:srgbClr val="CC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0" y="3095622"/>
            <a:ext cx="852805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/>
            <a:r>
              <a:rPr kumimoji="1" lang="en-US" altLang="zh-CN" sz="3600" b="1" dirty="0">
                <a:solidFill>
                  <a:srgbClr val="660066"/>
                </a:solidFill>
                <a:latin typeface="Times New Roman" pitchFamily="18" charset="0"/>
              </a:rPr>
              <a:t>     5)</a:t>
            </a:r>
            <a:r>
              <a:rPr kumimoji="1" lang="zh-CN" altLang="en-US" sz="3600" b="1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后缀式的运算规则</a:t>
            </a:r>
            <a:r>
              <a:rPr kumimoji="1" lang="zh-CN" altLang="en-US" sz="3600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600" b="1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 dirty="0">
              <a:solidFill>
                <a:srgbClr val="660066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eaLnBrk="0" hangingPunct="0">
              <a:lnSpc>
                <a:spcPct val="110000"/>
              </a:lnSpc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运算符在式中出现的顺序恰为 </a:t>
            </a: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    表达式的运算顺序</a:t>
            </a:r>
            <a:r>
              <a:rPr kumimoji="1" lang="en-US" altLang="zh-CN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lvl="2" eaLnBrk="0" hangingPunct="0"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每个运算符和在它之前出现</a:t>
            </a:r>
            <a:r>
              <a:rPr kumimoji="1" lang="zh-CN" altLang="en-US" sz="3600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    紧靠它的两个操作数构成一个最小</a:t>
            </a:r>
          </a:p>
          <a:p>
            <a:pPr lvl="2" eaLnBrk="0" hangingPunct="0">
              <a:lnSpc>
                <a:spcPct val="110000"/>
              </a:lnSpc>
            </a:pPr>
            <a:r>
              <a:rPr kumimoji="1" lang="zh-CN" altLang="en-US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    表达式</a:t>
            </a:r>
            <a:r>
              <a:rPr kumimoji="1" lang="en-US" altLang="zh-CN" sz="3600" b="1" dirty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816225" y="757238"/>
            <a:ext cx="4076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a b</a:t>
            </a:r>
            <a:r>
              <a:rPr kumimoji="1" lang="en-US" altLang="zh-CN" sz="4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c / d e f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847975" y="1430338"/>
            <a:ext cx="4076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d / e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2849563" y="2206625"/>
            <a:ext cx="4711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a b </a:t>
            </a:r>
            <a:r>
              <a:rPr kumimoji="1" lang="en-US" altLang="zh-CN" sz="4000" u="sng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c d e /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f </a:t>
            </a:r>
            <a:r>
              <a:rPr kumimoji="1" lang="en-US" altLang="zh-CN" sz="4000" u="sng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    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8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89" grpId="0" autoUpdateAnimBg="0"/>
      <p:bldP spid="221190" grpId="0" autoUpdateAnimBg="0"/>
      <p:bldP spid="221191" grpId="0" autoUpdateAnimBg="0"/>
      <p:bldP spid="22119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436688" y="3708400"/>
            <a:ext cx="5800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44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44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从后缀式求值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1363663" y="2647950"/>
            <a:ext cx="634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kumimoji="1" lang="en-US" altLang="zh-CN" sz="4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4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从原表达式求得后缀式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615950" y="1536700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kumimoji="1" lang="zh-CN" altLang="en-US" sz="4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表达式求值计算分两步完成：</a:t>
            </a:r>
          </a:p>
        </p:txBody>
      </p:sp>
    </p:spTree>
    <p:extLst>
      <p:ext uri="{BB962C8B-B14F-4D97-AF65-F5344CB8AC3E}">
        <p14:creationId xmlns:p14="http://schemas.microsoft.com/office/powerpoint/2010/main" val="4185511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7525"/>
            <a:ext cx="7772400" cy="1006475"/>
          </a:xfrm>
        </p:spPr>
        <p:txBody>
          <a:bodyPr/>
          <a:lstStyle/>
          <a:p>
            <a:r>
              <a:rPr lang="zh-CN" altLang="en-US" sz="6000" b="1">
                <a:solidFill>
                  <a:srgbClr val="660033"/>
                </a:solidFill>
                <a:ea typeface="幼圆" pitchFamily="49" charset="-122"/>
              </a:rPr>
              <a:t>如何从后缀式求值？</a:t>
            </a:r>
            <a:endParaRPr lang="zh-CN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6400800" cy="1752600"/>
          </a:xfrm>
        </p:spPr>
        <p:txBody>
          <a:bodyPr/>
          <a:lstStyle/>
          <a:p>
            <a:r>
              <a:rPr lang="zh-CN" altLang="en-US" sz="4800" b="1">
                <a:solidFill>
                  <a:srgbClr val="006666"/>
                </a:solidFill>
                <a:ea typeface="楷体_GB2312" pitchFamily="49" charset="-122"/>
              </a:rPr>
              <a:t>先找运算符，</a:t>
            </a:r>
          </a:p>
          <a:p>
            <a:r>
              <a:rPr lang="zh-CN" altLang="en-US" sz="4800" b="1">
                <a:solidFill>
                  <a:srgbClr val="006666"/>
                </a:solidFill>
                <a:ea typeface="楷体_GB2312" pitchFamily="49" charset="-122"/>
              </a:rPr>
              <a:t>    再找操作数</a:t>
            </a:r>
            <a:endParaRPr lang="zh-CN" altLang="en-US">
              <a:solidFill>
                <a:srgbClr val="006666"/>
              </a:solidFill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838200" y="3184525"/>
            <a:ext cx="58134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例如：</a:t>
            </a:r>
          </a:p>
          <a:p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 b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c d e /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f 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+</a:t>
            </a:r>
            <a:endParaRPr kumimoji="1"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2514600" y="4495800"/>
            <a:ext cx="12192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>
            <a:off x="4114800" y="4724400"/>
            <a:ext cx="9144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3810000" y="5181600"/>
            <a:ext cx="16764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2514600" y="43434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>
            <a:off x="3733800" y="43434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4114800" y="45720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5029200" y="45720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3810000" y="50292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5486400" y="50292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3810000" y="5638800"/>
            <a:ext cx="23622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>
            <a:off x="3810000" y="54864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6172200" y="54864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2514600" y="6096000"/>
            <a:ext cx="4191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8" name="Line 18"/>
          <p:cNvSpPr>
            <a:spLocks noChangeShapeType="1"/>
          </p:cNvSpPr>
          <p:nvPr/>
        </p:nvSpPr>
        <p:spPr bwMode="auto">
          <a:xfrm>
            <a:off x="2514600" y="59436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99" name="Line 19"/>
          <p:cNvSpPr>
            <a:spLocks noChangeShapeType="1"/>
          </p:cNvSpPr>
          <p:nvPr/>
        </p:nvSpPr>
        <p:spPr bwMode="auto">
          <a:xfrm>
            <a:off x="6705600" y="5943600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>
            <a:off x="1295400" y="4648200"/>
            <a:ext cx="685800" cy="381000"/>
          </a:xfrm>
          <a:prstGeom prst="wedgeRectCallout">
            <a:avLst>
              <a:gd name="adj1" fmla="val 219676"/>
              <a:gd name="adj2" fmla="val -83333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>
                <a:solidFill>
                  <a:srgbClr val="006666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b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1" name="AutoShape 21"/>
          <p:cNvSpPr>
            <a:spLocks noChangeArrowheads="1"/>
          </p:cNvSpPr>
          <p:nvPr/>
        </p:nvSpPr>
        <p:spPr bwMode="auto">
          <a:xfrm>
            <a:off x="5867400" y="4800600"/>
            <a:ext cx="838200" cy="457200"/>
          </a:xfrm>
          <a:prstGeom prst="wedgeRectCallout">
            <a:avLst>
              <a:gd name="adj1" fmla="val -205870"/>
              <a:gd name="adj2" fmla="val -64583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>
                <a:solidFill>
                  <a:srgbClr val="006666"/>
                </a:solidFill>
                <a:latin typeface="Times New Roman" pitchFamily="18" charset="0"/>
              </a:rPr>
              <a:t>/</a:t>
            </a:r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</a:rPr>
              <a:t>e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2" name="AutoShape 22"/>
          <p:cNvSpPr>
            <a:spLocks noChangeArrowheads="1"/>
          </p:cNvSpPr>
          <p:nvPr/>
        </p:nvSpPr>
        <p:spPr bwMode="auto">
          <a:xfrm>
            <a:off x="2362200" y="5257800"/>
            <a:ext cx="1219200" cy="381000"/>
          </a:xfrm>
          <a:prstGeom prst="wedgeRectCallout">
            <a:avLst>
              <a:gd name="adj1" fmla="val 133722"/>
              <a:gd name="adj2" fmla="val -62500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4000">
                <a:solidFill>
                  <a:srgbClr val="CC6600"/>
                </a:solidFill>
                <a:latin typeface="Times New Roman" pitchFamily="18" charset="0"/>
              </a:rPr>
              <a:t>c</a:t>
            </a:r>
            <a:r>
              <a:rPr kumimoji="1" lang="en-US" altLang="zh-CN" sz="4000" b="1">
                <a:solidFill>
                  <a:srgbClr val="006666"/>
                </a:solidFill>
                <a:latin typeface="Times New Roman" pitchFamily="18" charset="0"/>
              </a:rPr>
              <a:t>-</a:t>
            </a:r>
            <a:r>
              <a:rPr kumimoji="1" lang="en-US" altLang="zh-CN" sz="4000">
                <a:solidFill>
                  <a:srgbClr val="CC6600"/>
                </a:solidFill>
                <a:latin typeface="Times New Roman" pitchFamily="18" charset="0"/>
              </a:rPr>
              <a:t>d/e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3" name="AutoShape 23"/>
          <p:cNvSpPr>
            <a:spLocks noChangeArrowheads="1"/>
          </p:cNvSpPr>
          <p:nvPr/>
        </p:nvSpPr>
        <p:spPr bwMode="auto">
          <a:xfrm>
            <a:off x="7010400" y="5638800"/>
            <a:ext cx="1828800" cy="533400"/>
          </a:xfrm>
          <a:prstGeom prst="wedgeRectCallout">
            <a:avLst>
              <a:gd name="adj1" fmla="val -161546"/>
              <a:gd name="adj2" fmla="val -49106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</a:rPr>
              <a:t>(c-d/e)</a:t>
            </a:r>
            <a:r>
              <a:rPr kumimoji="1" lang="en-US" altLang="zh-CN" sz="3200" b="1">
                <a:solidFill>
                  <a:srgbClr val="006666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f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4" name="AutoShape 24"/>
          <p:cNvSpPr>
            <a:spLocks noChangeArrowheads="1"/>
          </p:cNvSpPr>
          <p:nvPr/>
        </p:nvSpPr>
        <p:spPr bwMode="auto">
          <a:xfrm>
            <a:off x="34290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5" name="AutoShape 25"/>
          <p:cNvSpPr>
            <a:spLocks noChangeArrowheads="1"/>
          </p:cNvSpPr>
          <p:nvPr/>
        </p:nvSpPr>
        <p:spPr bwMode="auto">
          <a:xfrm>
            <a:off x="48768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>
            <a:off x="52578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7" name="AutoShape 27"/>
          <p:cNvSpPr>
            <a:spLocks noChangeArrowheads="1"/>
          </p:cNvSpPr>
          <p:nvPr/>
        </p:nvSpPr>
        <p:spPr bwMode="auto">
          <a:xfrm>
            <a:off x="59436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8" name="AutoShape 28"/>
          <p:cNvSpPr>
            <a:spLocks noChangeArrowheads="1"/>
          </p:cNvSpPr>
          <p:nvPr/>
        </p:nvSpPr>
        <p:spPr bwMode="auto">
          <a:xfrm>
            <a:off x="6324600" y="3581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225309" name="Rectangle 29"/>
          <p:cNvSpPr>
            <a:spLocks noChangeArrowheads="1"/>
          </p:cNvSpPr>
          <p:nvPr/>
        </p:nvSpPr>
        <p:spPr bwMode="auto">
          <a:xfrm>
            <a:off x="3352800" y="3581400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225310" name="Rectangle 30"/>
          <p:cNvSpPr>
            <a:spLocks noChangeArrowheads="1"/>
          </p:cNvSpPr>
          <p:nvPr/>
        </p:nvSpPr>
        <p:spPr bwMode="auto">
          <a:xfrm>
            <a:off x="4800600" y="3581400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225311" name="Rectangle 31"/>
          <p:cNvSpPr>
            <a:spLocks noChangeArrowheads="1"/>
          </p:cNvSpPr>
          <p:nvPr/>
        </p:nvSpPr>
        <p:spPr bwMode="auto">
          <a:xfrm>
            <a:off x="5181600" y="3581400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225312" name="Rectangle 32"/>
          <p:cNvSpPr>
            <a:spLocks noChangeArrowheads="1"/>
          </p:cNvSpPr>
          <p:nvPr/>
        </p:nvSpPr>
        <p:spPr bwMode="auto">
          <a:xfrm>
            <a:off x="5867400" y="3581400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6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2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22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autoUpdateAnimBg="0"/>
      <p:bldP spid="225284" grpId="0" autoUpdateAnimBg="0"/>
      <p:bldP spid="225285" grpId="0" animBg="1"/>
      <p:bldP spid="225286" grpId="0" animBg="1"/>
      <p:bldP spid="225287" grpId="0" animBg="1"/>
      <p:bldP spid="225288" grpId="0" animBg="1"/>
      <p:bldP spid="225289" grpId="0" animBg="1"/>
      <p:bldP spid="225290" grpId="0" animBg="1"/>
      <p:bldP spid="225291" grpId="0" animBg="1"/>
      <p:bldP spid="225292" grpId="0" animBg="1"/>
      <p:bldP spid="225293" grpId="0" animBg="1"/>
      <p:bldP spid="225294" grpId="0" animBg="1"/>
      <p:bldP spid="225295" grpId="0" animBg="1"/>
      <p:bldP spid="225296" grpId="0" animBg="1"/>
      <p:bldP spid="225297" grpId="0" animBg="1"/>
      <p:bldP spid="225298" grpId="0" animBg="1"/>
      <p:bldP spid="225299" grpId="0" animBg="1"/>
      <p:bldP spid="225300" grpId="0" animBg="1" autoUpdateAnimBg="0"/>
      <p:bldP spid="225301" grpId="0" animBg="1" autoUpdateAnimBg="0"/>
      <p:bldP spid="225302" grpId="0" animBg="1" autoUpdateAnimBg="0"/>
      <p:bldP spid="225303" grpId="0" animBg="1" autoUpdateAnimBg="0"/>
      <p:bldP spid="225304" grpId="0" animBg="1"/>
      <p:bldP spid="225305" grpId="0" animBg="1"/>
      <p:bldP spid="225306" grpId="0" animBg="1"/>
      <p:bldP spid="225307" grpId="0" animBg="1"/>
      <p:bldP spid="225308" grpId="0" animBg="1"/>
      <p:bldP spid="225309" grpId="0" animBg="1"/>
      <p:bldP spid="225310" grpId="0" animBg="1"/>
      <p:bldP spid="225311" grpId="0" animBg="1"/>
      <p:bldP spid="2253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-381000" y="152400"/>
            <a:ext cx="8143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>
              <a:buFont typeface="Wingdings" pitchFamily="2" charset="2"/>
              <a:buChar char="l"/>
            </a:pP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如何从原表达式求得后缀式？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457200" y="3457575"/>
            <a:ext cx="8382000" cy="202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每个运算符的运算次序要由</a:t>
            </a:r>
            <a:r>
              <a:rPr kumimoji="1" lang="zh-CN" altLang="en-US" sz="36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它之后的一个运算符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来定，在后缀式中</a:t>
            </a:r>
            <a:r>
              <a:rPr kumimoji="1" lang="en-US" altLang="zh-CN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优先数高的运算符领先于优先数低的运算符。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50520" y="1431036"/>
            <a:ext cx="84257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分析 “原表达式” 和 “后缀式”中的运算符</a:t>
            </a:r>
            <a:r>
              <a:rPr kumimoji="1" lang="en-US" altLang="zh-CN" sz="32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 b="1" dirty="0">
              <a:solidFill>
                <a:srgbClr val="006666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原表达式</a:t>
            </a:r>
            <a:r>
              <a:rPr kumimoji="1" lang="en-US" altLang="zh-CN" sz="32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a + b 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c 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d / e 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f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后缀式</a:t>
            </a:r>
            <a:r>
              <a:rPr kumimoji="1" lang="en-US" altLang="zh-CN" sz="32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endParaRPr kumimoji="1" lang="en-US" altLang="zh-CN" sz="3600" dirty="0">
              <a:solidFill>
                <a:srgbClr val="CC6600"/>
              </a:solidFill>
              <a:latin typeface="Times New Roman" pitchFamily="18" charset="0"/>
            </a:endParaRP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295144" y="2616391"/>
            <a:ext cx="41624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a b c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+ d e / f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endParaRPr kumimoji="1" lang="en-US" altLang="zh-CN" sz="4000" dirty="0">
              <a:solidFill>
                <a:srgbClr val="FF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2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32" grpId="0" autoUpdateAnimBg="0"/>
      <p:bldP spid="22733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从原表达式求得后缀式的规律为：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-171450" y="137795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1) 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设立暂存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运算符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-228600" y="2312988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设表达式的结束符为“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#”,     </a:t>
            </a:r>
          </a:p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予设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运算符栈的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栈底为“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#”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-176213" y="4264025"/>
            <a:ext cx="56022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3) 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当前字符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是操作数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2" eaLnBrk="0" hangingPunct="0">
              <a:lnSpc>
                <a:spcPct val="125000"/>
              </a:lnSpc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则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直接发送给后缀式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6" name="Text Box 0"/>
          <p:cNvSpPr txBox="1">
            <a:spLocks noChangeArrowheads="1"/>
          </p:cNvSpPr>
          <p:nvPr/>
        </p:nvSpPr>
        <p:spPr bwMode="auto">
          <a:xfrm>
            <a:off x="4308475" y="5508625"/>
            <a:ext cx="4459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d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/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f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54950" y="1781175"/>
            <a:ext cx="790575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57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0" grpId="0" autoUpdateAnimBg="0"/>
      <p:bldP spid="229381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-304800" y="974725"/>
            <a:ext cx="8717280" cy="12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2" indent="-457200" eaLnBrk="0" hangingPunct="0">
              <a:lnSpc>
                <a:spcPct val="125000"/>
              </a:lnSpc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当前表达式运算符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优先数高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于栈顶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运算符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进栈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-304800" y="2641600"/>
            <a:ext cx="944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5)  </a:t>
            </a:r>
            <a:r>
              <a:rPr kumimoji="1" lang="zh-CN" altLang="en-US" sz="320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否则，退出栈顶运算符发送给后缀式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588963" y="3697288"/>
            <a:ext cx="72596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6)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“(”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对它前后的运算符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起隔离作用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57200" indent="-457200" eaLnBrk="0" hangingPunct="0">
              <a:lnSpc>
                <a:spcPct val="125000"/>
              </a:lnSpc>
            </a:pPr>
            <a:r>
              <a:rPr kumimoji="1" lang="zh-CN" altLang="en-US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“</a:t>
            </a: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)”</a:t>
            </a:r>
            <a:r>
              <a:rPr kumimoji="1" lang="zh-CN" altLang="en-US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可视为自相应左括弧开始的表达式的结束符。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33400" y="762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 u="sng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从原表达式求得后缀式的规律为：</a:t>
            </a:r>
            <a:endParaRPr kumimoji="1" lang="zh-CN" altLang="en-US" sz="4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442" name="Text Box 1026"/>
          <p:cNvSpPr txBox="1">
            <a:spLocks noChangeArrowheads="1"/>
          </p:cNvSpPr>
          <p:nvPr/>
        </p:nvSpPr>
        <p:spPr bwMode="auto">
          <a:xfrm>
            <a:off x="4308475" y="5508625"/>
            <a:ext cx="4459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d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/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f</a:t>
            </a:r>
          </a:p>
        </p:txBody>
      </p:sp>
      <p:sp>
        <p:nvSpPr>
          <p:cNvPr id="317443" name="Rectangle 1027"/>
          <p:cNvSpPr>
            <a:spLocks noChangeArrowheads="1"/>
          </p:cNvSpPr>
          <p:nvPr/>
        </p:nvSpPr>
        <p:spPr bwMode="auto">
          <a:xfrm>
            <a:off x="7854950" y="1781175"/>
            <a:ext cx="790575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4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3" grpId="0" autoUpdateAnimBg="0"/>
      <p:bldP spid="2304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323850" y="342900"/>
            <a:ext cx="8572500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CC0099"/>
                </a:solidFill>
                <a:ea typeface="楷体_GB2312" pitchFamily="49" charset="-122"/>
              </a:rPr>
              <a:t>释放结点</a:t>
            </a:r>
          </a:p>
          <a:p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void </a:t>
            </a:r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Free_SL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(</a:t>
            </a:r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SLinkList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&amp;Space</a:t>
            </a:r>
            <a:r>
              <a:rPr lang="zh-CN" altLang="en-US" sz="3200" b="1" dirty="0">
                <a:solidFill>
                  <a:srgbClr val="3333FF"/>
                </a:solidFill>
                <a:ea typeface="楷体_GB2312" pitchFamily="49" charset="-122"/>
              </a:rPr>
              <a:t>，</a:t>
            </a:r>
            <a:r>
              <a:rPr lang="en-US" altLang="zh-CN" sz="3200" b="1" dirty="0" err="1">
                <a:solidFill>
                  <a:srgbClr val="3333FF"/>
                </a:solidFill>
                <a:ea typeface="楷体_GB2312" pitchFamily="49" charset="-122"/>
              </a:rPr>
              <a:t>int</a:t>
            </a: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k){</a:t>
            </a:r>
          </a:p>
          <a:p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</a:rPr>
              <a:t>   //</a:t>
            </a:r>
            <a:r>
              <a:rPr lang="zh-CN" altLang="en-US" sz="2800" b="1" dirty="0">
                <a:solidFill>
                  <a:srgbClr val="CC0099"/>
                </a:solidFill>
                <a:ea typeface="楷体_GB2312" pitchFamily="49" charset="-122"/>
              </a:rPr>
              <a:t>将下标为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CC0099"/>
                </a:solidFill>
                <a:ea typeface="楷体_GB2312" pitchFamily="49" charset="-122"/>
              </a:rPr>
              <a:t>的空闲结点回收到备用链表</a:t>
            </a: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楷体_GB2312" pitchFamily="49" charset="-122"/>
              </a:rPr>
              <a:t> </a:t>
            </a:r>
            <a:r>
              <a:rPr lang="en-US" altLang="zh-CN" sz="3200" b="1" dirty="0">
                <a:ea typeface="楷体_GB2312" pitchFamily="49" charset="-122"/>
              </a:rPr>
              <a:t>space [k].cur = space [0].cur;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space [0].cur = k;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楷体_GB2312" pitchFamily="49" charset="-122"/>
              </a:rPr>
              <a:t> }//</a:t>
            </a:r>
            <a:r>
              <a:rPr lang="en-US" altLang="zh-CN" sz="3200" b="1" dirty="0" err="1">
                <a:ea typeface="楷体_GB2312" pitchFamily="49" charset="-122"/>
              </a:rPr>
              <a:t>Free_SL</a:t>
            </a:r>
            <a:endParaRPr lang="en-US" altLang="zh-CN" sz="3200" b="1" dirty="0"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6516216" y="2647950"/>
            <a:ext cx="85613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1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FF00FF"/>
                </a:solidFill>
              </a:rPr>
              <a:t>2</a:t>
            </a:r>
          </a:p>
          <a:p>
            <a:pPr algn="ctr">
              <a:spcBef>
                <a:spcPct val="80000"/>
              </a:spcBef>
            </a:pPr>
            <a:endParaRPr lang="en-US" altLang="zh-CN" sz="2400" b="1" dirty="0">
              <a:solidFill>
                <a:srgbClr val="3333FF"/>
              </a:solidFill>
            </a:endParaRP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998</a:t>
            </a:r>
          </a:p>
          <a:p>
            <a:pPr algn="ctr">
              <a:spcBef>
                <a:spcPct val="8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999</a:t>
            </a:r>
          </a:p>
        </p:txBody>
      </p:sp>
      <p:graphicFrame>
        <p:nvGraphicFramePr>
          <p:cNvPr id="366596" name="Group 4"/>
          <p:cNvGraphicFramePr>
            <a:graphicFrameLocks noGrp="1"/>
          </p:cNvGraphicFramePr>
          <p:nvPr/>
        </p:nvGraphicFramePr>
        <p:xfrm>
          <a:off x="7410450" y="2514600"/>
          <a:ext cx="1428750" cy="4095752"/>
        </p:xfrm>
        <a:graphic>
          <a:graphicData uri="http://schemas.openxmlformats.org/drawingml/2006/table">
            <a:tbl>
              <a:tblPr/>
              <a:tblGrid>
                <a:gridCol w="723900"/>
                <a:gridCol w="704850"/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38350" y="4552950"/>
            <a:ext cx="533400" cy="342900"/>
            <a:chOff x="696" y="3504"/>
            <a:chExt cx="336" cy="216"/>
          </a:xfrm>
        </p:grpSpPr>
        <p:sp>
          <p:nvSpPr>
            <p:cNvPr id="366620" name="Rectangle 28"/>
            <p:cNvSpPr>
              <a:spLocks noChangeArrowheads="1"/>
            </p:cNvSpPr>
            <p:nvPr/>
          </p:nvSpPr>
          <p:spPr bwMode="auto">
            <a:xfrm>
              <a:off x="696" y="3504"/>
              <a:ext cx="336" cy="21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924" y="35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067050" y="4552950"/>
            <a:ext cx="533400" cy="342900"/>
            <a:chOff x="1236" y="3504"/>
            <a:chExt cx="336" cy="216"/>
          </a:xfrm>
        </p:grpSpPr>
        <p:sp>
          <p:nvSpPr>
            <p:cNvPr id="366623" name="Rectangle 31"/>
            <p:cNvSpPr>
              <a:spLocks noChangeArrowheads="1"/>
            </p:cNvSpPr>
            <p:nvPr/>
          </p:nvSpPr>
          <p:spPr bwMode="auto">
            <a:xfrm>
              <a:off x="1236" y="3504"/>
              <a:ext cx="33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4" name="Line 32"/>
            <p:cNvSpPr>
              <a:spLocks noChangeShapeType="1"/>
            </p:cNvSpPr>
            <p:nvPr/>
          </p:nvSpPr>
          <p:spPr bwMode="auto">
            <a:xfrm>
              <a:off x="1476" y="35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133850" y="4552950"/>
            <a:ext cx="533400" cy="342900"/>
            <a:chOff x="1236" y="3504"/>
            <a:chExt cx="336" cy="216"/>
          </a:xfrm>
        </p:grpSpPr>
        <p:sp>
          <p:nvSpPr>
            <p:cNvPr id="366626" name="Rectangle 34"/>
            <p:cNvSpPr>
              <a:spLocks noChangeArrowheads="1"/>
            </p:cNvSpPr>
            <p:nvPr/>
          </p:nvSpPr>
          <p:spPr bwMode="auto">
            <a:xfrm>
              <a:off x="1236" y="3504"/>
              <a:ext cx="33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7" name="Line 35"/>
            <p:cNvSpPr>
              <a:spLocks noChangeShapeType="1"/>
            </p:cNvSpPr>
            <p:nvPr/>
          </p:nvSpPr>
          <p:spPr bwMode="auto">
            <a:xfrm>
              <a:off x="1476" y="35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276850" y="4533900"/>
            <a:ext cx="533400" cy="342900"/>
            <a:chOff x="1236" y="3504"/>
            <a:chExt cx="336" cy="216"/>
          </a:xfrm>
        </p:grpSpPr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1236" y="3504"/>
              <a:ext cx="33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30" name="Line 38"/>
            <p:cNvSpPr>
              <a:spLocks noChangeShapeType="1"/>
            </p:cNvSpPr>
            <p:nvPr/>
          </p:nvSpPr>
          <p:spPr bwMode="auto">
            <a:xfrm>
              <a:off x="1476" y="35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31" name="Line 39"/>
          <p:cNvSpPr>
            <a:spLocks noChangeShapeType="1"/>
          </p:cNvSpPr>
          <p:nvPr/>
        </p:nvSpPr>
        <p:spPr bwMode="auto">
          <a:xfrm>
            <a:off x="2457450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2" name="Line 40"/>
          <p:cNvSpPr>
            <a:spLocks noChangeShapeType="1"/>
          </p:cNvSpPr>
          <p:nvPr/>
        </p:nvSpPr>
        <p:spPr bwMode="auto">
          <a:xfrm>
            <a:off x="3486150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3" name="Line 41"/>
          <p:cNvSpPr>
            <a:spLocks noChangeShapeType="1"/>
          </p:cNvSpPr>
          <p:nvPr/>
        </p:nvSpPr>
        <p:spPr bwMode="auto">
          <a:xfrm>
            <a:off x="4610100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4" name="Text Box 42"/>
          <p:cNvSpPr txBox="1">
            <a:spLocks noChangeArrowheads="1"/>
          </p:cNvSpPr>
          <p:nvPr/>
        </p:nvSpPr>
        <p:spPr bwMode="auto">
          <a:xfrm>
            <a:off x="3143250" y="40576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 </a:t>
            </a:r>
            <a:r>
              <a:rPr lang="en-US" altLang="zh-CN" sz="2800" smtClean="0">
                <a:solidFill>
                  <a:srgbClr val="3333FF"/>
                </a:solidFill>
              </a:rPr>
              <a:t>1</a:t>
            </a:r>
            <a:endParaRPr lang="en-US" altLang="zh-CN" sz="2800">
              <a:solidFill>
                <a:srgbClr val="3333FF"/>
              </a:solidFill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514600" y="5353050"/>
            <a:ext cx="533400" cy="342900"/>
            <a:chOff x="696" y="3504"/>
            <a:chExt cx="336" cy="216"/>
          </a:xfrm>
        </p:grpSpPr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696" y="3504"/>
              <a:ext cx="336" cy="2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>
              <a:off x="924" y="35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38" name="Freeform 46"/>
          <p:cNvSpPr>
            <a:spLocks/>
          </p:cNvSpPr>
          <p:nvPr/>
        </p:nvSpPr>
        <p:spPr bwMode="auto">
          <a:xfrm>
            <a:off x="2057400" y="4819650"/>
            <a:ext cx="457200" cy="72390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276" y="180"/>
              </a:cxn>
              <a:cxn ang="0">
                <a:pos x="0" y="180"/>
              </a:cxn>
              <a:cxn ang="0">
                <a:pos x="0" y="456"/>
              </a:cxn>
              <a:cxn ang="0">
                <a:pos x="288" y="456"/>
              </a:cxn>
            </a:cxnLst>
            <a:rect l="0" t="0" r="r" b="b"/>
            <a:pathLst>
              <a:path w="288" h="456">
                <a:moveTo>
                  <a:pt x="276" y="0"/>
                </a:moveTo>
                <a:lnTo>
                  <a:pt x="276" y="180"/>
                </a:lnTo>
                <a:lnTo>
                  <a:pt x="0" y="180"/>
                </a:lnTo>
                <a:lnTo>
                  <a:pt x="0" y="456"/>
                </a:lnTo>
                <a:lnTo>
                  <a:pt x="288" y="456"/>
                </a:ln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9" name="Freeform 47"/>
          <p:cNvSpPr>
            <a:spLocks/>
          </p:cNvSpPr>
          <p:nvPr/>
        </p:nvSpPr>
        <p:spPr bwMode="auto">
          <a:xfrm>
            <a:off x="2819400" y="4838700"/>
            <a:ext cx="647700" cy="685800"/>
          </a:xfrm>
          <a:custGeom>
            <a:avLst/>
            <a:gdLst/>
            <a:ahLst/>
            <a:cxnLst>
              <a:cxn ang="0">
                <a:pos x="84" y="432"/>
              </a:cxn>
              <a:cxn ang="0">
                <a:pos x="408" y="432"/>
              </a:cxn>
              <a:cxn ang="0">
                <a:pos x="408" y="240"/>
              </a:cxn>
              <a:cxn ang="0">
                <a:pos x="0" y="240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408" h="432">
                <a:moveTo>
                  <a:pt x="84" y="432"/>
                </a:moveTo>
                <a:lnTo>
                  <a:pt x="408" y="432"/>
                </a:lnTo>
                <a:lnTo>
                  <a:pt x="408" y="240"/>
                </a:lnTo>
                <a:lnTo>
                  <a:pt x="0" y="24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0" name="Text Box 48"/>
          <p:cNvSpPr txBox="1">
            <a:spLocks noChangeArrowheads="1"/>
          </p:cNvSpPr>
          <p:nvPr/>
        </p:nvSpPr>
        <p:spPr bwMode="auto">
          <a:xfrm>
            <a:off x="2555874" y="5703639"/>
            <a:ext cx="1152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 smtClean="0">
                <a:solidFill>
                  <a:srgbClr val="3333FF"/>
                </a:solidFill>
              </a:rPr>
              <a:t>k=2</a:t>
            </a:r>
            <a:endParaRPr lang="en-US" altLang="zh-CN" sz="2400" dirty="0">
              <a:solidFill>
                <a:srgbClr val="3333FF"/>
              </a:solidFill>
            </a:endParaRPr>
          </a:p>
        </p:txBody>
      </p:sp>
      <p:sp>
        <p:nvSpPr>
          <p:cNvPr id="366641" name="Text Box 49"/>
          <p:cNvSpPr txBox="1">
            <a:spLocks noChangeArrowheads="1"/>
          </p:cNvSpPr>
          <p:nvPr/>
        </p:nvSpPr>
        <p:spPr bwMode="auto">
          <a:xfrm>
            <a:off x="8316913" y="2636838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>
                <a:latin typeface="Arial" charset="0"/>
              </a:rPr>
              <a:t>2</a:t>
            </a:r>
          </a:p>
        </p:txBody>
      </p:sp>
      <p:sp>
        <p:nvSpPr>
          <p:cNvPr id="366642" name="Text Box 50"/>
          <p:cNvSpPr txBox="1">
            <a:spLocks noChangeArrowheads="1"/>
          </p:cNvSpPr>
          <p:nvPr/>
        </p:nvSpPr>
        <p:spPr bwMode="auto">
          <a:xfrm>
            <a:off x="8316913" y="4005263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38" grpId="0" animBg="1"/>
      <p:bldP spid="366639" grpId="0" animBg="1"/>
      <p:bldP spid="366641" grpId="0" animBg="1"/>
      <p:bldP spid="36664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556000" y="2193925"/>
            <a:ext cx="1223963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8313738" y="377825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f</a:t>
            </a:r>
            <a:endParaRPr kumimoji="1" lang="en-US" altLang="zh-CN" sz="36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80000" y="42545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a </a:t>
            </a:r>
            <a:endParaRPr kumimoji="1" lang="en-US" altLang="zh-CN" sz="36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5362575" y="3937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5722938" y="3937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b </a:t>
            </a:r>
            <a:endParaRPr kumimoji="1" lang="en-US" altLang="zh-CN" sz="36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6434138" y="393700"/>
            <a:ext cx="6492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6721475" y="393700"/>
            <a:ext cx="6492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7083425" y="3937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7445375" y="3937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7659688" y="3937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4754563" y="434975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8639175" y="385763"/>
            <a:ext cx="50482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# 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963" y="33020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7899400" y="377825"/>
            <a:ext cx="4889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3600" b="1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3668713" y="4384675"/>
            <a:ext cx="1079500" cy="50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6280150" y="376238"/>
            <a:ext cx="48895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(</a:t>
            </a:r>
            <a:endParaRPr kumimoji="1" lang="en-US" altLang="zh-CN" sz="3600" b="1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76938" y="393700"/>
            <a:ext cx="6492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2249488" y="363538"/>
            <a:ext cx="50482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3668713" y="2941638"/>
            <a:ext cx="1079500" cy="50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3684588" y="3519488"/>
            <a:ext cx="1079500" cy="50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70" name="Text Box 22"/>
          <p:cNvSpPr txBox="1">
            <a:spLocks noChangeArrowheads="1"/>
          </p:cNvSpPr>
          <p:nvPr/>
        </p:nvSpPr>
        <p:spPr bwMode="auto">
          <a:xfrm>
            <a:off x="2501900" y="361950"/>
            <a:ext cx="6492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71" name="Rectangle 23"/>
          <p:cNvSpPr>
            <a:spLocks noChangeArrowheads="1"/>
          </p:cNvSpPr>
          <p:nvPr/>
        </p:nvSpPr>
        <p:spPr bwMode="auto">
          <a:xfrm>
            <a:off x="3668713" y="3984625"/>
            <a:ext cx="1079500" cy="504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8026400" y="361950"/>
            <a:ext cx="504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3259138" y="328613"/>
            <a:ext cx="50482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3706813" y="3913188"/>
            <a:ext cx="962025" cy="53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3690938" y="4410075"/>
            <a:ext cx="962025" cy="53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2476" name="Text Box 28"/>
          <p:cNvSpPr txBox="1">
            <a:spLocks noChangeArrowheads="1"/>
          </p:cNvSpPr>
          <p:nvPr/>
        </p:nvSpPr>
        <p:spPr bwMode="auto">
          <a:xfrm>
            <a:off x="3576638" y="361950"/>
            <a:ext cx="6492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600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3600" b="1">
                <a:solidFill>
                  <a:srgbClr val="66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4684713" y="1093788"/>
            <a:ext cx="4459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d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/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f</a:t>
            </a: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3722688" y="4732338"/>
            <a:ext cx="962025" cy="53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32479" name="Group 31"/>
          <p:cNvGraphicFramePr>
            <a:graphicFrameLocks noGrp="1"/>
          </p:cNvGraphicFramePr>
          <p:nvPr/>
        </p:nvGraphicFramePr>
        <p:xfrm>
          <a:off x="5454650" y="2489200"/>
          <a:ext cx="3536950" cy="4145280"/>
        </p:xfrm>
        <a:graphic>
          <a:graphicData uri="http://schemas.openxmlformats.org/drawingml/2006/table">
            <a:tbl>
              <a:tblPr/>
              <a:tblGrid>
                <a:gridCol w="441325"/>
                <a:gridCol w="441325"/>
                <a:gridCol w="444500"/>
                <a:gridCol w="441325"/>
                <a:gridCol w="441325"/>
                <a:gridCol w="441325"/>
                <a:gridCol w="444500"/>
                <a:gridCol w="441325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562" name="Text Box 114"/>
          <p:cNvSpPr txBox="1">
            <a:spLocks noChangeArrowheads="1"/>
          </p:cNvSpPr>
          <p:nvPr/>
        </p:nvSpPr>
        <p:spPr bwMode="auto">
          <a:xfrm>
            <a:off x="5546725" y="1905000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表达式</a:t>
            </a:r>
          </a:p>
        </p:txBody>
      </p:sp>
      <p:sp>
        <p:nvSpPr>
          <p:cNvPr id="232563" name="Text Box 115"/>
          <p:cNvSpPr txBox="1">
            <a:spLocks noChangeArrowheads="1"/>
          </p:cNvSpPr>
          <p:nvPr/>
        </p:nvSpPr>
        <p:spPr bwMode="auto">
          <a:xfrm>
            <a:off x="4829175" y="2544763"/>
            <a:ext cx="549275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232564" name="Line 116"/>
          <p:cNvSpPr>
            <a:spLocks noChangeShapeType="1"/>
          </p:cNvSpPr>
          <p:nvPr/>
        </p:nvSpPr>
        <p:spPr bwMode="auto">
          <a:xfrm>
            <a:off x="5456238" y="2484438"/>
            <a:ext cx="457200" cy="547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1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3237E-6 C -0.01997 0.02613 -0.03958 0.05226 -0.05347 0.08648 C -0.06788 0.1207 -0.07969 0.16463 -0.08559 0.20555 C -0.09132 0.24648 -0.08889 0.26289 -0.08993 0.33179 C -0.09045 0.4007 -0.08993 0.57087 -0.08993 0.619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5087E-6 L -0.55347 -0.0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7168E-6 C -0.02205 0.00301 -0.04392 0.00624 -0.06215 0.02104 C -0.08055 0.03584 -0.096 0.06243 -0.11007 0.08879 C -0.1243 0.11515 -0.13958 0.14728 -0.14739 0.17989 C -0.15503 0.21249 -0.15468 0.22127 -0.15625 0.28509 C -0.15781 0.3489 -0.15712 0.45596 -0.15625 0.56301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27168E-6 L -0.59028 -1.2716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27168E-6 C -0.03455 0.00809 -0.06892 0.01619 -0.09635 0.03607 C -0.12378 0.05572 -0.14548 0.08486 -0.16476 0.11815 C -0.18403 0.15168 -0.20364 0.20069 -0.21215 0.23653 C -0.22066 0.27237 -0.21458 0.27792 -0.2158 0.33318 C -0.21701 0.38844 -0.21805 0.52948 -0.21927 0.56786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23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08092E-6 C -0.04201 0.00809 -0.08368 0.01665 -0.11528 0.03769 C -0.14687 0.05873 -0.1691 0.09618 -0.18941 0.12578 C -0.20989 0.1556 -0.22691 0.18312 -0.23767 0.21688 C -0.24861 0.25063 -0.25173 0.28023 -0.25451 0.32809 C -0.25712 0.37572 -0.2559 0.43861 -0.25451 0.50219 " pathEditMode="relative" rAng="0" ptsTypes="aaaaaA">
                                      <p:cBhvr>
                                        <p:cTn id="36" dur="2000" fill="hold"/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7168E-6 L -0.58854 -0.00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7168E-6 C -0.0441 0.00254 -0.0882 0.00555 -0.1257 0.01919 C -0.16302 0.0333 -0.19861 0.05619 -0.22466 0.08301 C -0.2507 0.10983 -0.26736 0.1496 -0.28177 0.18058 C -0.29601 0.21156 -0.30556 0.22659 -0.31025 0.26844 C -0.31493 0.31052 -0.31268 0.37133 -0.31025 0.43237 " pathEditMode="relative" rAng="0" ptsTypes="aaaaaA">
                                      <p:cBhvr>
                                        <p:cTn id="44" dur="20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7168E-6 L -0.60955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7168E-6 C -0.06007 0.00162 -0.11996 0.00347 -0.1658 0.01619 C -0.21146 0.0289 -0.24392 0.05249 -0.275 0.077 C -0.3059 0.1015 -0.33333 0.13619 -0.35156 0.16347 C -0.36962 0.19075 -0.37899 0.20809 -0.3842 0.24046 C -0.38941 0.2733 -0.38611 0.31653 -0.38246 0.35977 " pathEditMode="relative" rAng="0" ptsTypes="aaaaaA">
                                      <p:cBhvr>
                                        <p:cTn id="52" dur="2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7168E-6 L -0.63247 -0.004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xit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0578E-6 C -0.07656 0.0037 -0.15295 0.00763 -0.21111 0.01919 C -0.2691 0.03098 -0.31059 0.04092 -0.34896 0.06982 C -0.38715 0.09896 -0.42309 0.14589 -0.4401 0.19306 C -0.45694 0.24023 -0.44913 0.30127 -0.45087 0.3526 C -0.4526 0.4037 -0.45052 0.47584 -0.45087 0.50011 " pathEditMode="relative" rAng="0" ptsTypes="aaaaaA">
                                      <p:cBhvr>
                                        <p:cTn id="90" dur="2000" fill="hold"/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" y="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67052E-7 L -0.59549 -0.0023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3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79769E-6 C -0.04983 -0.02891 -0.09931 -0.05735 -0.17917 -0.10243 C -0.25886 -0.14752 -0.3691 -0.20925 -0.479 -0.27122 " pathEditMode="relative" rAng="0" ptsTypes="aaA">
                                      <p:cBhvr>
                                        <p:cTn id="118" dur="10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/>
      <p:bldP spid="232452" grpId="0"/>
      <p:bldP spid="232453" grpId="0"/>
      <p:bldP spid="232454" grpId="0"/>
      <p:bldP spid="232455" grpId="0"/>
      <p:bldP spid="232456" grpId="0"/>
      <p:bldP spid="232457" grpId="0"/>
      <p:bldP spid="232458" grpId="0"/>
      <p:bldP spid="232459" grpId="0"/>
      <p:bldP spid="232460" grpId="0"/>
      <p:bldP spid="232461" grpId="0"/>
      <p:bldP spid="232462" grpId="0"/>
      <p:bldP spid="232463" grpId="0"/>
      <p:bldP spid="232464" grpId="0" animBg="1"/>
      <p:bldP spid="232465" grpId="0"/>
      <p:bldP spid="232467" grpId="0"/>
      <p:bldP spid="232468" grpId="0" animBg="1"/>
      <p:bldP spid="232469" grpId="0" animBg="1"/>
      <p:bldP spid="232470" grpId="0"/>
      <p:bldP spid="232471" grpId="0" animBg="1"/>
      <p:bldP spid="232472" grpId="0"/>
      <p:bldP spid="232473" grpId="0"/>
      <p:bldP spid="232474" grpId="0" animBg="1"/>
      <p:bldP spid="232475" grpId="0" animBg="1"/>
      <p:bldP spid="232476" grpId="0"/>
      <p:bldP spid="232477" grpId="0"/>
      <p:bldP spid="23247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从原表达式求得后缀式的规律为：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-171450" y="137795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1) 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设立暂存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运算符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-228600" y="2312988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设表达式的结束符为“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#”,     </a:t>
            </a:r>
          </a:p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予设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运算符栈的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栈底为“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#”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-176213" y="4264025"/>
            <a:ext cx="56022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3) 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当前字符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是操作数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2" eaLnBrk="0" hangingPunct="0">
              <a:lnSpc>
                <a:spcPct val="125000"/>
              </a:lnSpc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则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直接发送给后缀式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4308475" y="5508625"/>
            <a:ext cx="4459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d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/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f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7854950" y="1781175"/>
            <a:ext cx="790575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8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-304800" y="974725"/>
            <a:ext cx="8790432" cy="12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2" indent="-457200" eaLnBrk="0" hangingPunct="0">
              <a:lnSpc>
                <a:spcPct val="125000"/>
              </a:lnSpc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当前表达式运算符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优先数高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于栈顶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运算符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进栈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-304800" y="2641600"/>
            <a:ext cx="944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5)  </a:t>
            </a:r>
            <a:r>
              <a:rPr kumimoji="1" lang="zh-CN" altLang="en-US" sz="320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否则，退出栈顶运算符发送给后缀式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588963" y="3697288"/>
            <a:ext cx="72596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6)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“(”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对它前后的运算符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起隔离作用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57200" indent="-457200" eaLnBrk="0" hangingPunct="0">
              <a:lnSpc>
                <a:spcPct val="125000"/>
              </a:lnSpc>
            </a:pPr>
            <a:r>
              <a:rPr kumimoji="1" lang="zh-CN" altLang="en-US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“</a:t>
            </a: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)”</a:t>
            </a:r>
            <a:r>
              <a:rPr kumimoji="1" lang="zh-CN" altLang="en-US" sz="3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可视为自相应左括弧开始的表达式的结束符。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533400" y="762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 u="sng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从原表达式求得后缀式的规律为：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308475" y="5508625"/>
            <a:ext cx="4459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d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/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FF6600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f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7854950" y="1781175"/>
            <a:ext cx="790575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3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8120063" y="2547938"/>
            <a:ext cx="615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933575" y="3352800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</a:rPr>
              <a:t>… …</a:t>
            </a:r>
          </a:p>
        </p:txBody>
      </p:sp>
      <p:sp>
        <p:nvSpPr>
          <p:cNvPr id="233472" name="Text Box 0"/>
          <p:cNvSpPr txBox="1">
            <a:spLocks noChangeArrowheads="1"/>
          </p:cNvSpPr>
          <p:nvPr/>
        </p:nvSpPr>
        <p:spPr bwMode="auto">
          <a:xfrm>
            <a:off x="1588" y="630238"/>
            <a:ext cx="417512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473" name="Text Box 1"/>
          <p:cNvSpPr txBox="1">
            <a:spLocks noChangeArrowheads="1"/>
          </p:cNvSpPr>
          <p:nvPr/>
        </p:nvSpPr>
        <p:spPr bwMode="auto">
          <a:xfrm>
            <a:off x="5356225" y="893763"/>
            <a:ext cx="615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488" y="76200"/>
            <a:ext cx="8921750" cy="668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transform(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&amp;suffix[ ],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exp[ ] )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InitStack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(S);  Push(S, 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#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= 0; 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= exp[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] ;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StackEmpty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(S))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栈为空则结束</a:t>
            </a:r>
            <a:endParaRPr kumimoji="1" lang="zh-CN" altLang="en-US" sz="2800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IN(</a:t>
            </a:r>
            <a:r>
              <a:rPr kumimoji="1" lang="en-US" altLang="zh-CN" sz="36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OP)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Pass( Suffix, </a:t>
            </a:r>
            <a:r>
              <a:rPr kumimoji="1" lang="en-US" altLang="zh-CN" sz="36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当前为操作数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{            }        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表达式当前字符为运算符</a:t>
            </a:r>
            <a:endParaRPr kumimoji="1" lang="zh-CN" altLang="en-US" sz="2800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!= 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#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= exp[++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]; </a:t>
            </a:r>
            <a:r>
              <a:rPr kumimoji="1"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取下一个字符</a:t>
            </a:r>
            <a:endParaRPr kumimoji="1" lang="zh-CN" altLang="en-US" sz="2800" b="1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Pop(S, </a:t>
            </a:r>
            <a:r>
              <a:rPr kumimoji="1" lang="en-US" altLang="zh-CN" sz="36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);   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栈顶为＃则出栈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// while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// transform</a:t>
            </a:r>
          </a:p>
        </p:txBody>
      </p:sp>
    </p:spTree>
    <p:extLst>
      <p:ext uri="{BB962C8B-B14F-4D97-AF65-F5344CB8AC3E}">
        <p14:creationId xmlns:p14="http://schemas.microsoft.com/office/powerpoint/2010/main" val="256869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652463"/>
            <a:ext cx="9144000" cy="27447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0" y="3994150"/>
            <a:ext cx="9144000" cy="2133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0" y="0"/>
            <a:ext cx="9407525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switch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(ch)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  <a:r>
              <a:rPr kumimoji="1"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表达式当前字符为运算符</a:t>
            </a:r>
          </a:p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case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Push(S, ch);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case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Pop(S, c);</a:t>
            </a: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 </a:t>
            </a:r>
            <a:r>
              <a:rPr kumimoji="1" lang="en-US" altLang="zh-CN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弹出栈中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之前的所有操作符</a:t>
            </a:r>
            <a:endParaRPr kumimoji="1" lang="zh-CN" altLang="en-US" sz="20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Pass( Suffix, c);  Pop(S, c)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break;</a:t>
            </a:r>
            <a:r>
              <a:rPr kumimoji="1" lang="en-US" altLang="zh-CN" sz="36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4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defult  :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当前字符为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+,-,×,/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或＃</a:t>
            </a: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precede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Gettop(S, c)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,ch))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栈顶优先数高</a:t>
            </a:r>
            <a:endParaRPr kumimoji="1" lang="zh-CN" altLang="en-US" sz="20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Pass( Suffix, c);  Pop(S, c);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弹栈顶运算符</a:t>
            </a:r>
            <a:endParaRPr kumimoji="1" lang="zh-CN" altLang="en-US" sz="24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ch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#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 Push( S, ch);   </a:t>
            </a:r>
            <a:r>
              <a:rPr kumimoji="1"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当前字符优先数高</a:t>
            </a:r>
          </a:p>
          <a:p>
            <a:pPr eaLnBrk="0" hangingPunct="0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                        </a:t>
            </a:r>
            <a:r>
              <a:rPr kumimoji="1"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且不是＃</a:t>
            </a:r>
            <a:r>
              <a:rPr kumimoji="1"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则进栈</a:t>
            </a:r>
            <a:endParaRPr kumimoji="1" lang="zh-CN" altLang="en-US" sz="36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switch</a:t>
            </a:r>
          </a:p>
        </p:txBody>
      </p:sp>
      <p:sp>
        <p:nvSpPr>
          <p:cNvPr id="235520" name="Text Box 0"/>
          <p:cNvSpPr txBox="1">
            <a:spLocks noChangeArrowheads="1"/>
          </p:cNvSpPr>
          <p:nvPr/>
        </p:nvSpPr>
        <p:spPr bwMode="auto">
          <a:xfrm>
            <a:off x="5424129" y="5443538"/>
            <a:ext cx="615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8018463" y="3454400"/>
            <a:ext cx="615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48413" y="790575"/>
            <a:ext cx="6159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103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827584" y="2420888"/>
            <a:ext cx="820891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zh-CN" sz="3200" dirty="0">
                <a:latin typeface="+mj-ea"/>
                <a:ea typeface="+mj-ea"/>
              </a:rPr>
              <a:t>习题</a:t>
            </a:r>
            <a:r>
              <a:rPr lang="en-US" altLang="zh-CN" sz="3200" dirty="0">
                <a:latin typeface="+mj-ea"/>
                <a:ea typeface="+mj-ea"/>
              </a:rPr>
              <a:t>2.4 </a:t>
            </a:r>
            <a:r>
              <a:rPr lang="zh-CN" altLang="zh-CN" sz="3200" dirty="0">
                <a:latin typeface="+mj-ea"/>
                <a:ea typeface="+mj-ea"/>
              </a:rPr>
              <a:t>单链表拆分成多个链表（</a:t>
            </a:r>
            <a:r>
              <a:rPr lang="en-US" altLang="zh-CN" sz="3200" dirty="0">
                <a:latin typeface="+mj-ea"/>
                <a:ea typeface="+mj-ea"/>
              </a:rPr>
              <a:t>2.33</a:t>
            </a:r>
            <a:r>
              <a:rPr lang="zh-CN" altLang="zh-CN" sz="3200" dirty="0">
                <a:latin typeface="+mj-ea"/>
                <a:ea typeface="+mj-ea"/>
              </a:rPr>
              <a:t>）</a:t>
            </a:r>
            <a:r>
              <a:rPr lang="zh-CN" altLang="en-US" sz="3200" b="1" dirty="0" smtClean="0">
                <a:latin typeface="+mj-ea"/>
                <a:ea typeface="+mj-ea"/>
              </a:rPr>
              <a:t>；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3200" dirty="0">
                <a:latin typeface="+mj-ea"/>
                <a:ea typeface="+mj-ea"/>
              </a:rPr>
              <a:t>习题</a:t>
            </a:r>
            <a:r>
              <a:rPr lang="en-US" altLang="zh-CN" sz="3200" dirty="0">
                <a:latin typeface="+mj-ea"/>
                <a:ea typeface="+mj-ea"/>
              </a:rPr>
              <a:t>2.5 </a:t>
            </a:r>
            <a:r>
              <a:rPr lang="zh-CN" altLang="zh-CN" sz="3200" dirty="0">
                <a:latin typeface="+mj-ea"/>
                <a:ea typeface="+mj-ea"/>
              </a:rPr>
              <a:t>稀疏多项式奇偶项分解（</a:t>
            </a:r>
            <a:r>
              <a:rPr lang="en-US" altLang="zh-CN" sz="3200" dirty="0">
                <a:latin typeface="+mj-ea"/>
                <a:ea typeface="+mj-ea"/>
              </a:rPr>
              <a:t>2.42</a:t>
            </a:r>
            <a:r>
              <a:rPr lang="zh-CN" altLang="zh-CN" sz="3200" dirty="0">
                <a:latin typeface="+mj-ea"/>
                <a:ea typeface="+mj-ea"/>
              </a:rPr>
              <a:t>）</a:t>
            </a:r>
            <a:r>
              <a:rPr lang="en-US" altLang="zh-CN" sz="3200" b="1" dirty="0">
                <a:latin typeface="+mj-ea"/>
                <a:ea typeface="+mj-ea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3200" dirty="0">
                <a:latin typeface="+mj-ea"/>
                <a:ea typeface="+mj-ea"/>
              </a:rPr>
              <a:t>习题</a:t>
            </a:r>
            <a:r>
              <a:rPr lang="en-US" altLang="zh-CN" sz="3200" dirty="0">
                <a:latin typeface="+mj-ea"/>
                <a:ea typeface="+mj-ea"/>
              </a:rPr>
              <a:t>2.6 </a:t>
            </a:r>
            <a:r>
              <a:rPr lang="zh-CN" altLang="zh-CN" sz="3200" dirty="0">
                <a:latin typeface="+mj-ea"/>
                <a:ea typeface="+mj-ea"/>
              </a:rPr>
              <a:t>稀疏多项式顺序存储结构（</a:t>
            </a:r>
            <a:r>
              <a:rPr lang="en-US" altLang="zh-CN" sz="3200" dirty="0">
                <a:latin typeface="+mj-ea"/>
                <a:ea typeface="+mj-ea"/>
              </a:rPr>
              <a:t>2.39</a:t>
            </a:r>
            <a:r>
              <a:rPr lang="zh-CN" altLang="zh-CN" sz="3200" dirty="0">
                <a:latin typeface="+mj-ea"/>
                <a:ea typeface="+mj-ea"/>
              </a:rPr>
              <a:t>）</a:t>
            </a:r>
            <a:r>
              <a:rPr lang="en-US" altLang="zh-CN" sz="3200" b="1" dirty="0">
                <a:latin typeface="+mj-ea"/>
                <a:ea typeface="+mj-ea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3200" dirty="0">
                <a:latin typeface="+mj-ea"/>
                <a:ea typeface="+mj-ea"/>
              </a:rPr>
              <a:t>习题</a:t>
            </a:r>
            <a:r>
              <a:rPr lang="en-US" altLang="zh-CN" sz="3200" dirty="0">
                <a:latin typeface="+mj-ea"/>
                <a:ea typeface="+mj-ea"/>
              </a:rPr>
              <a:t>3.1 </a:t>
            </a:r>
            <a:r>
              <a:rPr lang="zh-CN" altLang="zh-CN" sz="3200" dirty="0">
                <a:latin typeface="+mj-ea"/>
                <a:ea typeface="+mj-ea"/>
              </a:rPr>
              <a:t>火车调度（</a:t>
            </a:r>
            <a:r>
              <a:rPr lang="en-US" altLang="zh-CN" sz="3200" dirty="0">
                <a:latin typeface="+mj-ea"/>
                <a:ea typeface="+mj-ea"/>
              </a:rPr>
              <a:t>3.16</a:t>
            </a:r>
            <a:r>
              <a:rPr lang="zh-CN" altLang="zh-CN" sz="3200" dirty="0" smtClean="0">
                <a:latin typeface="+mj-ea"/>
                <a:ea typeface="+mj-ea"/>
              </a:rPr>
              <a:t>）</a:t>
            </a:r>
            <a:r>
              <a:rPr lang="en-US" altLang="zh-CN" sz="3200" b="1" dirty="0">
                <a:latin typeface="+mj-ea"/>
                <a:ea typeface="+mj-ea"/>
              </a:rPr>
              <a:t>;</a:t>
            </a:r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27784" y="836712"/>
            <a:ext cx="38908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本讲作业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92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5346</Words>
  <Application>Microsoft Office PowerPoint</Application>
  <PresentationFormat>全屏显示(4:3)</PresentationFormat>
  <Paragraphs>1482</Paragraphs>
  <Slides>95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95</vt:i4>
      </vt:variant>
    </vt:vector>
  </HeadingPairs>
  <TitlesOfParts>
    <vt:vector size="123" baseType="lpstr">
      <vt:lpstr>Monotype Sorts</vt:lpstr>
      <vt:lpstr>仿宋_GB2312</vt:lpstr>
      <vt:lpstr>黑体</vt:lpstr>
      <vt:lpstr>华文楷体</vt:lpstr>
      <vt:lpstr>楷体_GB2312</vt:lpstr>
      <vt:lpstr>隶书</vt:lpstr>
      <vt:lpstr>宋体</vt:lpstr>
      <vt:lpstr>幼圆</vt:lpstr>
      <vt:lpstr>Arial</vt:lpstr>
      <vt:lpstr>Symbol</vt:lpstr>
      <vt:lpstr>Times New Roman</vt:lpstr>
      <vt:lpstr>Wingdings</vt:lpstr>
      <vt:lpstr>默认设计模板</vt:lpstr>
      <vt:lpstr>场景型模板</vt:lpstr>
      <vt:lpstr>1_场景型模板</vt:lpstr>
      <vt:lpstr>空演示文稿</vt:lpstr>
      <vt:lpstr>1_空演示文稿</vt:lpstr>
      <vt:lpstr>2_空演示文稿</vt:lpstr>
      <vt:lpstr>3_空演示文稿</vt:lpstr>
      <vt:lpstr>4_空演示文稿</vt:lpstr>
      <vt:lpstr>5_空演示文稿</vt:lpstr>
      <vt:lpstr>6_空演示文稿</vt:lpstr>
      <vt:lpstr>7_空演示文稿</vt:lpstr>
      <vt:lpstr>8_空演示文稿</vt:lpstr>
      <vt:lpstr>剪辑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Push(&amp;S, e)         初始条件：栈 S 已存在。        操作结果：插入元素 e 为新的                             栈顶元素。</vt:lpstr>
      <vt:lpstr>Pop(&amp;S, &amp;e)    初始条件：栈 S 已存在且非空。   操作结果：删除 S 的栈顶元素，                       并用 e 返回其值。</vt:lpstr>
      <vt:lpstr>PowerPoint 演示文稿</vt:lpstr>
      <vt:lpstr>3.2 栈类型的实现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算法基本原理：      N = (N div 8)×8 + N mod 8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分析可能出现的不匹配的情况: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求迷宫路径算法的基本思想是：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如何从后缀式求值？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zlibm</dc:creator>
  <cp:lastModifiedBy>张 力</cp:lastModifiedBy>
  <cp:revision>78</cp:revision>
  <dcterms:created xsi:type="dcterms:W3CDTF">2006-02-25T14:23:01Z</dcterms:created>
  <dcterms:modified xsi:type="dcterms:W3CDTF">2019-09-24T08:36:23Z</dcterms:modified>
</cp:coreProperties>
</file>