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98"/>
  </p:notesMasterIdLst>
  <p:handoutMasterIdLst>
    <p:handoutMasterId r:id="rId99"/>
  </p:handoutMasterIdLst>
  <p:sldIdLst>
    <p:sldId id="573" r:id="rId6"/>
    <p:sldId id="574" r:id="rId7"/>
    <p:sldId id="575" r:id="rId8"/>
    <p:sldId id="576" r:id="rId9"/>
    <p:sldId id="569" r:id="rId10"/>
    <p:sldId id="570" r:id="rId11"/>
    <p:sldId id="571" r:id="rId12"/>
    <p:sldId id="572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523" r:id="rId34"/>
    <p:sldId id="475" r:id="rId35"/>
    <p:sldId id="476" r:id="rId36"/>
    <p:sldId id="477" r:id="rId37"/>
    <p:sldId id="522" r:id="rId38"/>
    <p:sldId id="479" r:id="rId39"/>
    <p:sldId id="480" r:id="rId40"/>
    <p:sldId id="481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520" r:id="rId59"/>
    <p:sldId id="521" r:id="rId60"/>
    <p:sldId id="501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587" r:id="rId72"/>
    <p:sldId id="588" r:id="rId73"/>
    <p:sldId id="589" r:id="rId74"/>
    <p:sldId id="590" r:id="rId75"/>
    <p:sldId id="591" r:id="rId76"/>
    <p:sldId id="592" r:id="rId77"/>
    <p:sldId id="593" r:id="rId78"/>
    <p:sldId id="594" r:id="rId79"/>
    <p:sldId id="595" r:id="rId80"/>
    <p:sldId id="596" r:id="rId81"/>
    <p:sldId id="597" r:id="rId82"/>
    <p:sldId id="598" r:id="rId83"/>
    <p:sldId id="599" r:id="rId84"/>
    <p:sldId id="600" r:id="rId85"/>
    <p:sldId id="601" r:id="rId86"/>
    <p:sldId id="602" r:id="rId87"/>
    <p:sldId id="603" r:id="rId88"/>
    <p:sldId id="604" r:id="rId89"/>
    <p:sldId id="605" r:id="rId90"/>
    <p:sldId id="606" r:id="rId91"/>
    <p:sldId id="607" r:id="rId92"/>
    <p:sldId id="613" r:id="rId93"/>
    <p:sldId id="614" r:id="rId94"/>
    <p:sldId id="615" r:id="rId95"/>
    <p:sldId id="611" r:id="rId96"/>
    <p:sldId id="612" r:id="rId97"/>
  </p:sldIdLst>
  <p:sldSz cx="9144000" cy="6858000" type="screen4x3"/>
  <p:notesSz cx="6808788" cy="98694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11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990033"/>
    <a:srgbClr val="FFFFCC"/>
    <a:srgbClr val="FF6600"/>
    <a:srgbClr val="000066"/>
    <a:srgbClr val="003366"/>
    <a:srgbClr val="FFCC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74288" autoAdjust="0"/>
  </p:normalViewPr>
  <p:slideViewPr>
    <p:cSldViewPr snapToGrid="0">
      <p:cViewPr varScale="1">
        <p:scale>
          <a:sx n="57" d="100"/>
          <a:sy n="57" d="100"/>
        </p:scale>
        <p:origin x="1034" y="29"/>
      </p:cViewPr>
      <p:guideLst>
        <p:guide orient="horz" pos="48"/>
        <p:guide pos="1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84"/>
      </p:cViewPr>
      <p:guideLst>
        <p:guide orient="horz" pos="3109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375775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fld id="{75ABBDFB-CD85-4A98-92A9-264227FC9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94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382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7888"/>
            <a:ext cx="499268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defTabSz="9175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75775"/>
            <a:ext cx="29511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/>
            </a:lvl1pPr>
          </a:lstStyle>
          <a:p>
            <a:fld id="{6657DE33-3197-4AF7-8640-46E0CDB25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570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C1D14-27C3-49C0-86BD-CF1C45084E9C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599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E40F9-2695-40F2-96BB-B466FCCCB2E3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51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F23194-6DA6-4965-A48D-D2C3AC13F3D5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75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FC951-AC7D-43ED-B10C-8FCC084D40F3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400" dirty="0" smtClean="0"/>
              <a:t> </a:t>
            </a:r>
            <a:endParaRPr lang="zh-CN" altLang="en-US" sz="1400" dirty="0" smtClean="0">
              <a:solidFill>
                <a:srgbClr val="FF505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94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1DB90-BBDC-4809-A9D3-7800666A7051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918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6FA99-6937-403D-A2D8-26926DD8F55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8148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036BA-1D55-400C-8065-3A3D838CE509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39775"/>
            <a:ext cx="4938712" cy="37036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434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9009D3-382F-4E9D-B83D-513488B1A466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98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1952-2029-42CF-BCEB-E88C0E1D9A65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7079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8A93A-B671-49F5-BA98-15438A02BBFB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800000"/>
                </a:solidFill>
              </a:rPr>
              <a:t> </a:t>
            </a:r>
            <a:endParaRPr lang="zh-CN" altLang="en-US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3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73823-6DA1-4EF4-90B4-CD94184DEE8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00000"/>
                </a:solidFill>
              </a:rPr>
              <a:t> </a:t>
            </a:r>
            <a:endParaRPr lang="zh-CN" altLang="en-US" sz="3600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4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A969B1-1868-4BA0-B404-9123B8FD97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88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13103-8F63-40E3-8CB8-CE3FC3486589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329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5F7BF-E7AE-4139-89F0-439919D43528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219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C0279-1AFE-4844-B3A1-344906C156A8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0882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E01CA-AED2-46E3-AAB8-F58AF3329931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9560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86279-7D62-4E8C-B624-7F86D8FA826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68033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B5902-E37A-46CE-BDEC-9F73C6F9A342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27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A35F8-ABCF-46ED-AE23-1CF1ACCD1DF0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47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7A73F-EA0C-479C-B5D2-D75C3C7658FB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790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AA1E-1B64-4117-93DD-4723CF3C8330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0533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048EF-C00C-4736-AA37-CECC8D457C79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09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47C56-E470-4317-96C1-71ABC12D1C4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630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88530-64FA-4EB3-9DAB-D08CAE86E79C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770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83F96-25CF-46A9-AD29-1676A0D985B0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4461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AA1E-1B64-4117-93DD-4723CF3C8330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4331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C269-0E9C-49EE-BE0D-6DD0A0EA80BD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z="1600" dirty="0" smtClean="0">
                <a:ea typeface="楷体_GB2312" pitchFamily="49" charset="-122"/>
              </a:rPr>
              <a:t> </a:t>
            </a:r>
            <a:endParaRPr lang="zh-CN" altLang="en-US" sz="16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33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186B5-060B-4BD6-B379-BB97F1EE3AB3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907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6A0C3-39A6-4A9B-B9E5-D286D51BBB79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53432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AAA1E-1B64-4117-93DD-4723CF3C8330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14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B928B-9561-4D67-85F4-B553A2AB0C4C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22156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43C2E-C85B-4DE5-A5F6-DC7809B2EF24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89846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48D44-7AF3-47AE-B7F9-590325C98428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68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A45AD-4B0F-46D6-A07A-16A3CFFAE17D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610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A9243-BAF2-4B19-B8BC-D96976EB67B8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4183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C9C54-AFE2-480E-B033-D40BD66CA405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4854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DDAAF-2CC9-429E-9EF8-7F62F083A3FA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51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13FB6-1FAF-419A-8E57-B068B4F4E065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4081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73DEF-7EFB-46EE-9D9F-30480A28FAAD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877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D7E18-62C0-411E-9446-B14D22F6DB06}" type="slidenum">
              <a:rPr lang="en-US" altLang="zh-CN" smtClean="0">
                <a:solidFill>
                  <a:srgbClr val="000000"/>
                </a:solidFill>
              </a:rPr>
              <a:pPr/>
              <a:t>62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975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049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E7385-EF85-4ACF-A431-B4C2DB3B634B}" type="slidenum">
              <a:rPr lang="en-US" altLang="zh-CN" smtClean="0">
                <a:solidFill>
                  <a:srgbClr val="000000"/>
                </a:solidFill>
              </a:rPr>
              <a:pPr/>
              <a:t>68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F6103-F122-425B-B037-1CE67C8407E4}" type="slidenum">
              <a:rPr lang="en-US" altLang="zh-CN" smtClean="0">
                <a:solidFill>
                  <a:srgbClr val="000000"/>
                </a:solidFill>
              </a:rPr>
              <a:pPr/>
              <a:t>69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b="1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64471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5C8CC-620B-4F29-B365-8DB8FC83E15A}" type="slidenum">
              <a:rPr lang="en-US" altLang="zh-CN" smtClean="0">
                <a:solidFill>
                  <a:srgbClr val="000000"/>
                </a:solidFill>
              </a:rPr>
              <a:pPr/>
              <a:t>70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27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C7631-9FDC-4EEB-8A84-82483AEDE8B0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0261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68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28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52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445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FCF50-5B06-401D-9233-336CE67684AF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959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4A486-9C7E-4C39-BC7B-991C5118A194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</a:t>
            </a: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074990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C6CEC-421A-4D14-86A8-B88CBD034720}" type="slidenum">
              <a:rPr lang="en-US" altLang="zh-CN" smtClean="0">
                <a:solidFill>
                  <a:srgbClr val="000000"/>
                </a:solidFill>
              </a:rPr>
              <a:pPr/>
              <a:t>80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 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564605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30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26A6B-91CA-4899-A625-DB6AA5406AD1}" type="slidenum">
              <a:rPr lang="en-US" altLang="zh-CN" smtClean="0">
                <a:solidFill>
                  <a:srgbClr val="000000"/>
                </a:solidFill>
              </a:rPr>
              <a:pPr/>
              <a:t>82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243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2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5DDA6-2EFC-46AA-8C69-78FB89FA1706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3681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E1460-E09D-4219-B063-9BDD04D21542}" type="slidenum">
              <a:rPr lang="en-US" altLang="zh-CN" smtClean="0">
                <a:solidFill>
                  <a:srgbClr val="000000"/>
                </a:solidFill>
              </a:rPr>
              <a:pPr/>
              <a:t>85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en-US" altLang="zh-CN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7968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94DDF-8D9B-4198-8A85-7FCF2C0F4F6E}" type="slidenum">
              <a:rPr lang="en-US" altLang="zh-CN" smtClean="0">
                <a:solidFill>
                  <a:srgbClr val="000000"/>
                </a:solidFill>
              </a:rPr>
              <a:pPr/>
              <a:t>86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9179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F20E5-4C00-4A58-96B2-4220AF93C590}" type="slidenum">
              <a:rPr lang="en-US" altLang="zh-CN" smtClean="0">
                <a:solidFill>
                  <a:srgbClr val="000000"/>
                </a:solidFill>
              </a:rPr>
              <a:pPr/>
              <a:t>87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2172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61A40-6B30-474F-B1CE-F9F6C3D3B46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634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A7186-6AB7-4767-A8F5-6D23D77903DA}" type="slidenum">
              <a:rPr lang="en-US" altLang="zh-CN" smtClean="0">
                <a:solidFill>
                  <a:srgbClr val="000000"/>
                </a:solidFill>
              </a:rPr>
              <a:pPr/>
              <a:t>90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spcBef>
                <a:spcPct val="70000"/>
              </a:spcBef>
            </a:pPr>
            <a:r>
              <a:rPr lang="en-US" altLang="zh-CN" sz="1600" dirty="0" smtClean="0">
                <a:ea typeface="楷体_GB2312" pitchFamily="49" charset="-122"/>
              </a:rPr>
              <a:t> </a:t>
            </a:r>
            <a:endParaRPr lang="zh-CN" altLang="en-US" sz="1600" dirty="0" smtClean="0">
              <a:ea typeface="楷体_GB2312" pitchFamily="49" charset="-122"/>
            </a:endParaRPr>
          </a:p>
          <a:p>
            <a:pPr eaLnBrk="1" hangingPunct="1"/>
            <a:endParaRPr lang="en-US" altLang="zh-CN" sz="16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7026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EC956-7DC0-4F6C-84FC-345445EE2101}" type="slidenum">
              <a:rPr lang="en-US" altLang="zh-CN" smtClean="0">
                <a:solidFill>
                  <a:srgbClr val="000000"/>
                </a:solidFill>
              </a:rPr>
              <a:pPr/>
              <a:t>91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249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7DE33-3197-4AF7-8640-46E0CDB25A43}" type="slidenum">
              <a:rPr lang="en-US" altLang="zh-CN" smtClean="0">
                <a:solidFill>
                  <a:srgbClr val="000000"/>
                </a:solidFill>
              </a:rPr>
              <a:pPr/>
              <a:t>92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72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3EE4D-D100-4558-B3FB-1E6274ED8A50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267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6F868-5BDA-4691-8729-8F0D6211578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90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8BFC4-8A4D-4BA4-A552-1006BCE2666E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1273" y="740013"/>
            <a:ext cx="4972639" cy="3703241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478" y="4689397"/>
            <a:ext cx="4991832" cy="4440078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24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121931"/>
      </p:ext>
    </p:extLst>
  </p:cSld>
  <p:clrMapOvr>
    <a:masterClrMapping/>
  </p:clrMapOvr>
  <p:transition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99164"/>
      </p:ext>
    </p:extLst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46368"/>
      </p:ext>
    </p:extLst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35407"/>
      </p:ext>
    </p:extLst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82467"/>
      </p:ext>
    </p:extLst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74668"/>
      </p:ext>
    </p:extLst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63400"/>
      </p:ext>
    </p:extLst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80323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45921"/>
      </p:ext>
    </p:extLst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22627"/>
      </p:ext>
    </p:extLst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32418"/>
      </p:ext>
    </p:extLst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80539-3962-48AA-A9DC-0C6915C59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27345"/>
      </p:ext>
    </p:extLst>
  </p:cSld>
  <p:clrMapOvr>
    <a:masterClrMapping/>
  </p:clrMapOvr>
  <p:transition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7288-810D-4356-98AD-136D6907D9B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93245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04324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79402"/>
      </p:ext>
    </p:extLst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1551"/>
      </p:ext>
    </p:extLst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68036"/>
      </p:ext>
    </p:extLst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79135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E8CD-70C6-4859-AE02-B682D6F29C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86129"/>
      </p:ext>
    </p:extLst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238425"/>
      </p:ext>
    </p:extLst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C3A3-EF98-46DD-8D24-BCE4383AE4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37628"/>
      </p:ext>
    </p:extLst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8BDC9-1590-4F35-95EF-8782FB38E7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05954"/>
      </p:ext>
    </p:extLst>
  </p:cSld>
  <p:clrMapOvr>
    <a:masterClrMapping/>
  </p:clrMapOvr>
  <p:transition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FE69F-9866-4B0F-B456-AA379E016C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54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E9088-267F-4302-BCD2-FBF5E957B8C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658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FBD15-D246-4A24-8DED-D4AEA0B7B2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64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5BAA0-A931-4E59-B5FA-5795200242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9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01E3-6EA5-4096-A95A-6BF5739EE5B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4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C7AA3-041F-4E23-B0E1-0306352FA2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8DF52-7C81-402A-8B1A-6FC160977F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097A7-7B0A-482F-860F-4B55EAEEB8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103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AC94-8236-4932-BD69-D9C9EF8E3C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3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2D5C6-C0D5-459C-AAD8-71B189844E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53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E4A6A-7642-408A-BFB2-197E38B603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02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621B-B668-47CD-AFF2-B74282E829F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27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93711-7CF7-456D-98E0-6CD68EC0F4C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B67F-B329-4D28-925B-44DD803315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460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66E36-15D3-4C80-B100-08EDBBE565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FC6EB-B880-42E5-B162-F5068A6A33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88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3B61-56EB-45DA-B5C3-0A954023384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AD729-9210-4620-A9D0-4E2EE6EDBB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8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CACD-6755-438C-981B-2DE70C4ED75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FCB0B-9747-43C0-B929-C00E4F27E9F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07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5E934-F1E3-4F89-8E10-DBF66CCB078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601F6-997C-4BC9-8DA5-DD58025F4A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E4572-405B-4FB4-B3F4-2977D43C99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03EE5-139F-4FF6-BF66-7E9A9C9FD68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7D61-A9AF-40F7-8DDB-00C12B745C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15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5C441-E96A-438A-9632-C9474AAC8A6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87E1-9559-467E-9DAF-BA884D2665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777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54F8F-85F8-4F97-8AF8-599974B89DE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61887-71A3-4272-A8F5-46A2D007F7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52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D2DF5-D0EA-40E1-8887-FBB3BB13BBD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AA859-E23B-4F46-A3DC-4186741572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001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CF37-A5F9-4979-A10C-945B1A0FD5A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BE4-65D5-4191-8AF3-5DD9B84FCA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979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247EC-5C74-42AC-A96A-698B3A9EEF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673D0-D427-4BDB-B39E-0A1C93E771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467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8C007-970A-44BB-8DA4-E5BBB558AFD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48325"/>
      </p:ext>
    </p:extLst>
  </p:cSld>
  <p:clrMapOvr>
    <a:masterClrMapping/>
  </p:clrMapOvr>
  <p:transition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5231-B83B-41A2-A28A-5E244660DF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DA704-4678-4608-87BE-B5B1607AFD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488E1-6BFE-4600-A6E3-3450170EF5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325A0-0496-4F40-B68B-55E40EA298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0EEDB4CA-15A2-4014-8861-A01BA1AC34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6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pull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kumimoji="0"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endParaRPr kumimoji="0"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1" hangingPunct="1">
              <a:defRPr/>
            </a:pPr>
            <a:fld id="{4D65C41D-141E-496F-BC30-64D4EEDDDD37}" type="slidenum">
              <a:rPr kumimoji="0" lang="en-US" altLang="zh-CN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8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>
              <a:defRPr/>
            </a:pPr>
            <a:fld id="{DEAFBD53-16E7-4CF0-86A5-BA6BB581F94E}" type="datetime1">
              <a:rPr lang="zh-CN" altLang="en-US">
                <a:solidFill>
                  <a:srgbClr val="000000"/>
                </a:solidFill>
              </a:rPr>
              <a:pPr eaLnBrk="1" hangingPunct="1">
                <a:defRPr/>
              </a:pPr>
              <a:t>2019-10-08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>
              <a:defRPr/>
            </a:pPr>
            <a:fld id="{08AFD908-3773-4417-BEFB-063A122289DA}" type="slidenum">
              <a:rPr lang="en-US" altLang="zh-CN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1.xml"/><Relationship Id="rId5" Type="http://schemas.openxmlformats.org/officeDocument/2006/relationships/slide" Target="slide30.xml"/><Relationship Id="rId4" Type="http://schemas.openxmlformats.org/officeDocument/2006/relationships/slide" Target="slide2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1.xml"/><Relationship Id="rId4" Type="http://schemas.openxmlformats.org/officeDocument/2006/relationships/slide" Target="slide3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1.xml"/><Relationship Id="rId4" Type="http://schemas.openxmlformats.org/officeDocument/2006/relationships/slide" Target="slide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1.xml"/><Relationship Id="rId4" Type="http://schemas.openxmlformats.org/officeDocument/2006/relationships/slide" Target="slide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1.xml"/><Relationship Id="rId5" Type="http://schemas.openxmlformats.org/officeDocument/2006/relationships/slide" Target="slide30.xml"/><Relationship Id="rId4" Type="http://schemas.openxmlformats.org/officeDocument/2006/relationships/slide" Target="slide2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64706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996633"/>
                </a:solidFill>
                <a:ea typeface="隶书" pitchFamily="49" charset="-122"/>
              </a:rPr>
              <a:t>3.3</a:t>
            </a:r>
            <a:r>
              <a:rPr lang="en-US" altLang="zh-CN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>
                <a:solidFill>
                  <a:srgbClr val="996633"/>
                </a:solidFill>
                <a:latin typeface="隶书" pitchFamily="49" charset="-122"/>
                <a:ea typeface="隶书" pitchFamily="49" charset="-122"/>
              </a:rPr>
              <a:t>栈的应用举例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1970088" y="1470025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例一、 数制转换</a:t>
            </a:r>
            <a:endParaRPr lang="zh-CN" altLang="en-US" sz="4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949450" y="2143125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例二、 括号匹配的检验</a:t>
            </a:r>
            <a:endParaRPr lang="zh-CN" altLang="en-US" sz="4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1949450" y="2871788"/>
            <a:ext cx="5911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例三、 行编辑程序问题</a:t>
            </a:r>
            <a:endParaRPr lang="zh-CN" altLang="en-US" sz="4400">
              <a:solidFill>
                <a:srgbClr val="660066"/>
              </a:solidFill>
            </a:endParaRP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1949450" y="3662363"/>
            <a:ext cx="4235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例四、 迷宫求解</a:t>
            </a:r>
            <a:endParaRPr lang="zh-CN" altLang="en-US" sz="4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1949450" y="434975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例五、 表达式求值</a:t>
            </a:r>
            <a:endParaRPr lang="zh-CN" altLang="en-US" sz="4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1952625" y="5016500"/>
            <a:ext cx="598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 dirty="0">
                <a:solidFill>
                  <a:srgbClr val="660066"/>
                </a:solidFill>
                <a:ea typeface="楷体_GB2312" pitchFamily="49" charset="-122"/>
              </a:rPr>
              <a:t>例六</a:t>
            </a:r>
            <a:r>
              <a:rPr lang="zh-CN" altLang="en-US" sz="4400" b="1" dirty="0" smtClean="0">
                <a:solidFill>
                  <a:srgbClr val="660066"/>
                </a:solidFill>
                <a:ea typeface="楷体_GB2312" pitchFamily="49" charset="-122"/>
              </a:rPr>
              <a:t>、 实现子程序调用</a:t>
            </a:r>
            <a:endParaRPr lang="zh-CN" altLang="en-US" sz="4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1954213" y="5765800"/>
            <a:ext cx="4794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660066"/>
                </a:solidFill>
                <a:ea typeface="楷体_GB2312" pitchFamily="49" charset="-122"/>
              </a:rPr>
              <a:t>例七、 开关布线盒</a:t>
            </a:r>
            <a:endParaRPr lang="zh-CN" altLang="en-US" sz="4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34858" name="Freeform 10"/>
          <p:cNvSpPr>
            <a:spLocks/>
          </p:cNvSpPr>
          <p:nvPr/>
        </p:nvSpPr>
        <p:spPr bwMode="auto">
          <a:xfrm>
            <a:off x="1779588" y="4941888"/>
            <a:ext cx="387350" cy="573087"/>
          </a:xfrm>
          <a:custGeom>
            <a:avLst/>
            <a:gdLst/>
            <a:ahLst/>
            <a:cxnLst>
              <a:cxn ang="0">
                <a:pos x="0" y="106"/>
              </a:cxn>
              <a:cxn ang="0">
                <a:pos x="107" y="192"/>
              </a:cxn>
              <a:cxn ang="0">
                <a:pos x="171" y="64"/>
              </a:cxn>
              <a:cxn ang="0">
                <a:pos x="224" y="0"/>
              </a:cxn>
            </a:cxnLst>
            <a:rect l="0" t="0" r="r" b="b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4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-63500" y="1193800"/>
            <a:ext cx="9153525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>
                <a:ea typeface="楷体_GB2312" pitchFamily="49" charset="-122"/>
              </a:rPr>
              <a:t> ADT</a:t>
            </a:r>
            <a:r>
              <a:rPr lang="en-US" altLang="zh-CN">
                <a:ea typeface="楷体_GB2312" pitchFamily="49" charset="-122"/>
              </a:rPr>
              <a:t> Queue </a:t>
            </a: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数据对象：</a:t>
            </a: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>
                <a:ea typeface="楷体_GB2312" pitchFamily="49" charset="-122"/>
              </a:rPr>
              <a:t>               </a:t>
            </a:r>
            <a:r>
              <a:rPr lang="en-US" altLang="zh-CN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{a</a:t>
            </a:r>
            <a:r>
              <a:rPr lang="en-US" altLang="zh-CN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| a</a:t>
            </a:r>
            <a:r>
              <a:rPr lang="en-US" altLang="zh-CN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∈ElemSet, i=1,2,...,n, n≥0}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楷体_GB2312" pitchFamily="49" charset="-122"/>
              </a:rPr>
              <a:t>    </a:t>
            </a:r>
            <a:r>
              <a:rPr lang="zh-CN" altLang="en-US" b="1">
                <a:solidFill>
                  <a:srgbClr val="800000"/>
                </a:solidFill>
                <a:ea typeface="楷体_GB2312" pitchFamily="49" charset="-122"/>
              </a:rPr>
              <a:t>数据关系：</a:t>
            </a: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>
                <a:ea typeface="楷体_GB2312" pitchFamily="49" charset="-122"/>
              </a:rPr>
              <a:t>               </a:t>
            </a:r>
            <a:r>
              <a:rPr lang="en-US" altLang="zh-CN">
                <a:ea typeface="楷体_GB2312" pitchFamily="49" charset="-122"/>
              </a:rPr>
              <a:t>R1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{ &lt;a </a:t>
            </a:r>
            <a:r>
              <a:rPr lang="en-US" altLang="zh-CN" baseline="-25000">
                <a:ea typeface="楷体_GB2312" pitchFamily="49" charset="-122"/>
              </a:rPr>
              <a:t>i-1</a:t>
            </a:r>
            <a:r>
              <a:rPr lang="en-US" altLang="zh-CN">
                <a:ea typeface="楷体_GB2312" pitchFamily="49" charset="-122"/>
              </a:rPr>
              <a:t>,a</a:t>
            </a:r>
            <a:r>
              <a:rPr lang="en-US" altLang="zh-CN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&gt; | a</a:t>
            </a:r>
            <a:r>
              <a:rPr lang="en-US" altLang="zh-CN" baseline="-25000">
                <a:ea typeface="楷体_GB2312" pitchFamily="49" charset="-122"/>
              </a:rPr>
              <a:t>i-1</a:t>
            </a:r>
            <a:r>
              <a:rPr lang="en-US" altLang="zh-CN">
                <a:ea typeface="楷体_GB2312" pitchFamily="49" charset="-122"/>
              </a:rPr>
              <a:t>, a</a:t>
            </a:r>
            <a:r>
              <a:rPr lang="en-US" altLang="zh-CN" baseline="-25000">
                <a:ea typeface="楷体_GB2312" pitchFamily="49" charset="-122"/>
              </a:rPr>
              <a:t>i </a:t>
            </a:r>
            <a:r>
              <a:rPr lang="en-US" altLang="zh-CN">
                <a:ea typeface="楷体_GB2312" pitchFamily="49" charset="-122"/>
              </a:rPr>
              <a:t>∈D, i=2,...,n}</a:t>
            </a:r>
          </a:p>
          <a:p>
            <a:pPr>
              <a:lnSpc>
                <a:spcPct val="115000"/>
              </a:lnSpc>
            </a:pPr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约定其中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FF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端为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队列头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， 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FF00FF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端为</a:t>
            </a:r>
            <a:r>
              <a:rPr lang="zh-CN" altLang="en-US" b="1">
                <a:solidFill>
                  <a:srgbClr val="FF00FF"/>
                </a:solidFill>
                <a:ea typeface="楷体_GB2312" pitchFamily="49" charset="-122"/>
              </a:rPr>
              <a:t>队列尾</a:t>
            </a:r>
            <a:endParaRPr lang="zh-CN" altLang="en-US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35840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85775" y="5149850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u="sng">
                <a:ea typeface="楷体_GB2312" pitchFamily="49" charset="-122"/>
              </a:rPr>
              <a:t>基本操作：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71600" y="136525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000" b="1">
                <a:solidFill>
                  <a:srgbClr val="996633"/>
                </a:solidFill>
                <a:ea typeface="楷体_GB2312" pitchFamily="49" charset="-122"/>
              </a:rPr>
              <a:t>3.4 </a:t>
            </a:r>
            <a:r>
              <a:rPr lang="zh-CN" altLang="en-US" sz="6000" b="1">
                <a:solidFill>
                  <a:srgbClr val="996633"/>
                </a:solidFill>
                <a:ea typeface="隶书" pitchFamily="49" charset="-122"/>
              </a:rPr>
              <a:t>队列的类型定义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44463" y="5835650"/>
            <a:ext cx="275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ADT </a:t>
            </a:r>
            <a:r>
              <a:rPr lang="en-US" altLang="zh-CN">
                <a:ea typeface="楷体_GB2312" pitchFamily="49" charset="-122"/>
              </a:rPr>
              <a:t>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3" grpId="0"/>
      <p:bldP spid="3584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33600" y="457200"/>
            <a:ext cx="5988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400" b="1">
                <a:ea typeface="楷体_GB2312" pitchFamily="49" charset="-122"/>
              </a:rPr>
              <a:t>队列的基本操作：</a:t>
            </a:r>
          </a:p>
        </p:txBody>
      </p:sp>
      <p:sp>
        <p:nvSpPr>
          <p:cNvPr id="4099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14350" y="1797050"/>
            <a:ext cx="332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InitQueue(&amp;Q)</a:t>
            </a:r>
            <a:endParaRPr lang="en-US" altLang="zh-CN"/>
          </a:p>
        </p:txBody>
      </p:sp>
      <p:sp>
        <p:nvSpPr>
          <p:cNvPr id="410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401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DestroyQueue(&amp;Q)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4101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2635250"/>
            <a:ext cx="3435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QueueEmpty(Q)</a:t>
            </a:r>
          </a:p>
        </p:txBody>
      </p:sp>
      <p:sp>
        <p:nvSpPr>
          <p:cNvPr id="410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6125" y="2635250"/>
            <a:ext cx="351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QueueLength(Q)</a:t>
            </a:r>
          </a:p>
        </p:txBody>
      </p:sp>
      <p:sp>
        <p:nvSpPr>
          <p:cNvPr id="410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28650" y="3549650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GetHead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(Q, &amp;e)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104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572000" y="3549650"/>
            <a:ext cx="358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ClearQueue(&amp;Q)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4105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632325" y="4387850"/>
            <a:ext cx="3841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DeQueue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(&amp;Q, &amp;e)</a:t>
            </a:r>
          </a:p>
        </p:txBody>
      </p:sp>
      <p:sp>
        <p:nvSpPr>
          <p:cNvPr id="4106" name="Text Box 1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04850" y="4387850"/>
            <a:ext cx="348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ea typeface="楷体_GB2312" pitchFamily="49" charset="-122"/>
              </a:rPr>
              <a:t>EnQueue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(&amp;Q, e)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762000" y="5257800"/>
            <a:ext cx="501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800000"/>
                </a:solidFill>
              </a:rPr>
              <a:t>QueueTravers(Q, visit())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746125"/>
            <a:ext cx="7772400" cy="34448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800000"/>
                </a:solidFill>
                <a:ea typeface="楷体_GB2312" pitchFamily="49" charset="-122"/>
              </a:rPr>
              <a:t>GetHead(Q, &amp;e)</a:t>
            </a: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初始条件：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为非空队列。</a:t>
            </a:r>
            <a:b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操作结果：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用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返回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的队头元素。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609600" y="4724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685800" y="5562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5430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1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1526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2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124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n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1828800" y="54864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168650" y="472122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FF00FF"/>
                </a:solidFill>
              </a:rPr>
              <a:t>… …</a:t>
            </a:r>
            <a:endParaRPr lang="en-US" altLang="zh-CN" sz="40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93725"/>
            <a:ext cx="7772400" cy="34448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800000"/>
                </a:solidFill>
                <a:ea typeface="楷体_GB2312" pitchFamily="49" charset="-122"/>
              </a:rPr>
              <a:t>EnQueue(&amp;Q, e)</a:t>
            </a: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初始条件：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队列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已存在。</a:t>
            </a:r>
            <a:b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操作结果：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插入元素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的新的队尾元素。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838200" y="4724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838200" y="55626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4668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1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0764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2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04825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n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366600" name="Line 8"/>
          <p:cNvSpPr>
            <a:spLocks noChangeShapeType="1"/>
          </p:cNvSpPr>
          <p:nvPr/>
        </p:nvSpPr>
        <p:spPr bwMode="auto">
          <a:xfrm flipV="1">
            <a:off x="5943600" y="55626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5673725" y="4775200"/>
            <a:ext cx="54610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e 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092450" y="472122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FF00FF"/>
                </a:solidFill>
              </a:rPr>
              <a:t>… …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366603" name="Line 11"/>
          <p:cNvSpPr>
            <a:spLocks noChangeShapeType="1"/>
          </p:cNvSpPr>
          <p:nvPr/>
        </p:nvSpPr>
        <p:spPr bwMode="auto">
          <a:xfrm flipV="1">
            <a:off x="6613525" y="5578475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animBg="1"/>
      <p:bldP spid="366601" grpId="0" animBg="1" autoUpdateAnimBg="0"/>
      <p:bldP spid="3666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7772400" cy="34448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b="1" smtClean="0">
                <a:solidFill>
                  <a:srgbClr val="800000"/>
                </a:solidFill>
                <a:ea typeface="楷体_GB2312" pitchFamily="49" charset="-122"/>
              </a:rPr>
              <a:t>DeQueue(&amp;Q, &amp;e)</a:t>
            </a: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/>
            </a:r>
            <a:b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初始条件：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为非空队列。</a:t>
            </a:r>
            <a:b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</a:b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zh-CN" altLang="en-US" b="1" smtClean="0">
                <a:solidFill>
                  <a:srgbClr val="800000"/>
                </a:solidFill>
                <a:ea typeface="楷体_GB2312" pitchFamily="49" charset="-122"/>
              </a:rPr>
              <a:t>操作结果：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删除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的队头元素，并用</a:t>
            </a:r>
            <a:r>
              <a:rPr lang="en-US" altLang="zh-CN" smtClean="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mtClean="0">
                <a:solidFill>
                  <a:srgbClr val="800000"/>
                </a:solidFill>
                <a:ea typeface="楷体_GB2312" pitchFamily="49" charset="-122"/>
              </a:rPr>
              <a:t>返回其值。</a:t>
            </a:r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1066800" y="47244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1066800" y="5562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16002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1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22098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2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5181600" y="4775200"/>
            <a:ext cx="590550" cy="7112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FF"/>
                </a:solidFill>
              </a:rPr>
              <a:t>a</a:t>
            </a:r>
            <a:r>
              <a:rPr lang="en-US" altLang="zh-CN" sz="4000" baseline="-25000">
                <a:solidFill>
                  <a:srgbClr val="FF00FF"/>
                </a:solidFill>
              </a:rPr>
              <a:t>n</a:t>
            </a:r>
            <a:endParaRPr lang="en-US" altLang="zh-CN" sz="4000">
              <a:solidFill>
                <a:srgbClr val="FF00FF"/>
              </a:solidFill>
            </a:endParaRP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3225800" y="4721225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… …</a:t>
            </a:r>
            <a:endParaRPr lang="en-US" altLang="zh-CN" sz="4000"/>
          </a:p>
        </p:txBody>
      </p:sp>
      <p:sp>
        <p:nvSpPr>
          <p:cNvPr id="368650" name="Line 10"/>
          <p:cNvSpPr>
            <a:spLocks noChangeShapeType="1"/>
          </p:cNvSpPr>
          <p:nvPr/>
        </p:nvSpPr>
        <p:spPr bwMode="auto">
          <a:xfrm flipV="1">
            <a:off x="2470150" y="5668963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 flipV="1">
            <a:off x="1860550" y="567055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 animBg="1"/>
      <p:bldP spid="368650" grpId="0" animBg="1"/>
      <p:bldP spid="3686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819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819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4927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819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8198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8199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389128" name="Freeform 8"/>
          <p:cNvSpPr>
            <a:spLocks/>
          </p:cNvSpPr>
          <p:nvPr/>
        </p:nvSpPr>
        <p:spPr bwMode="auto">
          <a:xfrm>
            <a:off x="2176463" y="4522788"/>
            <a:ext cx="444500" cy="573087"/>
          </a:xfrm>
          <a:custGeom>
            <a:avLst/>
            <a:gdLst>
              <a:gd name="T0" fmla="*/ 0 w 224"/>
              <a:gd name="T1" fmla="*/ 316392 h 192"/>
              <a:gd name="T2" fmla="*/ 212328 w 224"/>
              <a:gd name="T3" fmla="*/ 573087 h 192"/>
              <a:gd name="T4" fmla="*/ 339328 w 224"/>
              <a:gd name="T5" fmla="*/ 191029 h 192"/>
              <a:gd name="T6" fmla="*/ 44450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458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队列类型的实现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219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96963" y="2514600"/>
            <a:ext cx="72913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800000"/>
                </a:solidFill>
                <a:ea typeface="楷体_GB2312" pitchFamily="49" charset="-122"/>
              </a:rPr>
              <a:t>链队列</a:t>
            </a:r>
            <a:r>
              <a:rPr lang="en-US" altLang="zh-CN" sz="5400">
                <a:ea typeface="楷体_GB2312" pitchFamily="49" charset="-122"/>
              </a:rPr>
              <a:t>——</a:t>
            </a:r>
            <a:r>
              <a:rPr lang="zh-CN" altLang="en-US" sz="5400">
                <a:solidFill>
                  <a:srgbClr val="FF00FF"/>
                </a:solidFill>
                <a:ea typeface="楷体_GB2312" pitchFamily="49" charset="-122"/>
              </a:rPr>
              <a:t>链式映象</a:t>
            </a:r>
            <a:endParaRPr lang="zh-CN" altLang="en-US" sz="400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9220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800000"/>
                </a:solidFill>
                <a:ea typeface="楷体_GB2312" pitchFamily="49" charset="-122"/>
              </a:rPr>
              <a:t>循环队列</a:t>
            </a:r>
            <a:r>
              <a:rPr lang="en-US" altLang="zh-CN" sz="5400">
                <a:ea typeface="楷体_GB2312" pitchFamily="49" charset="-122"/>
              </a:rPr>
              <a:t>——</a:t>
            </a:r>
            <a:r>
              <a:rPr lang="zh-CN" altLang="en-US" sz="5400">
                <a:solidFill>
                  <a:srgbClr val="FF00FF"/>
                </a:solidFill>
                <a:ea typeface="楷体_GB2312" pitchFamily="49" charset="-122"/>
              </a:rPr>
              <a:t>顺序映象</a:t>
            </a:r>
            <a:endParaRPr lang="zh-CN" altLang="en-US" sz="2400">
              <a:solidFill>
                <a:srgbClr val="FF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827088" y="3357563"/>
            <a:ext cx="7688262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/>
              <a:t> </a:t>
            </a:r>
            <a:r>
              <a:rPr lang="en-US" altLang="zh-CN" sz="4000" b="1"/>
              <a:t>typedef struct </a:t>
            </a:r>
            <a:r>
              <a:rPr lang="en-US" altLang="zh-CN" sz="4000"/>
              <a:t>QNode </a:t>
            </a:r>
            <a:r>
              <a:rPr lang="en-US" altLang="zh-CN" sz="4000" b="1"/>
              <a:t>{</a:t>
            </a:r>
            <a:r>
              <a:rPr lang="en-US" altLang="zh-CN" sz="4000"/>
              <a:t>// </a:t>
            </a:r>
            <a:r>
              <a:rPr lang="zh-CN" altLang="en-US" sz="4000" b="1">
                <a:ea typeface="楷体_GB2312" pitchFamily="49" charset="-122"/>
              </a:rPr>
              <a:t>结点类型</a:t>
            </a:r>
            <a:endParaRPr lang="zh-CN" altLang="en-US" sz="4000"/>
          </a:p>
          <a:p>
            <a:pPr>
              <a:lnSpc>
                <a:spcPct val="120000"/>
              </a:lnSpc>
            </a:pPr>
            <a:r>
              <a:rPr lang="zh-CN" altLang="en-US" sz="4000"/>
              <a:t>    </a:t>
            </a:r>
            <a:r>
              <a:rPr lang="en-US" altLang="zh-CN" sz="4000" b="1"/>
              <a:t>QElemType</a:t>
            </a:r>
            <a:r>
              <a:rPr lang="en-US" altLang="zh-CN" sz="4000"/>
              <a:t>      data;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  </a:t>
            </a:r>
            <a:r>
              <a:rPr lang="en-US" altLang="zh-CN" sz="4000" b="1"/>
              <a:t>struct </a:t>
            </a:r>
            <a:r>
              <a:rPr lang="en-US" altLang="zh-CN" sz="4000"/>
              <a:t>QNode  </a:t>
            </a:r>
            <a:r>
              <a:rPr lang="en-US" altLang="zh-CN" sz="4000" b="1"/>
              <a:t>*</a:t>
            </a:r>
            <a:r>
              <a:rPr lang="en-US" altLang="zh-CN" sz="4000"/>
              <a:t>next;</a:t>
            </a:r>
          </a:p>
          <a:p>
            <a:pPr>
              <a:lnSpc>
                <a:spcPct val="120000"/>
              </a:lnSpc>
            </a:pPr>
            <a:r>
              <a:rPr lang="en-US" altLang="zh-CN" sz="4000"/>
              <a:t>  </a:t>
            </a:r>
            <a:r>
              <a:rPr lang="en-US" altLang="zh-CN" sz="4000" b="1"/>
              <a:t>}</a:t>
            </a:r>
            <a:r>
              <a:rPr lang="en-US" altLang="zh-CN" sz="4000"/>
              <a:t> QNode, </a:t>
            </a:r>
            <a:r>
              <a:rPr lang="en-US" altLang="zh-CN" sz="4000" b="1">
                <a:solidFill>
                  <a:srgbClr val="0000FF"/>
                </a:solidFill>
              </a:rPr>
              <a:t>*</a:t>
            </a:r>
            <a:r>
              <a:rPr lang="en-US" altLang="zh-CN" sz="4000">
                <a:solidFill>
                  <a:srgbClr val="0000FF"/>
                </a:solidFill>
              </a:rPr>
              <a:t>QueuePtr</a:t>
            </a:r>
            <a:r>
              <a:rPr lang="en-US" altLang="zh-CN" sz="4000"/>
              <a:t>;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835150" y="549275"/>
            <a:ext cx="475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链队列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链式映象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27313" y="1700213"/>
            <a:ext cx="5943600" cy="777875"/>
            <a:chOff x="1536" y="2246"/>
            <a:chExt cx="3744" cy="490"/>
          </a:xfrm>
        </p:grpSpPr>
        <p:sp>
          <p:nvSpPr>
            <p:cNvPr id="10254" name="Rectangle 5"/>
            <p:cNvSpPr>
              <a:spLocks noChangeArrowheads="1"/>
            </p:cNvSpPr>
            <p:nvPr/>
          </p:nvSpPr>
          <p:spPr bwMode="auto">
            <a:xfrm>
              <a:off x="196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1536" y="235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Rectangle 7"/>
            <p:cNvSpPr>
              <a:spLocks noChangeArrowheads="1"/>
            </p:cNvSpPr>
            <p:nvPr/>
          </p:nvSpPr>
          <p:spPr bwMode="auto">
            <a:xfrm>
              <a:off x="292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Rectangle 8"/>
            <p:cNvSpPr>
              <a:spLocks noChangeArrowheads="1"/>
            </p:cNvSpPr>
            <p:nvPr/>
          </p:nvSpPr>
          <p:spPr bwMode="auto">
            <a:xfrm>
              <a:off x="2496" y="23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1</a:t>
              </a:r>
              <a:endParaRPr lang="en-US" altLang="zh-CN" sz="4000"/>
            </a:p>
          </p:txBody>
        </p:sp>
        <p:sp>
          <p:nvSpPr>
            <p:cNvPr id="10258" name="Rectangle 9"/>
            <p:cNvSpPr>
              <a:spLocks noChangeArrowheads="1"/>
            </p:cNvSpPr>
            <p:nvPr/>
          </p:nvSpPr>
          <p:spPr bwMode="auto">
            <a:xfrm>
              <a:off x="508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/>
                <a:t>∧</a:t>
              </a:r>
              <a:endParaRPr lang="en-US" altLang="zh-CN" sz="4000"/>
            </a:p>
          </p:txBody>
        </p:sp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4656" y="23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n</a:t>
              </a:r>
              <a:endParaRPr lang="en-US" altLang="zh-CN" sz="4000"/>
            </a:p>
          </p:txBody>
        </p:sp>
        <p:sp>
          <p:nvSpPr>
            <p:cNvPr id="10260" name="Line 11"/>
            <p:cNvSpPr>
              <a:spLocks noChangeShapeType="1"/>
            </p:cNvSpPr>
            <p:nvPr/>
          </p:nvSpPr>
          <p:spPr bwMode="auto">
            <a:xfrm>
              <a:off x="2064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2"/>
            <p:cNvSpPr>
              <a:spLocks noChangeShapeType="1"/>
            </p:cNvSpPr>
            <p:nvPr/>
          </p:nvSpPr>
          <p:spPr bwMode="auto">
            <a:xfrm>
              <a:off x="3024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13"/>
            <p:cNvSpPr>
              <a:spLocks noChangeShapeType="1"/>
            </p:cNvSpPr>
            <p:nvPr/>
          </p:nvSpPr>
          <p:spPr bwMode="auto">
            <a:xfrm>
              <a:off x="4176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648" y="2246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/>
                <a:t>…</a:t>
              </a:r>
              <a:endParaRPr lang="en-US" altLang="zh-CN" sz="40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25438" y="1792288"/>
            <a:ext cx="2301875" cy="685800"/>
            <a:chOff x="86" y="2304"/>
            <a:chExt cx="1450" cy="432"/>
          </a:xfrm>
        </p:grpSpPr>
        <p:sp>
          <p:nvSpPr>
            <p:cNvPr id="10251" name="Rectangle 16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Text Box 18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1313" y="2478088"/>
            <a:ext cx="7620000" cy="609600"/>
            <a:chOff x="96" y="2736"/>
            <a:chExt cx="4800" cy="384"/>
          </a:xfrm>
        </p:grpSpPr>
        <p:sp>
          <p:nvSpPr>
            <p:cNvPr id="10247" name="Line 20"/>
            <p:cNvSpPr>
              <a:spLocks noChangeShapeType="1"/>
            </p:cNvSpPr>
            <p:nvPr/>
          </p:nvSpPr>
          <p:spPr bwMode="auto">
            <a:xfrm flipV="1">
              <a:off x="4896" y="2736"/>
              <a:ext cx="0" cy="19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Rectangle 21"/>
            <p:cNvSpPr>
              <a:spLocks noChangeArrowheads="1"/>
            </p:cNvSpPr>
            <p:nvPr/>
          </p:nvSpPr>
          <p:spPr bwMode="auto">
            <a:xfrm>
              <a:off x="960" y="2736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22"/>
            <p:cNvSpPr>
              <a:spLocks noChangeShapeType="1"/>
            </p:cNvSpPr>
            <p:nvPr/>
          </p:nvSpPr>
          <p:spPr bwMode="auto">
            <a:xfrm>
              <a:off x="1056" y="2928"/>
              <a:ext cx="384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23"/>
            <p:cNvSpPr>
              <a:spLocks noChangeArrowheads="1"/>
            </p:cNvSpPr>
            <p:nvPr/>
          </p:nvSpPr>
          <p:spPr bwMode="auto">
            <a:xfrm>
              <a:off x="96" y="2736"/>
              <a:ext cx="7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A50021"/>
                  </a:solidFill>
                </a:rPr>
                <a:t>Q.rear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725" y="227013"/>
            <a:ext cx="6691313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000" b="1"/>
              <a:t>typedef struct { </a:t>
            </a:r>
            <a:r>
              <a:rPr lang="en-US" altLang="zh-CN" sz="4000"/>
              <a:t>// 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链队列类型</a:t>
            </a:r>
            <a:endParaRPr lang="zh-CN" altLang="en-US" sz="4000" b="1"/>
          </a:p>
          <a:p>
            <a:pPr>
              <a:lnSpc>
                <a:spcPct val="115000"/>
              </a:lnSpc>
            </a:pPr>
            <a:r>
              <a:rPr lang="zh-CN" altLang="en-US" sz="4000"/>
              <a:t>    </a:t>
            </a:r>
            <a:r>
              <a:rPr lang="en-US" altLang="zh-CN" sz="4000">
                <a:solidFill>
                  <a:srgbClr val="0000FF"/>
                </a:solidFill>
              </a:rPr>
              <a:t>QueuePtr</a:t>
            </a:r>
            <a:r>
              <a:rPr lang="en-US" altLang="zh-CN" sz="4000">
                <a:solidFill>
                  <a:srgbClr val="FF0000"/>
                </a:solidFill>
              </a:rPr>
              <a:t> </a:t>
            </a:r>
            <a:r>
              <a:rPr lang="en-US" altLang="zh-CN" sz="4000">
                <a:solidFill>
                  <a:srgbClr val="FF00FF"/>
                </a:solidFill>
              </a:rPr>
              <a:t> front</a:t>
            </a:r>
            <a:r>
              <a:rPr lang="en-US" altLang="zh-CN" sz="4000">
                <a:solidFill>
                  <a:srgbClr val="FF0000"/>
                </a:solidFill>
              </a:rPr>
              <a:t>;</a:t>
            </a:r>
            <a:r>
              <a:rPr lang="en-US" altLang="zh-CN" sz="4000"/>
              <a:t>  // 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队头指针</a:t>
            </a:r>
            <a:endParaRPr lang="zh-CN" altLang="en-US" sz="4000">
              <a:solidFill>
                <a:srgbClr val="A5002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4000"/>
              <a:t>    </a:t>
            </a:r>
            <a:r>
              <a:rPr lang="en-US" altLang="zh-CN" sz="4000">
                <a:solidFill>
                  <a:srgbClr val="0000FF"/>
                </a:solidFill>
              </a:rPr>
              <a:t>QueuePtr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en-US" altLang="zh-CN" sz="4000">
                <a:solidFill>
                  <a:srgbClr val="FF00FF"/>
                </a:solidFill>
              </a:rPr>
              <a:t>rear;</a:t>
            </a:r>
            <a:r>
              <a:rPr lang="en-US" altLang="zh-CN" sz="4000"/>
              <a:t>   // </a:t>
            </a:r>
            <a:r>
              <a:rPr lang="zh-CN" altLang="en-US" sz="4000" b="1">
                <a:solidFill>
                  <a:srgbClr val="A50021"/>
                </a:solidFill>
                <a:ea typeface="楷体_GB2312" pitchFamily="49" charset="-122"/>
              </a:rPr>
              <a:t>队尾指针</a:t>
            </a:r>
            <a:endParaRPr lang="zh-CN" altLang="en-US" sz="4000"/>
          </a:p>
          <a:p>
            <a:pPr>
              <a:lnSpc>
                <a:spcPct val="115000"/>
              </a:lnSpc>
            </a:pPr>
            <a:r>
              <a:rPr lang="en-US" altLang="zh-CN" sz="4000" b="1"/>
              <a:t>}</a:t>
            </a:r>
            <a:r>
              <a:rPr lang="en-US" altLang="zh-CN" sz="4000">
                <a:solidFill>
                  <a:srgbClr val="FF0000"/>
                </a:solidFill>
              </a:rPr>
              <a:t> </a:t>
            </a:r>
            <a:r>
              <a:rPr lang="en-US" altLang="zh-CN" sz="4000"/>
              <a:t>LinkQueue;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3565525"/>
            <a:ext cx="5943600" cy="777875"/>
            <a:chOff x="1536" y="2246"/>
            <a:chExt cx="3744" cy="490"/>
          </a:xfrm>
        </p:grpSpPr>
        <p:sp>
          <p:nvSpPr>
            <p:cNvPr id="11287" name="Rectangle 4"/>
            <p:cNvSpPr>
              <a:spLocks noChangeArrowheads="1"/>
            </p:cNvSpPr>
            <p:nvPr/>
          </p:nvSpPr>
          <p:spPr bwMode="auto">
            <a:xfrm>
              <a:off x="196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Rectangle 5"/>
            <p:cNvSpPr>
              <a:spLocks noChangeArrowheads="1"/>
            </p:cNvSpPr>
            <p:nvPr/>
          </p:nvSpPr>
          <p:spPr bwMode="auto">
            <a:xfrm>
              <a:off x="1536" y="2352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Rectangle 6"/>
            <p:cNvSpPr>
              <a:spLocks noChangeArrowheads="1"/>
            </p:cNvSpPr>
            <p:nvPr/>
          </p:nvSpPr>
          <p:spPr bwMode="auto">
            <a:xfrm>
              <a:off x="292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Rectangle 7"/>
            <p:cNvSpPr>
              <a:spLocks noChangeArrowheads="1"/>
            </p:cNvSpPr>
            <p:nvPr/>
          </p:nvSpPr>
          <p:spPr bwMode="auto">
            <a:xfrm>
              <a:off x="2496" y="23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1</a:t>
              </a:r>
              <a:endParaRPr lang="en-US" altLang="zh-CN" sz="4000"/>
            </a:p>
          </p:txBody>
        </p:sp>
        <p:sp>
          <p:nvSpPr>
            <p:cNvPr id="11291" name="Rectangle 8"/>
            <p:cNvSpPr>
              <a:spLocks noChangeArrowheads="1"/>
            </p:cNvSpPr>
            <p:nvPr/>
          </p:nvSpPr>
          <p:spPr bwMode="auto">
            <a:xfrm>
              <a:off x="5088" y="2352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/>
                <a:t>∧</a:t>
              </a:r>
              <a:endParaRPr lang="en-US" altLang="zh-CN" sz="4000"/>
            </a:p>
          </p:txBody>
        </p:sp>
        <p:sp>
          <p:nvSpPr>
            <p:cNvPr id="11292" name="Rectangle 9"/>
            <p:cNvSpPr>
              <a:spLocks noChangeArrowheads="1"/>
            </p:cNvSpPr>
            <p:nvPr/>
          </p:nvSpPr>
          <p:spPr bwMode="auto">
            <a:xfrm>
              <a:off x="4656" y="23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n</a:t>
              </a:r>
              <a:endParaRPr lang="en-US" altLang="zh-CN" sz="4000"/>
            </a:p>
          </p:txBody>
        </p:sp>
        <p:sp>
          <p:nvSpPr>
            <p:cNvPr id="11293" name="Line 10"/>
            <p:cNvSpPr>
              <a:spLocks noChangeShapeType="1"/>
            </p:cNvSpPr>
            <p:nvPr/>
          </p:nvSpPr>
          <p:spPr bwMode="auto">
            <a:xfrm>
              <a:off x="2064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11"/>
            <p:cNvSpPr>
              <a:spLocks noChangeShapeType="1"/>
            </p:cNvSpPr>
            <p:nvPr/>
          </p:nvSpPr>
          <p:spPr bwMode="auto">
            <a:xfrm>
              <a:off x="3024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12"/>
            <p:cNvSpPr>
              <a:spLocks noChangeShapeType="1"/>
            </p:cNvSpPr>
            <p:nvPr/>
          </p:nvSpPr>
          <p:spPr bwMode="auto">
            <a:xfrm>
              <a:off x="4176" y="25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Text Box 13"/>
            <p:cNvSpPr txBox="1">
              <a:spLocks noChangeArrowheads="1"/>
            </p:cNvSpPr>
            <p:nvPr/>
          </p:nvSpPr>
          <p:spPr bwMode="auto">
            <a:xfrm>
              <a:off x="3648" y="2246"/>
              <a:ext cx="52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/>
                <a:t>…</a:t>
              </a:r>
              <a:endParaRPr lang="en-US" altLang="zh-CN" sz="40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6525" y="3657600"/>
            <a:ext cx="2301875" cy="685800"/>
            <a:chOff x="86" y="2304"/>
            <a:chExt cx="1450" cy="432"/>
          </a:xfrm>
        </p:grpSpPr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6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17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46325" y="5181600"/>
            <a:ext cx="3292475" cy="1219200"/>
            <a:chOff x="1478" y="3264"/>
            <a:chExt cx="2074" cy="768"/>
          </a:xfrm>
        </p:grpSpPr>
        <p:sp>
          <p:nvSpPr>
            <p:cNvPr id="11276" name="Text Box 19"/>
            <p:cNvSpPr txBox="1">
              <a:spLocks noChangeArrowheads="1"/>
            </p:cNvSpPr>
            <p:nvPr/>
          </p:nvSpPr>
          <p:spPr bwMode="auto">
            <a:xfrm>
              <a:off x="1478" y="3264"/>
              <a:ext cx="86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Q.rear</a:t>
              </a:r>
            </a:p>
          </p:txBody>
        </p:sp>
        <p:sp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2352" y="3264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352" y="3648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3360" y="3456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928" y="3456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24"/>
            <p:cNvSpPr>
              <a:spLocks noChangeShapeType="1"/>
            </p:cNvSpPr>
            <p:nvPr/>
          </p:nvSpPr>
          <p:spPr bwMode="auto">
            <a:xfrm>
              <a:off x="2448" y="3456"/>
              <a:ext cx="480" cy="9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25"/>
            <p:cNvSpPr>
              <a:spLocks noChangeShapeType="1"/>
            </p:cNvSpPr>
            <p:nvPr/>
          </p:nvSpPr>
          <p:spPr bwMode="auto">
            <a:xfrm flipV="1">
              <a:off x="2448" y="3744"/>
              <a:ext cx="480" cy="9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3360" y="3456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/>
                <a:t>∧</a:t>
              </a:r>
              <a:endParaRPr lang="en-US" altLang="zh-CN" sz="4000"/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609600" y="5410200"/>
            <a:ext cx="1806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800000"/>
                </a:solidFill>
                <a:ea typeface="隶书" pitchFamily="49" charset="-122"/>
              </a:rPr>
              <a:t>空队列</a:t>
            </a:r>
            <a:endParaRPr lang="zh-CN" altLang="en-US" sz="400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52400" y="4343400"/>
            <a:ext cx="7620000" cy="609600"/>
            <a:chOff x="96" y="2736"/>
            <a:chExt cx="4800" cy="384"/>
          </a:xfrm>
        </p:grpSpPr>
        <p:sp>
          <p:nvSpPr>
            <p:cNvPr id="11272" name="Line 29"/>
            <p:cNvSpPr>
              <a:spLocks noChangeShapeType="1"/>
            </p:cNvSpPr>
            <p:nvPr/>
          </p:nvSpPr>
          <p:spPr bwMode="auto">
            <a:xfrm flipV="1">
              <a:off x="4896" y="2736"/>
              <a:ext cx="0" cy="19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30"/>
            <p:cNvSpPr>
              <a:spLocks noChangeArrowheads="1"/>
            </p:cNvSpPr>
            <p:nvPr/>
          </p:nvSpPr>
          <p:spPr bwMode="auto">
            <a:xfrm>
              <a:off x="960" y="2736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31"/>
            <p:cNvSpPr>
              <a:spLocks noChangeShapeType="1"/>
            </p:cNvSpPr>
            <p:nvPr/>
          </p:nvSpPr>
          <p:spPr bwMode="auto">
            <a:xfrm>
              <a:off x="1056" y="2928"/>
              <a:ext cx="384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96" y="2736"/>
              <a:ext cx="7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A50021"/>
                  </a:solidFill>
                </a:rPr>
                <a:t>Q.rear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28600" y="517525"/>
            <a:ext cx="8778875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InitQueue (LinkQueue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Q)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构造一个空队列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   Q.front = Q.rear = 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new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  QNode;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!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Q.front)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exit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(OVERFLOW);                 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                                        //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存储分配失败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Q.front-&gt;next = </a:t>
            </a:r>
            <a:r>
              <a:rPr lang="en-US" altLang="zh-CN" b="1">
                <a:solidFill>
                  <a:srgbClr val="FF00FF"/>
                </a:solidFill>
                <a:ea typeface="楷体_GB2312" pitchFamily="49" charset="-122"/>
              </a:rPr>
              <a:t>NULL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}</a:t>
            </a:r>
            <a:endParaRPr lang="en-US" altLang="zh-CN" sz="4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1275" y="5181600"/>
            <a:ext cx="3292475" cy="1219200"/>
            <a:chOff x="1478" y="3264"/>
            <a:chExt cx="2074" cy="768"/>
          </a:xfrm>
        </p:grpSpPr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1478" y="3264"/>
              <a:ext cx="862" cy="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Q.rear</a:t>
              </a:r>
            </a:p>
          </p:txBody>
        </p:sp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2352" y="3264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2352" y="3648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3360" y="3456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10"/>
            <p:cNvSpPr>
              <a:spLocks noChangeShapeType="1"/>
            </p:cNvSpPr>
            <p:nvPr/>
          </p:nvSpPr>
          <p:spPr bwMode="auto">
            <a:xfrm>
              <a:off x="2448" y="3456"/>
              <a:ext cx="480" cy="9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11"/>
            <p:cNvSpPr>
              <a:spLocks noChangeShapeType="1"/>
            </p:cNvSpPr>
            <p:nvPr/>
          </p:nvSpPr>
          <p:spPr bwMode="auto">
            <a:xfrm flipV="1">
              <a:off x="2448" y="3744"/>
              <a:ext cx="480" cy="9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Rectangle 12"/>
            <p:cNvSpPr>
              <a:spLocks noChangeArrowheads="1"/>
            </p:cNvSpPr>
            <p:nvPr/>
          </p:nvSpPr>
          <p:spPr bwMode="auto">
            <a:xfrm>
              <a:off x="3360" y="3456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/>
                <a:t>∧</a:t>
              </a:r>
              <a:endParaRPr lang="en-US" altLang="zh-CN" sz="4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746125" y="123825"/>
            <a:ext cx="66754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800" b="1" dirty="0">
                <a:solidFill>
                  <a:srgbClr val="3333CC"/>
                </a:solidFill>
                <a:ea typeface="楷体_GB2312" pitchFamily="49" charset="-122"/>
              </a:rPr>
              <a:t>例六、</a:t>
            </a:r>
            <a:r>
              <a:rPr lang="zh-CN" altLang="en-US" sz="4800" b="1" dirty="0" smtClean="0">
                <a:solidFill>
                  <a:srgbClr val="3333CC"/>
                </a:solidFill>
                <a:ea typeface="楷体_GB2312" pitchFamily="49" charset="-122"/>
              </a:rPr>
              <a:t>实现子程序调用</a:t>
            </a:r>
            <a:endParaRPr lang="zh-CN" altLang="en-US" sz="54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276600"/>
            <a:ext cx="8221663" cy="3048000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保存</a:t>
            </a:r>
            <a:r>
              <a:rPr lang="zh-CN" altLang="en-US" sz="3600" dirty="0" smtClean="0">
                <a:ea typeface="楷体_GB2312" pitchFamily="49" charset="-122"/>
              </a:rPr>
              <a:t>当前函数的返回地址和所有需要传递的实参信息</a:t>
            </a:r>
            <a:r>
              <a:rPr lang="en-US" altLang="zh-CN" sz="3600" dirty="0" smtClean="0">
                <a:ea typeface="楷体_GB2312" pitchFamily="49" charset="-122"/>
              </a:rPr>
              <a:t>;</a:t>
            </a:r>
            <a:endParaRPr lang="en-US" altLang="zh-CN" sz="3600" dirty="0">
              <a:ea typeface="楷体_GB2312" pitchFamily="49" charset="-122"/>
            </a:endParaRPr>
          </a:p>
          <a:p>
            <a:r>
              <a:rPr lang="zh-CN" altLang="en-US" sz="3600" dirty="0">
                <a:ea typeface="楷体_GB2312" pitchFamily="49" charset="-122"/>
              </a:rPr>
              <a:t>为被调用函数的局部变量</a:t>
            </a:r>
            <a:r>
              <a:rPr lang="zh-CN" altLang="en-US" sz="3600" dirty="0">
                <a:solidFill>
                  <a:srgbClr val="FF00FF"/>
                </a:solidFill>
                <a:ea typeface="楷体_GB2312" pitchFamily="49" charset="-122"/>
              </a:rPr>
              <a:t>分配</a:t>
            </a:r>
            <a:r>
              <a:rPr lang="zh-CN" altLang="en-US" sz="3600" dirty="0">
                <a:ea typeface="楷体_GB2312" pitchFamily="49" charset="-122"/>
              </a:rPr>
              <a:t>存储区</a:t>
            </a:r>
            <a:r>
              <a:rPr lang="en-US" altLang="zh-CN" sz="36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</a:p>
          <a:p>
            <a:r>
              <a:rPr lang="zh-CN" altLang="en-US" sz="3600" dirty="0">
                <a:ea typeface="楷体_GB2312" pitchFamily="49" charset="-122"/>
              </a:rPr>
              <a:t>将</a:t>
            </a:r>
            <a:r>
              <a:rPr lang="zh-CN" altLang="en-US" sz="3600" dirty="0">
                <a:solidFill>
                  <a:srgbClr val="FF00FF"/>
                </a:solidFill>
                <a:ea typeface="楷体_GB2312" pitchFamily="49" charset="-122"/>
              </a:rPr>
              <a:t>控制转移</a:t>
            </a:r>
            <a:r>
              <a:rPr lang="zh-CN" altLang="en-US" sz="3600" dirty="0">
                <a:ea typeface="楷体_GB2312" pitchFamily="49" charset="-122"/>
              </a:rPr>
              <a:t>到被调用函数的入口。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457200" y="1006475"/>
            <a:ext cx="8093075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当在一个函数的运行期间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调用另一个函数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时，在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运行该被调用函数之前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，需先完成三项任务：</a:t>
            </a:r>
          </a:p>
        </p:txBody>
      </p:sp>
    </p:spTree>
    <p:extLst>
      <p:ext uri="{BB962C8B-B14F-4D97-AF65-F5344CB8AC3E}">
        <p14:creationId xmlns:p14="http://schemas.microsoft.com/office/powerpoint/2010/main" val="180682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  <p:bldP spid="23757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9154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EnQueue (LinkQueue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Q, QElemType e) </a:t>
            </a:r>
            <a:r>
              <a:rPr lang="en-US" altLang="zh-CN" sz="3200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  // 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插入元素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的新的队尾元素</a:t>
            </a: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5562600"/>
            <a:ext cx="5029200" cy="609600"/>
            <a:chOff x="1536" y="3504"/>
            <a:chExt cx="3168" cy="384"/>
          </a:xfrm>
        </p:grpSpPr>
        <p:sp>
          <p:nvSpPr>
            <p:cNvPr id="13339" name="Rectangle 4"/>
            <p:cNvSpPr>
              <a:spLocks noChangeArrowheads="1"/>
            </p:cNvSpPr>
            <p:nvPr/>
          </p:nvSpPr>
          <p:spPr bwMode="auto">
            <a:xfrm>
              <a:off x="1968" y="350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5"/>
            <p:cNvSpPr>
              <a:spLocks noChangeArrowheads="1"/>
            </p:cNvSpPr>
            <p:nvPr/>
          </p:nvSpPr>
          <p:spPr bwMode="auto">
            <a:xfrm>
              <a:off x="1536" y="3504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Rectangle 6"/>
            <p:cNvSpPr>
              <a:spLocks noChangeArrowheads="1"/>
            </p:cNvSpPr>
            <p:nvPr/>
          </p:nvSpPr>
          <p:spPr bwMode="auto">
            <a:xfrm>
              <a:off x="2928" y="350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Rectangle 7"/>
            <p:cNvSpPr>
              <a:spLocks noChangeArrowheads="1"/>
            </p:cNvSpPr>
            <p:nvPr/>
          </p:nvSpPr>
          <p:spPr bwMode="auto">
            <a:xfrm>
              <a:off x="2496" y="350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1</a:t>
              </a:r>
              <a:endParaRPr lang="en-US" altLang="zh-CN" sz="4000"/>
            </a:p>
          </p:txBody>
        </p:sp>
        <p:sp>
          <p:nvSpPr>
            <p:cNvPr id="13343" name="Rectangle 8"/>
            <p:cNvSpPr>
              <a:spLocks noChangeArrowheads="1"/>
            </p:cNvSpPr>
            <p:nvPr/>
          </p:nvSpPr>
          <p:spPr bwMode="auto">
            <a:xfrm>
              <a:off x="4512" y="350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400"/>
                <a:t>∧</a:t>
              </a:r>
              <a:endParaRPr lang="en-US" altLang="zh-CN" sz="4000"/>
            </a:p>
          </p:txBody>
        </p:sp>
        <p:sp>
          <p:nvSpPr>
            <p:cNvPr id="13344" name="Rectangle 9"/>
            <p:cNvSpPr>
              <a:spLocks noChangeArrowheads="1"/>
            </p:cNvSpPr>
            <p:nvPr/>
          </p:nvSpPr>
          <p:spPr bwMode="auto">
            <a:xfrm>
              <a:off x="4080" y="350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a</a:t>
              </a:r>
              <a:r>
                <a:rPr lang="en-US" altLang="zh-CN" sz="4000" baseline="-25000"/>
                <a:t>n</a:t>
              </a:r>
              <a:endParaRPr lang="en-US" altLang="zh-CN" sz="4000"/>
            </a:p>
          </p:txBody>
        </p:sp>
        <p:sp>
          <p:nvSpPr>
            <p:cNvPr id="13345" name="Line 10"/>
            <p:cNvSpPr>
              <a:spLocks noChangeShapeType="1"/>
            </p:cNvSpPr>
            <p:nvPr/>
          </p:nvSpPr>
          <p:spPr bwMode="auto">
            <a:xfrm>
              <a:off x="2064" y="36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11"/>
            <p:cNvSpPr>
              <a:spLocks noChangeShapeType="1"/>
            </p:cNvSpPr>
            <p:nvPr/>
          </p:nvSpPr>
          <p:spPr bwMode="auto">
            <a:xfrm>
              <a:off x="3600" y="36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6525" y="5486400"/>
            <a:ext cx="2301875" cy="685800"/>
            <a:chOff x="86" y="2304"/>
            <a:chExt cx="1450" cy="432"/>
          </a:xfrm>
        </p:grpSpPr>
        <p:sp>
          <p:nvSpPr>
            <p:cNvPr id="13336" name="Rectangle 13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14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Text Box 15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52400" y="6172200"/>
            <a:ext cx="6553200" cy="609600"/>
            <a:chOff x="96" y="3888"/>
            <a:chExt cx="4128" cy="384"/>
          </a:xfrm>
        </p:grpSpPr>
        <p:sp>
          <p:nvSpPr>
            <p:cNvPr id="13332" name="Line 17"/>
            <p:cNvSpPr>
              <a:spLocks noChangeShapeType="1"/>
            </p:cNvSpPr>
            <p:nvPr/>
          </p:nvSpPr>
          <p:spPr bwMode="auto">
            <a:xfrm flipV="1">
              <a:off x="4224" y="3888"/>
              <a:ext cx="0" cy="19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Rectangle 18"/>
            <p:cNvSpPr>
              <a:spLocks noChangeArrowheads="1"/>
            </p:cNvSpPr>
            <p:nvPr/>
          </p:nvSpPr>
          <p:spPr bwMode="auto">
            <a:xfrm>
              <a:off x="960" y="3888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1056" y="4080"/>
              <a:ext cx="316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Rectangle 20"/>
            <p:cNvSpPr>
              <a:spLocks noChangeArrowheads="1"/>
            </p:cNvSpPr>
            <p:nvPr/>
          </p:nvSpPr>
          <p:spPr bwMode="auto">
            <a:xfrm>
              <a:off x="96" y="3888"/>
              <a:ext cx="7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A50021"/>
                  </a:solidFill>
                </a:rPr>
                <a:t>Q.rear</a:t>
              </a:r>
            </a:p>
          </p:txBody>
        </p:sp>
      </p:grpSp>
      <p:sp>
        <p:nvSpPr>
          <p:cNvPr id="376853" name="Rectangle 21"/>
          <p:cNvSpPr>
            <a:spLocks noChangeArrowheads="1"/>
          </p:cNvSpPr>
          <p:nvPr/>
        </p:nvSpPr>
        <p:spPr bwMode="auto">
          <a:xfrm>
            <a:off x="8426450" y="5638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∧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848600" y="4038600"/>
            <a:ext cx="1066800" cy="2133600"/>
            <a:chOff x="4944" y="2544"/>
            <a:chExt cx="672" cy="1344"/>
          </a:xfrm>
        </p:grpSpPr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5376" y="350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zh-CN" sz="4000"/>
            </a:p>
          </p:txBody>
        </p:sp>
        <p:sp>
          <p:nvSpPr>
            <p:cNvPr id="13330" name="Rectangle 24"/>
            <p:cNvSpPr>
              <a:spLocks noChangeArrowheads="1"/>
            </p:cNvSpPr>
            <p:nvPr/>
          </p:nvSpPr>
          <p:spPr bwMode="auto">
            <a:xfrm>
              <a:off x="4944" y="350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/>
                <a:t>e</a:t>
              </a:r>
            </a:p>
          </p:txBody>
        </p:sp>
        <p:sp>
          <p:nvSpPr>
            <p:cNvPr id="13331" name="AutoShape 25"/>
            <p:cNvSpPr>
              <a:spLocks/>
            </p:cNvSpPr>
            <p:nvPr/>
          </p:nvSpPr>
          <p:spPr bwMode="auto">
            <a:xfrm>
              <a:off x="5278" y="2544"/>
              <a:ext cx="338" cy="384"/>
            </a:xfrm>
            <a:prstGeom prst="borderCallout2">
              <a:avLst>
                <a:gd name="adj1" fmla="val 18750"/>
                <a:gd name="adj2" fmla="val -14199"/>
                <a:gd name="adj3" fmla="val 18750"/>
                <a:gd name="adj4" fmla="val -40829"/>
                <a:gd name="adj5" fmla="val 245574"/>
                <a:gd name="adj6" fmla="val -68639"/>
              </a:avLst>
            </a:prstGeom>
            <a:solidFill>
              <a:srgbClr val="FFFFCC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/>
                <a:t>p</a:t>
              </a:r>
            </a:p>
          </p:txBody>
        </p:sp>
      </p:grpSp>
      <p:sp useBgFill="1">
        <p:nvSpPr>
          <p:cNvPr id="376858" name="Rectangle 26"/>
          <p:cNvSpPr>
            <a:spLocks noChangeArrowheads="1"/>
          </p:cNvSpPr>
          <p:nvPr/>
        </p:nvSpPr>
        <p:spPr bwMode="auto">
          <a:xfrm>
            <a:off x="6629400" y="6172200"/>
            <a:ext cx="2286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705600" y="6172200"/>
            <a:ext cx="1447800" cy="304800"/>
            <a:chOff x="4224" y="3888"/>
            <a:chExt cx="912" cy="192"/>
          </a:xfrm>
        </p:grpSpPr>
        <p:sp>
          <p:nvSpPr>
            <p:cNvPr id="13327" name="Line 28"/>
            <p:cNvSpPr>
              <a:spLocks noChangeShapeType="1"/>
            </p:cNvSpPr>
            <p:nvPr/>
          </p:nvSpPr>
          <p:spPr bwMode="auto">
            <a:xfrm>
              <a:off x="4224" y="4080"/>
              <a:ext cx="912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8" name="Line 29"/>
            <p:cNvSpPr>
              <a:spLocks noChangeShapeType="1"/>
            </p:cNvSpPr>
            <p:nvPr/>
          </p:nvSpPr>
          <p:spPr bwMode="auto">
            <a:xfrm flipV="1">
              <a:off x="5136" y="3888"/>
              <a:ext cx="0" cy="192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228600" y="1573213"/>
            <a:ext cx="8915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p =  </a:t>
            </a:r>
            <a:r>
              <a:rPr lang="en-US" altLang="zh-CN" sz="2800" b="1">
                <a:solidFill>
                  <a:srgbClr val="FF00FF"/>
                </a:solidFill>
                <a:ea typeface="楷体_GB2312" pitchFamily="49" charset="-122"/>
              </a:rPr>
              <a:t>new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 QNode;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!p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)  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exit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(OVERFLOW);   //</a:t>
            </a:r>
            <a:r>
              <a:rPr lang="zh-CN" altLang="en-US" sz="2800">
                <a:solidFill>
                  <a:srgbClr val="800000"/>
                </a:solidFill>
                <a:ea typeface="楷体_GB2312" pitchFamily="49" charset="-122"/>
              </a:rPr>
              <a:t>存储分配失败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p-&gt;data = e;   p-&gt;next = NULL;</a:t>
            </a:r>
          </a:p>
          <a:p>
            <a:pPr>
              <a:lnSpc>
                <a:spcPct val="120000"/>
              </a:lnSpc>
            </a:pPr>
            <a:endParaRPr lang="en-US" altLang="zh-CN" sz="2800">
              <a:solidFill>
                <a:srgbClr val="800000"/>
              </a:solidFill>
              <a:ea typeface="楷体_GB2312" pitchFamily="49" charset="-122"/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7192963" y="5668963"/>
            <a:ext cx="655637" cy="411162"/>
            <a:chOff x="4531" y="3571"/>
            <a:chExt cx="413" cy="259"/>
          </a:xfrm>
        </p:grpSpPr>
        <p:sp>
          <p:nvSpPr>
            <p:cNvPr id="13325" name="Line 32"/>
            <p:cNvSpPr>
              <a:spLocks noChangeShapeType="1"/>
            </p:cNvSpPr>
            <p:nvPr/>
          </p:nvSpPr>
          <p:spPr bwMode="auto">
            <a:xfrm>
              <a:off x="4608" y="369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33"/>
            <p:cNvSpPr>
              <a:spLocks noChangeArrowheads="1"/>
            </p:cNvSpPr>
            <p:nvPr/>
          </p:nvSpPr>
          <p:spPr bwMode="auto">
            <a:xfrm>
              <a:off x="4531" y="3571"/>
              <a:ext cx="154" cy="2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152400" y="3363913"/>
            <a:ext cx="64389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    Q.rear-&gt;next = p;    Q.rear = p;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sz="2800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53" grpId="0" autoUpdateAnimBg="0"/>
      <p:bldP spid="376858" grpId="0" animBg="1"/>
      <p:bldP spid="376862" grpId="0" autoUpdateAnimBg="0"/>
      <p:bldP spid="3768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6525" y="193675"/>
            <a:ext cx="900747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DeQueue (LinkQueue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Q, </a:t>
            </a:r>
          </a:p>
          <a:p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                                        QElemType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e)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若队列不空，则删除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的队头元素，</a:t>
            </a:r>
          </a:p>
          <a:p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用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返回其值，并返回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OK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；否则返回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ERROR</a:t>
            </a:r>
          </a:p>
          <a:p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</a:t>
            </a:r>
          </a:p>
          <a:p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3484563" y="5527675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798763" y="5527675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5008563" y="5527675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4322763" y="5527675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4000"/>
              <a:t>a</a:t>
            </a:r>
            <a:r>
              <a:rPr lang="en-US" altLang="zh-CN" sz="4000" baseline="-25000"/>
              <a:t>1</a:t>
            </a:r>
            <a:endParaRPr lang="en-US" altLang="zh-CN" sz="400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8615363" y="5564188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∧</a:t>
            </a:r>
            <a:endParaRPr lang="en-US" altLang="zh-CN" sz="4000"/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929563" y="5564188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4000"/>
              <a:t>a</a:t>
            </a:r>
            <a:r>
              <a:rPr lang="en-US" altLang="zh-CN" sz="4000" baseline="-25000"/>
              <a:t>n</a:t>
            </a:r>
            <a:endParaRPr lang="en-US" altLang="zh-CN" sz="4000"/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3636963" y="58324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7167563" y="5868988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6888" y="5451475"/>
            <a:ext cx="2301875" cy="685800"/>
            <a:chOff x="86" y="2304"/>
            <a:chExt cx="1450" cy="432"/>
          </a:xfrm>
        </p:grpSpPr>
        <p:sp>
          <p:nvSpPr>
            <p:cNvPr id="14358" name="Rectangle 14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Text Box 16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</p:txBody>
        </p:sp>
      </p:grpSp>
      <p:sp>
        <p:nvSpPr>
          <p:cNvPr id="14348" name="Line 17"/>
          <p:cNvSpPr>
            <a:spLocks noChangeShapeType="1"/>
          </p:cNvSpPr>
          <p:nvPr/>
        </p:nvSpPr>
        <p:spPr bwMode="auto">
          <a:xfrm flipV="1">
            <a:off x="8213725" y="6154738"/>
            <a:ext cx="0" cy="304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Rectangle 18"/>
          <p:cNvSpPr>
            <a:spLocks noChangeArrowheads="1"/>
          </p:cNvSpPr>
          <p:nvPr/>
        </p:nvSpPr>
        <p:spPr bwMode="auto">
          <a:xfrm>
            <a:off x="1884363" y="6137275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9"/>
          <p:cNvSpPr>
            <a:spLocks noChangeShapeType="1"/>
          </p:cNvSpPr>
          <p:nvPr/>
        </p:nvSpPr>
        <p:spPr bwMode="auto">
          <a:xfrm>
            <a:off x="2036763" y="6442075"/>
            <a:ext cx="6194425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Rectangle 20"/>
          <p:cNvSpPr>
            <a:spLocks noChangeArrowheads="1"/>
          </p:cNvSpPr>
          <p:nvPr/>
        </p:nvSpPr>
        <p:spPr bwMode="auto">
          <a:xfrm>
            <a:off x="512763" y="6137275"/>
            <a:ext cx="1211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sp>
        <p:nvSpPr>
          <p:cNvPr id="14352" name="Rectangle 21"/>
          <p:cNvSpPr>
            <a:spLocks noChangeArrowheads="1"/>
          </p:cNvSpPr>
          <p:nvPr/>
        </p:nvSpPr>
        <p:spPr bwMode="auto">
          <a:xfrm>
            <a:off x="6550025" y="5527675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Rectangle 22"/>
          <p:cNvSpPr>
            <a:spLocks noChangeArrowheads="1"/>
          </p:cNvSpPr>
          <p:nvPr/>
        </p:nvSpPr>
        <p:spPr bwMode="auto">
          <a:xfrm>
            <a:off x="5864225" y="5527675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4000"/>
              <a:t>a</a:t>
            </a:r>
            <a:r>
              <a:rPr lang="en-US" altLang="zh-CN" sz="4000" baseline="-25000"/>
              <a:t>2</a:t>
            </a:r>
            <a:endParaRPr lang="en-US" altLang="zh-CN" sz="4000"/>
          </a:p>
        </p:txBody>
      </p:sp>
      <p:sp>
        <p:nvSpPr>
          <p:cNvPr id="14354" name="Line 23"/>
          <p:cNvSpPr>
            <a:spLocks noChangeShapeType="1"/>
          </p:cNvSpPr>
          <p:nvPr/>
        </p:nvSpPr>
        <p:spPr bwMode="auto">
          <a:xfrm>
            <a:off x="5178425" y="58324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880" name="Freeform 24"/>
          <p:cNvSpPr>
            <a:spLocks/>
          </p:cNvSpPr>
          <p:nvPr/>
        </p:nvSpPr>
        <p:spPr bwMode="auto">
          <a:xfrm>
            <a:off x="3640138" y="5378450"/>
            <a:ext cx="2239962" cy="341313"/>
          </a:xfrm>
          <a:custGeom>
            <a:avLst/>
            <a:gdLst>
              <a:gd name="T0" fmla="*/ 0 w 1411"/>
              <a:gd name="T1" fmla="*/ 323850 h 215"/>
              <a:gd name="T2" fmla="*/ 411162 w 1411"/>
              <a:gd name="T3" fmla="*/ 323850 h 215"/>
              <a:gd name="T4" fmla="*/ 411162 w 1411"/>
              <a:gd name="T5" fmla="*/ 0 h 215"/>
              <a:gd name="T6" fmla="*/ 1900237 w 1411"/>
              <a:gd name="T7" fmla="*/ 0 h 215"/>
              <a:gd name="T8" fmla="*/ 1900237 w 1411"/>
              <a:gd name="T9" fmla="*/ 341313 h 215"/>
              <a:gd name="T10" fmla="*/ 2239962 w 1411"/>
              <a:gd name="T11" fmla="*/ 341313 h 2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1"/>
              <a:gd name="T19" fmla="*/ 0 h 215"/>
              <a:gd name="T20" fmla="*/ 1411 w 1411"/>
              <a:gd name="T21" fmla="*/ 215 h 2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1" h="215">
                <a:moveTo>
                  <a:pt x="0" y="204"/>
                </a:moveTo>
                <a:lnTo>
                  <a:pt x="259" y="204"/>
                </a:lnTo>
                <a:lnTo>
                  <a:pt x="259" y="0"/>
                </a:lnTo>
                <a:lnTo>
                  <a:pt x="1197" y="0"/>
                </a:lnTo>
                <a:lnTo>
                  <a:pt x="1197" y="215"/>
                </a:lnTo>
                <a:lnTo>
                  <a:pt x="1411" y="215"/>
                </a:lnTo>
              </a:path>
            </a:pathLst>
          </a:custGeom>
          <a:noFill/>
          <a:ln w="317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122238" y="2327275"/>
            <a:ext cx="9007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==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Q.rear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)  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ERROR;</a:t>
            </a:r>
          </a:p>
          <a:p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p =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-&gt;next;   e = p-&gt;data;</a:t>
            </a:r>
          </a:p>
          <a:p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   </a:t>
            </a:r>
            <a:r>
              <a:rPr lang="en-US" altLang="zh-CN" dirty="0" err="1">
                <a:solidFill>
                  <a:srgbClr val="FF00FF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-&gt;next = p-&gt;next;</a:t>
            </a:r>
            <a:endParaRPr lang="en-US" altLang="zh-CN" b="1" dirty="0">
              <a:solidFill>
                <a:srgbClr val="FF00FF"/>
              </a:solidFill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   delete 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(p);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endParaRPr lang="en-US" altLang="zh-CN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14357" name="Text Box 26"/>
          <p:cNvSpPr txBox="1">
            <a:spLocks noChangeArrowheads="1"/>
          </p:cNvSpPr>
          <p:nvPr/>
        </p:nvSpPr>
        <p:spPr bwMode="auto">
          <a:xfrm>
            <a:off x="4495800" y="5930900"/>
            <a:ext cx="80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7" grpId="0" animBg="1"/>
      <p:bldP spid="377880" grpId="0" animBg="1"/>
      <p:bldP spid="3778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6525" y="193675"/>
            <a:ext cx="9007475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DeQueue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LinkQueue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Q, </a:t>
            </a:r>
          </a:p>
          <a:p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                                        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QElemType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e)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{</a:t>
            </a:r>
            <a:endParaRPr lang="en-US" altLang="zh-CN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  // 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若队列不空，则删除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的队头元素，</a:t>
            </a:r>
          </a:p>
          <a:p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//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e 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返回其值，并返回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OK</a:t>
            </a:r>
            <a:r>
              <a:rPr lang="zh-CN" altLang="en-US" sz="3200" dirty="0">
                <a:solidFill>
                  <a:srgbClr val="800000"/>
                </a:solidFill>
                <a:ea typeface="楷体_GB2312" pitchFamily="49" charset="-122"/>
              </a:rPr>
              <a:t>；否则返回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ERROR</a:t>
            </a:r>
          </a:p>
          <a:p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</a:t>
            </a:r>
          </a:p>
          <a:p>
            <a:endParaRPr lang="en-US" altLang="zh-CN" dirty="0">
              <a:solidFill>
                <a:srgbClr val="800000"/>
              </a:solidFill>
              <a:ea typeface="楷体_GB2312" pitchFamily="49" charset="-122"/>
            </a:endParaRPr>
          </a:p>
          <a:p>
            <a:endParaRPr lang="en-US" altLang="zh-CN" dirty="0">
              <a:solidFill>
                <a:srgbClr val="800000"/>
              </a:solidFill>
              <a:ea typeface="楷体_GB2312" pitchFamily="49" charset="-122"/>
            </a:endParaRPr>
          </a:p>
          <a:p>
            <a:endParaRPr lang="en-US" altLang="zh-CN" dirty="0">
              <a:solidFill>
                <a:srgbClr val="800000"/>
              </a:solidFill>
              <a:ea typeface="楷体_GB2312" pitchFamily="49" charset="-122"/>
            </a:endParaRPr>
          </a:p>
          <a:p>
            <a:endParaRPr lang="en-US" altLang="zh-CN" dirty="0">
              <a:solidFill>
                <a:srgbClr val="800000"/>
              </a:solidFill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5363" name="Text Box 25"/>
          <p:cNvSpPr txBox="1">
            <a:spLocks noChangeArrowheads="1"/>
          </p:cNvSpPr>
          <p:nvPr/>
        </p:nvSpPr>
        <p:spPr bwMode="auto">
          <a:xfrm>
            <a:off x="122238" y="2327275"/>
            <a:ext cx="90074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==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Q.rear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)  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ERROR;</a:t>
            </a:r>
          </a:p>
          <a:p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p = </a:t>
            </a:r>
            <a:r>
              <a:rPr lang="en-US" altLang="zh-CN" dirty="0" err="1">
                <a:solidFill>
                  <a:srgbClr val="800000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-&gt;next;   e = p-&gt;data;</a:t>
            </a:r>
          </a:p>
          <a:p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   </a:t>
            </a:r>
            <a:r>
              <a:rPr lang="en-US" altLang="zh-CN" dirty="0" err="1">
                <a:solidFill>
                  <a:srgbClr val="FF00FF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-&gt;next = p-&gt;next;</a:t>
            </a:r>
          </a:p>
          <a:p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00FF"/>
                </a:solidFill>
                <a:ea typeface="楷体_GB2312" pitchFamily="49" charset="-122"/>
              </a:rPr>
              <a:t>  delete </a:t>
            </a:r>
            <a:r>
              <a:rPr lang="en-US" altLang="zh-CN" dirty="0">
                <a:solidFill>
                  <a:srgbClr val="FF00FF"/>
                </a:solidFill>
                <a:ea typeface="楷体_GB2312" pitchFamily="49" charset="-122"/>
              </a:rPr>
              <a:t>(p);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 dirty="0">
                <a:solidFill>
                  <a:srgbClr val="800000"/>
                </a:solidFill>
                <a:ea typeface="楷体_GB2312" pitchFamily="49" charset="-122"/>
              </a:rPr>
              <a:t> OK;</a:t>
            </a:r>
            <a:endParaRPr lang="en-US" altLang="zh-CN" b="1" dirty="0">
              <a:solidFill>
                <a:srgbClr val="FF00FF"/>
              </a:solidFill>
              <a:ea typeface="楷体_GB2312" pitchFamily="49" charset="-122"/>
            </a:endParaRPr>
          </a:p>
          <a:p>
            <a:r>
              <a:rPr lang="en-US" altLang="zh-CN" b="1" dirty="0">
                <a:solidFill>
                  <a:srgbClr val="FF00FF"/>
                </a:solidFill>
                <a:ea typeface="楷体_GB2312" pitchFamily="49" charset="-122"/>
              </a:rPr>
              <a:t>   </a:t>
            </a:r>
            <a:endParaRPr lang="en-US" altLang="zh-CN" b="1" dirty="0">
              <a:solidFill>
                <a:srgbClr val="800000"/>
              </a:solidFill>
              <a:ea typeface="楷体_GB2312" pitchFamily="49" charset="-122"/>
            </a:endParaRP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317500" y="4000134"/>
            <a:ext cx="6346825" cy="13001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chemeClr val="accent2"/>
                </a:solidFill>
                <a:ea typeface="楷体_GB2312" pitchFamily="49" charset="-122"/>
              </a:rPr>
              <a:t>Q.rear</a:t>
            </a:r>
            <a:r>
              <a:rPr lang="en-US" altLang="zh-CN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ea typeface="楷体_GB2312" pitchFamily="49" charset="-122"/>
              </a:rPr>
              <a:t>==</a:t>
            </a:r>
            <a:r>
              <a:rPr lang="en-US" altLang="zh-CN" dirty="0">
                <a:solidFill>
                  <a:schemeClr val="accent2"/>
                </a:solidFill>
                <a:ea typeface="楷体_GB2312" pitchFamily="49" charset="-122"/>
              </a:rPr>
              <a:t> p)  </a:t>
            </a:r>
            <a:r>
              <a:rPr lang="en-US" altLang="zh-CN" dirty="0" err="1">
                <a:solidFill>
                  <a:schemeClr val="accent2"/>
                </a:solidFill>
                <a:ea typeface="楷体_GB2312" pitchFamily="49" charset="-122"/>
              </a:rPr>
              <a:t>Q.rear</a:t>
            </a:r>
            <a:r>
              <a:rPr lang="en-US" altLang="zh-CN" dirty="0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lang="en-US" altLang="zh-CN" dirty="0" err="1">
                <a:solidFill>
                  <a:schemeClr val="accent2"/>
                </a:solidFill>
                <a:ea typeface="楷体_GB2312" pitchFamily="49" charset="-122"/>
              </a:rPr>
              <a:t>Q.front</a:t>
            </a:r>
            <a:r>
              <a:rPr lang="en-US" altLang="zh-CN" dirty="0">
                <a:solidFill>
                  <a:schemeClr val="accent2"/>
                </a:solidFill>
                <a:ea typeface="楷体_GB2312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FF00FF"/>
                </a:solidFill>
              </a:rPr>
              <a:t>delete </a:t>
            </a:r>
            <a:r>
              <a:rPr lang="en-US" altLang="zh-CN" dirty="0">
                <a:solidFill>
                  <a:srgbClr val="FF00FF"/>
                </a:solidFill>
              </a:rPr>
              <a:t>(p);</a:t>
            </a:r>
            <a:r>
              <a:rPr lang="en-US" altLang="zh-CN" dirty="0">
                <a:solidFill>
                  <a:srgbClr val="800000"/>
                </a:solidFill>
              </a:rPr>
              <a:t>      </a:t>
            </a:r>
            <a:r>
              <a:rPr lang="en-US" altLang="zh-CN" b="1" dirty="0">
                <a:solidFill>
                  <a:srgbClr val="800000"/>
                </a:solidFill>
              </a:rPr>
              <a:t>return</a:t>
            </a:r>
            <a:r>
              <a:rPr lang="en-US" altLang="zh-CN" dirty="0">
                <a:solidFill>
                  <a:srgbClr val="800000"/>
                </a:solidFill>
              </a:rPr>
              <a:t> OK;</a:t>
            </a:r>
            <a:endParaRPr lang="en-US" altLang="zh-CN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84563" y="5527675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98763" y="5527675"/>
            <a:ext cx="685800" cy="60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08563" y="5527675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322763" y="5527675"/>
            <a:ext cx="685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4000"/>
              <a:t>a</a:t>
            </a:r>
            <a:r>
              <a:rPr lang="en-US" altLang="zh-CN" sz="4000" baseline="-25000"/>
              <a:t>1</a:t>
            </a:r>
            <a:endParaRPr lang="en-US" altLang="zh-CN" sz="4000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3636963" y="583247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6888" y="5451475"/>
            <a:ext cx="2301875" cy="685800"/>
            <a:chOff x="86" y="2304"/>
            <a:chExt cx="1450" cy="432"/>
          </a:xfrm>
        </p:grpSpPr>
        <p:sp>
          <p:nvSpPr>
            <p:cNvPr id="15379" name="Rectangle 14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5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16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3200">
                  <a:solidFill>
                    <a:srgbClr val="A50021"/>
                  </a:solidFill>
                </a:rPr>
                <a:t>Q.front</a:t>
              </a:r>
            </a:p>
          </p:txBody>
        </p:sp>
      </p:grp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1884363" y="6137275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Rectangle 20"/>
          <p:cNvSpPr>
            <a:spLocks noChangeArrowheads="1"/>
          </p:cNvSpPr>
          <p:nvPr/>
        </p:nvSpPr>
        <p:spPr bwMode="auto">
          <a:xfrm>
            <a:off x="512763" y="6137275"/>
            <a:ext cx="1211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A50021"/>
                </a:solidFill>
              </a:rPr>
              <a:t>Q.rear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2036763" y="5930900"/>
            <a:ext cx="3640137" cy="641350"/>
            <a:chOff x="2036763" y="5930900"/>
            <a:chExt cx="3640137" cy="641350"/>
          </a:xfrm>
        </p:grpSpPr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2036763" y="6135688"/>
              <a:ext cx="2747962" cy="306387"/>
              <a:chOff x="1283" y="3865"/>
              <a:chExt cx="1731" cy="193"/>
            </a:xfrm>
          </p:grpSpPr>
          <p:sp>
            <p:nvSpPr>
              <p:cNvPr id="15377" name="Line 17"/>
              <p:cNvSpPr>
                <a:spLocks noChangeShapeType="1"/>
              </p:cNvSpPr>
              <p:nvPr/>
            </p:nvSpPr>
            <p:spPr bwMode="auto">
              <a:xfrm flipV="1">
                <a:off x="3014" y="3865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8" name="Line 19"/>
              <p:cNvSpPr>
                <a:spLocks noChangeShapeType="1"/>
              </p:cNvSpPr>
              <p:nvPr/>
            </p:nvSpPr>
            <p:spPr bwMode="auto">
              <a:xfrm>
                <a:off x="1283" y="4058"/>
                <a:ext cx="1718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4" name="Text Box 26"/>
            <p:cNvSpPr txBox="1">
              <a:spLocks noChangeArrowheads="1"/>
            </p:cNvSpPr>
            <p:nvPr/>
          </p:nvSpPr>
          <p:spPr bwMode="auto">
            <a:xfrm>
              <a:off x="4876800" y="5930900"/>
              <a:ext cx="8001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33CC"/>
                  </a:solidFill>
                </a:rPr>
                <a:t>p</a:t>
              </a:r>
            </a:p>
          </p:txBody>
        </p:sp>
      </p:grpSp>
      <p:sp>
        <p:nvSpPr>
          <p:cNvPr id="15375" name="Rectangle 27"/>
          <p:cNvSpPr>
            <a:spLocks noChangeArrowheads="1"/>
          </p:cNvSpPr>
          <p:nvPr/>
        </p:nvSpPr>
        <p:spPr bwMode="auto">
          <a:xfrm>
            <a:off x="4995863" y="5526088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∧</a:t>
            </a:r>
            <a:endParaRPr lang="en-US" altLang="zh-CN" sz="4000"/>
          </a:p>
        </p:txBody>
      </p:sp>
      <p:sp>
        <p:nvSpPr>
          <p:cNvPr id="454684" name="Rectangle 28"/>
          <p:cNvSpPr>
            <a:spLocks noChangeArrowheads="1"/>
          </p:cNvSpPr>
          <p:nvPr/>
        </p:nvSpPr>
        <p:spPr bwMode="auto">
          <a:xfrm>
            <a:off x="3490913" y="5526088"/>
            <a:ext cx="30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∧</a:t>
            </a:r>
            <a:endParaRPr lang="en-US" altLang="zh-CN" sz="4000"/>
          </a:p>
        </p:txBody>
      </p:sp>
      <p:grpSp>
        <p:nvGrpSpPr>
          <p:cNvPr id="5" name="组合 25"/>
          <p:cNvGrpSpPr/>
          <p:nvPr/>
        </p:nvGrpSpPr>
        <p:grpSpPr>
          <a:xfrm>
            <a:off x="2089517" y="5983654"/>
            <a:ext cx="1987183" cy="641350"/>
            <a:chOff x="2089517" y="5983654"/>
            <a:chExt cx="1987183" cy="641350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089517" y="6135687"/>
              <a:ext cx="1233975" cy="317867"/>
              <a:chOff x="1283" y="3865"/>
              <a:chExt cx="1731" cy="193"/>
            </a:xfrm>
          </p:grpSpPr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3014" y="3865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1283" y="4058"/>
                <a:ext cx="1718" cy="0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276600" y="5983654"/>
              <a:ext cx="8001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33CC"/>
                  </a:solidFill>
                </a:rPr>
                <a:t>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animBg="1" autoUpdateAnimBg="0"/>
      <p:bldP spid="454667" grpId="0" animBg="1"/>
      <p:bldP spid="4546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104775" y="1211263"/>
            <a:ext cx="878205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ea typeface="楷体_GB2312" pitchFamily="49" charset="-122"/>
              </a:rPr>
              <a:t>#define</a:t>
            </a:r>
            <a:r>
              <a:rPr lang="en-US" altLang="zh-CN">
                <a:ea typeface="楷体_GB2312" pitchFamily="49" charset="-122"/>
              </a:rPr>
              <a:t> MAXQSIZE  100  //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最大队列长度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ea typeface="楷体_GB2312" pitchFamily="49" charset="-122"/>
              </a:rPr>
              <a:t>typedef struct {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ea typeface="楷体_GB2312" pitchFamily="49" charset="-122"/>
              </a:rPr>
              <a:t>    QElemType  </a:t>
            </a:r>
            <a:r>
              <a:rPr lang="en-US" altLang="zh-CN">
                <a:ea typeface="楷体_GB2312" pitchFamily="49" charset="-122"/>
              </a:rPr>
              <a:t>*base;  // </a:t>
            </a:r>
            <a:r>
              <a:rPr lang="zh-CN" altLang="en-US">
                <a:ea typeface="楷体_GB2312" pitchFamily="49" charset="-122"/>
              </a:rPr>
              <a:t>动态分配存储空间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楷体_GB2312" pitchFamily="49" charset="-122"/>
              </a:rPr>
              <a:t>    </a:t>
            </a: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front;     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头指针，若队列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不空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，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楷体_GB2312" pitchFamily="49" charset="-122"/>
              </a:rPr>
              <a:t>                        </a:t>
            </a:r>
            <a:r>
              <a:rPr lang="en-US" altLang="zh-CN">
                <a:ea typeface="楷体_GB2312" pitchFamily="49" charset="-122"/>
              </a:rPr>
              <a:t>//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指向队列头元素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ea typeface="楷体_GB2312" pitchFamily="49" charset="-122"/>
              </a:rPr>
              <a:t>    </a:t>
            </a:r>
            <a:r>
              <a:rPr lang="en-US" altLang="zh-CN" b="1"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 rear;      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尾指针，若队列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不空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，指向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楷体_GB2312" pitchFamily="49" charset="-122"/>
              </a:rPr>
              <a:t>                        </a:t>
            </a:r>
            <a:r>
              <a:rPr lang="en-US" altLang="zh-CN">
                <a:ea typeface="楷体_GB2312" pitchFamily="49" charset="-122"/>
              </a:rPr>
              <a:t>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队列尾元素 的</a:t>
            </a:r>
            <a:r>
              <a:rPr lang="zh-CN" altLang="en-US">
                <a:solidFill>
                  <a:srgbClr val="6600FF"/>
                </a:solidFill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位置</a:t>
            </a:r>
            <a:endParaRPr lang="zh-CN" altLang="en-US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>
                <a:ea typeface="楷体_GB2312" pitchFamily="49" charset="-122"/>
              </a:rPr>
              <a:t> SqQueue;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81200" y="228600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>
                <a:solidFill>
                  <a:schemeClr val="accent2"/>
                </a:solidFill>
                <a:ea typeface="楷体_GB2312" pitchFamily="49" charset="-122"/>
              </a:rPr>
              <a:t>循环队列</a:t>
            </a:r>
            <a:r>
              <a:rPr lang="en-US" altLang="zh-CN" sz="400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altLang="en-US" sz="4000">
                <a:solidFill>
                  <a:schemeClr val="accent2"/>
                </a:solidFill>
                <a:ea typeface="楷体_GB2312" pitchFamily="49" charset="-122"/>
              </a:rPr>
              <a:t>顺序映象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2600" y="739775"/>
            <a:ext cx="609600" cy="3962400"/>
            <a:chOff x="1200" y="720"/>
            <a:chExt cx="576" cy="2496"/>
          </a:xfrm>
        </p:grpSpPr>
        <p:sp>
          <p:nvSpPr>
            <p:cNvPr id="17480" name="Rectangle 3"/>
            <p:cNvSpPr>
              <a:spLocks noChangeArrowheads="1"/>
            </p:cNvSpPr>
            <p:nvPr/>
          </p:nvSpPr>
          <p:spPr bwMode="auto">
            <a:xfrm>
              <a:off x="1200" y="720"/>
              <a:ext cx="576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4"/>
            <p:cNvSpPr>
              <a:spLocks noChangeShapeType="1"/>
            </p:cNvSpPr>
            <p:nvPr/>
          </p:nvSpPr>
          <p:spPr bwMode="auto">
            <a:xfrm>
              <a:off x="1200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2" name="Line 5"/>
            <p:cNvSpPr>
              <a:spLocks noChangeShapeType="1"/>
            </p:cNvSpPr>
            <p:nvPr/>
          </p:nvSpPr>
          <p:spPr bwMode="auto">
            <a:xfrm>
              <a:off x="1200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3" name="Line 6"/>
            <p:cNvSpPr>
              <a:spLocks noChangeShapeType="1"/>
            </p:cNvSpPr>
            <p:nvPr/>
          </p:nvSpPr>
          <p:spPr bwMode="auto">
            <a:xfrm>
              <a:off x="1200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4" name="Line 7"/>
            <p:cNvSpPr>
              <a:spLocks noChangeShapeType="1"/>
            </p:cNvSpPr>
            <p:nvPr/>
          </p:nvSpPr>
          <p:spPr bwMode="auto">
            <a:xfrm>
              <a:off x="1200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5" name="Line 8"/>
            <p:cNvSpPr>
              <a:spLocks noChangeShapeType="1"/>
            </p:cNvSpPr>
            <p:nvPr/>
          </p:nvSpPr>
          <p:spPr bwMode="auto">
            <a:xfrm>
              <a:off x="120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9"/>
            <p:cNvSpPr>
              <a:spLocks noChangeShapeType="1"/>
            </p:cNvSpPr>
            <p:nvPr/>
          </p:nvSpPr>
          <p:spPr bwMode="auto">
            <a:xfrm>
              <a:off x="1200" y="11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0" y="3940175"/>
            <a:ext cx="1447800" cy="457200"/>
            <a:chOff x="48" y="2736"/>
            <a:chExt cx="912" cy="288"/>
          </a:xfrm>
        </p:grpSpPr>
        <p:sp>
          <p:nvSpPr>
            <p:cNvPr id="17478" name="Text Box 11"/>
            <p:cNvSpPr txBox="1">
              <a:spLocks noChangeArrowheads="1"/>
            </p:cNvSpPr>
            <p:nvPr/>
          </p:nvSpPr>
          <p:spPr bwMode="auto">
            <a:xfrm>
              <a:off x="48" y="273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  Q.rear</a:t>
              </a:r>
            </a:p>
          </p:txBody>
        </p:sp>
        <p:sp>
          <p:nvSpPr>
            <p:cNvPr id="17479" name="Line 12"/>
            <p:cNvSpPr>
              <a:spLocks noChangeShapeType="1"/>
            </p:cNvSpPr>
            <p:nvPr/>
          </p:nvSpPr>
          <p:spPr bwMode="auto">
            <a:xfrm>
              <a:off x="672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4244975"/>
            <a:ext cx="1447800" cy="457200"/>
            <a:chOff x="0" y="2928"/>
            <a:chExt cx="912" cy="288"/>
          </a:xfrm>
        </p:grpSpPr>
        <p:sp>
          <p:nvSpPr>
            <p:cNvPr id="17476" name="Text Box 14"/>
            <p:cNvSpPr txBox="1">
              <a:spLocks noChangeArrowheads="1"/>
            </p:cNvSpPr>
            <p:nvPr/>
          </p:nvSpPr>
          <p:spPr bwMode="auto">
            <a:xfrm>
              <a:off x="0" y="29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  Q.front</a:t>
              </a:r>
            </a:p>
          </p:txBody>
        </p:sp>
        <p:sp>
          <p:nvSpPr>
            <p:cNvPr id="17477" name="Line 15"/>
            <p:cNvSpPr>
              <a:spLocks noChangeShapeType="1"/>
            </p:cNvSpPr>
            <p:nvPr/>
          </p:nvSpPr>
          <p:spPr bwMode="auto">
            <a:xfrm>
              <a:off x="62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362200" y="739775"/>
            <a:ext cx="2209800" cy="3962400"/>
            <a:chOff x="1488" y="720"/>
            <a:chExt cx="1392" cy="249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536" y="2880"/>
              <a:ext cx="912" cy="288"/>
              <a:chOff x="0" y="2928"/>
              <a:chExt cx="912" cy="288"/>
            </a:xfrm>
          </p:grpSpPr>
          <p:sp>
            <p:nvSpPr>
              <p:cNvPr id="17474" name="Text Box 18"/>
              <p:cNvSpPr txBox="1">
                <a:spLocks noChangeArrowheads="1"/>
              </p:cNvSpPr>
              <p:nvPr/>
            </p:nvSpPr>
            <p:spPr bwMode="auto">
              <a:xfrm>
                <a:off x="0" y="2928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 Q.front</a:t>
                </a:r>
              </a:p>
            </p:txBody>
          </p:sp>
          <p:sp>
            <p:nvSpPr>
              <p:cNvPr id="17475" name="Line 19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488" y="1776"/>
              <a:ext cx="912" cy="288"/>
              <a:chOff x="48" y="2736"/>
              <a:chExt cx="912" cy="288"/>
            </a:xfrm>
          </p:grpSpPr>
          <p:sp>
            <p:nvSpPr>
              <p:cNvPr id="17472" name="Text Box 21"/>
              <p:cNvSpPr txBox="1">
                <a:spLocks noChangeArrowheads="1"/>
              </p:cNvSpPr>
              <p:nvPr/>
            </p:nvSpPr>
            <p:spPr bwMode="auto">
              <a:xfrm>
                <a:off x="48" y="273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 Q.rear</a:t>
                </a:r>
              </a:p>
            </p:txBody>
          </p:sp>
          <p:sp>
            <p:nvSpPr>
              <p:cNvPr id="17473" name="Line 22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448" y="720"/>
              <a:ext cx="384" cy="2496"/>
              <a:chOff x="1200" y="720"/>
              <a:chExt cx="576" cy="2496"/>
            </a:xfrm>
          </p:grpSpPr>
          <p:sp>
            <p:nvSpPr>
              <p:cNvPr id="17465" name="Rectangle 24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2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6" name="Line 25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26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8" name="Line 27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9" name="Line 28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0" name="Line 29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1" name="Line 30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2" name="Text Box 31"/>
            <p:cNvSpPr txBox="1">
              <a:spLocks noChangeArrowheads="1"/>
            </p:cNvSpPr>
            <p:nvPr/>
          </p:nvSpPr>
          <p:spPr bwMode="auto">
            <a:xfrm>
              <a:off x="2448" y="288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1</a:t>
              </a:r>
            </a:p>
          </p:txBody>
        </p:sp>
        <p:sp>
          <p:nvSpPr>
            <p:cNvPr id="17463" name="Text Box 32"/>
            <p:cNvSpPr txBox="1">
              <a:spLocks noChangeArrowheads="1"/>
            </p:cNvSpPr>
            <p:nvPr/>
          </p:nvSpPr>
          <p:spPr bwMode="auto">
            <a:xfrm>
              <a:off x="2448" y="249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2</a:t>
              </a:r>
            </a:p>
          </p:txBody>
        </p:sp>
        <p:sp>
          <p:nvSpPr>
            <p:cNvPr id="17464" name="Text Box 33"/>
            <p:cNvSpPr txBox="1">
              <a:spLocks noChangeArrowheads="1"/>
            </p:cNvSpPr>
            <p:nvPr/>
          </p:nvSpPr>
          <p:spPr bwMode="auto">
            <a:xfrm>
              <a:off x="2448" y="211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3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572000" y="739775"/>
            <a:ext cx="2209800" cy="3962400"/>
            <a:chOff x="2880" y="720"/>
            <a:chExt cx="1392" cy="2496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880" y="1728"/>
              <a:ext cx="912" cy="327"/>
              <a:chOff x="0" y="2928"/>
              <a:chExt cx="912" cy="327"/>
            </a:xfrm>
          </p:grpSpPr>
          <p:sp>
            <p:nvSpPr>
              <p:cNvPr id="17457" name="Text Box 36"/>
              <p:cNvSpPr txBox="1">
                <a:spLocks noChangeArrowheads="1"/>
              </p:cNvSpPr>
              <p:nvPr/>
            </p:nvSpPr>
            <p:spPr bwMode="auto">
              <a:xfrm>
                <a:off x="0" y="2928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/>
                  <a:t>  Q.</a:t>
                </a:r>
                <a:r>
                  <a:rPr lang="en-US" altLang="zh-CN" sz="2400"/>
                  <a:t>front</a:t>
                </a:r>
              </a:p>
            </p:txBody>
          </p:sp>
          <p:sp>
            <p:nvSpPr>
              <p:cNvPr id="17458" name="Line 37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2880" y="816"/>
              <a:ext cx="912" cy="288"/>
              <a:chOff x="48" y="2736"/>
              <a:chExt cx="912" cy="288"/>
            </a:xfrm>
          </p:grpSpPr>
          <p:sp>
            <p:nvSpPr>
              <p:cNvPr id="17455" name="Text Box 39"/>
              <p:cNvSpPr txBox="1">
                <a:spLocks noChangeArrowheads="1"/>
              </p:cNvSpPr>
              <p:nvPr/>
            </p:nvSpPr>
            <p:spPr bwMode="auto">
              <a:xfrm>
                <a:off x="48" y="273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 Q.rear</a:t>
                </a:r>
              </a:p>
            </p:txBody>
          </p:sp>
          <p:sp>
            <p:nvSpPr>
              <p:cNvPr id="17456" name="Line 40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3792" y="720"/>
              <a:ext cx="384" cy="2496"/>
              <a:chOff x="1200" y="720"/>
              <a:chExt cx="576" cy="2496"/>
            </a:xfrm>
          </p:grpSpPr>
          <p:sp>
            <p:nvSpPr>
              <p:cNvPr id="17448" name="Rectangle 42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2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Line 43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0" name="Line 44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Line 45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Line 46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Line 47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4" name="Line 48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45" name="Text Box 49"/>
            <p:cNvSpPr txBox="1">
              <a:spLocks noChangeArrowheads="1"/>
            </p:cNvSpPr>
            <p:nvPr/>
          </p:nvSpPr>
          <p:spPr bwMode="auto">
            <a:xfrm>
              <a:off x="3840" y="110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6</a:t>
              </a:r>
            </a:p>
          </p:txBody>
        </p:sp>
        <p:sp>
          <p:nvSpPr>
            <p:cNvPr id="17446" name="Text Box 50"/>
            <p:cNvSpPr txBox="1">
              <a:spLocks noChangeArrowheads="1"/>
            </p:cNvSpPr>
            <p:nvPr/>
          </p:nvSpPr>
          <p:spPr bwMode="auto">
            <a:xfrm>
              <a:off x="3792" y="177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4</a:t>
              </a:r>
            </a:p>
          </p:txBody>
        </p:sp>
        <p:sp>
          <p:nvSpPr>
            <p:cNvPr id="17447" name="Text Box 51"/>
            <p:cNvSpPr txBox="1">
              <a:spLocks noChangeArrowheads="1"/>
            </p:cNvSpPr>
            <p:nvPr/>
          </p:nvSpPr>
          <p:spPr bwMode="auto">
            <a:xfrm>
              <a:off x="3840" y="14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5</a:t>
              </a:r>
            </a:p>
          </p:txBody>
        </p:sp>
      </p:grpSp>
      <p:sp>
        <p:nvSpPr>
          <p:cNvPr id="458804" name="Text Box 52"/>
          <p:cNvSpPr txBox="1">
            <a:spLocks noChangeArrowheads="1"/>
          </p:cNvSpPr>
          <p:nvPr/>
        </p:nvSpPr>
        <p:spPr bwMode="auto">
          <a:xfrm>
            <a:off x="384175" y="6083300"/>
            <a:ext cx="720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队满：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Q.front =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Q.rear+1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）％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maxqsize  </a:t>
            </a:r>
          </a:p>
        </p:txBody>
      </p:sp>
      <p:sp>
        <p:nvSpPr>
          <p:cNvPr id="17416" name="Text Box 53"/>
          <p:cNvSpPr txBox="1">
            <a:spLocks noChangeArrowheads="1"/>
          </p:cNvSpPr>
          <p:nvPr/>
        </p:nvSpPr>
        <p:spPr bwMode="auto">
          <a:xfrm>
            <a:off x="427038" y="5006975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队空：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Q.front = Q.rear  </a:t>
            </a:r>
          </a:p>
        </p:txBody>
      </p:sp>
      <p:sp>
        <p:nvSpPr>
          <p:cNvPr id="458828" name="Text Box 76"/>
          <p:cNvSpPr txBox="1">
            <a:spLocks noChangeArrowheads="1"/>
          </p:cNvSpPr>
          <p:nvPr/>
        </p:nvSpPr>
        <p:spPr bwMode="auto">
          <a:xfrm>
            <a:off x="377825" y="5545138"/>
            <a:ext cx="7651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指针循环：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Q.rear = 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Q.rear+1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）％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maxqsize </a:t>
            </a: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705600" y="339725"/>
            <a:ext cx="2219325" cy="4724400"/>
            <a:chOff x="4224" y="214"/>
            <a:chExt cx="1398" cy="2976"/>
          </a:xfrm>
        </p:grpSpPr>
        <p:grpSp>
          <p:nvGrpSpPr>
            <p:cNvPr id="14" name="Group 86"/>
            <p:cNvGrpSpPr>
              <a:grpSpLocks/>
            </p:cNvGrpSpPr>
            <p:nvPr/>
          </p:nvGrpSpPr>
          <p:grpSpPr bwMode="auto">
            <a:xfrm>
              <a:off x="4224" y="2218"/>
              <a:ext cx="864" cy="288"/>
              <a:chOff x="4224" y="1810"/>
              <a:chExt cx="864" cy="288"/>
            </a:xfrm>
          </p:grpSpPr>
          <p:sp>
            <p:nvSpPr>
              <p:cNvPr id="17440" name="Text Box 64"/>
              <p:cNvSpPr txBox="1">
                <a:spLocks noChangeArrowheads="1"/>
              </p:cNvSpPr>
              <p:nvPr/>
            </p:nvSpPr>
            <p:spPr bwMode="auto">
              <a:xfrm>
                <a:off x="4224" y="1810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  Q.rear</a:t>
                </a:r>
              </a:p>
            </p:txBody>
          </p:sp>
          <p:sp>
            <p:nvSpPr>
              <p:cNvPr id="17441" name="Line 65"/>
              <p:cNvSpPr>
                <a:spLocks noChangeShapeType="1"/>
              </p:cNvSpPr>
              <p:nvPr/>
            </p:nvSpPr>
            <p:spPr bwMode="auto">
              <a:xfrm>
                <a:off x="4716" y="207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4998" y="454"/>
              <a:ext cx="384" cy="2496"/>
              <a:chOff x="1200" y="720"/>
              <a:chExt cx="576" cy="2496"/>
            </a:xfrm>
          </p:grpSpPr>
          <p:sp>
            <p:nvSpPr>
              <p:cNvPr id="17433" name="Rectangle 56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2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Line 57"/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5" name="Line 5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6" name="Line 59"/>
              <p:cNvSpPr>
                <a:spLocks noChangeShapeType="1"/>
              </p:cNvSpPr>
              <p:nvPr/>
            </p:nvSpPr>
            <p:spPr bwMode="auto">
              <a:xfrm>
                <a:off x="1200" y="21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7" name="Line 60"/>
              <p:cNvSpPr>
                <a:spLocks noChangeShapeType="1"/>
              </p:cNvSpPr>
              <p:nvPr/>
            </p:nvSpPr>
            <p:spPr bwMode="auto">
              <a:xfrm>
                <a:off x="1200" y="177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8" name="Line 61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9" name="Line 62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21" name="Text Box 66"/>
            <p:cNvSpPr txBox="1">
              <a:spLocks noChangeArrowheads="1"/>
            </p:cNvSpPr>
            <p:nvPr/>
          </p:nvSpPr>
          <p:spPr bwMode="auto">
            <a:xfrm>
              <a:off x="4998" y="83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6</a:t>
              </a:r>
            </a:p>
          </p:txBody>
        </p:sp>
        <p:sp>
          <p:nvSpPr>
            <p:cNvPr id="17422" name="Text Box 67"/>
            <p:cNvSpPr txBox="1">
              <a:spLocks noChangeArrowheads="1"/>
            </p:cNvSpPr>
            <p:nvPr/>
          </p:nvSpPr>
          <p:spPr bwMode="auto">
            <a:xfrm>
              <a:off x="4998" y="45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7</a:t>
              </a:r>
            </a:p>
          </p:txBody>
        </p:sp>
        <p:sp>
          <p:nvSpPr>
            <p:cNvPr id="17423" name="Text Box 68"/>
            <p:cNvSpPr txBox="1">
              <a:spLocks noChangeArrowheads="1"/>
            </p:cNvSpPr>
            <p:nvPr/>
          </p:nvSpPr>
          <p:spPr bwMode="auto">
            <a:xfrm>
              <a:off x="4998" y="261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8</a:t>
              </a:r>
            </a:p>
          </p:txBody>
        </p:sp>
        <p:sp>
          <p:nvSpPr>
            <p:cNvPr id="17424" name="Text Box 74"/>
            <p:cNvSpPr txBox="1">
              <a:spLocks noChangeArrowheads="1"/>
            </p:cNvSpPr>
            <p:nvPr/>
          </p:nvSpPr>
          <p:spPr bwMode="auto">
            <a:xfrm>
              <a:off x="5046" y="151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11</a:t>
              </a:r>
            </a:p>
          </p:txBody>
        </p:sp>
        <p:sp>
          <p:nvSpPr>
            <p:cNvPr id="17425" name="Freeform 75"/>
            <p:cNvSpPr>
              <a:spLocks/>
            </p:cNvSpPr>
            <p:nvPr/>
          </p:nvSpPr>
          <p:spPr bwMode="auto">
            <a:xfrm>
              <a:off x="5190" y="214"/>
              <a:ext cx="432" cy="2976"/>
            </a:xfrm>
            <a:custGeom>
              <a:avLst/>
              <a:gdLst>
                <a:gd name="T0" fmla="*/ 0 w 432"/>
                <a:gd name="T1" fmla="*/ 240 h 2976"/>
                <a:gd name="T2" fmla="*/ 0 w 432"/>
                <a:gd name="T3" fmla="*/ 0 h 2976"/>
                <a:gd name="T4" fmla="*/ 432 w 432"/>
                <a:gd name="T5" fmla="*/ 0 h 2976"/>
                <a:gd name="T6" fmla="*/ 432 w 432"/>
                <a:gd name="T7" fmla="*/ 2976 h 2976"/>
                <a:gd name="T8" fmla="*/ 48 w 432"/>
                <a:gd name="T9" fmla="*/ 2976 h 2976"/>
                <a:gd name="T10" fmla="*/ 48 w 432"/>
                <a:gd name="T11" fmla="*/ 2736 h 29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2"/>
                <a:gd name="T19" fmla="*/ 0 h 2976"/>
                <a:gd name="T20" fmla="*/ 432 w 432"/>
                <a:gd name="T21" fmla="*/ 2976 h 29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2" h="2976">
                  <a:moveTo>
                    <a:pt x="0" y="240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2976"/>
                  </a:lnTo>
                  <a:lnTo>
                    <a:pt x="48" y="2976"/>
                  </a:lnTo>
                  <a:lnTo>
                    <a:pt x="48" y="27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Rectangle 77"/>
            <p:cNvSpPr>
              <a:spLocks noChangeArrowheads="1"/>
            </p:cNvSpPr>
            <p:nvPr/>
          </p:nvSpPr>
          <p:spPr bwMode="auto">
            <a:xfrm>
              <a:off x="4250" y="1258"/>
              <a:ext cx="746" cy="3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4290" y="1456"/>
              <a:ext cx="733" cy="288"/>
              <a:chOff x="4258" y="3219"/>
              <a:chExt cx="733" cy="288"/>
            </a:xfrm>
          </p:grpSpPr>
          <p:sp>
            <p:nvSpPr>
              <p:cNvPr id="17431" name="Text Box 79"/>
              <p:cNvSpPr txBox="1">
                <a:spLocks noChangeArrowheads="1"/>
              </p:cNvSpPr>
              <p:nvPr/>
            </p:nvSpPr>
            <p:spPr bwMode="auto">
              <a:xfrm>
                <a:off x="4258" y="3219"/>
                <a:ext cx="7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Q.front</a:t>
                </a:r>
              </a:p>
            </p:txBody>
          </p:sp>
          <p:sp>
            <p:nvSpPr>
              <p:cNvPr id="17432" name="Line 80"/>
              <p:cNvSpPr>
                <a:spLocks noChangeShapeType="1"/>
              </p:cNvSpPr>
              <p:nvPr/>
            </p:nvSpPr>
            <p:spPr bwMode="auto">
              <a:xfrm>
                <a:off x="4631" y="3479"/>
                <a:ext cx="3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28" name="Rectangle 81"/>
            <p:cNvSpPr>
              <a:spLocks noChangeArrowheads="1"/>
            </p:cNvSpPr>
            <p:nvPr/>
          </p:nvSpPr>
          <p:spPr bwMode="auto">
            <a:xfrm>
              <a:off x="5043" y="1527"/>
              <a:ext cx="305" cy="3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82"/>
            <p:cNvSpPr txBox="1">
              <a:spLocks noChangeArrowheads="1"/>
            </p:cNvSpPr>
            <p:nvPr/>
          </p:nvSpPr>
          <p:spPr bwMode="auto">
            <a:xfrm>
              <a:off x="5022" y="148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4</a:t>
              </a:r>
            </a:p>
          </p:txBody>
        </p:sp>
        <p:sp>
          <p:nvSpPr>
            <p:cNvPr id="17430" name="Text Box 83"/>
            <p:cNvSpPr txBox="1">
              <a:spLocks noChangeArrowheads="1"/>
            </p:cNvSpPr>
            <p:nvPr/>
          </p:nvSpPr>
          <p:spPr bwMode="auto">
            <a:xfrm>
              <a:off x="5010" y="115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-25000"/>
                <a:t>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04" grpId="0"/>
      <p:bldP spid="4588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0663" y="403225"/>
            <a:ext cx="8382000" cy="602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b="1">
                <a:solidFill>
                  <a:srgbClr val="800000"/>
                </a:solidFill>
              </a:rPr>
              <a:t>Status</a:t>
            </a:r>
            <a:r>
              <a:rPr lang="en-US" altLang="zh-CN">
                <a:solidFill>
                  <a:srgbClr val="800000"/>
                </a:solidFill>
              </a:rPr>
              <a:t> InitQueue (SqQueue </a:t>
            </a:r>
            <a:r>
              <a:rPr lang="en-US" altLang="zh-CN" b="1">
                <a:solidFill>
                  <a:srgbClr val="800000"/>
                </a:solidFill>
              </a:rPr>
              <a:t>&amp;</a:t>
            </a:r>
            <a:r>
              <a:rPr lang="en-US" altLang="zh-CN">
                <a:solidFill>
                  <a:srgbClr val="800000"/>
                </a:solidFill>
              </a:rPr>
              <a:t>Q,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                                               </a:t>
            </a:r>
            <a:r>
              <a:rPr lang="en-US" altLang="zh-CN" b="1">
                <a:solidFill>
                  <a:srgbClr val="800000"/>
                </a:solidFill>
              </a:rPr>
              <a:t>int</a:t>
            </a:r>
            <a:r>
              <a:rPr lang="en-US" altLang="zh-CN">
                <a:solidFill>
                  <a:srgbClr val="800000"/>
                </a:solidFill>
              </a:rPr>
              <a:t> maxqsize) </a:t>
            </a:r>
            <a:r>
              <a:rPr lang="en-US" altLang="zh-CN" b="1">
                <a:solidFill>
                  <a:srgbClr val="800000"/>
                </a:solidFill>
              </a:rPr>
              <a:t>{</a:t>
            </a:r>
            <a:r>
              <a:rPr lang="en-US" altLang="zh-CN">
                <a:solidFill>
                  <a:srgbClr val="800000"/>
                </a:solidFill>
              </a:rPr>
              <a:t> 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构造一个最大存储空间为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maxqsize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的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空循环队列 </a:t>
            </a:r>
            <a:r>
              <a:rPr lang="en-US" altLang="zh-CN">
                <a:solidFill>
                  <a:srgbClr val="800000"/>
                </a:solidFill>
              </a:rPr>
              <a:t>Q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  Q.base = </a:t>
            </a:r>
            <a:r>
              <a:rPr lang="en-US" altLang="zh-CN" b="1">
                <a:solidFill>
                  <a:srgbClr val="800000"/>
                </a:solidFill>
              </a:rPr>
              <a:t>new </a:t>
            </a:r>
            <a:r>
              <a:rPr lang="en-US" altLang="zh-CN">
                <a:solidFill>
                  <a:srgbClr val="800000"/>
                </a:solidFill>
              </a:rPr>
              <a:t>ElemType[maxqsize];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if</a:t>
            </a:r>
            <a:r>
              <a:rPr lang="en-US" altLang="zh-CN">
                <a:solidFill>
                  <a:srgbClr val="800000"/>
                </a:solidFill>
              </a:rPr>
              <a:t> (</a:t>
            </a:r>
            <a:r>
              <a:rPr lang="en-US" altLang="zh-CN" b="1">
                <a:solidFill>
                  <a:srgbClr val="800000"/>
                </a:solidFill>
              </a:rPr>
              <a:t>!</a:t>
            </a:r>
            <a:r>
              <a:rPr lang="en-US" altLang="zh-CN">
                <a:solidFill>
                  <a:srgbClr val="800000"/>
                </a:solidFill>
              </a:rPr>
              <a:t>Q.base) </a:t>
            </a:r>
            <a:r>
              <a:rPr lang="en-US" altLang="zh-CN" b="1">
                <a:solidFill>
                  <a:srgbClr val="800000"/>
                </a:solidFill>
              </a:rPr>
              <a:t>exit</a:t>
            </a:r>
            <a:r>
              <a:rPr lang="en-US" altLang="zh-CN">
                <a:solidFill>
                  <a:srgbClr val="800000"/>
                </a:solidFill>
              </a:rPr>
              <a:t> (OVERFLOW); 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   </a:t>
            </a:r>
            <a:r>
              <a:rPr lang="en-US" altLang="zh-CN">
                <a:solidFill>
                  <a:srgbClr val="0000FF"/>
                </a:solidFill>
              </a:rPr>
              <a:t>Q.front = Q.rear = 0;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    </a:t>
            </a:r>
            <a:r>
              <a:rPr lang="en-US" altLang="zh-CN" b="1">
                <a:solidFill>
                  <a:srgbClr val="800000"/>
                </a:solidFill>
              </a:rPr>
              <a:t>return</a:t>
            </a:r>
            <a:r>
              <a:rPr lang="en-US" altLang="zh-CN">
                <a:solidFill>
                  <a:srgbClr val="800000"/>
                </a:solidFill>
              </a:rPr>
              <a:t> OK;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800000"/>
                </a:solidFill>
              </a:rPr>
              <a:t> </a:t>
            </a:r>
            <a:r>
              <a:rPr lang="en-US" altLang="zh-CN" b="1">
                <a:solidFill>
                  <a:srgbClr val="800000"/>
                </a:solidFill>
              </a:rPr>
              <a:t>}</a:t>
            </a:r>
            <a:endParaRPr lang="en-US" altLang="zh-CN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504825"/>
            <a:ext cx="88392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800000"/>
                </a:solidFill>
              </a:rPr>
              <a:t>Status</a:t>
            </a:r>
            <a:r>
              <a:rPr lang="en-US" altLang="zh-CN">
                <a:solidFill>
                  <a:srgbClr val="800000"/>
                </a:solidFill>
              </a:rPr>
              <a:t> EnQueue (SqQueue </a:t>
            </a:r>
            <a:r>
              <a:rPr lang="en-US" altLang="zh-CN" b="1">
                <a:solidFill>
                  <a:srgbClr val="800000"/>
                </a:solidFill>
              </a:rPr>
              <a:t>&amp;</a:t>
            </a:r>
            <a:r>
              <a:rPr lang="en-US" altLang="zh-CN">
                <a:solidFill>
                  <a:srgbClr val="800000"/>
                </a:solidFill>
              </a:rPr>
              <a:t>Q, ElemType e) </a:t>
            </a:r>
            <a:r>
              <a:rPr lang="en-US" altLang="zh-CN" b="1">
                <a:solidFill>
                  <a:srgbClr val="800000"/>
                </a:solidFill>
              </a:rPr>
              <a:t>{</a:t>
            </a:r>
            <a:r>
              <a:rPr lang="en-US" altLang="zh-CN">
                <a:solidFill>
                  <a:srgbClr val="800000"/>
                </a:solidFill>
              </a:rPr>
              <a:t>   //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插入元素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为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的新的队尾元素</a:t>
            </a:r>
            <a:endParaRPr lang="zh-CN" altLang="en-US">
              <a:solidFill>
                <a:srgbClr val="80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if</a:t>
            </a:r>
            <a:r>
              <a:rPr lang="en-US" altLang="zh-CN">
                <a:solidFill>
                  <a:srgbClr val="800000"/>
                </a:solidFill>
              </a:rPr>
              <a:t> ((</a:t>
            </a:r>
            <a:r>
              <a:rPr lang="en-US" altLang="zh-CN">
                <a:solidFill>
                  <a:srgbClr val="6600FF"/>
                </a:solidFill>
              </a:rPr>
              <a:t>Q.rear+1)</a:t>
            </a:r>
            <a:r>
              <a:rPr lang="en-US" altLang="zh-CN">
                <a:solidFill>
                  <a:srgbClr val="800000"/>
                </a:solidFill>
              </a:rPr>
              <a:t> </a:t>
            </a:r>
            <a:r>
              <a:rPr lang="en-US" altLang="zh-CN" b="1">
                <a:solidFill>
                  <a:srgbClr val="800000"/>
                </a:solidFill>
              </a:rPr>
              <a:t>%</a:t>
            </a:r>
            <a:r>
              <a:rPr lang="en-US" altLang="zh-CN">
                <a:solidFill>
                  <a:srgbClr val="800000"/>
                </a:solidFill>
              </a:rPr>
              <a:t> Q.maxqsize </a:t>
            </a:r>
            <a:r>
              <a:rPr lang="en-US" altLang="zh-CN" b="1">
                <a:solidFill>
                  <a:srgbClr val="800000"/>
                </a:solidFill>
              </a:rPr>
              <a:t>==</a:t>
            </a:r>
            <a:r>
              <a:rPr lang="en-US" altLang="zh-CN">
                <a:solidFill>
                  <a:srgbClr val="800000"/>
                </a:solidFill>
              </a:rPr>
              <a:t> </a:t>
            </a:r>
            <a:r>
              <a:rPr lang="en-US" altLang="zh-CN">
                <a:solidFill>
                  <a:srgbClr val="6600FF"/>
                </a:solidFill>
              </a:rPr>
              <a:t>Q.front</a:t>
            </a:r>
            <a:r>
              <a:rPr lang="en-US" altLang="zh-CN">
                <a:solidFill>
                  <a:srgbClr val="800000"/>
                </a:solidFill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800000"/>
                </a:solidFill>
              </a:rPr>
              <a:t>        </a:t>
            </a:r>
            <a:r>
              <a:rPr lang="en-US" altLang="zh-CN" b="1">
                <a:solidFill>
                  <a:srgbClr val="800000"/>
                </a:solidFill>
              </a:rPr>
              <a:t>return</a:t>
            </a:r>
            <a:r>
              <a:rPr lang="en-US" altLang="zh-CN">
                <a:solidFill>
                  <a:srgbClr val="800000"/>
                </a:solidFill>
              </a:rPr>
              <a:t> ERROR; </a:t>
            </a:r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队满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800000"/>
                </a:solidFill>
              </a:rPr>
              <a:t>    </a:t>
            </a:r>
            <a:r>
              <a:rPr lang="en-US" altLang="zh-CN">
                <a:solidFill>
                  <a:srgbClr val="800000"/>
                </a:solidFill>
              </a:rPr>
              <a:t>Q.base[Q.rear] = e;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Q.rear = (Q.rear+1) % Q.maxqsize</a:t>
            </a:r>
            <a:r>
              <a:rPr lang="en-US" altLang="zh-CN">
                <a:solidFill>
                  <a:srgbClr val="800000"/>
                </a:solidFill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800000"/>
                </a:solidFill>
              </a:rPr>
              <a:t>    </a:t>
            </a:r>
            <a:r>
              <a:rPr lang="en-US" altLang="zh-CN" b="1">
                <a:solidFill>
                  <a:srgbClr val="800000"/>
                </a:solidFill>
              </a:rPr>
              <a:t>return</a:t>
            </a:r>
            <a:r>
              <a:rPr lang="en-US" altLang="zh-CN">
                <a:solidFill>
                  <a:srgbClr val="800000"/>
                </a:solidFill>
              </a:rPr>
              <a:t> OK;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800000"/>
                </a:solidFill>
              </a:rPr>
              <a:t>}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" y="655638"/>
            <a:ext cx="9274175" cy="543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Status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DeQueue (SqQueue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Q, ElemType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e)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{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若队列不空，则删除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Q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的队头元素，</a:t>
            </a: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   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用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返回其值，并返回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OK; 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否则返回</a:t>
            </a:r>
            <a:r>
              <a:rPr lang="en-US" altLang="zh-CN" sz="3200">
                <a:solidFill>
                  <a:srgbClr val="800000"/>
                </a:solidFill>
                <a:ea typeface="楷体_GB2312" pitchFamily="49" charset="-122"/>
              </a:rPr>
              <a:t>ERROR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    if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(</a:t>
            </a:r>
            <a:r>
              <a:rPr lang="en-US" altLang="zh-CN">
                <a:solidFill>
                  <a:srgbClr val="6600FF"/>
                </a:solidFill>
                <a:ea typeface="楷体_GB2312" pitchFamily="49" charset="-122"/>
              </a:rPr>
              <a:t>Q.front </a:t>
            </a:r>
            <a:r>
              <a:rPr lang="en-US" altLang="zh-CN" b="1">
                <a:solidFill>
                  <a:srgbClr val="6600FF"/>
                </a:solidFill>
                <a:ea typeface="楷体_GB2312" pitchFamily="49" charset="-122"/>
              </a:rPr>
              <a:t>==</a:t>
            </a:r>
            <a:r>
              <a:rPr lang="en-US" altLang="zh-CN">
                <a:solidFill>
                  <a:srgbClr val="6600FF"/>
                </a:solidFill>
                <a:ea typeface="楷体_GB2312" pitchFamily="49" charset="-122"/>
              </a:rPr>
              <a:t> Q.rear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)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ERROR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;//</a:t>
            </a:r>
            <a:r>
              <a:rPr lang="zh-CN" altLang="en-US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队空</a:t>
            </a:r>
          </a:p>
          <a:p>
            <a:pPr>
              <a:lnSpc>
                <a:spcPct val="125000"/>
              </a:lnSpc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 = Q.base[Q.front];</a:t>
            </a: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Q.front = (Q.front+1) % Q.maxqsize;</a:t>
            </a:r>
            <a:endParaRPr lang="en-US" altLang="zh-CN">
              <a:solidFill>
                <a:srgbClr val="800000"/>
              </a:solidFill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return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OK;</a:t>
            </a:r>
          </a:p>
          <a:p>
            <a:pPr>
              <a:lnSpc>
                <a:spcPct val="125000"/>
              </a:lnSpc>
            </a:pPr>
            <a:r>
              <a:rPr lang="en-US" altLang="zh-CN" b="1">
                <a:solidFill>
                  <a:srgbClr val="800000"/>
                </a:solidFill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5765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2150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6775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2150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60325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2150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62452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21510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6169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21511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668496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390152" name="Freeform 8"/>
          <p:cNvSpPr>
            <a:spLocks/>
          </p:cNvSpPr>
          <p:nvPr/>
        </p:nvSpPr>
        <p:spPr bwMode="auto">
          <a:xfrm>
            <a:off x="2154238" y="5453063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0057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队列的应用举例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5663" y="2492375"/>
            <a:ext cx="783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(a+b)</a:t>
            </a:r>
            <a:r>
              <a:rPr lang="en-US" altLang="zh-CN" b="1" baseline="30000">
                <a:solidFill>
                  <a:srgbClr val="660033"/>
                </a:solidFill>
                <a:ea typeface="楷体_GB2312" pitchFamily="49" charset="-122"/>
              </a:rPr>
              <a:t> i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杨辉三角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17563" y="3357563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 dirty="0">
                <a:solidFill>
                  <a:srgbClr val="660033"/>
                </a:solidFill>
                <a:ea typeface="楷体_GB2312" pitchFamily="49" charset="-122"/>
              </a:rPr>
              <a:t>2.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电路布线问题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17563" y="5113338"/>
            <a:ext cx="40655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4.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6613" y="425608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438279" name="Freeform 7"/>
          <p:cNvSpPr>
            <a:spLocks/>
          </p:cNvSpPr>
          <p:nvPr/>
        </p:nvSpPr>
        <p:spPr bwMode="auto">
          <a:xfrm>
            <a:off x="670553" y="2402848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286000"/>
            <a:ext cx="7772400" cy="3733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ea typeface="楷体_GB2312" pitchFamily="49" charset="-122"/>
              </a:rPr>
              <a:t>依照被调函数保存的返回地址将</a:t>
            </a:r>
            <a:r>
              <a:rPr lang="zh-CN" altLang="en-US" sz="4400" dirty="0">
                <a:solidFill>
                  <a:srgbClr val="FF00FF"/>
                </a:solidFill>
                <a:ea typeface="楷体_GB2312" pitchFamily="49" charset="-122"/>
              </a:rPr>
              <a:t>控制转移</a:t>
            </a:r>
            <a:r>
              <a:rPr lang="zh-CN" altLang="en-US" sz="4400" dirty="0">
                <a:ea typeface="楷体_GB2312" pitchFamily="49" charset="-122"/>
              </a:rPr>
              <a:t>到调用函数。</a:t>
            </a:r>
          </a:p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rgbClr val="FF00FF"/>
                </a:solidFill>
                <a:ea typeface="楷体_GB2312" pitchFamily="49" charset="-122"/>
              </a:rPr>
              <a:t>释放</a:t>
            </a:r>
            <a:r>
              <a:rPr lang="zh-CN" altLang="en-US" sz="4400" dirty="0">
                <a:ea typeface="楷体_GB2312" pitchFamily="49" charset="-122"/>
              </a:rPr>
              <a:t>被调函数的</a:t>
            </a:r>
            <a:r>
              <a:rPr lang="zh-CN" altLang="en-US" sz="4400" dirty="0">
                <a:solidFill>
                  <a:srgbClr val="FF00FF"/>
                </a:solidFill>
                <a:ea typeface="楷体_GB2312" pitchFamily="49" charset="-122"/>
              </a:rPr>
              <a:t>数据区</a:t>
            </a:r>
            <a:r>
              <a:rPr lang="en-US" altLang="zh-CN" sz="4400" dirty="0">
                <a:ea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4400" dirty="0" smtClean="0">
                <a:ea typeface="楷体_GB2312" pitchFamily="49" charset="-122"/>
              </a:rPr>
              <a:t>传递被</a:t>
            </a:r>
            <a:r>
              <a:rPr lang="zh-CN" altLang="en-US" sz="4400" dirty="0">
                <a:ea typeface="楷体_GB2312" pitchFamily="49" charset="-122"/>
              </a:rPr>
              <a:t>调函数的</a:t>
            </a:r>
            <a:r>
              <a:rPr lang="zh-CN" altLang="en-US" sz="4400" dirty="0">
                <a:solidFill>
                  <a:srgbClr val="FF00FF"/>
                </a:solidFill>
                <a:ea typeface="楷体_GB2312" pitchFamily="49" charset="-122"/>
              </a:rPr>
              <a:t>计算结果</a:t>
            </a:r>
            <a:r>
              <a:rPr lang="en-US" altLang="zh-CN" sz="4400" dirty="0">
                <a:ea typeface="楷体_GB2312" pitchFamily="49" charset="-122"/>
              </a:rPr>
              <a:t>;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593725" y="225425"/>
            <a:ext cx="82454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从被调用函数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返回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调用函数</a:t>
            </a:r>
            <a:r>
              <a:rPr lang="zh-CN" altLang="en-US" sz="4000" b="1">
                <a:solidFill>
                  <a:srgbClr val="800000"/>
                </a:solidFill>
                <a:ea typeface="楷体_GB2312" pitchFamily="49" charset="-122"/>
              </a:rPr>
              <a:t>之前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，应该完成下列三项任务：</a:t>
            </a: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62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260350" y="1092200"/>
            <a:ext cx="8883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660033"/>
                </a:solidFill>
                <a:ea typeface="楷体_GB2312" pitchFamily="49" charset="-122"/>
              </a:rPr>
              <a:t>1.  </a:t>
            </a:r>
            <a:r>
              <a:rPr lang="zh-CN" altLang="en-US" sz="4000" b="1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sz="4000" b="1">
                <a:solidFill>
                  <a:srgbClr val="660033"/>
                </a:solidFill>
                <a:ea typeface="楷体_GB2312" pitchFamily="49" charset="-122"/>
              </a:rPr>
              <a:t>(a+b)</a:t>
            </a:r>
            <a:r>
              <a:rPr lang="en-US" altLang="zh-CN" sz="4000" b="1" baseline="30000">
                <a:solidFill>
                  <a:srgbClr val="660033"/>
                </a:solidFill>
                <a:ea typeface="楷体_GB2312" pitchFamily="49" charset="-122"/>
              </a:rPr>
              <a:t> i </a:t>
            </a:r>
            <a:r>
              <a:rPr lang="zh-CN" altLang="en-US" sz="4000" b="1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zh-CN" altLang="en-US" sz="2800" b="1">
                <a:solidFill>
                  <a:srgbClr val="660033"/>
                </a:solidFill>
                <a:ea typeface="楷体_GB2312" pitchFamily="49" charset="-122"/>
              </a:rPr>
              <a:t>（杨辉三角）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793605" y="2393950"/>
            <a:ext cx="8276661" cy="337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1 </a:t>
            </a:r>
            <a:r>
              <a:rPr lang="zh-CN" altLang="en-US" sz="4000" dirty="0"/>
              <a:t>＝ </a:t>
            </a:r>
            <a:r>
              <a:rPr lang="en-US" altLang="zh-CN" sz="4000" dirty="0"/>
              <a:t>a 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2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2</a:t>
            </a:r>
            <a:r>
              <a:rPr lang="zh-CN" altLang="en-US" sz="4000" dirty="0"/>
              <a:t>＋</a:t>
            </a:r>
            <a:r>
              <a:rPr lang="en-US" altLang="zh-CN" sz="4000" dirty="0"/>
              <a:t>2ab</a:t>
            </a:r>
            <a:r>
              <a:rPr lang="zh-CN" altLang="en-US" sz="4000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2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3 </a:t>
            </a:r>
            <a:r>
              <a:rPr lang="zh-CN" altLang="en-US" sz="4000" dirty="0"/>
              <a:t>＝ </a:t>
            </a:r>
            <a:r>
              <a:rPr lang="en-US" altLang="zh-CN" sz="4000" dirty="0"/>
              <a:t>a</a:t>
            </a:r>
            <a:r>
              <a:rPr lang="en-US" altLang="zh-CN" sz="4000" baseline="30000" dirty="0"/>
              <a:t>3</a:t>
            </a:r>
            <a:r>
              <a:rPr lang="zh-CN" altLang="en-US" sz="4000" dirty="0"/>
              <a:t>＋</a:t>
            </a:r>
            <a:r>
              <a:rPr lang="en-US" altLang="zh-CN" sz="4000" dirty="0"/>
              <a:t>3a</a:t>
            </a:r>
            <a:r>
              <a:rPr lang="en-US" altLang="zh-CN" sz="4000" baseline="30000" dirty="0"/>
              <a:t>2</a:t>
            </a:r>
            <a:r>
              <a:rPr lang="en-US" altLang="zh-CN" sz="4000" dirty="0"/>
              <a:t>b</a:t>
            </a:r>
            <a:r>
              <a:rPr lang="zh-CN" altLang="en-US" sz="4000" dirty="0"/>
              <a:t>＋ </a:t>
            </a:r>
            <a:r>
              <a:rPr lang="en-US" altLang="zh-CN" dirty="0"/>
              <a:t>3ab</a:t>
            </a:r>
            <a:r>
              <a:rPr lang="en-US" altLang="zh-CN" sz="4000" baseline="30000" dirty="0"/>
              <a:t>2</a:t>
            </a:r>
            <a:r>
              <a:rPr lang="zh-CN" altLang="en-US" dirty="0"/>
              <a:t>＋ </a:t>
            </a:r>
            <a:r>
              <a:rPr lang="en-US" altLang="zh-CN" sz="4000" dirty="0"/>
              <a:t>b</a:t>
            </a:r>
            <a:r>
              <a:rPr lang="en-US" altLang="zh-CN" sz="4000" baseline="30000" dirty="0"/>
              <a:t>3</a:t>
            </a:r>
          </a:p>
          <a:p>
            <a:pPr eaLnBrk="1" hangingPunct="1"/>
            <a:r>
              <a:rPr lang="en-US" altLang="zh-CN" sz="4000" dirty="0"/>
              <a:t>(</a:t>
            </a:r>
            <a:r>
              <a:rPr lang="en-US" altLang="zh-CN" sz="4000" dirty="0" err="1"/>
              <a:t>a+b</a:t>
            </a:r>
            <a:r>
              <a:rPr lang="en-US" altLang="zh-CN" sz="4000" dirty="0"/>
              <a:t>) </a:t>
            </a:r>
            <a:r>
              <a:rPr lang="en-US" altLang="zh-CN" sz="4000" baseline="30000" dirty="0"/>
              <a:t>4 </a:t>
            </a:r>
            <a:r>
              <a:rPr lang="zh-CN" altLang="en-US" sz="4000" dirty="0" smtClean="0"/>
              <a:t>＝ </a:t>
            </a:r>
            <a:r>
              <a:rPr lang="en-US" altLang="zh-CN" sz="4000" dirty="0" smtClean="0"/>
              <a:t>a</a:t>
            </a:r>
            <a:r>
              <a:rPr lang="en-US" altLang="zh-CN" sz="4000" baseline="30000" dirty="0" smtClean="0"/>
              <a:t>4</a:t>
            </a:r>
            <a:r>
              <a:rPr lang="zh-CN" altLang="en-US" sz="4000" dirty="0" smtClean="0"/>
              <a:t>＋</a:t>
            </a:r>
            <a:r>
              <a:rPr lang="en-US" altLang="zh-CN" sz="4000" dirty="0" smtClean="0"/>
              <a:t>4a</a:t>
            </a:r>
            <a:r>
              <a:rPr lang="en-US" altLang="zh-CN" sz="4000" baseline="30000" dirty="0"/>
              <a:t>3</a:t>
            </a:r>
            <a:r>
              <a:rPr lang="en-US" altLang="zh-CN" sz="4000" dirty="0" smtClean="0"/>
              <a:t>b</a:t>
            </a:r>
            <a:r>
              <a:rPr lang="zh-CN" altLang="en-US" sz="4000" dirty="0" smtClean="0"/>
              <a:t>＋</a:t>
            </a:r>
            <a:r>
              <a:rPr lang="en-US" altLang="zh-CN" sz="4000" dirty="0" smtClean="0"/>
              <a:t>6a</a:t>
            </a:r>
            <a:r>
              <a:rPr lang="en-US" altLang="zh-CN" sz="4000" baseline="30000" dirty="0" smtClean="0"/>
              <a:t>2</a:t>
            </a:r>
            <a:r>
              <a:rPr lang="en-US" altLang="zh-CN" sz="4000" dirty="0" smtClean="0"/>
              <a:t>b</a:t>
            </a:r>
            <a:r>
              <a:rPr lang="en-US" altLang="zh-CN" sz="4000" baseline="30000" dirty="0" smtClean="0"/>
              <a:t>2</a:t>
            </a:r>
            <a:r>
              <a:rPr lang="en-US" altLang="zh-CN" sz="4000" dirty="0" smtClean="0"/>
              <a:t> +4ab</a:t>
            </a:r>
            <a:r>
              <a:rPr lang="en-US" altLang="zh-CN" sz="4000" baseline="30000" dirty="0" smtClean="0"/>
              <a:t>3</a:t>
            </a:r>
            <a:r>
              <a:rPr lang="zh-CN" altLang="en-US" sz="4000" dirty="0" smtClean="0"/>
              <a:t>＋ </a:t>
            </a:r>
            <a:r>
              <a:rPr lang="en-US" altLang="zh-CN" sz="4000" dirty="0" smtClean="0"/>
              <a:t>b</a:t>
            </a:r>
            <a:r>
              <a:rPr lang="en-US" altLang="zh-CN" sz="4000" baseline="30000" dirty="0" smtClean="0"/>
              <a:t>4</a:t>
            </a:r>
            <a:endParaRPr lang="en-US" altLang="zh-CN" sz="4000" baseline="30000" dirty="0"/>
          </a:p>
          <a:p>
            <a:pPr eaLnBrk="1" hangingPunct="1"/>
            <a:endParaRPr lang="zh-CN" altLang="en-US" sz="4000" baseline="30000" dirty="0"/>
          </a:p>
          <a:p>
            <a:pPr eaLnBrk="1" hangingPunct="1"/>
            <a:endParaRPr lang="en-US" altLang="zh-CN" sz="4000" baseline="30000" dirty="0"/>
          </a:p>
        </p:txBody>
      </p:sp>
      <p:sp>
        <p:nvSpPr>
          <p:cNvPr id="2" name="矩形 1"/>
          <p:cNvSpPr/>
          <p:nvPr/>
        </p:nvSpPr>
        <p:spPr bwMode="auto">
          <a:xfrm>
            <a:off x="2920181" y="4277033"/>
            <a:ext cx="6150085" cy="5751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35063" y="336550"/>
            <a:ext cx="71151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                   </a:t>
            </a:r>
            <a:r>
              <a:rPr lang="en-US" altLang="zh-CN" dirty="0"/>
              <a:t>1     1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                </a:t>
            </a:r>
            <a:r>
              <a:rPr lang="en-US" altLang="zh-CN" dirty="0"/>
              <a:t>1    2     1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行           </a:t>
            </a:r>
            <a:r>
              <a:rPr lang="en-US" altLang="zh-CN" dirty="0"/>
              <a:t>1     3     3     1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行       </a:t>
            </a:r>
            <a:r>
              <a:rPr lang="en-US" altLang="zh-CN" dirty="0"/>
              <a:t>1     4     6     4</a:t>
            </a:r>
            <a:r>
              <a:rPr lang="en-US" altLang="zh-CN" sz="4000" dirty="0"/>
              <a:t>    </a:t>
            </a:r>
            <a:r>
              <a:rPr lang="en-US" altLang="zh-CN" sz="4000" dirty="0" smtClean="0"/>
              <a:t>1</a:t>
            </a:r>
            <a:endParaRPr lang="en-US" altLang="zh-CN" sz="40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465138" y="4474165"/>
            <a:ext cx="83899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设第 </a:t>
            </a:r>
            <a:r>
              <a:rPr lang="en-US" altLang="zh-CN" sz="3200">
                <a:ea typeface="楷体_GB2312" pitchFamily="49" charset="-122"/>
              </a:rPr>
              <a:t>i </a:t>
            </a:r>
            <a:r>
              <a:rPr lang="zh-CN" altLang="en-US" sz="3200">
                <a:ea typeface="楷体_GB2312" pitchFamily="49" charset="-122"/>
              </a:rPr>
              <a:t>行的值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5050"/>
                </a:solidFill>
              </a:rPr>
              <a:t>a[0] =0,  </a:t>
            </a:r>
            <a:r>
              <a:rPr lang="en-US" altLang="zh-CN" sz="3200"/>
              <a:t>a[1] … a[i+1] , </a:t>
            </a:r>
            <a:r>
              <a:rPr lang="en-US" altLang="zh-CN" sz="3200">
                <a:solidFill>
                  <a:srgbClr val="FF5050"/>
                </a:solidFill>
              </a:rPr>
              <a:t>a[i+2] =0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则第 </a:t>
            </a:r>
            <a:r>
              <a:rPr lang="en-US" altLang="zh-CN" sz="3200">
                <a:ea typeface="楷体_GB2312" pitchFamily="49" charset="-122"/>
              </a:rPr>
              <a:t>i+1 </a:t>
            </a:r>
            <a:r>
              <a:rPr lang="zh-CN" altLang="en-US" sz="3200">
                <a:ea typeface="楷体_GB2312" pitchFamily="49" charset="-122"/>
              </a:rPr>
              <a:t>行的值</a:t>
            </a:r>
            <a:r>
              <a:rPr lang="zh-CN" altLang="en-US" sz="3200"/>
              <a:t>：</a:t>
            </a:r>
            <a:r>
              <a:rPr lang="en-US" altLang="zh-CN" sz="3200"/>
              <a:t>b[j] = a[j-1]+a[j], j=1,2,…, i+2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5050"/>
                </a:solidFill>
              </a:rPr>
              <a:t>                                                  b[0] =0,  b[i+3] =0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349375" y="531813"/>
            <a:ext cx="71151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/>
              <a:t>              </a:t>
            </a:r>
            <a:endParaRPr lang="en-US" altLang="zh-CN" sz="400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878138" y="592138"/>
            <a:ext cx="4884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860675" y="573088"/>
            <a:ext cx="16583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957513" y="1390650"/>
            <a:ext cx="431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5050"/>
                </a:solidFill>
              </a:rPr>
              <a:t>     0                        0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2995613" y="2189163"/>
            <a:ext cx="4319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0                                0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155406" y="530910"/>
            <a:ext cx="16583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         0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37734" y="3027458"/>
            <a:ext cx="508623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5050"/>
                </a:solidFill>
              </a:rPr>
              <a:t>0                               </a:t>
            </a:r>
            <a:r>
              <a:rPr lang="en-US" altLang="zh-CN" dirty="0" smtClean="0">
                <a:solidFill>
                  <a:srgbClr val="FF5050"/>
                </a:solidFill>
              </a:rPr>
              <a:t>     </a:t>
            </a:r>
            <a:r>
              <a:rPr lang="en-US" altLang="zh-CN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2995613" y="3686860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1    5    10    10   5    1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9" grpId="0"/>
      <p:bldP spid="115720" grpId="0"/>
      <p:bldP spid="115721" grpId="0"/>
      <p:bldP spid="9" grpId="0"/>
      <p:bldP spid="10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57213" y="1131888"/>
            <a:ext cx="8301037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0</a:t>
            </a:r>
            <a:r>
              <a:rPr lang="en-US" altLang="zh-CN">
                <a:ea typeface="楷体_GB2312" pitchFamily="49" charset="-122"/>
              </a:rPr>
              <a:t>   1   1  </a:t>
            </a:r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 </a:t>
            </a:r>
            <a:r>
              <a:rPr lang="en-US" altLang="zh-CN">
                <a:ea typeface="楷体_GB2312" pitchFamily="49" charset="-122"/>
              </a:rPr>
              <a:t>                 </a:t>
            </a:r>
            <a:r>
              <a:rPr lang="en-US" altLang="zh-CN">
                <a:solidFill>
                  <a:srgbClr val="FF5050"/>
                </a:solidFill>
                <a:ea typeface="楷体_GB2312" pitchFamily="49" charset="-122"/>
              </a:rPr>
              <a:t>   </a:t>
            </a:r>
            <a:r>
              <a:rPr lang="en-US" altLang="zh-CN">
                <a:ea typeface="楷体_GB2312" pitchFamily="49" charset="-122"/>
              </a:rPr>
              <a:t>                        </a:t>
            </a:r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57288" y="1131888"/>
            <a:ext cx="1693862" cy="639762"/>
            <a:chOff x="729" y="605"/>
            <a:chExt cx="1067" cy="403"/>
          </a:xfrm>
        </p:grpSpPr>
        <p:sp>
          <p:nvSpPr>
            <p:cNvPr id="25720" name="Line 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1" name="Line 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2" name="Line 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23" name="Line 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397250" y="1147763"/>
            <a:ext cx="1693863" cy="639762"/>
            <a:chOff x="729" y="605"/>
            <a:chExt cx="1067" cy="403"/>
          </a:xfrm>
        </p:grpSpPr>
        <p:sp>
          <p:nvSpPr>
            <p:cNvPr id="25716" name="Line 9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7" name="Line 10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8" name="Line 11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9" name="Line 12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653088" y="1131888"/>
            <a:ext cx="1693862" cy="639762"/>
            <a:chOff x="729" y="605"/>
            <a:chExt cx="1067" cy="403"/>
          </a:xfrm>
        </p:grpSpPr>
        <p:sp>
          <p:nvSpPr>
            <p:cNvPr id="25712" name="Line 14"/>
            <p:cNvSpPr>
              <a:spLocks noChangeShapeType="1"/>
            </p:cNvSpPr>
            <p:nvPr/>
          </p:nvSpPr>
          <p:spPr bwMode="auto">
            <a:xfrm>
              <a:off x="729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3" name="Line 15"/>
            <p:cNvSpPr>
              <a:spLocks noChangeShapeType="1"/>
            </p:cNvSpPr>
            <p:nvPr/>
          </p:nvSpPr>
          <p:spPr bwMode="auto">
            <a:xfrm>
              <a:off x="1085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4" name="Line 16"/>
            <p:cNvSpPr>
              <a:spLocks noChangeShapeType="1"/>
            </p:cNvSpPr>
            <p:nvPr/>
          </p:nvSpPr>
          <p:spPr bwMode="auto">
            <a:xfrm>
              <a:off x="1440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15" name="Line 17"/>
            <p:cNvSpPr>
              <a:spLocks noChangeShapeType="1"/>
            </p:cNvSpPr>
            <p:nvPr/>
          </p:nvSpPr>
          <p:spPr bwMode="auto">
            <a:xfrm>
              <a:off x="1796" y="605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6386" name="Text Box 18"/>
          <p:cNvSpPr txBox="1">
            <a:spLocks noChangeArrowheads="1"/>
          </p:cNvSpPr>
          <p:nvPr/>
        </p:nvSpPr>
        <p:spPr bwMode="auto">
          <a:xfrm>
            <a:off x="2332038" y="113188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5050"/>
                </a:solidFill>
              </a:rPr>
              <a:t>0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476375" y="1588"/>
            <a:ext cx="1663700" cy="1068387"/>
            <a:chOff x="978" y="143"/>
            <a:chExt cx="1048" cy="673"/>
          </a:xfrm>
        </p:grpSpPr>
        <p:sp>
          <p:nvSpPr>
            <p:cNvPr id="25708" name="Rectangle 20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710" name="Line 22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11" name="Text Box 23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-195263" y="1885950"/>
            <a:ext cx="1571626" cy="1050925"/>
            <a:chOff x="174" y="3044"/>
            <a:chExt cx="990" cy="662"/>
          </a:xfrm>
        </p:grpSpPr>
        <p:sp>
          <p:nvSpPr>
            <p:cNvPr id="25704" name="Rectangle 25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706" name="Line 27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7" name="Text Box 28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14338" y="1901825"/>
            <a:ext cx="1571625" cy="1050925"/>
            <a:chOff x="174" y="3044"/>
            <a:chExt cx="990" cy="662"/>
          </a:xfrm>
        </p:grpSpPr>
        <p:sp>
          <p:nvSpPr>
            <p:cNvPr id="25700" name="Rectangle 3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702" name="Line 3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3" name="Text Box 3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09775" y="17463"/>
            <a:ext cx="1663700" cy="1068387"/>
            <a:chOff x="978" y="143"/>
            <a:chExt cx="1048" cy="673"/>
          </a:xfrm>
        </p:grpSpPr>
        <p:sp>
          <p:nvSpPr>
            <p:cNvPr id="25696" name="Rectangle 3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98" name="Line 3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9" name="Text Box 3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186407" name="Text Box 39"/>
          <p:cNvSpPr txBox="1">
            <a:spLocks noChangeArrowheads="1"/>
          </p:cNvSpPr>
          <p:nvPr/>
        </p:nvSpPr>
        <p:spPr bwMode="auto">
          <a:xfrm>
            <a:off x="294163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1023938" y="1916113"/>
            <a:ext cx="1571625" cy="1050925"/>
            <a:chOff x="174" y="3044"/>
            <a:chExt cx="990" cy="662"/>
          </a:xfrm>
        </p:grpSpPr>
        <p:sp>
          <p:nvSpPr>
            <p:cNvPr id="25692" name="Rectangle 4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94" name="Line 4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5" name="Text Box 4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2619375" y="31750"/>
            <a:ext cx="1663700" cy="1068388"/>
            <a:chOff x="978" y="143"/>
            <a:chExt cx="1048" cy="673"/>
          </a:xfrm>
        </p:grpSpPr>
        <p:sp>
          <p:nvSpPr>
            <p:cNvPr id="25688" name="Rectangle 4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90" name="Line 4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91" name="Text Box 4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186418" name="Text Box 50"/>
          <p:cNvSpPr txBox="1">
            <a:spLocks noChangeArrowheads="1"/>
          </p:cNvSpPr>
          <p:nvPr/>
        </p:nvSpPr>
        <p:spPr bwMode="auto">
          <a:xfrm>
            <a:off x="3430588" y="111601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2</a:t>
            </a:r>
          </a:p>
        </p:txBody>
      </p:sp>
      <p:grpSp>
        <p:nvGrpSpPr>
          <p:cNvPr id="17" name="Group 51"/>
          <p:cNvGrpSpPr>
            <a:grpSpLocks/>
          </p:cNvGrpSpPr>
          <p:nvPr/>
        </p:nvGrpSpPr>
        <p:grpSpPr bwMode="auto">
          <a:xfrm>
            <a:off x="1512888" y="1916113"/>
            <a:ext cx="1571625" cy="1050925"/>
            <a:chOff x="174" y="3044"/>
            <a:chExt cx="990" cy="662"/>
          </a:xfrm>
        </p:grpSpPr>
        <p:sp>
          <p:nvSpPr>
            <p:cNvPr id="25684" name="Rectangle 52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" name="Group 53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86" name="Line 54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7" name="Text Box 55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3108325" y="31750"/>
            <a:ext cx="1663700" cy="1068388"/>
            <a:chOff x="978" y="143"/>
            <a:chExt cx="1048" cy="673"/>
          </a:xfrm>
        </p:grpSpPr>
        <p:sp>
          <p:nvSpPr>
            <p:cNvPr id="25680" name="Rectangle 5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82" name="Line 5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83" name="Text Box 6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186429" name="Text Box 61"/>
          <p:cNvSpPr txBox="1">
            <a:spLocks noChangeArrowheads="1"/>
          </p:cNvSpPr>
          <p:nvPr/>
        </p:nvSpPr>
        <p:spPr bwMode="auto">
          <a:xfrm>
            <a:off x="3995738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2078038" y="1900238"/>
            <a:ext cx="1571625" cy="1050925"/>
            <a:chOff x="174" y="3044"/>
            <a:chExt cx="990" cy="662"/>
          </a:xfrm>
        </p:grpSpPr>
        <p:sp>
          <p:nvSpPr>
            <p:cNvPr id="25676" name="Rectangle 63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78" name="Line 65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9" name="Text Box 66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3673475" y="15875"/>
            <a:ext cx="1663700" cy="1068388"/>
            <a:chOff x="978" y="143"/>
            <a:chExt cx="1048" cy="673"/>
          </a:xfrm>
        </p:grpSpPr>
        <p:sp>
          <p:nvSpPr>
            <p:cNvPr id="25672" name="Rectangle 6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74" name="Line 7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5" name="Text Box 7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186440" name="Text Box 72"/>
          <p:cNvSpPr txBox="1">
            <a:spLocks noChangeArrowheads="1"/>
          </p:cNvSpPr>
          <p:nvPr/>
        </p:nvSpPr>
        <p:spPr bwMode="auto">
          <a:xfrm>
            <a:off x="4573588" y="113030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5050"/>
                </a:solidFill>
              </a:rPr>
              <a:t>0</a:t>
            </a:r>
          </a:p>
        </p:txBody>
      </p:sp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4251325" y="46038"/>
            <a:ext cx="1663700" cy="1068387"/>
            <a:chOff x="978" y="143"/>
            <a:chExt cx="1048" cy="673"/>
          </a:xfrm>
        </p:grpSpPr>
        <p:sp>
          <p:nvSpPr>
            <p:cNvPr id="25668" name="Rectangle 74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70" name="Line 76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71" name="Text Box 77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2641600" y="1870075"/>
            <a:ext cx="1571625" cy="1050925"/>
            <a:chOff x="174" y="3044"/>
            <a:chExt cx="990" cy="662"/>
          </a:xfrm>
        </p:grpSpPr>
        <p:sp>
          <p:nvSpPr>
            <p:cNvPr id="25664" name="Rectangle 79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" name="Group 80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66" name="Line 81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7" name="Text Box 82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sp>
        <p:nvSpPr>
          <p:cNvPr id="186451" name="Text Box 83"/>
          <p:cNvSpPr txBox="1">
            <a:spLocks noChangeArrowheads="1"/>
          </p:cNvSpPr>
          <p:nvPr/>
        </p:nvSpPr>
        <p:spPr bwMode="auto">
          <a:xfrm>
            <a:off x="5137150" y="1100138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4814888" y="15875"/>
            <a:ext cx="1663700" cy="1068388"/>
            <a:chOff x="978" y="143"/>
            <a:chExt cx="1048" cy="673"/>
          </a:xfrm>
        </p:grpSpPr>
        <p:sp>
          <p:nvSpPr>
            <p:cNvPr id="25660" name="Rectangle 85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" name="Group 86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62" name="Line 87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3" name="Text Box 88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grpSp>
        <p:nvGrpSpPr>
          <p:cNvPr id="31" name="Group 89"/>
          <p:cNvGrpSpPr>
            <a:grpSpLocks/>
          </p:cNvGrpSpPr>
          <p:nvPr/>
        </p:nvGrpSpPr>
        <p:grpSpPr bwMode="auto">
          <a:xfrm>
            <a:off x="3205163" y="1854200"/>
            <a:ext cx="1571625" cy="1050925"/>
            <a:chOff x="174" y="3044"/>
            <a:chExt cx="990" cy="662"/>
          </a:xfrm>
        </p:grpSpPr>
        <p:sp>
          <p:nvSpPr>
            <p:cNvPr id="25656" name="Rectangle 90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6" name="Group 91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58" name="Line 92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9" name="Text Box 93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sp>
        <p:nvSpPr>
          <p:cNvPr id="186462" name="Text Box 94"/>
          <p:cNvSpPr txBox="1">
            <a:spLocks noChangeArrowheads="1"/>
          </p:cNvSpPr>
          <p:nvPr/>
        </p:nvSpPr>
        <p:spPr bwMode="auto">
          <a:xfrm>
            <a:off x="5700713" y="1084263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grpSp>
        <p:nvGrpSpPr>
          <p:cNvPr id="97" name="Group 95"/>
          <p:cNvGrpSpPr>
            <a:grpSpLocks/>
          </p:cNvGrpSpPr>
          <p:nvPr/>
        </p:nvGrpSpPr>
        <p:grpSpPr bwMode="auto">
          <a:xfrm>
            <a:off x="5378450" y="0"/>
            <a:ext cx="1663700" cy="1068388"/>
            <a:chOff x="978" y="143"/>
            <a:chExt cx="1048" cy="673"/>
          </a:xfrm>
        </p:grpSpPr>
        <p:sp>
          <p:nvSpPr>
            <p:cNvPr id="25652" name="Rectangle 96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54" name="Line 98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5" name="Text Box 99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grpSp>
        <p:nvGrpSpPr>
          <p:cNvPr id="99" name="Group 100"/>
          <p:cNvGrpSpPr>
            <a:grpSpLocks/>
          </p:cNvGrpSpPr>
          <p:nvPr/>
        </p:nvGrpSpPr>
        <p:grpSpPr bwMode="auto">
          <a:xfrm>
            <a:off x="3768725" y="1868488"/>
            <a:ext cx="1571625" cy="1050925"/>
            <a:chOff x="174" y="3044"/>
            <a:chExt cx="990" cy="662"/>
          </a:xfrm>
        </p:grpSpPr>
        <p:sp>
          <p:nvSpPr>
            <p:cNvPr id="25648" name="Rectangle 101"/>
            <p:cNvSpPr>
              <a:spLocks noChangeArrowheads="1"/>
            </p:cNvSpPr>
            <p:nvPr/>
          </p:nvSpPr>
          <p:spPr bwMode="auto">
            <a:xfrm>
              <a:off x="174" y="3044"/>
              <a:ext cx="682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" name="Group 102"/>
            <p:cNvGrpSpPr>
              <a:grpSpLocks/>
            </p:cNvGrpSpPr>
            <p:nvPr/>
          </p:nvGrpSpPr>
          <p:grpSpPr bwMode="auto">
            <a:xfrm>
              <a:off x="559" y="3064"/>
              <a:ext cx="605" cy="642"/>
              <a:chOff x="308" y="1297"/>
              <a:chExt cx="605" cy="642"/>
            </a:xfrm>
          </p:grpSpPr>
          <p:sp>
            <p:nvSpPr>
              <p:cNvPr id="25650" name="Line 103"/>
              <p:cNvSpPr>
                <a:spLocks noChangeShapeType="1"/>
              </p:cNvSpPr>
              <p:nvPr/>
            </p:nvSpPr>
            <p:spPr bwMode="auto">
              <a:xfrm>
                <a:off x="557" y="1297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1" name="Text Box 104"/>
              <p:cNvSpPr txBox="1">
                <a:spLocks noChangeArrowheads="1"/>
              </p:cNvSpPr>
              <p:nvPr/>
            </p:nvSpPr>
            <p:spPr bwMode="auto">
              <a:xfrm>
                <a:off x="308" y="1612"/>
                <a:ext cx="60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5050"/>
                    </a:solidFill>
                  </a:rPr>
                  <a:t>Front</a:t>
                </a:r>
              </a:p>
            </p:txBody>
          </p:sp>
        </p:grpSp>
      </p:grpSp>
      <p:sp>
        <p:nvSpPr>
          <p:cNvPr id="186473" name="Text Box 105"/>
          <p:cNvSpPr txBox="1">
            <a:spLocks noChangeArrowheads="1"/>
          </p:cNvSpPr>
          <p:nvPr/>
        </p:nvSpPr>
        <p:spPr bwMode="auto">
          <a:xfrm>
            <a:off x="626427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</a:p>
        </p:txBody>
      </p:sp>
      <p:grpSp>
        <p:nvGrpSpPr>
          <p:cNvPr id="101" name="Group 106"/>
          <p:cNvGrpSpPr>
            <a:grpSpLocks/>
          </p:cNvGrpSpPr>
          <p:nvPr/>
        </p:nvGrpSpPr>
        <p:grpSpPr bwMode="auto">
          <a:xfrm>
            <a:off x="5942013" y="14288"/>
            <a:ext cx="1663700" cy="1068387"/>
            <a:chOff x="978" y="143"/>
            <a:chExt cx="1048" cy="673"/>
          </a:xfrm>
        </p:grpSpPr>
        <p:sp>
          <p:nvSpPr>
            <p:cNvPr id="25644" name="Rectangle 107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" name="Group 108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46" name="Line 109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7" name="Text Box 110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186484" name="Text Box 116"/>
          <p:cNvSpPr txBox="1">
            <a:spLocks noChangeArrowheads="1"/>
          </p:cNvSpPr>
          <p:nvPr/>
        </p:nvSpPr>
        <p:spPr bwMode="auto">
          <a:xfrm>
            <a:off x="6842125" y="1098550"/>
            <a:ext cx="485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grpSp>
        <p:nvGrpSpPr>
          <p:cNvPr id="103" name="Group 117"/>
          <p:cNvGrpSpPr>
            <a:grpSpLocks/>
          </p:cNvGrpSpPr>
          <p:nvPr/>
        </p:nvGrpSpPr>
        <p:grpSpPr bwMode="auto">
          <a:xfrm>
            <a:off x="6519863" y="14288"/>
            <a:ext cx="1663700" cy="1068387"/>
            <a:chOff x="978" y="143"/>
            <a:chExt cx="1048" cy="673"/>
          </a:xfrm>
        </p:grpSpPr>
        <p:sp>
          <p:nvSpPr>
            <p:cNvPr id="25640" name="Rectangle 118"/>
            <p:cNvSpPr>
              <a:spLocks noChangeArrowheads="1"/>
            </p:cNvSpPr>
            <p:nvPr/>
          </p:nvSpPr>
          <p:spPr bwMode="auto">
            <a:xfrm>
              <a:off x="978" y="163"/>
              <a:ext cx="798" cy="65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" name="Group 119"/>
            <p:cNvGrpSpPr>
              <a:grpSpLocks/>
            </p:cNvGrpSpPr>
            <p:nvPr/>
          </p:nvGrpSpPr>
          <p:grpSpPr bwMode="auto">
            <a:xfrm>
              <a:off x="1392" y="143"/>
              <a:ext cx="634" cy="663"/>
              <a:chOff x="980" y="143"/>
              <a:chExt cx="634" cy="663"/>
            </a:xfrm>
          </p:grpSpPr>
          <p:sp>
            <p:nvSpPr>
              <p:cNvPr id="25642" name="Line 120"/>
              <p:cNvSpPr>
                <a:spLocks noChangeShapeType="1"/>
              </p:cNvSpPr>
              <p:nvPr/>
            </p:nvSpPr>
            <p:spPr bwMode="auto">
              <a:xfrm>
                <a:off x="1249" y="42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43" name="Text Box 121"/>
              <p:cNvSpPr txBox="1">
                <a:spLocks noChangeArrowheads="1"/>
              </p:cNvSpPr>
              <p:nvPr/>
            </p:nvSpPr>
            <p:spPr bwMode="auto">
              <a:xfrm>
                <a:off x="980" y="143"/>
                <a:ext cx="634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>
                    <a:solidFill>
                      <a:srgbClr val="6600FF"/>
                    </a:solidFill>
                  </a:rPr>
                  <a:t> Rear</a:t>
                </a:r>
              </a:p>
            </p:txBody>
          </p:sp>
        </p:grpSp>
      </p:grpSp>
      <p:sp>
        <p:nvSpPr>
          <p:cNvPr id="25633" name="Line 128"/>
          <p:cNvSpPr>
            <a:spLocks noChangeShapeType="1"/>
          </p:cNvSpPr>
          <p:nvPr/>
        </p:nvSpPr>
        <p:spPr bwMode="auto">
          <a:xfrm>
            <a:off x="7878763" y="1116013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4" name="Text Box 129"/>
          <p:cNvSpPr txBox="1">
            <a:spLocks noChangeArrowheads="1"/>
          </p:cNvSpPr>
          <p:nvPr/>
        </p:nvSpPr>
        <p:spPr bwMode="auto">
          <a:xfrm>
            <a:off x="198438" y="3017838"/>
            <a:ext cx="8945562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000" b="1" dirty="0"/>
              <a:t>for</a:t>
            </a:r>
            <a:r>
              <a:rPr lang="zh-CN" altLang="en-US" sz="3000" b="1" dirty="0"/>
              <a:t>（</a:t>
            </a:r>
            <a:r>
              <a:rPr lang="en-US" altLang="zh-CN" sz="3000" b="1" dirty="0" err="1"/>
              <a:t>i</a:t>
            </a:r>
            <a:r>
              <a:rPr lang="zh-CN" altLang="en-US" sz="3000" b="1" dirty="0"/>
              <a:t>＝</a:t>
            </a:r>
            <a:r>
              <a:rPr lang="en-US" altLang="zh-CN" sz="3000" b="1" dirty="0"/>
              <a:t>1</a:t>
            </a:r>
            <a:r>
              <a:rPr lang="zh-CN" altLang="en-US" sz="3000" b="1" dirty="0"/>
              <a:t>，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&lt;=n</a:t>
            </a:r>
            <a:r>
              <a:rPr lang="zh-CN" altLang="en-US" sz="3000" b="1" dirty="0"/>
              <a:t>，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++) {</a:t>
            </a:r>
            <a:endParaRPr lang="en-US" altLang="zh-CN" sz="3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/>
              <a:t>    </a:t>
            </a:r>
            <a:r>
              <a:rPr lang="en-US" altLang="zh-CN" sz="3000" dirty="0" err="1"/>
              <a:t>EnQueue</a:t>
            </a:r>
            <a:r>
              <a:rPr lang="en-US" altLang="zh-CN" sz="3000" dirty="0"/>
              <a:t>(Q, 0);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00" b="1" dirty="0"/>
              <a:t>    for</a:t>
            </a:r>
            <a:r>
              <a:rPr lang="zh-CN" altLang="en-US" sz="3000" b="1" dirty="0"/>
              <a:t>（</a:t>
            </a:r>
            <a:r>
              <a:rPr lang="en-US" altLang="zh-CN" sz="3000" b="1" dirty="0"/>
              <a:t>j</a:t>
            </a:r>
            <a:r>
              <a:rPr lang="zh-CN" altLang="en-US" sz="3000" b="1" dirty="0"/>
              <a:t>＝</a:t>
            </a:r>
            <a:r>
              <a:rPr lang="en-US" altLang="zh-CN" sz="3000" b="1" dirty="0"/>
              <a:t>1; j&lt;=i+2; j++)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/>
              <a:t>         </a:t>
            </a:r>
            <a:r>
              <a:rPr lang="en-US" altLang="zh-CN" sz="3000" dirty="0" err="1"/>
              <a:t>DeQueue</a:t>
            </a:r>
            <a:r>
              <a:rPr lang="en-US" altLang="zh-CN" sz="3000" dirty="0"/>
              <a:t>(Q, s);	   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队头元素给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，删除队头元素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000" dirty="0"/>
              <a:t>         </a:t>
            </a:r>
            <a:r>
              <a:rPr lang="en-US" altLang="zh-CN" sz="3000" dirty="0" err="1"/>
              <a:t>GetHead</a:t>
            </a:r>
            <a:r>
              <a:rPr lang="en-US" altLang="zh-CN" sz="3000" dirty="0"/>
              <a:t>(Q, e);	   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取队头元素给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endParaRPr lang="en-US" altLang="zh-CN" sz="300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000" b="1" dirty="0"/>
              <a:t>         if</a:t>
            </a:r>
            <a:r>
              <a:rPr lang="en-US" altLang="zh-CN" sz="3000" dirty="0"/>
              <a:t> (e!=0) </a:t>
            </a:r>
            <a:r>
              <a:rPr lang="en-US" altLang="zh-CN" sz="3000" b="1" dirty="0" err="1"/>
              <a:t>printf</a:t>
            </a:r>
            <a:r>
              <a:rPr lang="en-US" altLang="zh-CN" sz="3000" dirty="0"/>
              <a:t> (“%d”, e);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/>
              <a:t>         </a:t>
            </a:r>
            <a:r>
              <a:rPr lang="en-US" altLang="zh-CN" sz="3000" dirty="0" err="1"/>
              <a:t>EnQueue</a:t>
            </a:r>
            <a:r>
              <a:rPr lang="en-US" altLang="zh-CN" sz="3000" dirty="0"/>
              <a:t>(Q, </a:t>
            </a:r>
            <a:r>
              <a:rPr lang="en-US" altLang="zh-CN" sz="3000" dirty="0" err="1"/>
              <a:t>s+e</a:t>
            </a:r>
            <a:r>
              <a:rPr lang="en-US" altLang="zh-CN" sz="3000" dirty="0"/>
              <a:t>);	    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在队尾插入值 </a:t>
            </a:r>
            <a:r>
              <a:rPr lang="en-US" altLang="zh-CN" sz="280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s+e</a:t>
            </a:r>
            <a:endParaRPr lang="en-US" altLang="zh-CN" sz="3000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/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00" b="1" dirty="0"/>
              <a:t> } 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5870575" y="2289175"/>
            <a:ext cx="877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/>
              <a:t>1</a:t>
            </a:r>
            <a:endParaRPr lang="zh-CN" altLang="en-US" sz="3200" b="1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565900" y="2271713"/>
            <a:ext cx="877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/>
              <a:t>1</a:t>
            </a:r>
            <a:endParaRPr lang="zh-CN" altLang="en-US" sz="3200" b="1"/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5505450" y="2857500"/>
            <a:ext cx="87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99188" y="283845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913563" y="2857500"/>
            <a:ext cx="877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/>
      <p:bldP spid="186407" grpId="0"/>
      <p:bldP spid="186418" grpId="0"/>
      <p:bldP spid="186429" grpId="0"/>
      <p:bldP spid="186440" grpId="0"/>
      <p:bldP spid="186451" grpId="0"/>
      <p:bldP spid="186462" grpId="0"/>
      <p:bldP spid="186473" grpId="0"/>
      <p:bldP spid="186484" grpId="0"/>
      <p:bldP spid="122" grpId="0"/>
      <p:bldP spid="123" grpId="0"/>
      <p:bldP spid="125" grpId="0"/>
      <p:bldP spid="126" grpId="0"/>
      <p:bldP spid="1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0057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队列的应用举例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5663" y="2492375"/>
            <a:ext cx="783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(a+b)</a:t>
            </a:r>
            <a:r>
              <a:rPr lang="en-US" altLang="zh-CN" b="1" baseline="30000">
                <a:solidFill>
                  <a:srgbClr val="660033"/>
                </a:solidFill>
                <a:ea typeface="楷体_GB2312" pitchFamily="49" charset="-122"/>
              </a:rPr>
              <a:t> i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杨辉三角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17563" y="3357563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 dirty="0">
                <a:solidFill>
                  <a:srgbClr val="660033"/>
                </a:solidFill>
                <a:ea typeface="楷体_GB2312" pitchFamily="49" charset="-122"/>
              </a:rPr>
              <a:t>2.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电路布线问题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17563" y="5113338"/>
            <a:ext cx="40655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4.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6613" y="425608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438279" name="Freeform 7"/>
          <p:cNvSpPr>
            <a:spLocks/>
          </p:cNvSpPr>
          <p:nvPr/>
        </p:nvSpPr>
        <p:spPr bwMode="auto">
          <a:xfrm>
            <a:off x="691818" y="3210922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3213" y="157163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　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。电路布线问题</a:t>
            </a:r>
          </a:p>
        </p:txBody>
      </p:sp>
      <p:sp>
        <p:nvSpPr>
          <p:cNvPr id="27651" name="Text Box 25"/>
          <p:cNvSpPr txBox="1">
            <a:spLocks noChangeArrowheads="1"/>
          </p:cNvSpPr>
          <p:nvPr/>
        </p:nvSpPr>
        <p:spPr bwMode="auto">
          <a:xfrm>
            <a:off x="446088" y="873125"/>
            <a:ext cx="81994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从一个方格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的中心移动到另一个方格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的中心点时</a:t>
            </a:r>
            <a:r>
              <a:rPr lang="en-US" altLang="zh-CN" sz="2800" b="1">
                <a:ea typeface="楷体_GB2312" pitchFamily="49" charset="-122"/>
              </a:rPr>
              <a:t>,</a:t>
            </a:r>
            <a:r>
              <a:rPr lang="zh-CN" altLang="en-US" sz="2800" b="1">
                <a:ea typeface="楷体_GB2312" pitchFamily="49" charset="-122"/>
              </a:rPr>
              <a:t>转弯处必须采用直角。希望以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和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之间的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最短路径</a:t>
            </a:r>
            <a:r>
              <a:rPr lang="zh-CN" altLang="en-US" sz="2800" b="1">
                <a:ea typeface="楷体_GB2312" pitchFamily="49" charset="-122"/>
              </a:rPr>
              <a:t>来作为布线的路径，以便减少信号的延迟。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309813" y="2233613"/>
            <a:ext cx="4373562" cy="4392612"/>
            <a:chOff x="1367" y="1011"/>
            <a:chExt cx="2755" cy="2767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367" y="1017"/>
              <a:ext cx="2755" cy="2744"/>
              <a:chOff x="1367" y="1017"/>
              <a:chExt cx="3399" cy="2744"/>
            </a:xfrm>
          </p:grpSpPr>
          <p:sp>
            <p:nvSpPr>
              <p:cNvPr id="27696" name="Rectangle 28"/>
              <p:cNvSpPr>
                <a:spLocks noChangeArrowheads="1"/>
              </p:cNvSpPr>
              <p:nvPr/>
            </p:nvSpPr>
            <p:spPr bwMode="auto">
              <a:xfrm>
                <a:off x="1367" y="1017"/>
                <a:ext cx="3377" cy="27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1367" y="1423"/>
                <a:ext cx="3399" cy="1922"/>
                <a:chOff x="1367" y="1423"/>
                <a:chExt cx="3399" cy="1922"/>
              </a:xfrm>
            </p:grpSpPr>
            <p:sp>
              <p:nvSpPr>
                <p:cNvPr id="27698" name="Line 30"/>
                <p:cNvSpPr>
                  <a:spLocks noChangeShapeType="1"/>
                </p:cNvSpPr>
                <p:nvPr/>
              </p:nvSpPr>
              <p:spPr bwMode="auto">
                <a:xfrm>
                  <a:off x="1367" y="142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699" name="Line 31"/>
                <p:cNvSpPr>
                  <a:spLocks noChangeShapeType="1"/>
                </p:cNvSpPr>
                <p:nvPr/>
              </p:nvSpPr>
              <p:spPr bwMode="auto">
                <a:xfrm>
                  <a:off x="1367" y="179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0" name="Line 32"/>
                <p:cNvSpPr>
                  <a:spLocks noChangeShapeType="1"/>
                </p:cNvSpPr>
                <p:nvPr/>
              </p:nvSpPr>
              <p:spPr bwMode="auto">
                <a:xfrm>
                  <a:off x="1378" y="220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1" name="Line 33"/>
                <p:cNvSpPr>
                  <a:spLocks noChangeShapeType="1"/>
                </p:cNvSpPr>
                <p:nvPr/>
              </p:nvSpPr>
              <p:spPr bwMode="auto">
                <a:xfrm>
                  <a:off x="1378" y="257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2" name="Line 34"/>
                <p:cNvSpPr>
                  <a:spLocks noChangeShapeType="1"/>
                </p:cNvSpPr>
                <p:nvPr/>
              </p:nvSpPr>
              <p:spPr bwMode="auto">
                <a:xfrm>
                  <a:off x="1389" y="2971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7703" name="Line 35"/>
                <p:cNvSpPr>
                  <a:spLocks noChangeShapeType="1"/>
                </p:cNvSpPr>
                <p:nvPr/>
              </p:nvSpPr>
              <p:spPr bwMode="auto">
                <a:xfrm>
                  <a:off x="1389" y="3345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 rot="5400000">
              <a:off x="1344" y="1434"/>
              <a:ext cx="2767" cy="1922"/>
              <a:chOff x="1367" y="1423"/>
              <a:chExt cx="3399" cy="1922"/>
            </a:xfrm>
          </p:grpSpPr>
          <p:sp>
            <p:nvSpPr>
              <p:cNvPr id="27690" name="Line 37"/>
              <p:cNvSpPr>
                <a:spLocks noChangeShapeType="1"/>
              </p:cNvSpPr>
              <p:nvPr/>
            </p:nvSpPr>
            <p:spPr bwMode="auto">
              <a:xfrm>
                <a:off x="1367" y="142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1" name="Line 38"/>
              <p:cNvSpPr>
                <a:spLocks noChangeShapeType="1"/>
              </p:cNvSpPr>
              <p:nvPr/>
            </p:nvSpPr>
            <p:spPr bwMode="auto">
              <a:xfrm>
                <a:off x="1367" y="179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2" name="Line 39"/>
              <p:cNvSpPr>
                <a:spLocks noChangeShapeType="1"/>
              </p:cNvSpPr>
              <p:nvPr/>
            </p:nvSpPr>
            <p:spPr bwMode="auto">
              <a:xfrm>
                <a:off x="1378" y="220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3" name="Line 40"/>
              <p:cNvSpPr>
                <a:spLocks noChangeShapeType="1"/>
              </p:cNvSpPr>
              <p:nvPr/>
            </p:nvSpPr>
            <p:spPr bwMode="auto">
              <a:xfrm>
                <a:off x="1378" y="257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4" name="Line 41"/>
              <p:cNvSpPr>
                <a:spLocks noChangeShapeType="1"/>
              </p:cNvSpPr>
              <p:nvPr/>
            </p:nvSpPr>
            <p:spPr bwMode="auto">
              <a:xfrm>
                <a:off x="1389" y="2971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5" name="Line 42"/>
              <p:cNvSpPr>
                <a:spLocks noChangeShapeType="1"/>
              </p:cNvSpPr>
              <p:nvPr/>
            </p:nvSpPr>
            <p:spPr bwMode="auto">
              <a:xfrm>
                <a:off x="1389" y="3345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3030538" y="3413125"/>
            <a:ext cx="2955925" cy="1304925"/>
            <a:chOff x="1909" y="2150"/>
            <a:chExt cx="1862" cy="822"/>
          </a:xfrm>
        </p:grpSpPr>
        <p:sp>
          <p:nvSpPr>
            <p:cNvPr id="27686" name="Text Box 43"/>
            <p:cNvSpPr txBox="1">
              <a:spLocks noChangeArrowheads="1"/>
            </p:cNvSpPr>
            <p:nvPr/>
          </p:nvSpPr>
          <p:spPr bwMode="auto">
            <a:xfrm>
              <a:off x="1909" y="2150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27687" name="Text Box 44"/>
            <p:cNvSpPr txBox="1">
              <a:spLocks noChangeArrowheads="1"/>
            </p:cNvSpPr>
            <p:nvPr/>
          </p:nvSpPr>
          <p:spPr bwMode="auto">
            <a:xfrm>
              <a:off x="3455" y="2568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b</a:t>
              </a:r>
            </a:p>
          </p:txBody>
        </p:sp>
      </p:grpSp>
      <p:sp>
        <p:nvSpPr>
          <p:cNvPr id="210989" name="Freeform 45"/>
          <p:cNvSpPr>
            <a:spLocks/>
          </p:cNvSpPr>
          <p:nvPr/>
        </p:nvSpPr>
        <p:spPr bwMode="auto">
          <a:xfrm>
            <a:off x="3532188" y="2212975"/>
            <a:ext cx="1219200" cy="1271588"/>
          </a:xfrm>
          <a:custGeom>
            <a:avLst/>
            <a:gdLst>
              <a:gd name="T0" fmla="*/ 0 w 768"/>
              <a:gd name="T1" fmla="*/ 0 h 801"/>
              <a:gd name="T2" fmla="*/ 0 w 768"/>
              <a:gd name="T3" fmla="*/ 1254125 h 801"/>
              <a:gd name="T4" fmla="*/ 1219200 w 768"/>
              <a:gd name="T5" fmla="*/ 1271588 h 801"/>
              <a:gd name="T6" fmla="*/ 1219200 w 768"/>
              <a:gd name="T7" fmla="*/ 681038 h 801"/>
              <a:gd name="T8" fmla="*/ 627062 w 768"/>
              <a:gd name="T9" fmla="*/ 681038 h 801"/>
              <a:gd name="T10" fmla="*/ 627062 w 768"/>
              <a:gd name="T11" fmla="*/ 17463 h 801"/>
              <a:gd name="T12" fmla="*/ 0 w 768"/>
              <a:gd name="T13" fmla="*/ 0 h 8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801"/>
              <a:gd name="T23" fmla="*/ 768 w 768"/>
              <a:gd name="T24" fmla="*/ 801 h 8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801">
                <a:moveTo>
                  <a:pt x="0" y="0"/>
                </a:moveTo>
                <a:lnTo>
                  <a:pt x="0" y="790"/>
                </a:lnTo>
                <a:lnTo>
                  <a:pt x="768" y="801"/>
                </a:lnTo>
                <a:lnTo>
                  <a:pt x="768" y="429"/>
                </a:lnTo>
                <a:lnTo>
                  <a:pt x="395" y="429"/>
                </a:lnTo>
                <a:lnTo>
                  <a:pt x="395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90" name="Freeform 46"/>
          <p:cNvSpPr>
            <a:spLocks/>
          </p:cNvSpPr>
          <p:nvPr/>
        </p:nvSpPr>
        <p:spPr bwMode="auto">
          <a:xfrm>
            <a:off x="2295525" y="4703763"/>
            <a:ext cx="1863725" cy="1882775"/>
          </a:xfrm>
          <a:custGeom>
            <a:avLst/>
            <a:gdLst>
              <a:gd name="T0" fmla="*/ 0 w 1174"/>
              <a:gd name="T1" fmla="*/ 0 h 1186"/>
              <a:gd name="T2" fmla="*/ 644525 w 1174"/>
              <a:gd name="T3" fmla="*/ 0 h 1186"/>
              <a:gd name="T4" fmla="*/ 644525 w 1174"/>
              <a:gd name="T5" fmla="*/ 628650 h 1186"/>
              <a:gd name="T6" fmla="*/ 1863725 w 1174"/>
              <a:gd name="T7" fmla="*/ 628650 h 1186"/>
              <a:gd name="T8" fmla="*/ 1863725 w 1174"/>
              <a:gd name="T9" fmla="*/ 1882775 h 1186"/>
              <a:gd name="T10" fmla="*/ 0 w 1174"/>
              <a:gd name="T11" fmla="*/ 1882775 h 1186"/>
              <a:gd name="T12" fmla="*/ 0 w 1174"/>
              <a:gd name="T13" fmla="*/ 0 h 1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4"/>
              <a:gd name="T22" fmla="*/ 0 h 1186"/>
              <a:gd name="T23" fmla="*/ 1174 w 1174"/>
              <a:gd name="T24" fmla="*/ 1186 h 11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4" h="1186">
                <a:moveTo>
                  <a:pt x="0" y="0"/>
                </a:moveTo>
                <a:lnTo>
                  <a:pt x="406" y="0"/>
                </a:lnTo>
                <a:lnTo>
                  <a:pt x="406" y="396"/>
                </a:lnTo>
                <a:lnTo>
                  <a:pt x="1174" y="396"/>
                </a:lnTo>
                <a:lnTo>
                  <a:pt x="1174" y="1186"/>
                </a:lnTo>
                <a:lnTo>
                  <a:pt x="0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2436813" y="2911475"/>
            <a:ext cx="1703387" cy="1755775"/>
            <a:chOff x="1535" y="1152"/>
            <a:chExt cx="1073" cy="1106"/>
          </a:xfrm>
        </p:grpSpPr>
        <p:sp>
          <p:nvSpPr>
            <p:cNvPr id="27682" name="Text Box 49"/>
            <p:cNvSpPr txBox="1">
              <a:spLocks noChangeArrowheads="1"/>
            </p:cNvSpPr>
            <p:nvPr/>
          </p:nvSpPr>
          <p:spPr bwMode="auto">
            <a:xfrm>
              <a:off x="1535" y="152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7683" name="Text Box 50"/>
            <p:cNvSpPr txBox="1">
              <a:spLocks noChangeArrowheads="1"/>
            </p:cNvSpPr>
            <p:nvPr/>
          </p:nvSpPr>
          <p:spPr bwMode="auto">
            <a:xfrm>
              <a:off x="1897" y="193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7684" name="Text Box 51"/>
            <p:cNvSpPr txBox="1">
              <a:spLocks noChangeArrowheads="1"/>
            </p:cNvSpPr>
            <p:nvPr/>
          </p:nvSpPr>
          <p:spPr bwMode="auto">
            <a:xfrm>
              <a:off x="2292" y="1547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7685" name="Text Box 52"/>
            <p:cNvSpPr txBox="1">
              <a:spLocks noChangeArrowheads="1"/>
            </p:cNvSpPr>
            <p:nvPr/>
          </p:nvSpPr>
          <p:spPr bwMode="auto">
            <a:xfrm>
              <a:off x="1897" y="1152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2382838" y="2319338"/>
            <a:ext cx="2330450" cy="2940050"/>
            <a:chOff x="1501" y="779"/>
            <a:chExt cx="1468" cy="1852"/>
          </a:xfrm>
        </p:grpSpPr>
        <p:sp>
          <p:nvSpPr>
            <p:cNvPr id="27676" name="Text Box 54"/>
            <p:cNvSpPr txBox="1">
              <a:spLocks noChangeArrowheads="1"/>
            </p:cNvSpPr>
            <p:nvPr/>
          </p:nvSpPr>
          <p:spPr bwMode="auto">
            <a:xfrm>
              <a:off x="1501" y="1920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77" name="Text Box 55"/>
            <p:cNvSpPr txBox="1">
              <a:spLocks noChangeArrowheads="1"/>
            </p:cNvSpPr>
            <p:nvPr/>
          </p:nvSpPr>
          <p:spPr bwMode="auto">
            <a:xfrm>
              <a:off x="1896" y="230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78" name="Text Box 56"/>
            <p:cNvSpPr txBox="1">
              <a:spLocks noChangeArrowheads="1"/>
            </p:cNvSpPr>
            <p:nvPr/>
          </p:nvSpPr>
          <p:spPr bwMode="auto">
            <a:xfrm>
              <a:off x="2269" y="1942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79" name="Text Box 57"/>
            <p:cNvSpPr txBox="1">
              <a:spLocks noChangeArrowheads="1"/>
            </p:cNvSpPr>
            <p:nvPr/>
          </p:nvSpPr>
          <p:spPr bwMode="auto">
            <a:xfrm>
              <a:off x="2653" y="1547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80" name="Text Box 58"/>
            <p:cNvSpPr txBox="1">
              <a:spLocks noChangeArrowheads="1"/>
            </p:cNvSpPr>
            <p:nvPr/>
          </p:nvSpPr>
          <p:spPr bwMode="auto">
            <a:xfrm>
              <a:off x="1501" y="117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7681" name="Text Box 59"/>
            <p:cNvSpPr txBox="1">
              <a:spLocks noChangeArrowheads="1"/>
            </p:cNvSpPr>
            <p:nvPr/>
          </p:nvSpPr>
          <p:spPr bwMode="auto">
            <a:xfrm>
              <a:off x="1885" y="77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2400300" y="2319338"/>
            <a:ext cx="1720850" cy="2940050"/>
            <a:chOff x="1512" y="779"/>
            <a:chExt cx="1084" cy="1852"/>
          </a:xfrm>
        </p:grpSpPr>
        <p:sp>
          <p:nvSpPr>
            <p:cNvPr id="27674" name="Text Box 61"/>
            <p:cNvSpPr txBox="1">
              <a:spLocks noChangeArrowheads="1"/>
            </p:cNvSpPr>
            <p:nvPr/>
          </p:nvSpPr>
          <p:spPr bwMode="auto">
            <a:xfrm>
              <a:off x="1512" y="77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  <p:sp>
          <p:nvSpPr>
            <p:cNvPr id="27675" name="Text Box 62"/>
            <p:cNvSpPr txBox="1">
              <a:spLocks noChangeArrowheads="1"/>
            </p:cNvSpPr>
            <p:nvPr/>
          </p:nvSpPr>
          <p:spPr bwMode="auto">
            <a:xfrm>
              <a:off x="2280" y="230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</p:grpSp>
      <p:sp>
        <p:nvSpPr>
          <p:cNvPr id="211007" name="Text Box 63"/>
          <p:cNvSpPr txBox="1">
            <a:spLocks noChangeArrowheads="1"/>
          </p:cNvSpPr>
          <p:nvPr/>
        </p:nvSpPr>
        <p:spPr bwMode="auto">
          <a:xfrm>
            <a:off x="4211638" y="477678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4</a:t>
            </a:r>
          </a:p>
        </p:txBody>
      </p:sp>
      <p:sp>
        <p:nvSpPr>
          <p:cNvPr id="211008" name="Text Box 64"/>
          <p:cNvSpPr txBox="1">
            <a:spLocks noChangeArrowheads="1"/>
          </p:cNvSpPr>
          <p:nvPr/>
        </p:nvSpPr>
        <p:spPr bwMode="auto">
          <a:xfrm>
            <a:off x="4248150" y="5440363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5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4267200" y="5440363"/>
            <a:ext cx="1092200" cy="1074737"/>
            <a:chOff x="2688" y="2745"/>
            <a:chExt cx="688" cy="677"/>
          </a:xfrm>
        </p:grpSpPr>
        <p:sp>
          <p:nvSpPr>
            <p:cNvPr id="27672" name="Text Box 66"/>
            <p:cNvSpPr txBox="1">
              <a:spLocks noChangeArrowheads="1"/>
            </p:cNvSpPr>
            <p:nvPr/>
          </p:nvSpPr>
          <p:spPr bwMode="auto">
            <a:xfrm>
              <a:off x="3060" y="274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  <p:sp>
          <p:nvSpPr>
            <p:cNvPr id="27673" name="Text Box 67"/>
            <p:cNvSpPr txBox="1">
              <a:spLocks noChangeArrowheads="1"/>
            </p:cNvSpPr>
            <p:nvPr/>
          </p:nvSpPr>
          <p:spPr bwMode="auto">
            <a:xfrm>
              <a:off x="2688" y="309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840288" y="5386388"/>
            <a:ext cx="1147762" cy="1109662"/>
            <a:chOff x="3049" y="2711"/>
            <a:chExt cx="723" cy="699"/>
          </a:xfrm>
        </p:grpSpPr>
        <p:sp>
          <p:nvSpPr>
            <p:cNvPr id="27670" name="Text Box 69"/>
            <p:cNvSpPr txBox="1">
              <a:spLocks noChangeArrowheads="1"/>
            </p:cNvSpPr>
            <p:nvPr/>
          </p:nvSpPr>
          <p:spPr bwMode="auto">
            <a:xfrm>
              <a:off x="3049" y="3083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  <p:sp>
          <p:nvSpPr>
            <p:cNvPr id="27671" name="Text Box 70"/>
            <p:cNvSpPr txBox="1">
              <a:spLocks noChangeArrowheads="1"/>
            </p:cNvSpPr>
            <p:nvPr/>
          </p:nvSpPr>
          <p:spPr bwMode="auto">
            <a:xfrm>
              <a:off x="3456" y="271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5468938" y="4775200"/>
            <a:ext cx="1146175" cy="1738313"/>
            <a:chOff x="3445" y="2326"/>
            <a:chExt cx="722" cy="1095"/>
          </a:xfrm>
        </p:grpSpPr>
        <p:sp>
          <p:nvSpPr>
            <p:cNvPr id="27667" name="Text Box 72"/>
            <p:cNvSpPr txBox="1">
              <a:spLocks noChangeArrowheads="1"/>
            </p:cNvSpPr>
            <p:nvPr/>
          </p:nvSpPr>
          <p:spPr bwMode="auto">
            <a:xfrm>
              <a:off x="3445" y="3094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7668" name="Text Box 73"/>
            <p:cNvSpPr txBox="1">
              <a:spLocks noChangeArrowheads="1"/>
            </p:cNvSpPr>
            <p:nvPr/>
          </p:nvSpPr>
          <p:spPr bwMode="auto">
            <a:xfrm>
              <a:off x="3456" y="2326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7669" name="Text Box 74"/>
            <p:cNvSpPr txBox="1">
              <a:spLocks noChangeArrowheads="1"/>
            </p:cNvSpPr>
            <p:nvPr/>
          </p:nvSpPr>
          <p:spPr bwMode="auto">
            <a:xfrm>
              <a:off x="3829" y="2710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</p:grpSp>
      <p:sp>
        <p:nvSpPr>
          <p:cNvPr id="211020" name="Freeform 76"/>
          <p:cNvSpPr>
            <a:spLocks/>
          </p:cNvSpPr>
          <p:nvPr/>
        </p:nvSpPr>
        <p:spPr bwMode="auto">
          <a:xfrm>
            <a:off x="3209925" y="4016375"/>
            <a:ext cx="2347913" cy="484188"/>
          </a:xfrm>
          <a:custGeom>
            <a:avLst/>
            <a:gdLst>
              <a:gd name="T0" fmla="*/ 0 w 1479"/>
              <a:gd name="T1" fmla="*/ 0 h 305"/>
              <a:gd name="T2" fmla="*/ 0 w 1479"/>
              <a:gd name="T3" fmla="*/ 484188 h 305"/>
              <a:gd name="T4" fmla="*/ 2347913 w 1479"/>
              <a:gd name="T5" fmla="*/ 484188 h 305"/>
              <a:gd name="T6" fmla="*/ 0 60000 65536"/>
              <a:gd name="T7" fmla="*/ 0 60000 65536"/>
              <a:gd name="T8" fmla="*/ 0 60000 65536"/>
              <a:gd name="T9" fmla="*/ 0 w 1479"/>
              <a:gd name="T10" fmla="*/ 0 h 305"/>
              <a:gd name="T11" fmla="*/ 1479 w 1479"/>
              <a:gd name="T12" fmla="*/ 305 h 3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9" h="305">
                <a:moveTo>
                  <a:pt x="0" y="0"/>
                </a:moveTo>
                <a:lnTo>
                  <a:pt x="0" y="305"/>
                </a:lnTo>
                <a:lnTo>
                  <a:pt x="1479" y="305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91" name="Freeform 47"/>
          <p:cNvSpPr>
            <a:spLocks/>
          </p:cNvSpPr>
          <p:nvPr/>
        </p:nvSpPr>
        <p:spPr bwMode="auto">
          <a:xfrm>
            <a:off x="4141788" y="3467100"/>
            <a:ext cx="1255712" cy="1865313"/>
          </a:xfrm>
          <a:custGeom>
            <a:avLst/>
            <a:gdLst>
              <a:gd name="T0" fmla="*/ 0 w 791"/>
              <a:gd name="T1" fmla="*/ 627063 h 1175"/>
              <a:gd name="T2" fmla="*/ 0 w 791"/>
              <a:gd name="T3" fmla="*/ 1236663 h 1175"/>
              <a:gd name="T4" fmla="*/ 609600 w 791"/>
              <a:gd name="T5" fmla="*/ 1236663 h 1175"/>
              <a:gd name="T6" fmla="*/ 609600 w 791"/>
              <a:gd name="T7" fmla="*/ 1865313 h 1175"/>
              <a:gd name="T8" fmla="*/ 1255712 w 791"/>
              <a:gd name="T9" fmla="*/ 1846263 h 1175"/>
              <a:gd name="T10" fmla="*/ 1255712 w 791"/>
              <a:gd name="T11" fmla="*/ 0 h 1175"/>
              <a:gd name="T12" fmla="*/ 592137 w 791"/>
              <a:gd name="T13" fmla="*/ 0 h 1175"/>
              <a:gd name="T14" fmla="*/ 592137 w 791"/>
              <a:gd name="T15" fmla="*/ 646113 h 1175"/>
              <a:gd name="T16" fmla="*/ 0 w 791"/>
              <a:gd name="T17" fmla="*/ 627063 h 11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1"/>
              <a:gd name="T28" fmla="*/ 0 h 1175"/>
              <a:gd name="T29" fmla="*/ 791 w 791"/>
              <a:gd name="T30" fmla="*/ 1175 h 11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1" h="1175">
                <a:moveTo>
                  <a:pt x="0" y="395"/>
                </a:moveTo>
                <a:lnTo>
                  <a:pt x="0" y="779"/>
                </a:lnTo>
                <a:lnTo>
                  <a:pt x="384" y="779"/>
                </a:lnTo>
                <a:lnTo>
                  <a:pt x="384" y="1175"/>
                </a:lnTo>
                <a:lnTo>
                  <a:pt x="791" y="1163"/>
                </a:lnTo>
                <a:lnTo>
                  <a:pt x="791" y="0"/>
                </a:lnTo>
                <a:lnTo>
                  <a:pt x="373" y="0"/>
                </a:lnTo>
                <a:lnTo>
                  <a:pt x="373" y="407"/>
                </a:lnTo>
                <a:lnTo>
                  <a:pt x="0" y="3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21" name="Freeform 77"/>
          <p:cNvSpPr>
            <a:spLocks/>
          </p:cNvSpPr>
          <p:nvPr/>
        </p:nvSpPr>
        <p:spPr bwMode="auto">
          <a:xfrm>
            <a:off x="3190875" y="4016375"/>
            <a:ext cx="2528888" cy="1685925"/>
          </a:xfrm>
          <a:custGeom>
            <a:avLst/>
            <a:gdLst>
              <a:gd name="T0" fmla="*/ 19050 w 1593"/>
              <a:gd name="T1" fmla="*/ 0 h 1062"/>
              <a:gd name="T2" fmla="*/ 0 w 1593"/>
              <a:gd name="T3" fmla="*/ 1003300 h 1062"/>
              <a:gd name="T4" fmla="*/ 1201738 w 1593"/>
              <a:gd name="T5" fmla="*/ 1003300 h 1062"/>
              <a:gd name="T6" fmla="*/ 1201738 w 1593"/>
              <a:gd name="T7" fmla="*/ 1685925 h 1062"/>
              <a:gd name="T8" fmla="*/ 2528888 w 1593"/>
              <a:gd name="T9" fmla="*/ 1685925 h 1062"/>
              <a:gd name="T10" fmla="*/ 2528888 w 1593"/>
              <a:gd name="T11" fmla="*/ 573087 h 10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93"/>
              <a:gd name="T19" fmla="*/ 0 h 1062"/>
              <a:gd name="T20" fmla="*/ 1593 w 1593"/>
              <a:gd name="T21" fmla="*/ 1062 h 10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93" h="1062">
                <a:moveTo>
                  <a:pt x="12" y="0"/>
                </a:moveTo>
                <a:lnTo>
                  <a:pt x="0" y="632"/>
                </a:lnTo>
                <a:lnTo>
                  <a:pt x="757" y="632"/>
                </a:lnTo>
                <a:lnTo>
                  <a:pt x="757" y="1062"/>
                </a:lnTo>
                <a:lnTo>
                  <a:pt x="1593" y="1062"/>
                </a:lnTo>
                <a:lnTo>
                  <a:pt x="1593" y="361"/>
                </a:lnTo>
              </a:path>
            </a:pathLst>
          </a:cu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2" dur="500"/>
                                        <p:tgtEl>
                                          <p:spTgt spid="21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32" dur="500"/>
                                        <p:tgtEl>
                                          <p:spTgt spid="21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9" grpId="0" animBg="1"/>
      <p:bldP spid="210990" grpId="0" animBg="1"/>
      <p:bldP spid="211007" grpId="0"/>
      <p:bldP spid="211008" grpId="0"/>
      <p:bldP spid="211020" grpId="0" animBg="1"/>
      <p:bldP spid="211020" grpId="1" animBg="1"/>
      <p:bldP spid="210991" grpId="0" animBg="1"/>
      <p:bldP spid="211021" grpId="0" animBg="1"/>
      <p:bldP spid="21102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3213" y="0"/>
            <a:ext cx="43703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算法步骤：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4025" y="785813"/>
            <a:ext cx="8869363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初始化网格，每个方块都有确定的座标位置；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ea typeface="楷体_GB2312" pitchFamily="49" charset="-122"/>
              </a:rPr>
              <a:t>从起始点开始编号可达到的方块，直到终点方块；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从终点开始，逐步移动到编号小的方块，直到起点；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9813" y="2233613"/>
            <a:ext cx="4373562" cy="4392612"/>
            <a:chOff x="1367" y="1011"/>
            <a:chExt cx="2755" cy="276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67" y="1017"/>
              <a:ext cx="2755" cy="2744"/>
              <a:chOff x="1367" y="1017"/>
              <a:chExt cx="3399" cy="2744"/>
            </a:xfrm>
          </p:grpSpPr>
          <p:sp>
            <p:nvSpPr>
              <p:cNvPr id="28718" name="Rectangle 6"/>
              <p:cNvSpPr>
                <a:spLocks noChangeArrowheads="1"/>
              </p:cNvSpPr>
              <p:nvPr/>
            </p:nvSpPr>
            <p:spPr bwMode="auto">
              <a:xfrm>
                <a:off x="1367" y="1017"/>
                <a:ext cx="3377" cy="27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367" y="1423"/>
                <a:ext cx="3399" cy="1922"/>
                <a:chOff x="1367" y="1423"/>
                <a:chExt cx="3399" cy="1922"/>
              </a:xfrm>
            </p:grpSpPr>
            <p:sp>
              <p:nvSpPr>
                <p:cNvPr id="28720" name="Line 8"/>
                <p:cNvSpPr>
                  <a:spLocks noChangeShapeType="1"/>
                </p:cNvSpPr>
                <p:nvPr/>
              </p:nvSpPr>
              <p:spPr bwMode="auto">
                <a:xfrm>
                  <a:off x="1367" y="142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21" name="Line 9"/>
                <p:cNvSpPr>
                  <a:spLocks noChangeShapeType="1"/>
                </p:cNvSpPr>
                <p:nvPr/>
              </p:nvSpPr>
              <p:spPr bwMode="auto">
                <a:xfrm>
                  <a:off x="1367" y="179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22" name="Line 10"/>
                <p:cNvSpPr>
                  <a:spLocks noChangeShapeType="1"/>
                </p:cNvSpPr>
                <p:nvPr/>
              </p:nvSpPr>
              <p:spPr bwMode="auto">
                <a:xfrm>
                  <a:off x="1378" y="220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23" name="Line 11"/>
                <p:cNvSpPr>
                  <a:spLocks noChangeShapeType="1"/>
                </p:cNvSpPr>
                <p:nvPr/>
              </p:nvSpPr>
              <p:spPr bwMode="auto">
                <a:xfrm>
                  <a:off x="1378" y="257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24" name="Line 12"/>
                <p:cNvSpPr>
                  <a:spLocks noChangeShapeType="1"/>
                </p:cNvSpPr>
                <p:nvPr/>
              </p:nvSpPr>
              <p:spPr bwMode="auto">
                <a:xfrm>
                  <a:off x="1389" y="2971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725" name="Line 13"/>
                <p:cNvSpPr>
                  <a:spLocks noChangeShapeType="1"/>
                </p:cNvSpPr>
                <p:nvPr/>
              </p:nvSpPr>
              <p:spPr bwMode="auto">
                <a:xfrm>
                  <a:off x="1389" y="3345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 rot="5400000">
              <a:off x="1344" y="1434"/>
              <a:ext cx="2767" cy="1922"/>
              <a:chOff x="1367" y="1423"/>
              <a:chExt cx="3399" cy="1922"/>
            </a:xfrm>
          </p:grpSpPr>
          <p:sp>
            <p:nvSpPr>
              <p:cNvPr id="28712" name="Line 15"/>
              <p:cNvSpPr>
                <a:spLocks noChangeShapeType="1"/>
              </p:cNvSpPr>
              <p:nvPr/>
            </p:nvSpPr>
            <p:spPr bwMode="auto">
              <a:xfrm>
                <a:off x="1367" y="142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3" name="Line 16"/>
              <p:cNvSpPr>
                <a:spLocks noChangeShapeType="1"/>
              </p:cNvSpPr>
              <p:nvPr/>
            </p:nvSpPr>
            <p:spPr bwMode="auto">
              <a:xfrm>
                <a:off x="1367" y="179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4" name="Line 17"/>
              <p:cNvSpPr>
                <a:spLocks noChangeShapeType="1"/>
              </p:cNvSpPr>
              <p:nvPr/>
            </p:nvSpPr>
            <p:spPr bwMode="auto">
              <a:xfrm>
                <a:off x="1378" y="220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5" name="Line 18"/>
              <p:cNvSpPr>
                <a:spLocks noChangeShapeType="1"/>
              </p:cNvSpPr>
              <p:nvPr/>
            </p:nvSpPr>
            <p:spPr bwMode="auto">
              <a:xfrm>
                <a:off x="1378" y="257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6" name="Line 19"/>
              <p:cNvSpPr>
                <a:spLocks noChangeShapeType="1"/>
              </p:cNvSpPr>
              <p:nvPr/>
            </p:nvSpPr>
            <p:spPr bwMode="auto">
              <a:xfrm>
                <a:off x="1389" y="2971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17" name="Line 20"/>
              <p:cNvSpPr>
                <a:spLocks noChangeShapeType="1"/>
              </p:cNvSpPr>
              <p:nvPr/>
            </p:nvSpPr>
            <p:spPr bwMode="auto">
              <a:xfrm>
                <a:off x="1389" y="3345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030538" y="3413125"/>
            <a:ext cx="2955925" cy="1304925"/>
            <a:chOff x="1909" y="2150"/>
            <a:chExt cx="1862" cy="822"/>
          </a:xfrm>
        </p:grpSpPr>
        <p:sp>
          <p:nvSpPr>
            <p:cNvPr id="28708" name="Text Box 22"/>
            <p:cNvSpPr txBox="1">
              <a:spLocks noChangeArrowheads="1"/>
            </p:cNvSpPr>
            <p:nvPr/>
          </p:nvSpPr>
          <p:spPr bwMode="auto">
            <a:xfrm>
              <a:off x="1909" y="2150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28709" name="Text Box 23"/>
            <p:cNvSpPr txBox="1">
              <a:spLocks noChangeArrowheads="1"/>
            </p:cNvSpPr>
            <p:nvPr/>
          </p:nvSpPr>
          <p:spPr bwMode="auto">
            <a:xfrm>
              <a:off x="3455" y="2568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b</a:t>
              </a:r>
            </a:p>
          </p:txBody>
        </p:sp>
      </p:grpSp>
      <p:sp>
        <p:nvSpPr>
          <p:cNvPr id="28678" name="Freeform 24"/>
          <p:cNvSpPr>
            <a:spLocks/>
          </p:cNvSpPr>
          <p:nvPr/>
        </p:nvSpPr>
        <p:spPr bwMode="auto">
          <a:xfrm>
            <a:off x="3532188" y="2212975"/>
            <a:ext cx="1219200" cy="1271588"/>
          </a:xfrm>
          <a:custGeom>
            <a:avLst/>
            <a:gdLst>
              <a:gd name="T0" fmla="*/ 0 w 768"/>
              <a:gd name="T1" fmla="*/ 0 h 801"/>
              <a:gd name="T2" fmla="*/ 0 w 768"/>
              <a:gd name="T3" fmla="*/ 1254125 h 801"/>
              <a:gd name="T4" fmla="*/ 1219200 w 768"/>
              <a:gd name="T5" fmla="*/ 1271588 h 801"/>
              <a:gd name="T6" fmla="*/ 1219200 w 768"/>
              <a:gd name="T7" fmla="*/ 681038 h 801"/>
              <a:gd name="T8" fmla="*/ 627062 w 768"/>
              <a:gd name="T9" fmla="*/ 681038 h 801"/>
              <a:gd name="T10" fmla="*/ 627062 w 768"/>
              <a:gd name="T11" fmla="*/ 17463 h 801"/>
              <a:gd name="T12" fmla="*/ 0 w 768"/>
              <a:gd name="T13" fmla="*/ 0 h 8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801"/>
              <a:gd name="T23" fmla="*/ 768 w 768"/>
              <a:gd name="T24" fmla="*/ 801 h 8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801">
                <a:moveTo>
                  <a:pt x="0" y="0"/>
                </a:moveTo>
                <a:lnTo>
                  <a:pt x="0" y="790"/>
                </a:lnTo>
                <a:lnTo>
                  <a:pt x="768" y="801"/>
                </a:lnTo>
                <a:lnTo>
                  <a:pt x="768" y="429"/>
                </a:lnTo>
                <a:lnTo>
                  <a:pt x="395" y="429"/>
                </a:lnTo>
                <a:lnTo>
                  <a:pt x="395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9" name="Freeform 25"/>
          <p:cNvSpPr>
            <a:spLocks/>
          </p:cNvSpPr>
          <p:nvPr/>
        </p:nvSpPr>
        <p:spPr bwMode="auto">
          <a:xfrm>
            <a:off x="2295525" y="4703763"/>
            <a:ext cx="1863725" cy="1882775"/>
          </a:xfrm>
          <a:custGeom>
            <a:avLst/>
            <a:gdLst>
              <a:gd name="T0" fmla="*/ 0 w 1174"/>
              <a:gd name="T1" fmla="*/ 0 h 1186"/>
              <a:gd name="T2" fmla="*/ 644525 w 1174"/>
              <a:gd name="T3" fmla="*/ 0 h 1186"/>
              <a:gd name="T4" fmla="*/ 644525 w 1174"/>
              <a:gd name="T5" fmla="*/ 628650 h 1186"/>
              <a:gd name="T6" fmla="*/ 1863725 w 1174"/>
              <a:gd name="T7" fmla="*/ 628650 h 1186"/>
              <a:gd name="T8" fmla="*/ 1863725 w 1174"/>
              <a:gd name="T9" fmla="*/ 1882775 h 1186"/>
              <a:gd name="T10" fmla="*/ 0 w 1174"/>
              <a:gd name="T11" fmla="*/ 1882775 h 1186"/>
              <a:gd name="T12" fmla="*/ 0 w 1174"/>
              <a:gd name="T13" fmla="*/ 0 h 1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4"/>
              <a:gd name="T22" fmla="*/ 0 h 1186"/>
              <a:gd name="T23" fmla="*/ 1174 w 1174"/>
              <a:gd name="T24" fmla="*/ 1186 h 11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4" h="1186">
                <a:moveTo>
                  <a:pt x="0" y="0"/>
                </a:moveTo>
                <a:lnTo>
                  <a:pt x="406" y="0"/>
                </a:lnTo>
                <a:lnTo>
                  <a:pt x="406" y="396"/>
                </a:lnTo>
                <a:lnTo>
                  <a:pt x="1174" y="396"/>
                </a:lnTo>
                <a:lnTo>
                  <a:pt x="1174" y="1186"/>
                </a:lnTo>
                <a:lnTo>
                  <a:pt x="0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436813" y="2911475"/>
            <a:ext cx="1703387" cy="1755775"/>
            <a:chOff x="1535" y="1152"/>
            <a:chExt cx="1073" cy="1106"/>
          </a:xfrm>
        </p:grpSpPr>
        <p:sp>
          <p:nvSpPr>
            <p:cNvPr id="28704" name="Text Box 27"/>
            <p:cNvSpPr txBox="1">
              <a:spLocks noChangeArrowheads="1"/>
            </p:cNvSpPr>
            <p:nvPr/>
          </p:nvSpPr>
          <p:spPr bwMode="auto">
            <a:xfrm>
              <a:off x="1535" y="152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8705" name="Text Box 28"/>
            <p:cNvSpPr txBox="1">
              <a:spLocks noChangeArrowheads="1"/>
            </p:cNvSpPr>
            <p:nvPr/>
          </p:nvSpPr>
          <p:spPr bwMode="auto">
            <a:xfrm>
              <a:off x="1897" y="193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8706" name="Text Box 29"/>
            <p:cNvSpPr txBox="1">
              <a:spLocks noChangeArrowheads="1"/>
            </p:cNvSpPr>
            <p:nvPr/>
          </p:nvSpPr>
          <p:spPr bwMode="auto">
            <a:xfrm>
              <a:off x="2292" y="1547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8707" name="Text Box 30"/>
            <p:cNvSpPr txBox="1">
              <a:spLocks noChangeArrowheads="1"/>
            </p:cNvSpPr>
            <p:nvPr/>
          </p:nvSpPr>
          <p:spPr bwMode="auto">
            <a:xfrm>
              <a:off x="1897" y="1152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382838" y="2319338"/>
            <a:ext cx="2330450" cy="2940050"/>
            <a:chOff x="1501" y="779"/>
            <a:chExt cx="1468" cy="1852"/>
          </a:xfrm>
        </p:grpSpPr>
        <p:sp>
          <p:nvSpPr>
            <p:cNvPr id="28698" name="Text Box 32"/>
            <p:cNvSpPr txBox="1">
              <a:spLocks noChangeArrowheads="1"/>
            </p:cNvSpPr>
            <p:nvPr/>
          </p:nvSpPr>
          <p:spPr bwMode="auto">
            <a:xfrm>
              <a:off x="1501" y="1920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699" name="Text Box 33"/>
            <p:cNvSpPr txBox="1">
              <a:spLocks noChangeArrowheads="1"/>
            </p:cNvSpPr>
            <p:nvPr/>
          </p:nvSpPr>
          <p:spPr bwMode="auto">
            <a:xfrm>
              <a:off x="1896" y="230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700" name="Text Box 34"/>
            <p:cNvSpPr txBox="1">
              <a:spLocks noChangeArrowheads="1"/>
            </p:cNvSpPr>
            <p:nvPr/>
          </p:nvSpPr>
          <p:spPr bwMode="auto">
            <a:xfrm>
              <a:off x="2269" y="1942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701" name="Text Box 35"/>
            <p:cNvSpPr txBox="1">
              <a:spLocks noChangeArrowheads="1"/>
            </p:cNvSpPr>
            <p:nvPr/>
          </p:nvSpPr>
          <p:spPr bwMode="auto">
            <a:xfrm>
              <a:off x="2653" y="1547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702" name="Text Box 36"/>
            <p:cNvSpPr txBox="1">
              <a:spLocks noChangeArrowheads="1"/>
            </p:cNvSpPr>
            <p:nvPr/>
          </p:nvSpPr>
          <p:spPr bwMode="auto">
            <a:xfrm>
              <a:off x="1501" y="117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703" name="Text Box 37"/>
            <p:cNvSpPr txBox="1">
              <a:spLocks noChangeArrowheads="1"/>
            </p:cNvSpPr>
            <p:nvPr/>
          </p:nvSpPr>
          <p:spPr bwMode="auto">
            <a:xfrm>
              <a:off x="1885" y="77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400300" y="2319338"/>
            <a:ext cx="1720850" cy="2940050"/>
            <a:chOff x="1512" y="779"/>
            <a:chExt cx="1084" cy="1852"/>
          </a:xfrm>
        </p:grpSpPr>
        <p:sp>
          <p:nvSpPr>
            <p:cNvPr id="28696" name="Text Box 39"/>
            <p:cNvSpPr txBox="1">
              <a:spLocks noChangeArrowheads="1"/>
            </p:cNvSpPr>
            <p:nvPr/>
          </p:nvSpPr>
          <p:spPr bwMode="auto">
            <a:xfrm>
              <a:off x="1512" y="77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  <p:sp>
          <p:nvSpPr>
            <p:cNvPr id="28697" name="Text Box 40"/>
            <p:cNvSpPr txBox="1">
              <a:spLocks noChangeArrowheads="1"/>
            </p:cNvSpPr>
            <p:nvPr/>
          </p:nvSpPr>
          <p:spPr bwMode="auto">
            <a:xfrm>
              <a:off x="2280" y="230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</p:grpSp>
      <p:sp>
        <p:nvSpPr>
          <p:cNvPr id="213033" name="Text Box 41"/>
          <p:cNvSpPr txBox="1">
            <a:spLocks noChangeArrowheads="1"/>
          </p:cNvSpPr>
          <p:nvPr/>
        </p:nvSpPr>
        <p:spPr bwMode="auto">
          <a:xfrm>
            <a:off x="4211638" y="477678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4</a:t>
            </a:r>
          </a:p>
        </p:txBody>
      </p:sp>
      <p:sp>
        <p:nvSpPr>
          <p:cNvPr id="213034" name="Text Box 42"/>
          <p:cNvSpPr txBox="1">
            <a:spLocks noChangeArrowheads="1"/>
          </p:cNvSpPr>
          <p:nvPr/>
        </p:nvSpPr>
        <p:spPr bwMode="auto">
          <a:xfrm>
            <a:off x="4248150" y="5440363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5</a:t>
            </a: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4267200" y="5440363"/>
            <a:ext cx="1092200" cy="1074737"/>
            <a:chOff x="2688" y="2745"/>
            <a:chExt cx="688" cy="677"/>
          </a:xfrm>
        </p:grpSpPr>
        <p:sp>
          <p:nvSpPr>
            <p:cNvPr id="28694" name="Text Box 44"/>
            <p:cNvSpPr txBox="1">
              <a:spLocks noChangeArrowheads="1"/>
            </p:cNvSpPr>
            <p:nvPr/>
          </p:nvSpPr>
          <p:spPr bwMode="auto">
            <a:xfrm>
              <a:off x="3060" y="274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  <p:sp>
          <p:nvSpPr>
            <p:cNvPr id="28695" name="Text Box 45"/>
            <p:cNvSpPr txBox="1">
              <a:spLocks noChangeArrowheads="1"/>
            </p:cNvSpPr>
            <p:nvPr/>
          </p:nvSpPr>
          <p:spPr bwMode="auto">
            <a:xfrm>
              <a:off x="2688" y="309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840288" y="5386388"/>
            <a:ext cx="1147762" cy="1109662"/>
            <a:chOff x="3049" y="2711"/>
            <a:chExt cx="723" cy="699"/>
          </a:xfrm>
        </p:grpSpPr>
        <p:sp>
          <p:nvSpPr>
            <p:cNvPr id="28692" name="Text Box 47"/>
            <p:cNvSpPr txBox="1">
              <a:spLocks noChangeArrowheads="1"/>
            </p:cNvSpPr>
            <p:nvPr/>
          </p:nvSpPr>
          <p:spPr bwMode="auto">
            <a:xfrm>
              <a:off x="3049" y="3083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  <p:sp>
          <p:nvSpPr>
            <p:cNvPr id="28693" name="Text Box 48"/>
            <p:cNvSpPr txBox="1">
              <a:spLocks noChangeArrowheads="1"/>
            </p:cNvSpPr>
            <p:nvPr/>
          </p:nvSpPr>
          <p:spPr bwMode="auto">
            <a:xfrm>
              <a:off x="3456" y="271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5468938" y="4775200"/>
            <a:ext cx="1146175" cy="1738313"/>
            <a:chOff x="3445" y="2326"/>
            <a:chExt cx="722" cy="1095"/>
          </a:xfrm>
        </p:grpSpPr>
        <p:sp>
          <p:nvSpPr>
            <p:cNvPr id="28689" name="Text Box 50"/>
            <p:cNvSpPr txBox="1">
              <a:spLocks noChangeArrowheads="1"/>
            </p:cNvSpPr>
            <p:nvPr/>
          </p:nvSpPr>
          <p:spPr bwMode="auto">
            <a:xfrm>
              <a:off x="3445" y="3094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8690" name="Text Box 51"/>
            <p:cNvSpPr txBox="1">
              <a:spLocks noChangeArrowheads="1"/>
            </p:cNvSpPr>
            <p:nvPr/>
          </p:nvSpPr>
          <p:spPr bwMode="auto">
            <a:xfrm>
              <a:off x="3456" y="2326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8691" name="Text Box 52"/>
            <p:cNvSpPr txBox="1">
              <a:spLocks noChangeArrowheads="1"/>
            </p:cNvSpPr>
            <p:nvPr/>
          </p:nvSpPr>
          <p:spPr bwMode="auto">
            <a:xfrm>
              <a:off x="3829" y="2710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</p:grpSp>
      <p:sp>
        <p:nvSpPr>
          <p:cNvPr id="28688" name="Freeform 54"/>
          <p:cNvSpPr>
            <a:spLocks/>
          </p:cNvSpPr>
          <p:nvPr/>
        </p:nvSpPr>
        <p:spPr bwMode="auto">
          <a:xfrm>
            <a:off x="4141788" y="3467100"/>
            <a:ext cx="1255712" cy="1865313"/>
          </a:xfrm>
          <a:custGeom>
            <a:avLst/>
            <a:gdLst>
              <a:gd name="T0" fmla="*/ 0 w 791"/>
              <a:gd name="T1" fmla="*/ 627063 h 1175"/>
              <a:gd name="T2" fmla="*/ 0 w 791"/>
              <a:gd name="T3" fmla="*/ 1236663 h 1175"/>
              <a:gd name="T4" fmla="*/ 609600 w 791"/>
              <a:gd name="T5" fmla="*/ 1236663 h 1175"/>
              <a:gd name="T6" fmla="*/ 609600 w 791"/>
              <a:gd name="T7" fmla="*/ 1865313 h 1175"/>
              <a:gd name="T8" fmla="*/ 1255712 w 791"/>
              <a:gd name="T9" fmla="*/ 1846263 h 1175"/>
              <a:gd name="T10" fmla="*/ 1255712 w 791"/>
              <a:gd name="T11" fmla="*/ 0 h 1175"/>
              <a:gd name="T12" fmla="*/ 592137 w 791"/>
              <a:gd name="T13" fmla="*/ 0 h 1175"/>
              <a:gd name="T14" fmla="*/ 592137 w 791"/>
              <a:gd name="T15" fmla="*/ 646113 h 1175"/>
              <a:gd name="T16" fmla="*/ 0 w 791"/>
              <a:gd name="T17" fmla="*/ 627063 h 11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1"/>
              <a:gd name="T28" fmla="*/ 0 h 1175"/>
              <a:gd name="T29" fmla="*/ 791 w 791"/>
              <a:gd name="T30" fmla="*/ 1175 h 11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1" h="1175">
                <a:moveTo>
                  <a:pt x="0" y="395"/>
                </a:moveTo>
                <a:lnTo>
                  <a:pt x="0" y="779"/>
                </a:lnTo>
                <a:lnTo>
                  <a:pt x="384" y="779"/>
                </a:lnTo>
                <a:lnTo>
                  <a:pt x="384" y="1175"/>
                </a:lnTo>
                <a:lnTo>
                  <a:pt x="791" y="1163"/>
                </a:lnTo>
                <a:lnTo>
                  <a:pt x="791" y="0"/>
                </a:lnTo>
                <a:lnTo>
                  <a:pt x="373" y="0"/>
                </a:lnTo>
                <a:lnTo>
                  <a:pt x="373" y="407"/>
                </a:lnTo>
                <a:lnTo>
                  <a:pt x="0" y="3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33" grpId="0"/>
      <p:bldP spid="2130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3213" y="0"/>
            <a:ext cx="43703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算法关键：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7388" y="785813"/>
            <a:ext cx="6627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采用队列跟踪标定方块编号的过程。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9813" y="2425700"/>
            <a:ext cx="4373562" cy="4392613"/>
            <a:chOff x="1367" y="1011"/>
            <a:chExt cx="2755" cy="276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67" y="1017"/>
              <a:ext cx="2755" cy="2744"/>
              <a:chOff x="1367" y="1017"/>
              <a:chExt cx="3399" cy="2744"/>
            </a:xfrm>
          </p:grpSpPr>
          <p:sp>
            <p:nvSpPr>
              <p:cNvPr id="29768" name="Rectangle 6"/>
              <p:cNvSpPr>
                <a:spLocks noChangeArrowheads="1"/>
              </p:cNvSpPr>
              <p:nvPr/>
            </p:nvSpPr>
            <p:spPr bwMode="auto">
              <a:xfrm>
                <a:off x="1367" y="1017"/>
                <a:ext cx="3377" cy="27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367" y="1423"/>
                <a:ext cx="3399" cy="1922"/>
                <a:chOff x="1367" y="1423"/>
                <a:chExt cx="3399" cy="1922"/>
              </a:xfrm>
            </p:grpSpPr>
            <p:sp>
              <p:nvSpPr>
                <p:cNvPr id="29770" name="Line 8"/>
                <p:cNvSpPr>
                  <a:spLocks noChangeShapeType="1"/>
                </p:cNvSpPr>
                <p:nvPr/>
              </p:nvSpPr>
              <p:spPr bwMode="auto">
                <a:xfrm>
                  <a:off x="1367" y="142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71" name="Line 9"/>
                <p:cNvSpPr>
                  <a:spLocks noChangeShapeType="1"/>
                </p:cNvSpPr>
                <p:nvPr/>
              </p:nvSpPr>
              <p:spPr bwMode="auto">
                <a:xfrm>
                  <a:off x="1367" y="179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72" name="Line 10"/>
                <p:cNvSpPr>
                  <a:spLocks noChangeShapeType="1"/>
                </p:cNvSpPr>
                <p:nvPr/>
              </p:nvSpPr>
              <p:spPr bwMode="auto">
                <a:xfrm>
                  <a:off x="1378" y="2203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73" name="Line 11"/>
                <p:cNvSpPr>
                  <a:spLocks noChangeShapeType="1"/>
                </p:cNvSpPr>
                <p:nvPr/>
              </p:nvSpPr>
              <p:spPr bwMode="auto">
                <a:xfrm>
                  <a:off x="1378" y="2577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74" name="Line 12"/>
                <p:cNvSpPr>
                  <a:spLocks noChangeShapeType="1"/>
                </p:cNvSpPr>
                <p:nvPr/>
              </p:nvSpPr>
              <p:spPr bwMode="auto">
                <a:xfrm>
                  <a:off x="1389" y="2971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75" name="Line 13"/>
                <p:cNvSpPr>
                  <a:spLocks noChangeShapeType="1"/>
                </p:cNvSpPr>
                <p:nvPr/>
              </p:nvSpPr>
              <p:spPr bwMode="auto">
                <a:xfrm>
                  <a:off x="1389" y="3345"/>
                  <a:ext cx="337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 rot="5400000">
              <a:off x="1344" y="1434"/>
              <a:ext cx="2767" cy="1922"/>
              <a:chOff x="1367" y="1423"/>
              <a:chExt cx="3399" cy="1922"/>
            </a:xfrm>
          </p:grpSpPr>
          <p:sp>
            <p:nvSpPr>
              <p:cNvPr id="29762" name="Line 15"/>
              <p:cNvSpPr>
                <a:spLocks noChangeShapeType="1"/>
              </p:cNvSpPr>
              <p:nvPr/>
            </p:nvSpPr>
            <p:spPr bwMode="auto">
              <a:xfrm>
                <a:off x="1367" y="142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63" name="Line 16"/>
              <p:cNvSpPr>
                <a:spLocks noChangeShapeType="1"/>
              </p:cNvSpPr>
              <p:nvPr/>
            </p:nvSpPr>
            <p:spPr bwMode="auto">
              <a:xfrm>
                <a:off x="1367" y="179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64" name="Line 17"/>
              <p:cNvSpPr>
                <a:spLocks noChangeShapeType="1"/>
              </p:cNvSpPr>
              <p:nvPr/>
            </p:nvSpPr>
            <p:spPr bwMode="auto">
              <a:xfrm>
                <a:off x="1378" y="2203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65" name="Line 18"/>
              <p:cNvSpPr>
                <a:spLocks noChangeShapeType="1"/>
              </p:cNvSpPr>
              <p:nvPr/>
            </p:nvSpPr>
            <p:spPr bwMode="auto">
              <a:xfrm>
                <a:off x="1378" y="2577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66" name="Line 19"/>
              <p:cNvSpPr>
                <a:spLocks noChangeShapeType="1"/>
              </p:cNvSpPr>
              <p:nvPr/>
            </p:nvSpPr>
            <p:spPr bwMode="auto">
              <a:xfrm>
                <a:off x="1389" y="2971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67" name="Line 20"/>
              <p:cNvSpPr>
                <a:spLocks noChangeShapeType="1"/>
              </p:cNvSpPr>
              <p:nvPr/>
            </p:nvSpPr>
            <p:spPr bwMode="auto">
              <a:xfrm>
                <a:off x="1389" y="3345"/>
                <a:ext cx="33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030538" y="3605213"/>
            <a:ext cx="2955925" cy="1304925"/>
            <a:chOff x="1909" y="2150"/>
            <a:chExt cx="1862" cy="822"/>
          </a:xfrm>
        </p:grpSpPr>
        <p:sp>
          <p:nvSpPr>
            <p:cNvPr id="29758" name="Text Box 22"/>
            <p:cNvSpPr txBox="1">
              <a:spLocks noChangeArrowheads="1"/>
            </p:cNvSpPr>
            <p:nvPr/>
          </p:nvSpPr>
          <p:spPr bwMode="auto">
            <a:xfrm>
              <a:off x="1909" y="2150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29759" name="Text Box 23"/>
            <p:cNvSpPr txBox="1">
              <a:spLocks noChangeArrowheads="1"/>
            </p:cNvSpPr>
            <p:nvPr/>
          </p:nvSpPr>
          <p:spPr bwMode="auto">
            <a:xfrm>
              <a:off x="3455" y="2568"/>
              <a:ext cx="316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b</a:t>
              </a:r>
            </a:p>
          </p:txBody>
        </p:sp>
      </p:grpSp>
      <p:sp>
        <p:nvSpPr>
          <p:cNvPr id="29702" name="Freeform 24"/>
          <p:cNvSpPr>
            <a:spLocks/>
          </p:cNvSpPr>
          <p:nvPr/>
        </p:nvSpPr>
        <p:spPr bwMode="auto">
          <a:xfrm>
            <a:off x="3532188" y="2405063"/>
            <a:ext cx="1219200" cy="1271587"/>
          </a:xfrm>
          <a:custGeom>
            <a:avLst/>
            <a:gdLst>
              <a:gd name="T0" fmla="*/ 0 w 768"/>
              <a:gd name="T1" fmla="*/ 0 h 801"/>
              <a:gd name="T2" fmla="*/ 0 w 768"/>
              <a:gd name="T3" fmla="*/ 1254125 h 801"/>
              <a:gd name="T4" fmla="*/ 1219200 w 768"/>
              <a:gd name="T5" fmla="*/ 1271587 h 801"/>
              <a:gd name="T6" fmla="*/ 1219200 w 768"/>
              <a:gd name="T7" fmla="*/ 681037 h 801"/>
              <a:gd name="T8" fmla="*/ 627062 w 768"/>
              <a:gd name="T9" fmla="*/ 681037 h 801"/>
              <a:gd name="T10" fmla="*/ 627062 w 768"/>
              <a:gd name="T11" fmla="*/ 17462 h 801"/>
              <a:gd name="T12" fmla="*/ 0 w 768"/>
              <a:gd name="T13" fmla="*/ 0 h 8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8"/>
              <a:gd name="T22" fmla="*/ 0 h 801"/>
              <a:gd name="T23" fmla="*/ 768 w 768"/>
              <a:gd name="T24" fmla="*/ 801 h 8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8" h="801">
                <a:moveTo>
                  <a:pt x="0" y="0"/>
                </a:moveTo>
                <a:lnTo>
                  <a:pt x="0" y="790"/>
                </a:lnTo>
                <a:lnTo>
                  <a:pt x="768" y="801"/>
                </a:lnTo>
                <a:lnTo>
                  <a:pt x="768" y="429"/>
                </a:lnTo>
                <a:lnTo>
                  <a:pt x="395" y="429"/>
                </a:lnTo>
                <a:lnTo>
                  <a:pt x="395" y="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3" name="Freeform 25"/>
          <p:cNvSpPr>
            <a:spLocks/>
          </p:cNvSpPr>
          <p:nvPr/>
        </p:nvSpPr>
        <p:spPr bwMode="auto">
          <a:xfrm>
            <a:off x="2295525" y="4895850"/>
            <a:ext cx="1863725" cy="1882775"/>
          </a:xfrm>
          <a:custGeom>
            <a:avLst/>
            <a:gdLst>
              <a:gd name="T0" fmla="*/ 0 w 1174"/>
              <a:gd name="T1" fmla="*/ 0 h 1186"/>
              <a:gd name="T2" fmla="*/ 644525 w 1174"/>
              <a:gd name="T3" fmla="*/ 0 h 1186"/>
              <a:gd name="T4" fmla="*/ 644525 w 1174"/>
              <a:gd name="T5" fmla="*/ 628650 h 1186"/>
              <a:gd name="T6" fmla="*/ 1863725 w 1174"/>
              <a:gd name="T7" fmla="*/ 628650 h 1186"/>
              <a:gd name="T8" fmla="*/ 1863725 w 1174"/>
              <a:gd name="T9" fmla="*/ 1882775 h 1186"/>
              <a:gd name="T10" fmla="*/ 0 w 1174"/>
              <a:gd name="T11" fmla="*/ 1882775 h 1186"/>
              <a:gd name="T12" fmla="*/ 0 w 1174"/>
              <a:gd name="T13" fmla="*/ 0 h 11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4"/>
              <a:gd name="T22" fmla="*/ 0 h 1186"/>
              <a:gd name="T23" fmla="*/ 1174 w 1174"/>
              <a:gd name="T24" fmla="*/ 1186 h 11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4" h="1186">
                <a:moveTo>
                  <a:pt x="0" y="0"/>
                </a:moveTo>
                <a:lnTo>
                  <a:pt x="406" y="0"/>
                </a:lnTo>
                <a:lnTo>
                  <a:pt x="406" y="396"/>
                </a:lnTo>
                <a:lnTo>
                  <a:pt x="1174" y="396"/>
                </a:lnTo>
                <a:lnTo>
                  <a:pt x="1174" y="1186"/>
                </a:lnTo>
                <a:lnTo>
                  <a:pt x="0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436813" y="3103563"/>
            <a:ext cx="1703387" cy="1755775"/>
            <a:chOff x="1535" y="1152"/>
            <a:chExt cx="1073" cy="1106"/>
          </a:xfrm>
        </p:grpSpPr>
        <p:sp>
          <p:nvSpPr>
            <p:cNvPr id="29754" name="Text Box 27"/>
            <p:cNvSpPr txBox="1">
              <a:spLocks noChangeArrowheads="1"/>
            </p:cNvSpPr>
            <p:nvPr/>
          </p:nvSpPr>
          <p:spPr bwMode="auto">
            <a:xfrm>
              <a:off x="1535" y="152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9755" name="Text Box 28"/>
            <p:cNvSpPr txBox="1">
              <a:spLocks noChangeArrowheads="1"/>
            </p:cNvSpPr>
            <p:nvPr/>
          </p:nvSpPr>
          <p:spPr bwMode="auto">
            <a:xfrm>
              <a:off x="1897" y="193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9756" name="Text Box 29"/>
            <p:cNvSpPr txBox="1">
              <a:spLocks noChangeArrowheads="1"/>
            </p:cNvSpPr>
            <p:nvPr/>
          </p:nvSpPr>
          <p:spPr bwMode="auto">
            <a:xfrm>
              <a:off x="2292" y="1547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29757" name="Text Box 30"/>
            <p:cNvSpPr txBox="1">
              <a:spLocks noChangeArrowheads="1"/>
            </p:cNvSpPr>
            <p:nvPr/>
          </p:nvSpPr>
          <p:spPr bwMode="auto">
            <a:xfrm>
              <a:off x="1897" y="1152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2382838" y="4322763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073" name="Text Box 33"/>
          <p:cNvSpPr txBox="1">
            <a:spLocks noChangeArrowheads="1"/>
          </p:cNvSpPr>
          <p:nvPr/>
        </p:nvSpPr>
        <p:spPr bwMode="auto">
          <a:xfrm>
            <a:off x="3009900" y="4932363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3602038" y="435768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211638" y="3730625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</a:p>
        </p:txBody>
      </p:sp>
      <p:sp>
        <p:nvSpPr>
          <p:cNvPr id="215076" name="Text Box 36"/>
          <p:cNvSpPr txBox="1">
            <a:spLocks noChangeArrowheads="1"/>
          </p:cNvSpPr>
          <p:nvPr/>
        </p:nvSpPr>
        <p:spPr bwMode="auto">
          <a:xfrm>
            <a:off x="2382838" y="3138488"/>
            <a:ext cx="5016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2992438" y="2511425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400300" y="2511425"/>
            <a:ext cx="1720850" cy="2940050"/>
            <a:chOff x="1512" y="779"/>
            <a:chExt cx="1084" cy="1852"/>
          </a:xfrm>
        </p:grpSpPr>
        <p:sp>
          <p:nvSpPr>
            <p:cNvPr id="29752" name="Text Box 39"/>
            <p:cNvSpPr txBox="1">
              <a:spLocks noChangeArrowheads="1"/>
            </p:cNvSpPr>
            <p:nvPr/>
          </p:nvSpPr>
          <p:spPr bwMode="auto">
            <a:xfrm>
              <a:off x="1512" y="779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  <p:sp>
          <p:nvSpPr>
            <p:cNvPr id="29753" name="Text Box 40"/>
            <p:cNvSpPr txBox="1">
              <a:spLocks noChangeArrowheads="1"/>
            </p:cNvSpPr>
            <p:nvPr/>
          </p:nvSpPr>
          <p:spPr bwMode="auto">
            <a:xfrm>
              <a:off x="2280" y="2304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3</a:t>
              </a:r>
            </a:p>
          </p:txBody>
        </p:sp>
      </p:grpSp>
      <p:sp>
        <p:nvSpPr>
          <p:cNvPr id="215081" name="Text Box 41"/>
          <p:cNvSpPr txBox="1">
            <a:spLocks noChangeArrowheads="1"/>
          </p:cNvSpPr>
          <p:nvPr/>
        </p:nvSpPr>
        <p:spPr bwMode="auto">
          <a:xfrm>
            <a:off x="4211638" y="4968875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4</a:t>
            </a:r>
          </a:p>
        </p:txBody>
      </p:sp>
      <p:sp>
        <p:nvSpPr>
          <p:cNvPr id="215082" name="Text Box 42"/>
          <p:cNvSpPr txBox="1">
            <a:spLocks noChangeArrowheads="1"/>
          </p:cNvSpPr>
          <p:nvPr/>
        </p:nvSpPr>
        <p:spPr bwMode="auto">
          <a:xfrm>
            <a:off x="4248150" y="5632450"/>
            <a:ext cx="5016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66CC"/>
                </a:solidFill>
              </a:rPr>
              <a:t>5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267200" y="5632450"/>
            <a:ext cx="1092200" cy="1074738"/>
            <a:chOff x="2688" y="2745"/>
            <a:chExt cx="688" cy="677"/>
          </a:xfrm>
        </p:grpSpPr>
        <p:sp>
          <p:nvSpPr>
            <p:cNvPr id="29750" name="Text Box 44"/>
            <p:cNvSpPr txBox="1">
              <a:spLocks noChangeArrowheads="1"/>
            </p:cNvSpPr>
            <p:nvPr/>
          </p:nvSpPr>
          <p:spPr bwMode="auto">
            <a:xfrm>
              <a:off x="3060" y="274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  <p:sp>
          <p:nvSpPr>
            <p:cNvPr id="29751" name="Text Box 45"/>
            <p:cNvSpPr txBox="1">
              <a:spLocks noChangeArrowheads="1"/>
            </p:cNvSpPr>
            <p:nvPr/>
          </p:nvSpPr>
          <p:spPr bwMode="auto">
            <a:xfrm>
              <a:off x="2688" y="3095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66FF"/>
                  </a:solidFill>
                </a:rPr>
                <a:t>6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840288" y="5578475"/>
            <a:ext cx="1147762" cy="1109663"/>
            <a:chOff x="3049" y="2711"/>
            <a:chExt cx="723" cy="699"/>
          </a:xfrm>
        </p:grpSpPr>
        <p:sp>
          <p:nvSpPr>
            <p:cNvPr id="29748" name="Text Box 47"/>
            <p:cNvSpPr txBox="1">
              <a:spLocks noChangeArrowheads="1"/>
            </p:cNvSpPr>
            <p:nvPr/>
          </p:nvSpPr>
          <p:spPr bwMode="auto">
            <a:xfrm>
              <a:off x="3049" y="3083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  <p:sp>
          <p:nvSpPr>
            <p:cNvPr id="29749" name="Text Box 48"/>
            <p:cNvSpPr txBox="1">
              <a:spLocks noChangeArrowheads="1"/>
            </p:cNvSpPr>
            <p:nvPr/>
          </p:nvSpPr>
          <p:spPr bwMode="auto">
            <a:xfrm>
              <a:off x="3456" y="2711"/>
              <a:ext cx="316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7</a:t>
              </a: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5468938" y="4967288"/>
            <a:ext cx="1146175" cy="1738312"/>
            <a:chOff x="3445" y="2326"/>
            <a:chExt cx="722" cy="1095"/>
          </a:xfrm>
        </p:grpSpPr>
        <p:sp>
          <p:nvSpPr>
            <p:cNvPr id="29745" name="Text Box 50"/>
            <p:cNvSpPr txBox="1">
              <a:spLocks noChangeArrowheads="1"/>
            </p:cNvSpPr>
            <p:nvPr/>
          </p:nvSpPr>
          <p:spPr bwMode="auto">
            <a:xfrm>
              <a:off x="3445" y="3094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9746" name="Text Box 51"/>
            <p:cNvSpPr txBox="1">
              <a:spLocks noChangeArrowheads="1"/>
            </p:cNvSpPr>
            <p:nvPr/>
          </p:nvSpPr>
          <p:spPr bwMode="auto">
            <a:xfrm>
              <a:off x="3456" y="2326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  <p:sp>
          <p:nvSpPr>
            <p:cNvPr id="29747" name="Text Box 52"/>
            <p:cNvSpPr txBox="1">
              <a:spLocks noChangeArrowheads="1"/>
            </p:cNvSpPr>
            <p:nvPr/>
          </p:nvSpPr>
          <p:spPr bwMode="auto">
            <a:xfrm>
              <a:off x="3829" y="2710"/>
              <a:ext cx="33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5050"/>
                  </a:solidFill>
                </a:rPr>
                <a:t>8</a:t>
              </a:r>
            </a:p>
          </p:txBody>
        </p:sp>
      </p:grpSp>
      <p:sp>
        <p:nvSpPr>
          <p:cNvPr id="29717" name="Freeform 53"/>
          <p:cNvSpPr>
            <a:spLocks/>
          </p:cNvSpPr>
          <p:nvPr/>
        </p:nvSpPr>
        <p:spPr bwMode="auto">
          <a:xfrm>
            <a:off x="4141788" y="3659188"/>
            <a:ext cx="1255712" cy="1865312"/>
          </a:xfrm>
          <a:custGeom>
            <a:avLst/>
            <a:gdLst>
              <a:gd name="T0" fmla="*/ 0 w 791"/>
              <a:gd name="T1" fmla="*/ 627062 h 1175"/>
              <a:gd name="T2" fmla="*/ 0 w 791"/>
              <a:gd name="T3" fmla="*/ 1236662 h 1175"/>
              <a:gd name="T4" fmla="*/ 609600 w 791"/>
              <a:gd name="T5" fmla="*/ 1236662 h 1175"/>
              <a:gd name="T6" fmla="*/ 609600 w 791"/>
              <a:gd name="T7" fmla="*/ 1865312 h 1175"/>
              <a:gd name="T8" fmla="*/ 1255712 w 791"/>
              <a:gd name="T9" fmla="*/ 1846262 h 1175"/>
              <a:gd name="T10" fmla="*/ 1255712 w 791"/>
              <a:gd name="T11" fmla="*/ 0 h 1175"/>
              <a:gd name="T12" fmla="*/ 592137 w 791"/>
              <a:gd name="T13" fmla="*/ 0 h 1175"/>
              <a:gd name="T14" fmla="*/ 592137 w 791"/>
              <a:gd name="T15" fmla="*/ 646112 h 1175"/>
              <a:gd name="T16" fmla="*/ 0 w 791"/>
              <a:gd name="T17" fmla="*/ 627062 h 11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1"/>
              <a:gd name="T28" fmla="*/ 0 h 1175"/>
              <a:gd name="T29" fmla="*/ 791 w 791"/>
              <a:gd name="T30" fmla="*/ 1175 h 11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1" h="1175">
                <a:moveTo>
                  <a:pt x="0" y="395"/>
                </a:moveTo>
                <a:lnTo>
                  <a:pt x="0" y="779"/>
                </a:lnTo>
                <a:lnTo>
                  <a:pt x="384" y="779"/>
                </a:lnTo>
                <a:lnTo>
                  <a:pt x="384" y="1175"/>
                </a:lnTo>
                <a:lnTo>
                  <a:pt x="791" y="1163"/>
                </a:lnTo>
                <a:lnTo>
                  <a:pt x="791" y="0"/>
                </a:lnTo>
                <a:lnTo>
                  <a:pt x="373" y="0"/>
                </a:lnTo>
                <a:lnTo>
                  <a:pt x="373" y="407"/>
                </a:lnTo>
                <a:lnTo>
                  <a:pt x="0" y="3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Rectangle 54"/>
          <p:cNvSpPr>
            <a:spLocks noChangeArrowheads="1"/>
          </p:cNvSpPr>
          <p:nvPr/>
        </p:nvSpPr>
        <p:spPr bwMode="auto">
          <a:xfrm>
            <a:off x="681038" y="1541463"/>
            <a:ext cx="7942262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Line 56"/>
          <p:cNvSpPr>
            <a:spLocks noChangeShapeType="1"/>
          </p:cNvSpPr>
          <p:nvPr/>
        </p:nvSpPr>
        <p:spPr bwMode="auto">
          <a:xfrm flipH="1">
            <a:off x="1165225" y="1524000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57"/>
          <p:cNvSpPr>
            <a:spLocks noChangeShapeType="1"/>
          </p:cNvSpPr>
          <p:nvPr/>
        </p:nvSpPr>
        <p:spPr bwMode="auto">
          <a:xfrm flipH="1">
            <a:off x="1612900" y="1524000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Line 58"/>
          <p:cNvSpPr>
            <a:spLocks noChangeShapeType="1"/>
          </p:cNvSpPr>
          <p:nvPr/>
        </p:nvSpPr>
        <p:spPr bwMode="auto">
          <a:xfrm flipH="1">
            <a:off x="2062163" y="1541463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Line 59"/>
          <p:cNvSpPr>
            <a:spLocks noChangeShapeType="1"/>
          </p:cNvSpPr>
          <p:nvPr/>
        </p:nvSpPr>
        <p:spPr bwMode="auto">
          <a:xfrm flipH="1">
            <a:off x="2509838" y="1541463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60"/>
          <p:cNvSpPr>
            <a:spLocks noChangeShapeType="1"/>
          </p:cNvSpPr>
          <p:nvPr/>
        </p:nvSpPr>
        <p:spPr bwMode="auto">
          <a:xfrm flipH="1">
            <a:off x="2994025" y="1543050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61"/>
          <p:cNvSpPr>
            <a:spLocks noChangeShapeType="1"/>
          </p:cNvSpPr>
          <p:nvPr/>
        </p:nvSpPr>
        <p:spPr bwMode="auto">
          <a:xfrm flipH="1">
            <a:off x="3441700" y="1543050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62"/>
          <p:cNvSpPr>
            <a:spLocks noChangeShapeType="1"/>
          </p:cNvSpPr>
          <p:nvPr/>
        </p:nvSpPr>
        <p:spPr bwMode="auto">
          <a:xfrm flipH="1">
            <a:off x="3890963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Line 63"/>
          <p:cNvSpPr>
            <a:spLocks noChangeShapeType="1"/>
          </p:cNvSpPr>
          <p:nvPr/>
        </p:nvSpPr>
        <p:spPr bwMode="auto">
          <a:xfrm flipH="1">
            <a:off x="4338638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7" name="Line 64"/>
          <p:cNvSpPr>
            <a:spLocks noChangeShapeType="1"/>
          </p:cNvSpPr>
          <p:nvPr/>
        </p:nvSpPr>
        <p:spPr bwMode="auto">
          <a:xfrm flipH="1">
            <a:off x="4805363" y="1508125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8" name="Line 65"/>
          <p:cNvSpPr>
            <a:spLocks noChangeShapeType="1"/>
          </p:cNvSpPr>
          <p:nvPr/>
        </p:nvSpPr>
        <p:spPr bwMode="auto">
          <a:xfrm flipH="1">
            <a:off x="5253038" y="1508125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9" name="Line 66"/>
          <p:cNvSpPr>
            <a:spLocks noChangeShapeType="1"/>
          </p:cNvSpPr>
          <p:nvPr/>
        </p:nvSpPr>
        <p:spPr bwMode="auto">
          <a:xfrm flipH="1">
            <a:off x="5702300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0" name="Line 67"/>
          <p:cNvSpPr>
            <a:spLocks noChangeShapeType="1"/>
          </p:cNvSpPr>
          <p:nvPr/>
        </p:nvSpPr>
        <p:spPr bwMode="auto">
          <a:xfrm flipH="1">
            <a:off x="6149975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1" name="Line 68"/>
          <p:cNvSpPr>
            <a:spLocks noChangeShapeType="1"/>
          </p:cNvSpPr>
          <p:nvPr/>
        </p:nvSpPr>
        <p:spPr bwMode="auto">
          <a:xfrm flipH="1">
            <a:off x="6634163" y="1508125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2" name="Line 69"/>
          <p:cNvSpPr>
            <a:spLocks noChangeShapeType="1"/>
          </p:cNvSpPr>
          <p:nvPr/>
        </p:nvSpPr>
        <p:spPr bwMode="auto">
          <a:xfrm flipH="1">
            <a:off x="7081838" y="1508125"/>
            <a:ext cx="0" cy="573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3" name="Line 70"/>
          <p:cNvSpPr>
            <a:spLocks noChangeShapeType="1"/>
          </p:cNvSpPr>
          <p:nvPr/>
        </p:nvSpPr>
        <p:spPr bwMode="auto">
          <a:xfrm flipH="1">
            <a:off x="7531100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4" name="Line 71"/>
          <p:cNvSpPr>
            <a:spLocks noChangeShapeType="1"/>
          </p:cNvSpPr>
          <p:nvPr/>
        </p:nvSpPr>
        <p:spPr bwMode="auto">
          <a:xfrm flipH="1">
            <a:off x="7978775" y="1525588"/>
            <a:ext cx="0" cy="573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95" name="Rectangle 55"/>
          <p:cNvSpPr>
            <a:spLocks noChangeArrowheads="1"/>
          </p:cNvSpPr>
          <p:nvPr/>
        </p:nvSpPr>
        <p:spPr bwMode="auto">
          <a:xfrm>
            <a:off x="742950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1</a:t>
            </a:r>
          </a:p>
        </p:txBody>
      </p:sp>
      <p:sp>
        <p:nvSpPr>
          <p:cNvPr id="215112" name="Rectangle 72"/>
          <p:cNvSpPr>
            <a:spLocks noChangeArrowheads="1"/>
          </p:cNvSpPr>
          <p:nvPr/>
        </p:nvSpPr>
        <p:spPr bwMode="auto">
          <a:xfrm>
            <a:off x="1209675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113" name="Rectangle 73"/>
          <p:cNvSpPr>
            <a:spLocks noChangeArrowheads="1"/>
          </p:cNvSpPr>
          <p:nvPr/>
        </p:nvSpPr>
        <p:spPr bwMode="auto">
          <a:xfrm>
            <a:off x="1674813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5114" name="Rectangle 74"/>
          <p:cNvSpPr>
            <a:spLocks noChangeArrowheads="1"/>
          </p:cNvSpPr>
          <p:nvPr/>
        </p:nvSpPr>
        <p:spPr bwMode="auto">
          <a:xfrm>
            <a:off x="2124075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5117" name="Rectangle 77"/>
          <p:cNvSpPr>
            <a:spLocks noChangeArrowheads="1"/>
          </p:cNvSpPr>
          <p:nvPr/>
        </p:nvSpPr>
        <p:spPr bwMode="auto">
          <a:xfrm>
            <a:off x="2589213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2</a:t>
            </a:r>
          </a:p>
        </p:txBody>
      </p:sp>
      <p:sp>
        <p:nvSpPr>
          <p:cNvPr id="215118" name="Rectangle 78"/>
          <p:cNvSpPr>
            <a:spLocks noChangeArrowheads="1"/>
          </p:cNvSpPr>
          <p:nvPr/>
        </p:nvSpPr>
        <p:spPr bwMode="auto">
          <a:xfrm>
            <a:off x="3055938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2</a:t>
            </a:r>
          </a:p>
        </p:txBody>
      </p:sp>
      <p:sp>
        <p:nvSpPr>
          <p:cNvPr id="215119" name="Rectangle 79"/>
          <p:cNvSpPr>
            <a:spLocks noChangeArrowheads="1"/>
          </p:cNvSpPr>
          <p:nvPr/>
        </p:nvSpPr>
        <p:spPr bwMode="auto">
          <a:xfrm>
            <a:off x="3521075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120" name="Rectangle 80"/>
          <p:cNvSpPr>
            <a:spLocks noChangeArrowheads="1"/>
          </p:cNvSpPr>
          <p:nvPr/>
        </p:nvSpPr>
        <p:spPr bwMode="auto">
          <a:xfrm>
            <a:off x="3970338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5121" name="Rectangle 81"/>
          <p:cNvSpPr>
            <a:spLocks noChangeArrowheads="1"/>
          </p:cNvSpPr>
          <p:nvPr/>
        </p:nvSpPr>
        <p:spPr bwMode="auto">
          <a:xfrm>
            <a:off x="4437063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5122" name="Rectangle 82"/>
          <p:cNvSpPr>
            <a:spLocks noChangeArrowheads="1"/>
          </p:cNvSpPr>
          <p:nvPr/>
        </p:nvSpPr>
        <p:spPr bwMode="auto">
          <a:xfrm>
            <a:off x="4884738" y="1558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2" grpId="0"/>
      <p:bldP spid="215073" grpId="0"/>
      <p:bldP spid="215074" grpId="0"/>
      <p:bldP spid="215075" grpId="0"/>
      <p:bldP spid="215076" grpId="0"/>
      <p:bldP spid="215077" grpId="0"/>
      <p:bldP spid="215081" grpId="0"/>
      <p:bldP spid="215082" grpId="0"/>
      <p:bldP spid="215095" grpId="0"/>
      <p:bldP spid="215095" grpId="1"/>
      <p:bldP spid="215112" grpId="0"/>
      <p:bldP spid="215112" grpId="1"/>
      <p:bldP spid="215113" grpId="0"/>
      <p:bldP spid="215113" grpId="1"/>
      <p:bldP spid="215114" grpId="0"/>
      <p:bldP spid="215114" grpId="1"/>
      <p:bldP spid="215117" grpId="0"/>
      <p:bldP spid="215118" grpId="0"/>
      <p:bldP spid="215119" grpId="0"/>
      <p:bldP spid="215120" grpId="0"/>
      <p:bldP spid="215121" grpId="0"/>
      <p:bldP spid="2151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0057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队列的应用举例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5663" y="2492375"/>
            <a:ext cx="783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(a+b)</a:t>
            </a:r>
            <a:r>
              <a:rPr lang="en-US" altLang="zh-CN" b="1" baseline="30000">
                <a:solidFill>
                  <a:srgbClr val="660033"/>
                </a:solidFill>
                <a:ea typeface="楷体_GB2312" pitchFamily="49" charset="-122"/>
              </a:rPr>
              <a:t> i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杨辉三角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17563" y="3357563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 dirty="0">
                <a:solidFill>
                  <a:srgbClr val="660033"/>
                </a:solidFill>
                <a:ea typeface="楷体_GB2312" pitchFamily="49" charset="-122"/>
              </a:rPr>
              <a:t>2.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电路布线问题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17563" y="5113338"/>
            <a:ext cx="40655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4.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6613" y="425608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438279" name="Freeform 7"/>
          <p:cNvSpPr>
            <a:spLocks/>
          </p:cNvSpPr>
          <p:nvPr/>
        </p:nvSpPr>
        <p:spPr bwMode="auto">
          <a:xfrm>
            <a:off x="649288" y="4252913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28663" y="447675"/>
            <a:ext cx="3467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996633"/>
                </a:solidFill>
                <a:ea typeface="楷体_GB2312" pitchFamily="49" charset="-122"/>
              </a:rPr>
              <a:t>3. </a:t>
            </a:r>
            <a:r>
              <a:rPr lang="zh-CN" altLang="en-US" sz="4000" b="1">
                <a:solidFill>
                  <a:srgbClr val="996633"/>
                </a:solidFill>
                <a:ea typeface="楷体_GB2312" pitchFamily="49" charset="-122"/>
              </a:rPr>
              <a:t>优先队列</a:t>
            </a:r>
            <a:endParaRPr lang="zh-CN" altLang="en-US" sz="4000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39221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85962"/>
              </p:ext>
            </p:extLst>
          </p:nvPr>
        </p:nvGraphicFramePr>
        <p:xfrm>
          <a:off x="915988" y="1406525"/>
          <a:ext cx="7351712" cy="2235201"/>
        </p:xfrm>
        <a:graphic>
          <a:graphicData uri="http://schemas.openxmlformats.org/drawingml/2006/table">
            <a:tbl>
              <a:tblPr/>
              <a:tblGrid>
                <a:gridCol w="1687512"/>
                <a:gridCol w="1182688"/>
                <a:gridCol w="1081087"/>
                <a:gridCol w="1149350"/>
                <a:gridCol w="1092200"/>
                <a:gridCol w="1158875"/>
              </a:tblGrid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入队次序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重要程度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执行顺序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5092700" y="30067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1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6207125" y="298450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2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7367588" y="302895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4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8913" y="3008313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5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2817813" y="30067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3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2817813" y="22701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10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3998913" y="22701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3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392250" name="Text Box 58"/>
          <p:cNvSpPr txBox="1">
            <a:spLocks noChangeArrowheads="1"/>
          </p:cNvSpPr>
          <p:nvPr/>
        </p:nvSpPr>
        <p:spPr bwMode="auto">
          <a:xfrm>
            <a:off x="5048250" y="22701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50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392251" name="Text Box 59"/>
          <p:cNvSpPr txBox="1">
            <a:spLocks noChangeArrowheads="1"/>
          </p:cNvSpPr>
          <p:nvPr/>
        </p:nvSpPr>
        <p:spPr bwMode="auto">
          <a:xfrm>
            <a:off x="6229350" y="22701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20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sp>
        <p:nvSpPr>
          <p:cNvPr id="392252" name="Text Box 60"/>
          <p:cNvSpPr txBox="1">
            <a:spLocks noChangeArrowheads="1"/>
          </p:cNvSpPr>
          <p:nvPr/>
        </p:nvSpPr>
        <p:spPr bwMode="auto">
          <a:xfrm>
            <a:off x="7345363" y="231457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3333FF"/>
                </a:solidFill>
              </a:rPr>
              <a:t>8</a:t>
            </a:r>
            <a:endParaRPr lang="en-US" altLang="zh-CN" sz="2800" b="1" dirty="0">
              <a:solidFill>
                <a:srgbClr val="3333FF"/>
              </a:solidFill>
            </a:endParaRPr>
          </a:p>
        </p:txBody>
      </p:sp>
      <p:graphicFrame>
        <p:nvGraphicFramePr>
          <p:cNvPr id="392329" name="Group 137"/>
          <p:cNvGraphicFramePr>
            <a:graphicFrameLocks noGrp="1"/>
          </p:cNvGraphicFramePr>
          <p:nvPr/>
        </p:nvGraphicFramePr>
        <p:xfrm>
          <a:off x="877888" y="4264025"/>
          <a:ext cx="7351712" cy="2235201"/>
        </p:xfrm>
        <a:graphic>
          <a:graphicData uri="http://schemas.openxmlformats.org/drawingml/2006/table">
            <a:tbl>
              <a:tblPr/>
              <a:tblGrid>
                <a:gridCol w="1687512"/>
                <a:gridCol w="1182688"/>
                <a:gridCol w="1081087"/>
                <a:gridCol w="1149350"/>
                <a:gridCol w="1092200"/>
                <a:gridCol w="1158875"/>
              </a:tblGrid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入队次序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难度系数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执行顺序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2359" name="Text Box 167"/>
          <p:cNvSpPr txBox="1">
            <a:spLocks noChangeArrowheads="1"/>
          </p:cNvSpPr>
          <p:nvPr/>
        </p:nvSpPr>
        <p:spPr bwMode="auto">
          <a:xfrm>
            <a:off x="3949700" y="5843588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1</a:t>
            </a:r>
          </a:p>
        </p:txBody>
      </p:sp>
      <p:sp>
        <p:nvSpPr>
          <p:cNvPr id="392360" name="Text Box 168"/>
          <p:cNvSpPr txBox="1">
            <a:spLocks noChangeArrowheads="1"/>
          </p:cNvSpPr>
          <p:nvPr/>
        </p:nvSpPr>
        <p:spPr bwMode="auto">
          <a:xfrm>
            <a:off x="2816225" y="586105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2</a:t>
            </a:r>
          </a:p>
        </p:txBody>
      </p:sp>
      <p:sp>
        <p:nvSpPr>
          <p:cNvPr id="392361" name="Text Box 169"/>
          <p:cNvSpPr txBox="1">
            <a:spLocks noChangeArrowheads="1"/>
          </p:cNvSpPr>
          <p:nvPr/>
        </p:nvSpPr>
        <p:spPr bwMode="auto">
          <a:xfrm>
            <a:off x="5024438" y="582930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4</a:t>
            </a:r>
          </a:p>
        </p:txBody>
      </p:sp>
      <p:sp>
        <p:nvSpPr>
          <p:cNvPr id="392362" name="Text Box 170"/>
          <p:cNvSpPr txBox="1">
            <a:spLocks noChangeArrowheads="1"/>
          </p:cNvSpPr>
          <p:nvPr/>
        </p:nvSpPr>
        <p:spPr bwMode="auto">
          <a:xfrm>
            <a:off x="7313613" y="585470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5</a:t>
            </a:r>
          </a:p>
        </p:txBody>
      </p:sp>
      <p:sp>
        <p:nvSpPr>
          <p:cNvPr id="392363" name="Text Box 171"/>
          <p:cNvSpPr txBox="1">
            <a:spLocks noChangeArrowheads="1"/>
          </p:cNvSpPr>
          <p:nvPr/>
        </p:nvSpPr>
        <p:spPr bwMode="auto">
          <a:xfrm>
            <a:off x="6208713" y="581660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99"/>
                </a:solidFill>
              </a:rPr>
              <a:t>3</a:t>
            </a:r>
          </a:p>
        </p:txBody>
      </p:sp>
      <p:sp>
        <p:nvSpPr>
          <p:cNvPr id="392364" name="Text Box 172"/>
          <p:cNvSpPr txBox="1">
            <a:spLocks noChangeArrowheads="1"/>
          </p:cNvSpPr>
          <p:nvPr/>
        </p:nvSpPr>
        <p:spPr bwMode="auto">
          <a:xfrm>
            <a:off x="2779713" y="51276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392365" name="Text Box 173"/>
          <p:cNvSpPr txBox="1">
            <a:spLocks noChangeArrowheads="1"/>
          </p:cNvSpPr>
          <p:nvPr/>
        </p:nvSpPr>
        <p:spPr bwMode="auto">
          <a:xfrm>
            <a:off x="3960813" y="51276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392366" name="Text Box 174"/>
          <p:cNvSpPr txBox="1">
            <a:spLocks noChangeArrowheads="1"/>
          </p:cNvSpPr>
          <p:nvPr/>
        </p:nvSpPr>
        <p:spPr bwMode="auto">
          <a:xfrm>
            <a:off x="5010150" y="51276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392367" name="Text Box 175"/>
          <p:cNvSpPr txBox="1">
            <a:spLocks noChangeArrowheads="1"/>
          </p:cNvSpPr>
          <p:nvPr/>
        </p:nvSpPr>
        <p:spPr bwMode="auto">
          <a:xfrm>
            <a:off x="6191250" y="512762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7</a:t>
            </a:r>
          </a:p>
        </p:txBody>
      </p:sp>
      <p:sp>
        <p:nvSpPr>
          <p:cNvPr id="392368" name="Text Box 176"/>
          <p:cNvSpPr txBox="1">
            <a:spLocks noChangeArrowheads="1"/>
          </p:cNvSpPr>
          <p:nvPr/>
        </p:nvSpPr>
        <p:spPr bwMode="auto">
          <a:xfrm>
            <a:off x="7307263" y="5172075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12</a:t>
            </a:r>
          </a:p>
        </p:txBody>
      </p:sp>
      <p:sp>
        <p:nvSpPr>
          <p:cNvPr id="392369" name="AutoShape 177"/>
          <p:cNvSpPr>
            <a:spLocks noChangeArrowheads="1"/>
          </p:cNvSpPr>
          <p:nvPr/>
        </p:nvSpPr>
        <p:spPr bwMode="auto">
          <a:xfrm>
            <a:off x="5600700" y="4076700"/>
            <a:ext cx="3028950" cy="742950"/>
          </a:xfrm>
          <a:prstGeom prst="wedgeRoundRectCallout">
            <a:avLst>
              <a:gd name="adj1" fmla="val -39620"/>
              <a:gd name="adj2" fmla="val 101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>
                <a:ea typeface="黑体" pitchFamily="2" charset="-122"/>
              </a:rPr>
              <a:t>最小优先队</a:t>
            </a:r>
          </a:p>
        </p:txBody>
      </p:sp>
      <p:sp>
        <p:nvSpPr>
          <p:cNvPr id="392370" name="AutoShape 178"/>
          <p:cNvSpPr>
            <a:spLocks noChangeArrowheads="1"/>
          </p:cNvSpPr>
          <p:nvPr/>
        </p:nvSpPr>
        <p:spPr bwMode="auto">
          <a:xfrm>
            <a:off x="5676900" y="457200"/>
            <a:ext cx="3028950" cy="742950"/>
          </a:xfrm>
          <a:prstGeom prst="wedgeRoundRectCallout">
            <a:avLst>
              <a:gd name="adj1" fmla="val -39620"/>
              <a:gd name="adj2" fmla="val 101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3200">
                <a:ea typeface="黑体" pitchFamily="2" charset="-122"/>
              </a:rPr>
              <a:t>最大优先队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43" grpId="0"/>
      <p:bldP spid="392244" grpId="0"/>
      <p:bldP spid="392245" grpId="0"/>
      <p:bldP spid="392246" grpId="0"/>
      <p:bldP spid="392247" grpId="0"/>
      <p:bldP spid="392248" grpId="0"/>
      <p:bldP spid="392249" grpId="0"/>
      <p:bldP spid="392250" grpId="0"/>
      <p:bldP spid="392251" grpId="0"/>
      <p:bldP spid="392252" grpId="0"/>
      <p:bldP spid="392359" grpId="0"/>
      <p:bldP spid="392360" grpId="0"/>
      <p:bldP spid="392361" grpId="0"/>
      <p:bldP spid="392362" grpId="0"/>
      <p:bldP spid="392363" grpId="0"/>
      <p:bldP spid="392364" grpId="0"/>
      <p:bldP spid="392365" grpId="0"/>
      <p:bldP spid="392366" grpId="0"/>
      <p:bldP spid="392367" grpId="0"/>
      <p:bldP spid="392368" grpId="0"/>
      <p:bldP spid="392369" grpId="0" animBg="1"/>
      <p:bldP spid="3923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584200" y="1211263"/>
            <a:ext cx="818197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优先队列是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个或多个元素的集合，每个元素都有一个优先权或值。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4000" b="1">
                <a:latin typeface="楷体_GB2312" pitchFamily="49" charset="-122"/>
                <a:ea typeface="楷体_GB2312" pitchFamily="49" charset="-122"/>
              </a:rPr>
              <a:t>FIFO</a:t>
            </a:r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结构的队列不同，优先队列中元素出队列的顺序由元素的优先级决定，而不是根据元素进入队列的次序。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801" y="3212592"/>
            <a:ext cx="2300351" cy="2677656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void main(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){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  a(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);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32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}//main           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35073" y="3505200"/>
            <a:ext cx="1971167" cy="2677656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void  a(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){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  b(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);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32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}//a           </a:t>
            </a:r>
            <a:endParaRPr kumimoji="0" lang="en-US" altLang="zh-CN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27297" y="3851160"/>
            <a:ext cx="2099183" cy="2677656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void b(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){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  c( 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);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Arial" charset="0"/>
              </a:rPr>
              <a:t>…       </a:t>
            </a:r>
            <a:endParaRPr kumimoji="0" lang="en-US" altLang="zh-CN" sz="32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rgbClr val="000000"/>
                </a:solidFill>
                <a:latin typeface="Arial" charset="0"/>
              </a:rPr>
              <a:t>}/b</a:t>
            </a:r>
            <a:endParaRPr kumimoji="0" lang="en-US" altLang="zh-CN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762000" y="169863"/>
            <a:ext cx="7045325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zh-CN" altLang="en-US" sz="44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多个函数嵌套调用的规则是</a:t>
            </a:r>
            <a:r>
              <a:rPr kumimoji="0" lang="en-US" altLang="zh-CN" sz="44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:</a:t>
            </a:r>
            <a:endParaRPr kumimoji="0" lang="en-US" altLang="zh-CN" sz="4400" b="1">
              <a:solidFill>
                <a:srgbClr val="8000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1936750" y="990600"/>
            <a:ext cx="4268788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0" lang="zh-CN" altLang="en-US" sz="4400" b="1">
                <a:solidFill>
                  <a:srgbClr val="800000"/>
                </a:solidFill>
                <a:latin typeface="Arial" charset="0"/>
                <a:ea typeface="楷体_GB2312" pitchFamily="49" charset="-122"/>
              </a:rPr>
              <a:t>后调用先返回 ！</a:t>
            </a:r>
            <a:endParaRPr kumimoji="0" lang="zh-CN" altLang="en-US" sz="4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6378004" y="4397291"/>
            <a:ext cx="2416175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sz="2800">
                <a:solidFill>
                  <a:srgbClr val="000000"/>
                </a:solidFill>
                <a:latin typeface="Arial" charset="0"/>
              </a:rPr>
              <a:t>Main</a:t>
            </a:r>
            <a:r>
              <a:rPr kumimoji="0" lang="zh-CN" altLang="en-US" sz="28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的数据区</a:t>
            </a:r>
            <a:endParaRPr kumimoji="0" lang="zh-CN" alt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385941" y="3868653"/>
            <a:ext cx="2570289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</a:t>
            </a:r>
            <a:r>
              <a:rPr kumimoji="0" lang="en-US" altLang="zh-CN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a</a:t>
            </a:r>
            <a:r>
              <a:rPr kumimoji="0" lang="zh-CN" altLang="en-US" sz="28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的数据区</a:t>
            </a:r>
            <a:endParaRPr kumimoji="0" lang="zh-CN" altLang="en-US" sz="4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6365304" y="3335253"/>
            <a:ext cx="2505075" cy="528638"/>
          </a:xfrm>
          <a:prstGeom prst="rect">
            <a:avLst/>
          </a:prstGeom>
          <a:solidFill>
            <a:srgbClr val="FFCC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sz="28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</a:t>
            </a:r>
            <a:r>
              <a:rPr kumimoji="0" lang="en-US" altLang="zh-CN" sz="28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b</a:t>
            </a:r>
            <a:r>
              <a:rPr kumimoji="0" lang="zh-CN" altLang="en-US" sz="280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的数据区</a:t>
            </a:r>
            <a:endParaRPr kumimoji="0" lang="zh-CN" altLang="en-US" sz="4000">
              <a:solidFill>
                <a:srgbClr val="000000"/>
              </a:solidFill>
              <a:latin typeface="Arial" charset="0"/>
            </a:endParaRPr>
          </a:p>
        </p:txBody>
      </p:sp>
      <p:sp useBgFill="1"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6330379" y="3266991"/>
            <a:ext cx="2778125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800">
                <a:solidFill>
                  <a:srgbClr val="000000"/>
                </a:solidFill>
                <a:latin typeface="Arial" charset="0"/>
              </a:rPr>
              <a:t>         </a:t>
            </a:r>
            <a:endParaRPr kumimoji="0" lang="en-US" altLang="zh-CN" sz="4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6284342" y="3798803"/>
            <a:ext cx="2751010" cy="593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445322" y="5118608"/>
            <a:ext cx="863600" cy="0"/>
          </a:xfrm>
          <a:prstGeom prst="line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4310698" y="5429504"/>
            <a:ext cx="863600" cy="0"/>
          </a:xfrm>
          <a:prstGeom prst="line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342202" y="4807712"/>
            <a:ext cx="863600" cy="0"/>
          </a:xfrm>
          <a:prstGeom prst="line">
            <a:avLst/>
          </a:prstGeom>
          <a:noFill/>
          <a:ln w="7620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6292152" y="1978512"/>
            <a:ext cx="2743200" cy="2962656"/>
          </a:xfrm>
          <a:custGeom>
            <a:avLst/>
            <a:gdLst>
              <a:gd name="connsiteX0" fmla="*/ 18288 w 2578608"/>
              <a:gd name="connsiteY0" fmla="*/ 36576 h 2962656"/>
              <a:gd name="connsiteX1" fmla="*/ 0 w 2578608"/>
              <a:gd name="connsiteY1" fmla="*/ 2962656 h 2962656"/>
              <a:gd name="connsiteX2" fmla="*/ 2578608 w 2578608"/>
              <a:gd name="connsiteY2" fmla="*/ 2962656 h 2962656"/>
              <a:gd name="connsiteX3" fmla="*/ 2578608 w 2578608"/>
              <a:gd name="connsiteY3" fmla="*/ 0 h 296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8608" h="2962656">
                <a:moveTo>
                  <a:pt x="18288" y="36576"/>
                </a:moveTo>
                <a:lnTo>
                  <a:pt x="0" y="2962656"/>
                </a:lnTo>
                <a:lnTo>
                  <a:pt x="2578608" y="2962656"/>
                </a:lnTo>
                <a:lnTo>
                  <a:pt x="2578608" y="0"/>
                </a:ln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30938" y="5429504"/>
            <a:ext cx="1909864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kumimoji="0" lang="en-US" altLang="zh-CN" sz="2400" dirty="0">
                <a:solidFill>
                  <a:srgbClr val="000000"/>
                </a:solidFill>
                <a:latin typeface="Arial" charset="0"/>
              </a:rPr>
              <a:t>v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Arial" charset="0"/>
              </a:rPr>
              <a:t>oid 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charset="0"/>
              </a:rPr>
              <a:t>（）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 eaLnBrk="1" hangingPunct="1"/>
            <a:r>
              <a:rPr kumimoji="0" lang="en-US" altLang="zh-CN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Arial" charset="0"/>
              </a:rPr>
              <a:t>   …</a:t>
            </a:r>
          </a:p>
          <a:p>
            <a:pPr eaLnBrk="1" hangingPunct="1"/>
            <a:r>
              <a:rPr kumimoji="0" lang="en-US" altLang="zh-CN" sz="2400" dirty="0" smtClean="0">
                <a:solidFill>
                  <a:srgbClr val="000000"/>
                </a:solidFill>
                <a:latin typeface="Arial" charset="0"/>
              </a:rPr>
              <a:t>}/c</a:t>
            </a:r>
          </a:p>
        </p:txBody>
      </p:sp>
      <p:sp>
        <p:nvSpPr>
          <p:cNvPr id="6" name="矩形 5"/>
          <p:cNvSpPr/>
          <p:nvPr/>
        </p:nvSpPr>
        <p:spPr>
          <a:xfrm>
            <a:off x="6145370" y="5414263"/>
            <a:ext cx="2099889" cy="136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kumimoji="0"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00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39622" grpId="0" animBg="1" autoUpdateAnimBg="0"/>
      <p:bldP spid="239623" grpId="0" animBg="1" autoUpdateAnimBg="0"/>
      <p:bldP spid="239625" grpId="0" animBg="1" autoUpdateAnimBg="0"/>
      <p:bldP spid="239626" grpId="0" animBg="1"/>
      <p:bldP spid="3" grpId="0" animBg="1"/>
      <p:bldP spid="3" grpId="1" animBg="1"/>
      <p:bldP spid="18" grpId="0" animBg="1"/>
      <p:bldP spid="19" grpId="0" animBg="1"/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47663" y="101600"/>
            <a:ext cx="8669337" cy="2708275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0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线性表       栈         队列</a:t>
            </a:r>
            <a:endParaRPr lang="zh-CN" altLang="en-US" sz="3200">
              <a:solidFill>
                <a:srgbClr val="000066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Insert(L,</a:t>
            </a:r>
            <a:r>
              <a:rPr lang="en-US" altLang="zh-CN" sz="3200">
                <a:solidFill>
                  <a:srgbClr val="FF5050"/>
                </a:solidFill>
              </a:rPr>
              <a:t> </a:t>
            </a:r>
            <a:r>
              <a:rPr lang="en-US" altLang="zh-CN" sz="3200" b="1">
                <a:solidFill>
                  <a:srgbClr val="FF5050"/>
                </a:solidFill>
              </a:rPr>
              <a:t>i</a:t>
            </a:r>
            <a:r>
              <a:rPr lang="en-US" altLang="zh-CN" sz="3200">
                <a:solidFill>
                  <a:srgbClr val="800000"/>
                </a:solidFill>
              </a:rPr>
              <a:t>, x)    Insert(S, </a:t>
            </a:r>
            <a:r>
              <a:rPr lang="en-US" altLang="zh-CN" sz="3200" b="1">
                <a:solidFill>
                  <a:srgbClr val="CC00CC"/>
                </a:solidFill>
              </a:rPr>
              <a:t>n+1</a:t>
            </a:r>
            <a:r>
              <a:rPr lang="en-US" altLang="zh-CN" sz="3200">
                <a:solidFill>
                  <a:srgbClr val="800000"/>
                </a:solidFill>
              </a:rPr>
              <a:t>, x)    Insert(Q, </a:t>
            </a:r>
            <a:r>
              <a:rPr lang="en-US" altLang="zh-CN" sz="3200" b="1">
                <a:solidFill>
                  <a:srgbClr val="CC00CC"/>
                </a:solidFill>
              </a:rPr>
              <a:t>n+1</a:t>
            </a:r>
            <a:r>
              <a:rPr lang="en-US" altLang="zh-CN" sz="3200">
                <a:solidFill>
                  <a:srgbClr val="800000"/>
                </a:solidFill>
              </a:rPr>
              <a:t>, x)</a:t>
            </a: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</a:t>
            </a:r>
            <a:r>
              <a:rPr lang="en-US" altLang="zh-CN" sz="3200" b="1">
                <a:solidFill>
                  <a:srgbClr val="FF5050"/>
                </a:solidFill>
              </a:rPr>
              <a:t>1≤i≤n+1</a:t>
            </a:r>
            <a:endParaRPr lang="en-US" altLang="zh-CN" sz="3200">
              <a:solidFill>
                <a:srgbClr val="800000"/>
              </a:solidFill>
            </a:endParaRP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Delete(L, </a:t>
            </a:r>
            <a:r>
              <a:rPr lang="en-US" altLang="zh-CN" sz="3200" b="1">
                <a:solidFill>
                  <a:srgbClr val="FF5050"/>
                </a:solidFill>
              </a:rPr>
              <a:t>i</a:t>
            </a:r>
            <a:r>
              <a:rPr lang="en-US" altLang="zh-CN" sz="3200">
                <a:solidFill>
                  <a:srgbClr val="800000"/>
                </a:solidFill>
              </a:rPr>
              <a:t>)        Delete(S, </a:t>
            </a:r>
            <a:r>
              <a:rPr lang="en-US" altLang="zh-CN" sz="3200" b="1">
                <a:solidFill>
                  <a:srgbClr val="CC00CC"/>
                </a:solidFill>
              </a:rPr>
              <a:t>n</a:t>
            </a:r>
            <a:r>
              <a:rPr lang="en-US" altLang="zh-CN" sz="3200">
                <a:solidFill>
                  <a:srgbClr val="800000"/>
                </a:solidFill>
              </a:rPr>
              <a:t>)            Delete(Q, </a:t>
            </a:r>
            <a:r>
              <a:rPr lang="en-US" altLang="zh-CN" sz="3200" b="1">
                <a:solidFill>
                  <a:srgbClr val="CC00CC"/>
                </a:solidFill>
              </a:rPr>
              <a:t>1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</a:p>
          <a:p>
            <a:pPr eaLnBrk="1" hangingPunct="1"/>
            <a:r>
              <a:rPr lang="en-US" altLang="zh-CN" sz="3200">
                <a:solidFill>
                  <a:srgbClr val="800000"/>
                </a:solidFill>
              </a:rPr>
              <a:t>   </a:t>
            </a:r>
            <a:r>
              <a:rPr lang="en-US" altLang="zh-CN" sz="3200">
                <a:solidFill>
                  <a:srgbClr val="FF5050"/>
                </a:solidFill>
              </a:rPr>
              <a:t>1≤i≤n</a:t>
            </a:r>
            <a:endParaRPr lang="en-US" altLang="zh-CN" sz="4000">
              <a:solidFill>
                <a:srgbClr val="800000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9425" y="2832100"/>
            <a:ext cx="4933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堆栈的特点： 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后进先出</a:t>
            </a:r>
          </a:p>
          <a:p>
            <a:pPr eaLnBrk="1" hangingPunct="1"/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队列的特点：  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先进先出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573089" y="3883025"/>
            <a:ext cx="8443912" cy="5847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优先队列特点：  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按优先权</a:t>
            </a:r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出（或按优先权进）</a:t>
            </a:r>
            <a:endParaRPr lang="zh-CN" altLang="en-US" sz="32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47700" y="5695950"/>
            <a:ext cx="6642100" cy="1066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ea typeface="楷体_GB2312" pitchFamily="49" charset="-122"/>
              </a:rPr>
              <a:t>Insert</a:t>
            </a:r>
            <a:r>
              <a:rPr lang="zh-CN" altLang="en-US" sz="3200" b="1">
                <a:ea typeface="楷体_GB2312" pitchFamily="49" charset="-122"/>
              </a:rPr>
              <a:t>：按权值大小插入到适当位置</a:t>
            </a:r>
          </a:p>
          <a:p>
            <a:pPr eaLnBrk="1" hangingPunct="1"/>
            <a:r>
              <a:rPr lang="en-US" altLang="zh-CN" sz="3200" b="1">
                <a:ea typeface="楷体_GB2312" pitchFamily="49" charset="-122"/>
              </a:rPr>
              <a:t>Delete</a:t>
            </a:r>
            <a:r>
              <a:rPr lang="zh-CN" altLang="en-US" sz="3200" b="1">
                <a:ea typeface="楷体_GB2312" pitchFamily="49" charset="-122"/>
              </a:rPr>
              <a:t>（</a:t>
            </a:r>
            <a:r>
              <a:rPr lang="en-US" altLang="zh-CN" sz="3200" b="1">
                <a:ea typeface="楷体_GB2312" pitchFamily="49" charset="-122"/>
              </a:rPr>
              <a:t>PQ</a:t>
            </a:r>
            <a:r>
              <a:rPr lang="zh-CN" altLang="en-US" sz="3200" b="1">
                <a:ea typeface="楷体_GB2312" pitchFamily="49" charset="-122"/>
              </a:rPr>
              <a:t>，</a:t>
            </a:r>
            <a:r>
              <a:rPr lang="en-US" altLang="zh-CN" sz="3200" b="1">
                <a:ea typeface="楷体_GB2312" pitchFamily="49" charset="-122"/>
              </a:rPr>
              <a:t>1</a:t>
            </a:r>
            <a:r>
              <a:rPr lang="zh-CN" altLang="en-US" sz="3200" b="1">
                <a:ea typeface="楷体_GB2312" pitchFamily="49" charset="-122"/>
              </a:rPr>
              <a:t>）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635000" y="4518025"/>
            <a:ext cx="6840538" cy="1066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Insert</a:t>
            </a:r>
            <a:r>
              <a:rPr lang="zh-CN" altLang="en-US" sz="3200" b="1" dirty="0">
                <a:ea typeface="楷体_GB2312" pitchFamily="49" charset="-122"/>
              </a:rPr>
              <a:t>（</a:t>
            </a:r>
            <a:r>
              <a:rPr lang="en-US" altLang="zh-CN" sz="3200" b="1" dirty="0">
                <a:ea typeface="楷体_GB2312" pitchFamily="49" charset="-122"/>
              </a:rPr>
              <a:t>PQ</a:t>
            </a:r>
            <a:r>
              <a:rPr lang="zh-CN" altLang="en-US" sz="3200" b="1" dirty="0">
                <a:ea typeface="楷体_GB2312" pitchFamily="49" charset="-122"/>
              </a:rPr>
              <a:t>，</a:t>
            </a:r>
            <a:r>
              <a:rPr lang="en-US" altLang="zh-CN" sz="3200" b="1" dirty="0">
                <a:ea typeface="楷体_GB2312" pitchFamily="49" charset="-122"/>
              </a:rPr>
              <a:t>n</a:t>
            </a:r>
            <a:r>
              <a:rPr lang="zh-CN" altLang="en-US" sz="3200" b="1" dirty="0">
                <a:ea typeface="楷体_GB2312" pitchFamily="49" charset="-122"/>
              </a:rPr>
              <a:t>＋</a:t>
            </a:r>
            <a:r>
              <a:rPr lang="en-US" altLang="zh-CN" sz="3200" b="1" dirty="0" smtClean="0">
                <a:ea typeface="楷体_GB2312" pitchFamily="49" charset="-122"/>
              </a:rPr>
              <a:t>1</a:t>
            </a:r>
            <a:r>
              <a:rPr lang="zh-CN" altLang="en-US" sz="3200" b="1" dirty="0" smtClean="0">
                <a:ea typeface="楷体_GB2312" pitchFamily="49" charset="-122"/>
              </a:rPr>
              <a:t>，</a:t>
            </a:r>
            <a:r>
              <a:rPr lang="en-US" altLang="zh-CN" sz="3200" b="1" dirty="0" smtClean="0">
                <a:ea typeface="楷体_GB2312" pitchFamily="49" charset="-122"/>
              </a:rPr>
              <a:t>x</a:t>
            </a:r>
            <a:r>
              <a:rPr lang="zh-CN" altLang="en-US" sz="3200" b="1" dirty="0" smtClean="0">
                <a:ea typeface="楷体_GB2312" pitchFamily="49" charset="-122"/>
              </a:rPr>
              <a:t>）</a:t>
            </a:r>
            <a:endParaRPr lang="zh-CN" altLang="en-US" sz="3200" b="1" dirty="0">
              <a:ea typeface="楷体_GB2312" pitchFamily="49" charset="-122"/>
            </a:endParaRPr>
          </a:p>
          <a:p>
            <a:pPr eaLnBrk="1" hangingPunct="1"/>
            <a:r>
              <a:rPr lang="en-US" altLang="zh-CN" sz="3200" b="1" dirty="0">
                <a:ea typeface="楷体_GB2312" pitchFamily="49" charset="-122"/>
              </a:rPr>
              <a:t>Delete</a:t>
            </a:r>
            <a:r>
              <a:rPr lang="zh-CN" altLang="en-US" sz="3200" b="1" dirty="0">
                <a:ea typeface="楷体_GB2312" pitchFamily="49" charset="-122"/>
              </a:rPr>
              <a:t>：删除权值最大</a:t>
            </a:r>
            <a:r>
              <a:rPr lang="en-US" altLang="zh-CN" sz="3200" b="1" dirty="0">
                <a:ea typeface="楷体_GB2312" pitchFamily="49" charset="-122"/>
              </a:rPr>
              <a:t>(</a:t>
            </a:r>
            <a:r>
              <a:rPr lang="zh-CN" altLang="en-US" sz="3200" b="1" dirty="0">
                <a:ea typeface="楷体_GB2312" pitchFamily="49" charset="-122"/>
              </a:rPr>
              <a:t>最小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  <a:r>
              <a:rPr lang="zh-CN" altLang="en-US" sz="3200" b="1" dirty="0">
                <a:ea typeface="楷体_GB2312" pitchFamily="49" charset="-122"/>
              </a:rPr>
              <a:t>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/>
      <p:bldP spid="3962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458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600" b="1">
                <a:solidFill>
                  <a:srgbClr val="996633"/>
                </a:solidFill>
                <a:ea typeface="楷体_GB2312" pitchFamily="49" charset="-122"/>
              </a:rPr>
              <a:t>3.5  </a:t>
            </a:r>
            <a:r>
              <a:rPr lang="zh-CN" altLang="en-US" sz="6600" b="1">
                <a:solidFill>
                  <a:srgbClr val="996633"/>
                </a:solidFill>
                <a:ea typeface="隶书" pitchFamily="49" charset="-122"/>
              </a:rPr>
              <a:t>队列的应用举例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55663" y="2492375"/>
            <a:ext cx="7831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二项式 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(a+b)</a:t>
            </a:r>
            <a:r>
              <a:rPr lang="en-US" altLang="zh-CN" b="1" baseline="30000">
                <a:solidFill>
                  <a:srgbClr val="660033"/>
                </a:solidFill>
                <a:ea typeface="楷体_GB2312" pitchFamily="49" charset="-122"/>
              </a:rPr>
              <a:t> i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展开系数值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杨辉三角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17563" y="3357563"/>
            <a:ext cx="5534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电路布线问题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17563" y="511333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4.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36613" y="425608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优先队列</a:t>
            </a:r>
          </a:p>
        </p:txBody>
      </p:sp>
      <p:sp>
        <p:nvSpPr>
          <p:cNvPr id="439303" name="Freeform 7"/>
          <p:cNvSpPr>
            <a:spLocks/>
          </p:cNvSpPr>
          <p:nvPr/>
        </p:nvSpPr>
        <p:spPr bwMode="auto">
          <a:xfrm>
            <a:off x="649288" y="4957763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70113" y="12223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25450" y="841375"/>
            <a:ext cx="864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问题</a:t>
            </a:r>
            <a:r>
              <a:rPr lang="zh-CN" altLang="en-US" sz="3200" b="1">
                <a:ea typeface="楷体_GB2312" pitchFamily="49" charset="-122"/>
              </a:rPr>
              <a:t>：</a:t>
            </a:r>
            <a:r>
              <a:rPr lang="en-US" altLang="zh-CN" sz="3200" b="1">
                <a:ea typeface="楷体_GB2312" pitchFamily="49" charset="-122"/>
              </a:rPr>
              <a:t>1). </a:t>
            </a:r>
            <a:r>
              <a:rPr lang="zh-CN" altLang="en-US" sz="2800" b="1">
                <a:ea typeface="楷体_GB2312" pitchFamily="49" charset="-122"/>
              </a:rPr>
              <a:t>编制一个程序</a:t>
            </a: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模拟</a:t>
            </a:r>
            <a:r>
              <a:rPr lang="zh-CN" altLang="en-US" sz="2800" b="1">
                <a:ea typeface="楷体_GB2312" pitchFamily="49" charset="-122"/>
              </a:rPr>
              <a:t>银行一天的业务活动。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              </a:t>
            </a:r>
            <a:r>
              <a:rPr lang="en-US" altLang="zh-CN" sz="2800" b="1">
                <a:ea typeface="楷体_GB2312" pitchFamily="49" charset="-122"/>
              </a:rPr>
              <a:t>2). </a:t>
            </a:r>
            <a:r>
              <a:rPr lang="zh-CN" altLang="en-US" sz="2800" b="1">
                <a:ea typeface="楷体_GB2312" pitchFamily="49" charset="-122"/>
              </a:rPr>
              <a:t>计算一天中客户在银行逗留的平均时间。</a:t>
            </a:r>
          </a:p>
        </p:txBody>
      </p: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795338" y="4408488"/>
            <a:ext cx="75422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银行开门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OpenForDay</a:t>
            </a:r>
            <a:r>
              <a:rPr lang="zh-CN" altLang="en-US" sz="2000" b="1">
                <a:solidFill>
                  <a:srgbClr val="FF33CC"/>
                </a:solidFill>
              </a:rPr>
              <a:t>）；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2.while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（事件）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客户到达事件</a:t>
            </a:r>
            <a:r>
              <a:rPr lang="en-US" altLang="zh-CN" sz="2000" b="1">
                <a:solidFill>
                  <a:srgbClr val="FF33CC"/>
                </a:solidFill>
              </a:rPr>
              <a:t>(CustomerArrived)</a:t>
            </a:r>
            <a:r>
              <a:rPr lang="zh-CN" altLang="en-US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客户离开事件</a:t>
            </a:r>
            <a:r>
              <a:rPr lang="en-US" altLang="zh-CN" sz="2000" b="1">
                <a:solidFill>
                  <a:srgbClr val="FF33CC"/>
                </a:solidFill>
              </a:rPr>
              <a:t>(CustomerDeparture)</a:t>
            </a:r>
            <a:r>
              <a:rPr lang="zh-CN" altLang="en-US" sz="2000" b="1">
                <a:solidFill>
                  <a:srgbClr val="FF33CC"/>
                </a:solidFill>
              </a:rPr>
              <a:t>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银行关门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计算平均逗留时间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910138" y="5867400"/>
            <a:ext cx="41417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＝总的逗留时间</a:t>
            </a:r>
            <a:r>
              <a:rPr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客户人数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178050" y="6321425"/>
            <a:ext cx="6275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每个客户逗留时间＝到达时间－离开时间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14475" y="1833563"/>
            <a:ext cx="6351588" cy="2316162"/>
            <a:chOff x="862" y="1155"/>
            <a:chExt cx="4093" cy="15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2" y="1155"/>
              <a:ext cx="4093" cy="1551"/>
              <a:chOff x="786" y="1364"/>
              <a:chExt cx="4254" cy="2094"/>
            </a:xfrm>
          </p:grpSpPr>
          <p:sp>
            <p:nvSpPr>
              <p:cNvPr id="35854" name="Rectangle 5"/>
              <p:cNvSpPr>
                <a:spLocks noChangeArrowheads="1"/>
              </p:cNvSpPr>
              <p:nvPr/>
            </p:nvSpPr>
            <p:spPr bwMode="auto">
              <a:xfrm>
                <a:off x="786" y="1364"/>
                <a:ext cx="4254" cy="177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6"/>
              <p:cNvSpPr>
                <a:spLocks noChangeArrowheads="1"/>
              </p:cNvSpPr>
              <p:nvPr/>
            </p:nvSpPr>
            <p:spPr bwMode="auto">
              <a:xfrm>
                <a:off x="1196" y="1497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7"/>
              <p:cNvSpPr>
                <a:spLocks noChangeArrowheads="1"/>
              </p:cNvSpPr>
              <p:nvPr/>
            </p:nvSpPr>
            <p:spPr bwMode="auto">
              <a:xfrm>
                <a:off x="2115" y="1508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8"/>
              <p:cNvSpPr>
                <a:spLocks noChangeArrowheads="1"/>
              </p:cNvSpPr>
              <p:nvPr/>
            </p:nvSpPr>
            <p:spPr bwMode="auto">
              <a:xfrm>
                <a:off x="2990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9"/>
              <p:cNvSpPr>
                <a:spLocks noChangeArrowheads="1"/>
              </p:cNvSpPr>
              <p:nvPr/>
            </p:nvSpPr>
            <p:spPr bwMode="auto">
              <a:xfrm>
                <a:off x="3931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340" y="1907"/>
                <a:ext cx="288" cy="443"/>
                <a:chOff x="1340" y="2193"/>
                <a:chExt cx="288" cy="443"/>
              </a:xfrm>
            </p:grpSpPr>
            <p:sp>
              <p:nvSpPr>
                <p:cNvPr id="358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2270" y="1918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178" y="1907"/>
                <a:ext cx="288" cy="443"/>
                <a:chOff x="1340" y="2193"/>
                <a:chExt cx="288" cy="443"/>
              </a:xfrm>
            </p:grpSpPr>
            <p:sp>
              <p:nvSpPr>
                <p:cNvPr id="358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4098" y="1918"/>
                <a:ext cx="288" cy="443"/>
                <a:chOff x="1340" y="2193"/>
                <a:chExt cx="288" cy="443"/>
              </a:xfrm>
            </p:grpSpPr>
            <p:sp>
              <p:nvSpPr>
                <p:cNvPr id="358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283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2080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577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2705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到达事件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272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AutoShape 28"/>
              <p:cNvSpPr>
                <a:spLocks noChangeArrowheads="1"/>
              </p:cNvSpPr>
              <p:nvPr/>
            </p:nvSpPr>
            <p:spPr bwMode="auto">
              <a:xfrm>
                <a:off x="1593" y="2893"/>
                <a:ext cx="154" cy="432"/>
              </a:xfrm>
              <a:prstGeom prst="upArrow">
                <a:avLst>
                  <a:gd name="adj1" fmla="val 34722"/>
                  <a:gd name="adj2" fmla="val 700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AutoShape 29"/>
              <p:cNvSpPr>
                <a:spLocks noChangeArrowheads="1"/>
              </p:cNvSpPr>
              <p:nvPr/>
            </p:nvSpPr>
            <p:spPr bwMode="auto">
              <a:xfrm>
                <a:off x="3890" y="2993"/>
                <a:ext cx="133" cy="465"/>
              </a:xfrm>
              <a:prstGeom prst="downArrow">
                <a:avLst>
                  <a:gd name="adj1" fmla="val 50000"/>
                  <a:gd name="adj2" fmla="val 874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3942" y="2661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离开事件</a:t>
                </a:r>
              </a:p>
            </p:txBody>
          </p:sp>
        </p:grpSp>
        <p:sp>
          <p:nvSpPr>
            <p:cNvPr id="35850" name="Text Box 39"/>
            <p:cNvSpPr txBox="1">
              <a:spLocks noChangeArrowheads="1"/>
            </p:cNvSpPr>
            <p:nvPr/>
          </p:nvSpPr>
          <p:spPr bwMode="auto">
            <a:xfrm>
              <a:off x="1270" y="1236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51" name="Text Box 40"/>
            <p:cNvSpPr txBox="1">
              <a:spLocks noChangeArrowheads="1"/>
            </p:cNvSpPr>
            <p:nvPr/>
          </p:nvSpPr>
          <p:spPr bwMode="auto">
            <a:xfrm>
              <a:off x="2156" y="1244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52" name="Text Box 41"/>
            <p:cNvSpPr txBox="1">
              <a:spLocks noChangeArrowheads="1"/>
            </p:cNvSpPr>
            <p:nvPr/>
          </p:nvSpPr>
          <p:spPr bwMode="auto">
            <a:xfrm>
              <a:off x="2994" y="1244"/>
              <a:ext cx="7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5853" name="Text Box 42"/>
            <p:cNvSpPr txBox="1">
              <a:spLocks noChangeArrowheads="1"/>
            </p:cNvSpPr>
            <p:nvPr/>
          </p:nvSpPr>
          <p:spPr bwMode="auto">
            <a:xfrm>
              <a:off x="3899" y="1260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296863" y="4010025"/>
            <a:ext cx="585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主程序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Bank_Simulation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7" grpId="0"/>
      <p:bldP spid="274469" grpId="0"/>
      <p:bldP spid="274470" grpId="0"/>
      <p:bldP spid="2744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616575" y="534988"/>
            <a:ext cx="3203575" cy="1627187"/>
            <a:chOff x="3047" y="241"/>
            <a:chExt cx="2509" cy="1381"/>
          </a:xfrm>
        </p:grpSpPr>
        <p:sp>
          <p:nvSpPr>
            <p:cNvPr id="36937" name="Rectangle 5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8" name="Rectangle 6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9" name="Rectangle 7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0" name="Rectangle 8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1" name="Rectangle 9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6960" name="Rectangle 11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1" name="Rectangle 12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2" name="Line 13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3" name="Rectangle 14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6957" name="Rectangle 16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8" name="Rectangle 17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9" name="Line 18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6954" name="Rectangle 20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5" name="Rectangle 21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56" name="Line 22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46" name="Line 23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7" name="Line 24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48" name="Rectangle 25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4" name="Text Box 26"/>
            <p:cNvSpPr txBox="1">
              <a:spLocks noChangeArrowheads="1"/>
            </p:cNvSpPr>
            <p:nvPr/>
          </p:nvSpPr>
          <p:spPr bwMode="auto">
            <a:xfrm>
              <a:off x="3661" y="1125"/>
              <a:ext cx="553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6950" name="Rectangle 27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1" name="AutoShape 28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2" name="AutoShape 29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6867" name="Text Box 31"/>
          <p:cNvSpPr txBox="1">
            <a:spLocks noChangeArrowheads="1"/>
          </p:cNvSpPr>
          <p:nvPr/>
        </p:nvSpPr>
        <p:spPr bwMode="auto">
          <a:xfrm>
            <a:off x="179388" y="64343"/>
            <a:ext cx="1417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3200" b="1" dirty="0">
                <a:solidFill>
                  <a:srgbClr val="3333FF"/>
                </a:solidFill>
                <a:ea typeface="楷体_GB2312" pitchFamily="49" charset="-122"/>
              </a:rPr>
              <a:t>分析：</a:t>
            </a:r>
          </a:p>
        </p:txBody>
      </p:sp>
      <p:sp>
        <p:nvSpPr>
          <p:cNvPr id="36868" name="Text Box 35"/>
          <p:cNvSpPr txBox="1">
            <a:spLocks noChangeArrowheads="1"/>
          </p:cNvSpPr>
          <p:nvPr/>
        </p:nvSpPr>
        <p:spPr bwMode="auto">
          <a:xfrm>
            <a:off x="366713" y="681880"/>
            <a:ext cx="49291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通过设置事件和事件驱动来模拟银行业务活动。怎样设置事件？如何处理事件？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4576763" y="234315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65100" y="2184400"/>
            <a:ext cx="4021139" cy="2090738"/>
            <a:chOff x="104" y="1244"/>
            <a:chExt cx="2533" cy="1317"/>
          </a:xfrm>
        </p:grpSpPr>
        <p:sp>
          <p:nvSpPr>
            <p:cNvPr id="36935" name="Text Box 36"/>
            <p:cNvSpPr txBox="1">
              <a:spLocks noChangeArrowheads="1"/>
            </p:cNvSpPr>
            <p:nvPr/>
          </p:nvSpPr>
          <p:spPr bwMode="auto">
            <a:xfrm>
              <a:off x="104" y="1244"/>
              <a:ext cx="1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“到达事件”：</a:t>
              </a:r>
              <a:endParaRPr lang="zh-CN" altLang="en-US" sz="24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936" name="Text Box 46"/>
            <p:cNvSpPr txBox="1">
              <a:spLocks noChangeArrowheads="1"/>
            </p:cNvSpPr>
            <p:nvPr/>
          </p:nvSpPr>
          <p:spPr bwMode="auto">
            <a:xfrm>
              <a:off x="233" y="1533"/>
              <a:ext cx="2404" cy="1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设定第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个客户在银行开门时间（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）到达。</a:t>
              </a:r>
              <a:r>
                <a:rPr lang="zh-CN" altLang="en-US" sz="2000" b="1" dirty="0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随机产生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一个时间间隔，确定第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个客户的到达时间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。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设置</a:t>
              </a:r>
              <a:r>
                <a:rPr lang="zh-CN" altLang="en-US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个客户“到达事件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”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。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依次类推。</a:t>
              </a: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158750" y="4469063"/>
            <a:ext cx="3832225" cy="1790700"/>
            <a:chOff x="100" y="2517"/>
            <a:chExt cx="2414" cy="1128"/>
          </a:xfrm>
        </p:grpSpPr>
        <p:sp>
          <p:nvSpPr>
            <p:cNvPr id="36933" name="Text Box 47"/>
            <p:cNvSpPr txBox="1">
              <a:spLocks noChangeArrowheads="1"/>
            </p:cNvSpPr>
            <p:nvPr/>
          </p:nvSpPr>
          <p:spPr bwMode="auto">
            <a:xfrm>
              <a:off x="100" y="2517"/>
              <a:ext cx="20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“离开事件”：</a:t>
              </a:r>
              <a:endParaRPr lang="zh-CN" altLang="en-US" sz="24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934" name="Text Box 48"/>
            <p:cNvSpPr txBox="1">
              <a:spLocks noChangeArrowheads="1"/>
            </p:cNvSpPr>
            <p:nvPr/>
          </p:nvSpPr>
          <p:spPr bwMode="auto">
            <a:xfrm>
              <a:off x="198" y="2811"/>
              <a:ext cx="231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当客户到达后，</a:t>
              </a:r>
              <a:r>
                <a:rPr lang="zh-CN" altLang="en-US" sz="2000" b="1" dirty="0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随机</a:t>
              </a:r>
              <a:r>
                <a:rPr lang="zh-CN" altLang="en-US" sz="2000" b="1" dirty="0" smtClean="0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产生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该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客户所需事务处理的时间长度。由此可确定该客户的离开时间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设置</a:t>
              </a:r>
              <a:r>
                <a:rPr lang="zh-CN" altLang="en-US" sz="20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该客户“离开事件”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3956050" y="2652713"/>
            <a:ext cx="1720850" cy="665162"/>
            <a:chOff x="2604" y="1539"/>
            <a:chExt cx="1084" cy="419"/>
          </a:xfrm>
        </p:grpSpPr>
        <p:sp>
          <p:nvSpPr>
            <p:cNvPr id="36929" name="Text Box 49"/>
            <p:cNvSpPr txBox="1">
              <a:spLocks noChangeArrowheads="1"/>
            </p:cNvSpPr>
            <p:nvPr/>
          </p:nvSpPr>
          <p:spPr bwMode="auto">
            <a:xfrm>
              <a:off x="2994" y="176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2604" y="1539"/>
              <a:ext cx="1084" cy="221"/>
              <a:chOff x="2604" y="1539"/>
              <a:chExt cx="1084" cy="221"/>
            </a:xfrm>
          </p:grpSpPr>
          <p:sp>
            <p:nvSpPr>
              <p:cNvPr id="36931" name="Line 54"/>
              <p:cNvSpPr>
                <a:spLocks noChangeShapeType="1"/>
              </p:cNvSpPr>
              <p:nvPr/>
            </p:nvSpPr>
            <p:spPr bwMode="auto">
              <a:xfrm>
                <a:off x="3332" y="153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32" name="Text Box 59"/>
              <p:cNvSpPr txBox="1">
                <a:spLocks noChangeArrowheads="1"/>
              </p:cNvSpPr>
              <p:nvPr/>
            </p:nvSpPr>
            <p:spPr bwMode="auto">
              <a:xfrm>
                <a:off x="2604" y="1556"/>
                <a:ext cx="10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intertime1</a:t>
                </a:r>
              </a:p>
            </p:txBody>
          </p:sp>
        </p:grp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3995738" y="3311525"/>
            <a:ext cx="1720850" cy="719138"/>
            <a:chOff x="2629" y="1954"/>
            <a:chExt cx="1084" cy="453"/>
          </a:xfrm>
        </p:grpSpPr>
        <p:sp>
          <p:nvSpPr>
            <p:cNvPr id="36926" name="Text Box 50"/>
            <p:cNvSpPr txBox="1">
              <a:spLocks noChangeArrowheads="1"/>
            </p:cNvSpPr>
            <p:nvPr/>
          </p:nvSpPr>
          <p:spPr bwMode="auto">
            <a:xfrm>
              <a:off x="3002" y="220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27" name="Line 55"/>
            <p:cNvSpPr>
              <a:spLocks noChangeShapeType="1"/>
            </p:cNvSpPr>
            <p:nvPr/>
          </p:nvSpPr>
          <p:spPr bwMode="auto">
            <a:xfrm>
              <a:off x="3332" y="196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8" name="Text Box 60"/>
            <p:cNvSpPr txBox="1">
              <a:spLocks noChangeArrowheads="1"/>
            </p:cNvSpPr>
            <p:nvPr/>
          </p:nvSpPr>
          <p:spPr bwMode="auto">
            <a:xfrm>
              <a:off x="2629" y="195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intertime2</a:t>
              </a:r>
            </a:p>
          </p:txBody>
        </p:sp>
      </p:grp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3995738" y="4025900"/>
            <a:ext cx="1720850" cy="703263"/>
            <a:chOff x="2629" y="2404"/>
            <a:chExt cx="1084" cy="443"/>
          </a:xfrm>
        </p:grpSpPr>
        <p:sp>
          <p:nvSpPr>
            <p:cNvPr id="36923" name="Text Box 51"/>
            <p:cNvSpPr txBox="1">
              <a:spLocks noChangeArrowheads="1"/>
            </p:cNvSpPr>
            <p:nvPr/>
          </p:nvSpPr>
          <p:spPr bwMode="auto">
            <a:xfrm>
              <a:off x="3019" y="264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24" name="Line 56"/>
            <p:cNvSpPr>
              <a:spLocks noChangeShapeType="1"/>
            </p:cNvSpPr>
            <p:nvPr/>
          </p:nvSpPr>
          <p:spPr bwMode="auto">
            <a:xfrm>
              <a:off x="3332" y="24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629" y="2420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intertime3</a:t>
              </a:r>
            </a:p>
          </p:txBody>
        </p: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3983038" y="4724400"/>
            <a:ext cx="1720850" cy="690563"/>
            <a:chOff x="2621" y="2844"/>
            <a:chExt cx="1084" cy="435"/>
          </a:xfrm>
        </p:grpSpPr>
        <p:sp>
          <p:nvSpPr>
            <p:cNvPr id="36920" name="Text Box 52"/>
            <p:cNvSpPr txBox="1">
              <a:spLocks noChangeArrowheads="1"/>
            </p:cNvSpPr>
            <p:nvPr/>
          </p:nvSpPr>
          <p:spPr bwMode="auto">
            <a:xfrm>
              <a:off x="3011" y="308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36921" name="Line 57"/>
            <p:cNvSpPr>
              <a:spLocks noChangeShapeType="1"/>
            </p:cNvSpPr>
            <p:nvPr/>
          </p:nvSpPr>
          <p:spPr bwMode="auto">
            <a:xfrm>
              <a:off x="3332" y="285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Text Box 62"/>
            <p:cNvSpPr txBox="1">
              <a:spLocks noChangeArrowheads="1"/>
            </p:cNvSpPr>
            <p:nvPr/>
          </p:nvSpPr>
          <p:spPr bwMode="auto">
            <a:xfrm>
              <a:off x="2621" y="284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intertime4</a:t>
              </a:r>
            </a:p>
          </p:txBody>
        </p: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3941763" y="5411788"/>
            <a:ext cx="1720850" cy="701675"/>
            <a:chOff x="2595" y="3277"/>
            <a:chExt cx="1084" cy="442"/>
          </a:xfrm>
        </p:grpSpPr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3011" y="3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6</a:t>
              </a:r>
            </a:p>
          </p:txBody>
        </p:sp>
        <p:sp>
          <p:nvSpPr>
            <p:cNvPr id="36918" name="Line 58"/>
            <p:cNvSpPr>
              <a:spLocks noChangeShapeType="1"/>
            </p:cNvSpPr>
            <p:nvPr/>
          </p:nvSpPr>
          <p:spPr bwMode="auto">
            <a:xfrm>
              <a:off x="3333" y="327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Text Box 63"/>
            <p:cNvSpPr txBox="1">
              <a:spLocks noChangeArrowheads="1"/>
            </p:cNvSpPr>
            <p:nvPr/>
          </p:nvSpPr>
          <p:spPr bwMode="auto">
            <a:xfrm>
              <a:off x="2595" y="3284"/>
              <a:ext cx="10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intertime5</a:t>
              </a:r>
            </a:p>
          </p:txBody>
        </p: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5673725" y="2371725"/>
            <a:ext cx="2132013" cy="882650"/>
            <a:chOff x="3686" y="1362"/>
            <a:chExt cx="1343" cy="556"/>
          </a:xfrm>
        </p:grpSpPr>
        <p:sp>
          <p:nvSpPr>
            <p:cNvPr id="36914" name="Text Box 64"/>
            <p:cNvSpPr txBox="1">
              <a:spLocks noChangeArrowheads="1"/>
            </p:cNvSpPr>
            <p:nvPr/>
          </p:nvSpPr>
          <p:spPr bwMode="auto">
            <a:xfrm>
              <a:off x="4361" y="172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6915" name="Text Box 75"/>
            <p:cNvSpPr txBox="1">
              <a:spLocks noChangeArrowheads="1"/>
            </p:cNvSpPr>
            <p:nvPr/>
          </p:nvSpPr>
          <p:spPr bwMode="auto">
            <a:xfrm>
              <a:off x="3746" y="1362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durtime1</a:t>
              </a:r>
            </a:p>
          </p:txBody>
        </p:sp>
        <p:sp>
          <p:nvSpPr>
            <p:cNvPr id="36916" name="Line 81"/>
            <p:cNvSpPr>
              <a:spLocks noChangeShapeType="1"/>
            </p:cNvSpPr>
            <p:nvPr/>
          </p:nvSpPr>
          <p:spPr bwMode="auto">
            <a:xfrm>
              <a:off x="3686" y="1441"/>
              <a:ext cx="644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5659438" y="3043238"/>
            <a:ext cx="2144712" cy="871537"/>
            <a:chOff x="3677" y="1785"/>
            <a:chExt cx="1351" cy="549"/>
          </a:xfrm>
        </p:grpSpPr>
        <p:sp>
          <p:nvSpPr>
            <p:cNvPr id="36909" name="Text Box 65"/>
            <p:cNvSpPr txBox="1">
              <a:spLocks noChangeArrowheads="1"/>
            </p:cNvSpPr>
            <p:nvPr/>
          </p:nvSpPr>
          <p:spPr bwMode="auto">
            <a:xfrm>
              <a:off x="4360" y="213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4698" y="1915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Group 83"/>
            <p:cNvGrpSpPr>
              <a:grpSpLocks/>
            </p:cNvGrpSpPr>
            <p:nvPr/>
          </p:nvGrpSpPr>
          <p:grpSpPr bwMode="auto">
            <a:xfrm>
              <a:off x="3677" y="1785"/>
              <a:ext cx="734" cy="385"/>
              <a:chOff x="4125" y="1945"/>
              <a:chExt cx="734" cy="385"/>
            </a:xfrm>
          </p:grpSpPr>
          <p:sp>
            <p:nvSpPr>
              <p:cNvPr id="36912" name="Line 80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13" name="Text Box 82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durtime2</a:t>
                </a:r>
              </a:p>
            </p:txBody>
          </p:sp>
        </p:grp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5659438" y="3741738"/>
            <a:ext cx="2157412" cy="885825"/>
            <a:chOff x="3677" y="2225"/>
            <a:chExt cx="1359" cy="558"/>
          </a:xfrm>
        </p:grpSpPr>
        <p:sp>
          <p:nvSpPr>
            <p:cNvPr id="36904" name="Text Box 66"/>
            <p:cNvSpPr txBox="1">
              <a:spLocks noChangeArrowheads="1"/>
            </p:cNvSpPr>
            <p:nvPr/>
          </p:nvSpPr>
          <p:spPr bwMode="auto">
            <a:xfrm>
              <a:off x="4368" y="258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6905" name="Line 71"/>
            <p:cNvSpPr>
              <a:spLocks noChangeShapeType="1"/>
            </p:cNvSpPr>
            <p:nvPr/>
          </p:nvSpPr>
          <p:spPr bwMode="auto">
            <a:xfrm>
              <a:off x="4698" y="2339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" name="Group 84"/>
            <p:cNvGrpSpPr>
              <a:grpSpLocks/>
            </p:cNvGrpSpPr>
            <p:nvPr/>
          </p:nvGrpSpPr>
          <p:grpSpPr bwMode="auto">
            <a:xfrm>
              <a:off x="3677" y="2225"/>
              <a:ext cx="734" cy="385"/>
              <a:chOff x="4125" y="1945"/>
              <a:chExt cx="734" cy="385"/>
            </a:xfrm>
          </p:grpSpPr>
          <p:sp>
            <p:nvSpPr>
              <p:cNvPr id="36907" name="Line 85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8" name="Text Box 86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durtime3</a:t>
                </a:r>
              </a:p>
            </p:txBody>
          </p:sp>
        </p:grpSp>
      </p:grpSp>
      <p:grpSp>
        <p:nvGrpSpPr>
          <p:cNvPr id="19" name="Group 112"/>
          <p:cNvGrpSpPr>
            <a:grpSpLocks/>
          </p:cNvGrpSpPr>
          <p:nvPr/>
        </p:nvGrpSpPr>
        <p:grpSpPr bwMode="auto">
          <a:xfrm>
            <a:off x="5711825" y="4413250"/>
            <a:ext cx="2132013" cy="912813"/>
            <a:chOff x="3710" y="2648"/>
            <a:chExt cx="1343" cy="575"/>
          </a:xfrm>
        </p:grpSpPr>
        <p:sp>
          <p:nvSpPr>
            <p:cNvPr id="36899" name="Text Box 67"/>
            <p:cNvSpPr txBox="1">
              <a:spLocks noChangeArrowheads="1"/>
            </p:cNvSpPr>
            <p:nvPr/>
          </p:nvSpPr>
          <p:spPr bwMode="auto">
            <a:xfrm>
              <a:off x="4385" y="30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6900" name="Line 72"/>
            <p:cNvSpPr>
              <a:spLocks noChangeShapeType="1"/>
            </p:cNvSpPr>
            <p:nvPr/>
          </p:nvSpPr>
          <p:spPr bwMode="auto">
            <a:xfrm>
              <a:off x="4698" y="2780"/>
              <a:ext cx="0" cy="2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" name="Group 87"/>
            <p:cNvGrpSpPr>
              <a:grpSpLocks/>
            </p:cNvGrpSpPr>
            <p:nvPr/>
          </p:nvGrpSpPr>
          <p:grpSpPr bwMode="auto">
            <a:xfrm>
              <a:off x="3710" y="2648"/>
              <a:ext cx="734" cy="385"/>
              <a:chOff x="4125" y="1945"/>
              <a:chExt cx="734" cy="385"/>
            </a:xfrm>
          </p:grpSpPr>
          <p:sp>
            <p:nvSpPr>
              <p:cNvPr id="36902" name="Line 88"/>
              <p:cNvSpPr>
                <a:spLocks noChangeShapeType="1"/>
              </p:cNvSpPr>
              <p:nvPr/>
            </p:nvSpPr>
            <p:spPr bwMode="auto">
              <a:xfrm>
                <a:off x="4125" y="2050"/>
                <a:ext cx="661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03" name="Text Box 89"/>
              <p:cNvSpPr txBox="1">
                <a:spLocks noChangeArrowheads="1"/>
              </p:cNvSpPr>
              <p:nvPr/>
            </p:nvSpPr>
            <p:spPr bwMode="auto">
              <a:xfrm>
                <a:off x="4165" y="1945"/>
                <a:ext cx="69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/>
                  <a:t>+ durtime4</a:t>
                </a:r>
              </a:p>
            </p:txBody>
          </p:sp>
        </p:grpSp>
      </p:grpSp>
      <p:grpSp>
        <p:nvGrpSpPr>
          <p:cNvPr id="21" name="Group 117"/>
          <p:cNvGrpSpPr>
            <a:grpSpLocks/>
          </p:cNvGrpSpPr>
          <p:nvPr/>
        </p:nvGrpSpPr>
        <p:grpSpPr bwMode="auto">
          <a:xfrm>
            <a:off x="5768978" y="5165727"/>
            <a:ext cx="2062163" cy="846138"/>
            <a:chOff x="3746" y="3122"/>
            <a:chExt cx="1299" cy="533"/>
          </a:xfrm>
        </p:grpSpPr>
        <p:grpSp>
          <p:nvGrpSpPr>
            <p:cNvPr id="22" name="Group 115"/>
            <p:cNvGrpSpPr>
              <a:grpSpLocks/>
            </p:cNvGrpSpPr>
            <p:nvPr/>
          </p:nvGrpSpPr>
          <p:grpSpPr bwMode="auto">
            <a:xfrm>
              <a:off x="4377" y="3229"/>
              <a:ext cx="668" cy="426"/>
              <a:chOff x="4377" y="3229"/>
              <a:chExt cx="668" cy="426"/>
            </a:xfrm>
          </p:grpSpPr>
          <p:sp>
            <p:nvSpPr>
              <p:cNvPr id="36895" name="Line 73"/>
              <p:cNvSpPr>
                <a:spLocks noChangeShapeType="1"/>
              </p:cNvSpPr>
              <p:nvPr/>
            </p:nvSpPr>
            <p:spPr bwMode="auto">
              <a:xfrm>
                <a:off x="4698" y="3229"/>
                <a:ext cx="0" cy="2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97" name="Text Box 68"/>
              <p:cNvSpPr txBox="1">
                <a:spLocks noChangeArrowheads="1"/>
              </p:cNvSpPr>
              <p:nvPr/>
            </p:nvSpPr>
            <p:spPr bwMode="auto">
              <a:xfrm>
                <a:off x="4377" y="3457"/>
                <a:ext cx="668" cy="1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 b="1" dirty="0">
                    <a:solidFill>
                      <a:srgbClr val="FF0000"/>
                    </a:solidFill>
                    <a:ea typeface="楷体_GB2312" pitchFamily="49" charset="-122"/>
                  </a:rPr>
                  <a:t>离开事件</a:t>
                </a:r>
                <a:r>
                  <a:rPr lang="en-US" altLang="zh-CN" sz="1400" b="1" dirty="0">
                    <a:solidFill>
                      <a:srgbClr val="FF0000"/>
                    </a:solidFill>
                    <a:ea typeface="楷体_GB2312" pitchFamily="49" charset="-122"/>
                  </a:rPr>
                  <a:t>5</a:t>
                </a:r>
              </a:p>
            </p:txBody>
          </p:sp>
        </p:grpSp>
        <p:sp>
          <p:nvSpPr>
            <p:cNvPr id="36894" name="Text Box 99"/>
            <p:cNvSpPr txBox="1">
              <a:spLocks noChangeArrowheads="1"/>
            </p:cNvSpPr>
            <p:nvPr/>
          </p:nvSpPr>
          <p:spPr bwMode="auto">
            <a:xfrm>
              <a:off x="3746" y="3122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accent2"/>
                  </a:solidFill>
                </a:rPr>
                <a:t>+ durtime5</a:t>
              </a:r>
            </a:p>
          </p:txBody>
        </p:sp>
      </p:grpSp>
      <p:cxnSp>
        <p:nvCxnSpPr>
          <p:cNvPr id="25" name="直接箭头连接符 24"/>
          <p:cNvCxnSpPr>
            <a:stCxn id="36920" idx="3"/>
            <a:endCxn id="36897" idx="1"/>
          </p:cNvCxnSpPr>
          <p:nvPr/>
        </p:nvCxnSpPr>
        <p:spPr bwMode="auto">
          <a:xfrm>
            <a:off x="5662613" y="5257801"/>
            <a:ext cx="1108076" cy="596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2"/>
          <p:cNvSpPr txBox="1">
            <a:spLocks noChangeArrowheads="1"/>
          </p:cNvSpPr>
          <p:nvPr/>
        </p:nvSpPr>
        <p:spPr bwMode="auto">
          <a:xfrm>
            <a:off x="4754563" y="21336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sp>
        <p:nvSpPr>
          <p:cNvPr id="37891" name="Text Box 36"/>
          <p:cNvSpPr txBox="1">
            <a:spLocks noChangeArrowheads="1"/>
          </p:cNvSpPr>
          <p:nvPr/>
        </p:nvSpPr>
        <p:spPr bwMode="auto">
          <a:xfrm>
            <a:off x="4752975" y="27940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2</a:t>
            </a:r>
          </a:p>
        </p:txBody>
      </p:sp>
      <p:sp>
        <p:nvSpPr>
          <p:cNvPr id="37892" name="Text Box 37"/>
          <p:cNvSpPr txBox="1">
            <a:spLocks noChangeArrowheads="1"/>
          </p:cNvSpPr>
          <p:nvPr/>
        </p:nvSpPr>
        <p:spPr bwMode="auto">
          <a:xfrm>
            <a:off x="4765675" y="35067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3</a:t>
            </a:r>
          </a:p>
        </p:txBody>
      </p:sp>
      <p:sp>
        <p:nvSpPr>
          <p:cNvPr id="37893" name="Text Box 38"/>
          <p:cNvSpPr txBox="1">
            <a:spLocks noChangeArrowheads="1"/>
          </p:cNvSpPr>
          <p:nvPr/>
        </p:nvSpPr>
        <p:spPr bwMode="auto">
          <a:xfrm>
            <a:off x="4792663" y="42052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4</a:t>
            </a:r>
          </a:p>
        </p:txBody>
      </p:sp>
      <p:sp>
        <p:nvSpPr>
          <p:cNvPr id="37894" name="Text Box 39"/>
          <p:cNvSpPr txBox="1">
            <a:spLocks noChangeArrowheads="1"/>
          </p:cNvSpPr>
          <p:nvPr/>
        </p:nvSpPr>
        <p:spPr bwMode="auto">
          <a:xfrm>
            <a:off x="4779963" y="48910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ea typeface="楷体_GB2312" pitchFamily="49" charset="-122"/>
              </a:rPr>
              <a:t>到达事件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895" name="Text Box 40"/>
          <p:cNvSpPr txBox="1">
            <a:spLocks noChangeArrowheads="1"/>
          </p:cNvSpPr>
          <p:nvPr/>
        </p:nvSpPr>
        <p:spPr bwMode="auto">
          <a:xfrm>
            <a:off x="4779963" y="55895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6</a:t>
            </a:r>
          </a:p>
        </p:txBody>
      </p:sp>
      <p:sp>
        <p:nvSpPr>
          <p:cNvPr id="37896" name="Line 41"/>
          <p:cNvSpPr>
            <a:spLocks noChangeShapeType="1"/>
          </p:cNvSpPr>
          <p:nvPr/>
        </p:nvSpPr>
        <p:spPr bwMode="auto">
          <a:xfrm>
            <a:off x="5289550" y="24431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7" name="Line 42"/>
          <p:cNvSpPr>
            <a:spLocks noChangeShapeType="1"/>
          </p:cNvSpPr>
          <p:nvPr/>
        </p:nvSpPr>
        <p:spPr bwMode="auto">
          <a:xfrm>
            <a:off x="5289550" y="31162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43"/>
          <p:cNvSpPr>
            <a:spLocks noChangeShapeType="1"/>
          </p:cNvSpPr>
          <p:nvPr/>
        </p:nvSpPr>
        <p:spPr bwMode="auto">
          <a:xfrm>
            <a:off x="5289550" y="3816350"/>
            <a:ext cx="0" cy="3508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Line 44"/>
          <p:cNvSpPr>
            <a:spLocks noChangeShapeType="1"/>
          </p:cNvSpPr>
          <p:nvPr/>
        </p:nvSpPr>
        <p:spPr bwMode="auto">
          <a:xfrm>
            <a:off x="5289550" y="45291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0" name="Line 45"/>
          <p:cNvSpPr>
            <a:spLocks noChangeShapeType="1"/>
          </p:cNvSpPr>
          <p:nvPr/>
        </p:nvSpPr>
        <p:spPr bwMode="auto">
          <a:xfrm>
            <a:off x="5291138" y="52022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1" name="Text Box 46"/>
          <p:cNvSpPr txBox="1">
            <a:spLocks noChangeArrowheads="1"/>
          </p:cNvSpPr>
          <p:nvPr/>
        </p:nvSpPr>
        <p:spPr bwMode="auto">
          <a:xfrm>
            <a:off x="4133850" y="24701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intertime1</a:t>
            </a:r>
          </a:p>
        </p:txBody>
      </p:sp>
      <p:sp>
        <p:nvSpPr>
          <p:cNvPr id="37902" name="Text Box 47"/>
          <p:cNvSpPr txBox="1">
            <a:spLocks noChangeArrowheads="1"/>
          </p:cNvSpPr>
          <p:nvPr/>
        </p:nvSpPr>
        <p:spPr bwMode="auto">
          <a:xfrm>
            <a:off x="4173538" y="3101975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intertime2</a:t>
            </a:r>
          </a:p>
        </p:txBody>
      </p:sp>
      <p:sp>
        <p:nvSpPr>
          <p:cNvPr id="37903" name="Text Box 48"/>
          <p:cNvSpPr txBox="1">
            <a:spLocks noChangeArrowheads="1"/>
          </p:cNvSpPr>
          <p:nvPr/>
        </p:nvSpPr>
        <p:spPr bwMode="auto">
          <a:xfrm>
            <a:off x="4173538" y="38417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intertime3</a:t>
            </a:r>
          </a:p>
        </p:txBody>
      </p:sp>
      <p:sp>
        <p:nvSpPr>
          <p:cNvPr id="37904" name="Text Box 49"/>
          <p:cNvSpPr txBox="1">
            <a:spLocks noChangeArrowheads="1"/>
          </p:cNvSpPr>
          <p:nvPr/>
        </p:nvSpPr>
        <p:spPr bwMode="auto">
          <a:xfrm>
            <a:off x="4160838" y="45148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intertime4</a:t>
            </a:r>
          </a:p>
        </p:txBody>
      </p:sp>
      <p:sp>
        <p:nvSpPr>
          <p:cNvPr id="37905" name="Text Box 50"/>
          <p:cNvSpPr txBox="1">
            <a:spLocks noChangeArrowheads="1"/>
          </p:cNvSpPr>
          <p:nvPr/>
        </p:nvSpPr>
        <p:spPr bwMode="auto">
          <a:xfrm>
            <a:off x="4119563" y="5213350"/>
            <a:ext cx="172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intertime5</a:t>
            </a:r>
          </a:p>
        </p:txBody>
      </p:sp>
      <p:sp>
        <p:nvSpPr>
          <p:cNvPr id="37906" name="Text Box 51"/>
          <p:cNvSpPr txBox="1">
            <a:spLocks noChangeArrowheads="1"/>
          </p:cNvSpPr>
          <p:nvPr/>
        </p:nvSpPr>
        <p:spPr bwMode="auto">
          <a:xfrm>
            <a:off x="6923088" y="27305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7907" name="Text Box 52"/>
          <p:cNvSpPr txBox="1">
            <a:spLocks noChangeArrowheads="1"/>
          </p:cNvSpPr>
          <p:nvPr/>
        </p:nvSpPr>
        <p:spPr bwMode="auto">
          <a:xfrm>
            <a:off x="6921500" y="339090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7908" name="Text Box 53"/>
          <p:cNvSpPr txBox="1">
            <a:spLocks noChangeArrowheads="1"/>
          </p:cNvSpPr>
          <p:nvPr/>
        </p:nvSpPr>
        <p:spPr bwMode="auto">
          <a:xfrm>
            <a:off x="6934200" y="41036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7909" name="Text Box 54"/>
          <p:cNvSpPr txBox="1">
            <a:spLocks noChangeArrowheads="1"/>
          </p:cNvSpPr>
          <p:nvPr/>
        </p:nvSpPr>
        <p:spPr bwMode="auto">
          <a:xfrm>
            <a:off x="6961188" y="48021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0000FF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7910" name="Text Box 55"/>
          <p:cNvSpPr txBox="1">
            <a:spLocks noChangeArrowheads="1"/>
          </p:cNvSpPr>
          <p:nvPr/>
        </p:nvSpPr>
        <p:spPr bwMode="auto">
          <a:xfrm>
            <a:off x="6948488" y="5487988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solidFill>
                  <a:srgbClr val="FF0000"/>
                </a:solidFill>
                <a:ea typeface="楷体_GB2312" pitchFamily="49" charset="-122"/>
              </a:rPr>
              <a:t>离开事件</a:t>
            </a:r>
            <a:r>
              <a:rPr lang="en-US" altLang="zh-CN" sz="1400" b="1" dirty="0">
                <a:solidFill>
                  <a:srgbClr val="FF000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912" name="Text Box 62"/>
          <p:cNvSpPr txBox="1">
            <a:spLocks noChangeArrowheads="1"/>
          </p:cNvSpPr>
          <p:nvPr/>
        </p:nvSpPr>
        <p:spPr bwMode="auto">
          <a:xfrm>
            <a:off x="5946775" y="2162175"/>
            <a:ext cx="1101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+ durtime1</a:t>
            </a:r>
          </a:p>
        </p:txBody>
      </p:sp>
      <p:sp>
        <p:nvSpPr>
          <p:cNvPr id="37913" name="Line 63"/>
          <p:cNvSpPr>
            <a:spLocks noChangeShapeType="1"/>
          </p:cNvSpPr>
          <p:nvPr/>
        </p:nvSpPr>
        <p:spPr bwMode="auto">
          <a:xfrm>
            <a:off x="5851525" y="2287588"/>
            <a:ext cx="1022350" cy="444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837238" y="2833688"/>
            <a:ext cx="1165225" cy="611187"/>
            <a:chOff x="4125" y="1945"/>
            <a:chExt cx="734" cy="385"/>
          </a:xfrm>
        </p:grpSpPr>
        <p:sp>
          <p:nvSpPr>
            <p:cNvPr id="37985" name="Line 65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6" name="Text Box 66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durtime2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837238" y="3532188"/>
            <a:ext cx="1165225" cy="611187"/>
            <a:chOff x="4125" y="1945"/>
            <a:chExt cx="734" cy="385"/>
          </a:xfrm>
        </p:grpSpPr>
        <p:sp>
          <p:nvSpPr>
            <p:cNvPr id="37983" name="Line 68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4" name="Text Box 69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durtime3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889625" y="4203700"/>
            <a:ext cx="1165225" cy="611188"/>
            <a:chOff x="4125" y="1945"/>
            <a:chExt cx="734" cy="385"/>
          </a:xfrm>
        </p:grpSpPr>
        <p:sp>
          <p:nvSpPr>
            <p:cNvPr id="37981" name="Line 71"/>
            <p:cNvSpPr>
              <a:spLocks noChangeShapeType="1"/>
            </p:cNvSpPr>
            <p:nvPr/>
          </p:nvSpPr>
          <p:spPr bwMode="auto">
            <a:xfrm>
              <a:off x="4125" y="2050"/>
              <a:ext cx="661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82" name="Text Box 72"/>
            <p:cNvSpPr txBox="1">
              <a:spLocks noChangeArrowheads="1"/>
            </p:cNvSpPr>
            <p:nvPr/>
          </p:nvSpPr>
          <p:spPr bwMode="auto">
            <a:xfrm>
              <a:off x="4165" y="1945"/>
              <a:ext cx="69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+ durtime4</a:t>
              </a: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>
            <a:off x="5616575" y="382588"/>
            <a:ext cx="3203575" cy="1627187"/>
            <a:chOff x="3047" y="241"/>
            <a:chExt cx="2509" cy="1381"/>
          </a:xfrm>
        </p:grpSpPr>
        <p:sp>
          <p:nvSpPr>
            <p:cNvPr id="37955" name="Rectangle 109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Rectangle 110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Rectangle 111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Rectangle 112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Rectangle 113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14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7978" name="Rectangle 115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9" name="Rectangle 116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80" name="Line 117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61" name="Rectangle 118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19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7975" name="Rectangle 120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6" name="Rectangle 121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7" name="Line 122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123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7972" name="Rectangle 124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3" name="Rectangle 125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74" name="Line 126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64" name="Line 127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5" name="Line 128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66" name="Rectangle 129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706" name="Text Box 130"/>
            <p:cNvSpPr txBox="1">
              <a:spLocks noChangeArrowheads="1"/>
            </p:cNvSpPr>
            <p:nvPr/>
          </p:nvSpPr>
          <p:spPr bwMode="auto">
            <a:xfrm>
              <a:off x="3661" y="1125"/>
              <a:ext cx="553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7968" name="Rectangle 131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AutoShape 132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0" name="AutoShape 133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710" name="Text Box 134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280711" name="Text Box 135"/>
          <p:cNvSpPr txBox="1">
            <a:spLocks noChangeArrowheads="1"/>
          </p:cNvSpPr>
          <p:nvPr/>
        </p:nvSpPr>
        <p:spPr bwMode="auto">
          <a:xfrm>
            <a:off x="897921" y="184147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896333" y="493712"/>
            <a:ext cx="1060450" cy="630238"/>
            <a:chOff x="690" y="455"/>
            <a:chExt cx="668" cy="397"/>
          </a:xfrm>
        </p:grpSpPr>
        <p:sp>
          <p:nvSpPr>
            <p:cNvPr id="37953" name="Text Box 137"/>
            <p:cNvSpPr txBox="1">
              <a:spLocks noChangeArrowheads="1"/>
            </p:cNvSpPr>
            <p:nvPr/>
          </p:nvSpPr>
          <p:spPr bwMode="auto">
            <a:xfrm>
              <a:off x="690" y="654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54" name="Line 138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909033" y="1114056"/>
            <a:ext cx="1060450" cy="617538"/>
            <a:chOff x="698" y="879"/>
            <a:chExt cx="668" cy="389"/>
          </a:xfrm>
        </p:grpSpPr>
        <p:sp>
          <p:nvSpPr>
            <p:cNvPr id="37951" name="Text Box 140"/>
            <p:cNvSpPr txBox="1">
              <a:spLocks noChangeArrowheads="1"/>
            </p:cNvSpPr>
            <p:nvPr/>
          </p:nvSpPr>
          <p:spPr bwMode="auto">
            <a:xfrm>
              <a:off x="698" y="1070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52" name="Line 141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142"/>
          <p:cNvGrpSpPr>
            <a:grpSpLocks/>
          </p:cNvGrpSpPr>
          <p:nvPr/>
        </p:nvGrpSpPr>
        <p:grpSpPr bwMode="auto">
          <a:xfrm>
            <a:off x="936021" y="1708633"/>
            <a:ext cx="1060450" cy="633413"/>
            <a:chOff x="715" y="1320"/>
            <a:chExt cx="668" cy="399"/>
          </a:xfrm>
        </p:grpSpPr>
        <p:sp>
          <p:nvSpPr>
            <p:cNvPr id="37949" name="Text Box 143"/>
            <p:cNvSpPr txBox="1">
              <a:spLocks noChangeArrowheads="1"/>
            </p:cNvSpPr>
            <p:nvPr/>
          </p:nvSpPr>
          <p:spPr bwMode="auto">
            <a:xfrm>
              <a:off x="715" y="152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ea typeface="楷体_GB2312" pitchFamily="49" charset="-122"/>
                </a:rPr>
                <a:t>到达事件</a:t>
              </a:r>
              <a:r>
                <a:rPr lang="en-US" altLang="zh-CN" sz="1400" b="1" dirty="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7950" name="Line 144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45"/>
          <p:cNvGrpSpPr>
            <a:grpSpLocks/>
          </p:cNvGrpSpPr>
          <p:nvPr/>
        </p:nvGrpSpPr>
        <p:grpSpPr bwMode="auto">
          <a:xfrm>
            <a:off x="923321" y="2281353"/>
            <a:ext cx="1060450" cy="658813"/>
            <a:chOff x="707" y="1714"/>
            <a:chExt cx="668" cy="415"/>
          </a:xfrm>
        </p:grpSpPr>
        <p:sp>
          <p:nvSpPr>
            <p:cNvPr id="37947" name="Text Box 146"/>
            <p:cNvSpPr txBox="1">
              <a:spLocks noChangeArrowheads="1"/>
            </p:cNvSpPr>
            <p:nvPr/>
          </p:nvSpPr>
          <p:spPr bwMode="auto">
            <a:xfrm>
              <a:off x="707" y="1931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948" name="Line 147"/>
            <p:cNvSpPr>
              <a:spLocks noChangeShapeType="1"/>
            </p:cNvSpPr>
            <p:nvPr/>
          </p:nvSpPr>
          <p:spPr bwMode="auto">
            <a:xfrm>
              <a:off x="1028" y="171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923321" y="2918673"/>
            <a:ext cx="1060450" cy="614363"/>
            <a:chOff x="707" y="2193"/>
            <a:chExt cx="668" cy="387"/>
          </a:xfrm>
        </p:grpSpPr>
        <p:sp>
          <p:nvSpPr>
            <p:cNvPr id="37945" name="Text Box 149"/>
            <p:cNvSpPr txBox="1">
              <a:spLocks noChangeArrowheads="1"/>
            </p:cNvSpPr>
            <p:nvPr/>
          </p:nvSpPr>
          <p:spPr bwMode="auto">
            <a:xfrm>
              <a:off x="707" y="2382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7946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0732" name="Text Box 156"/>
          <p:cNvSpPr txBox="1">
            <a:spLocks noChangeArrowheads="1"/>
          </p:cNvSpPr>
          <p:nvPr/>
        </p:nvSpPr>
        <p:spPr bwMode="auto">
          <a:xfrm>
            <a:off x="2497009" y="255465"/>
            <a:ext cx="3036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按时间</a:t>
            </a:r>
            <a:r>
              <a:rPr lang="zh-CN" altLang="en-US" sz="2800" b="1" dirty="0" smtClean="0">
                <a:solidFill>
                  <a:srgbClr val="3333FF"/>
                </a:solidFill>
                <a:ea typeface="楷体_GB2312" pitchFamily="49" charset="-122"/>
              </a:rPr>
              <a:t>优先</a:t>
            </a:r>
            <a:r>
              <a:rPr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队列</a:t>
            </a:r>
          </a:p>
        </p:txBody>
      </p:sp>
      <p:sp>
        <p:nvSpPr>
          <p:cNvPr id="37930" name="TextBox 92"/>
          <p:cNvSpPr txBox="1">
            <a:spLocks noChangeArrowheads="1"/>
          </p:cNvSpPr>
          <p:nvPr/>
        </p:nvSpPr>
        <p:spPr bwMode="auto">
          <a:xfrm>
            <a:off x="3806825" y="23780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1" name="TextBox 93"/>
          <p:cNvSpPr txBox="1">
            <a:spLocks noChangeArrowheads="1"/>
          </p:cNvSpPr>
          <p:nvPr/>
        </p:nvSpPr>
        <p:spPr bwMode="auto">
          <a:xfrm>
            <a:off x="4451233" y="1878013"/>
            <a:ext cx="946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932" name="TextBox 94"/>
          <p:cNvSpPr txBox="1">
            <a:spLocks noChangeArrowheads="1"/>
          </p:cNvSpPr>
          <p:nvPr/>
        </p:nvSpPr>
        <p:spPr bwMode="auto">
          <a:xfrm>
            <a:off x="6816725" y="21113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+15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3" name="TextBox 95"/>
          <p:cNvSpPr txBox="1">
            <a:spLocks noChangeArrowheads="1"/>
          </p:cNvSpPr>
          <p:nvPr/>
        </p:nvSpPr>
        <p:spPr bwMode="auto">
          <a:xfrm>
            <a:off x="6400800" y="299610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+12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4" name="TextBox 96"/>
          <p:cNvSpPr txBox="1">
            <a:spLocks noChangeArrowheads="1"/>
          </p:cNvSpPr>
          <p:nvPr/>
        </p:nvSpPr>
        <p:spPr bwMode="auto">
          <a:xfrm>
            <a:off x="3829785" y="302577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+2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5" name="TextBox 97"/>
          <p:cNvSpPr txBox="1">
            <a:spLocks noChangeArrowheads="1"/>
          </p:cNvSpPr>
          <p:nvPr/>
        </p:nvSpPr>
        <p:spPr bwMode="auto">
          <a:xfrm>
            <a:off x="3778985" y="3740150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936" name="TextBox 98"/>
          <p:cNvSpPr txBox="1">
            <a:spLocks noChangeArrowheads="1"/>
          </p:cNvSpPr>
          <p:nvPr/>
        </p:nvSpPr>
        <p:spPr bwMode="auto">
          <a:xfrm>
            <a:off x="6318250" y="3659433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+14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8517" y="2957402"/>
            <a:ext cx="492443" cy="39005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事件按时间触发被机处理的顺序？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2" name="TextBox 93"/>
          <p:cNvSpPr txBox="1">
            <a:spLocks noChangeArrowheads="1"/>
          </p:cNvSpPr>
          <p:nvPr/>
        </p:nvSpPr>
        <p:spPr bwMode="auto">
          <a:xfrm>
            <a:off x="1966187" y="10196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TextBox 93"/>
          <p:cNvSpPr txBox="1">
            <a:spLocks noChangeArrowheads="1"/>
          </p:cNvSpPr>
          <p:nvPr/>
        </p:nvSpPr>
        <p:spPr bwMode="auto">
          <a:xfrm>
            <a:off x="1948602" y="770179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4" name="TextBox 93"/>
          <p:cNvSpPr txBox="1">
            <a:spLocks noChangeArrowheads="1"/>
          </p:cNvSpPr>
          <p:nvPr/>
        </p:nvSpPr>
        <p:spPr bwMode="auto">
          <a:xfrm>
            <a:off x="1966186" y="128012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6" name="TextBox 93"/>
          <p:cNvSpPr txBox="1">
            <a:spLocks noChangeArrowheads="1"/>
          </p:cNvSpPr>
          <p:nvPr/>
        </p:nvSpPr>
        <p:spPr bwMode="auto">
          <a:xfrm>
            <a:off x="1966186" y="191317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7" name="TextBox 93"/>
          <p:cNvSpPr txBox="1">
            <a:spLocks noChangeArrowheads="1"/>
          </p:cNvSpPr>
          <p:nvPr/>
        </p:nvSpPr>
        <p:spPr bwMode="auto">
          <a:xfrm>
            <a:off x="1948602" y="2511047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8" name="TextBox 93"/>
          <p:cNvSpPr txBox="1">
            <a:spLocks noChangeArrowheads="1"/>
          </p:cNvSpPr>
          <p:nvPr/>
        </p:nvSpPr>
        <p:spPr bwMode="auto">
          <a:xfrm>
            <a:off x="1983771" y="3108922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9" name="TextBox 98"/>
          <p:cNvSpPr txBox="1">
            <a:spLocks noChangeArrowheads="1"/>
          </p:cNvSpPr>
          <p:nvPr/>
        </p:nvSpPr>
        <p:spPr bwMode="auto">
          <a:xfrm>
            <a:off x="6318250" y="4362816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" name="Group 148"/>
          <p:cNvGrpSpPr>
            <a:grpSpLocks/>
          </p:cNvGrpSpPr>
          <p:nvPr/>
        </p:nvGrpSpPr>
        <p:grpSpPr bwMode="auto">
          <a:xfrm>
            <a:off x="923321" y="3499332"/>
            <a:ext cx="1060450" cy="630239"/>
            <a:chOff x="707" y="2160"/>
            <a:chExt cx="668" cy="397"/>
          </a:xfrm>
        </p:grpSpPr>
        <p:sp>
          <p:nvSpPr>
            <p:cNvPr id="111" name="Text Box 149"/>
            <p:cNvSpPr txBox="1">
              <a:spLocks noChangeArrowheads="1"/>
            </p:cNvSpPr>
            <p:nvPr/>
          </p:nvSpPr>
          <p:spPr bwMode="auto">
            <a:xfrm>
              <a:off x="707" y="2359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12" name="Line 150"/>
            <p:cNvSpPr>
              <a:spLocks noChangeShapeType="1"/>
            </p:cNvSpPr>
            <p:nvPr/>
          </p:nvSpPr>
          <p:spPr bwMode="auto">
            <a:xfrm>
              <a:off x="1029" y="216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3" name="TextBox 93"/>
          <p:cNvSpPr txBox="1">
            <a:spLocks noChangeArrowheads="1"/>
          </p:cNvSpPr>
          <p:nvPr/>
        </p:nvSpPr>
        <p:spPr bwMode="auto">
          <a:xfrm>
            <a:off x="2001356" y="3724384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18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97"/>
          <p:cNvSpPr txBox="1">
            <a:spLocks noChangeArrowheads="1"/>
          </p:cNvSpPr>
          <p:nvPr/>
        </p:nvSpPr>
        <p:spPr bwMode="auto">
          <a:xfrm>
            <a:off x="3814154" y="4408365"/>
            <a:ext cx="9477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+5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8" name="TextBox 97"/>
          <p:cNvSpPr txBox="1">
            <a:spLocks noChangeArrowheads="1"/>
          </p:cNvSpPr>
          <p:nvPr/>
        </p:nvSpPr>
        <p:spPr bwMode="auto">
          <a:xfrm>
            <a:off x="3761399" y="5146919"/>
            <a:ext cx="94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+2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组合 120"/>
          <p:cNvGrpSpPr/>
          <p:nvPr/>
        </p:nvGrpSpPr>
        <p:grpSpPr>
          <a:xfrm>
            <a:off x="5882786" y="4924669"/>
            <a:ext cx="1400787" cy="541640"/>
            <a:chOff x="5882786" y="4924669"/>
            <a:chExt cx="1400787" cy="541640"/>
          </a:xfrm>
        </p:grpSpPr>
        <p:sp>
          <p:nvSpPr>
            <p:cNvPr id="117" name="Text Box 72"/>
            <p:cNvSpPr txBox="1">
              <a:spLocks noChangeArrowheads="1"/>
            </p:cNvSpPr>
            <p:nvPr/>
          </p:nvSpPr>
          <p:spPr bwMode="auto">
            <a:xfrm>
              <a:off x="5882786" y="4924669"/>
              <a:ext cx="1101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</a:rPr>
                <a:t>+ 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durtime5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TextBox 98"/>
            <p:cNvSpPr txBox="1">
              <a:spLocks noChangeArrowheads="1"/>
            </p:cNvSpPr>
            <p:nvPr/>
          </p:nvSpPr>
          <p:spPr bwMode="auto">
            <a:xfrm>
              <a:off x="6335835" y="5066199"/>
              <a:ext cx="9477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+6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48"/>
          <p:cNvGrpSpPr>
            <a:grpSpLocks/>
          </p:cNvGrpSpPr>
          <p:nvPr/>
        </p:nvGrpSpPr>
        <p:grpSpPr bwMode="auto">
          <a:xfrm>
            <a:off x="923321" y="4096832"/>
            <a:ext cx="1060450" cy="701675"/>
            <a:chOff x="707" y="2193"/>
            <a:chExt cx="668" cy="442"/>
          </a:xfrm>
        </p:grpSpPr>
        <p:sp>
          <p:nvSpPr>
            <p:cNvPr id="123" name="Text Box 149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到达事件</a:t>
              </a:r>
              <a:r>
                <a:rPr lang="en-US" altLang="zh-CN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endParaRPr lang="en-US" altLang="zh-CN" sz="1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24" name="Line 150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48"/>
          <p:cNvGrpSpPr>
            <a:grpSpLocks/>
          </p:cNvGrpSpPr>
          <p:nvPr/>
        </p:nvGrpSpPr>
        <p:grpSpPr bwMode="auto">
          <a:xfrm>
            <a:off x="923321" y="4782050"/>
            <a:ext cx="1060450" cy="625480"/>
            <a:chOff x="707" y="2104"/>
            <a:chExt cx="668" cy="394"/>
          </a:xfrm>
        </p:grpSpPr>
        <p:sp>
          <p:nvSpPr>
            <p:cNvPr id="126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 smtClean="0">
                  <a:solidFill>
                    <a:srgbClr val="0000FF"/>
                  </a:solidFill>
                  <a:ea typeface="楷体_GB2312" pitchFamily="49" charset="-122"/>
                </a:rPr>
                <a:t>4</a:t>
              </a:r>
              <a:endParaRPr lang="en-US" altLang="zh-CN" sz="14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27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8" name="TextBox 93"/>
          <p:cNvSpPr txBox="1">
            <a:spLocks noChangeArrowheads="1"/>
          </p:cNvSpPr>
          <p:nvPr/>
        </p:nvSpPr>
        <p:spPr bwMode="auto">
          <a:xfrm>
            <a:off x="2018942" y="4375016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9" name="TextBox 93"/>
          <p:cNvSpPr txBox="1">
            <a:spLocks noChangeArrowheads="1"/>
          </p:cNvSpPr>
          <p:nvPr/>
        </p:nvSpPr>
        <p:spPr bwMode="auto">
          <a:xfrm>
            <a:off x="1983772" y="5060817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8" name="Group 148"/>
          <p:cNvGrpSpPr>
            <a:grpSpLocks/>
          </p:cNvGrpSpPr>
          <p:nvPr/>
        </p:nvGrpSpPr>
        <p:grpSpPr bwMode="auto">
          <a:xfrm>
            <a:off x="905736" y="5362342"/>
            <a:ext cx="1060450" cy="625480"/>
            <a:chOff x="707" y="2104"/>
            <a:chExt cx="668" cy="394"/>
          </a:xfrm>
        </p:grpSpPr>
        <p:sp>
          <p:nvSpPr>
            <p:cNvPr id="131" name="Text Box 149"/>
            <p:cNvSpPr txBox="1">
              <a:spLocks noChangeArrowheads="1"/>
            </p:cNvSpPr>
            <p:nvPr/>
          </p:nvSpPr>
          <p:spPr bwMode="auto">
            <a:xfrm>
              <a:off x="707" y="2304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ea typeface="楷体_GB2312" pitchFamily="49" charset="-122"/>
                </a:rPr>
                <a:t>到达事件</a:t>
              </a:r>
              <a:r>
                <a:rPr lang="en-US" altLang="zh-CN" sz="1400" b="1" dirty="0" smtClean="0">
                  <a:ea typeface="楷体_GB2312" pitchFamily="49" charset="-122"/>
                </a:rPr>
                <a:t>6</a:t>
              </a:r>
              <a:endParaRPr lang="en-US" altLang="zh-CN" sz="1400" b="1" dirty="0">
                <a:ea typeface="楷体_GB2312" pitchFamily="49" charset="-122"/>
              </a:endParaRPr>
            </a:p>
          </p:txBody>
        </p:sp>
        <p:sp>
          <p:nvSpPr>
            <p:cNvPr id="132" name="Line 150"/>
            <p:cNvSpPr>
              <a:spLocks noChangeShapeType="1"/>
            </p:cNvSpPr>
            <p:nvPr/>
          </p:nvSpPr>
          <p:spPr bwMode="auto">
            <a:xfrm>
              <a:off x="1029" y="2104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" name="TextBox 93"/>
          <p:cNvSpPr txBox="1">
            <a:spLocks noChangeArrowheads="1"/>
          </p:cNvSpPr>
          <p:nvPr/>
        </p:nvSpPr>
        <p:spPr bwMode="auto">
          <a:xfrm>
            <a:off x="1931018" y="5639883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9" name="Group 148"/>
          <p:cNvGrpSpPr>
            <a:grpSpLocks/>
          </p:cNvGrpSpPr>
          <p:nvPr/>
        </p:nvGrpSpPr>
        <p:grpSpPr bwMode="auto">
          <a:xfrm>
            <a:off x="905736" y="6004527"/>
            <a:ext cx="1060450" cy="625480"/>
            <a:chOff x="707" y="2049"/>
            <a:chExt cx="668" cy="394"/>
          </a:xfrm>
        </p:grpSpPr>
        <p:sp>
          <p:nvSpPr>
            <p:cNvPr id="134" name="Text Box 149"/>
            <p:cNvSpPr txBox="1">
              <a:spLocks noChangeArrowheads="1"/>
            </p:cNvSpPr>
            <p:nvPr/>
          </p:nvSpPr>
          <p:spPr bwMode="auto">
            <a:xfrm>
              <a:off x="707" y="2249"/>
              <a:ext cx="668" cy="1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 dirty="0" smtClean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endParaRPr lang="en-US" altLang="zh-CN" sz="14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35" name="Line 150"/>
            <p:cNvSpPr>
              <a:spLocks noChangeShapeType="1"/>
            </p:cNvSpPr>
            <p:nvPr/>
          </p:nvSpPr>
          <p:spPr bwMode="auto">
            <a:xfrm>
              <a:off x="1051" y="204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6" name="TextBox 93"/>
          <p:cNvSpPr txBox="1">
            <a:spLocks noChangeArrowheads="1"/>
          </p:cNvSpPr>
          <p:nvPr/>
        </p:nvSpPr>
        <p:spPr bwMode="auto">
          <a:xfrm>
            <a:off x="1983772" y="6255358"/>
            <a:ext cx="946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19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92186" y="132552"/>
            <a:ext cx="492443" cy="2904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事件被产生的顺序。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 bwMode="auto">
          <a:xfrm>
            <a:off x="5837046" y="5060817"/>
            <a:ext cx="1108076" cy="596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0" name="TextBox 93"/>
          <p:cNvSpPr txBox="1">
            <a:spLocks noChangeArrowheads="1"/>
          </p:cNvSpPr>
          <p:nvPr/>
        </p:nvSpPr>
        <p:spPr bwMode="auto">
          <a:xfrm>
            <a:off x="2039211" y="6249083"/>
            <a:ext cx="94615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</a:rPr>
              <a:t>20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711" grpId="0" animBg="1"/>
      <p:bldP spid="280732" grpId="0"/>
      <p:bldP spid="105" grpId="0"/>
      <p:bldP spid="102" grpId="0"/>
      <p:bldP spid="103" grpId="0"/>
      <p:bldP spid="104" grpId="0"/>
      <p:bldP spid="106" grpId="0"/>
      <p:bldP spid="107" grpId="0"/>
      <p:bldP spid="108" grpId="0"/>
      <p:bldP spid="113" grpId="0"/>
      <p:bldP spid="128" grpId="0"/>
      <p:bldP spid="129" grpId="0"/>
      <p:bldP spid="133" grpId="0"/>
      <p:bldP spid="1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68338" y="155575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6750" y="1865313"/>
            <a:ext cx="1060450" cy="665162"/>
            <a:chOff x="690" y="455"/>
            <a:chExt cx="668" cy="419"/>
          </a:xfrm>
        </p:grpSpPr>
        <p:sp>
          <p:nvSpPr>
            <p:cNvPr id="41103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104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79450" y="2538413"/>
            <a:ext cx="1060450" cy="704850"/>
            <a:chOff x="698" y="879"/>
            <a:chExt cx="668" cy="444"/>
          </a:xfrm>
        </p:grpSpPr>
        <p:sp>
          <p:nvSpPr>
            <p:cNvPr id="41101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102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06438" y="3238500"/>
            <a:ext cx="1060450" cy="703263"/>
            <a:chOff x="715" y="1320"/>
            <a:chExt cx="668" cy="443"/>
          </a:xfrm>
        </p:grpSpPr>
        <p:sp>
          <p:nvSpPr>
            <p:cNvPr id="41099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100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93738" y="3951288"/>
            <a:ext cx="1060450" cy="676275"/>
            <a:chOff x="707" y="1769"/>
            <a:chExt cx="668" cy="426"/>
          </a:xfrm>
        </p:grpSpPr>
        <p:sp>
          <p:nvSpPr>
            <p:cNvPr id="41097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098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93738" y="4624388"/>
            <a:ext cx="1060450" cy="701675"/>
            <a:chOff x="707" y="2193"/>
            <a:chExt cx="668" cy="442"/>
          </a:xfrm>
        </p:grpSpPr>
        <p:sp>
          <p:nvSpPr>
            <p:cNvPr id="41095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1096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96863" y="715963"/>
            <a:ext cx="2768600" cy="376237"/>
            <a:chOff x="508" y="347"/>
            <a:chExt cx="1372" cy="237"/>
          </a:xfrm>
        </p:grpSpPr>
        <p:sp>
          <p:nvSpPr>
            <p:cNvPr id="41093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1094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69" name="Text Box 21"/>
          <p:cNvSpPr txBox="1">
            <a:spLocks noChangeArrowheads="1"/>
          </p:cNvSpPr>
          <p:nvPr/>
        </p:nvSpPr>
        <p:spPr bwMode="auto">
          <a:xfrm>
            <a:off x="479425" y="1071563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40970" name="Text Box 24"/>
          <p:cNvSpPr txBox="1">
            <a:spLocks noChangeArrowheads="1"/>
          </p:cNvSpPr>
          <p:nvPr/>
        </p:nvSpPr>
        <p:spPr bwMode="auto">
          <a:xfrm>
            <a:off x="282575" y="219075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楷体_GB2312" pitchFamily="49" charset="-122"/>
              </a:rPr>
              <a:t>事件队列</a:t>
            </a:r>
            <a:r>
              <a:rPr lang="zh-CN" altLang="en-US" sz="2400" b="1" dirty="0">
                <a:ea typeface="楷体_GB2312" pitchFamily="49" charset="-122"/>
              </a:rPr>
              <a:t>数据结构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711575" y="1552575"/>
            <a:ext cx="4235450" cy="504825"/>
            <a:chOff x="2338" y="978"/>
            <a:chExt cx="2668" cy="318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91" name="Rectangle 3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2" name="Line 3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88" name="Rectangle 3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9" name="Line 3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0" name="Line 3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85" name="Rectangle 3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6" name="Line 3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7" name="Line 4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82" name="Rectangle 4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3" name="Line 4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84" name="Line 4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78" name="Line 4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79" name="Freeform 4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0" name="Line 4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81" name="Line 4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3711575" y="2198688"/>
            <a:ext cx="4235450" cy="504825"/>
            <a:chOff x="2338" y="978"/>
            <a:chExt cx="2668" cy="318"/>
          </a:xfrm>
        </p:grpSpPr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1072" name="Rectangle 5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Line 5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1069" name="Rectangle 5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" name="Line 5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1" name="Line 5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1066" name="Rectangle 5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7" name="Line 5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8" name="Line 6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1063" name="Rectangle 6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Line 6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65" name="Line 6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59" name="Line 6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0" name="Freeform 6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1" name="Line 6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2" name="Line 6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973" name="Text Box 69"/>
          <p:cNvSpPr txBox="1">
            <a:spLocks noChangeArrowheads="1"/>
          </p:cNvSpPr>
          <p:nvPr/>
        </p:nvSpPr>
        <p:spPr bwMode="auto">
          <a:xfrm>
            <a:off x="2890838" y="1574800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40974" name="Text Box 70"/>
          <p:cNvSpPr txBox="1">
            <a:spLocks noChangeArrowheads="1"/>
          </p:cNvSpPr>
          <p:nvPr/>
        </p:nvSpPr>
        <p:spPr bwMode="auto">
          <a:xfrm>
            <a:off x="2916238" y="22066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2506663" y="3636963"/>
            <a:ext cx="2090737" cy="846137"/>
            <a:chOff x="1579" y="2291"/>
            <a:chExt cx="1317" cy="533"/>
          </a:xfrm>
        </p:grpSpPr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2116" y="2583"/>
              <a:ext cx="780" cy="237"/>
              <a:chOff x="1660" y="1025"/>
              <a:chExt cx="780" cy="237"/>
            </a:xfrm>
          </p:grpSpPr>
          <p:grpSp>
            <p:nvGrpSpPr>
              <p:cNvPr id="20" name="Group 79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10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0     0   </a:t>
                  </a:r>
                </a:p>
              </p:txBody>
            </p:sp>
            <p:sp>
              <p:nvSpPr>
                <p:cNvPr id="41053" name="Line 8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4" name="Line 8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83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105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51" name="Line 8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2780" y="2291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7" name="Text Box 87"/>
            <p:cNvSpPr txBox="1">
              <a:spLocks noChangeArrowheads="1"/>
            </p:cNvSpPr>
            <p:nvPr/>
          </p:nvSpPr>
          <p:spPr bwMode="auto">
            <a:xfrm>
              <a:off x="1579" y="2574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22" name="Group 148"/>
          <p:cNvGrpSpPr>
            <a:grpSpLocks/>
          </p:cNvGrpSpPr>
          <p:nvPr/>
        </p:nvGrpSpPr>
        <p:grpSpPr bwMode="auto">
          <a:xfrm>
            <a:off x="2954338" y="2905125"/>
            <a:ext cx="2284412" cy="860425"/>
            <a:chOff x="1861" y="1830"/>
            <a:chExt cx="1439" cy="542"/>
          </a:xfrm>
        </p:grpSpPr>
        <p:grpSp>
          <p:nvGrpSpPr>
            <p:cNvPr id="23" name="Group 74"/>
            <p:cNvGrpSpPr>
              <a:grpSpLocks/>
            </p:cNvGrpSpPr>
            <p:nvPr/>
          </p:nvGrpSpPr>
          <p:grpSpPr bwMode="auto">
            <a:xfrm>
              <a:off x="2116" y="2135"/>
              <a:ext cx="780" cy="237"/>
              <a:chOff x="1660" y="654"/>
              <a:chExt cx="780" cy="237"/>
            </a:xfrm>
          </p:grpSpPr>
          <p:sp>
            <p:nvSpPr>
              <p:cNvPr id="41042" name="Text Box 75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        </a:t>
                </a:r>
              </a:p>
            </p:txBody>
          </p:sp>
          <p:sp>
            <p:nvSpPr>
              <p:cNvPr id="41043" name="Line 76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44" name="Line 77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1041" name="Text Box 88"/>
            <p:cNvSpPr txBox="1">
              <a:spLocks noChangeArrowheads="1"/>
            </p:cNvSpPr>
            <p:nvPr/>
          </p:nvSpPr>
          <p:spPr bwMode="auto">
            <a:xfrm>
              <a:off x="1861" y="1830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发生时间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类型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</a:p>
          </p:txBody>
        </p:sp>
      </p:grpSp>
      <p:sp>
        <p:nvSpPr>
          <p:cNvPr id="288857" name="Text Box 89"/>
          <p:cNvSpPr txBox="1">
            <a:spLocks noChangeArrowheads="1"/>
          </p:cNvSpPr>
          <p:nvPr/>
        </p:nvSpPr>
        <p:spPr bwMode="auto">
          <a:xfrm>
            <a:off x="2192338" y="4660900"/>
            <a:ext cx="391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初始化（</a:t>
            </a:r>
            <a:r>
              <a:rPr lang="en-US" altLang="zh-CN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OpenForDay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8858" name="Text Box 90"/>
          <p:cNvSpPr txBox="1">
            <a:spLocks noChangeArrowheads="1"/>
          </p:cNvSpPr>
          <p:nvPr/>
        </p:nvSpPr>
        <p:spPr bwMode="auto">
          <a:xfrm>
            <a:off x="2357438" y="5038725"/>
            <a:ext cx="4460875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。初始化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个窗口队列；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。初始化事件链表；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。设置第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个客户到达事件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。插入事件优先队列；</a:t>
            </a:r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5562600" y="2860675"/>
            <a:ext cx="2779713" cy="2601913"/>
            <a:chOff x="3504" y="1802"/>
            <a:chExt cx="1751" cy="1639"/>
          </a:xfrm>
        </p:grpSpPr>
        <p:grpSp>
          <p:nvGrpSpPr>
            <p:cNvPr id="25" name="Group 91"/>
            <p:cNvGrpSpPr>
              <a:grpSpLocks/>
            </p:cNvGrpSpPr>
            <p:nvPr/>
          </p:nvGrpSpPr>
          <p:grpSpPr bwMode="auto">
            <a:xfrm>
              <a:off x="3865" y="2088"/>
              <a:ext cx="1118" cy="318"/>
              <a:chOff x="2895" y="675"/>
              <a:chExt cx="1118" cy="318"/>
            </a:xfrm>
          </p:grpSpPr>
          <p:grpSp>
            <p:nvGrpSpPr>
              <p:cNvPr id="26" name="Group 92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38" name="Rectangle 93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9" name="Line 94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5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35" name="Rectangle 96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36" name="Line 97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7" name="Line 98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30" name="Line 99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31" name="Freeform 100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33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34" name="Line 103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104"/>
            <p:cNvGrpSpPr>
              <a:grpSpLocks/>
            </p:cNvGrpSpPr>
            <p:nvPr/>
          </p:nvGrpSpPr>
          <p:grpSpPr bwMode="auto">
            <a:xfrm>
              <a:off x="3865" y="2430"/>
              <a:ext cx="1118" cy="318"/>
              <a:chOff x="2895" y="675"/>
              <a:chExt cx="1118" cy="318"/>
            </a:xfrm>
          </p:grpSpPr>
          <p:grpSp>
            <p:nvGrpSpPr>
              <p:cNvPr id="30" name="Group 105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7" name="Line 107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8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23" name="Rectangle 109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4" name="Line 110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5" name="Line 111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18" name="Line 112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19" name="Freeform 113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992" name="Group 114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2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22" name="Line 116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993" name="Group 117"/>
            <p:cNvGrpSpPr>
              <a:grpSpLocks/>
            </p:cNvGrpSpPr>
            <p:nvPr/>
          </p:nvGrpSpPr>
          <p:grpSpPr bwMode="auto">
            <a:xfrm>
              <a:off x="3865" y="2771"/>
              <a:ext cx="1118" cy="318"/>
              <a:chOff x="2895" y="675"/>
              <a:chExt cx="1118" cy="318"/>
            </a:xfrm>
          </p:grpSpPr>
          <p:grpSp>
            <p:nvGrpSpPr>
              <p:cNvPr id="40996" name="Group 11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1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5" name="Line 12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04" name="Group 12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1011" name="Rectangle 12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12" name="Line 12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3" name="Line 12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006" name="Line 12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07" name="Freeform 12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05" name="Group 12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1009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10" name="Line 12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008" name="Group 130"/>
            <p:cNvGrpSpPr>
              <a:grpSpLocks/>
            </p:cNvGrpSpPr>
            <p:nvPr/>
          </p:nvGrpSpPr>
          <p:grpSpPr bwMode="auto">
            <a:xfrm>
              <a:off x="3865" y="3123"/>
              <a:ext cx="1118" cy="318"/>
              <a:chOff x="2895" y="675"/>
              <a:chExt cx="1118" cy="318"/>
            </a:xfrm>
          </p:grpSpPr>
          <p:grpSp>
            <p:nvGrpSpPr>
              <p:cNvPr id="41016" name="Group 13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1002" name="Rectangle 13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Line 13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017" name="Group 13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099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0" name="Line 13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1001" name="Line 13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0994" name="Line 13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995" name="Freeform 13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020" name="Group 14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099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998" name="Line 14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90" name="Text Box 143"/>
            <p:cNvSpPr txBox="1">
              <a:spLocks noChangeArrowheads="1"/>
            </p:cNvSpPr>
            <p:nvPr/>
          </p:nvSpPr>
          <p:spPr bwMode="auto">
            <a:xfrm>
              <a:off x="3666" y="2156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0991" name="Text Box 144"/>
            <p:cNvSpPr txBox="1">
              <a:spLocks noChangeArrowheads="1"/>
            </p:cNvSpPr>
            <p:nvPr/>
          </p:nvSpPr>
          <p:spPr bwMode="auto">
            <a:xfrm>
              <a:off x="3504" y="1802"/>
              <a:ext cx="1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                 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（到达时间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所需时间）</a:t>
              </a:r>
            </a:p>
          </p:txBody>
        </p:sp>
      </p:grpSp>
      <p:grpSp>
        <p:nvGrpSpPr>
          <p:cNvPr id="41028" name="Group 149"/>
          <p:cNvGrpSpPr>
            <a:grpSpLocks/>
          </p:cNvGrpSpPr>
          <p:nvPr/>
        </p:nvGrpSpPr>
        <p:grpSpPr bwMode="auto">
          <a:xfrm>
            <a:off x="3143250" y="247650"/>
            <a:ext cx="5522925" cy="1222375"/>
            <a:chOff x="2220" y="156"/>
            <a:chExt cx="3479" cy="770"/>
          </a:xfrm>
        </p:grpSpPr>
        <p:sp>
          <p:nvSpPr>
            <p:cNvPr id="40981" name="Text Box 150"/>
            <p:cNvSpPr txBox="1">
              <a:spLocks noChangeArrowheads="1"/>
            </p:cNvSpPr>
            <p:nvPr/>
          </p:nvSpPr>
          <p:spPr bwMode="auto">
            <a:xfrm>
              <a:off x="3411" y="156"/>
              <a:ext cx="2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窗口客户队列数据结构</a:t>
              </a:r>
            </a:p>
          </p:txBody>
        </p:sp>
        <p:sp>
          <p:nvSpPr>
            <p:cNvPr id="40982" name="Text Box 151"/>
            <p:cNvSpPr txBox="1">
              <a:spLocks noChangeArrowheads="1"/>
            </p:cNvSpPr>
            <p:nvPr/>
          </p:nvSpPr>
          <p:spPr bwMode="auto">
            <a:xfrm>
              <a:off x="3672" y="503"/>
              <a:ext cx="176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/>
                <a:t> 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到达时间 事务所需时间</a:t>
              </a:r>
            </a:p>
          </p:txBody>
        </p:sp>
        <p:sp>
          <p:nvSpPr>
            <p:cNvPr id="40983" name="Line 152"/>
            <p:cNvSpPr>
              <a:spLocks noChangeShapeType="1"/>
            </p:cNvSpPr>
            <p:nvPr/>
          </p:nvSpPr>
          <p:spPr bwMode="auto">
            <a:xfrm>
              <a:off x="4410" y="50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Text Box 153"/>
            <p:cNvSpPr txBox="1">
              <a:spLocks noChangeArrowheads="1"/>
            </p:cNvSpPr>
            <p:nvPr/>
          </p:nvSpPr>
          <p:spPr bwMode="auto">
            <a:xfrm>
              <a:off x="3782" y="714"/>
              <a:ext cx="15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Arrivetime         Duration</a:t>
              </a:r>
            </a:p>
          </p:txBody>
        </p:sp>
        <p:sp>
          <p:nvSpPr>
            <p:cNvPr id="40985" name="Rectangle 154"/>
            <p:cNvSpPr>
              <a:spLocks noChangeArrowheads="1"/>
            </p:cNvSpPr>
            <p:nvPr/>
          </p:nvSpPr>
          <p:spPr bwMode="auto">
            <a:xfrm>
              <a:off x="2220" y="40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</a:t>
              </a:r>
              <a:r>
                <a:rPr lang="zh-CN" altLang="en-US" sz="1400" b="1" dirty="0"/>
                <a:t>：到达事件；</a:t>
              </a:r>
            </a:p>
            <a:p>
              <a:r>
                <a:rPr lang="en-US" altLang="zh-CN" sz="1400" b="1" dirty="0"/>
                <a:t>1-4</a:t>
              </a:r>
              <a:r>
                <a:rPr lang="zh-CN" altLang="en-US" sz="1400" b="1" dirty="0"/>
                <a:t>：离开</a:t>
              </a:r>
              <a:r>
                <a:rPr lang="zh-CN" altLang="en-US" sz="1400" b="1" dirty="0" smtClean="0"/>
                <a:t>事件的窗口；</a:t>
              </a:r>
              <a:endParaRPr lang="zh-CN" altLang="en-US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5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70113" y="12223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25450" y="841375"/>
            <a:ext cx="864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问题</a:t>
            </a:r>
            <a:r>
              <a:rPr lang="zh-CN" altLang="en-US" sz="3200" b="1">
                <a:ea typeface="楷体_GB2312" pitchFamily="49" charset="-122"/>
              </a:rPr>
              <a:t>：</a:t>
            </a:r>
            <a:r>
              <a:rPr lang="en-US" altLang="zh-CN" sz="3200" b="1">
                <a:ea typeface="楷体_GB2312" pitchFamily="49" charset="-122"/>
              </a:rPr>
              <a:t>1). </a:t>
            </a:r>
            <a:r>
              <a:rPr lang="zh-CN" altLang="en-US" sz="2800" b="1">
                <a:ea typeface="楷体_GB2312" pitchFamily="49" charset="-122"/>
              </a:rPr>
              <a:t>编制一个程序</a:t>
            </a: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模拟</a:t>
            </a:r>
            <a:r>
              <a:rPr lang="zh-CN" altLang="en-US" sz="2800" b="1">
                <a:ea typeface="楷体_GB2312" pitchFamily="49" charset="-122"/>
              </a:rPr>
              <a:t>银行一天的业务活动。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              </a:t>
            </a:r>
            <a:r>
              <a:rPr lang="en-US" altLang="zh-CN" sz="2800" b="1">
                <a:ea typeface="楷体_GB2312" pitchFamily="49" charset="-122"/>
              </a:rPr>
              <a:t>2). </a:t>
            </a:r>
            <a:r>
              <a:rPr lang="zh-CN" altLang="en-US" sz="2800" b="1">
                <a:ea typeface="楷体_GB2312" pitchFamily="49" charset="-122"/>
              </a:rPr>
              <a:t>计算一天中客户在银行逗留的平均时间。</a:t>
            </a:r>
          </a:p>
        </p:txBody>
      </p: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795338" y="4408488"/>
            <a:ext cx="75422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银行开门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OpenForDay</a:t>
            </a:r>
            <a:r>
              <a:rPr lang="zh-CN" altLang="en-US" sz="2000" b="1">
                <a:solidFill>
                  <a:srgbClr val="FF33CC"/>
                </a:solidFill>
              </a:rPr>
              <a:t>）；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2.while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（事件）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客户到达事件</a:t>
            </a:r>
            <a:r>
              <a:rPr lang="en-US" altLang="zh-CN" sz="2000" b="1">
                <a:solidFill>
                  <a:srgbClr val="FF33CC"/>
                </a:solidFill>
              </a:rPr>
              <a:t>(CustomerArrived)</a:t>
            </a:r>
            <a:r>
              <a:rPr lang="zh-CN" altLang="en-US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客户离开事件</a:t>
            </a:r>
            <a:r>
              <a:rPr lang="en-US" altLang="zh-CN" sz="2000" b="1">
                <a:solidFill>
                  <a:srgbClr val="FF33CC"/>
                </a:solidFill>
              </a:rPr>
              <a:t>(CustomerDeparture)</a:t>
            </a:r>
            <a:r>
              <a:rPr lang="zh-CN" altLang="en-US" sz="2000" b="1">
                <a:solidFill>
                  <a:srgbClr val="FF33CC"/>
                </a:solidFill>
              </a:rPr>
              <a:t>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银行关门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计算平均逗留时间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910138" y="5867400"/>
            <a:ext cx="41417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＝总的逗留时间</a:t>
            </a:r>
            <a:r>
              <a:rPr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客户人数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178050" y="6321425"/>
            <a:ext cx="6275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每个客户逗留时间＝到达时间－离开时间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14475" y="1833563"/>
            <a:ext cx="6351588" cy="2316162"/>
            <a:chOff x="862" y="1155"/>
            <a:chExt cx="4093" cy="15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2" y="1155"/>
              <a:ext cx="4093" cy="1551"/>
              <a:chOff x="786" y="1364"/>
              <a:chExt cx="4254" cy="2094"/>
            </a:xfrm>
          </p:grpSpPr>
          <p:sp>
            <p:nvSpPr>
              <p:cNvPr id="35854" name="Rectangle 5"/>
              <p:cNvSpPr>
                <a:spLocks noChangeArrowheads="1"/>
              </p:cNvSpPr>
              <p:nvPr/>
            </p:nvSpPr>
            <p:spPr bwMode="auto">
              <a:xfrm>
                <a:off x="786" y="1364"/>
                <a:ext cx="4254" cy="177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6"/>
              <p:cNvSpPr>
                <a:spLocks noChangeArrowheads="1"/>
              </p:cNvSpPr>
              <p:nvPr/>
            </p:nvSpPr>
            <p:spPr bwMode="auto">
              <a:xfrm>
                <a:off x="1196" y="1497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7"/>
              <p:cNvSpPr>
                <a:spLocks noChangeArrowheads="1"/>
              </p:cNvSpPr>
              <p:nvPr/>
            </p:nvSpPr>
            <p:spPr bwMode="auto">
              <a:xfrm>
                <a:off x="2115" y="1508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8"/>
              <p:cNvSpPr>
                <a:spLocks noChangeArrowheads="1"/>
              </p:cNvSpPr>
              <p:nvPr/>
            </p:nvSpPr>
            <p:spPr bwMode="auto">
              <a:xfrm>
                <a:off x="2990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9"/>
              <p:cNvSpPr>
                <a:spLocks noChangeArrowheads="1"/>
              </p:cNvSpPr>
              <p:nvPr/>
            </p:nvSpPr>
            <p:spPr bwMode="auto">
              <a:xfrm>
                <a:off x="3931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340" y="1907"/>
                <a:ext cx="288" cy="443"/>
                <a:chOff x="1340" y="2193"/>
                <a:chExt cx="288" cy="443"/>
              </a:xfrm>
            </p:grpSpPr>
            <p:sp>
              <p:nvSpPr>
                <p:cNvPr id="358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2270" y="1918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178" y="1907"/>
                <a:ext cx="288" cy="443"/>
                <a:chOff x="1340" y="2193"/>
                <a:chExt cx="288" cy="443"/>
              </a:xfrm>
            </p:grpSpPr>
            <p:sp>
              <p:nvSpPr>
                <p:cNvPr id="358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4098" y="1918"/>
                <a:ext cx="288" cy="443"/>
                <a:chOff x="1340" y="2193"/>
                <a:chExt cx="288" cy="443"/>
              </a:xfrm>
            </p:grpSpPr>
            <p:sp>
              <p:nvSpPr>
                <p:cNvPr id="358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283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2080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577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2705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到达事件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272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AutoShape 28"/>
              <p:cNvSpPr>
                <a:spLocks noChangeArrowheads="1"/>
              </p:cNvSpPr>
              <p:nvPr/>
            </p:nvSpPr>
            <p:spPr bwMode="auto">
              <a:xfrm>
                <a:off x="1593" y="2893"/>
                <a:ext cx="154" cy="432"/>
              </a:xfrm>
              <a:prstGeom prst="upArrow">
                <a:avLst>
                  <a:gd name="adj1" fmla="val 34722"/>
                  <a:gd name="adj2" fmla="val 700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AutoShape 29"/>
              <p:cNvSpPr>
                <a:spLocks noChangeArrowheads="1"/>
              </p:cNvSpPr>
              <p:nvPr/>
            </p:nvSpPr>
            <p:spPr bwMode="auto">
              <a:xfrm>
                <a:off x="3890" y="2993"/>
                <a:ext cx="133" cy="465"/>
              </a:xfrm>
              <a:prstGeom prst="downArrow">
                <a:avLst>
                  <a:gd name="adj1" fmla="val 50000"/>
                  <a:gd name="adj2" fmla="val 874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3942" y="2661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离开事件</a:t>
                </a:r>
              </a:p>
            </p:txBody>
          </p:sp>
        </p:grpSp>
        <p:sp>
          <p:nvSpPr>
            <p:cNvPr id="35850" name="Text Box 39"/>
            <p:cNvSpPr txBox="1">
              <a:spLocks noChangeArrowheads="1"/>
            </p:cNvSpPr>
            <p:nvPr/>
          </p:nvSpPr>
          <p:spPr bwMode="auto">
            <a:xfrm>
              <a:off x="1270" y="1236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51" name="Text Box 40"/>
            <p:cNvSpPr txBox="1">
              <a:spLocks noChangeArrowheads="1"/>
            </p:cNvSpPr>
            <p:nvPr/>
          </p:nvSpPr>
          <p:spPr bwMode="auto">
            <a:xfrm>
              <a:off x="2156" y="1244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52" name="Text Box 41"/>
            <p:cNvSpPr txBox="1">
              <a:spLocks noChangeArrowheads="1"/>
            </p:cNvSpPr>
            <p:nvPr/>
          </p:nvSpPr>
          <p:spPr bwMode="auto">
            <a:xfrm>
              <a:off x="2994" y="1244"/>
              <a:ext cx="7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5853" name="Text Box 42"/>
            <p:cNvSpPr txBox="1">
              <a:spLocks noChangeArrowheads="1"/>
            </p:cNvSpPr>
            <p:nvPr/>
          </p:nvSpPr>
          <p:spPr bwMode="auto">
            <a:xfrm>
              <a:off x="3899" y="1260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296863" y="4010025"/>
            <a:ext cx="585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主程序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Bank_Simulation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6164263" y="4779963"/>
            <a:ext cx="2090737" cy="846137"/>
            <a:chOff x="1579" y="2291"/>
            <a:chExt cx="1317" cy="533"/>
          </a:xfrm>
        </p:grpSpPr>
        <p:grpSp>
          <p:nvGrpSpPr>
            <p:cNvPr id="8" name="Group 78"/>
            <p:cNvGrpSpPr>
              <a:grpSpLocks/>
            </p:cNvGrpSpPr>
            <p:nvPr/>
          </p:nvGrpSpPr>
          <p:grpSpPr bwMode="auto">
            <a:xfrm>
              <a:off x="2116" y="2583"/>
              <a:ext cx="780" cy="237"/>
              <a:chOff x="1660" y="1025"/>
              <a:chExt cx="780" cy="237"/>
            </a:xfrm>
          </p:grpSpPr>
          <p:grpSp>
            <p:nvGrpSpPr>
              <p:cNvPr id="9" name="Group 79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0     0   </a:t>
                  </a:r>
                </a:p>
              </p:txBody>
            </p:sp>
            <p:sp>
              <p:nvSpPr>
                <p:cNvPr id="49" name="Line 8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0" name="Line 8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83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" name="Line 8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Line 86"/>
            <p:cNvSpPr>
              <a:spLocks noChangeShapeType="1"/>
            </p:cNvSpPr>
            <p:nvPr/>
          </p:nvSpPr>
          <p:spPr bwMode="auto">
            <a:xfrm>
              <a:off x="2780" y="2291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Text Box 87"/>
            <p:cNvSpPr txBox="1">
              <a:spLocks noChangeArrowheads="1"/>
            </p:cNvSpPr>
            <p:nvPr/>
          </p:nvSpPr>
          <p:spPr bwMode="auto">
            <a:xfrm>
              <a:off x="1579" y="2574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11" name="Group 148"/>
          <p:cNvGrpSpPr>
            <a:grpSpLocks/>
          </p:cNvGrpSpPr>
          <p:nvPr/>
        </p:nvGrpSpPr>
        <p:grpSpPr bwMode="auto">
          <a:xfrm>
            <a:off x="6611938" y="4048125"/>
            <a:ext cx="2284412" cy="860425"/>
            <a:chOff x="1861" y="1830"/>
            <a:chExt cx="1439" cy="542"/>
          </a:xfrm>
        </p:grpSpPr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2116" y="2135"/>
              <a:ext cx="780" cy="237"/>
              <a:chOff x="1660" y="654"/>
              <a:chExt cx="780" cy="237"/>
            </a:xfrm>
          </p:grpSpPr>
          <p:sp>
            <p:nvSpPr>
              <p:cNvPr id="54" name="Text Box 75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        </a:t>
                </a:r>
              </a:p>
            </p:txBody>
          </p:sp>
          <p:sp>
            <p:nvSpPr>
              <p:cNvPr id="55" name="Line 76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77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" name="Text Box 88"/>
            <p:cNvSpPr txBox="1">
              <a:spLocks noChangeArrowheads="1"/>
            </p:cNvSpPr>
            <p:nvPr/>
          </p:nvSpPr>
          <p:spPr bwMode="auto">
            <a:xfrm>
              <a:off x="1861" y="1830"/>
              <a:ext cx="1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发生时间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,</a:t>
              </a: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类型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096963" y="155575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5375" y="1865313"/>
            <a:ext cx="1060450" cy="665162"/>
            <a:chOff x="690" y="455"/>
            <a:chExt cx="668" cy="419"/>
          </a:xfrm>
        </p:grpSpPr>
        <p:sp>
          <p:nvSpPr>
            <p:cNvPr id="39009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10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08075" y="2538413"/>
            <a:ext cx="1060450" cy="704850"/>
            <a:chOff x="698" y="879"/>
            <a:chExt cx="668" cy="444"/>
          </a:xfrm>
        </p:grpSpPr>
        <p:sp>
          <p:nvSpPr>
            <p:cNvPr id="39007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08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35063" y="3238500"/>
            <a:ext cx="1060450" cy="703263"/>
            <a:chOff x="715" y="1320"/>
            <a:chExt cx="668" cy="443"/>
          </a:xfrm>
        </p:grpSpPr>
        <p:sp>
          <p:nvSpPr>
            <p:cNvPr id="39005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9006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22363" y="3951288"/>
            <a:ext cx="1060450" cy="676275"/>
            <a:chOff x="707" y="1769"/>
            <a:chExt cx="668" cy="426"/>
          </a:xfrm>
        </p:grpSpPr>
        <p:sp>
          <p:nvSpPr>
            <p:cNvPr id="39003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9004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122363" y="4624388"/>
            <a:ext cx="1060450" cy="701675"/>
            <a:chOff x="707" y="2193"/>
            <a:chExt cx="668" cy="442"/>
          </a:xfrm>
        </p:grpSpPr>
        <p:sp>
          <p:nvSpPr>
            <p:cNvPr id="39001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39002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25488" y="715963"/>
            <a:ext cx="2768600" cy="376237"/>
            <a:chOff x="508" y="347"/>
            <a:chExt cx="1372" cy="237"/>
          </a:xfrm>
        </p:grpSpPr>
        <p:sp>
          <p:nvSpPr>
            <p:cNvPr id="38999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39000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21" name="Text Box 21"/>
          <p:cNvSpPr txBox="1">
            <a:spLocks noChangeArrowheads="1"/>
          </p:cNvSpPr>
          <p:nvPr/>
        </p:nvSpPr>
        <p:spPr bwMode="auto">
          <a:xfrm>
            <a:off x="908050" y="1071563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286742" name="Text Box 22"/>
          <p:cNvSpPr txBox="1">
            <a:spLocks noChangeArrowheads="1"/>
          </p:cNvSpPr>
          <p:nvPr/>
        </p:nvSpPr>
        <p:spPr bwMode="auto">
          <a:xfrm>
            <a:off x="2573338" y="2895600"/>
            <a:ext cx="6262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到达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事件处理（</a:t>
            </a:r>
            <a:r>
              <a:rPr lang="en-US" altLang="zh-CN" sz="24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CustomerArrived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）：</a:t>
            </a:r>
          </a:p>
        </p:txBody>
      </p:sp>
      <p:sp>
        <p:nvSpPr>
          <p:cNvPr id="286743" name="Text Box 23"/>
          <p:cNvSpPr txBox="1">
            <a:spLocks noChangeArrowheads="1"/>
          </p:cNvSpPr>
          <p:nvPr/>
        </p:nvSpPr>
        <p:spPr bwMode="auto">
          <a:xfrm>
            <a:off x="2984500" y="3375025"/>
            <a:ext cx="674528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产生两个随机数：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durtime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intertime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产生客户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到达事件，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并插入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事件优先队列，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到达事件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发生时间</a:t>
            </a:r>
            <a:r>
              <a:rPr lang="zh-CN" altLang="en-US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＝当前时间</a:t>
            </a:r>
            <a:r>
              <a:rPr lang="en-US" altLang="zh-CN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到达间隔</a:t>
            </a:r>
            <a:r>
              <a:rPr lang="zh-CN" altLang="en-US" sz="2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将当前客户插入最短的窗口客户队列；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如果窗口客户队列为空，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产生该客户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离开事件，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并插入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事件优先队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发生时间</a:t>
            </a:r>
            <a:r>
              <a:rPr lang="zh-CN" altLang="en-US" sz="22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＝当前时间</a:t>
            </a:r>
            <a:r>
              <a:rPr lang="en-US" altLang="zh-CN" sz="2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8924" name="Text Box 24"/>
          <p:cNvSpPr txBox="1">
            <a:spLocks noChangeArrowheads="1"/>
          </p:cNvSpPr>
          <p:nvPr/>
        </p:nvSpPr>
        <p:spPr bwMode="auto">
          <a:xfrm>
            <a:off x="282575" y="219075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sp>
        <p:nvSpPr>
          <p:cNvPr id="38925" name="Text Box 27"/>
          <p:cNvSpPr txBox="1">
            <a:spLocks noChangeArrowheads="1"/>
          </p:cNvSpPr>
          <p:nvPr/>
        </p:nvSpPr>
        <p:spPr bwMode="auto">
          <a:xfrm>
            <a:off x="5239245" y="247650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窗口客户队列数据结构</a:t>
            </a:r>
          </a:p>
        </p:txBody>
      </p:sp>
      <p:sp>
        <p:nvSpPr>
          <p:cNvPr id="38926" name="Text Box 29"/>
          <p:cNvSpPr txBox="1">
            <a:spLocks noChangeArrowheads="1"/>
          </p:cNvSpPr>
          <p:nvPr/>
        </p:nvSpPr>
        <p:spPr bwMode="auto">
          <a:xfrm>
            <a:off x="5653583" y="798513"/>
            <a:ext cx="27940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 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到达时间 事务所需时间</a:t>
            </a:r>
          </a:p>
        </p:txBody>
      </p:sp>
      <p:sp>
        <p:nvSpPr>
          <p:cNvPr id="38927" name="Line 30"/>
          <p:cNvSpPr>
            <a:spLocks noChangeShapeType="1"/>
          </p:cNvSpPr>
          <p:nvPr/>
        </p:nvSpPr>
        <p:spPr bwMode="auto">
          <a:xfrm>
            <a:off x="6825403" y="79851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8" name="Text Box 31"/>
          <p:cNvSpPr txBox="1">
            <a:spLocks noChangeArrowheads="1"/>
          </p:cNvSpPr>
          <p:nvPr/>
        </p:nvSpPr>
        <p:spPr bwMode="auto">
          <a:xfrm>
            <a:off x="5828208" y="1133475"/>
            <a:ext cx="2514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Arrivetime         Duration</a:t>
            </a:r>
          </a:p>
        </p:txBody>
      </p: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3711575" y="1552575"/>
            <a:ext cx="4235450" cy="504825"/>
            <a:chOff x="2338" y="978"/>
            <a:chExt cx="2668" cy="31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97" name="Rectangle 3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8" name="Line 3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94" name="Rectangle 3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5" name="Line 3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6" name="Line 3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91" name="Rectangle 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92" name="Line 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3" name="Line 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88" name="Rectangle 4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89" name="Line 4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90" name="Line 4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84" name="Line 50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5" name="Freeform 51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6" name="Line 52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7" name="Line 53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3711575" y="2198688"/>
            <a:ext cx="4235450" cy="504825"/>
            <a:chOff x="2338" y="978"/>
            <a:chExt cx="2668" cy="318"/>
          </a:xfrm>
        </p:grpSpPr>
        <p:grpSp>
          <p:nvGrpSpPr>
            <p:cNvPr id="14" name="Group 56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38978" name="Rectangle 5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9" name="Line 5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38975" name="Rectangle 6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6" name="Line 6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7" name="Line 6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8972" name="Rectangle 6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3" name="Line 6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4" name="Line 6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8969" name="Rectangle 6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70" name="Line 6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71" name="Line 7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65" name="Line 71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Freeform 72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7" name="Line 73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8" name="Line 74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31" name="Text Box 75"/>
          <p:cNvSpPr txBox="1">
            <a:spLocks noChangeArrowheads="1"/>
          </p:cNvSpPr>
          <p:nvPr/>
        </p:nvSpPr>
        <p:spPr bwMode="auto">
          <a:xfrm>
            <a:off x="2890838" y="1574800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8932" name="Text Box 76"/>
          <p:cNvSpPr txBox="1">
            <a:spLocks noChangeArrowheads="1"/>
          </p:cNvSpPr>
          <p:nvPr/>
        </p:nvSpPr>
        <p:spPr bwMode="auto">
          <a:xfrm>
            <a:off x="2916238" y="22066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8" name="Group 121"/>
          <p:cNvGrpSpPr>
            <a:grpSpLocks/>
          </p:cNvGrpSpPr>
          <p:nvPr/>
        </p:nvGrpSpPr>
        <p:grpSpPr bwMode="auto">
          <a:xfrm>
            <a:off x="-219075" y="5002213"/>
            <a:ext cx="3203575" cy="1627187"/>
            <a:chOff x="3047" y="241"/>
            <a:chExt cx="2509" cy="1381"/>
          </a:xfrm>
        </p:grpSpPr>
        <p:sp>
          <p:nvSpPr>
            <p:cNvPr id="38935" name="Rectangle 122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Rectangle 123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124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Rectangle 125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Rectangle 126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127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8958" name="Rectangle 128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Rectangle 129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130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1" name="Rectangle 131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132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8955" name="Rectangle 133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Rectangle 134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135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" name="Group 136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8952" name="Rectangle 137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Rectangle 138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Line 139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944" name="Line 140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141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Rectangle 142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3" name="Text Box 143"/>
            <p:cNvSpPr txBox="1">
              <a:spLocks noChangeArrowheads="1"/>
            </p:cNvSpPr>
            <p:nvPr/>
          </p:nvSpPr>
          <p:spPr bwMode="auto">
            <a:xfrm>
              <a:off x="3661" y="1125"/>
              <a:ext cx="552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8948" name="Rectangle 144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AutoShape 145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AutoShape 146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7" name="Text Box 147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sp>
        <p:nvSpPr>
          <p:cNvPr id="38934" name="Rectangle 156"/>
          <p:cNvSpPr>
            <a:spLocks noChangeArrowheads="1"/>
          </p:cNvSpPr>
          <p:nvPr/>
        </p:nvSpPr>
        <p:spPr bwMode="auto">
          <a:xfrm>
            <a:off x="3524250" y="647700"/>
            <a:ext cx="20324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：到达事件；</a:t>
            </a:r>
          </a:p>
          <a:p>
            <a:r>
              <a:rPr lang="en-US" altLang="zh-CN" sz="1400" b="1" dirty="0"/>
              <a:t>1-4</a:t>
            </a:r>
            <a:r>
              <a:rPr lang="zh-CN" altLang="en-US" sz="1400" b="1" dirty="0"/>
              <a:t>：离开</a:t>
            </a:r>
            <a:r>
              <a:rPr lang="zh-CN" altLang="en-US" sz="1400" b="1" dirty="0" smtClean="0"/>
              <a:t>事件的窗口；</a:t>
            </a:r>
            <a:endParaRPr lang="zh-CN" alt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7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7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3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zh-CN" altLang="en-US" sz="2400" b="1">
                <a:ea typeface="楷体_GB2312" pitchFamily="49" charset="-122"/>
              </a:rPr>
              <a:t>随机数          事件处理队列            客户队列状态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968625" y="1038225"/>
            <a:ext cx="1238250" cy="376238"/>
            <a:chOff x="1660" y="654"/>
            <a:chExt cx="780" cy="237"/>
          </a:xfrm>
        </p:grpSpPr>
        <p:sp>
          <p:nvSpPr>
            <p:cNvPr id="42187" name="Text Box 7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88" name="Line 7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" name="Line 7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968625" y="1749425"/>
            <a:ext cx="1238250" cy="376238"/>
            <a:chOff x="1660" y="1025"/>
            <a:chExt cx="780" cy="237"/>
          </a:xfrm>
        </p:grpSpPr>
        <p:grpSp>
          <p:nvGrpSpPr>
            <p:cNvPr id="4" name="Group 78"/>
            <p:cNvGrpSpPr>
              <a:grpSpLocks/>
            </p:cNvGrpSpPr>
            <p:nvPr/>
          </p:nvGrpSpPr>
          <p:grpSpPr bwMode="auto">
            <a:xfrm>
              <a:off x="1660" y="1025"/>
              <a:ext cx="780" cy="237"/>
              <a:chOff x="1660" y="654"/>
              <a:chExt cx="780" cy="237"/>
            </a:xfrm>
          </p:grpSpPr>
          <p:sp>
            <p:nvSpPr>
              <p:cNvPr id="42184" name="Text Box 7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0     0   </a:t>
                </a:r>
              </a:p>
            </p:txBody>
          </p:sp>
          <p:sp>
            <p:nvSpPr>
              <p:cNvPr id="42185" name="Line 8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6" name="Line 8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2275" y="1065"/>
              <a:ext cx="59" cy="147"/>
              <a:chOff x="1191" y="1904"/>
              <a:chExt cx="137" cy="166"/>
            </a:xfrm>
          </p:grpSpPr>
          <p:sp>
            <p:nvSpPr>
              <p:cNvPr id="42182" name="Line 8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83" name="Line 8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89" name="Line 89"/>
          <p:cNvSpPr>
            <a:spLocks noChangeShapeType="1"/>
          </p:cNvSpPr>
          <p:nvPr/>
        </p:nvSpPr>
        <p:spPr bwMode="auto">
          <a:xfrm>
            <a:off x="4022725" y="1285875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5208588" y="979488"/>
            <a:ext cx="1774825" cy="504825"/>
            <a:chOff x="2895" y="675"/>
            <a:chExt cx="1118" cy="318"/>
          </a:xfrm>
        </p:grpSpPr>
        <p:grpSp>
          <p:nvGrpSpPr>
            <p:cNvPr id="7" name="Group 91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78" name="Rectangle 9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9" name="Line 9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75" name="Rectangle 95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76" name="Line 96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7" name="Line 97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70" name="Line 10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1" name="Freeform 10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11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73" name="Line 11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74" name="Line 12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5208588" y="1522413"/>
            <a:ext cx="1774825" cy="504825"/>
            <a:chOff x="2895" y="675"/>
            <a:chExt cx="1118" cy="318"/>
          </a:xfrm>
        </p:grpSpPr>
        <p:grpSp>
          <p:nvGrpSpPr>
            <p:cNvPr id="11" name="Group 123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66" name="Rectangle 124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7" name="Line 125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6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63" name="Rectangle 127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64" name="Line 128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5" name="Line 129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58" name="Line 130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9" name="Freeform 131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" name="Group 132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61" name="Line 133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62" name="Line 134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5"/>
          <p:cNvGrpSpPr>
            <a:grpSpLocks/>
          </p:cNvGrpSpPr>
          <p:nvPr/>
        </p:nvGrpSpPr>
        <p:grpSpPr bwMode="auto">
          <a:xfrm>
            <a:off x="5208588" y="2063750"/>
            <a:ext cx="1774825" cy="504825"/>
            <a:chOff x="2895" y="675"/>
            <a:chExt cx="1118" cy="318"/>
          </a:xfrm>
        </p:grpSpPr>
        <p:grpSp>
          <p:nvGrpSpPr>
            <p:cNvPr id="15" name="Group 136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54" name="Rectangle 137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5" name="Line 138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139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51" name="Rectangle 140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52" name="Line 141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3" name="Line 142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46" name="Line 143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47" name="Freeform 144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" name="Group 145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49" name="Line 146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50" name="Line 147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48"/>
          <p:cNvGrpSpPr>
            <a:grpSpLocks/>
          </p:cNvGrpSpPr>
          <p:nvPr/>
        </p:nvGrpSpPr>
        <p:grpSpPr bwMode="auto">
          <a:xfrm>
            <a:off x="5208588" y="2622550"/>
            <a:ext cx="1774825" cy="504825"/>
            <a:chOff x="2895" y="675"/>
            <a:chExt cx="1118" cy="318"/>
          </a:xfrm>
        </p:grpSpPr>
        <p:grpSp>
          <p:nvGrpSpPr>
            <p:cNvPr id="19" name="Group 149"/>
            <p:cNvGrpSpPr>
              <a:grpSpLocks/>
            </p:cNvGrpSpPr>
            <p:nvPr/>
          </p:nvGrpSpPr>
          <p:grpSpPr bwMode="auto">
            <a:xfrm>
              <a:off x="2895" y="680"/>
              <a:ext cx="330" cy="313"/>
              <a:chOff x="2338" y="983"/>
              <a:chExt cx="415" cy="279"/>
            </a:xfrm>
          </p:grpSpPr>
          <p:sp>
            <p:nvSpPr>
              <p:cNvPr id="42142" name="Rectangle 150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3" name="Line 151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" name="Group 152"/>
            <p:cNvGrpSpPr>
              <a:grpSpLocks/>
            </p:cNvGrpSpPr>
            <p:nvPr/>
          </p:nvGrpSpPr>
          <p:grpSpPr bwMode="auto">
            <a:xfrm>
              <a:off x="3437" y="675"/>
              <a:ext cx="576" cy="186"/>
              <a:chOff x="2880" y="1042"/>
              <a:chExt cx="576" cy="186"/>
            </a:xfrm>
          </p:grpSpPr>
          <p:sp>
            <p:nvSpPr>
              <p:cNvPr id="42139" name="Rectangle 153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40" name="Line 154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41" name="Line 155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34" name="Line 156"/>
            <p:cNvSpPr>
              <a:spLocks noChangeShapeType="1"/>
            </p:cNvSpPr>
            <p:nvPr/>
          </p:nvSpPr>
          <p:spPr bwMode="auto">
            <a:xfrm>
              <a:off x="3217" y="771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5" name="Freeform 157"/>
            <p:cNvSpPr>
              <a:spLocks/>
            </p:cNvSpPr>
            <p:nvPr/>
          </p:nvSpPr>
          <p:spPr bwMode="auto">
            <a:xfrm>
              <a:off x="3217" y="834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" name="Group 158"/>
            <p:cNvGrpSpPr>
              <a:grpSpLocks/>
            </p:cNvGrpSpPr>
            <p:nvPr/>
          </p:nvGrpSpPr>
          <p:grpSpPr bwMode="auto">
            <a:xfrm>
              <a:off x="3866" y="693"/>
              <a:ext cx="59" cy="147"/>
              <a:chOff x="1191" y="1904"/>
              <a:chExt cx="137" cy="166"/>
            </a:xfrm>
          </p:grpSpPr>
          <p:sp>
            <p:nvSpPr>
              <p:cNvPr id="42137" name="Line 159"/>
              <p:cNvSpPr>
                <a:spLocks noChangeShapeType="1"/>
              </p:cNvSpPr>
              <p:nvPr/>
            </p:nvSpPr>
            <p:spPr bwMode="auto">
              <a:xfrm flipV="1">
                <a:off x="1191" y="1904"/>
                <a:ext cx="98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8" name="Line 160"/>
              <p:cNvSpPr>
                <a:spLocks noChangeShapeType="1"/>
              </p:cNvSpPr>
              <p:nvPr/>
            </p:nvSpPr>
            <p:spPr bwMode="auto">
              <a:xfrm>
                <a:off x="1279" y="1913"/>
                <a:ext cx="49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41994" name="Text Box 161"/>
          <p:cNvSpPr txBox="1">
            <a:spLocks noChangeArrowheads="1"/>
          </p:cNvSpPr>
          <p:nvPr/>
        </p:nvSpPr>
        <p:spPr bwMode="auto">
          <a:xfrm>
            <a:off x="4892675" y="1087438"/>
            <a:ext cx="43497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</a:pPr>
            <a:r>
              <a:rPr lang="en-US" altLang="zh-CN" sz="2000" b="1"/>
              <a:t>1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2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3</a:t>
            </a:r>
          </a:p>
          <a:p>
            <a:pPr>
              <a:spcBef>
                <a:spcPct val="70000"/>
              </a:spcBef>
            </a:pPr>
            <a:r>
              <a:rPr lang="en-US" altLang="zh-CN" sz="2000" b="1"/>
              <a:t>4</a:t>
            </a:r>
          </a:p>
        </p:txBody>
      </p:sp>
      <p:sp>
        <p:nvSpPr>
          <p:cNvPr id="41995" name="Text Box 162"/>
          <p:cNvSpPr txBox="1">
            <a:spLocks noChangeArrowheads="1"/>
          </p:cNvSpPr>
          <p:nvPr/>
        </p:nvSpPr>
        <p:spPr bwMode="auto">
          <a:xfrm>
            <a:off x="2116138" y="1735138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到达</a:t>
            </a:r>
          </a:p>
        </p:txBody>
      </p:sp>
      <p:sp>
        <p:nvSpPr>
          <p:cNvPr id="290979" name="Text Box 163"/>
          <p:cNvSpPr txBox="1">
            <a:spLocks noChangeArrowheads="1"/>
          </p:cNvSpPr>
          <p:nvPr/>
        </p:nvSpPr>
        <p:spPr bwMode="auto">
          <a:xfrm>
            <a:off x="571500" y="351948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 </a:t>
            </a:r>
            <a:r>
              <a:rPr lang="en-US" altLang="zh-CN" sz="2400" b="1">
                <a:ea typeface="楷体_GB2312" pitchFamily="49" charset="-122"/>
              </a:rPr>
              <a:t>4 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2" name="Group 164"/>
          <p:cNvGrpSpPr>
            <a:grpSpLocks/>
          </p:cNvGrpSpPr>
          <p:nvPr/>
        </p:nvGrpSpPr>
        <p:grpSpPr bwMode="auto">
          <a:xfrm>
            <a:off x="2965450" y="3222625"/>
            <a:ext cx="1238250" cy="376238"/>
            <a:chOff x="1660" y="654"/>
            <a:chExt cx="780" cy="237"/>
          </a:xfrm>
        </p:grpSpPr>
        <p:sp>
          <p:nvSpPr>
            <p:cNvPr id="42129" name="Text Box 165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2130" name="Line 166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31" name="Line 167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280"/>
          <p:cNvGrpSpPr>
            <a:grpSpLocks/>
          </p:cNvGrpSpPr>
          <p:nvPr/>
        </p:nvGrpSpPr>
        <p:grpSpPr bwMode="auto">
          <a:xfrm>
            <a:off x="2112963" y="3406775"/>
            <a:ext cx="2090737" cy="909638"/>
            <a:chOff x="1331" y="2146"/>
            <a:chExt cx="1317" cy="573"/>
          </a:xfrm>
        </p:grpSpPr>
        <p:grpSp>
          <p:nvGrpSpPr>
            <p:cNvPr id="24" name="Group 16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126" name="Text Box 17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4     0   </a:t>
                </a:r>
              </a:p>
            </p:txBody>
          </p:sp>
          <p:sp>
            <p:nvSpPr>
              <p:cNvPr id="42127" name="Line 17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8" name="Line 17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124" name="Line 17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25" name="Text Box 17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sp>
        <p:nvSpPr>
          <p:cNvPr id="41999" name="Text Box 179"/>
          <p:cNvSpPr txBox="1">
            <a:spLocks noChangeArrowheads="1"/>
          </p:cNvSpPr>
          <p:nvPr/>
        </p:nvSpPr>
        <p:spPr bwMode="auto">
          <a:xfrm>
            <a:off x="104775" y="498475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2000" name="Text Box 180"/>
          <p:cNvSpPr txBox="1">
            <a:spLocks noChangeArrowheads="1"/>
          </p:cNvSpPr>
          <p:nvPr/>
        </p:nvSpPr>
        <p:spPr bwMode="auto">
          <a:xfrm>
            <a:off x="2549525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2001" name="Text Box 181"/>
          <p:cNvSpPr txBox="1">
            <a:spLocks noChangeArrowheads="1"/>
          </p:cNvSpPr>
          <p:nvPr/>
        </p:nvSpPr>
        <p:spPr bwMode="auto">
          <a:xfrm>
            <a:off x="5229225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25" name="Group 279"/>
          <p:cNvGrpSpPr>
            <a:grpSpLocks/>
          </p:cNvGrpSpPr>
          <p:nvPr/>
        </p:nvGrpSpPr>
        <p:grpSpPr bwMode="auto">
          <a:xfrm>
            <a:off x="2112963" y="4224338"/>
            <a:ext cx="2090737" cy="706437"/>
            <a:chOff x="1331" y="2811"/>
            <a:chExt cx="1317" cy="445"/>
          </a:xfrm>
        </p:grpSpPr>
        <p:grpSp>
          <p:nvGrpSpPr>
            <p:cNvPr id="26" name="Group 183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27" name="Group 184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2120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2121" name="Line 18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22" name="Line 18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88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211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19" name="Line 190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114" name="Line 191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15" name="Text Box 192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" name="Group 281"/>
          <p:cNvGrpSpPr>
            <a:grpSpLocks/>
          </p:cNvGrpSpPr>
          <p:nvPr/>
        </p:nvGrpSpPr>
        <p:grpSpPr bwMode="auto">
          <a:xfrm>
            <a:off x="4876800" y="3373438"/>
            <a:ext cx="3360738" cy="2155825"/>
            <a:chOff x="3072" y="2125"/>
            <a:chExt cx="2117" cy="1358"/>
          </a:xfrm>
        </p:grpSpPr>
        <p:grpSp>
          <p:nvGrpSpPr>
            <p:cNvPr id="30" name="Group 195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2111" name="Rectangle 196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12" name="Line 197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1" name="Freeform 203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" name="Group 198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2108" name="Rectangle 199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09" name="Line 200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0" name="Line 201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3" name="Line 202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1984" name="Group 207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41985" name="Group 208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106" name="Rectangle 209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7" name="Line 210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87" name="Group 211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103" name="Rectangle 212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4" name="Line 213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5" name="Line 214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98" name="Line 215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9" name="Freeform 216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988" name="Group 217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10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02" name="Line 219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990" name="Group 220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41991" name="Group 2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94" name="Rectangle 2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5" name="Line 2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92" name="Group 2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91" name="Rectangle 2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" name="Line 2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3" name="Line 2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86" name="Line 2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7" name="Freeform 2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993" name="Group 2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89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90" name="Line 2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996" name="Group 233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41997" name="Group 2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2082" name="Rectangle 2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3" name="Line 2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98" name="Group 2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207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0" name="Line 2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81" name="Line 2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74" name="Line 2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75" name="Freeform 2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002" name="Group 2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2077" name="Line 2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8" name="Line 2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57" name="Text Box 246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42003" name="Group 278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42005" name="Group 26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06" name="Group 26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69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0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71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65" name="Line 27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07" name="Group 27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67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6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08" name="Group 259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61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2062" name="Line 26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3" name="Line 26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2004" name="Text Box 282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1</a:t>
            </a:r>
          </a:p>
        </p:txBody>
      </p:sp>
      <p:sp>
        <p:nvSpPr>
          <p:cNvPr id="291099" name="Text Box 283"/>
          <p:cNvSpPr txBox="1">
            <a:spLocks noChangeArrowheads="1"/>
          </p:cNvSpPr>
          <p:nvPr/>
        </p:nvSpPr>
        <p:spPr bwMode="auto">
          <a:xfrm>
            <a:off x="571500" y="3952875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2009" name="Group 284"/>
          <p:cNvGrpSpPr>
            <a:grpSpLocks/>
          </p:cNvGrpSpPr>
          <p:nvPr/>
        </p:nvGrpSpPr>
        <p:grpSpPr bwMode="auto">
          <a:xfrm>
            <a:off x="2114550" y="3406775"/>
            <a:ext cx="2090738" cy="909638"/>
            <a:chOff x="1331" y="2146"/>
            <a:chExt cx="1317" cy="573"/>
          </a:xfrm>
        </p:grpSpPr>
        <p:grpSp>
          <p:nvGrpSpPr>
            <p:cNvPr id="42010" name="Group 285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2047" name="Text Box 286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2048" name="Line 287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9" name="Line 288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45" name="Line 289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Text Box 290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2011" name="Group 306"/>
          <p:cNvGrpSpPr>
            <a:grpSpLocks/>
          </p:cNvGrpSpPr>
          <p:nvPr/>
        </p:nvGrpSpPr>
        <p:grpSpPr bwMode="auto">
          <a:xfrm>
            <a:off x="6680200" y="3884613"/>
            <a:ext cx="1557338" cy="366712"/>
            <a:chOff x="4208" y="2457"/>
            <a:chExt cx="981" cy="231"/>
          </a:xfrm>
        </p:grpSpPr>
        <p:grpSp>
          <p:nvGrpSpPr>
            <p:cNvPr id="42012" name="Group 29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2013" name="Group 29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2019" name="Group 29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2041" name="Rectangle 29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2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3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37" name="Line 29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2022" name="Group 29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2039" name="Line 2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4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23" name="Group 30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2033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2034" name="Line 30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35" name="Line 30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030" name="Rectangle 30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029" name="Group 336"/>
          <p:cNvGrpSpPr>
            <a:grpSpLocks/>
          </p:cNvGrpSpPr>
          <p:nvPr/>
        </p:nvGrpSpPr>
        <p:grpSpPr bwMode="auto">
          <a:xfrm>
            <a:off x="2082800" y="4071938"/>
            <a:ext cx="2106613" cy="1525587"/>
            <a:chOff x="2630" y="3581"/>
            <a:chExt cx="1327" cy="961"/>
          </a:xfrm>
        </p:grpSpPr>
        <p:grpSp>
          <p:nvGrpSpPr>
            <p:cNvPr id="42031" name="Group 307"/>
            <p:cNvGrpSpPr>
              <a:grpSpLocks/>
            </p:cNvGrpSpPr>
            <p:nvPr/>
          </p:nvGrpSpPr>
          <p:grpSpPr bwMode="auto">
            <a:xfrm>
              <a:off x="2630" y="4097"/>
              <a:ext cx="1317" cy="445"/>
              <a:chOff x="1331" y="2811"/>
              <a:chExt cx="1317" cy="445"/>
            </a:xfrm>
          </p:grpSpPr>
          <p:grpSp>
            <p:nvGrpSpPr>
              <p:cNvPr id="42032" name="Group 308"/>
              <p:cNvGrpSpPr>
                <a:grpSpLocks/>
              </p:cNvGrpSpPr>
              <p:nvPr/>
            </p:nvGrpSpPr>
            <p:grpSpPr bwMode="auto">
              <a:xfrm>
                <a:off x="1868" y="3015"/>
                <a:ext cx="780" cy="237"/>
                <a:chOff x="1660" y="1025"/>
                <a:chExt cx="780" cy="237"/>
              </a:xfrm>
            </p:grpSpPr>
            <p:grpSp>
              <p:nvGrpSpPr>
                <p:cNvPr id="42036" name="Group 309"/>
                <p:cNvGrpSpPr>
                  <a:grpSpLocks/>
                </p:cNvGrpSpPr>
                <p:nvPr/>
              </p:nvGrpSpPr>
              <p:grpSpPr bwMode="auto">
                <a:xfrm>
                  <a:off x="1660" y="1025"/>
                  <a:ext cx="780" cy="237"/>
                  <a:chOff x="1660" y="654"/>
                  <a:chExt cx="780" cy="237"/>
                </a:xfrm>
              </p:grpSpPr>
              <p:sp>
                <p:nvSpPr>
                  <p:cNvPr id="42026" name="Text Box 3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23     1   </a:t>
                    </a:r>
                  </a:p>
                </p:txBody>
              </p:sp>
              <p:sp>
                <p:nvSpPr>
                  <p:cNvPr id="42027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8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38" name="Group 313"/>
                <p:cNvGrpSpPr>
                  <a:grpSpLocks/>
                </p:cNvGrpSpPr>
                <p:nvPr/>
              </p:nvGrpSpPr>
              <p:grpSpPr bwMode="auto">
                <a:xfrm>
                  <a:off x="2275" y="1065"/>
                  <a:ext cx="59" cy="147"/>
                  <a:chOff x="1191" y="1904"/>
                  <a:chExt cx="137" cy="166"/>
                </a:xfrm>
              </p:grpSpPr>
              <p:sp>
                <p:nvSpPr>
                  <p:cNvPr id="42024" name="Line 3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5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20" name="Line 316"/>
              <p:cNvSpPr>
                <a:spLocks noChangeShapeType="1"/>
              </p:cNvSpPr>
              <p:nvPr/>
            </p:nvSpPr>
            <p:spPr bwMode="auto">
              <a:xfrm flipH="1">
                <a:off x="2532" y="2811"/>
                <a:ext cx="1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21" name="Text Box 317"/>
              <p:cNvSpPr txBox="1">
                <a:spLocks noChangeArrowheads="1"/>
              </p:cNvSpPr>
              <p:nvPr/>
            </p:nvSpPr>
            <p:spPr bwMode="auto">
              <a:xfrm>
                <a:off x="1331" y="3006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2044" name="Group 329"/>
            <p:cNvGrpSpPr>
              <a:grpSpLocks/>
            </p:cNvGrpSpPr>
            <p:nvPr/>
          </p:nvGrpSpPr>
          <p:grpSpPr bwMode="auto">
            <a:xfrm>
              <a:off x="2640" y="3581"/>
              <a:ext cx="1317" cy="573"/>
              <a:chOff x="1331" y="2146"/>
              <a:chExt cx="1317" cy="573"/>
            </a:xfrm>
          </p:grpSpPr>
          <p:grpSp>
            <p:nvGrpSpPr>
              <p:cNvPr id="42050" name="Group 330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2016" name="Text Box 33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2017" name="Line 33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18" name="Line 33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014" name="Line 334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15" name="Text Box 335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1153" name="Text Box 337"/>
          <p:cNvSpPr txBox="1">
            <a:spLocks noChangeArrowheads="1"/>
          </p:cNvSpPr>
          <p:nvPr/>
        </p:nvSpPr>
        <p:spPr bwMode="auto">
          <a:xfrm>
            <a:off x="666750" y="2493963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91154" name="Text Box 338"/>
          <p:cNvSpPr txBox="1">
            <a:spLocks noChangeArrowheads="1"/>
          </p:cNvSpPr>
          <p:nvPr/>
        </p:nvSpPr>
        <p:spPr bwMode="auto">
          <a:xfrm>
            <a:off x="666750" y="29289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29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2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979" grpId="0"/>
      <p:bldP spid="290979" grpId="1"/>
      <p:bldP spid="291099" grpId="0"/>
      <p:bldP spid="291153" grpId="0"/>
      <p:bldP spid="291153" grpId="1"/>
      <p:bldP spid="2911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520950" y="1016000"/>
            <a:ext cx="1238250" cy="376238"/>
            <a:chOff x="1660" y="654"/>
            <a:chExt cx="780" cy="237"/>
          </a:xfrm>
        </p:grpSpPr>
        <p:sp>
          <p:nvSpPr>
            <p:cNvPr id="43169" name="Text Box 72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3170" name="Line 73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1" name="Line 74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011" name="Text Box 82"/>
          <p:cNvSpPr txBox="1">
            <a:spLocks noChangeArrowheads="1"/>
          </p:cNvSpPr>
          <p:nvPr/>
        </p:nvSpPr>
        <p:spPr bwMode="auto">
          <a:xfrm>
            <a:off x="-196850" y="498475"/>
            <a:ext cx="271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3012" name="Text Box 83"/>
          <p:cNvSpPr txBox="1">
            <a:spLocks noChangeArrowheads="1"/>
          </p:cNvSpPr>
          <p:nvPr/>
        </p:nvSpPr>
        <p:spPr bwMode="auto">
          <a:xfrm>
            <a:off x="2311400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3013" name="Text Box 84"/>
          <p:cNvSpPr txBox="1">
            <a:spLocks noChangeArrowheads="1"/>
          </p:cNvSpPr>
          <p:nvPr/>
        </p:nvSpPr>
        <p:spPr bwMode="auto">
          <a:xfrm>
            <a:off x="4832350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432300" y="1166813"/>
            <a:ext cx="3360738" cy="2155825"/>
            <a:chOff x="3072" y="2125"/>
            <a:chExt cx="2117" cy="1358"/>
          </a:xfrm>
        </p:grpSpPr>
        <p:grpSp>
          <p:nvGrpSpPr>
            <p:cNvPr id="4" name="Group 97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3167" name="Rectangle 98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8" name="Line 99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7" name="Freeform 100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3164" name="Rectangle 10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65" name="Line 10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66" name="Line 10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9" name="Line 105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106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7" name="Group 10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3" name="Line 10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1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60" name="Line 11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61" name="Line 11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54" name="Line 11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55" name="Freeform 11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11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5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58" name="Line 11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119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11" name="Group 120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5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51" name="Line 122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23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48" name="Line 125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9" name="Line 126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42" name="Line 127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43" name="Freeform 128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129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45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46" name="Line 131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132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15" name="Group 133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313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9" name="Line 135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136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313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136" name="Line 138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7" name="Line 139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130" name="Line 140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31" name="Freeform 141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142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3133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34" name="Line 14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113" name="Text Box 145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19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0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6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7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121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123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24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11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3118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119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015" name="Text Box 160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2</a:t>
            </a:r>
          </a:p>
        </p:txBody>
      </p: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1670050" y="1309688"/>
            <a:ext cx="2090738" cy="909637"/>
            <a:chOff x="1331" y="2146"/>
            <a:chExt cx="1317" cy="573"/>
          </a:xfrm>
        </p:grpSpPr>
        <p:grpSp>
          <p:nvGrpSpPr>
            <p:cNvPr id="24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103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5     0   </a:t>
                </a:r>
              </a:p>
            </p:txBody>
          </p:sp>
          <p:sp>
            <p:nvSpPr>
              <p:cNvPr id="43104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105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101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25" name="Group 169"/>
          <p:cNvGrpSpPr>
            <a:grpSpLocks/>
          </p:cNvGrpSpPr>
          <p:nvPr/>
        </p:nvGrpSpPr>
        <p:grpSpPr bwMode="auto">
          <a:xfrm>
            <a:off x="6235700" y="1677988"/>
            <a:ext cx="1557338" cy="366712"/>
            <a:chOff x="4208" y="2457"/>
            <a:chExt cx="981" cy="231"/>
          </a:xfrm>
        </p:grpSpPr>
        <p:grpSp>
          <p:nvGrpSpPr>
            <p:cNvPr id="26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7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8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9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93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9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95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6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8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3090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91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86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186"/>
          <p:cNvGrpSpPr>
            <a:grpSpLocks/>
          </p:cNvGrpSpPr>
          <p:nvPr/>
        </p:nvGrpSpPr>
        <p:grpSpPr bwMode="auto">
          <a:xfrm>
            <a:off x="1654175" y="2874963"/>
            <a:ext cx="2090738" cy="706437"/>
            <a:chOff x="1331" y="2811"/>
            <a:chExt cx="1317" cy="445"/>
          </a:xfrm>
        </p:grpSpPr>
        <p:grpSp>
          <p:nvGrpSpPr>
            <p:cNvPr id="295136" name="Group 187"/>
            <p:cNvGrpSpPr>
              <a:grpSpLocks/>
            </p:cNvGrpSpPr>
            <p:nvPr/>
          </p:nvGrpSpPr>
          <p:grpSpPr bwMode="auto">
            <a:xfrm>
              <a:off x="1868" y="3015"/>
              <a:ext cx="780" cy="237"/>
              <a:chOff x="1660" y="1025"/>
              <a:chExt cx="780" cy="237"/>
            </a:xfrm>
          </p:grpSpPr>
          <p:grpSp>
            <p:nvGrpSpPr>
              <p:cNvPr id="295137" name="Group 188"/>
              <p:cNvGrpSpPr>
                <a:grpSpLocks/>
              </p:cNvGrpSpPr>
              <p:nvPr/>
            </p:nvGrpSpPr>
            <p:grpSpPr bwMode="auto">
              <a:xfrm>
                <a:off x="1660" y="1025"/>
                <a:ext cx="780" cy="237"/>
                <a:chOff x="1660" y="654"/>
                <a:chExt cx="780" cy="237"/>
              </a:xfrm>
            </p:grpSpPr>
            <p:sp>
              <p:nvSpPr>
                <p:cNvPr id="4308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23     1   </a:t>
                  </a:r>
                </a:p>
              </p:txBody>
            </p:sp>
            <p:sp>
              <p:nvSpPr>
                <p:cNvPr id="43083" name="Line 19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4" name="Line 19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5138" name="Group 192"/>
              <p:cNvGrpSpPr>
                <a:grpSpLocks/>
              </p:cNvGrpSpPr>
              <p:nvPr/>
            </p:nvGrpSpPr>
            <p:grpSpPr bwMode="auto">
              <a:xfrm>
                <a:off x="2275" y="1065"/>
                <a:ext cx="59" cy="147"/>
                <a:chOff x="1191" y="1904"/>
                <a:chExt cx="137" cy="166"/>
              </a:xfrm>
            </p:grpSpPr>
            <p:sp>
              <p:nvSpPr>
                <p:cNvPr id="4308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81" name="Line 194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76" name="Line 195"/>
            <p:cNvSpPr>
              <a:spLocks noChangeShapeType="1"/>
            </p:cNvSpPr>
            <p:nvPr/>
          </p:nvSpPr>
          <p:spPr bwMode="auto">
            <a:xfrm flipH="1">
              <a:off x="2532" y="2811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7" name="Text Box 196"/>
            <p:cNvSpPr txBox="1">
              <a:spLocks noChangeArrowheads="1"/>
            </p:cNvSpPr>
            <p:nvPr/>
          </p:nvSpPr>
          <p:spPr bwMode="auto">
            <a:xfrm>
              <a:off x="1331" y="3006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295139" name="Group 197"/>
          <p:cNvGrpSpPr>
            <a:grpSpLocks/>
          </p:cNvGrpSpPr>
          <p:nvPr/>
        </p:nvGrpSpPr>
        <p:grpSpPr bwMode="auto">
          <a:xfrm>
            <a:off x="1670050" y="2055813"/>
            <a:ext cx="2090738" cy="909637"/>
            <a:chOff x="1331" y="2146"/>
            <a:chExt cx="1317" cy="573"/>
          </a:xfrm>
        </p:grpSpPr>
        <p:grpSp>
          <p:nvGrpSpPr>
            <p:cNvPr id="295140" name="Group 198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3072" name="Text Box 199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3073" name="Line 200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74" name="Line 201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070" name="Line 202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71" name="Text Box 203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5116" name="Text Box 204"/>
          <p:cNvSpPr txBox="1">
            <a:spLocks noChangeArrowheads="1"/>
          </p:cNvSpPr>
          <p:nvPr/>
        </p:nvSpPr>
        <p:spPr bwMode="auto">
          <a:xfrm>
            <a:off x="173038" y="1597025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11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295141" name="Group 219"/>
          <p:cNvGrpSpPr>
            <a:grpSpLocks/>
          </p:cNvGrpSpPr>
          <p:nvPr/>
        </p:nvGrpSpPr>
        <p:grpSpPr bwMode="auto">
          <a:xfrm>
            <a:off x="1655763" y="1295400"/>
            <a:ext cx="2090737" cy="1655763"/>
            <a:chOff x="2468" y="2251"/>
            <a:chExt cx="1317" cy="1043"/>
          </a:xfrm>
        </p:grpSpPr>
        <p:grpSp>
          <p:nvGrpSpPr>
            <p:cNvPr id="295142" name="Group 205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295143" name="Group 20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6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7     2   </a:t>
                  </a:r>
                </a:p>
              </p:txBody>
            </p:sp>
            <p:sp>
              <p:nvSpPr>
                <p:cNvPr id="43067" name="Line 20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8" name="Line 20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64" name="Line 21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65" name="Text Box 21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295144" name="Group 212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295145" name="Group 21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6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3061" name="Line 21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62" name="Line 21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58" name="Line 21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59" name="Text Box 21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</p:grpSp>
      <p:grpSp>
        <p:nvGrpSpPr>
          <p:cNvPr id="295146" name="Group 220"/>
          <p:cNvGrpSpPr>
            <a:grpSpLocks/>
          </p:cNvGrpSpPr>
          <p:nvPr/>
        </p:nvGrpSpPr>
        <p:grpSpPr bwMode="auto">
          <a:xfrm>
            <a:off x="6251575" y="2220913"/>
            <a:ext cx="1557338" cy="366712"/>
            <a:chOff x="4208" y="2457"/>
            <a:chExt cx="981" cy="231"/>
          </a:xfrm>
        </p:grpSpPr>
        <p:grpSp>
          <p:nvGrpSpPr>
            <p:cNvPr id="295147" name="Group 22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95148" name="Group 22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95149" name="Group 22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3052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3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8" name="Line 22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95150" name="Group 22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3050" name="Line 2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1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5151" name="Group 23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3044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3045" name="Line 23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46" name="Line 23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41" name="Rectangle 23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152" name="Group 236"/>
          <p:cNvGrpSpPr>
            <a:grpSpLocks/>
          </p:cNvGrpSpPr>
          <p:nvPr/>
        </p:nvGrpSpPr>
        <p:grpSpPr bwMode="auto">
          <a:xfrm>
            <a:off x="1655763" y="2719388"/>
            <a:ext cx="2090737" cy="1655762"/>
            <a:chOff x="2468" y="2251"/>
            <a:chExt cx="1317" cy="1043"/>
          </a:xfrm>
        </p:grpSpPr>
        <p:grpSp>
          <p:nvGrpSpPr>
            <p:cNvPr id="295153" name="Group 23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295154" name="Group 23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3038" name="Line 24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9" name="Line 24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35" name="Line 24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6" name="Text Box 24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295155" name="Group 24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295156" name="Group 24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3031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3032" name="Line 24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3033" name="Line 24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3029" name="Line 24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30" name="Text Box 25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5163" name="Text Box 251"/>
          <p:cNvSpPr txBox="1">
            <a:spLocks noChangeArrowheads="1"/>
          </p:cNvSpPr>
          <p:nvPr/>
        </p:nvSpPr>
        <p:spPr bwMode="auto">
          <a:xfrm>
            <a:off x="341313" y="11001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5</a:t>
            </a:r>
          </a:p>
        </p:txBody>
      </p:sp>
      <p:sp>
        <p:nvSpPr>
          <p:cNvPr id="43025" name="Text Box 252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9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116" grpId="0"/>
      <p:bldP spid="295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746125" y="123825"/>
            <a:ext cx="51546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800" b="1" dirty="0">
                <a:solidFill>
                  <a:srgbClr val="3333CC"/>
                </a:solidFill>
                <a:ea typeface="楷体_GB2312" pitchFamily="49" charset="-122"/>
              </a:rPr>
              <a:t>例七、开关盒布线</a:t>
            </a:r>
            <a:endParaRPr lang="zh-CN" altLang="en-US" sz="54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30188" y="1074738"/>
            <a:ext cx="88106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     给定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一个矩形布线区域，其外围有若干针脚，两个针脚之间互连。每对互连的针脚称为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网组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。我们的目标是：对于给定的网组，判断能否合理地布设电线，使其不发生交叉</a:t>
            </a:r>
            <a:r>
              <a:rPr lang="zh-CN" altLang="en-US" sz="2800" b="1" dirty="0">
                <a:solidFill>
                  <a:srgbClr val="990033"/>
                </a:solidFill>
                <a:ea typeface="楷体_GB2312" pitchFamily="49" charset="-122"/>
              </a:rPr>
              <a:t>（即</a:t>
            </a:r>
            <a:r>
              <a:rPr lang="en-US" altLang="zh-CN" sz="2800" b="1" dirty="0">
                <a:solidFill>
                  <a:srgbClr val="990033"/>
                </a:solidFill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990033"/>
                </a:solidFill>
                <a:ea typeface="楷体_GB2312" pitchFamily="49" charset="-122"/>
              </a:rPr>
              <a:t>判断是否是可布线的）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256011" name="Group 11"/>
          <p:cNvGrpSpPr>
            <a:grpSpLocks/>
          </p:cNvGrpSpPr>
          <p:nvPr/>
        </p:nvGrpSpPr>
        <p:grpSpPr bwMode="auto">
          <a:xfrm>
            <a:off x="209550" y="3276600"/>
            <a:ext cx="2762250" cy="2457450"/>
            <a:chOff x="768" y="2388"/>
            <a:chExt cx="1740" cy="1548"/>
          </a:xfrm>
        </p:grpSpPr>
        <p:sp>
          <p:nvSpPr>
            <p:cNvPr id="256006" name="Rectangle 6"/>
            <p:cNvSpPr>
              <a:spLocks noChangeArrowheads="1"/>
            </p:cNvSpPr>
            <p:nvPr/>
          </p:nvSpPr>
          <p:spPr bwMode="auto">
            <a:xfrm>
              <a:off x="972" y="2664"/>
              <a:ext cx="115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05" name="Text Box 5"/>
            <p:cNvSpPr txBox="1">
              <a:spLocks noChangeArrowheads="1"/>
            </p:cNvSpPr>
            <p:nvPr/>
          </p:nvSpPr>
          <p:spPr bwMode="auto">
            <a:xfrm>
              <a:off x="1044" y="2964"/>
              <a:ext cx="1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布线区域</a:t>
              </a:r>
            </a:p>
          </p:txBody>
        </p:sp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1176" y="2388"/>
              <a:ext cx="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1         2</a:t>
              </a:r>
            </a:p>
          </p:txBody>
        </p:sp>
        <p:sp>
          <p:nvSpPr>
            <p:cNvPr id="256008" name="Text Box 8"/>
            <p:cNvSpPr txBox="1">
              <a:spLocks noChangeArrowheads="1"/>
            </p:cNvSpPr>
            <p:nvPr/>
          </p:nvSpPr>
          <p:spPr bwMode="auto">
            <a:xfrm>
              <a:off x="1404" y="364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768" y="2748"/>
              <a:ext cx="38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8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6010" name="Text Box 10"/>
            <p:cNvSpPr txBox="1">
              <a:spLocks noChangeArrowheads="1"/>
            </p:cNvSpPr>
            <p:nvPr/>
          </p:nvSpPr>
          <p:spPr bwMode="auto">
            <a:xfrm>
              <a:off x="2124" y="2796"/>
              <a:ext cx="3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endParaRPr lang="en-US" altLang="zh-CN" sz="24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56039" name="Group 39"/>
          <p:cNvGrpSpPr>
            <a:grpSpLocks/>
          </p:cNvGrpSpPr>
          <p:nvPr/>
        </p:nvGrpSpPr>
        <p:grpSpPr bwMode="auto">
          <a:xfrm>
            <a:off x="3171825" y="3276600"/>
            <a:ext cx="2762250" cy="2457450"/>
            <a:chOff x="1998" y="2196"/>
            <a:chExt cx="1740" cy="1548"/>
          </a:xfrm>
        </p:grpSpPr>
        <p:grpSp>
          <p:nvGrpSpPr>
            <p:cNvPr id="256012" name="Group 12"/>
            <p:cNvGrpSpPr>
              <a:grpSpLocks/>
            </p:cNvGrpSpPr>
            <p:nvPr/>
          </p:nvGrpSpPr>
          <p:grpSpPr bwMode="auto">
            <a:xfrm>
              <a:off x="1998" y="2196"/>
              <a:ext cx="1740" cy="1548"/>
              <a:chOff x="768" y="2388"/>
              <a:chExt cx="1740" cy="1548"/>
            </a:xfrm>
          </p:grpSpPr>
          <p:sp>
            <p:nvSpPr>
              <p:cNvPr id="256013" name="Rectangle 13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14" name="Text Box 14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56015" name="Text Box 15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  1       2</a:t>
                </a:r>
              </a:p>
            </p:txBody>
          </p:sp>
          <p:sp>
            <p:nvSpPr>
              <p:cNvPr id="256016" name="Text Box 16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56017" name="Text Box 17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56018" name="Text Box 18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256026" name="Freeform 26"/>
            <p:cNvSpPr>
              <a:spLocks/>
            </p:cNvSpPr>
            <p:nvPr/>
          </p:nvSpPr>
          <p:spPr bwMode="auto">
            <a:xfrm>
              <a:off x="3028" y="2460"/>
              <a:ext cx="336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  <a:cxn ang="0">
                  <a:pos x="336" y="324"/>
                </a:cxn>
              </a:cxnLst>
              <a:rect l="0" t="0" r="r" b="b"/>
              <a:pathLst>
                <a:path w="336" h="324">
                  <a:moveTo>
                    <a:pt x="0" y="0"/>
                  </a:moveTo>
                  <a:lnTo>
                    <a:pt x="0" y="324"/>
                  </a:lnTo>
                  <a:lnTo>
                    <a:pt x="336" y="324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27" name="Freeform 27"/>
            <p:cNvSpPr>
              <a:spLocks/>
            </p:cNvSpPr>
            <p:nvPr/>
          </p:nvSpPr>
          <p:spPr bwMode="auto">
            <a:xfrm>
              <a:off x="2632" y="2472"/>
              <a:ext cx="732" cy="6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6"/>
                </a:cxn>
                <a:cxn ang="0">
                  <a:pos x="840" y="636"/>
                </a:cxn>
              </a:cxnLst>
              <a:rect l="0" t="0" r="r" b="b"/>
              <a:pathLst>
                <a:path w="840" h="636">
                  <a:moveTo>
                    <a:pt x="0" y="0"/>
                  </a:moveTo>
                  <a:lnTo>
                    <a:pt x="0" y="636"/>
                  </a:lnTo>
                  <a:lnTo>
                    <a:pt x="840" y="63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28" name="Freeform 28"/>
            <p:cNvSpPr>
              <a:spLocks/>
            </p:cNvSpPr>
            <p:nvPr/>
          </p:nvSpPr>
          <p:spPr bwMode="auto">
            <a:xfrm>
              <a:off x="2200" y="2664"/>
              <a:ext cx="204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0"/>
                </a:cxn>
                <a:cxn ang="0">
                  <a:pos x="204" y="312"/>
                </a:cxn>
                <a:cxn ang="0">
                  <a:pos x="12" y="312"/>
                </a:cxn>
              </a:cxnLst>
              <a:rect l="0" t="0" r="r" b="b"/>
              <a:pathLst>
                <a:path w="204" h="312">
                  <a:moveTo>
                    <a:pt x="0" y="0"/>
                  </a:moveTo>
                  <a:lnTo>
                    <a:pt x="204" y="0"/>
                  </a:lnTo>
                  <a:lnTo>
                    <a:pt x="204" y="312"/>
                  </a:lnTo>
                  <a:lnTo>
                    <a:pt x="12" y="312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6029" name="Freeform 29"/>
            <p:cNvSpPr>
              <a:spLocks/>
            </p:cNvSpPr>
            <p:nvPr/>
          </p:nvSpPr>
          <p:spPr bwMode="auto">
            <a:xfrm>
              <a:off x="2212" y="3192"/>
              <a:ext cx="54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0"/>
                </a:cxn>
                <a:cxn ang="0">
                  <a:pos x="540" y="276"/>
                </a:cxn>
              </a:cxnLst>
              <a:rect l="0" t="0" r="r" b="b"/>
              <a:pathLst>
                <a:path w="540" h="276">
                  <a:moveTo>
                    <a:pt x="0" y="0"/>
                  </a:moveTo>
                  <a:lnTo>
                    <a:pt x="540" y="0"/>
                  </a:lnTo>
                  <a:lnTo>
                    <a:pt x="540" y="27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030" name="Text Box 30"/>
          <p:cNvSpPr txBox="1">
            <a:spLocks noChangeArrowheads="1"/>
          </p:cNvSpPr>
          <p:nvPr/>
        </p:nvSpPr>
        <p:spPr bwMode="auto">
          <a:xfrm>
            <a:off x="2911475" y="29813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(1,4), (2,3), (5,6), (7,8)</a:t>
            </a:r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6122988" y="297497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(1,5), (2,3), (4,7), (6,8)</a:t>
            </a:r>
          </a:p>
        </p:txBody>
      </p:sp>
      <p:grpSp>
        <p:nvGrpSpPr>
          <p:cNvPr id="256047" name="Group 47"/>
          <p:cNvGrpSpPr>
            <a:grpSpLocks/>
          </p:cNvGrpSpPr>
          <p:nvPr/>
        </p:nvGrpSpPr>
        <p:grpSpPr bwMode="auto">
          <a:xfrm>
            <a:off x="6210300" y="3257550"/>
            <a:ext cx="2762250" cy="2457450"/>
            <a:chOff x="3912" y="2052"/>
            <a:chExt cx="1740" cy="1548"/>
          </a:xfrm>
        </p:grpSpPr>
        <p:grpSp>
          <p:nvGrpSpPr>
            <p:cNvPr id="256019" name="Group 19"/>
            <p:cNvGrpSpPr>
              <a:grpSpLocks/>
            </p:cNvGrpSpPr>
            <p:nvPr/>
          </p:nvGrpSpPr>
          <p:grpSpPr bwMode="auto">
            <a:xfrm>
              <a:off x="3912" y="2052"/>
              <a:ext cx="1740" cy="1548"/>
              <a:chOff x="768" y="2388"/>
              <a:chExt cx="1740" cy="1548"/>
            </a:xfrm>
          </p:grpSpPr>
          <p:sp>
            <p:nvSpPr>
              <p:cNvPr id="256020" name="Rectangle 20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21" name="Text Box 21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56022" name="Text Box 22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1         2</a:t>
                </a:r>
              </a:p>
            </p:txBody>
          </p:sp>
          <p:sp>
            <p:nvSpPr>
              <p:cNvPr id="256023" name="Text Box 23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56024" name="Text Box 24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56025" name="Text Box 25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256044" name="Group 44"/>
            <p:cNvGrpSpPr>
              <a:grpSpLocks/>
            </p:cNvGrpSpPr>
            <p:nvPr/>
          </p:nvGrpSpPr>
          <p:grpSpPr bwMode="auto">
            <a:xfrm>
              <a:off x="4099" y="2316"/>
              <a:ext cx="1169" cy="991"/>
              <a:chOff x="4099" y="2524"/>
              <a:chExt cx="1169" cy="991"/>
            </a:xfrm>
          </p:grpSpPr>
          <p:sp>
            <p:nvSpPr>
              <p:cNvPr id="256035" name="Freeform 35"/>
              <p:cNvSpPr>
                <a:spLocks/>
              </p:cNvSpPr>
              <p:nvPr/>
            </p:nvSpPr>
            <p:spPr bwMode="auto">
              <a:xfrm>
                <a:off x="4932" y="2524"/>
                <a:ext cx="336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4"/>
                  </a:cxn>
                  <a:cxn ang="0">
                    <a:pos x="336" y="264"/>
                  </a:cxn>
                </a:cxnLst>
                <a:rect l="0" t="0" r="r" b="b"/>
                <a:pathLst>
                  <a:path w="336" h="264">
                    <a:moveTo>
                      <a:pt x="0" y="0"/>
                    </a:moveTo>
                    <a:lnTo>
                      <a:pt x="0" y="264"/>
                    </a:lnTo>
                    <a:lnTo>
                      <a:pt x="336" y="264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37" name="Freeform 37"/>
              <p:cNvSpPr>
                <a:spLocks/>
              </p:cNvSpPr>
              <p:nvPr/>
            </p:nvSpPr>
            <p:spPr bwMode="auto">
              <a:xfrm>
                <a:off x="4116" y="2776"/>
                <a:ext cx="252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0"/>
                  </a:cxn>
                  <a:cxn ang="0">
                    <a:pos x="252" y="552"/>
                  </a:cxn>
                  <a:cxn ang="0">
                    <a:pos x="0" y="552"/>
                  </a:cxn>
                </a:cxnLst>
                <a:rect l="0" t="0" r="r" b="b"/>
                <a:pathLst>
                  <a:path w="252" h="552">
                    <a:moveTo>
                      <a:pt x="0" y="0"/>
                    </a:moveTo>
                    <a:lnTo>
                      <a:pt x="252" y="0"/>
                    </a:lnTo>
                    <a:lnTo>
                      <a:pt x="252" y="552"/>
                    </a:lnTo>
                    <a:lnTo>
                      <a:pt x="0" y="552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40" name="Freeform 40"/>
              <p:cNvSpPr>
                <a:spLocks/>
              </p:cNvSpPr>
              <p:nvPr/>
            </p:nvSpPr>
            <p:spPr bwMode="auto">
              <a:xfrm>
                <a:off x="4445" y="2536"/>
                <a:ext cx="211" cy="9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3"/>
                  </a:cxn>
                  <a:cxn ang="0">
                    <a:pos x="211" y="173"/>
                  </a:cxn>
                  <a:cxn ang="0">
                    <a:pos x="211" y="979"/>
                  </a:cxn>
                </a:cxnLst>
                <a:rect l="0" t="0" r="r" b="b"/>
                <a:pathLst>
                  <a:path w="211" h="979">
                    <a:moveTo>
                      <a:pt x="0" y="0"/>
                    </a:moveTo>
                    <a:lnTo>
                      <a:pt x="0" y="173"/>
                    </a:lnTo>
                    <a:lnTo>
                      <a:pt x="211" y="173"/>
                    </a:lnTo>
                    <a:lnTo>
                      <a:pt x="211" y="979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041" name="Freeform 41"/>
              <p:cNvSpPr>
                <a:spLocks/>
              </p:cNvSpPr>
              <p:nvPr/>
            </p:nvSpPr>
            <p:spPr bwMode="auto">
              <a:xfrm>
                <a:off x="4099" y="3026"/>
                <a:ext cx="1162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6" y="0"/>
                  </a:cxn>
                  <a:cxn ang="0">
                    <a:pos x="826" y="182"/>
                  </a:cxn>
                  <a:cxn ang="0">
                    <a:pos x="1162" y="182"/>
                  </a:cxn>
                </a:cxnLst>
                <a:rect l="0" t="0" r="r" b="b"/>
                <a:pathLst>
                  <a:path w="1162" h="182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82"/>
                    </a:lnTo>
                    <a:lnTo>
                      <a:pt x="1162" y="182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139065" y="5768975"/>
            <a:ext cx="4524375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( 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[      </a:t>
            </a:r>
            <a:r>
              <a:rPr lang="en-US" altLang="zh-CN" sz="2800" b="1" dirty="0">
                <a:solidFill>
                  <a:srgbClr val="000000"/>
                </a:solidFill>
              </a:rPr>
              <a:t>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</a:rPr>
              <a:t>)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{     </a:t>
            </a:r>
            <a:r>
              <a:rPr lang="en-US" altLang="zh-CN" sz="2800" b="1" dirty="0">
                <a:solidFill>
                  <a:srgbClr val="000000"/>
                </a:solidFill>
              </a:rPr>
              <a:t>}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【    】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56045" name="Text Box 45"/>
          <p:cNvSpPr txBox="1">
            <a:spLocks noChangeArrowheads="1"/>
          </p:cNvSpPr>
          <p:nvPr/>
        </p:nvSpPr>
        <p:spPr bwMode="auto">
          <a:xfrm>
            <a:off x="4781551" y="5735955"/>
            <a:ext cx="4271010" cy="95410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(     [      ]   【    )    {    】   }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7625" y="6309360"/>
            <a:ext cx="4642486" cy="4057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15510" y="6264909"/>
            <a:ext cx="4642486" cy="4057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905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0" grpId="0"/>
      <p:bldP spid="256032" grpId="0"/>
      <p:bldP spid="256042" grpId="0" animBg="1"/>
      <p:bldP spid="256045" grpId="0" animBg="1"/>
      <p:bldP spid="2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70113" y="122238"/>
            <a:ext cx="36655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b="1">
                <a:solidFill>
                  <a:srgbClr val="660033"/>
                </a:solidFill>
                <a:ea typeface="楷体_GB2312" pitchFamily="49" charset="-122"/>
              </a:rPr>
              <a:t>3. </a:t>
            </a:r>
            <a:r>
              <a:rPr lang="zh-CN" altLang="en-US" b="1">
                <a:solidFill>
                  <a:srgbClr val="660033"/>
                </a:solidFill>
                <a:ea typeface="楷体_GB2312" pitchFamily="49" charset="-122"/>
              </a:rPr>
              <a:t>离散事件模拟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25450" y="841375"/>
            <a:ext cx="864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问题</a:t>
            </a:r>
            <a:r>
              <a:rPr lang="zh-CN" altLang="en-US" sz="3200" b="1">
                <a:ea typeface="楷体_GB2312" pitchFamily="49" charset="-122"/>
              </a:rPr>
              <a:t>：</a:t>
            </a:r>
            <a:r>
              <a:rPr lang="en-US" altLang="zh-CN" sz="3200" b="1">
                <a:ea typeface="楷体_GB2312" pitchFamily="49" charset="-122"/>
              </a:rPr>
              <a:t>1). </a:t>
            </a:r>
            <a:r>
              <a:rPr lang="zh-CN" altLang="en-US" sz="2800" b="1">
                <a:ea typeface="楷体_GB2312" pitchFamily="49" charset="-122"/>
              </a:rPr>
              <a:t>编制一个程序</a:t>
            </a:r>
            <a:r>
              <a:rPr lang="zh-CN" altLang="en-US" sz="2800" b="1">
                <a:solidFill>
                  <a:srgbClr val="FF33CC"/>
                </a:solidFill>
                <a:ea typeface="楷体_GB2312" pitchFamily="49" charset="-122"/>
              </a:rPr>
              <a:t>模拟</a:t>
            </a:r>
            <a:r>
              <a:rPr lang="zh-CN" altLang="en-US" sz="2800" b="1">
                <a:ea typeface="楷体_GB2312" pitchFamily="49" charset="-122"/>
              </a:rPr>
              <a:t>银行一天的业务活动。</a:t>
            </a:r>
          </a:p>
          <a:p>
            <a:pPr algn="just">
              <a:lnSpc>
                <a:spcPct val="90000"/>
              </a:lnSpc>
            </a:pPr>
            <a:r>
              <a:rPr lang="zh-CN" altLang="en-US" sz="2800" b="1">
                <a:ea typeface="楷体_GB2312" pitchFamily="49" charset="-122"/>
              </a:rPr>
              <a:t>              </a:t>
            </a:r>
            <a:r>
              <a:rPr lang="en-US" altLang="zh-CN" sz="2800" b="1">
                <a:ea typeface="楷体_GB2312" pitchFamily="49" charset="-122"/>
              </a:rPr>
              <a:t>2). </a:t>
            </a:r>
            <a:r>
              <a:rPr lang="zh-CN" altLang="en-US" sz="2800" b="1">
                <a:ea typeface="楷体_GB2312" pitchFamily="49" charset="-122"/>
              </a:rPr>
              <a:t>计算一天中客户在银行逗留的平均时间。</a:t>
            </a:r>
          </a:p>
        </p:txBody>
      </p:sp>
      <p:sp>
        <p:nvSpPr>
          <p:cNvPr id="274467" name="Text Box 35"/>
          <p:cNvSpPr txBox="1">
            <a:spLocks noChangeArrowheads="1"/>
          </p:cNvSpPr>
          <p:nvPr/>
        </p:nvSpPr>
        <p:spPr bwMode="auto">
          <a:xfrm>
            <a:off x="795338" y="4408488"/>
            <a:ext cx="75422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银行开门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OpenForDay</a:t>
            </a:r>
            <a:r>
              <a:rPr lang="zh-CN" altLang="en-US" sz="2000" b="1">
                <a:solidFill>
                  <a:srgbClr val="FF33CC"/>
                </a:solidFill>
              </a:rPr>
              <a:t>）；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2.while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（事件）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客户到达事件</a:t>
            </a:r>
            <a:r>
              <a:rPr lang="en-US" altLang="zh-CN" sz="2000" b="1">
                <a:solidFill>
                  <a:srgbClr val="FF33CC"/>
                </a:solidFill>
              </a:rPr>
              <a:t>(CustomerArrived)</a:t>
            </a:r>
            <a:r>
              <a:rPr lang="zh-CN" altLang="en-US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客户离开事件</a:t>
            </a:r>
            <a:r>
              <a:rPr lang="en-US" altLang="zh-CN" sz="2000" b="1">
                <a:solidFill>
                  <a:srgbClr val="FF33CC"/>
                </a:solidFill>
              </a:rPr>
              <a:t>(CustomerDeparture)</a:t>
            </a:r>
            <a:r>
              <a:rPr lang="zh-CN" altLang="en-US" sz="2000" b="1">
                <a:solidFill>
                  <a:srgbClr val="FF33CC"/>
                </a:solidFill>
              </a:rPr>
              <a:t>；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银行关门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计算平均逗留时间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910138" y="5867400"/>
            <a:ext cx="41417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＝总的逗留时间</a:t>
            </a:r>
            <a:r>
              <a:rPr lang="en-US" altLang="zh-CN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客户人数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2178050" y="6321425"/>
            <a:ext cx="6275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每个客户逗留时间＝到达时间－离开时间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14475" y="1833563"/>
            <a:ext cx="6351588" cy="2316162"/>
            <a:chOff x="862" y="1155"/>
            <a:chExt cx="4093" cy="155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62" y="1155"/>
              <a:ext cx="4093" cy="1551"/>
              <a:chOff x="786" y="1364"/>
              <a:chExt cx="4254" cy="2094"/>
            </a:xfrm>
          </p:grpSpPr>
          <p:sp>
            <p:nvSpPr>
              <p:cNvPr id="35854" name="Rectangle 5"/>
              <p:cNvSpPr>
                <a:spLocks noChangeArrowheads="1"/>
              </p:cNvSpPr>
              <p:nvPr/>
            </p:nvSpPr>
            <p:spPr bwMode="auto">
              <a:xfrm>
                <a:off x="786" y="1364"/>
                <a:ext cx="4254" cy="1773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5" name="Rectangle 6"/>
              <p:cNvSpPr>
                <a:spLocks noChangeArrowheads="1"/>
              </p:cNvSpPr>
              <p:nvPr/>
            </p:nvSpPr>
            <p:spPr bwMode="auto">
              <a:xfrm>
                <a:off x="1196" y="1497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6" name="Rectangle 7"/>
              <p:cNvSpPr>
                <a:spLocks noChangeArrowheads="1"/>
              </p:cNvSpPr>
              <p:nvPr/>
            </p:nvSpPr>
            <p:spPr bwMode="auto">
              <a:xfrm>
                <a:off x="2115" y="1508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Rectangle 8"/>
              <p:cNvSpPr>
                <a:spLocks noChangeArrowheads="1"/>
              </p:cNvSpPr>
              <p:nvPr/>
            </p:nvSpPr>
            <p:spPr bwMode="auto">
              <a:xfrm>
                <a:off x="2990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8" name="Rectangle 9"/>
              <p:cNvSpPr>
                <a:spLocks noChangeArrowheads="1"/>
              </p:cNvSpPr>
              <p:nvPr/>
            </p:nvSpPr>
            <p:spPr bwMode="auto">
              <a:xfrm>
                <a:off x="3931" y="1519"/>
                <a:ext cx="609" cy="1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340" y="1907"/>
                <a:ext cx="288" cy="443"/>
                <a:chOff x="1340" y="2193"/>
                <a:chExt cx="288" cy="443"/>
              </a:xfrm>
            </p:grpSpPr>
            <p:sp>
              <p:nvSpPr>
                <p:cNvPr id="35877" name="Rectangle 11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0" name="Rectangle 14"/>
              <p:cNvSpPr>
                <a:spLocks noChangeArrowheads="1"/>
              </p:cNvSpPr>
              <p:nvPr/>
            </p:nvSpPr>
            <p:spPr bwMode="auto">
              <a:xfrm>
                <a:off x="2270" y="1918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3178" y="1907"/>
                <a:ext cx="288" cy="443"/>
                <a:chOff x="1340" y="2193"/>
                <a:chExt cx="288" cy="443"/>
              </a:xfrm>
            </p:grpSpPr>
            <p:sp>
              <p:nvSpPr>
                <p:cNvPr id="35874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4098" y="1918"/>
                <a:ext cx="288" cy="443"/>
                <a:chOff x="1340" y="2193"/>
                <a:chExt cx="288" cy="443"/>
              </a:xfrm>
            </p:grpSpPr>
            <p:sp>
              <p:nvSpPr>
                <p:cNvPr id="35871" name="Rectangle 20"/>
                <p:cNvSpPr>
                  <a:spLocks noChangeArrowheads="1"/>
                </p:cNvSpPr>
                <p:nvPr/>
              </p:nvSpPr>
              <p:spPr bwMode="auto">
                <a:xfrm>
                  <a:off x="1340" y="219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0" y="2503"/>
                  <a:ext cx="288" cy="133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7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484" y="2304"/>
                  <a:ext cx="0" cy="1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283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>
                <a:off x="2080" y="3070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3577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8" name="Text Box 26"/>
              <p:cNvSpPr txBox="1">
                <a:spLocks noChangeArrowheads="1"/>
              </p:cNvSpPr>
              <p:nvPr/>
            </p:nvSpPr>
            <p:spPr bwMode="auto">
              <a:xfrm>
                <a:off x="1825" y="2705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到达事件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272" y="3115"/>
                <a:ext cx="797" cy="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8" name="AutoShape 28"/>
              <p:cNvSpPr>
                <a:spLocks noChangeArrowheads="1"/>
              </p:cNvSpPr>
              <p:nvPr/>
            </p:nvSpPr>
            <p:spPr bwMode="auto">
              <a:xfrm>
                <a:off x="1593" y="2893"/>
                <a:ext cx="154" cy="432"/>
              </a:xfrm>
              <a:prstGeom prst="upArrow">
                <a:avLst>
                  <a:gd name="adj1" fmla="val 34722"/>
                  <a:gd name="adj2" fmla="val 700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AutoShape 29"/>
              <p:cNvSpPr>
                <a:spLocks noChangeArrowheads="1"/>
              </p:cNvSpPr>
              <p:nvPr/>
            </p:nvSpPr>
            <p:spPr bwMode="auto">
              <a:xfrm>
                <a:off x="3890" y="2993"/>
                <a:ext cx="133" cy="465"/>
              </a:xfrm>
              <a:prstGeom prst="downArrow">
                <a:avLst>
                  <a:gd name="adj1" fmla="val 50000"/>
                  <a:gd name="adj2" fmla="val 8740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62" name="Text Box 30"/>
              <p:cNvSpPr txBox="1">
                <a:spLocks noChangeArrowheads="1"/>
              </p:cNvSpPr>
              <p:nvPr/>
            </p:nvSpPr>
            <p:spPr bwMode="auto">
              <a:xfrm>
                <a:off x="3942" y="2661"/>
                <a:ext cx="941" cy="359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000" b="1">
                    <a:solidFill>
                      <a:srgbClr val="FF5050"/>
                    </a:solidFill>
                    <a:ea typeface="楷体_GB2312" pitchFamily="49" charset="-122"/>
                  </a:rPr>
                  <a:t>离开事件</a:t>
                </a:r>
              </a:p>
            </p:txBody>
          </p:sp>
        </p:grpSp>
        <p:sp>
          <p:nvSpPr>
            <p:cNvPr id="35850" name="Text Box 39"/>
            <p:cNvSpPr txBox="1">
              <a:spLocks noChangeArrowheads="1"/>
            </p:cNvSpPr>
            <p:nvPr/>
          </p:nvSpPr>
          <p:spPr bwMode="auto">
            <a:xfrm>
              <a:off x="1270" y="1236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851" name="Text Box 40"/>
            <p:cNvSpPr txBox="1">
              <a:spLocks noChangeArrowheads="1"/>
            </p:cNvSpPr>
            <p:nvPr/>
          </p:nvSpPr>
          <p:spPr bwMode="auto">
            <a:xfrm>
              <a:off x="2156" y="1244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5852" name="Text Box 41"/>
            <p:cNvSpPr txBox="1">
              <a:spLocks noChangeArrowheads="1"/>
            </p:cNvSpPr>
            <p:nvPr/>
          </p:nvSpPr>
          <p:spPr bwMode="auto">
            <a:xfrm>
              <a:off x="2994" y="1244"/>
              <a:ext cx="73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35853" name="Text Box 42"/>
            <p:cNvSpPr txBox="1">
              <a:spLocks noChangeArrowheads="1"/>
            </p:cNvSpPr>
            <p:nvPr/>
          </p:nvSpPr>
          <p:spPr bwMode="auto">
            <a:xfrm>
              <a:off x="3899" y="1260"/>
              <a:ext cx="73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ea typeface="楷体_GB2312" pitchFamily="49" charset="-122"/>
                </a:rPr>
                <a:t>服务窗口</a:t>
              </a:r>
              <a:r>
                <a:rPr lang="en-US" altLang="zh-CN" sz="1200" b="1"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74476" name="Text Box 44"/>
          <p:cNvSpPr txBox="1">
            <a:spLocks noChangeArrowheads="1"/>
          </p:cNvSpPr>
          <p:nvPr/>
        </p:nvSpPr>
        <p:spPr bwMode="auto">
          <a:xfrm>
            <a:off x="296863" y="4010025"/>
            <a:ext cx="585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主程序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Bank_Simulation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96963" y="1555750"/>
            <a:ext cx="10604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ea typeface="楷体_GB2312" pitchFamily="49" charset="-122"/>
              </a:rPr>
              <a:t>到达事件</a:t>
            </a:r>
            <a:r>
              <a:rPr lang="en-US" altLang="zh-CN" sz="1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5375" y="1865313"/>
            <a:ext cx="1060450" cy="665162"/>
            <a:chOff x="690" y="455"/>
            <a:chExt cx="668" cy="419"/>
          </a:xfrm>
        </p:grpSpPr>
        <p:sp>
          <p:nvSpPr>
            <p:cNvPr id="40034" name="Text Box 4"/>
            <p:cNvSpPr txBox="1">
              <a:spLocks noChangeArrowheads="1"/>
            </p:cNvSpPr>
            <p:nvPr/>
          </p:nvSpPr>
          <p:spPr bwMode="auto">
            <a:xfrm>
              <a:off x="690" y="676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35" name="Line 5"/>
            <p:cNvSpPr>
              <a:spLocks noChangeShapeType="1"/>
            </p:cNvSpPr>
            <p:nvPr/>
          </p:nvSpPr>
          <p:spPr bwMode="auto">
            <a:xfrm>
              <a:off x="1028" y="455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08075" y="2538413"/>
            <a:ext cx="1060450" cy="704850"/>
            <a:chOff x="698" y="879"/>
            <a:chExt cx="668" cy="444"/>
          </a:xfrm>
        </p:grpSpPr>
        <p:sp>
          <p:nvSpPr>
            <p:cNvPr id="40032" name="Text Box 7"/>
            <p:cNvSpPr txBox="1">
              <a:spLocks noChangeArrowheads="1"/>
            </p:cNvSpPr>
            <p:nvPr/>
          </p:nvSpPr>
          <p:spPr bwMode="auto">
            <a:xfrm>
              <a:off x="698" y="112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33" name="Line 8"/>
            <p:cNvSpPr>
              <a:spLocks noChangeShapeType="1"/>
            </p:cNvSpPr>
            <p:nvPr/>
          </p:nvSpPr>
          <p:spPr bwMode="auto">
            <a:xfrm>
              <a:off x="1028" y="87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35063" y="3238500"/>
            <a:ext cx="1060450" cy="703263"/>
            <a:chOff x="715" y="1320"/>
            <a:chExt cx="668" cy="443"/>
          </a:xfrm>
        </p:grpSpPr>
        <p:sp>
          <p:nvSpPr>
            <p:cNvPr id="40030" name="Text Box 10"/>
            <p:cNvSpPr txBox="1">
              <a:spLocks noChangeArrowheads="1"/>
            </p:cNvSpPr>
            <p:nvPr/>
          </p:nvSpPr>
          <p:spPr bwMode="auto">
            <a:xfrm>
              <a:off x="715" y="1565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0031" name="Line 11"/>
            <p:cNvSpPr>
              <a:spLocks noChangeShapeType="1"/>
            </p:cNvSpPr>
            <p:nvPr/>
          </p:nvSpPr>
          <p:spPr bwMode="auto">
            <a:xfrm>
              <a:off x="1028" y="1320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22363" y="3951288"/>
            <a:ext cx="1060450" cy="676275"/>
            <a:chOff x="707" y="1769"/>
            <a:chExt cx="668" cy="426"/>
          </a:xfrm>
        </p:grpSpPr>
        <p:sp>
          <p:nvSpPr>
            <p:cNvPr id="40028" name="Text Box 13"/>
            <p:cNvSpPr txBox="1">
              <a:spLocks noChangeArrowheads="1"/>
            </p:cNvSpPr>
            <p:nvPr/>
          </p:nvSpPr>
          <p:spPr bwMode="auto">
            <a:xfrm>
              <a:off x="707" y="199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chemeClr val="accent2"/>
                  </a:solidFill>
                  <a:ea typeface="楷体_GB2312" pitchFamily="49" charset="-122"/>
                </a:rPr>
                <a:t>离开事件</a:t>
              </a:r>
              <a:r>
                <a:rPr lang="en-US" altLang="zh-CN" sz="1400" b="1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29" name="Line 14"/>
            <p:cNvSpPr>
              <a:spLocks noChangeShapeType="1"/>
            </p:cNvSpPr>
            <p:nvPr/>
          </p:nvSpPr>
          <p:spPr bwMode="auto">
            <a:xfrm>
              <a:off x="1028" y="1769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122363" y="4624388"/>
            <a:ext cx="1060450" cy="701675"/>
            <a:chOff x="707" y="2193"/>
            <a:chExt cx="668" cy="442"/>
          </a:xfrm>
        </p:grpSpPr>
        <p:sp>
          <p:nvSpPr>
            <p:cNvPr id="40026" name="Text Box 16"/>
            <p:cNvSpPr txBox="1">
              <a:spLocks noChangeArrowheads="1"/>
            </p:cNvSpPr>
            <p:nvPr/>
          </p:nvSpPr>
          <p:spPr bwMode="auto">
            <a:xfrm>
              <a:off x="707" y="2437"/>
              <a:ext cx="66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到达事件</a:t>
              </a:r>
              <a:r>
                <a:rPr lang="en-US" altLang="zh-CN" sz="1400" b="1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0027" name="Line 17"/>
            <p:cNvSpPr>
              <a:spLocks noChangeShapeType="1"/>
            </p:cNvSpPr>
            <p:nvPr/>
          </p:nvSpPr>
          <p:spPr bwMode="auto">
            <a:xfrm>
              <a:off x="1029" y="2193"/>
              <a:ext cx="0" cy="221"/>
            </a:xfrm>
            <a:prstGeom prst="line">
              <a:avLst/>
            </a:prstGeom>
            <a:noFill/>
            <a:ln w="9525">
              <a:noFill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25488" y="715963"/>
            <a:ext cx="2768600" cy="376237"/>
            <a:chOff x="508" y="347"/>
            <a:chExt cx="1372" cy="237"/>
          </a:xfrm>
        </p:grpSpPr>
        <p:sp>
          <p:nvSpPr>
            <p:cNvPr id="40024" name="Text Box 19"/>
            <p:cNvSpPr txBox="1">
              <a:spLocks noChangeArrowheads="1"/>
            </p:cNvSpPr>
            <p:nvPr/>
          </p:nvSpPr>
          <p:spPr bwMode="auto">
            <a:xfrm>
              <a:off x="508" y="347"/>
              <a:ext cx="1372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发生时间    事件类型</a:t>
              </a:r>
            </a:p>
          </p:txBody>
        </p:sp>
        <p:sp>
          <p:nvSpPr>
            <p:cNvPr id="40025" name="Line 20"/>
            <p:cNvSpPr>
              <a:spLocks noChangeShapeType="1"/>
            </p:cNvSpPr>
            <p:nvPr/>
          </p:nvSpPr>
          <p:spPr bwMode="auto">
            <a:xfrm>
              <a:off x="1185" y="34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908050" y="1071563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/>
              <a:t>Occurtime         Ntype</a:t>
            </a:r>
          </a:p>
        </p:txBody>
      </p:sp>
      <p:sp>
        <p:nvSpPr>
          <p:cNvPr id="305174" name="Text Box 22"/>
          <p:cNvSpPr txBox="1">
            <a:spLocks noChangeArrowheads="1"/>
          </p:cNvSpPr>
          <p:nvPr/>
        </p:nvSpPr>
        <p:spPr bwMode="auto">
          <a:xfrm>
            <a:off x="2495550" y="2895600"/>
            <a:ext cx="633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离开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事件处理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CustomerDeparture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05175" name="Text Box 23"/>
          <p:cNvSpPr txBox="1">
            <a:spLocks noChangeArrowheads="1"/>
          </p:cNvSpPr>
          <p:nvPr/>
        </p:nvSpPr>
        <p:spPr bwMode="auto">
          <a:xfrm>
            <a:off x="3109913" y="3375025"/>
            <a:ext cx="6516687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删除当前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的队头客户；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计算当前客户的逗留时间；</a:t>
            </a: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当前时间－到达时间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累加总逗留时间；</a:t>
            </a: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如果该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窗口客户队列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不空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，生产该队列新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的客户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离开事件</a:t>
            </a:r>
            <a:r>
              <a:rPr lang="zh-CN" altLang="en-US" sz="2400" b="1" dirty="0" smtClean="0">
                <a:ea typeface="楷体_GB2312" pitchFamily="49" charset="-122"/>
              </a:rPr>
              <a:t>，并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lang="zh-CN" altLang="en-US" sz="2400" b="1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优先</a:t>
            </a:r>
            <a:r>
              <a:rPr lang="zh-CN" altLang="en-US" sz="2400" b="1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队列；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离开事件发生时间＝当前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事务所需时间</a:t>
            </a: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282575" y="219075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事件处理队列数据结构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711575" y="1552575"/>
            <a:ext cx="4235450" cy="504825"/>
            <a:chOff x="2338" y="978"/>
            <a:chExt cx="2668" cy="318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0022" name="Rectangle 3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3" name="Line 3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0019" name="Rectangle 3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20" name="Line 3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21" name="Line 3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40016" name="Rectangle 3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7" name="Line 3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18" name="Line 4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40013" name="Rectangle 4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4" name="Line 4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15" name="Line 4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0009" name="Line 4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0" name="Freeform 4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1" name="Line 4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012" name="Line 4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3711575" y="2198688"/>
            <a:ext cx="4235450" cy="504825"/>
            <a:chOff x="2338" y="978"/>
            <a:chExt cx="2668" cy="318"/>
          </a:xfrm>
        </p:grpSpPr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338" y="983"/>
              <a:ext cx="330" cy="313"/>
              <a:chOff x="2338" y="983"/>
              <a:chExt cx="415" cy="279"/>
            </a:xfrm>
          </p:grpSpPr>
          <p:sp>
            <p:nvSpPr>
              <p:cNvPr id="40003" name="Rectangle 51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4" name="Line 52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2880" y="978"/>
              <a:ext cx="576" cy="186"/>
              <a:chOff x="2880" y="1042"/>
              <a:chExt cx="576" cy="186"/>
            </a:xfrm>
          </p:grpSpPr>
          <p:sp>
            <p:nvSpPr>
              <p:cNvPr id="40000" name="Rectangle 54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1" name="Line 55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2" name="Line 56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651" y="978"/>
              <a:ext cx="576" cy="186"/>
              <a:chOff x="2880" y="1042"/>
              <a:chExt cx="576" cy="186"/>
            </a:xfrm>
          </p:grpSpPr>
          <p:sp>
            <p:nvSpPr>
              <p:cNvPr id="39997" name="Rectangle 58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8" name="Line 59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9" name="Line 60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4430" y="986"/>
              <a:ext cx="576" cy="186"/>
              <a:chOff x="2880" y="1042"/>
              <a:chExt cx="576" cy="186"/>
            </a:xfrm>
          </p:grpSpPr>
          <p:sp>
            <p:nvSpPr>
              <p:cNvPr id="39994" name="Rectangle 62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5" name="Line 63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6" name="Line 64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990" name="Line 65"/>
            <p:cNvSpPr>
              <a:spLocks noChangeShapeType="1"/>
            </p:cNvSpPr>
            <p:nvPr/>
          </p:nvSpPr>
          <p:spPr bwMode="auto">
            <a:xfrm>
              <a:off x="2660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Freeform 66"/>
            <p:cNvSpPr>
              <a:spLocks/>
            </p:cNvSpPr>
            <p:nvPr/>
          </p:nvSpPr>
          <p:spPr bwMode="auto">
            <a:xfrm>
              <a:off x="2660" y="1167"/>
              <a:ext cx="2058" cy="93"/>
            </a:xfrm>
            <a:custGeom>
              <a:avLst/>
              <a:gdLst>
                <a:gd name="T0" fmla="*/ 0 w 2109"/>
                <a:gd name="T1" fmla="*/ 93 h 398"/>
                <a:gd name="T2" fmla="*/ 2058 w 2109"/>
                <a:gd name="T3" fmla="*/ 93 h 398"/>
                <a:gd name="T4" fmla="*/ 2058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2" name="Line 67"/>
            <p:cNvSpPr>
              <a:spLocks noChangeShapeType="1"/>
            </p:cNvSpPr>
            <p:nvPr/>
          </p:nvSpPr>
          <p:spPr bwMode="auto">
            <a:xfrm>
              <a:off x="3431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3" name="Line 68"/>
            <p:cNvSpPr>
              <a:spLocks noChangeShapeType="1"/>
            </p:cNvSpPr>
            <p:nvPr/>
          </p:nvSpPr>
          <p:spPr bwMode="auto">
            <a:xfrm>
              <a:off x="4202" y="1074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1" name="Text Box 69"/>
          <p:cNvSpPr txBox="1">
            <a:spLocks noChangeArrowheads="1"/>
          </p:cNvSpPr>
          <p:nvPr/>
        </p:nvSpPr>
        <p:spPr bwMode="auto">
          <a:xfrm>
            <a:off x="2890838" y="1574800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9952" name="Text Box 70"/>
          <p:cNvSpPr txBox="1">
            <a:spLocks noChangeArrowheads="1"/>
          </p:cNvSpPr>
          <p:nvPr/>
        </p:nvSpPr>
        <p:spPr bwMode="auto">
          <a:xfrm>
            <a:off x="2916238" y="2206625"/>
            <a:ext cx="96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窗口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0" y="5002213"/>
            <a:ext cx="3203575" cy="1627187"/>
            <a:chOff x="3047" y="241"/>
            <a:chExt cx="2509" cy="1381"/>
          </a:xfrm>
        </p:grpSpPr>
        <p:sp>
          <p:nvSpPr>
            <p:cNvPr id="39960" name="Rectangle 72"/>
            <p:cNvSpPr>
              <a:spLocks noChangeArrowheads="1"/>
            </p:cNvSpPr>
            <p:nvPr/>
          </p:nvSpPr>
          <p:spPr bwMode="auto">
            <a:xfrm>
              <a:off x="3047" y="241"/>
              <a:ext cx="2509" cy="116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Rectangle 73"/>
            <p:cNvSpPr>
              <a:spLocks noChangeArrowheads="1"/>
            </p:cNvSpPr>
            <p:nvPr/>
          </p:nvSpPr>
          <p:spPr bwMode="auto">
            <a:xfrm>
              <a:off x="3289" y="329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Rectangle 74"/>
            <p:cNvSpPr>
              <a:spLocks noChangeArrowheads="1"/>
            </p:cNvSpPr>
            <p:nvPr/>
          </p:nvSpPr>
          <p:spPr bwMode="auto">
            <a:xfrm>
              <a:off x="3831" y="336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Rectangle 75"/>
            <p:cNvSpPr>
              <a:spLocks noChangeArrowheads="1"/>
            </p:cNvSpPr>
            <p:nvPr/>
          </p:nvSpPr>
          <p:spPr bwMode="auto">
            <a:xfrm>
              <a:off x="4347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Rectangle 76"/>
            <p:cNvSpPr>
              <a:spLocks noChangeArrowheads="1"/>
            </p:cNvSpPr>
            <p:nvPr/>
          </p:nvSpPr>
          <p:spPr bwMode="auto">
            <a:xfrm>
              <a:off x="4902" y="343"/>
              <a:ext cx="359" cy="1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3374" y="599"/>
              <a:ext cx="170" cy="292"/>
              <a:chOff x="1340" y="2193"/>
              <a:chExt cx="288" cy="443"/>
            </a:xfrm>
          </p:grpSpPr>
          <p:sp>
            <p:nvSpPr>
              <p:cNvPr id="39983" name="Rectangle 78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4" name="Rectangle 79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5" name="Line 80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966" name="Rectangle 81"/>
            <p:cNvSpPr>
              <a:spLocks noChangeArrowheads="1"/>
            </p:cNvSpPr>
            <p:nvPr/>
          </p:nvSpPr>
          <p:spPr bwMode="auto">
            <a:xfrm>
              <a:off x="3922" y="606"/>
              <a:ext cx="170" cy="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4458" y="599"/>
              <a:ext cx="170" cy="292"/>
              <a:chOff x="1340" y="2193"/>
              <a:chExt cx="288" cy="443"/>
            </a:xfrm>
          </p:grpSpPr>
          <p:sp>
            <p:nvSpPr>
              <p:cNvPr id="39980" name="Rectangle 83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1" name="Rectangle 84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2" name="Line 85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5000" y="606"/>
              <a:ext cx="170" cy="293"/>
              <a:chOff x="1340" y="2193"/>
              <a:chExt cx="288" cy="443"/>
            </a:xfrm>
          </p:grpSpPr>
          <p:sp>
            <p:nvSpPr>
              <p:cNvPr id="39977" name="Rectangle 87"/>
              <p:cNvSpPr>
                <a:spLocks noChangeArrowheads="1"/>
              </p:cNvSpPr>
              <p:nvPr/>
            </p:nvSpPr>
            <p:spPr bwMode="auto">
              <a:xfrm>
                <a:off x="1340" y="219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8" name="Rectangle 88"/>
              <p:cNvSpPr>
                <a:spLocks noChangeArrowheads="1"/>
              </p:cNvSpPr>
              <p:nvPr/>
            </p:nvSpPr>
            <p:spPr bwMode="auto">
              <a:xfrm>
                <a:off x="1340" y="2503"/>
                <a:ext cx="288" cy="133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9" name="Line 89"/>
              <p:cNvSpPr>
                <a:spLocks noChangeShapeType="1"/>
              </p:cNvSpPr>
              <p:nvPr/>
            </p:nvSpPr>
            <p:spPr bwMode="auto">
              <a:xfrm flipV="1">
                <a:off x="1484" y="2304"/>
                <a:ext cx="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969" name="Line 90"/>
            <p:cNvSpPr>
              <a:spLocks noChangeShapeType="1"/>
            </p:cNvSpPr>
            <p:nvPr/>
          </p:nvSpPr>
          <p:spPr bwMode="auto">
            <a:xfrm>
              <a:off x="334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Line 91"/>
            <p:cNvSpPr>
              <a:spLocks noChangeShapeType="1"/>
            </p:cNvSpPr>
            <p:nvPr/>
          </p:nvSpPr>
          <p:spPr bwMode="auto">
            <a:xfrm>
              <a:off x="3810" y="1366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Rectangle 92"/>
            <p:cNvSpPr>
              <a:spLocks noChangeArrowheads="1"/>
            </p:cNvSpPr>
            <p:nvPr/>
          </p:nvSpPr>
          <p:spPr bwMode="auto">
            <a:xfrm>
              <a:off x="4693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245" name="Text Box 93"/>
            <p:cNvSpPr txBox="1">
              <a:spLocks noChangeArrowheads="1"/>
            </p:cNvSpPr>
            <p:nvPr/>
          </p:nvSpPr>
          <p:spPr bwMode="auto">
            <a:xfrm>
              <a:off x="3661" y="1125"/>
              <a:ext cx="552" cy="207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到达事件</a:t>
              </a:r>
            </a:p>
          </p:txBody>
        </p:sp>
        <p:sp>
          <p:nvSpPr>
            <p:cNvPr id="39973" name="Rectangle 94"/>
            <p:cNvSpPr>
              <a:spLocks noChangeArrowheads="1"/>
            </p:cNvSpPr>
            <p:nvPr/>
          </p:nvSpPr>
          <p:spPr bwMode="auto">
            <a:xfrm>
              <a:off x="3334" y="1396"/>
              <a:ext cx="470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AutoShape 95"/>
            <p:cNvSpPr>
              <a:spLocks noChangeArrowheads="1"/>
            </p:cNvSpPr>
            <p:nvPr/>
          </p:nvSpPr>
          <p:spPr bwMode="auto">
            <a:xfrm>
              <a:off x="3523" y="1249"/>
              <a:ext cx="91" cy="285"/>
            </a:xfrm>
            <a:prstGeom prst="upArrow">
              <a:avLst>
                <a:gd name="adj1" fmla="val 34722"/>
                <a:gd name="adj2" fmla="val 78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AutoShape 96"/>
            <p:cNvSpPr>
              <a:spLocks noChangeArrowheads="1"/>
            </p:cNvSpPr>
            <p:nvPr/>
          </p:nvSpPr>
          <p:spPr bwMode="auto">
            <a:xfrm>
              <a:off x="4878" y="1315"/>
              <a:ext cx="78" cy="307"/>
            </a:xfrm>
            <a:prstGeom prst="downArrow">
              <a:avLst>
                <a:gd name="adj1" fmla="val 50000"/>
                <a:gd name="adj2" fmla="val 9839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249" name="Text Box 97"/>
            <p:cNvSpPr txBox="1">
              <a:spLocks noChangeArrowheads="1"/>
            </p:cNvSpPr>
            <p:nvPr/>
          </p:nvSpPr>
          <p:spPr bwMode="auto">
            <a:xfrm>
              <a:off x="4908" y="1111"/>
              <a:ext cx="555" cy="20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000" b="1">
                  <a:solidFill>
                    <a:srgbClr val="FF5050"/>
                  </a:solidFill>
                  <a:ea typeface="楷体_GB2312" pitchFamily="49" charset="-122"/>
                </a:rPr>
                <a:t>离开事件</a:t>
              </a:r>
            </a:p>
          </p:txBody>
        </p:sp>
      </p:grp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3524250" y="247650"/>
            <a:ext cx="5329245" cy="1222375"/>
            <a:chOff x="2220" y="156"/>
            <a:chExt cx="3357" cy="770"/>
          </a:xfrm>
        </p:grpSpPr>
        <p:sp>
          <p:nvSpPr>
            <p:cNvPr id="39955" name="Text Box 98"/>
            <p:cNvSpPr txBox="1">
              <a:spLocks noChangeArrowheads="1"/>
            </p:cNvSpPr>
            <p:nvPr/>
          </p:nvSpPr>
          <p:spPr bwMode="auto">
            <a:xfrm>
              <a:off x="3289" y="156"/>
              <a:ext cx="2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窗口客户队列数据结构</a:t>
              </a:r>
            </a:p>
          </p:txBody>
        </p:sp>
        <p:sp>
          <p:nvSpPr>
            <p:cNvPr id="39956" name="Text Box 99"/>
            <p:cNvSpPr txBox="1">
              <a:spLocks noChangeArrowheads="1"/>
            </p:cNvSpPr>
            <p:nvPr/>
          </p:nvSpPr>
          <p:spPr bwMode="auto">
            <a:xfrm>
              <a:off x="3550" y="503"/>
              <a:ext cx="176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 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到达时间 事务所需时间</a:t>
              </a:r>
            </a:p>
          </p:txBody>
        </p:sp>
        <p:sp>
          <p:nvSpPr>
            <p:cNvPr id="39957" name="Line 100"/>
            <p:cNvSpPr>
              <a:spLocks noChangeShapeType="1"/>
            </p:cNvSpPr>
            <p:nvPr/>
          </p:nvSpPr>
          <p:spPr bwMode="auto">
            <a:xfrm>
              <a:off x="4299" y="503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Text Box 101"/>
            <p:cNvSpPr txBox="1">
              <a:spLocks noChangeArrowheads="1"/>
            </p:cNvSpPr>
            <p:nvPr/>
          </p:nvSpPr>
          <p:spPr bwMode="auto">
            <a:xfrm>
              <a:off x="3660" y="714"/>
              <a:ext cx="15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Arrivetime         Duration</a:t>
              </a:r>
            </a:p>
          </p:txBody>
        </p:sp>
        <p:sp>
          <p:nvSpPr>
            <p:cNvPr id="39959" name="Rectangle 102"/>
            <p:cNvSpPr>
              <a:spLocks noChangeArrowheads="1"/>
            </p:cNvSpPr>
            <p:nvPr/>
          </p:nvSpPr>
          <p:spPr bwMode="auto">
            <a:xfrm>
              <a:off x="2220" y="408"/>
              <a:ext cx="16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/>
                <a:t>0</a:t>
              </a:r>
              <a:r>
                <a:rPr lang="zh-CN" altLang="en-US" sz="1400" b="1" dirty="0"/>
                <a:t>：到达事件</a:t>
              </a:r>
              <a:r>
                <a:rPr lang="zh-CN" altLang="en-US" sz="1400" b="1" dirty="0" smtClean="0"/>
                <a:t>；</a:t>
              </a:r>
              <a:endParaRPr lang="zh-CN" altLang="en-US" sz="1400" b="1" dirty="0"/>
            </a:p>
            <a:p>
              <a:r>
                <a:rPr lang="en-US" altLang="zh-CN" sz="1400" b="1" dirty="0"/>
                <a:t>1-4</a:t>
              </a:r>
              <a:r>
                <a:rPr lang="zh-CN" altLang="en-US" sz="1400" b="1" dirty="0"/>
                <a:t>：离开</a:t>
              </a:r>
              <a:r>
                <a:rPr lang="zh-CN" altLang="en-US" sz="1400" b="1" dirty="0" smtClean="0"/>
                <a:t>事件的窗口；</a:t>
              </a:r>
              <a:endParaRPr lang="zh-CN" altLang="en-US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5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5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5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0950" y="1016000"/>
            <a:ext cx="1238250" cy="376238"/>
            <a:chOff x="1660" y="654"/>
            <a:chExt cx="780" cy="237"/>
          </a:xfrm>
        </p:grpSpPr>
        <p:sp>
          <p:nvSpPr>
            <p:cNvPr id="44190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4191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2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-196850" y="498475"/>
            <a:ext cx="3081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2311400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4832350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32300" y="1166813"/>
            <a:ext cx="3360738" cy="2155825"/>
            <a:chOff x="3072" y="2125"/>
            <a:chExt cx="2117" cy="135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4188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9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28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4185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86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87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30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83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4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81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82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75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76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7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9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72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68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9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70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63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64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6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67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4159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60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4156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57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8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151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52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415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55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34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46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42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44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4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3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4139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40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4039" name="Text Box 74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3</a:t>
            </a:r>
          </a:p>
        </p:txBody>
      </p:sp>
      <p:grpSp>
        <p:nvGrpSpPr>
          <p:cNvPr id="23" name="Group 83"/>
          <p:cNvGrpSpPr>
            <a:grpSpLocks/>
          </p:cNvGrpSpPr>
          <p:nvPr/>
        </p:nvGrpSpPr>
        <p:grpSpPr bwMode="auto">
          <a:xfrm>
            <a:off x="6235700" y="1677988"/>
            <a:ext cx="1557338" cy="366712"/>
            <a:chOff x="4208" y="2457"/>
            <a:chExt cx="981" cy="231"/>
          </a:xfrm>
        </p:grpSpPr>
        <p:grpSp>
          <p:nvGrpSpPr>
            <p:cNvPr id="24" name="Group 8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5" name="Group 8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6" name="Group 8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2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5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6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120" name="Line 9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9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2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2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11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4   3   </a:t>
                  </a:r>
                </a:p>
              </p:txBody>
            </p:sp>
            <p:sp>
              <p:nvSpPr>
                <p:cNvPr id="44117" name="Line 9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118" name="Line 9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113" name="Rectangle 9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9"/>
          <p:cNvGrpSpPr>
            <a:grpSpLocks/>
          </p:cNvGrpSpPr>
          <p:nvPr/>
        </p:nvGrpSpPr>
        <p:grpSpPr bwMode="auto">
          <a:xfrm>
            <a:off x="1685925" y="1263650"/>
            <a:ext cx="2090738" cy="909638"/>
            <a:chOff x="1331" y="2146"/>
            <a:chExt cx="1317" cy="573"/>
          </a:xfrm>
        </p:grpSpPr>
        <p:grpSp>
          <p:nvGrpSpPr>
            <p:cNvPr id="30" name="Group 12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4109" name="Text Box 12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7     2   </a:t>
                </a:r>
              </a:p>
            </p:txBody>
          </p:sp>
          <p:sp>
            <p:nvSpPr>
              <p:cNvPr id="44110" name="Line 12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111" name="Line 12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107" name="Line 12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08" name="Text Box 12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31" name="Group 133"/>
          <p:cNvGrpSpPr>
            <a:grpSpLocks/>
          </p:cNvGrpSpPr>
          <p:nvPr/>
        </p:nvGrpSpPr>
        <p:grpSpPr bwMode="auto">
          <a:xfrm>
            <a:off x="6251575" y="2220913"/>
            <a:ext cx="1557338" cy="366712"/>
            <a:chOff x="4208" y="2457"/>
            <a:chExt cx="981" cy="231"/>
          </a:xfrm>
        </p:grpSpPr>
        <p:grpSp>
          <p:nvGrpSpPr>
            <p:cNvPr id="44129" name="Group 13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4131" name="Group 13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4132" name="Group 13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410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99" name="Line 14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4133" name="Group 14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410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02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4135" name="Group 14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409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4096" name="Line 14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7" name="Line 14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92" name="Rectangle 14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136" name="Group 164"/>
          <p:cNvGrpSpPr>
            <a:grpSpLocks/>
          </p:cNvGrpSpPr>
          <p:nvPr/>
        </p:nvGrpSpPr>
        <p:grpSpPr bwMode="auto">
          <a:xfrm>
            <a:off x="1671638" y="2009775"/>
            <a:ext cx="2105025" cy="2379663"/>
            <a:chOff x="1053" y="1266"/>
            <a:chExt cx="1326" cy="1499"/>
          </a:xfrm>
        </p:grpSpPr>
        <p:grpSp>
          <p:nvGrpSpPr>
            <p:cNvPr id="44137" name="Group 12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141" name="Group 12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8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89" name="Line 12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90" name="Line 13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86" name="Line 13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87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143" name="Group 149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149" name="Group 150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150" name="Group 15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83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84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80" name="Line 15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81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153" name="Group 157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161" name="Group 15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76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77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78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74" name="Line 16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7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grpSp>
        <p:nvGrpSpPr>
          <p:cNvPr id="44162" name="Group 165"/>
          <p:cNvGrpSpPr>
            <a:grpSpLocks/>
          </p:cNvGrpSpPr>
          <p:nvPr/>
        </p:nvGrpSpPr>
        <p:grpSpPr bwMode="auto">
          <a:xfrm>
            <a:off x="1671638" y="1265238"/>
            <a:ext cx="2105025" cy="2379662"/>
            <a:chOff x="1053" y="1266"/>
            <a:chExt cx="1326" cy="1499"/>
          </a:xfrm>
        </p:grpSpPr>
        <p:grpSp>
          <p:nvGrpSpPr>
            <p:cNvPr id="44165" name="Group 166"/>
            <p:cNvGrpSpPr>
              <a:grpSpLocks/>
            </p:cNvGrpSpPr>
            <p:nvPr/>
          </p:nvGrpSpPr>
          <p:grpSpPr bwMode="auto">
            <a:xfrm>
              <a:off x="1062" y="1266"/>
              <a:ext cx="1317" cy="573"/>
              <a:chOff x="1331" y="2146"/>
              <a:chExt cx="1317" cy="573"/>
            </a:xfrm>
          </p:grpSpPr>
          <p:grpSp>
            <p:nvGrpSpPr>
              <p:cNvPr id="44173" name="Group 167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406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8    0   </a:t>
                  </a:r>
                </a:p>
              </p:txBody>
            </p:sp>
            <p:sp>
              <p:nvSpPr>
                <p:cNvPr id="44067" name="Line 16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68" name="Line 17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064" name="Line 171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065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44174" name="Group 173"/>
            <p:cNvGrpSpPr>
              <a:grpSpLocks/>
            </p:cNvGrpSpPr>
            <p:nvPr/>
          </p:nvGrpSpPr>
          <p:grpSpPr bwMode="auto">
            <a:xfrm>
              <a:off x="1053" y="1722"/>
              <a:ext cx="1317" cy="1043"/>
              <a:chOff x="2468" y="2251"/>
              <a:chExt cx="1317" cy="1043"/>
            </a:xfrm>
          </p:grpSpPr>
          <p:grpSp>
            <p:nvGrpSpPr>
              <p:cNvPr id="44177" name="Group 174"/>
              <p:cNvGrpSpPr>
                <a:grpSpLocks/>
              </p:cNvGrpSpPr>
              <p:nvPr/>
            </p:nvGrpSpPr>
            <p:grpSpPr bwMode="auto">
              <a:xfrm>
                <a:off x="2468" y="2251"/>
                <a:ext cx="1317" cy="573"/>
                <a:chOff x="1331" y="2146"/>
                <a:chExt cx="1317" cy="573"/>
              </a:xfrm>
            </p:grpSpPr>
            <p:grpSp>
              <p:nvGrpSpPr>
                <p:cNvPr id="44193" name="Group 175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60" name="Text 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16     3   </a:t>
                    </a:r>
                  </a:p>
                </p:txBody>
              </p:sp>
              <p:sp>
                <p:nvSpPr>
                  <p:cNvPr id="44061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62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8" name="Line 179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9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4194" name="Group 181"/>
              <p:cNvGrpSpPr>
                <a:grpSpLocks/>
              </p:cNvGrpSpPr>
              <p:nvPr/>
            </p:nvGrpSpPr>
            <p:grpSpPr bwMode="auto">
              <a:xfrm>
                <a:off x="2468" y="2721"/>
                <a:ext cx="1317" cy="573"/>
                <a:chOff x="1331" y="2146"/>
                <a:chExt cx="1317" cy="573"/>
              </a:xfrm>
            </p:grpSpPr>
            <p:grpSp>
              <p:nvGrpSpPr>
                <p:cNvPr id="44195" name="Group 182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4054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23    1   </a:t>
                    </a:r>
                  </a:p>
                </p:txBody>
              </p:sp>
              <p:sp>
                <p:nvSpPr>
                  <p:cNvPr id="44055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6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052" name="Line 186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405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297149" name="Text Box 189"/>
          <p:cNvSpPr txBox="1">
            <a:spLocks noChangeArrowheads="1"/>
          </p:cNvSpPr>
          <p:nvPr/>
        </p:nvSpPr>
        <p:spPr bwMode="auto">
          <a:xfrm>
            <a:off x="341313" y="11001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7</a:t>
            </a:r>
          </a:p>
        </p:txBody>
      </p:sp>
      <p:sp>
        <p:nvSpPr>
          <p:cNvPr id="44046" name="Text Box 191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4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0950" y="1016000"/>
            <a:ext cx="1238250" cy="376238"/>
            <a:chOff x="1660" y="654"/>
            <a:chExt cx="780" cy="237"/>
          </a:xfrm>
        </p:grpSpPr>
        <p:sp>
          <p:nvSpPr>
            <p:cNvPr id="45198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5199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00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-196850" y="498475"/>
            <a:ext cx="2795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2311400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4832350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32300" y="1166813"/>
            <a:ext cx="3360738" cy="2155825"/>
            <a:chOff x="3072" y="2125"/>
            <a:chExt cx="2117" cy="135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5196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7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6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5193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4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95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38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91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92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88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9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90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83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84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8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87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80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76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77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8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71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72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7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75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5167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8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51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65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6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59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60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51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63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42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5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50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52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5147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48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063" name="Text Box 74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4</a:t>
            </a:r>
          </a:p>
        </p:txBody>
      </p: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6251575" y="2220913"/>
            <a:ext cx="1557338" cy="366712"/>
            <a:chOff x="4208" y="2457"/>
            <a:chExt cx="981" cy="231"/>
          </a:xfrm>
        </p:grpSpPr>
        <p:grpSp>
          <p:nvGrpSpPr>
            <p:cNvPr id="24" name="Group 10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5" name="Group 10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6" name="Group 10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132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28" name="Line 10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10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130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11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12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5125" name="Line 11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26" name="Line 11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21" name="Rectangle 11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39"/>
          <p:cNvGrpSpPr>
            <a:grpSpLocks/>
          </p:cNvGrpSpPr>
          <p:nvPr/>
        </p:nvGrpSpPr>
        <p:grpSpPr bwMode="auto">
          <a:xfrm>
            <a:off x="1670050" y="1296988"/>
            <a:ext cx="2090738" cy="909637"/>
            <a:chOff x="1331" y="2146"/>
            <a:chExt cx="1317" cy="573"/>
          </a:xfrm>
        </p:grpSpPr>
        <p:grpSp>
          <p:nvGrpSpPr>
            <p:cNvPr id="30" name="Group 140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117" name="Text Box 141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 8    0   </a:t>
                </a:r>
              </a:p>
            </p:txBody>
          </p:sp>
          <p:sp>
            <p:nvSpPr>
              <p:cNvPr id="45118" name="Line 142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9" name="Line 143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115" name="Line 144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Text Box 145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31" name="Group 146"/>
          <p:cNvGrpSpPr>
            <a:grpSpLocks/>
          </p:cNvGrpSpPr>
          <p:nvPr/>
        </p:nvGrpSpPr>
        <p:grpSpPr bwMode="auto">
          <a:xfrm>
            <a:off x="1655763" y="2020888"/>
            <a:ext cx="2090737" cy="1655762"/>
            <a:chOff x="2468" y="2251"/>
            <a:chExt cx="1317" cy="1043"/>
          </a:xfrm>
        </p:grpSpPr>
        <p:grpSp>
          <p:nvGrpSpPr>
            <p:cNvPr id="45056" name="Group 147"/>
            <p:cNvGrpSpPr>
              <a:grpSpLocks/>
            </p:cNvGrpSpPr>
            <p:nvPr/>
          </p:nvGrpSpPr>
          <p:grpSpPr bwMode="auto">
            <a:xfrm>
              <a:off x="2468" y="2251"/>
              <a:ext cx="1317" cy="573"/>
              <a:chOff x="1331" y="2146"/>
              <a:chExt cx="1317" cy="573"/>
            </a:xfrm>
          </p:grpSpPr>
          <p:grpSp>
            <p:nvGrpSpPr>
              <p:cNvPr id="45057" name="Group 14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1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16     3   </a:t>
                  </a:r>
                </a:p>
              </p:txBody>
            </p:sp>
            <p:sp>
              <p:nvSpPr>
                <p:cNvPr id="45112" name="Line 15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13" name="Line 15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9" name="Line 15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10" name="Text Box 15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5058" name="Group 154"/>
            <p:cNvGrpSpPr>
              <a:grpSpLocks/>
            </p:cNvGrpSpPr>
            <p:nvPr/>
          </p:nvGrpSpPr>
          <p:grpSpPr bwMode="auto">
            <a:xfrm>
              <a:off x="2468" y="2721"/>
              <a:ext cx="1317" cy="573"/>
              <a:chOff x="1331" y="2146"/>
              <a:chExt cx="1317" cy="573"/>
            </a:xfrm>
          </p:grpSpPr>
          <p:grpSp>
            <p:nvGrpSpPr>
              <p:cNvPr id="45062" name="Group 155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5105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5106" name="Line 157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107" name="Line 158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3" name="Line 159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104" name="Text Box 160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299169" name="Text Box 161"/>
          <p:cNvSpPr txBox="1">
            <a:spLocks noChangeArrowheads="1"/>
          </p:cNvSpPr>
          <p:nvPr/>
        </p:nvSpPr>
        <p:spPr bwMode="auto">
          <a:xfrm>
            <a:off x="188913" y="207803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5064" name="Group 162"/>
          <p:cNvGrpSpPr>
            <a:grpSpLocks/>
          </p:cNvGrpSpPr>
          <p:nvPr/>
        </p:nvGrpSpPr>
        <p:grpSpPr bwMode="auto">
          <a:xfrm>
            <a:off x="1670050" y="1296988"/>
            <a:ext cx="2090738" cy="909637"/>
            <a:chOff x="1331" y="2146"/>
            <a:chExt cx="1317" cy="573"/>
          </a:xfrm>
        </p:grpSpPr>
        <p:grpSp>
          <p:nvGrpSpPr>
            <p:cNvPr id="45065" name="Group 163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97" name="Text Box 164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5098" name="Line 165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99" name="Line 166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95" name="Line 167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6" name="Text Box 168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5066" name="Group 169"/>
          <p:cNvGrpSpPr>
            <a:grpSpLocks/>
          </p:cNvGrpSpPr>
          <p:nvPr/>
        </p:nvGrpSpPr>
        <p:grpSpPr bwMode="auto">
          <a:xfrm>
            <a:off x="6202363" y="1662113"/>
            <a:ext cx="1557337" cy="366712"/>
            <a:chOff x="4208" y="2457"/>
            <a:chExt cx="981" cy="231"/>
          </a:xfrm>
        </p:grpSpPr>
        <p:grpSp>
          <p:nvGrpSpPr>
            <p:cNvPr id="45067" name="Group 170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5068" name="Group 17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5069" name="Group 17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5091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2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87" name="Line 17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5070" name="Group 17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5089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0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071" name="Group 18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508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5084" name="Line 18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5085" name="Line 18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80" name="Rectangle 184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3" name="Group 185"/>
          <p:cNvGrpSpPr>
            <a:grpSpLocks/>
          </p:cNvGrpSpPr>
          <p:nvPr/>
        </p:nvGrpSpPr>
        <p:grpSpPr bwMode="auto">
          <a:xfrm>
            <a:off x="1654175" y="3544888"/>
            <a:ext cx="2090738" cy="909637"/>
            <a:chOff x="1331" y="2146"/>
            <a:chExt cx="1317" cy="573"/>
          </a:xfrm>
        </p:grpSpPr>
        <p:grpSp>
          <p:nvGrpSpPr>
            <p:cNvPr id="45079" name="Group 18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5076" name="Text Box 18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37    2   </a:t>
                </a:r>
              </a:p>
            </p:txBody>
          </p:sp>
          <p:sp>
            <p:nvSpPr>
              <p:cNvPr id="45077" name="Line 18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8" name="Line 18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74" name="Line 19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Text Box 19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299201" name="Text Box 193"/>
          <p:cNvSpPr txBox="1">
            <a:spLocks noChangeArrowheads="1"/>
          </p:cNvSpPr>
          <p:nvPr/>
        </p:nvSpPr>
        <p:spPr bwMode="auto">
          <a:xfrm>
            <a:off x="341313" y="11001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8</a:t>
            </a:r>
          </a:p>
        </p:txBody>
      </p:sp>
      <p:sp>
        <p:nvSpPr>
          <p:cNvPr id="45072" name="Text Box 194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169" grpId="0"/>
      <p:bldP spid="29920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0950" y="1016000"/>
            <a:ext cx="1238250" cy="376238"/>
            <a:chOff x="1660" y="654"/>
            <a:chExt cx="780" cy="237"/>
          </a:xfrm>
        </p:grpSpPr>
        <p:sp>
          <p:nvSpPr>
            <p:cNvPr id="46262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6263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264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-196850" y="498475"/>
            <a:ext cx="285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6084" name="Text Box 8"/>
          <p:cNvSpPr txBox="1">
            <a:spLocks noChangeArrowheads="1"/>
          </p:cNvSpPr>
          <p:nvPr/>
        </p:nvSpPr>
        <p:spPr bwMode="auto">
          <a:xfrm>
            <a:off x="2311400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6085" name="Text Box 9"/>
          <p:cNvSpPr txBox="1">
            <a:spLocks noChangeArrowheads="1"/>
          </p:cNvSpPr>
          <p:nvPr/>
        </p:nvSpPr>
        <p:spPr bwMode="auto">
          <a:xfrm>
            <a:off x="4832350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32300" y="1166813"/>
            <a:ext cx="3360738" cy="2155825"/>
            <a:chOff x="3072" y="2125"/>
            <a:chExt cx="2117" cy="135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6260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61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0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6257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58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59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202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55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6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52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53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4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47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48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51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43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4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40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41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42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35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36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3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9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623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32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6228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229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30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223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224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622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27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206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21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2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214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216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2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6211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212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087" name="Text Box 74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5</a:t>
            </a:r>
          </a:p>
        </p:txBody>
      </p:sp>
      <p:grpSp>
        <p:nvGrpSpPr>
          <p:cNvPr id="23" name="Group 76"/>
          <p:cNvGrpSpPr>
            <a:grpSpLocks/>
          </p:cNvGrpSpPr>
          <p:nvPr/>
        </p:nvGrpSpPr>
        <p:grpSpPr bwMode="auto">
          <a:xfrm>
            <a:off x="6251575" y="2220913"/>
            <a:ext cx="1557338" cy="366712"/>
            <a:chOff x="4208" y="2457"/>
            <a:chExt cx="981" cy="231"/>
          </a:xfrm>
        </p:grpSpPr>
        <p:grpSp>
          <p:nvGrpSpPr>
            <p:cNvPr id="24" name="Group 7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5" name="Group 7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6" name="Group 7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92" name="Line 8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8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94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95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8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8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6189" name="Line 8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90" name="Line 9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85" name="Rectangle 9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1655763" y="2020888"/>
            <a:ext cx="2090737" cy="909637"/>
            <a:chOff x="1331" y="2146"/>
            <a:chExt cx="1317" cy="573"/>
          </a:xfrm>
        </p:grpSpPr>
        <p:grpSp>
          <p:nvGrpSpPr>
            <p:cNvPr id="30" name="Group 101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81" name="Text Box 102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6182" name="Line 103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83" name="Line 104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9" name="Line 105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0" name="Text Box 106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sp>
        <p:nvSpPr>
          <p:cNvPr id="301170" name="Text Box 114"/>
          <p:cNvSpPr txBox="1">
            <a:spLocks noChangeArrowheads="1"/>
          </p:cNvSpPr>
          <p:nvPr/>
        </p:nvSpPr>
        <p:spPr bwMode="auto">
          <a:xfrm>
            <a:off x="188913" y="207803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29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1" name="Group 115"/>
          <p:cNvGrpSpPr>
            <a:grpSpLocks/>
          </p:cNvGrpSpPr>
          <p:nvPr/>
        </p:nvGrpSpPr>
        <p:grpSpPr bwMode="auto">
          <a:xfrm>
            <a:off x="1654175" y="1281113"/>
            <a:ext cx="2090738" cy="909637"/>
            <a:chOff x="1331" y="2146"/>
            <a:chExt cx="1317" cy="573"/>
          </a:xfrm>
        </p:grpSpPr>
        <p:grpSp>
          <p:nvGrpSpPr>
            <p:cNvPr id="46144" name="Group 116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75" name="Text Box 117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10    0   </a:t>
                </a:r>
              </a:p>
            </p:txBody>
          </p:sp>
          <p:sp>
            <p:nvSpPr>
              <p:cNvPr id="46176" name="Line 118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77" name="Line 119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73" name="Line 120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74" name="Text Box 121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145" name="Group 122"/>
          <p:cNvGrpSpPr>
            <a:grpSpLocks/>
          </p:cNvGrpSpPr>
          <p:nvPr/>
        </p:nvGrpSpPr>
        <p:grpSpPr bwMode="auto">
          <a:xfrm>
            <a:off x="6202363" y="1662113"/>
            <a:ext cx="1557337" cy="366712"/>
            <a:chOff x="4208" y="2457"/>
            <a:chExt cx="981" cy="231"/>
          </a:xfrm>
        </p:grpSpPr>
        <p:grpSp>
          <p:nvGrpSpPr>
            <p:cNvPr id="46151" name="Group 123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157" name="Group 124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159" name="Group 125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0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71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65" name="Line 129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160" name="Group 130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67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8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164" name="Group 133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61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6162" name="Line 13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63" name="Line 13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58" name="Rectangle 137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66" name="Group 169"/>
          <p:cNvGrpSpPr>
            <a:grpSpLocks/>
          </p:cNvGrpSpPr>
          <p:nvPr/>
        </p:nvGrpSpPr>
        <p:grpSpPr bwMode="auto">
          <a:xfrm>
            <a:off x="1654175" y="2767013"/>
            <a:ext cx="2092325" cy="1687512"/>
            <a:chOff x="1042" y="1743"/>
            <a:chExt cx="1318" cy="1063"/>
          </a:xfrm>
        </p:grpSpPr>
        <p:grpSp>
          <p:nvGrpSpPr>
            <p:cNvPr id="46172" name="Group 107"/>
            <p:cNvGrpSpPr>
              <a:grpSpLocks/>
            </p:cNvGrpSpPr>
            <p:nvPr/>
          </p:nvGrpSpPr>
          <p:grpSpPr bwMode="auto">
            <a:xfrm>
              <a:off x="1043" y="1743"/>
              <a:ext cx="1317" cy="573"/>
              <a:chOff x="1331" y="2146"/>
              <a:chExt cx="1317" cy="573"/>
            </a:xfrm>
          </p:grpSpPr>
          <p:grpSp>
            <p:nvGrpSpPr>
              <p:cNvPr id="46178" name="Group 108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54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23    1   </a:t>
                  </a:r>
                </a:p>
              </p:txBody>
            </p:sp>
            <p:sp>
              <p:nvSpPr>
                <p:cNvPr id="46155" name="Line 110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6" name="Line 111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52" name="Line 112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Text Box 113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184" name="Group 138"/>
            <p:cNvGrpSpPr>
              <a:grpSpLocks/>
            </p:cNvGrpSpPr>
            <p:nvPr/>
          </p:nvGrpSpPr>
          <p:grpSpPr bwMode="auto">
            <a:xfrm>
              <a:off x="1042" y="2233"/>
              <a:ext cx="1317" cy="573"/>
              <a:chOff x="1331" y="2146"/>
              <a:chExt cx="1317" cy="573"/>
            </a:xfrm>
          </p:grpSpPr>
          <p:grpSp>
            <p:nvGrpSpPr>
              <p:cNvPr id="46186" name="Group 139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4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37    2   </a:t>
                  </a:r>
                </a:p>
              </p:txBody>
            </p:sp>
            <p:sp>
              <p:nvSpPr>
                <p:cNvPr id="46149" name="Line 141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50" name="Line 142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46" name="Line 143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7" name="Text Box 144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sp>
        <p:nvSpPr>
          <p:cNvPr id="301201" name="Text Box 145"/>
          <p:cNvSpPr txBox="1">
            <a:spLocks noChangeArrowheads="1"/>
          </p:cNvSpPr>
          <p:nvPr/>
        </p:nvSpPr>
        <p:spPr bwMode="auto">
          <a:xfrm>
            <a:off x="141288" y="161448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46187" name="Group 146"/>
          <p:cNvGrpSpPr>
            <a:grpSpLocks/>
          </p:cNvGrpSpPr>
          <p:nvPr/>
        </p:nvGrpSpPr>
        <p:grpSpPr bwMode="auto">
          <a:xfrm>
            <a:off x="1652588" y="1282700"/>
            <a:ext cx="2090737" cy="909638"/>
            <a:chOff x="1331" y="2146"/>
            <a:chExt cx="1317" cy="573"/>
          </a:xfrm>
        </p:grpSpPr>
        <p:grpSp>
          <p:nvGrpSpPr>
            <p:cNvPr id="46191" name="Group 147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6140" name="Text Box 148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6141" name="Line 149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150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8" name="Line 151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9" name="Text Box 152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46193" name="Group 153"/>
          <p:cNvGrpSpPr>
            <a:grpSpLocks/>
          </p:cNvGrpSpPr>
          <p:nvPr/>
        </p:nvGrpSpPr>
        <p:grpSpPr bwMode="auto">
          <a:xfrm>
            <a:off x="6234113" y="2778125"/>
            <a:ext cx="1557337" cy="366713"/>
            <a:chOff x="4208" y="2457"/>
            <a:chExt cx="981" cy="231"/>
          </a:xfrm>
        </p:grpSpPr>
        <p:grpSp>
          <p:nvGrpSpPr>
            <p:cNvPr id="46199" name="Group 154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46201" name="Group 155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46203" name="Group 156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6134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0" name="Line 160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46204" name="Group 161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6132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6205" name="Group 164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612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6127" name="Line 166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8" name="Line 167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123" name="Rectangle 168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207" name="Group 192"/>
          <p:cNvGrpSpPr>
            <a:grpSpLocks/>
          </p:cNvGrpSpPr>
          <p:nvPr/>
        </p:nvGrpSpPr>
        <p:grpSpPr bwMode="auto">
          <a:xfrm>
            <a:off x="1654175" y="2765425"/>
            <a:ext cx="2092325" cy="2433638"/>
            <a:chOff x="2858" y="2250"/>
            <a:chExt cx="1318" cy="1533"/>
          </a:xfrm>
        </p:grpSpPr>
        <p:grpSp>
          <p:nvGrpSpPr>
            <p:cNvPr id="46208" name="Group 170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46209" name="Group 171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6119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6120" name="Line 17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21" name="Line 17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6117" name="Line 175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8" name="Text Box 176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46213" name="Group 177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46215" name="Group 178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46221" name="Group 179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13" name="Text Box 1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6114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15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11" name="Line 183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1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46222" name="Group 185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46225" name="Group 186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6107" name="Text 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6108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09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05" name="Line 190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6106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1249" name="Text Box 193"/>
          <p:cNvSpPr txBox="1">
            <a:spLocks noChangeArrowheads="1"/>
          </p:cNvSpPr>
          <p:nvPr/>
        </p:nvSpPr>
        <p:spPr bwMode="auto">
          <a:xfrm>
            <a:off x="341313" y="11001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</a:p>
        </p:txBody>
      </p:sp>
      <p:sp>
        <p:nvSpPr>
          <p:cNvPr id="46099" name="Text Box 194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70" grpId="0"/>
      <p:bldP spid="301201" grpId="0"/>
      <p:bldP spid="3012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20950" y="1016000"/>
            <a:ext cx="1238250" cy="376238"/>
            <a:chOff x="1660" y="654"/>
            <a:chExt cx="780" cy="237"/>
          </a:xfrm>
        </p:grpSpPr>
        <p:sp>
          <p:nvSpPr>
            <p:cNvPr id="47295" name="Text Box 4"/>
            <p:cNvSpPr txBox="1">
              <a:spLocks noChangeArrowheads="1"/>
            </p:cNvSpPr>
            <p:nvPr/>
          </p:nvSpPr>
          <p:spPr bwMode="auto">
            <a:xfrm>
              <a:off x="1660" y="654"/>
              <a:ext cx="780" cy="23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  </a:t>
              </a:r>
            </a:p>
          </p:txBody>
        </p:sp>
        <p:sp>
          <p:nvSpPr>
            <p:cNvPr id="47296" name="Line 5"/>
            <p:cNvSpPr>
              <a:spLocks noChangeShapeType="1"/>
            </p:cNvSpPr>
            <p:nvPr/>
          </p:nvSpPr>
          <p:spPr bwMode="auto">
            <a:xfrm>
              <a:off x="1953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97" name="Line 6"/>
            <p:cNvSpPr>
              <a:spLocks noChangeShapeType="1"/>
            </p:cNvSpPr>
            <p:nvPr/>
          </p:nvSpPr>
          <p:spPr bwMode="auto">
            <a:xfrm>
              <a:off x="2226" y="654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07" name="Text Box 7"/>
          <p:cNvSpPr txBox="1">
            <a:spLocks noChangeArrowheads="1"/>
          </p:cNvSpPr>
          <p:nvPr/>
        </p:nvSpPr>
        <p:spPr bwMode="auto">
          <a:xfrm>
            <a:off x="-196850" y="498475"/>
            <a:ext cx="323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（到达间隔，所需时间）</a:t>
            </a:r>
          </a:p>
        </p:txBody>
      </p:sp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2311400" y="466725"/>
            <a:ext cx="228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（发生时间，类型）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4832350" y="452438"/>
            <a:ext cx="2779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ea typeface="楷体_GB2312" pitchFamily="49" charset="-122"/>
              </a:rPr>
              <a:t>（到达时间，所需时间）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432300" y="1166813"/>
            <a:ext cx="3360738" cy="2155825"/>
            <a:chOff x="3072" y="2125"/>
            <a:chExt cx="2117" cy="135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271" y="2135"/>
              <a:ext cx="330" cy="313"/>
              <a:chOff x="2338" y="983"/>
              <a:chExt cx="415" cy="279"/>
            </a:xfrm>
          </p:grpSpPr>
          <p:sp>
            <p:nvSpPr>
              <p:cNvPr id="47293" name="Rectangle 12"/>
              <p:cNvSpPr>
                <a:spLocks noChangeArrowheads="1"/>
              </p:cNvSpPr>
              <p:nvPr/>
            </p:nvSpPr>
            <p:spPr bwMode="auto">
              <a:xfrm>
                <a:off x="2338" y="983"/>
                <a:ext cx="415" cy="2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4" name="Line 13"/>
              <p:cNvSpPr>
                <a:spLocks noChangeShapeType="1"/>
              </p:cNvSpPr>
              <p:nvPr/>
            </p:nvSpPr>
            <p:spPr bwMode="auto">
              <a:xfrm>
                <a:off x="2338" y="1126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3" name="Freeform 14"/>
            <p:cNvSpPr>
              <a:spLocks/>
            </p:cNvSpPr>
            <p:nvPr/>
          </p:nvSpPr>
          <p:spPr bwMode="auto">
            <a:xfrm>
              <a:off x="3593" y="2289"/>
              <a:ext cx="309" cy="123"/>
            </a:xfrm>
            <a:custGeom>
              <a:avLst/>
              <a:gdLst>
                <a:gd name="T0" fmla="*/ 0 w 2109"/>
                <a:gd name="T1" fmla="*/ 123 h 398"/>
                <a:gd name="T2" fmla="*/ 309 w 2109"/>
                <a:gd name="T3" fmla="*/ 123 h 398"/>
                <a:gd name="T4" fmla="*/ 309 w 2109"/>
                <a:gd name="T5" fmla="*/ 0 h 398"/>
                <a:gd name="T6" fmla="*/ 0 60000 65536"/>
                <a:gd name="T7" fmla="*/ 0 60000 65536"/>
                <a:gd name="T8" fmla="*/ 0 60000 65536"/>
                <a:gd name="T9" fmla="*/ 0 w 2109"/>
                <a:gd name="T10" fmla="*/ 0 h 398"/>
                <a:gd name="T11" fmla="*/ 2109 w 2109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9" h="398">
                  <a:moveTo>
                    <a:pt x="0" y="398"/>
                  </a:moveTo>
                  <a:lnTo>
                    <a:pt x="2109" y="398"/>
                  </a:lnTo>
                  <a:lnTo>
                    <a:pt x="2109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813" y="2130"/>
              <a:ext cx="576" cy="186"/>
              <a:chOff x="2880" y="1042"/>
              <a:chExt cx="576" cy="186"/>
            </a:xfrm>
          </p:grpSpPr>
          <p:sp>
            <p:nvSpPr>
              <p:cNvPr id="47290" name="Rectangle 16"/>
              <p:cNvSpPr>
                <a:spLocks noChangeArrowheads="1"/>
              </p:cNvSpPr>
              <p:nvPr/>
            </p:nvSpPr>
            <p:spPr bwMode="auto">
              <a:xfrm>
                <a:off x="2880" y="1042"/>
                <a:ext cx="576" cy="18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91" name="Line 17"/>
              <p:cNvSpPr>
                <a:spLocks noChangeShapeType="1"/>
              </p:cNvSpPr>
              <p:nvPr/>
            </p:nvSpPr>
            <p:spPr bwMode="auto">
              <a:xfrm>
                <a:off x="3065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92" name="Line 18"/>
              <p:cNvSpPr>
                <a:spLocks noChangeShapeType="1"/>
              </p:cNvSpPr>
              <p:nvPr/>
            </p:nvSpPr>
            <p:spPr bwMode="auto">
              <a:xfrm>
                <a:off x="3259" y="1050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35" name="Line 19"/>
            <p:cNvSpPr>
              <a:spLocks noChangeShapeType="1"/>
            </p:cNvSpPr>
            <p:nvPr/>
          </p:nvSpPr>
          <p:spPr bwMode="auto">
            <a:xfrm>
              <a:off x="3593" y="2226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271" y="2472"/>
              <a:ext cx="1118" cy="318"/>
              <a:chOff x="2895" y="675"/>
              <a:chExt cx="1118" cy="318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88" name="Rectangle 22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9" name="Line 23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85" name="Rectangle 25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86" name="Line 26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7" name="Line 27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80" name="Line 28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81" name="Freeform 29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84" name="Line 32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271" y="2813"/>
              <a:ext cx="1118" cy="318"/>
              <a:chOff x="2895" y="675"/>
              <a:chExt cx="1118" cy="318"/>
            </a:xfrm>
          </p:grpSpPr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76" name="Rectangle 35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7" name="Line 36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73" name="Rectangle 38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74" name="Line 39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5" name="Line 40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68" name="Line 41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69" name="Freeform 42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7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72" name="Line 45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3271" y="3165"/>
              <a:ext cx="1118" cy="318"/>
              <a:chOff x="2895" y="675"/>
              <a:chExt cx="1118" cy="318"/>
            </a:xfrm>
          </p:grpSpPr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2895" y="680"/>
                <a:ext cx="330" cy="313"/>
                <a:chOff x="2338" y="983"/>
                <a:chExt cx="415" cy="279"/>
              </a:xfrm>
            </p:grpSpPr>
            <p:sp>
              <p:nvSpPr>
                <p:cNvPr id="47264" name="Rectangle 48"/>
                <p:cNvSpPr>
                  <a:spLocks noChangeArrowheads="1"/>
                </p:cNvSpPr>
                <p:nvPr/>
              </p:nvSpPr>
              <p:spPr bwMode="auto">
                <a:xfrm>
                  <a:off x="2338" y="983"/>
                  <a:ext cx="415" cy="27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5" name="Line 49"/>
                <p:cNvSpPr>
                  <a:spLocks noChangeShapeType="1"/>
                </p:cNvSpPr>
                <p:nvPr/>
              </p:nvSpPr>
              <p:spPr bwMode="auto">
                <a:xfrm>
                  <a:off x="2338" y="1126"/>
                  <a:ext cx="40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0"/>
              <p:cNvGrpSpPr>
                <a:grpSpLocks/>
              </p:cNvGrpSpPr>
              <p:nvPr/>
            </p:nvGrpSpPr>
            <p:grpSpPr bwMode="auto">
              <a:xfrm>
                <a:off x="3437" y="675"/>
                <a:ext cx="576" cy="186"/>
                <a:chOff x="2880" y="1042"/>
                <a:chExt cx="576" cy="186"/>
              </a:xfrm>
            </p:grpSpPr>
            <p:sp>
              <p:nvSpPr>
                <p:cNvPr id="47261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0" y="1042"/>
                  <a:ext cx="576" cy="18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62" name="Line 52"/>
                <p:cNvSpPr>
                  <a:spLocks noChangeShapeType="1"/>
                </p:cNvSpPr>
                <p:nvPr/>
              </p:nvSpPr>
              <p:spPr bwMode="auto">
                <a:xfrm>
                  <a:off x="3065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3" name="Line 53"/>
                <p:cNvSpPr>
                  <a:spLocks noChangeShapeType="1"/>
                </p:cNvSpPr>
                <p:nvPr/>
              </p:nvSpPr>
              <p:spPr bwMode="auto">
                <a:xfrm>
                  <a:off x="3259" y="1050"/>
                  <a:ext cx="0" cy="1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256" name="Line 54"/>
              <p:cNvSpPr>
                <a:spLocks noChangeShapeType="1"/>
              </p:cNvSpPr>
              <p:nvPr/>
            </p:nvSpPr>
            <p:spPr bwMode="auto">
              <a:xfrm>
                <a:off x="3217" y="771"/>
                <a:ext cx="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57" name="Freeform 55"/>
              <p:cNvSpPr>
                <a:spLocks/>
              </p:cNvSpPr>
              <p:nvPr/>
            </p:nvSpPr>
            <p:spPr bwMode="auto">
              <a:xfrm>
                <a:off x="3217" y="834"/>
                <a:ext cx="309" cy="123"/>
              </a:xfrm>
              <a:custGeom>
                <a:avLst/>
                <a:gdLst>
                  <a:gd name="T0" fmla="*/ 0 w 2109"/>
                  <a:gd name="T1" fmla="*/ 123 h 398"/>
                  <a:gd name="T2" fmla="*/ 309 w 2109"/>
                  <a:gd name="T3" fmla="*/ 123 h 398"/>
                  <a:gd name="T4" fmla="*/ 309 w 2109"/>
                  <a:gd name="T5" fmla="*/ 0 h 398"/>
                  <a:gd name="T6" fmla="*/ 0 60000 65536"/>
                  <a:gd name="T7" fmla="*/ 0 60000 65536"/>
                  <a:gd name="T8" fmla="*/ 0 60000 65536"/>
                  <a:gd name="T9" fmla="*/ 0 w 2109"/>
                  <a:gd name="T10" fmla="*/ 0 h 398"/>
                  <a:gd name="T11" fmla="*/ 2109 w 2109"/>
                  <a:gd name="T12" fmla="*/ 398 h 3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9" h="398">
                    <a:moveTo>
                      <a:pt x="0" y="398"/>
                    </a:moveTo>
                    <a:lnTo>
                      <a:pt x="2109" y="398"/>
                    </a:lnTo>
                    <a:lnTo>
                      <a:pt x="21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3866" y="693"/>
                <a:ext cx="59" cy="147"/>
                <a:chOff x="1191" y="1904"/>
                <a:chExt cx="137" cy="166"/>
              </a:xfrm>
            </p:grpSpPr>
            <p:sp>
              <p:nvSpPr>
                <p:cNvPr id="4725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91" y="1904"/>
                  <a:ext cx="98" cy="1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60" name="Line 58"/>
                <p:cNvSpPr>
                  <a:spLocks noChangeShapeType="1"/>
                </p:cNvSpPr>
                <p:nvPr/>
              </p:nvSpPr>
              <p:spPr bwMode="auto">
                <a:xfrm>
                  <a:off x="1279" y="1913"/>
                  <a:ext cx="49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39" name="Text Box 59"/>
            <p:cNvSpPr txBox="1">
              <a:spLocks noChangeArrowheads="1"/>
            </p:cNvSpPr>
            <p:nvPr/>
          </p:nvSpPr>
          <p:spPr bwMode="auto">
            <a:xfrm>
              <a:off x="3072" y="2198"/>
              <a:ext cx="274" cy="1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70000"/>
                </a:spcBef>
              </a:pPr>
              <a:r>
                <a:rPr lang="en-US" altLang="zh-CN" sz="2000" b="1"/>
                <a:t>1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2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3</a:t>
              </a:r>
            </a:p>
            <a:p>
              <a:pPr>
                <a:spcBef>
                  <a:spcPct val="70000"/>
                </a:spcBef>
              </a:pPr>
              <a:r>
                <a:rPr lang="en-US" altLang="zh-CN" sz="2000" b="1"/>
                <a:t>4</a:t>
              </a:r>
            </a:p>
          </p:txBody>
        </p:sp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4393" y="2125"/>
              <a:ext cx="796" cy="231"/>
              <a:chOff x="4657" y="2672"/>
              <a:chExt cx="796" cy="231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5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47" name="Line 66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1" name="Group 67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49" name="Line 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5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70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0  23   </a:t>
                  </a:r>
                </a:p>
              </p:txBody>
            </p:sp>
            <p:sp>
              <p:nvSpPr>
                <p:cNvPr id="47244" name="Line 72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45" name="Line 73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7111" name="Text Box 74"/>
          <p:cNvSpPr txBox="1">
            <a:spLocks noChangeArrowheads="1"/>
          </p:cNvSpPr>
          <p:nvPr/>
        </p:nvSpPr>
        <p:spPr bwMode="auto">
          <a:xfrm>
            <a:off x="-31750" y="6450013"/>
            <a:ext cx="511175" cy="396875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/>
              <a:t>6</a:t>
            </a:r>
          </a:p>
        </p:txBody>
      </p:sp>
      <p:grpSp>
        <p:nvGrpSpPr>
          <p:cNvPr id="23" name="Group 75"/>
          <p:cNvGrpSpPr>
            <a:grpSpLocks/>
          </p:cNvGrpSpPr>
          <p:nvPr/>
        </p:nvGrpSpPr>
        <p:grpSpPr bwMode="auto">
          <a:xfrm>
            <a:off x="6251575" y="2220913"/>
            <a:ext cx="1557338" cy="366712"/>
            <a:chOff x="4208" y="2457"/>
            <a:chExt cx="981" cy="231"/>
          </a:xfrm>
        </p:grpSpPr>
        <p:grpSp>
          <p:nvGrpSpPr>
            <p:cNvPr id="24" name="Group 7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25" name="Group 7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26" name="Group 7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2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0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1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25" name="Line 8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8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27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8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2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 5   11   </a:t>
                  </a:r>
                </a:p>
              </p:txBody>
            </p:sp>
            <p:sp>
              <p:nvSpPr>
                <p:cNvPr id="47222" name="Line 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23" name="Line 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218" name="Rectangle 9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91"/>
          <p:cNvGrpSpPr>
            <a:grpSpLocks/>
          </p:cNvGrpSpPr>
          <p:nvPr/>
        </p:nvGrpSpPr>
        <p:grpSpPr bwMode="auto">
          <a:xfrm>
            <a:off x="1655763" y="2020888"/>
            <a:ext cx="2090737" cy="909637"/>
            <a:chOff x="1331" y="2146"/>
            <a:chExt cx="1317" cy="573"/>
          </a:xfrm>
        </p:grpSpPr>
        <p:grpSp>
          <p:nvGrpSpPr>
            <p:cNvPr id="30" name="Group 92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214" name="Text Box 93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16     3   </a:t>
                </a:r>
              </a:p>
            </p:txBody>
          </p:sp>
          <p:sp>
            <p:nvSpPr>
              <p:cNvPr id="47215" name="Line 94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216" name="Line 95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212" name="Line 96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213" name="Text Box 97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离开</a:t>
              </a:r>
            </a:p>
          </p:txBody>
        </p:sp>
      </p:grpSp>
      <p:grpSp>
        <p:nvGrpSpPr>
          <p:cNvPr id="31" name="Group 106"/>
          <p:cNvGrpSpPr>
            <a:grpSpLocks/>
          </p:cNvGrpSpPr>
          <p:nvPr/>
        </p:nvGrpSpPr>
        <p:grpSpPr bwMode="auto">
          <a:xfrm>
            <a:off x="6202363" y="1662113"/>
            <a:ext cx="1557337" cy="366712"/>
            <a:chOff x="4208" y="2457"/>
            <a:chExt cx="981" cy="231"/>
          </a:xfrm>
        </p:grpSpPr>
        <p:grpSp>
          <p:nvGrpSpPr>
            <p:cNvPr id="303232" name="Group 107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303233" name="Group 108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303234" name="Group 109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20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1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204" name="Line 113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03235" name="Group 114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206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07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3236" name="Group 117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20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8   29   </a:t>
                  </a:r>
                </a:p>
              </p:txBody>
            </p:sp>
            <p:sp>
              <p:nvSpPr>
                <p:cNvPr id="47201" name="Line 119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202" name="Line 120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97" name="Rectangle 121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241" name="Text Box 137"/>
          <p:cNvSpPr txBox="1">
            <a:spLocks noChangeArrowheads="1"/>
          </p:cNvSpPr>
          <p:nvPr/>
        </p:nvSpPr>
        <p:spPr bwMode="auto">
          <a:xfrm>
            <a:off x="141288" y="1614488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4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18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37" name="Group 138"/>
          <p:cNvGrpSpPr>
            <a:grpSpLocks/>
          </p:cNvGrpSpPr>
          <p:nvPr/>
        </p:nvGrpSpPr>
        <p:grpSpPr bwMode="auto">
          <a:xfrm>
            <a:off x="1654175" y="1252538"/>
            <a:ext cx="2090738" cy="909637"/>
            <a:chOff x="1331" y="2146"/>
            <a:chExt cx="1317" cy="573"/>
          </a:xfrm>
        </p:grpSpPr>
        <p:grpSp>
          <p:nvGrpSpPr>
            <p:cNvPr id="303238" name="Group 139"/>
            <p:cNvGrpSpPr>
              <a:grpSpLocks/>
            </p:cNvGrpSpPr>
            <p:nvPr/>
          </p:nvGrpSpPr>
          <p:grpSpPr bwMode="auto">
            <a:xfrm>
              <a:off x="1868" y="2438"/>
              <a:ext cx="780" cy="237"/>
              <a:chOff x="1660" y="654"/>
              <a:chExt cx="780" cy="237"/>
            </a:xfrm>
          </p:grpSpPr>
          <p:sp>
            <p:nvSpPr>
              <p:cNvPr id="47193" name="Text Box 140"/>
              <p:cNvSpPr txBox="1">
                <a:spLocks noChangeArrowheads="1"/>
              </p:cNvSpPr>
              <p:nvPr/>
            </p:nvSpPr>
            <p:spPr bwMode="auto">
              <a:xfrm>
                <a:off x="1660" y="654"/>
                <a:ext cx="780" cy="237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14    0   </a:t>
                </a:r>
              </a:p>
            </p:txBody>
          </p:sp>
          <p:sp>
            <p:nvSpPr>
              <p:cNvPr id="47194" name="Line 141"/>
              <p:cNvSpPr>
                <a:spLocks noChangeShapeType="1"/>
              </p:cNvSpPr>
              <p:nvPr/>
            </p:nvSpPr>
            <p:spPr bwMode="auto">
              <a:xfrm>
                <a:off x="1953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95" name="Line 142"/>
              <p:cNvSpPr>
                <a:spLocks noChangeShapeType="1"/>
              </p:cNvSpPr>
              <p:nvPr/>
            </p:nvSpPr>
            <p:spPr bwMode="auto">
              <a:xfrm>
                <a:off x="2226" y="65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91" name="Line 143"/>
            <p:cNvSpPr>
              <a:spLocks noChangeShapeType="1"/>
            </p:cNvSpPr>
            <p:nvPr/>
          </p:nvSpPr>
          <p:spPr bwMode="auto">
            <a:xfrm>
              <a:off x="2532" y="214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92" name="Text Box 144"/>
            <p:cNvSpPr txBox="1">
              <a:spLocks noChangeArrowheads="1"/>
            </p:cNvSpPr>
            <p:nvPr/>
          </p:nvSpPr>
          <p:spPr bwMode="auto">
            <a:xfrm>
              <a:off x="1331" y="2469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到达</a:t>
              </a:r>
            </a:p>
          </p:txBody>
        </p:sp>
      </p:grpSp>
      <p:grpSp>
        <p:nvGrpSpPr>
          <p:cNvPr id="303239" name="Group 145"/>
          <p:cNvGrpSpPr>
            <a:grpSpLocks/>
          </p:cNvGrpSpPr>
          <p:nvPr/>
        </p:nvGrpSpPr>
        <p:grpSpPr bwMode="auto">
          <a:xfrm>
            <a:off x="6234113" y="2778125"/>
            <a:ext cx="1557337" cy="366713"/>
            <a:chOff x="4208" y="2457"/>
            <a:chExt cx="981" cy="231"/>
          </a:xfrm>
        </p:grpSpPr>
        <p:grpSp>
          <p:nvGrpSpPr>
            <p:cNvPr id="303240" name="Group 146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303242" name="Group 147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303243" name="Group 148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87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83" name="Line 152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03244" name="Group 153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8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3245" name="Group 156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7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10 18   </a:t>
                  </a:r>
                </a:p>
              </p:txBody>
            </p:sp>
            <p:sp>
              <p:nvSpPr>
                <p:cNvPr id="47180" name="Line 15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81" name="Line 15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76" name="Rectangle 160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3246" name="Group 161"/>
          <p:cNvGrpSpPr>
            <a:grpSpLocks/>
          </p:cNvGrpSpPr>
          <p:nvPr/>
        </p:nvGrpSpPr>
        <p:grpSpPr bwMode="auto">
          <a:xfrm>
            <a:off x="1684338" y="2797175"/>
            <a:ext cx="2092325" cy="2433638"/>
            <a:chOff x="2858" y="2250"/>
            <a:chExt cx="1318" cy="1533"/>
          </a:xfrm>
        </p:grpSpPr>
        <p:grpSp>
          <p:nvGrpSpPr>
            <p:cNvPr id="303247" name="Group 162"/>
            <p:cNvGrpSpPr>
              <a:grpSpLocks/>
            </p:cNvGrpSpPr>
            <p:nvPr/>
          </p:nvGrpSpPr>
          <p:grpSpPr bwMode="auto">
            <a:xfrm>
              <a:off x="2859" y="2250"/>
              <a:ext cx="1317" cy="573"/>
              <a:chOff x="1331" y="2146"/>
              <a:chExt cx="1317" cy="573"/>
            </a:xfrm>
          </p:grpSpPr>
          <p:grpSp>
            <p:nvGrpSpPr>
              <p:cNvPr id="303248" name="Group 16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72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23     1   </a:t>
                  </a:r>
                </a:p>
              </p:txBody>
            </p:sp>
            <p:sp>
              <p:nvSpPr>
                <p:cNvPr id="47173" name="Line 16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74" name="Line 16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70" name="Line 16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1" name="Text Box 16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  <p:grpSp>
          <p:nvGrpSpPr>
            <p:cNvPr id="303249" name="Group 169"/>
            <p:cNvGrpSpPr>
              <a:grpSpLocks/>
            </p:cNvGrpSpPr>
            <p:nvPr/>
          </p:nvGrpSpPr>
          <p:grpSpPr bwMode="auto">
            <a:xfrm>
              <a:off x="2858" y="2720"/>
              <a:ext cx="1318" cy="1063"/>
              <a:chOff x="1042" y="1743"/>
              <a:chExt cx="1318" cy="1063"/>
            </a:xfrm>
          </p:grpSpPr>
          <p:grpSp>
            <p:nvGrpSpPr>
              <p:cNvPr id="303250" name="Group 170"/>
              <p:cNvGrpSpPr>
                <a:grpSpLocks/>
              </p:cNvGrpSpPr>
              <p:nvPr/>
            </p:nvGrpSpPr>
            <p:grpSpPr bwMode="auto">
              <a:xfrm>
                <a:off x="1043" y="1743"/>
                <a:ext cx="1317" cy="573"/>
                <a:chOff x="1331" y="2146"/>
                <a:chExt cx="1317" cy="573"/>
              </a:xfrm>
            </p:grpSpPr>
            <p:grpSp>
              <p:nvGrpSpPr>
                <p:cNvPr id="303251" name="Group 171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6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 28    4   </a:t>
                    </a:r>
                  </a:p>
                </p:txBody>
              </p:sp>
              <p:sp>
                <p:nvSpPr>
                  <p:cNvPr id="47167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4" name="Line 175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65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  <p:grpSp>
            <p:nvGrpSpPr>
              <p:cNvPr id="303252" name="Group 177"/>
              <p:cNvGrpSpPr>
                <a:grpSpLocks/>
              </p:cNvGrpSpPr>
              <p:nvPr/>
            </p:nvGrpSpPr>
            <p:grpSpPr bwMode="auto">
              <a:xfrm>
                <a:off x="1042" y="2233"/>
                <a:ext cx="1317" cy="573"/>
                <a:chOff x="1331" y="2146"/>
                <a:chExt cx="1317" cy="573"/>
              </a:xfrm>
            </p:grpSpPr>
            <p:grpSp>
              <p:nvGrpSpPr>
                <p:cNvPr id="303253" name="Group 178"/>
                <p:cNvGrpSpPr>
                  <a:grpSpLocks/>
                </p:cNvGrpSpPr>
                <p:nvPr/>
              </p:nvGrpSpPr>
              <p:grpSpPr bwMode="auto">
                <a:xfrm>
                  <a:off x="1868" y="2438"/>
                  <a:ext cx="780" cy="237"/>
                  <a:chOff x="1660" y="654"/>
                  <a:chExt cx="780" cy="237"/>
                </a:xfrm>
              </p:grpSpPr>
              <p:sp>
                <p:nvSpPr>
                  <p:cNvPr id="47160" name="Text 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0" y="654"/>
                    <a:ext cx="780" cy="23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1800" b="1"/>
                      <a:t>37    2   </a:t>
                    </a:r>
                  </a:p>
                </p:txBody>
              </p:sp>
              <p:sp>
                <p:nvSpPr>
                  <p:cNvPr id="47161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1953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2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226" y="654"/>
                    <a:ext cx="0" cy="23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8" name="Line 182"/>
                <p:cNvSpPr>
                  <a:spLocks noChangeShapeType="1"/>
                </p:cNvSpPr>
                <p:nvPr/>
              </p:nvSpPr>
              <p:spPr bwMode="auto">
                <a:xfrm>
                  <a:off x="2532" y="214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69"/>
                  <a:ext cx="64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楷体_GB2312" pitchFamily="49" charset="-122"/>
                      <a:ea typeface="楷体_GB2312" pitchFamily="49" charset="-122"/>
                    </a:rPr>
                    <a:t>离开</a:t>
                  </a:r>
                </a:p>
              </p:txBody>
            </p:sp>
          </p:grpSp>
        </p:grpSp>
      </p:grpSp>
      <p:sp>
        <p:nvSpPr>
          <p:cNvPr id="303288" name="Text Box 184"/>
          <p:cNvSpPr txBox="1">
            <a:spLocks noChangeArrowheads="1"/>
          </p:cNvSpPr>
          <p:nvPr/>
        </p:nvSpPr>
        <p:spPr bwMode="auto">
          <a:xfrm>
            <a:off x="0" y="2235200"/>
            <a:ext cx="180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5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13 </a:t>
            </a:r>
            <a:r>
              <a:rPr lang="zh-CN" altLang="en-US" sz="2400" b="1">
                <a:ea typeface="楷体_GB2312" pitchFamily="49" charset="-122"/>
              </a:rPr>
              <a:t>）</a:t>
            </a:r>
          </a:p>
        </p:txBody>
      </p:sp>
      <p:grpSp>
        <p:nvGrpSpPr>
          <p:cNvPr id="303254" name="Group 199"/>
          <p:cNvGrpSpPr>
            <a:grpSpLocks/>
          </p:cNvGrpSpPr>
          <p:nvPr/>
        </p:nvGrpSpPr>
        <p:grpSpPr bwMode="auto">
          <a:xfrm>
            <a:off x="1655763" y="1252538"/>
            <a:ext cx="2092325" cy="1677987"/>
            <a:chOff x="3366" y="2439"/>
            <a:chExt cx="1318" cy="1057"/>
          </a:xfrm>
        </p:grpSpPr>
        <p:grpSp>
          <p:nvGrpSpPr>
            <p:cNvPr id="303255" name="Group 185"/>
            <p:cNvGrpSpPr>
              <a:grpSpLocks/>
            </p:cNvGrpSpPr>
            <p:nvPr/>
          </p:nvGrpSpPr>
          <p:grpSpPr bwMode="auto">
            <a:xfrm>
              <a:off x="3367" y="2923"/>
              <a:ext cx="1317" cy="573"/>
              <a:chOff x="1331" y="2146"/>
              <a:chExt cx="1317" cy="573"/>
            </a:xfrm>
          </p:grpSpPr>
          <p:grpSp>
            <p:nvGrpSpPr>
              <p:cNvPr id="303256" name="Group 186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50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19    0   </a:t>
                  </a:r>
                </a:p>
              </p:txBody>
            </p:sp>
            <p:sp>
              <p:nvSpPr>
                <p:cNvPr id="47151" name="Line 188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52" name="Line 189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8" name="Line 190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9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到达</a:t>
                </a:r>
              </a:p>
            </p:txBody>
          </p:sp>
        </p:grpSp>
        <p:grpSp>
          <p:nvGrpSpPr>
            <p:cNvPr id="303257" name="Group 192"/>
            <p:cNvGrpSpPr>
              <a:grpSpLocks/>
            </p:cNvGrpSpPr>
            <p:nvPr/>
          </p:nvGrpSpPr>
          <p:grpSpPr bwMode="auto">
            <a:xfrm>
              <a:off x="3366" y="2439"/>
              <a:ext cx="1317" cy="573"/>
              <a:chOff x="1331" y="2146"/>
              <a:chExt cx="1317" cy="573"/>
            </a:xfrm>
          </p:grpSpPr>
          <p:grpSp>
            <p:nvGrpSpPr>
              <p:cNvPr id="303258" name="Group 193"/>
              <p:cNvGrpSpPr>
                <a:grpSpLocks/>
              </p:cNvGrpSpPr>
              <p:nvPr/>
            </p:nvGrpSpPr>
            <p:grpSpPr bwMode="auto">
              <a:xfrm>
                <a:off x="1868" y="2438"/>
                <a:ext cx="780" cy="237"/>
                <a:chOff x="1660" y="654"/>
                <a:chExt cx="780" cy="237"/>
              </a:xfrm>
            </p:grpSpPr>
            <p:sp>
              <p:nvSpPr>
                <p:cNvPr id="4714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237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16    3   </a:t>
                  </a:r>
                </a:p>
              </p:txBody>
            </p:sp>
            <p:sp>
              <p:nvSpPr>
                <p:cNvPr id="47145" name="Line 195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46" name="Line 196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2" name="Line 197"/>
              <p:cNvSpPr>
                <a:spLocks noChangeShapeType="1"/>
              </p:cNvSpPr>
              <p:nvPr/>
            </p:nvSpPr>
            <p:spPr bwMode="auto">
              <a:xfrm>
                <a:off x="2532" y="2146"/>
                <a:ext cx="0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3" name="Text Box 198"/>
              <p:cNvSpPr txBox="1">
                <a:spLocks noChangeArrowheads="1"/>
              </p:cNvSpPr>
              <p:nvPr/>
            </p:nvSpPr>
            <p:spPr bwMode="auto">
              <a:xfrm>
                <a:off x="1331" y="2469"/>
                <a:ext cx="6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离开</a:t>
                </a:r>
              </a:p>
            </p:txBody>
          </p:sp>
        </p:grpSp>
      </p:grpSp>
      <p:grpSp>
        <p:nvGrpSpPr>
          <p:cNvPr id="303259" name="Group 200"/>
          <p:cNvGrpSpPr>
            <a:grpSpLocks/>
          </p:cNvGrpSpPr>
          <p:nvPr/>
        </p:nvGrpSpPr>
        <p:grpSpPr bwMode="auto">
          <a:xfrm>
            <a:off x="7539038" y="1165225"/>
            <a:ext cx="1557337" cy="366713"/>
            <a:chOff x="4208" y="2457"/>
            <a:chExt cx="981" cy="231"/>
          </a:xfrm>
        </p:grpSpPr>
        <p:grpSp>
          <p:nvGrpSpPr>
            <p:cNvPr id="303260" name="Group 201"/>
            <p:cNvGrpSpPr>
              <a:grpSpLocks/>
            </p:cNvGrpSpPr>
            <p:nvPr/>
          </p:nvGrpSpPr>
          <p:grpSpPr bwMode="auto">
            <a:xfrm>
              <a:off x="4393" y="2457"/>
              <a:ext cx="796" cy="231"/>
              <a:chOff x="4657" y="2672"/>
              <a:chExt cx="796" cy="231"/>
            </a:xfrm>
          </p:grpSpPr>
          <p:grpSp>
            <p:nvGrpSpPr>
              <p:cNvPr id="303261" name="Group 202"/>
              <p:cNvGrpSpPr>
                <a:grpSpLocks/>
              </p:cNvGrpSpPr>
              <p:nvPr/>
            </p:nvGrpSpPr>
            <p:grpSpPr bwMode="auto">
              <a:xfrm>
                <a:off x="4657" y="2696"/>
                <a:ext cx="796" cy="186"/>
                <a:chOff x="3593" y="2130"/>
                <a:chExt cx="796" cy="186"/>
              </a:xfrm>
            </p:grpSpPr>
            <p:grpSp>
              <p:nvGrpSpPr>
                <p:cNvPr id="303262" name="Group 203"/>
                <p:cNvGrpSpPr>
                  <a:grpSpLocks/>
                </p:cNvGrpSpPr>
                <p:nvPr/>
              </p:nvGrpSpPr>
              <p:grpSpPr bwMode="auto">
                <a:xfrm>
                  <a:off x="3813" y="2130"/>
                  <a:ext cx="576" cy="186"/>
                  <a:chOff x="2880" y="1042"/>
                  <a:chExt cx="576" cy="186"/>
                </a:xfrm>
              </p:grpSpPr>
              <p:sp>
                <p:nvSpPr>
                  <p:cNvPr id="4713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42"/>
                    <a:ext cx="576" cy="186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3065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3259" y="1050"/>
                    <a:ext cx="0" cy="16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32" name="Line 207"/>
                <p:cNvSpPr>
                  <a:spLocks noChangeShapeType="1"/>
                </p:cNvSpPr>
                <p:nvPr/>
              </p:nvSpPr>
              <p:spPr bwMode="auto">
                <a:xfrm>
                  <a:off x="3593" y="2226"/>
                  <a:ext cx="2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03263" name="Group 208"/>
                <p:cNvGrpSpPr>
                  <a:grpSpLocks/>
                </p:cNvGrpSpPr>
                <p:nvPr/>
              </p:nvGrpSpPr>
              <p:grpSpPr bwMode="auto">
                <a:xfrm>
                  <a:off x="4242" y="2148"/>
                  <a:ext cx="59" cy="147"/>
                  <a:chOff x="1191" y="1904"/>
                  <a:chExt cx="137" cy="166"/>
                </a:xfrm>
              </p:grpSpPr>
              <p:sp>
                <p:nvSpPr>
                  <p:cNvPr id="47134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91" y="1904"/>
                    <a:ext cx="98" cy="1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1279" y="1913"/>
                    <a:ext cx="49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04" name="Group 211"/>
              <p:cNvGrpSpPr>
                <a:grpSpLocks/>
              </p:cNvGrpSpPr>
              <p:nvPr/>
            </p:nvGrpSpPr>
            <p:grpSpPr bwMode="auto">
              <a:xfrm>
                <a:off x="4813" y="2672"/>
                <a:ext cx="624" cy="231"/>
                <a:chOff x="1660" y="654"/>
                <a:chExt cx="780" cy="366"/>
              </a:xfrm>
            </p:grpSpPr>
            <p:sp>
              <p:nvSpPr>
                <p:cNvPr id="4712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660" y="654"/>
                  <a:ext cx="7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/>
                    <a:t> 14 13   </a:t>
                  </a:r>
                </a:p>
              </p:txBody>
            </p:sp>
            <p:sp>
              <p:nvSpPr>
                <p:cNvPr id="47129" name="Line 213"/>
                <p:cNvSpPr>
                  <a:spLocks noChangeShapeType="1"/>
                </p:cNvSpPr>
                <p:nvPr/>
              </p:nvSpPr>
              <p:spPr bwMode="auto">
                <a:xfrm>
                  <a:off x="1953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7130" name="Line 214"/>
                <p:cNvSpPr>
                  <a:spLocks noChangeShapeType="1"/>
                </p:cNvSpPr>
                <p:nvPr/>
              </p:nvSpPr>
              <p:spPr bwMode="auto">
                <a:xfrm>
                  <a:off x="2226" y="654"/>
                  <a:ext cx="0" cy="234"/>
                </a:xfrm>
                <a:prstGeom prst="line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25" name="Rectangle 215"/>
            <p:cNvSpPr>
              <a:spLocks noChangeArrowheads="1"/>
            </p:cNvSpPr>
            <p:nvPr/>
          </p:nvSpPr>
          <p:spPr bwMode="auto">
            <a:xfrm>
              <a:off x="4208" y="2499"/>
              <a:ext cx="127" cy="16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320" name="Text Box 216"/>
          <p:cNvSpPr txBox="1">
            <a:spLocks noChangeArrowheads="1"/>
          </p:cNvSpPr>
          <p:nvPr/>
        </p:nvSpPr>
        <p:spPr bwMode="auto">
          <a:xfrm>
            <a:off x="341313" y="1100138"/>
            <a:ext cx="226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当前时间：</a:t>
            </a:r>
            <a:r>
              <a:rPr lang="en-US" altLang="zh-CN" sz="2400" b="1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14</a:t>
            </a:r>
          </a:p>
        </p:txBody>
      </p:sp>
      <p:sp>
        <p:nvSpPr>
          <p:cNvPr id="47123" name="Text Box 217"/>
          <p:cNvSpPr txBox="1">
            <a:spLocks noChangeArrowheads="1"/>
          </p:cNvSpPr>
          <p:nvPr/>
        </p:nvSpPr>
        <p:spPr bwMode="auto">
          <a:xfrm>
            <a:off x="620713" y="0"/>
            <a:ext cx="708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随机数           事件处理队列            客户队列状态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03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303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41" grpId="0"/>
      <p:bldP spid="303288" grpId="0"/>
      <p:bldP spid="3033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59261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4813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59261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4813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59261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</a:t>
            </a:r>
            <a:endParaRPr lang="zh-CN" altLang="en-US" sz="4800"/>
          </a:p>
        </p:txBody>
      </p:sp>
      <p:sp>
        <p:nvSpPr>
          <p:cNvPr id="4813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66627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4813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66627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48135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66627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5338" y="2951163"/>
            <a:ext cx="795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4.1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串的抽象数据类型的定义</a:t>
            </a:r>
          </a:p>
        </p:txBody>
      </p:sp>
      <p:sp>
        <p:nvSpPr>
          <p:cNvPr id="2051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23913" y="3754438"/>
            <a:ext cx="5670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4.2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串的表示和实现 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52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96925" y="4640263"/>
            <a:ext cx="67389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4.3	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串的模式匹配算法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27088" y="188913"/>
            <a:ext cx="79216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3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第四章</a:t>
            </a:r>
            <a:r>
              <a:rPr lang="zh-CN" altLang="en-US" sz="12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串</a:t>
            </a:r>
          </a:p>
        </p:txBody>
      </p:sp>
      <p:sp>
        <p:nvSpPr>
          <p:cNvPr id="129030" name="Freeform 6"/>
          <p:cNvSpPr>
            <a:spLocks/>
          </p:cNvSpPr>
          <p:nvPr/>
        </p:nvSpPr>
        <p:spPr bwMode="auto">
          <a:xfrm>
            <a:off x="614363" y="3021013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26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88365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b="1">
                <a:solidFill>
                  <a:srgbClr val="CC6600"/>
                </a:solidFill>
                <a:ea typeface="楷体_GB2312" pitchFamily="49" charset="-122"/>
              </a:rPr>
              <a:t>4.1  </a:t>
            </a:r>
            <a:r>
              <a:rPr lang="zh-CN" altLang="en-US" sz="4400" b="1">
                <a:solidFill>
                  <a:srgbClr val="CC6600"/>
                </a:solidFill>
                <a:ea typeface="楷体_GB2312" pitchFamily="49" charset="-122"/>
              </a:rPr>
              <a:t>串的抽象数据类型的定义如下</a:t>
            </a:r>
            <a:r>
              <a:rPr lang="zh-CN" altLang="en-US" b="1">
                <a:solidFill>
                  <a:srgbClr val="CC6600"/>
                </a:solidFill>
                <a:ea typeface="楷体_GB2312" pitchFamily="49" charset="-122"/>
              </a:rPr>
              <a:t>：</a:t>
            </a:r>
            <a:endParaRPr lang="zh-CN" altLang="en-US" sz="2400" b="1">
              <a:solidFill>
                <a:srgbClr val="CC6600"/>
              </a:solidFill>
              <a:ea typeface="楷体_GB2312" pitchFamily="49" charset="-122"/>
            </a:endParaRPr>
          </a:p>
          <a:p>
            <a:pPr eaLnBrk="1" hangingPunct="1"/>
            <a:endParaRPr lang="en-US" altLang="zh-CN" sz="2400">
              <a:solidFill>
                <a:srgbClr val="CC6600"/>
              </a:solidFill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065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ADT String {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96850" y="1876425"/>
            <a:ext cx="307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4400" b="1">
                <a:solidFill>
                  <a:srgbClr val="FF0000"/>
                </a:solidFill>
                <a:ea typeface="楷体_GB2312" pitchFamily="49" charset="-122"/>
              </a:rPr>
              <a:t>数据对象</a:t>
            </a: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752600" y="2635250"/>
            <a:ext cx="56372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|a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∈CharacterSet,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      i=1,2,...,n,       n≥0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273050" y="4027488"/>
            <a:ext cx="299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>
                <a:solidFill>
                  <a:srgbClr val="FF0000"/>
                </a:solidFill>
                <a:ea typeface="楷体_GB2312" pitchFamily="49" charset="-122"/>
              </a:rPr>
              <a:t>数据关系</a:t>
            </a:r>
            <a:r>
              <a:rPr lang="zh-CN" altLang="en-US" sz="440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660525" y="4845050"/>
            <a:ext cx="63992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{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&lt; 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i-1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, 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&gt; | 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i-1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, a</a:t>
            </a:r>
            <a:r>
              <a:rPr lang="en-US" altLang="zh-CN" sz="4000" baseline="-25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∈D,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                               i=2,...,n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130056" name="Comment 8"/>
          <p:cNvSpPr>
            <a:spLocks noChangeArrowheads="1"/>
          </p:cNvSpPr>
          <p:nvPr/>
        </p:nvSpPr>
        <p:spPr bwMode="auto">
          <a:xfrm>
            <a:off x="4876800" y="1027113"/>
            <a:ext cx="3886200" cy="1563687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3200" b="1">
                <a:solidFill>
                  <a:srgbClr val="996633"/>
                </a:solidFill>
                <a:latin typeface="Arial" charset="0"/>
                <a:ea typeface="楷体_GB2312" pitchFamily="49" charset="-122"/>
              </a:rPr>
              <a:t>串是有限长的字符序列，由一对双引号相括，如</a:t>
            </a:r>
            <a:r>
              <a:rPr kumimoji="0" lang="en-US" altLang="zh-CN" sz="3200" b="1">
                <a:solidFill>
                  <a:srgbClr val="996633"/>
                </a:solidFill>
                <a:latin typeface="Arial" charset="0"/>
                <a:ea typeface="楷体_GB2312" pitchFamily="49" charset="-122"/>
              </a:rPr>
              <a:t>: </a:t>
            </a:r>
            <a:r>
              <a:rPr kumimoji="0" lang="en-US" altLang="zh-CN" sz="3200" b="1">
                <a:solidFill>
                  <a:srgbClr val="996633"/>
                </a:solidFill>
                <a:latin typeface="Arial" charset="0"/>
                <a:ea typeface="楷体_GB2312" pitchFamily="49" charset="-122"/>
                <a:sym typeface="Symbol" pitchFamily="18" charset="2"/>
              </a:rPr>
              <a:t> a string </a:t>
            </a:r>
          </a:p>
        </p:txBody>
      </p:sp>
    </p:spTree>
    <p:extLst>
      <p:ext uri="{BB962C8B-B14F-4D97-AF65-F5344CB8AC3E}">
        <p14:creationId xmlns:p14="http://schemas.microsoft.com/office/powerpoint/2010/main" val="458476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2" grpId="0" autoUpdateAnimBg="0"/>
      <p:bldP spid="130053" grpId="0" autoUpdateAnimBg="0"/>
      <p:bldP spid="130054" grpId="0" autoUpdateAnimBg="0"/>
      <p:bldP spid="130055" grpId="0" autoUpdateAnimBg="0"/>
      <p:bldP spid="130056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04800" y="0"/>
            <a:ext cx="3327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4800" b="1" u="sng">
                <a:solidFill>
                  <a:srgbClr val="FF0000"/>
                </a:solidFill>
                <a:ea typeface="楷体_GB2312" pitchFamily="49" charset="-122"/>
              </a:rPr>
              <a:t>基本操作</a:t>
            </a:r>
            <a:r>
              <a:rPr lang="zh-CN" altLang="en-US" sz="4800">
                <a:solidFill>
                  <a:srgbClr val="FF0000"/>
                </a:solidFill>
                <a:ea typeface="楷体_GB2312" pitchFamily="49" charset="-122"/>
              </a:rPr>
              <a:t>：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736725" y="24034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509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StrAssign (&amp;T, chars)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2575" y="2590800"/>
            <a:ext cx="3832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StrCopy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T, S)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191000" y="1828800"/>
            <a:ext cx="44069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DestroyString(&amp;S)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49250" y="5562600"/>
            <a:ext cx="3155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StrEmpty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(S)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4098925"/>
            <a:ext cx="428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66FF"/>
                </a:solidFill>
                <a:ea typeface="楷体_GB2312" pitchFamily="49" charset="-122"/>
              </a:rPr>
              <a:t>StrCompare </a:t>
            </a:r>
            <a:r>
              <a:rPr lang="en-US" altLang="zh-CN" sz="4000">
                <a:solidFill>
                  <a:srgbClr val="0066FF"/>
                </a:solidFill>
                <a:ea typeface="楷体_GB2312" pitchFamily="49" charset="-122"/>
              </a:rPr>
              <a:t>(S, T)</a:t>
            </a:r>
            <a:endParaRPr lang="en-US" altLang="zh-CN" sz="2400">
              <a:solidFill>
                <a:srgbClr val="0066FF"/>
              </a:solidFill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191000" y="3336925"/>
            <a:ext cx="31638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StrLength(S)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191000" y="4876800"/>
            <a:ext cx="46736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Concat (&amp;T, S1, S2)</a:t>
            </a:r>
          </a:p>
        </p:txBody>
      </p:sp>
    </p:spTree>
    <p:extLst>
      <p:ext uri="{BB962C8B-B14F-4D97-AF65-F5344CB8AC3E}">
        <p14:creationId xmlns:p14="http://schemas.microsoft.com/office/powerpoint/2010/main" val="2161370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52" name="Group 4"/>
          <p:cNvGrpSpPr>
            <a:grpSpLocks/>
          </p:cNvGrpSpPr>
          <p:nvPr/>
        </p:nvGrpSpPr>
        <p:grpSpPr bwMode="auto">
          <a:xfrm>
            <a:off x="209550" y="469900"/>
            <a:ext cx="2762250" cy="2457450"/>
            <a:chOff x="768" y="2388"/>
            <a:chExt cx="1740" cy="1548"/>
          </a:xfrm>
        </p:grpSpPr>
        <p:sp>
          <p:nvSpPr>
            <p:cNvPr id="258053" name="Rectangle 5"/>
            <p:cNvSpPr>
              <a:spLocks noChangeArrowheads="1"/>
            </p:cNvSpPr>
            <p:nvPr/>
          </p:nvSpPr>
          <p:spPr bwMode="auto">
            <a:xfrm>
              <a:off x="972" y="2664"/>
              <a:ext cx="115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8054" name="Text Box 6"/>
            <p:cNvSpPr txBox="1">
              <a:spLocks noChangeArrowheads="1"/>
            </p:cNvSpPr>
            <p:nvPr/>
          </p:nvSpPr>
          <p:spPr bwMode="auto">
            <a:xfrm>
              <a:off x="1044" y="2964"/>
              <a:ext cx="1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布线区域</a:t>
              </a:r>
            </a:p>
          </p:txBody>
        </p:sp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1176" y="2388"/>
              <a:ext cx="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1         2</a:t>
              </a:r>
            </a:p>
          </p:txBody>
        </p:sp>
        <p:sp>
          <p:nvSpPr>
            <p:cNvPr id="258056" name="Text Box 8"/>
            <p:cNvSpPr txBox="1">
              <a:spLocks noChangeArrowheads="1"/>
            </p:cNvSpPr>
            <p:nvPr/>
          </p:nvSpPr>
          <p:spPr bwMode="auto">
            <a:xfrm>
              <a:off x="1404" y="364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58057" name="Text Box 9"/>
            <p:cNvSpPr txBox="1">
              <a:spLocks noChangeArrowheads="1"/>
            </p:cNvSpPr>
            <p:nvPr/>
          </p:nvSpPr>
          <p:spPr bwMode="auto">
            <a:xfrm>
              <a:off x="768" y="2748"/>
              <a:ext cx="38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8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8058" name="Text Box 10"/>
            <p:cNvSpPr txBox="1">
              <a:spLocks noChangeArrowheads="1"/>
            </p:cNvSpPr>
            <p:nvPr/>
          </p:nvSpPr>
          <p:spPr bwMode="auto">
            <a:xfrm>
              <a:off x="2124" y="2796"/>
              <a:ext cx="3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endParaRPr lang="en-US" altLang="zh-CN" sz="24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58059" name="Group 11"/>
          <p:cNvGrpSpPr>
            <a:grpSpLocks/>
          </p:cNvGrpSpPr>
          <p:nvPr/>
        </p:nvGrpSpPr>
        <p:grpSpPr bwMode="auto">
          <a:xfrm>
            <a:off x="3171825" y="469900"/>
            <a:ext cx="2762250" cy="2457450"/>
            <a:chOff x="1998" y="2196"/>
            <a:chExt cx="1740" cy="1548"/>
          </a:xfrm>
        </p:grpSpPr>
        <p:grpSp>
          <p:nvGrpSpPr>
            <p:cNvPr id="258060" name="Group 12"/>
            <p:cNvGrpSpPr>
              <a:grpSpLocks/>
            </p:cNvGrpSpPr>
            <p:nvPr/>
          </p:nvGrpSpPr>
          <p:grpSpPr bwMode="auto">
            <a:xfrm>
              <a:off x="1998" y="2196"/>
              <a:ext cx="1740" cy="1548"/>
              <a:chOff x="768" y="2388"/>
              <a:chExt cx="1740" cy="1548"/>
            </a:xfrm>
          </p:grpSpPr>
          <p:sp>
            <p:nvSpPr>
              <p:cNvPr id="258061" name="Rectangle 13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62" name="Text Box 14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58063" name="Text Box 15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  1       2</a:t>
                </a:r>
              </a:p>
            </p:txBody>
          </p:sp>
          <p:sp>
            <p:nvSpPr>
              <p:cNvPr id="258064" name="Text Box 16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58065" name="Text Box 17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58066" name="Text Box 18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258067" name="Freeform 19"/>
            <p:cNvSpPr>
              <a:spLocks/>
            </p:cNvSpPr>
            <p:nvPr/>
          </p:nvSpPr>
          <p:spPr bwMode="auto">
            <a:xfrm>
              <a:off x="3028" y="2460"/>
              <a:ext cx="336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  <a:cxn ang="0">
                  <a:pos x="336" y="324"/>
                </a:cxn>
              </a:cxnLst>
              <a:rect l="0" t="0" r="r" b="b"/>
              <a:pathLst>
                <a:path w="336" h="324">
                  <a:moveTo>
                    <a:pt x="0" y="0"/>
                  </a:moveTo>
                  <a:lnTo>
                    <a:pt x="0" y="324"/>
                  </a:lnTo>
                  <a:lnTo>
                    <a:pt x="336" y="324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8068" name="Freeform 20"/>
            <p:cNvSpPr>
              <a:spLocks/>
            </p:cNvSpPr>
            <p:nvPr/>
          </p:nvSpPr>
          <p:spPr bwMode="auto">
            <a:xfrm>
              <a:off x="2632" y="2472"/>
              <a:ext cx="732" cy="6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6"/>
                </a:cxn>
                <a:cxn ang="0">
                  <a:pos x="840" y="636"/>
                </a:cxn>
              </a:cxnLst>
              <a:rect l="0" t="0" r="r" b="b"/>
              <a:pathLst>
                <a:path w="840" h="636">
                  <a:moveTo>
                    <a:pt x="0" y="0"/>
                  </a:moveTo>
                  <a:lnTo>
                    <a:pt x="0" y="636"/>
                  </a:lnTo>
                  <a:lnTo>
                    <a:pt x="840" y="63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8069" name="Freeform 21"/>
            <p:cNvSpPr>
              <a:spLocks/>
            </p:cNvSpPr>
            <p:nvPr/>
          </p:nvSpPr>
          <p:spPr bwMode="auto">
            <a:xfrm>
              <a:off x="2200" y="2664"/>
              <a:ext cx="204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0"/>
                </a:cxn>
                <a:cxn ang="0">
                  <a:pos x="204" y="312"/>
                </a:cxn>
                <a:cxn ang="0">
                  <a:pos x="12" y="312"/>
                </a:cxn>
              </a:cxnLst>
              <a:rect l="0" t="0" r="r" b="b"/>
              <a:pathLst>
                <a:path w="204" h="312">
                  <a:moveTo>
                    <a:pt x="0" y="0"/>
                  </a:moveTo>
                  <a:lnTo>
                    <a:pt x="204" y="0"/>
                  </a:lnTo>
                  <a:lnTo>
                    <a:pt x="204" y="312"/>
                  </a:lnTo>
                  <a:lnTo>
                    <a:pt x="12" y="312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8070" name="Freeform 22"/>
            <p:cNvSpPr>
              <a:spLocks/>
            </p:cNvSpPr>
            <p:nvPr/>
          </p:nvSpPr>
          <p:spPr bwMode="auto">
            <a:xfrm>
              <a:off x="2212" y="3192"/>
              <a:ext cx="54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0"/>
                </a:cxn>
                <a:cxn ang="0">
                  <a:pos x="540" y="276"/>
                </a:cxn>
              </a:cxnLst>
              <a:rect l="0" t="0" r="r" b="b"/>
              <a:pathLst>
                <a:path w="540" h="276">
                  <a:moveTo>
                    <a:pt x="0" y="0"/>
                  </a:moveTo>
                  <a:lnTo>
                    <a:pt x="540" y="0"/>
                  </a:lnTo>
                  <a:lnTo>
                    <a:pt x="540" y="27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911475" y="1746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(1,4), (2,3), (5,6), (7,8)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6122988" y="16827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(1,5), (2,3), (4,7), (6,8)</a:t>
            </a:r>
          </a:p>
        </p:txBody>
      </p:sp>
      <p:grpSp>
        <p:nvGrpSpPr>
          <p:cNvPr id="258073" name="Group 25"/>
          <p:cNvGrpSpPr>
            <a:grpSpLocks/>
          </p:cNvGrpSpPr>
          <p:nvPr/>
        </p:nvGrpSpPr>
        <p:grpSpPr bwMode="auto">
          <a:xfrm>
            <a:off x="6210300" y="450850"/>
            <a:ext cx="2762250" cy="2457450"/>
            <a:chOff x="3912" y="2052"/>
            <a:chExt cx="1740" cy="1548"/>
          </a:xfrm>
        </p:grpSpPr>
        <p:grpSp>
          <p:nvGrpSpPr>
            <p:cNvPr id="258074" name="Group 26"/>
            <p:cNvGrpSpPr>
              <a:grpSpLocks/>
            </p:cNvGrpSpPr>
            <p:nvPr/>
          </p:nvGrpSpPr>
          <p:grpSpPr bwMode="auto">
            <a:xfrm>
              <a:off x="3912" y="2052"/>
              <a:ext cx="1740" cy="1548"/>
              <a:chOff x="768" y="2388"/>
              <a:chExt cx="1740" cy="1548"/>
            </a:xfrm>
          </p:grpSpPr>
          <p:sp>
            <p:nvSpPr>
              <p:cNvPr id="258075" name="Rectangle 27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76" name="Text Box 28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58077" name="Text Box 29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1         2</a:t>
                </a:r>
              </a:p>
            </p:txBody>
          </p:sp>
          <p:sp>
            <p:nvSpPr>
              <p:cNvPr id="258078" name="Text Box 30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58079" name="Text Box 31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58080" name="Text Box 32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258081" name="Group 33"/>
            <p:cNvGrpSpPr>
              <a:grpSpLocks/>
            </p:cNvGrpSpPr>
            <p:nvPr/>
          </p:nvGrpSpPr>
          <p:grpSpPr bwMode="auto">
            <a:xfrm>
              <a:off x="4099" y="2316"/>
              <a:ext cx="1169" cy="991"/>
              <a:chOff x="4099" y="2524"/>
              <a:chExt cx="1169" cy="991"/>
            </a:xfrm>
          </p:grpSpPr>
          <p:sp>
            <p:nvSpPr>
              <p:cNvPr id="258082" name="Freeform 34"/>
              <p:cNvSpPr>
                <a:spLocks/>
              </p:cNvSpPr>
              <p:nvPr/>
            </p:nvSpPr>
            <p:spPr bwMode="auto">
              <a:xfrm>
                <a:off x="4932" y="2524"/>
                <a:ext cx="336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4"/>
                  </a:cxn>
                  <a:cxn ang="0">
                    <a:pos x="336" y="264"/>
                  </a:cxn>
                </a:cxnLst>
                <a:rect l="0" t="0" r="r" b="b"/>
                <a:pathLst>
                  <a:path w="336" h="264">
                    <a:moveTo>
                      <a:pt x="0" y="0"/>
                    </a:moveTo>
                    <a:lnTo>
                      <a:pt x="0" y="264"/>
                    </a:lnTo>
                    <a:lnTo>
                      <a:pt x="336" y="264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83" name="Freeform 35"/>
              <p:cNvSpPr>
                <a:spLocks/>
              </p:cNvSpPr>
              <p:nvPr/>
            </p:nvSpPr>
            <p:spPr bwMode="auto">
              <a:xfrm>
                <a:off x="4116" y="2776"/>
                <a:ext cx="252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0"/>
                  </a:cxn>
                  <a:cxn ang="0">
                    <a:pos x="252" y="552"/>
                  </a:cxn>
                  <a:cxn ang="0">
                    <a:pos x="0" y="552"/>
                  </a:cxn>
                </a:cxnLst>
                <a:rect l="0" t="0" r="r" b="b"/>
                <a:pathLst>
                  <a:path w="252" h="552">
                    <a:moveTo>
                      <a:pt x="0" y="0"/>
                    </a:moveTo>
                    <a:lnTo>
                      <a:pt x="252" y="0"/>
                    </a:lnTo>
                    <a:lnTo>
                      <a:pt x="252" y="552"/>
                    </a:lnTo>
                    <a:lnTo>
                      <a:pt x="0" y="552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84" name="Freeform 36"/>
              <p:cNvSpPr>
                <a:spLocks/>
              </p:cNvSpPr>
              <p:nvPr/>
            </p:nvSpPr>
            <p:spPr bwMode="auto">
              <a:xfrm>
                <a:off x="4445" y="2536"/>
                <a:ext cx="211" cy="9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3"/>
                  </a:cxn>
                  <a:cxn ang="0">
                    <a:pos x="211" y="173"/>
                  </a:cxn>
                  <a:cxn ang="0">
                    <a:pos x="211" y="979"/>
                  </a:cxn>
                </a:cxnLst>
                <a:rect l="0" t="0" r="r" b="b"/>
                <a:pathLst>
                  <a:path w="211" h="979">
                    <a:moveTo>
                      <a:pt x="0" y="0"/>
                    </a:moveTo>
                    <a:lnTo>
                      <a:pt x="0" y="173"/>
                    </a:lnTo>
                    <a:lnTo>
                      <a:pt x="211" y="173"/>
                    </a:lnTo>
                    <a:lnTo>
                      <a:pt x="211" y="979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85" name="Freeform 37"/>
              <p:cNvSpPr>
                <a:spLocks/>
              </p:cNvSpPr>
              <p:nvPr/>
            </p:nvSpPr>
            <p:spPr bwMode="auto">
              <a:xfrm>
                <a:off x="4099" y="3026"/>
                <a:ext cx="1162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6" y="0"/>
                  </a:cxn>
                  <a:cxn ang="0">
                    <a:pos x="826" y="182"/>
                  </a:cxn>
                  <a:cxn ang="0">
                    <a:pos x="1162" y="182"/>
                  </a:cxn>
                </a:cxnLst>
                <a:rect l="0" t="0" r="r" b="b"/>
                <a:pathLst>
                  <a:path w="1162" h="182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82"/>
                    </a:lnTo>
                    <a:lnTo>
                      <a:pt x="1162" y="182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8088" name="Rectangle 40"/>
          <p:cNvSpPr>
            <a:spLocks noChangeArrowheads="1"/>
          </p:cNvSpPr>
          <p:nvPr/>
        </p:nvSpPr>
        <p:spPr bwMode="auto">
          <a:xfrm>
            <a:off x="6296025" y="3509963"/>
            <a:ext cx="1081088" cy="32416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8089" name="Text Box 41"/>
          <p:cNvSpPr txBox="1">
            <a:spLocks noChangeArrowheads="1"/>
          </p:cNvSpPr>
          <p:nvPr/>
        </p:nvSpPr>
        <p:spPr bwMode="auto">
          <a:xfrm>
            <a:off x="6462713" y="6026150"/>
            <a:ext cx="685800" cy="5191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8090" name="Text Box 42"/>
          <p:cNvSpPr txBox="1">
            <a:spLocks noChangeArrowheads="1"/>
          </p:cNvSpPr>
          <p:nvPr/>
        </p:nvSpPr>
        <p:spPr bwMode="auto">
          <a:xfrm>
            <a:off x="6462713" y="5422900"/>
            <a:ext cx="685800" cy="5191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8094" name="Text Box 46"/>
          <p:cNvSpPr txBox="1">
            <a:spLocks noChangeArrowheads="1"/>
          </p:cNvSpPr>
          <p:nvPr/>
        </p:nvSpPr>
        <p:spPr bwMode="auto">
          <a:xfrm>
            <a:off x="0" y="6338888"/>
            <a:ext cx="685800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02945" y="3376295"/>
            <a:ext cx="4524375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( 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[      </a:t>
            </a:r>
            <a:r>
              <a:rPr lang="en-US" altLang="zh-CN" sz="2800" b="1" dirty="0">
                <a:solidFill>
                  <a:srgbClr val="000000"/>
                </a:solidFill>
              </a:rPr>
              <a:t>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</a:rPr>
              <a:t>)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{     </a:t>
            </a:r>
            <a:r>
              <a:rPr lang="en-US" altLang="zh-CN" sz="2800" b="1" dirty="0">
                <a:solidFill>
                  <a:srgbClr val="000000"/>
                </a:solidFill>
              </a:rPr>
              <a:t>}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【    】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9" grpId="0" animBg="1"/>
      <p:bldP spid="258089" grpId="1" animBg="1"/>
      <p:bldP spid="258090" grpId="0" animBg="1"/>
      <p:bldP spid="25809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64404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66FF"/>
                </a:solidFill>
                <a:ea typeface="楷体_GB2312" pitchFamily="49" charset="-122"/>
              </a:rPr>
              <a:t>SubString </a:t>
            </a:r>
            <a:r>
              <a:rPr lang="en-US" altLang="zh-CN" sz="4000">
                <a:solidFill>
                  <a:srgbClr val="0066FF"/>
                </a:solidFill>
                <a:ea typeface="楷体_GB2312" pitchFamily="49" charset="-122"/>
              </a:rPr>
              <a:t>(</a:t>
            </a:r>
            <a:r>
              <a:rPr lang="en-US" altLang="zh-CN" sz="4000" b="1">
                <a:solidFill>
                  <a:srgbClr val="0066FF"/>
                </a:solidFill>
                <a:ea typeface="楷体_GB2312" pitchFamily="49" charset="-122"/>
              </a:rPr>
              <a:t>&amp;</a:t>
            </a:r>
            <a:r>
              <a:rPr lang="en-US" altLang="zh-CN" sz="4000">
                <a:solidFill>
                  <a:srgbClr val="0066FF"/>
                </a:solidFill>
                <a:ea typeface="楷体_GB2312" pitchFamily="49" charset="-122"/>
              </a:rPr>
              <a:t>Sub, S, pos, len)</a:t>
            </a:r>
            <a:endParaRPr lang="en-US" altLang="zh-CN" sz="2400">
              <a:solidFill>
                <a:srgbClr val="0066FF"/>
              </a:solidFill>
              <a:ea typeface="楷体_GB2312" pitchFamily="49" charset="-122"/>
            </a:endParaRPr>
          </a:p>
          <a:p>
            <a:pPr eaLnBrk="1" hangingPunct="1"/>
            <a:endParaRPr lang="en-US" altLang="zh-CN" sz="2400">
              <a:solidFill>
                <a:srgbClr val="0066FF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38" y="1889125"/>
            <a:ext cx="37417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ea typeface="楷体_GB2312" pitchFamily="49" charset="-122"/>
              </a:rPr>
              <a:t> Index (S, T, pos)</a:t>
            </a:r>
          </a:p>
        </p:txBody>
      </p:sp>
      <p:sp>
        <p:nvSpPr>
          <p:cNvPr id="5124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3814763" y="2651125"/>
            <a:ext cx="4338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Replace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S, T, V)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5125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460533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0066FF"/>
                </a:solidFill>
                <a:ea typeface="楷体_GB2312" pitchFamily="49" charset="-122"/>
              </a:rPr>
              <a:t>StrInsert (&amp;S, pos, T)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657600" y="4419600"/>
            <a:ext cx="52101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0066FF"/>
                </a:solidFill>
                <a:ea typeface="楷体_GB2312" pitchFamily="49" charset="-122"/>
              </a:rPr>
              <a:t> StrDelete (&amp;S, pos, len)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733800" y="1219200"/>
            <a:ext cx="40528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ClearString (&amp;S)</a:t>
            </a:r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287338" y="5257800"/>
            <a:ext cx="30654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} ADT String</a:t>
            </a: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990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5338" y="2795588"/>
            <a:ext cx="795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4.1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串的抽象数据类型的定义</a:t>
            </a:r>
          </a:p>
        </p:txBody>
      </p:sp>
      <p:sp>
        <p:nvSpPr>
          <p:cNvPr id="6147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23913" y="3598863"/>
            <a:ext cx="55181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4.2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串的表示和实现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148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96925" y="4484688"/>
            <a:ext cx="67389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4.3	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串的模式匹配算法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827088" y="188913"/>
            <a:ext cx="79216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3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第四章</a:t>
            </a:r>
            <a:r>
              <a:rPr lang="zh-CN" altLang="en-US" sz="12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串</a:t>
            </a:r>
          </a:p>
        </p:txBody>
      </p:sp>
      <p:sp>
        <p:nvSpPr>
          <p:cNvPr id="161798" name="Freeform 6"/>
          <p:cNvSpPr>
            <a:spLocks/>
          </p:cNvSpPr>
          <p:nvPr/>
        </p:nvSpPr>
        <p:spPr bwMode="auto">
          <a:xfrm>
            <a:off x="614363" y="3554413"/>
            <a:ext cx="387350" cy="573087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7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95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00113" y="498475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000" b="1">
                <a:solidFill>
                  <a:srgbClr val="000000"/>
                </a:solidFill>
                <a:ea typeface="楷体_GB2312" pitchFamily="49" charset="-122"/>
              </a:rPr>
              <a:t>4.2  </a:t>
            </a:r>
            <a:r>
              <a:rPr lang="zh-CN" altLang="en-US" sz="6000" b="1">
                <a:solidFill>
                  <a:srgbClr val="000000"/>
                </a:solidFill>
                <a:ea typeface="楷体_GB2312" pitchFamily="49" charset="-122"/>
              </a:rPr>
              <a:t>串的表示和实现</a:t>
            </a:r>
            <a:endParaRPr lang="zh-CN" altLang="en-US" sz="5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1" name="Text Box 4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128713" y="2098675"/>
            <a:ext cx="7499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rgbClr val="003399"/>
                </a:solidFill>
                <a:ea typeface="楷体_GB2312" pitchFamily="49" charset="-122"/>
              </a:rPr>
              <a:t>一、串的定长顺序存储表示</a:t>
            </a:r>
          </a:p>
        </p:txBody>
      </p:sp>
      <p:sp>
        <p:nvSpPr>
          <p:cNvPr id="7172" name="Text Box 5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128713" y="3001963"/>
            <a:ext cx="68897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rgbClr val="101686"/>
                </a:solidFill>
                <a:ea typeface="楷体_GB2312" pitchFamily="49" charset="-122"/>
              </a:rPr>
              <a:t>二、串的堆分配存储表示</a:t>
            </a:r>
          </a:p>
        </p:txBody>
      </p:sp>
      <p:sp>
        <p:nvSpPr>
          <p:cNvPr id="7173" name="Text Box 6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1096963" y="3889375"/>
            <a:ext cx="56705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rgbClr val="101686"/>
                </a:solidFill>
                <a:ea typeface="楷体_GB2312" pitchFamily="49" charset="-122"/>
              </a:rPr>
              <a:t>三、串的块存储表示</a:t>
            </a:r>
          </a:p>
        </p:txBody>
      </p:sp>
    </p:spTree>
    <p:extLst>
      <p:ext uri="{BB962C8B-B14F-4D97-AF65-F5344CB8AC3E}">
        <p14:creationId xmlns:p14="http://schemas.microsoft.com/office/powerpoint/2010/main" val="1300941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68313" y="1327150"/>
            <a:ext cx="8207375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 #define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MAXSTRLEN  255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//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用户可在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255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以内定义最大串长</a:t>
            </a:r>
          </a:p>
          <a:p>
            <a:pPr eaLnBrk="1" hangingPunct="1"/>
            <a:endParaRPr lang="zh-CN" altLang="en-US" sz="9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typedef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unsigned char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Sstring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[MAXSTRLEN + 1];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</a:rPr>
              <a:t>// 0</a:t>
            </a:r>
            <a:r>
              <a:rPr lang="zh-CN" altLang="en-US" sz="2800">
                <a:solidFill>
                  <a:srgbClr val="FF3300"/>
                </a:solidFill>
                <a:ea typeface="楷体_GB2312" pitchFamily="49" charset="-122"/>
              </a:rPr>
              <a:t>号单元存放串的长度</a:t>
            </a:r>
            <a:endParaRPr lang="zh-CN" altLang="en-US" sz="2800">
              <a:solidFill>
                <a:srgbClr val="FF3300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88913"/>
            <a:ext cx="8413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003399"/>
                </a:solidFill>
                <a:ea typeface="楷体_GB2312" pitchFamily="49" charset="-122"/>
              </a:rPr>
              <a:t>一、串的定长顺序存储表示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757238" y="3773488"/>
            <a:ext cx="77501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1560AB"/>
                </a:solidFill>
                <a:ea typeface="楷体_GB2312" pitchFamily="49" charset="-122"/>
              </a:rPr>
              <a:t>串</a:t>
            </a:r>
            <a:r>
              <a:rPr lang="zh-CN" altLang="en-US" sz="3200">
                <a:solidFill>
                  <a:srgbClr val="1560AB"/>
                </a:solidFill>
                <a:ea typeface="楷体_GB2312" pitchFamily="49" charset="-122"/>
              </a:rPr>
              <a:t>的实际长度可在这个预定义长度的范围内随意设定，超过预定义长度的串值则被舍去，称之为</a:t>
            </a:r>
            <a:r>
              <a:rPr lang="zh-CN" altLang="en-US" sz="3200" b="1">
                <a:solidFill>
                  <a:srgbClr val="1560AB"/>
                </a:solidFill>
                <a:ea typeface="楷体_GB2312" pitchFamily="49" charset="-122"/>
              </a:rPr>
              <a:t>“截断” </a:t>
            </a:r>
          </a:p>
        </p:txBody>
      </p:sp>
    </p:spTree>
    <p:extLst>
      <p:ext uri="{BB962C8B-B14F-4D97-AF65-F5344CB8AC3E}">
        <p14:creationId xmlns:p14="http://schemas.microsoft.com/office/powerpoint/2010/main" val="4061201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16486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81000" y="1484313"/>
            <a:ext cx="8213725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typedef struct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   char *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ch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; 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   //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若是非空串，则按串实用长度分配</a:t>
            </a:r>
            <a:endParaRPr lang="zh-CN" altLang="en-US" sz="40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存储区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否则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ch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NULL</a:t>
            </a:r>
            <a:endParaRPr lang="en-US" altLang="zh-CN" sz="40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length;   // 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串长度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HString;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77863" y="457200"/>
            <a:ext cx="7780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101686"/>
                </a:solidFill>
                <a:ea typeface="楷体_GB2312" pitchFamily="49" charset="-122"/>
              </a:rPr>
              <a:t>二、串的堆分配存储表示</a:t>
            </a:r>
          </a:p>
        </p:txBody>
      </p:sp>
    </p:spTree>
    <p:extLst>
      <p:ext uri="{BB962C8B-B14F-4D97-AF65-F5344CB8AC3E}">
        <p14:creationId xmlns:p14="http://schemas.microsoft.com/office/powerpoint/2010/main" val="319430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946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与线性表的链式存储结构类似，串也可以采用链式方式存储。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77863" y="457200"/>
            <a:ext cx="6384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>
                <a:solidFill>
                  <a:srgbClr val="101686"/>
                </a:solidFill>
                <a:ea typeface="楷体_GB2312" pitchFamily="49" charset="-122"/>
              </a:rPr>
              <a:t>三、串的</a:t>
            </a:r>
            <a:r>
              <a:rPr lang="zh-CN" altLang="en-US" sz="5400" b="1">
                <a:solidFill>
                  <a:srgbClr val="FF3399"/>
                </a:solidFill>
                <a:ea typeface="楷体_GB2312" pitchFamily="49" charset="-122"/>
              </a:rPr>
              <a:t>块</a:t>
            </a:r>
            <a:r>
              <a:rPr lang="zh-CN" altLang="en-US" sz="5400" b="1">
                <a:solidFill>
                  <a:srgbClr val="101686"/>
                </a:solidFill>
                <a:ea typeface="楷体_GB2312" pitchFamily="49" charset="-122"/>
              </a:rPr>
              <a:t>存储表示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942975" y="2786063"/>
            <a:ext cx="6343650" cy="1100137"/>
            <a:chOff x="495" y="2493"/>
            <a:chExt cx="3996" cy="693"/>
          </a:xfrm>
        </p:grpSpPr>
        <p:grpSp>
          <p:nvGrpSpPr>
            <p:cNvPr id="10275" name="Group 5"/>
            <p:cNvGrpSpPr>
              <a:grpSpLocks/>
            </p:cNvGrpSpPr>
            <p:nvPr/>
          </p:nvGrpSpPr>
          <p:grpSpPr bwMode="auto">
            <a:xfrm>
              <a:off x="1143" y="2844"/>
              <a:ext cx="3348" cy="342"/>
              <a:chOff x="1143" y="2709"/>
              <a:chExt cx="3348" cy="342"/>
            </a:xfrm>
          </p:grpSpPr>
          <p:grpSp>
            <p:nvGrpSpPr>
              <p:cNvPr id="10278" name="Group 6"/>
              <p:cNvGrpSpPr>
                <a:grpSpLocks/>
              </p:cNvGrpSpPr>
              <p:nvPr/>
            </p:nvGrpSpPr>
            <p:grpSpPr bwMode="auto">
              <a:xfrm>
                <a:off x="1143" y="2763"/>
                <a:ext cx="558" cy="288"/>
                <a:chOff x="1143" y="2763"/>
                <a:chExt cx="558" cy="288"/>
              </a:xfrm>
            </p:grpSpPr>
            <p:sp>
              <p:nvSpPr>
                <p:cNvPr id="10299" name="Rectangle 7"/>
                <p:cNvSpPr>
                  <a:spLocks noChangeArrowheads="1"/>
                </p:cNvSpPr>
                <p:nvPr/>
              </p:nvSpPr>
              <p:spPr bwMode="auto">
                <a:xfrm>
                  <a:off x="1143" y="2790"/>
                  <a:ext cx="477" cy="243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179" y="2763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10301" name="Line 9"/>
                <p:cNvSpPr>
                  <a:spLocks noChangeShapeType="1"/>
                </p:cNvSpPr>
                <p:nvPr/>
              </p:nvSpPr>
              <p:spPr bwMode="auto">
                <a:xfrm>
                  <a:off x="1431" y="2790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79" name="Group 10"/>
              <p:cNvGrpSpPr>
                <a:grpSpLocks/>
              </p:cNvGrpSpPr>
              <p:nvPr/>
            </p:nvGrpSpPr>
            <p:grpSpPr bwMode="auto">
              <a:xfrm>
                <a:off x="1881" y="2763"/>
                <a:ext cx="558" cy="288"/>
                <a:chOff x="1143" y="2763"/>
                <a:chExt cx="558" cy="288"/>
              </a:xfrm>
            </p:grpSpPr>
            <p:sp>
              <p:nvSpPr>
                <p:cNvPr id="10296" name="Rectangle 11"/>
                <p:cNvSpPr>
                  <a:spLocks noChangeArrowheads="1"/>
                </p:cNvSpPr>
                <p:nvPr/>
              </p:nvSpPr>
              <p:spPr bwMode="auto">
                <a:xfrm>
                  <a:off x="1143" y="2790"/>
                  <a:ext cx="477" cy="243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179" y="2763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10298" name="Line 13"/>
                <p:cNvSpPr>
                  <a:spLocks noChangeShapeType="1"/>
                </p:cNvSpPr>
                <p:nvPr/>
              </p:nvSpPr>
              <p:spPr bwMode="auto">
                <a:xfrm>
                  <a:off x="1431" y="2790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80" name="Group 14"/>
              <p:cNvGrpSpPr>
                <a:grpSpLocks/>
              </p:cNvGrpSpPr>
              <p:nvPr/>
            </p:nvGrpSpPr>
            <p:grpSpPr bwMode="auto">
              <a:xfrm>
                <a:off x="2619" y="2763"/>
                <a:ext cx="558" cy="288"/>
                <a:chOff x="1143" y="2763"/>
                <a:chExt cx="558" cy="288"/>
              </a:xfrm>
            </p:grpSpPr>
            <p:sp>
              <p:nvSpPr>
                <p:cNvPr id="10293" name="Rectangle 15"/>
                <p:cNvSpPr>
                  <a:spLocks noChangeArrowheads="1"/>
                </p:cNvSpPr>
                <p:nvPr/>
              </p:nvSpPr>
              <p:spPr bwMode="auto">
                <a:xfrm>
                  <a:off x="1143" y="2790"/>
                  <a:ext cx="477" cy="243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79" y="2763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0295" name="Line 17"/>
                <p:cNvSpPr>
                  <a:spLocks noChangeShapeType="1"/>
                </p:cNvSpPr>
                <p:nvPr/>
              </p:nvSpPr>
              <p:spPr bwMode="auto">
                <a:xfrm>
                  <a:off x="1431" y="2790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81" name="Group 18"/>
              <p:cNvGrpSpPr>
                <a:grpSpLocks/>
              </p:cNvGrpSpPr>
              <p:nvPr/>
            </p:nvGrpSpPr>
            <p:grpSpPr bwMode="auto">
              <a:xfrm>
                <a:off x="3933" y="2754"/>
                <a:ext cx="558" cy="288"/>
                <a:chOff x="1143" y="2763"/>
                <a:chExt cx="558" cy="288"/>
              </a:xfrm>
            </p:grpSpPr>
            <p:sp>
              <p:nvSpPr>
                <p:cNvPr id="102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143" y="2790"/>
                  <a:ext cx="477" cy="243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79" y="2763"/>
                  <a:ext cx="52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10292" name="Line 21"/>
                <p:cNvSpPr>
                  <a:spLocks noChangeShapeType="1"/>
                </p:cNvSpPr>
                <p:nvPr/>
              </p:nvSpPr>
              <p:spPr bwMode="auto">
                <a:xfrm>
                  <a:off x="1431" y="2790"/>
                  <a:ext cx="0" cy="2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282" name="Line 22"/>
              <p:cNvSpPr>
                <a:spLocks noChangeShapeType="1"/>
              </p:cNvSpPr>
              <p:nvPr/>
            </p:nvSpPr>
            <p:spPr bwMode="auto">
              <a:xfrm>
                <a:off x="1566" y="2907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3" name="Line 23"/>
              <p:cNvSpPr>
                <a:spLocks noChangeShapeType="1"/>
              </p:cNvSpPr>
              <p:nvPr/>
            </p:nvSpPr>
            <p:spPr bwMode="auto">
              <a:xfrm>
                <a:off x="2295" y="2907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4" name="Line 24"/>
              <p:cNvSpPr>
                <a:spLocks noChangeShapeType="1"/>
              </p:cNvSpPr>
              <p:nvPr/>
            </p:nvSpPr>
            <p:spPr bwMode="auto">
              <a:xfrm>
                <a:off x="3024" y="2907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5" name="Line 25"/>
              <p:cNvSpPr>
                <a:spLocks noChangeShapeType="1"/>
              </p:cNvSpPr>
              <p:nvPr/>
            </p:nvSpPr>
            <p:spPr bwMode="auto">
              <a:xfrm>
                <a:off x="3636" y="2907"/>
                <a:ext cx="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6" name="Text Box 26"/>
              <p:cNvSpPr txBox="1">
                <a:spLocks noChangeArrowheads="1"/>
              </p:cNvSpPr>
              <p:nvPr/>
            </p:nvSpPr>
            <p:spPr bwMode="auto">
              <a:xfrm>
                <a:off x="3339" y="2709"/>
                <a:ext cx="4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grpSp>
            <p:nvGrpSpPr>
              <p:cNvPr id="10287" name="Group 27"/>
              <p:cNvGrpSpPr>
                <a:grpSpLocks/>
              </p:cNvGrpSpPr>
              <p:nvPr/>
            </p:nvGrpSpPr>
            <p:grpSpPr bwMode="auto">
              <a:xfrm>
                <a:off x="4238" y="2825"/>
                <a:ext cx="136" cy="136"/>
                <a:chOff x="476" y="3113"/>
                <a:chExt cx="136" cy="136"/>
              </a:xfrm>
            </p:grpSpPr>
            <p:sp>
              <p:nvSpPr>
                <p:cNvPr id="1028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76" y="3113"/>
                  <a:ext cx="9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9" name="Line 29"/>
                <p:cNvSpPr>
                  <a:spLocks noChangeShapeType="1"/>
                </p:cNvSpPr>
                <p:nvPr/>
              </p:nvSpPr>
              <p:spPr bwMode="auto">
                <a:xfrm>
                  <a:off x="567" y="311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0276" name="Freeform 30"/>
            <p:cNvSpPr>
              <a:spLocks/>
            </p:cNvSpPr>
            <p:nvPr/>
          </p:nvSpPr>
          <p:spPr bwMode="auto">
            <a:xfrm>
              <a:off x="810" y="2745"/>
              <a:ext cx="342" cy="297"/>
            </a:xfrm>
            <a:custGeom>
              <a:avLst/>
              <a:gdLst>
                <a:gd name="T0" fmla="*/ 0 w 342"/>
                <a:gd name="T1" fmla="*/ 0 h 297"/>
                <a:gd name="T2" fmla="*/ 0 w 342"/>
                <a:gd name="T3" fmla="*/ 297 h 297"/>
                <a:gd name="T4" fmla="*/ 342 w 342"/>
                <a:gd name="T5" fmla="*/ 297 h 297"/>
                <a:gd name="T6" fmla="*/ 0 60000 65536"/>
                <a:gd name="T7" fmla="*/ 0 60000 65536"/>
                <a:gd name="T8" fmla="*/ 0 60000 65536"/>
                <a:gd name="T9" fmla="*/ 0 w 342"/>
                <a:gd name="T10" fmla="*/ 0 h 297"/>
                <a:gd name="T11" fmla="*/ 342 w 342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297">
                  <a:moveTo>
                    <a:pt x="0" y="0"/>
                  </a:moveTo>
                  <a:lnTo>
                    <a:pt x="0" y="297"/>
                  </a:lnTo>
                  <a:lnTo>
                    <a:pt x="342" y="29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277" name="Text Box 31"/>
            <p:cNvSpPr txBox="1">
              <a:spLocks noChangeArrowheads="1"/>
            </p:cNvSpPr>
            <p:nvPr/>
          </p:nvSpPr>
          <p:spPr bwMode="auto">
            <a:xfrm>
              <a:off x="495" y="2493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head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842963" y="4057650"/>
            <a:ext cx="7893050" cy="1068388"/>
            <a:chOff x="540" y="1548"/>
            <a:chExt cx="4972" cy="673"/>
          </a:xfrm>
        </p:grpSpPr>
        <p:grpSp>
          <p:nvGrpSpPr>
            <p:cNvPr id="10246" name="Group 33"/>
            <p:cNvGrpSpPr>
              <a:grpSpLocks/>
            </p:cNvGrpSpPr>
            <p:nvPr/>
          </p:nvGrpSpPr>
          <p:grpSpPr bwMode="auto">
            <a:xfrm>
              <a:off x="1109" y="1933"/>
              <a:ext cx="4403" cy="288"/>
              <a:chOff x="884" y="1933"/>
              <a:chExt cx="4628" cy="288"/>
            </a:xfrm>
          </p:grpSpPr>
          <p:grpSp>
            <p:nvGrpSpPr>
              <p:cNvPr id="10249" name="Group 34"/>
              <p:cNvGrpSpPr>
                <a:grpSpLocks/>
              </p:cNvGrpSpPr>
              <p:nvPr/>
            </p:nvGrpSpPr>
            <p:grpSpPr bwMode="auto">
              <a:xfrm>
                <a:off x="884" y="1933"/>
                <a:ext cx="1362" cy="288"/>
                <a:chOff x="884" y="1933"/>
                <a:chExt cx="1362" cy="288"/>
              </a:xfrm>
            </p:grpSpPr>
            <p:sp>
              <p:nvSpPr>
                <p:cNvPr id="10269" name="Rectangle 35"/>
                <p:cNvSpPr>
                  <a:spLocks noChangeArrowheads="1"/>
                </p:cNvSpPr>
                <p:nvPr/>
              </p:nvSpPr>
              <p:spPr bwMode="auto">
                <a:xfrm>
                  <a:off x="884" y="1979"/>
                  <a:ext cx="1361" cy="22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30" y="1933"/>
                  <a:ext cx="13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A   B  C   D</a:t>
                  </a:r>
                </a:p>
              </p:txBody>
            </p:sp>
            <p:sp>
              <p:nvSpPr>
                <p:cNvPr id="10271" name="Line 37"/>
                <p:cNvSpPr>
                  <a:spLocks noChangeShapeType="1"/>
                </p:cNvSpPr>
                <p:nvPr/>
              </p:nvSpPr>
              <p:spPr bwMode="auto">
                <a:xfrm>
                  <a:off x="1156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2" name="Line 38"/>
                <p:cNvSpPr>
                  <a:spLocks noChangeShapeType="1"/>
                </p:cNvSpPr>
                <p:nvPr/>
              </p:nvSpPr>
              <p:spPr bwMode="auto">
                <a:xfrm>
                  <a:off x="1429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3" name="Line 39"/>
                <p:cNvSpPr>
                  <a:spLocks noChangeShapeType="1"/>
                </p:cNvSpPr>
                <p:nvPr/>
              </p:nvSpPr>
              <p:spPr bwMode="auto">
                <a:xfrm>
                  <a:off x="1701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4" name="Line 40"/>
                <p:cNvSpPr>
                  <a:spLocks noChangeShapeType="1"/>
                </p:cNvSpPr>
                <p:nvPr/>
              </p:nvSpPr>
              <p:spPr bwMode="auto">
                <a:xfrm>
                  <a:off x="2018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50" name="Group 41"/>
              <p:cNvGrpSpPr>
                <a:grpSpLocks/>
              </p:cNvGrpSpPr>
              <p:nvPr/>
            </p:nvGrpSpPr>
            <p:grpSpPr bwMode="auto">
              <a:xfrm>
                <a:off x="2516" y="1933"/>
                <a:ext cx="1362" cy="288"/>
                <a:chOff x="884" y="1933"/>
                <a:chExt cx="1362" cy="288"/>
              </a:xfrm>
            </p:grpSpPr>
            <p:sp>
              <p:nvSpPr>
                <p:cNvPr id="10263" name="Rectangle 42"/>
                <p:cNvSpPr>
                  <a:spLocks noChangeArrowheads="1"/>
                </p:cNvSpPr>
                <p:nvPr/>
              </p:nvSpPr>
              <p:spPr bwMode="auto">
                <a:xfrm>
                  <a:off x="884" y="1979"/>
                  <a:ext cx="1361" cy="22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30" y="1933"/>
                  <a:ext cx="13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E   F   G   H</a:t>
                  </a:r>
                </a:p>
              </p:txBody>
            </p:sp>
            <p:sp>
              <p:nvSpPr>
                <p:cNvPr id="10265" name="Line 44"/>
                <p:cNvSpPr>
                  <a:spLocks noChangeShapeType="1"/>
                </p:cNvSpPr>
                <p:nvPr/>
              </p:nvSpPr>
              <p:spPr bwMode="auto">
                <a:xfrm>
                  <a:off x="1156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6" name="Line 45"/>
                <p:cNvSpPr>
                  <a:spLocks noChangeShapeType="1"/>
                </p:cNvSpPr>
                <p:nvPr/>
              </p:nvSpPr>
              <p:spPr bwMode="auto">
                <a:xfrm>
                  <a:off x="1429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7" name="Line 46"/>
                <p:cNvSpPr>
                  <a:spLocks noChangeShapeType="1"/>
                </p:cNvSpPr>
                <p:nvPr/>
              </p:nvSpPr>
              <p:spPr bwMode="auto">
                <a:xfrm>
                  <a:off x="1701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8" name="Line 47"/>
                <p:cNvSpPr>
                  <a:spLocks noChangeShapeType="1"/>
                </p:cNvSpPr>
                <p:nvPr/>
              </p:nvSpPr>
              <p:spPr bwMode="auto">
                <a:xfrm>
                  <a:off x="2018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51" name="Group 48"/>
              <p:cNvGrpSpPr>
                <a:grpSpLocks/>
              </p:cNvGrpSpPr>
              <p:nvPr/>
            </p:nvGrpSpPr>
            <p:grpSpPr bwMode="auto">
              <a:xfrm>
                <a:off x="4150" y="1933"/>
                <a:ext cx="1362" cy="288"/>
                <a:chOff x="884" y="1933"/>
                <a:chExt cx="1362" cy="288"/>
              </a:xfrm>
            </p:grpSpPr>
            <p:sp>
              <p:nvSpPr>
                <p:cNvPr id="10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884" y="1979"/>
                  <a:ext cx="1361" cy="22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930" y="1933"/>
                  <a:ext cx="13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I    #    #    #</a:t>
                  </a:r>
                </a:p>
              </p:txBody>
            </p:sp>
            <p:sp>
              <p:nvSpPr>
                <p:cNvPr id="10259" name="Line 51"/>
                <p:cNvSpPr>
                  <a:spLocks noChangeShapeType="1"/>
                </p:cNvSpPr>
                <p:nvPr/>
              </p:nvSpPr>
              <p:spPr bwMode="auto">
                <a:xfrm>
                  <a:off x="1156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0" name="Line 52"/>
                <p:cNvSpPr>
                  <a:spLocks noChangeShapeType="1"/>
                </p:cNvSpPr>
                <p:nvPr/>
              </p:nvSpPr>
              <p:spPr bwMode="auto">
                <a:xfrm>
                  <a:off x="1429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1" name="Line 53"/>
                <p:cNvSpPr>
                  <a:spLocks noChangeShapeType="1"/>
                </p:cNvSpPr>
                <p:nvPr/>
              </p:nvSpPr>
              <p:spPr bwMode="auto">
                <a:xfrm>
                  <a:off x="1701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2" name="Line 54"/>
                <p:cNvSpPr>
                  <a:spLocks noChangeShapeType="1"/>
                </p:cNvSpPr>
                <p:nvPr/>
              </p:nvSpPr>
              <p:spPr bwMode="auto">
                <a:xfrm>
                  <a:off x="2018" y="1979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252" name="Group 55"/>
              <p:cNvGrpSpPr>
                <a:grpSpLocks/>
              </p:cNvGrpSpPr>
              <p:nvPr/>
            </p:nvGrpSpPr>
            <p:grpSpPr bwMode="auto">
              <a:xfrm>
                <a:off x="5329" y="2024"/>
                <a:ext cx="136" cy="136"/>
                <a:chOff x="476" y="3113"/>
                <a:chExt cx="136" cy="136"/>
              </a:xfrm>
            </p:grpSpPr>
            <p:sp>
              <p:nvSpPr>
                <p:cNvPr id="1025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76" y="3113"/>
                  <a:ext cx="9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6" name="Line 57"/>
                <p:cNvSpPr>
                  <a:spLocks noChangeShapeType="1"/>
                </p:cNvSpPr>
                <p:nvPr/>
              </p:nvSpPr>
              <p:spPr bwMode="auto">
                <a:xfrm>
                  <a:off x="567" y="3113"/>
                  <a:ext cx="45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253" name="Line 58"/>
              <p:cNvSpPr>
                <a:spLocks noChangeShapeType="1"/>
              </p:cNvSpPr>
              <p:nvPr/>
            </p:nvSpPr>
            <p:spPr bwMode="auto">
              <a:xfrm>
                <a:off x="2109" y="2097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4" name="Line 59"/>
              <p:cNvSpPr>
                <a:spLocks noChangeShapeType="1"/>
              </p:cNvSpPr>
              <p:nvPr/>
            </p:nvSpPr>
            <p:spPr bwMode="auto">
              <a:xfrm>
                <a:off x="3747" y="2097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247" name="Freeform 60"/>
            <p:cNvSpPr>
              <a:spLocks/>
            </p:cNvSpPr>
            <p:nvPr/>
          </p:nvSpPr>
          <p:spPr bwMode="auto">
            <a:xfrm>
              <a:off x="783" y="1800"/>
              <a:ext cx="342" cy="297"/>
            </a:xfrm>
            <a:custGeom>
              <a:avLst/>
              <a:gdLst>
                <a:gd name="T0" fmla="*/ 0 w 342"/>
                <a:gd name="T1" fmla="*/ 0 h 297"/>
                <a:gd name="T2" fmla="*/ 0 w 342"/>
                <a:gd name="T3" fmla="*/ 297 h 297"/>
                <a:gd name="T4" fmla="*/ 342 w 342"/>
                <a:gd name="T5" fmla="*/ 297 h 297"/>
                <a:gd name="T6" fmla="*/ 0 60000 65536"/>
                <a:gd name="T7" fmla="*/ 0 60000 65536"/>
                <a:gd name="T8" fmla="*/ 0 60000 65536"/>
                <a:gd name="T9" fmla="*/ 0 w 342"/>
                <a:gd name="T10" fmla="*/ 0 h 297"/>
                <a:gd name="T11" fmla="*/ 342 w 342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297">
                  <a:moveTo>
                    <a:pt x="0" y="0"/>
                  </a:moveTo>
                  <a:lnTo>
                    <a:pt x="0" y="297"/>
                  </a:lnTo>
                  <a:lnTo>
                    <a:pt x="342" y="29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248" name="Text Box 61"/>
            <p:cNvSpPr txBox="1">
              <a:spLocks noChangeArrowheads="1"/>
            </p:cNvSpPr>
            <p:nvPr/>
          </p:nvSpPr>
          <p:spPr bwMode="auto">
            <a:xfrm>
              <a:off x="540" y="1548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970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5338" y="2795588"/>
            <a:ext cx="795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4.1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串的抽象数据类型的定义</a:t>
            </a:r>
          </a:p>
        </p:txBody>
      </p:sp>
      <p:sp>
        <p:nvSpPr>
          <p:cNvPr id="11267" name="Text Box 3">
            <a:hlinkClick r:id="rId3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23913" y="3598863"/>
            <a:ext cx="55181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4.2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串的表示和实现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1268" name="Text Box 4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96925" y="4484688"/>
            <a:ext cx="67389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4.3	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串的模式匹配算法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27088" y="188913"/>
            <a:ext cx="79216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3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第四章</a:t>
            </a:r>
            <a:r>
              <a:rPr lang="zh-CN" altLang="en-US" sz="12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串</a:t>
            </a:r>
          </a:p>
        </p:txBody>
      </p:sp>
      <p:sp>
        <p:nvSpPr>
          <p:cNvPr id="128006" name="Freeform 6"/>
          <p:cNvSpPr>
            <a:spLocks/>
          </p:cNvSpPr>
          <p:nvPr/>
        </p:nvSpPr>
        <p:spPr bwMode="auto">
          <a:xfrm>
            <a:off x="611188" y="4368800"/>
            <a:ext cx="387350" cy="573088"/>
          </a:xfrm>
          <a:custGeom>
            <a:avLst/>
            <a:gdLst>
              <a:gd name="T0" fmla="*/ 0 w 224"/>
              <a:gd name="T1" fmla="*/ 316392 h 192"/>
              <a:gd name="T2" fmla="*/ 185029 w 224"/>
              <a:gd name="T3" fmla="*/ 573088 h 192"/>
              <a:gd name="T4" fmla="*/ 295700 w 224"/>
              <a:gd name="T5" fmla="*/ 191029 h 192"/>
              <a:gd name="T6" fmla="*/ 387350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95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1981200"/>
            <a:ext cx="87630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4000" b="1">
                <a:solidFill>
                  <a:srgbClr val="CC0000"/>
                </a:solidFill>
                <a:ea typeface="楷体_GB2312" pitchFamily="49" charset="-122"/>
              </a:rPr>
              <a:t>初始条件</a:t>
            </a:r>
            <a:r>
              <a:rPr lang="zh-CN" altLang="en-US" sz="4000">
                <a:solidFill>
                  <a:srgbClr val="CC0000"/>
                </a:solidFill>
                <a:ea typeface="楷体_GB2312" pitchFamily="49" charset="-122"/>
              </a:rPr>
              <a:t>：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串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S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T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是非空串，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1≤pos≤StrLength(S)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。</a:t>
            </a:r>
            <a:r>
              <a:rPr lang="zh-CN" altLang="en-US" sz="4000">
                <a:solidFill>
                  <a:srgbClr val="000000"/>
                </a:solidFill>
                <a:ea typeface="楷体_GB2312" pitchFamily="49" charset="-122"/>
              </a:rPr>
              <a:t>                  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" y="152400"/>
            <a:ext cx="828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首先，回忆一下</a:t>
            </a:r>
            <a:r>
              <a:rPr lang="zh-CN" altLang="en-US" sz="4000" dirty="0">
                <a:solidFill>
                  <a:srgbClr val="871B09"/>
                </a:solidFill>
                <a:ea typeface="楷体_GB2312" pitchFamily="49" charset="-122"/>
              </a:rPr>
              <a:t>串匹配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查找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ea typeface="楷体_GB2312" pitchFamily="49" charset="-122"/>
              </a:rPr>
              <a:t>的定义</a:t>
            </a:r>
            <a:r>
              <a:rPr lang="en-US" altLang="zh-CN" sz="4000" dirty="0">
                <a:solidFill>
                  <a:srgbClr val="000000"/>
                </a:solidFill>
                <a:ea typeface="楷体_GB2312" pitchFamily="49" charset="-122"/>
              </a:rPr>
              <a:t>:</a:t>
            </a:r>
            <a:endParaRPr lang="en-US" altLang="zh-CN" sz="4000" dirty="0">
              <a:solidFill>
                <a:srgbClr val="00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52600" y="1066800"/>
            <a:ext cx="37456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CC0000"/>
                </a:solidFill>
                <a:ea typeface="楷体_GB2312" pitchFamily="49" charset="-122"/>
              </a:rPr>
              <a:t>Index </a:t>
            </a:r>
            <a:r>
              <a:rPr lang="en-US" altLang="zh-CN" sz="4000" b="1" dirty="0">
                <a:solidFill>
                  <a:srgbClr val="CC0000"/>
                </a:solidFill>
                <a:ea typeface="楷体_GB2312" pitchFamily="49" charset="-122"/>
              </a:rPr>
              <a:t>(S, T, pos)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1000" y="3505200"/>
            <a:ext cx="817245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4000" b="1" dirty="0">
                <a:solidFill>
                  <a:srgbClr val="CC0000"/>
                </a:solidFill>
                <a:ea typeface="楷体_GB2312" pitchFamily="49" charset="-122"/>
              </a:rPr>
              <a:t>操作结果</a:t>
            </a:r>
            <a:r>
              <a:rPr lang="zh-CN" altLang="en-US" sz="4000" dirty="0">
                <a:solidFill>
                  <a:srgbClr val="CC0000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主串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中存在和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模式串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        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值相同的子串，返回它在主串 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         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中第 </a:t>
            </a:r>
            <a:r>
              <a:rPr lang="en-US" altLang="zh-CN" dirty="0" err="1">
                <a:solidFill>
                  <a:srgbClr val="000066"/>
                </a:solidFill>
                <a:ea typeface="楷体_GB2312" pitchFamily="49" charset="-122"/>
              </a:rPr>
              <a:t>pos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个字符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之后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第一次出</a:t>
            </a:r>
            <a:r>
              <a:rPr lang="zh-CN" altLang="zh-CN" dirty="0">
                <a:solidFill>
                  <a:srgbClr val="000066"/>
                </a:solidFill>
                <a:ea typeface="楷体_GB2312" pitchFamily="49" charset="-122"/>
              </a:rPr>
              <a:t>现</a:t>
            </a:r>
            <a:endParaRPr lang="zh-CN" altLang="en-US" dirty="0">
              <a:solidFill>
                <a:srgbClr val="000066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              的位置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; 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否则函数值为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013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4838" y="706438"/>
            <a:ext cx="8212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下面讨论以定长顺序结构表示串时</a:t>
            </a:r>
            <a:r>
              <a:rPr lang="zh-CN" altLang="en-US" sz="4400" dirty="0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4400" dirty="0">
                <a:solidFill>
                  <a:srgbClr val="871B09"/>
                </a:solidFill>
                <a:ea typeface="楷体_GB2312" pitchFamily="49" charset="-122"/>
              </a:rPr>
              <a:t>串匹配</a:t>
            </a:r>
            <a:r>
              <a:rPr lang="zh-CN" altLang="en-US" sz="4400" dirty="0" smtClean="0">
                <a:solidFill>
                  <a:srgbClr val="000000"/>
                </a:solidFill>
                <a:ea typeface="楷体_GB2312" pitchFamily="49" charset="-122"/>
              </a:rPr>
              <a:t>算法</a:t>
            </a:r>
            <a:r>
              <a:rPr lang="zh-CN" altLang="en-US" sz="44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3315" name="Text Box 3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533400" y="2676525"/>
            <a:ext cx="38608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800" b="1">
                <a:solidFill>
                  <a:srgbClr val="0000FF"/>
                </a:solidFill>
                <a:ea typeface="隶书" pitchFamily="49" charset="-122"/>
              </a:rPr>
              <a:t>一、简单算法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316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25450" y="3860800"/>
            <a:ext cx="871855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二、</a:t>
            </a:r>
            <a:r>
              <a:rPr lang="en-US" altLang="zh-CN" sz="44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KMP(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D.E.</a:t>
            </a:r>
            <a:r>
              <a:rPr lang="en-US" altLang="zh-CN" sz="4400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K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nuth</a:t>
            </a:r>
            <a:r>
              <a:rPr lang="en-US" altLang="zh-CN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 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J.H.</a:t>
            </a:r>
            <a:r>
              <a:rPr lang="en-US" altLang="zh-CN" sz="4400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orris</a:t>
            </a:r>
            <a:r>
              <a:rPr lang="zh-CN" altLang="en-US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44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en-US" altLang="zh-CN" sz="4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V.R.</a:t>
            </a:r>
            <a:r>
              <a:rPr lang="en-US" altLang="zh-CN" sz="4400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P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ratt</a:t>
            </a:r>
            <a:r>
              <a:rPr lang="en-US" altLang="zh-CN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 </a:t>
            </a: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00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93725" y="1433513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800">
                <a:solidFill>
                  <a:srgbClr val="000099"/>
                </a:solidFill>
              </a:rPr>
              <a:t>S </a:t>
            </a:r>
            <a:r>
              <a:rPr lang="zh-CN" altLang="en-US" sz="2800">
                <a:solidFill>
                  <a:srgbClr val="000099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93925" y="1976438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T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209800" y="609600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098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3528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146925" y="1981200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</a:t>
            </a:r>
            <a:r>
              <a:rPr lang="en-US" altLang="zh-CN" sz="2800">
                <a:solidFill>
                  <a:srgbClr val="808080"/>
                </a:solidFill>
              </a:rPr>
              <a:t>T </a:t>
            </a:r>
            <a:r>
              <a:rPr lang="zh-CN" altLang="en-US" sz="2800">
                <a:solidFill>
                  <a:srgbClr val="808080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7162800" y="609600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209800" y="914400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209800" y="304800"/>
            <a:ext cx="325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6600"/>
                </a:solidFill>
              </a:rPr>
              <a:t>i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508125" y="1843088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FF"/>
                </a:solidFill>
              </a:rPr>
              <a:t>pos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209800" y="1981200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096000" y="1919288"/>
            <a:ext cx="1135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6600"/>
                </a:solidFill>
              </a:rPr>
              <a:t>n-m+1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93725" y="478948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                                 </a:t>
            </a:r>
            <a:r>
              <a:rPr lang="en-US" altLang="zh-CN" sz="2800">
                <a:solidFill>
                  <a:srgbClr val="000099"/>
                </a:solidFill>
              </a:rPr>
              <a:t>S </a:t>
            </a:r>
            <a:r>
              <a:rPr lang="zh-CN" altLang="en-US" sz="2800">
                <a:solidFill>
                  <a:srgbClr val="000099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209800" y="3886200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209800" y="4803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3352800" y="4803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527925" y="5405438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</a:t>
            </a:r>
            <a:r>
              <a:rPr lang="en-US" altLang="zh-CN" sz="2800">
                <a:solidFill>
                  <a:srgbClr val="808080"/>
                </a:solidFill>
              </a:rPr>
              <a:t>T </a:t>
            </a:r>
            <a:r>
              <a:rPr lang="zh-CN" altLang="en-US" sz="2800">
                <a:solidFill>
                  <a:srgbClr val="808080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2209800" y="3810000"/>
            <a:ext cx="325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6600"/>
                </a:solidFill>
              </a:rPr>
              <a:t>i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1905000" y="5334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209800" y="5410200"/>
            <a:ext cx="0" cy="10668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triangle" w="med" len="lg"/>
            <a:tailEnd type="none" w="med" len="lg"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905000" y="3733800"/>
            <a:ext cx="609600" cy="2895600"/>
            <a:chOff x="1200" y="2112"/>
            <a:chExt cx="384" cy="1824"/>
          </a:xfrm>
        </p:grpSpPr>
        <p:sp useBgFill="1">
          <p:nvSpPr>
            <p:cNvPr id="14396" name="Rectangle 24"/>
            <p:cNvSpPr>
              <a:spLocks noChangeArrowheads="1"/>
            </p:cNvSpPr>
            <p:nvPr/>
          </p:nvSpPr>
          <p:spPr bwMode="auto">
            <a:xfrm>
              <a:off x="1248" y="2112"/>
              <a:ext cx="336" cy="62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 useBgFill="1">
          <p:nvSpPr>
            <p:cNvPr id="14397" name="Rectangle 25"/>
            <p:cNvSpPr>
              <a:spLocks noChangeArrowheads="1"/>
            </p:cNvSpPr>
            <p:nvPr/>
          </p:nvSpPr>
          <p:spPr bwMode="auto">
            <a:xfrm>
              <a:off x="1200" y="3168"/>
              <a:ext cx="240" cy="76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886200" y="548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j&gt;m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651125" y="3665538"/>
            <a:ext cx="679450" cy="2957512"/>
            <a:chOff x="1728" y="2112"/>
            <a:chExt cx="336" cy="1863"/>
          </a:xfrm>
        </p:grpSpPr>
        <p:grpSp>
          <p:nvGrpSpPr>
            <p:cNvPr id="14390" name="Group 28"/>
            <p:cNvGrpSpPr>
              <a:grpSpLocks/>
            </p:cNvGrpSpPr>
            <p:nvPr/>
          </p:nvGrpSpPr>
          <p:grpSpPr bwMode="auto">
            <a:xfrm>
              <a:off x="1728" y="2112"/>
              <a:ext cx="336" cy="624"/>
              <a:chOff x="1728" y="2112"/>
              <a:chExt cx="336" cy="624"/>
            </a:xfrm>
          </p:grpSpPr>
          <p:sp>
            <p:nvSpPr>
              <p:cNvPr id="14394" name="Line 29"/>
              <p:cNvSpPr>
                <a:spLocks noChangeShapeType="1"/>
              </p:cNvSpPr>
              <p:nvPr/>
            </p:nvSpPr>
            <p:spPr bwMode="auto">
              <a:xfrm>
                <a:off x="1920" y="2208"/>
                <a:ext cx="0" cy="528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5" name="Text Box 30"/>
              <p:cNvSpPr txBox="1">
                <a:spLocks noChangeArrowheads="1"/>
              </p:cNvSpPr>
              <p:nvPr/>
            </p:nvSpPr>
            <p:spPr bwMode="auto">
              <a:xfrm>
                <a:off x="1728" y="2112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9966"/>
                    </a:solidFill>
                  </a:rPr>
                  <a:t>    i</a:t>
                </a:r>
              </a:p>
            </p:txBody>
          </p:sp>
        </p:grpSp>
        <p:grpSp>
          <p:nvGrpSpPr>
            <p:cNvPr id="14391" name="Group 31"/>
            <p:cNvGrpSpPr>
              <a:grpSpLocks/>
            </p:cNvGrpSpPr>
            <p:nvPr/>
          </p:nvGrpSpPr>
          <p:grpSpPr bwMode="auto">
            <a:xfrm>
              <a:off x="1728" y="3168"/>
              <a:ext cx="240" cy="807"/>
              <a:chOff x="1728" y="3168"/>
              <a:chExt cx="240" cy="807"/>
            </a:xfrm>
          </p:grpSpPr>
          <p:sp>
            <p:nvSpPr>
              <p:cNvPr id="14392" name="Line 32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 type="triangle" w="med" len="lg"/>
                <a:tailEnd type="non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3" name="Text Box 33"/>
              <p:cNvSpPr txBox="1">
                <a:spLocks noChangeArrowheads="1"/>
              </p:cNvSpPr>
              <p:nvPr/>
            </p:nvSpPr>
            <p:spPr bwMode="auto">
              <a:xfrm>
                <a:off x="1728" y="364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  j</a:t>
                </a:r>
              </a:p>
            </p:txBody>
          </p:sp>
        </p:grp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133600" y="3733800"/>
            <a:ext cx="533400" cy="2957513"/>
            <a:chOff x="1728" y="2112"/>
            <a:chExt cx="336" cy="1863"/>
          </a:xfrm>
        </p:grpSpPr>
        <p:grpSp>
          <p:nvGrpSpPr>
            <p:cNvPr id="14384" name="Group 35"/>
            <p:cNvGrpSpPr>
              <a:grpSpLocks/>
            </p:cNvGrpSpPr>
            <p:nvPr/>
          </p:nvGrpSpPr>
          <p:grpSpPr bwMode="auto">
            <a:xfrm>
              <a:off x="1728" y="2112"/>
              <a:ext cx="336" cy="624"/>
              <a:chOff x="1728" y="2112"/>
              <a:chExt cx="336" cy="624"/>
            </a:xfrm>
          </p:grpSpPr>
          <p:sp>
            <p:nvSpPr>
              <p:cNvPr id="14388" name="Line 36"/>
              <p:cNvSpPr>
                <a:spLocks noChangeShapeType="1"/>
              </p:cNvSpPr>
              <p:nvPr/>
            </p:nvSpPr>
            <p:spPr bwMode="auto">
              <a:xfrm>
                <a:off x="1920" y="2208"/>
                <a:ext cx="0" cy="528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9" name="Text Box 37"/>
              <p:cNvSpPr txBox="1">
                <a:spLocks noChangeArrowheads="1"/>
              </p:cNvSpPr>
              <p:nvPr/>
            </p:nvSpPr>
            <p:spPr bwMode="auto">
              <a:xfrm>
                <a:off x="1728" y="2112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CC0099"/>
                    </a:solidFill>
                  </a:rPr>
                  <a:t>i</a:t>
                </a:r>
              </a:p>
            </p:txBody>
          </p:sp>
        </p:grpSp>
        <p:grpSp>
          <p:nvGrpSpPr>
            <p:cNvPr id="14385" name="Group 38"/>
            <p:cNvGrpSpPr>
              <a:grpSpLocks/>
            </p:cNvGrpSpPr>
            <p:nvPr/>
          </p:nvGrpSpPr>
          <p:grpSpPr bwMode="auto">
            <a:xfrm>
              <a:off x="1728" y="3168"/>
              <a:ext cx="240" cy="807"/>
              <a:chOff x="1728" y="3168"/>
              <a:chExt cx="240" cy="807"/>
            </a:xfrm>
          </p:grpSpPr>
          <p:sp>
            <p:nvSpPr>
              <p:cNvPr id="14386" name="Line 39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 type="triangle" w="med" len="lg"/>
                <a:tailEnd type="non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7" name="Text Box 40"/>
              <p:cNvSpPr txBox="1">
                <a:spLocks noChangeArrowheads="1"/>
              </p:cNvSpPr>
              <p:nvPr/>
            </p:nvSpPr>
            <p:spPr bwMode="auto">
              <a:xfrm>
                <a:off x="1728" y="364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CC0099"/>
                    </a:solidFill>
                  </a:rPr>
                  <a:t>j</a:t>
                </a:r>
              </a:p>
            </p:txBody>
          </p:sp>
        </p:grpSp>
      </p:grpSp>
      <p:sp>
        <p:nvSpPr>
          <p:cNvPr id="55337" name="Line 41"/>
          <p:cNvSpPr>
            <a:spLocks noChangeShapeType="1"/>
          </p:cNvSpPr>
          <p:nvPr/>
        </p:nvSpPr>
        <p:spPr bwMode="auto">
          <a:xfrm flipH="1">
            <a:off x="2438400" y="4305300"/>
            <a:ext cx="5334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H="1">
            <a:off x="2438400" y="6172200"/>
            <a:ext cx="533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3429000" y="3733800"/>
            <a:ext cx="533400" cy="2957513"/>
            <a:chOff x="1728" y="2112"/>
            <a:chExt cx="336" cy="1863"/>
          </a:xfrm>
        </p:grpSpPr>
        <p:grpSp>
          <p:nvGrpSpPr>
            <p:cNvPr id="14378" name="Group 44"/>
            <p:cNvGrpSpPr>
              <a:grpSpLocks/>
            </p:cNvGrpSpPr>
            <p:nvPr/>
          </p:nvGrpSpPr>
          <p:grpSpPr bwMode="auto">
            <a:xfrm>
              <a:off x="1728" y="2112"/>
              <a:ext cx="336" cy="624"/>
              <a:chOff x="1728" y="2112"/>
              <a:chExt cx="336" cy="624"/>
            </a:xfrm>
          </p:grpSpPr>
          <p:sp>
            <p:nvSpPr>
              <p:cNvPr id="14382" name="Line 45"/>
              <p:cNvSpPr>
                <a:spLocks noChangeShapeType="1"/>
              </p:cNvSpPr>
              <p:nvPr/>
            </p:nvSpPr>
            <p:spPr bwMode="auto">
              <a:xfrm>
                <a:off x="1920" y="2208"/>
                <a:ext cx="0" cy="528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 type="triangl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3" name="Text Box 46"/>
              <p:cNvSpPr txBox="1">
                <a:spLocks noChangeArrowheads="1"/>
              </p:cNvSpPr>
              <p:nvPr/>
            </p:nvSpPr>
            <p:spPr bwMode="auto">
              <a:xfrm>
                <a:off x="1728" y="2112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FF9966"/>
                    </a:solidFill>
                  </a:rPr>
                  <a:t>i</a:t>
                </a:r>
              </a:p>
            </p:txBody>
          </p:sp>
        </p:grpSp>
        <p:grpSp>
          <p:nvGrpSpPr>
            <p:cNvPr id="14379" name="Group 47"/>
            <p:cNvGrpSpPr>
              <a:grpSpLocks/>
            </p:cNvGrpSpPr>
            <p:nvPr/>
          </p:nvGrpSpPr>
          <p:grpSpPr bwMode="auto">
            <a:xfrm>
              <a:off x="1728" y="3168"/>
              <a:ext cx="240" cy="807"/>
              <a:chOff x="1728" y="3168"/>
              <a:chExt cx="240" cy="807"/>
            </a:xfrm>
          </p:grpSpPr>
          <p:sp>
            <p:nvSpPr>
              <p:cNvPr id="14380" name="Line 48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 type="triangle" w="med" len="lg"/>
                <a:tailEnd type="non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1" name="Text Box 49"/>
              <p:cNvSpPr txBox="1">
                <a:spLocks noChangeArrowheads="1"/>
              </p:cNvSpPr>
              <p:nvPr/>
            </p:nvSpPr>
            <p:spPr bwMode="auto">
              <a:xfrm>
                <a:off x="1728" y="364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7772400" y="3671888"/>
            <a:ext cx="914400" cy="2957512"/>
            <a:chOff x="4896" y="2073"/>
            <a:chExt cx="576" cy="1863"/>
          </a:xfrm>
        </p:grpSpPr>
        <p:sp>
          <p:nvSpPr>
            <p:cNvPr id="14373" name="Line 51"/>
            <p:cNvSpPr>
              <a:spLocks noChangeShapeType="1"/>
            </p:cNvSpPr>
            <p:nvPr/>
          </p:nvSpPr>
          <p:spPr bwMode="auto">
            <a:xfrm>
              <a:off x="5328" y="2169"/>
              <a:ext cx="0" cy="52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74" name="Text Box 52"/>
            <p:cNvSpPr txBox="1">
              <a:spLocks noChangeArrowheads="1"/>
            </p:cNvSpPr>
            <p:nvPr/>
          </p:nvSpPr>
          <p:spPr bwMode="auto">
            <a:xfrm>
              <a:off x="4896" y="2073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990000"/>
                  </a:solidFill>
                </a:rPr>
                <a:t>i&gt;n</a:t>
              </a:r>
            </a:p>
          </p:txBody>
        </p:sp>
        <p:grpSp>
          <p:nvGrpSpPr>
            <p:cNvPr id="14375" name="Group 53"/>
            <p:cNvGrpSpPr>
              <a:grpSpLocks/>
            </p:cNvGrpSpPr>
            <p:nvPr/>
          </p:nvGrpSpPr>
          <p:grpSpPr bwMode="auto">
            <a:xfrm>
              <a:off x="5136" y="3129"/>
              <a:ext cx="240" cy="807"/>
              <a:chOff x="1728" y="3168"/>
              <a:chExt cx="240" cy="807"/>
            </a:xfrm>
          </p:grpSpPr>
          <p:sp>
            <p:nvSpPr>
              <p:cNvPr id="14376" name="Line 54"/>
              <p:cNvSpPr>
                <a:spLocks noChangeShapeType="1"/>
              </p:cNvSpPr>
              <p:nvPr/>
            </p:nvSpPr>
            <p:spPr bwMode="auto">
              <a:xfrm>
                <a:off x="1920" y="3168"/>
                <a:ext cx="0" cy="672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 type="triangle" w="med" len="lg"/>
                <a:tailEnd type="none" w="med" len="lg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7" name="Text Box 55"/>
              <p:cNvSpPr txBox="1">
                <a:spLocks noChangeArrowheads="1"/>
              </p:cNvSpPr>
              <p:nvPr/>
            </p:nvSpPr>
            <p:spPr bwMode="auto">
              <a:xfrm>
                <a:off x="1728" y="3648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3429000" y="3733800"/>
            <a:ext cx="1143000" cy="2895600"/>
            <a:chOff x="2160" y="2112"/>
            <a:chExt cx="720" cy="1824"/>
          </a:xfrm>
        </p:grpSpPr>
        <p:sp useBgFill="1">
          <p:nvSpPr>
            <p:cNvPr id="14371" name="Rectangle 60"/>
            <p:cNvSpPr>
              <a:spLocks noChangeArrowheads="1"/>
            </p:cNvSpPr>
            <p:nvPr/>
          </p:nvSpPr>
          <p:spPr bwMode="auto">
            <a:xfrm>
              <a:off x="2160" y="2112"/>
              <a:ext cx="288" cy="62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 useBgFill="1">
          <p:nvSpPr>
            <p:cNvPr id="14372" name="Rectangle 61"/>
            <p:cNvSpPr>
              <a:spLocks noChangeArrowheads="1"/>
            </p:cNvSpPr>
            <p:nvPr/>
          </p:nvSpPr>
          <p:spPr bwMode="auto">
            <a:xfrm>
              <a:off x="2160" y="3168"/>
              <a:ext cx="720" cy="76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4367" name="Text Box 63"/>
          <p:cNvSpPr txBox="1">
            <a:spLocks noChangeArrowheads="1"/>
          </p:cNvSpPr>
          <p:nvPr/>
        </p:nvSpPr>
        <p:spPr bwMode="auto">
          <a:xfrm>
            <a:off x="3200400" y="0"/>
            <a:ext cx="294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隶书" pitchFamily="49" charset="-122"/>
              </a:rPr>
              <a:t>一、简单算法</a:t>
            </a:r>
            <a:endParaRPr lang="zh-CN" altLang="en-US" sz="4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2016125" y="3233738"/>
            <a:ext cx="1435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i-j+2</a:t>
            </a:r>
          </a:p>
        </p:txBody>
      </p:sp>
      <p:sp>
        <p:nvSpPr>
          <p:cNvPr id="90112" name="Text Box 0"/>
          <p:cNvSpPr txBox="1">
            <a:spLocks noChangeArrowheads="1"/>
          </p:cNvSpPr>
          <p:nvPr/>
        </p:nvSpPr>
        <p:spPr bwMode="auto">
          <a:xfrm>
            <a:off x="2195513" y="5394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T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2411413" y="5394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  T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串</a:t>
            </a:r>
            <a:endParaRPr lang="zh-CN" altLang="en-US" sz="4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311" y="2782947"/>
            <a:ext cx="1344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</a:rPr>
              <a:t>=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pos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j=1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53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9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nimBg="1" autoUpdateAnimBg="0"/>
      <p:bldP spid="55312" grpId="0" animBg="1"/>
      <p:bldP spid="55313" grpId="0" animBg="1"/>
      <p:bldP spid="55314" grpId="0" animBg="1"/>
      <p:bldP spid="55315" grpId="0" animBg="1" autoUpdateAnimBg="0"/>
      <p:bldP spid="55316" grpId="0" autoUpdateAnimBg="0"/>
      <p:bldP spid="55317" grpId="0" autoUpdateAnimBg="0"/>
      <p:bldP spid="55318" grpId="0" animBg="1"/>
      <p:bldP spid="55322" grpId="0" autoUpdateAnimBg="0"/>
      <p:bldP spid="55337" grpId="0" animBg="1"/>
      <p:bldP spid="55338" grpId="0" animBg="1"/>
      <p:bldP spid="55360" grpId="0" autoUpdateAnimBg="0"/>
      <p:bldP spid="90112" grpId="0" animBg="1" autoUpdateAnimBg="0"/>
      <p:bldP spid="90112" grpId="1" animBg="1"/>
      <p:bldP spid="90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098" name="Group 2"/>
          <p:cNvGrpSpPr>
            <a:grpSpLocks/>
          </p:cNvGrpSpPr>
          <p:nvPr/>
        </p:nvGrpSpPr>
        <p:grpSpPr bwMode="auto">
          <a:xfrm>
            <a:off x="209550" y="469900"/>
            <a:ext cx="2762250" cy="2457450"/>
            <a:chOff x="768" y="2388"/>
            <a:chExt cx="1740" cy="1548"/>
          </a:xfrm>
        </p:grpSpPr>
        <p:sp>
          <p:nvSpPr>
            <p:cNvPr id="260099" name="Rectangle 3"/>
            <p:cNvSpPr>
              <a:spLocks noChangeArrowheads="1"/>
            </p:cNvSpPr>
            <p:nvPr/>
          </p:nvSpPr>
          <p:spPr bwMode="auto">
            <a:xfrm>
              <a:off x="972" y="2664"/>
              <a:ext cx="115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0100" name="Text Box 4"/>
            <p:cNvSpPr txBox="1">
              <a:spLocks noChangeArrowheads="1"/>
            </p:cNvSpPr>
            <p:nvPr/>
          </p:nvSpPr>
          <p:spPr bwMode="auto">
            <a:xfrm>
              <a:off x="1044" y="2964"/>
              <a:ext cx="1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布线区域</a:t>
              </a:r>
            </a:p>
          </p:txBody>
        </p:sp>
        <p:sp>
          <p:nvSpPr>
            <p:cNvPr id="260101" name="Text Box 5"/>
            <p:cNvSpPr txBox="1">
              <a:spLocks noChangeArrowheads="1"/>
            </p:cNvSpPr>
            <p:nvPr/>
          </p:nvSpPr>
          <p:spPr bwMode="auto">
            <a:xfrm>
              <a:off x="1176" y="2388"/>
              <a:ext cx="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1         2</a:t>
              </a:r>
            </a:p>
          </p:txBody>
        </p:sp>
        <p:sp>
          <p:nvSpPr>
            <p:cNvPr id="260102" name="Text Box 6"/>
            <p:cNvSpPr txBox="1">
              <a:spLocks noChangeArrowheads="1"/>
            </p:cNvSpPr>
            <p:nvPr/>
          </p:nvSpPr>
          <p:spPr bwMode="auto">
            <a:xfrm>
              <a:off x="1404" y="364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768" y="2748"/>
              <a:ext cx="38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8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0104" name="Text Box 8"/>
            <p:cNvSpPr txBox="1">
              <a:spLocks noChangeArrowheads="1"/>
            </p:cNvSpPr>
            <p:nvPr/>
          </p:nvSpPr>
          <p:spPr bwMode="auto">
            <a:xfrm>
              <a:off x="2124" y="2796"/>
              <a:ext cx="3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endParaRPr lang="en-US" altLang="zh-CN" sz="24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60105" name="Group 9"/>
          <p:cNvGrpSpPr>
            <a:grpSpLocks/>
          </p:cNvGrpSpPr>
          <p:nvPr/>
        </p:nvGrpSpPr>
        <p:grpSpPr bwMode="auto">
          <a:xfrm>
            <a:off x="3171825" y="469900"/>
            <a:ext cx="2762250" cy="2457450"/>
            <a:chOff x="1998" y="2196"/>
            <a:chExt cx="1740" cy="1548"/>
          </a:xfrm>
        </p:grpSpPr>
        <p:grpSp>
          <p:nvGrpSpPr>
            <p:cNvPr id="260106" name="Group 10"/>
            <p:cNvGrpSpPr>
              <a:grpSpLocks/>
            </p:cNvGrpSpPr>
            <p:nvPr/>
          </p:nvGrpSpPr>
          <p:grpSpPr bwMode="auto">
            <a:xfrm>
              <a:off x="1998" y="2196"/>
              <a:ext cx="1740" cy="1548"/>
              <a:chOff x="768" y="2388"/>
              <a:chExt cx="1740" cy="1548"/>
            </a:xfrm>
          </p:grpSpPr>
          <p:sp>
            <p:nvSpPr>
              <p:cNvPr id="260107" name="Rectangle 11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08" name="Text Box 12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60109" name="Text Box 13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  1       2</a:t>
                </a:r>
              </a:p>
            </p:txBody>
          </p:sp>
          <p:sp>
            <p:nvSpPr>
              <p:cNvPr id="260110" name="Text Box 14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60111" name="Text Box 15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60112" name="Text Box 16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260113" name="Freeform 17"/>
            <p:cNvSpPr>
              <a:spLocks/>
            </p:cNvSpPr>
            <p:nvPr/>
          </p:nvSpPr>
          <p:spPr bwMode="auto">
            <a:xfrm>
              <a:off x="3028" y="2460"/>
              <a:ext cx="336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  <a:cxn ang="0">
                  <a:pos x="336" y="324"/>
                </a:cxn>
              </a:cxnLst>
              <a:rect l="0" t="0" r="r" b="b"/>
              <a:pathLst>
                <a:path w="336" h="324">
                  <a:moveTo>
                    <a:pt x="0" y="0"/>
                  </a:moveTo>
                  <a:lnTo>
                    <a:pt x="0" y="324"/>
                  </a:lnTo>
                  <a:lnTo>
                    <a:pt x="336" y="324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0114" name="Freeform 18"/>
            <p:cNvSpPr>
              <a:spLocks/>
            </p:cNvSpPr>
            <p:nvPr/>
          </p:nvSpPr>
          <p:spPr bwMode="auto">
            <a:xfrm>
              <a:off x="2632" y="2472"/>
              <a:ext cx="732" cy="6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6"/>
                </a:cxn>
                <a:cxn ang="0">
                  <a:pos x="840" y="636"/>
                </a:cxn>
              </a:cxnLst>
              <a:rect l="0" t="0" r="r" b="b"/>
              <a:pathLst>
                <a:path w="840" h="636">
                  <a:moveTo>
                    <a:pt x="0" y="0"/>
                  </a:moveTo>
                  <a:lnTo>
                    <a:pt x="0" y="636"/>
                  </a:lnTo>
                  <a:lnTo>
                    <a:pt x="840" y="63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0115" name="Freeform 19"/>
            <p:cNvSpPr>
              <a:spLocks/>
            </p:cNvSpPr>
            <p:nvPr/>
          </p:nvSpPr>
          <p:spPr bwMode="auto">
            <a:xfrm>
              <a:off x="2200" y="2664"/>
              <a:ext cx="204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0"/>
                </a:cxn>
                <a:cxn ang="0">
                  <a:pos x="204" y="312"/>
                </a:cxn>
                <a:cxn ang="0">
                  <a:pos x="12" y="312"/>
                </a:cxn>
              </a:cxnLst>
              <a:rect l="0" t="0" r="r" b="b"/>
              <a:pathLst>
                <a:path w="204" h="312">
                  <a:moveTo>
                    <a:pt x="0" y="0"/>
                  </a:moveTo>
                  <a:lnTo>
                    <a:pt x="204" y="0"/>
                  </a:lnTo>
                  <a:lnTo>
                    <a:pt x="204" y="312"/>
                  </a:lnTo>
                  <a:lnTo>
                    <a:pt x="12" y="312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0116" name="Freeform 20"/>
            <p:cNvSpPr>
              <a:spLocks/>
            </p:cNvSpPr>
            <p:nvPr/>
          </p:nvSpPr>
          <p:spPr bwMode="auto">
            <a:xfrm>
              <a:off x="2212" y="3192"/>
              <a:ext cx="54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0"/>
                </a:cxn>
                <a:cxn ang="0">
                  <a:pos x="540" y="276"/>
                </a:cxn>
              </a:cxnLst>
              <a:rect l="0" t="0" r="r" b="b"/>
              <a:pathLst>
                <a:path w="540" h="276">
                  <a:moveTo>
                    <a:pt x="0" y="0"/>
                  </a:moveTo>
                  <a:lnTo>
                    <a:pt x="540" y="0"/>
                  </a:lnTo>
                  <a:lnTo>
                    <a:pt x="540" y="27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2911475" y="1746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(1,4), (2,3), (5,6), (7,8)</a:t>
            </a:r>
          </a:p>
        </p:txBody>
      </p: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6122988" y="16827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(1,5), (2,3), (4,7), (6,8)</a:t>
            </a:r>
          </a:p>
        </p:txBody>
      </p:sp>
      <p:grpSp>
        <p:nvGrpSpPr>
          <p:cNvPr id="260119" name="Group 23"/>
          <p:cNvGrpSpPr>
            <a:grpSpLocks/>
          </p:cNvGrpSpPr>
          <p:nvPr/>
        </p:nvGrpSpPr>
        <p:grpSpPr bwMode="auto">
          <a:xfrm>
            <a:off x="6210300" y="450850"/>
            <a:ext cx="2762250" cy="2457450"/>
            <a:chOff x="3912" y="2052"/>
            <a:chExt cx="1740" cy="1548"/>
          </a:xfrm>
        </p:grpSpPr>
        <p:grpSp>
          <p:nvGrpSpPr>
            <p:cNvPr id="260120" name="Group 24"/>
            <p:cNvGrpSpPr>
              <a:grpSpLocks/>
            </p:cNvGrpSpPr>
            <p:nvPr/>
          </p:nvGrpSpPr>
          <p:grpSpPr bwMode="auto">
            <a:xfrm>
              <a:off x="3912" y="2052"/>
              <a:ext cx="1740" cy="1548"/>
              <a:chOff x="768" y="2388"/>
              <a:chExt cx="1740" cy="1548"/>
            </a:xfrm>
          </p:grpSpPr>
          <p:sp>
            <p:nvSpPr>
              <p:cNvPr id="260121" name="Rectangle 25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22" name="Text Box 26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60123" name="Text Box 27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1         2</a:t>
                </a:r>
              </a:p>
            </p:txBody>
          </p:sp>
          <p:sp>
            <p:nvSpPr>
              <p:cNvPr id="260124" name="Text Box 28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60125" name="Text Box 29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60126" name="Text Box 30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260127" name="Group 31"/>
            <p:cNvGrpSpPr>
              <a:grpSpLocks/>
            </p:cNvGrpSpPr>
            <p:nvPr/>
          </p:nvGrpSpPr>
          <p:grpSpPr bwMode="auto">
            <a:xfrm>
              <a:off x="4099" y="2316"/>
              <a:ext cx="1169" cy="991"/>
              <a:chOff x="4099" y="2524"/>
              <a:chExt cx="1169" cy="991"/>
            </a:xfrm>
          </p:grpSpPr>
          <p:sp>
            <p:nvSpPr>
              <p:cNvPr id="260128" name="Freeform 32"/>
              <p:cNvSpPr>
                <a:spLocks/>
              </p:cNvSpPr>
              <p:nvPr/>
            </p:nvSpPr>
            <p:spPr bwMode="auto">
              <a:xfrm>
                <a:off x="4932" y="2524"/>
                <a:ext cx="336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4"/>
                  </a:cxn>
                  <a:cxn ang="0">
                    <a:pos x="336" y="264"/>
                  </a:cxn>
                </a:cxnLst>
                <a:rect l="0" t="0" r="r" b="b"/>
                <a:pathLst>
                  <a:path w="336" h="264">
                    <a:moveTo>
                      <a:pt x="0" y="0"/>
                    </a:moveTo>
                    <a:lnTo>
                      <a:pt x="0" y="264"/>
                    </a:lnTo>
                    <a:lnTo>
                      <a:pt x="336" y="264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29" name="Freeform 33"/>
              <p:cNvSpPr>
                <a:spLocks/>
              </p:cNvSpPr>
              <p:nvPr/>
            </p:nvSpPr>
            <p:spPr bwMode="auto">
              <a:xfrm>
                <a:off x="4116" y="2776"/>
                <a:ext cx="252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0"/>
                  </a:cxn>
                  <a:cxn ang="0">
                    <a:pos x="252" y="552"/>
                  </a:cxn>
                  <a:cxn ang="0">
                    <a:pos x="0" y="552"/>
                  </a:cxn>
                </a:cxnLst>
                <a:rect l="0" t="0" r="r" b="b"/>
                <a:pathLst>
                  <a:path w="252" h="552">
                    <a:moveTo>
                      <a:pt x="0" y="0"/>
                    </a:moveTo>
                    <a:lnTo>
                      <a:pt x="252" y="0"/>
                    </a:lnTo>
                    <a:lnTo>
                      <a:pt x="252" y="552"/>
                    </a:lnTo>
                    <a:lnTo>
                      <a:pt x="0" y="552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30" name="Freeform 34"/>
              <p:cNvSpPr>
                <a:spLocks/>
              </p:cNvSpPr>
              <p:nvPr/>
            </p:nvSpPr>
            <p:spPr bwMode="auto">
              <a:xfrm>
                <a:off x="4445" y="2536"/>
                <a:ext cx="211" cy="9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3"/>
                  </a:cxn>
                  <a:cxn ang="0">
                    <a:pos x="211" y="173"/>
                  </a:cxn>
                  <a:cxn ang="0">
                    <a:pos x="211" y="979"/>
                  </a:cxn>
                </a:cxnLst>
                <a:rect l="0" t="0" r="r" b="b"/>
                <a:pathLst>
                  <a:path w="211" h="979">
                    <a:moveTo>
                      <a:pt x="0" y="0"/>
                    </a:moveTo>
                    <a:lnTo>
                      <a:pt x="0" y="173"/>
                    </a:lnTo>
                    <a:lnTo>
                      <a:pt x="211" y="173"/>
                    </a:lnTo>
                    <a:lnTo>
                      <a:pt x="211" y="979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0131" name="Freeform 35"/>
              <p:cNvSpPr>
                <a:spLocks/>
              </p:cNvSpPr>
              <p:nvPr/>
            </p:nvSpPr>
            <p:spPr bwMode="auto">
              <a:xfrm>
                <a:off x="4099" y="3026"/>
                <a:ext cx="1162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6" y="0"/>
                  </a:cxn>
                  <a:cxn ang="0">
                    <a:pos x="826" y="182"/>
                  </a:cxn>
                  <a:cxn ang="0">
                    <a:pos x="1162" y="182"/>
                  </a:cxn>
                </a:cxnLst>
                <a:rect l="0" t="0" r="r" b="b"/>
                <a:pathLst>
                  <a:path w="1162" h="182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82"/>
                    </a:lnTo>
                    <a:lnTo>
                      <a:pt x="1162" y="182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60133" name="Rectangle 37"/>
          <p:cNvSpPr>
            <a:spLocks noChangeArrowheads="1"/>
          </p:cNvSpPr>
          <p:nvPr/>
        </p:nvSpPr>
        <p:spPr bwMode="auto">
          <a:xfrm>
            <a:off x="6296025" y="3509963"/>
            <a:ext cx="1081088" cy="32416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0134" name="Text Box 38"/>
          <p:cNvSpPr txBox="1">
            <a:spLocks noChangeArrowheads="1"/>
          </p:cNvSpPr>
          <p:nvPr/>
        </p:nvSpPr>
        <p:spPr bwMode="auto">
          <a:xfrm>
            <a:off x="6462713" y="6026150"/>
            <a:ext cx="685800" cy="5191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0136" name="Text Box 40"/>
          <p:cNvSpPr txBox="1">
            <a:spLocks noChangeArrowheads="1"/>
          </p:cNvSpPr>
          <p:nvPr/>
        </p:nvSpPr>
        <p:spPr bwMode="auto">
          <a:xfrm>
            <a:off x="0" y="6338888"/>
            <a:ext cx="685800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0137" name="Text Box 41"/>
          <p:cNvSpPr txBox="1">
            <a:spLocks noChangeArrowheads="1"/>
          </p:cNvSpPr>
          <p:nvPr/>
        </p:nvSpPr>
        <p:spPr bwMode="auto">
          <a:xfrm>
            <a:off x="6462713" y="6005513"/>
            <a:ext cx="685800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702945" y="3376295"/>
            <a:ext cx="4524375" cy="946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800" b="1" dirty="0">
                <a:solidFill>
                  <a:srgbClr val="000000"/>
                </a:solidFill>
              </a:rPr>
              <a:t>( 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[      </a:t>
            </a:r>
            <a:r>
              <a:rPr lang="en-US" altLang="zh-CN" sz="2800" b="1" dirty="0">
                <a:solidFill>
                  <a:srgbClr val="000000"/>
                </a:solidFill>
              </a:rPr>
              <a:t>]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</a:rPr>
              <a:t>)   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{     </a:t>
            </a:r>
            <a:r>
              <a:rPr lang="en-US" altLang="zh-CN" sz="2800" b="1" dirty="0">
                <a:solidFill>
                  <a:srgbClr val="000000"/>
                </a:solidFill>
              </a:rPr>
              <a:t>}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  【    】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04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4" grpId="0" animBg="1"/>
      <p:bldP spid="260134" grpId="1" animBg="1"/>
      <p:bldP spid="260137" grpId="0" animBg="1"/>
      <p:bldP spid="26013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hlinkClick r:id="" action="ppaction://hlinkshowjump?jump=previousslide" highlightClick="1"/>
          </p:cNvPr>
          <p:cNvSpPr txBox="1">
            <a:spLocks noChangeArrowheads="1"/>
          </p:cNvSpPr>
          <p:nvPr/>
        </p:nvSpPr>
        <p:spPr bwMode="auto">
          <a:xfrm>
            <a:off x="17463" y="228600"/>
            <a:ext cx="9051925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Index(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S,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SString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T,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pos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  //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返回子串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在主串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中第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pos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个字符之后的位置。若不存在，则函数值为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其中，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非空，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1≤pos≤StrLength(S)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pos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;   j = 1;  n= S[0] ; m= T[0];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n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&amp;&amp;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j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m)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{   </a:t>
            </a:r>
            <a:r>
              <a:rPr lang="en-US" altLang="zh-CN" sz="2400" b="1" dirty="0">
                <a:solidFill>
                  <a:srgbClr val="CC3300"/>
                </a:solidFill>
                <a:ea typeface="楷体_GB2312" pitchFamily="49" charset="-122"/>
              </a:rPr>
              <a:t>//1. </a:t>
            </a:r>
            <a:r>
              <a:rPr lang="zh-CN" altLang="en-US" sz="2400" b="1" dirty="0">
                <a:solidFill>
                  <a:srgbClr val="CC3300"/>
                </a:solidFill>
                <a:ea typeface="楷体_GB2312" pitchFamily="49" charset="-122"/>
              </a:rPr>
              <a:t>循环</a:t>
            </a:r>
            <a:endParaRPr lang="zh-CN" altLang="en-US" sz="2400" dirty="0">
              <a:solidFill>
                <a:srgbClr val="CC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(S[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] == T[j])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++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; 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++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j;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}    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// 2.</a:t>
            </a:r>
            <a:r>
              <a:rPr lang="zh-CN" altLang="en-US" sz="2400" dirty="0">
                <a:solidFill>
                  <a:srgbClr val="CC3300"/>
                </a:solidFill>
                <a:ea typeface="楷体_GB2312" pitchFamily="49" charset="-122"/>
              </a:rPr>
              <a:t>比较后继字符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= i-j+2;   j = 1;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}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CC3300"/>
                </a:solidFill>
                <a:ea typeface="楷体_GB2312" pitchFamily="49" charset="-122"/>
              </a:rPr>
              <a:t>// 3. </a:t>
            </a:r>
            <a:r>
              <a:rPr lang="zh-CN" altLang="en-US" sz="2400" dirty="0">
                <a:solidFill>
                  <a:srgbClr val="CC3300"/>
                </a:solidFill>
                <a:ea typeface="楷体_GB2312" pitchFamily="49" charset="-122"/>
              </a:rPr>
              <a:t>指针后退重新开始匹配</a:t>
            </a:r>
            <a:endParaRPr lang="zh-CN" altLang="en-US" dirty="0">
              <a:solidFill>
                <a:srgbClr val="CC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(j &gt; m) 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return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-m; 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返回子串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在主串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中的位置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else return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0;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 }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 // Index</a:t>
            </a:r>
          </a:p>
        </p:txBody>
      </p:sp>
    </p:spTree>
    <p:extLst>
      <p:ext uri="{BB962C8B-B14F-4D97-AF65-F5344CB8AC3E}">
        <p14:creationId xmlns:p14="http://schemas.microsoft.com/office/powerpoint/2010/main" val="71460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9838" y="0"/>
            <a:ext cx="4752975" cy="1365250"/>
            <a:chOff x="2381" y="0"/>
            <a:chExt cx="2994" cy="860"/>
          </a:xfrm>
        </p:grpSpPr>
        <p:grpSp>
          <p:nvGrpSpPr>
            <p:cNvPr id="16676" name="Group 3"/>
            <p:cNvGrpSpPr>
              <a:grpSpLocks/>
            </p:cNvGrpSpPr>
            <p:nvPr/>
          </p:nvGrpSpPr>
          <p:grpSpPr bwMode="auto">
            <a:xfrm>
              <a:off x="2381" y="572"/>
              <a:ext cx="726" cy="288"/>
              <a:chOff x="204" y="527"/>
              <a:chExt cx="726" cy="396"/>
            </a:xfrm>
          </p:grpSpPr>
          <p:sp>
            <p:nvSpPr>
              <p:cNvPr id="16723" name="Rectangle 4"/>
              <p:cNvSpPr>
                <a:spLocks noChangeArrowheads="1"/>
              </p:cNvSpPr>
              <p:nvPr/>
            </p:nvSpPr>
            <p:spPr bwMode="auto">
              <a:xfrm>
                <a:off x="204" y="572"/>
                <a:ext cx="680" cy="2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24" name="Group 5"/>
              <p:cNvGrpSpPr>
                <a:grpSpLocks/>
              </p:cNvGrpSpPr>
              <p:nvPr/>
            </p:nvGrpSpPr>
            <p:grpSpPr bwMode="auto">
              <a:xfrm>
                <a:off x="204" y="527"/>
                <a:ext cx="272" cy="396"/>
                <a:chOff x="657" y="754"/>
                <a:chExt cx="272" cy="409"/>
              </a:xfrm>
            </p:grpSpPr>
            <p:sp>
              <p:nvSpPr>
                <p:cNvPr id="16731" name="Line 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725" name="Group 8"/>
              <p:cNvGrpSpPr>
                <a:grpSpLocks/>
              </p:cNvGrpSpPr>
              <p:nvPr/>
            </p:nvGrpSpPr>
            <p:grpSpPr bwMode="auto">
              <a:xfrm>
                <a:off x="431" y="527"/>
                <a:ext cx="272" cy="396"/>
                <a:chOff x="657" y="754"/>
                <a:chExt cx="272" cy="409"/>
              </a:xfrm>
            </p:grpSpPr>
            <p:sp>
              <p:nvSpPr>
                <p:cNvPr id="16729" name="Line 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726" name="Group 11"/>
              <p:cNvGrpSpPr>
                <a:grpSpLocks/>
              </p:cNvGrpSpPr>
              <p:nvPr/>
            </p:nvGrpSpPr>
            <p:grpSpPr bwMode="auto">
              <a:xfrm>
                <a:off x="658" y="527"/>
                <a:ext cx="272" cy="396"/>
                <a:chOff x="657" y="754"/>
                <a:chExt cx="272" cy="409"/>
              </a:xfrm>
            </p:grpSpPr>
            <p:sp>
              <p:nvSpPr>
                <p:cNvPr id="16727" name="Line 1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16677" name="Group 14"/>
            <p:cNvGrpSpPr>
              <a:grpSpLocks/>
            </p:cNvGrpSpPr>
            <p:nvPr/>
          </p:nvGrpSpPr>
          <p:grpSpPr bwMode="auto">
            <a:xfrm>
              <a:off x="2381" y="210"/>
              <a:ext cx="2994" cy="288"/>
              <a:chOff x="1383" y="436"/>
              <a:chExt cx="2994" cy="383"/>
            </a:xfrm>
          </p:grpSpPr>
          <p:sp>
            <p:nvSpPr>
              <p:cNvPr id="16683" name="Rectangle 15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84" name="Group 16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721" name="Line 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85" name="Group 19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719" name="Line 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86" name="Group 22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717" name="Line 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87" name="Group 25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715" name="Line 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88" name="Group 28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713" name="Line 2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89" name="Group 31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711" name="Line 3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90" name="Group 34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709" name="Line 3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91" name="Group 37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707" name="Line 3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92" name="Group 40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705" name="Line 4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93" name="Group 43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703" name="Line 4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94" name="Group 46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701" name="Line 4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95" name="Group 49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99" name="Line 5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96" name="Group 52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97" name="Line 5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678" name="Line 55"/>
            <p:cNvSpPr>
              <a:spLocks noChangeShapeType="1"/>
            </p:cNvSpPr>
            <p:nvPr/>
          </p:nvSpPr>
          <p:spPr bwMode="auto">
            <a:xfrm>
              <a:off x="2472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79" name="Line 56"/>
            <p:cNvSpPr>
              <a:spLocks noChangeShapeType="1"/>
            </p:cNvSpPr>
            <p:nvPr/>
          </p:nvSpPr>
          <p:spPr bwMode="auto">
            <a:xfrm>
              <a:off x="2744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80" name="Text Box 57"/>
            <p:cNvSpPr txBox="1">
              <a:spLocks noChangeArrowheads="1"/>
            </p:cNvSpPr>
            <p:nvPr/>
          </p:nvSpPr>
          <p:spPr bwMode="auto">
            <a:xfrm>
              <a:off x="2790" y="39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81" name="Text Box 58"/>
            <p:cNvSpPr txBox="1">
              <a:spLocks noChangeArrowheads="1"/>
            </p:cNvSpPr>
            <p:nvPr/>
          </p:nvSpPr>
          <p:spPr bwMode="auto">
            <a:xfrm>
              <a:off x="2880" y="0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682" name="Text Box 59"/>
            <p:cNvSpPr txBox="1">
              <a:spLocks noChangeArrowheads="1"/>
            </p:cNvSpPr>
            <p:nvPr/>
          </p:nvSpPr>
          <p:spPr bwMode="auto">
            <a:xfrm>
              <a:off x="3062" y="57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3779838" y="1268413"/>
            <a:ext cx="4752975" cy="1250950"/>
            <a:chOff x="2381" y="799"/>
            <a:chExt cx="2994" cy="788"/>
          </a:xfrm>
        </p:grpSpPr>
        <p:grpSp>
          <p:nvGrpSpPr>
            <p:cNvPr id="16627" name="Group 61"/>
            <p:cNvGrpSpPr>
              <a:grpSpLocks/>
            </p:cNvGrpSpPr>
            <p:nvPr/>
          </p:nvGrpSpPr>
          <p:grpSpPr bwMode="auto">
            <a:xfrm>
              <a:off x="2381" y="965"/>
              <a:ext cx="2994" cy="288"/>
              <a:chOff x="1383" y="436"/>
              <a:chExt cx="2994" cy="383"/>
            </a:xfrm>
          </p:grpSpPr>
          <p:sp>
            <p:nvSpPr>
              <p:cNvPr id="16636" name="Rectangle 62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37" name="Group 63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74" name="Line 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38" name="Group 66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72" name="Line 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39" name="Group 69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70" name="Line 7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40" name="Group 72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68" name="Line 7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41" name="Group 75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66" name="Line 7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42" name="Group 78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664" name="Line 7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43" name="Group 81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662" name="Line 8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44" name="Group 84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660" name="Line 8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45" name="Group 87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658" name="Line 8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46" name="Group 90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656" name="Line 9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47" name="Group 93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654" name="Line 9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48" name="Group 96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52" name="Line 9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49" name="Group 99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50" name="Line 10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grpSp>
          <p:nvGrpSpPr>
            <p:cNvPr id="16628" name="Group 102"/>
            <p:cNvGrpSpPr>
              <a:grpSpLocks/>
            </p:cNvGrpSpPr>
            <p:nvPr/>
          </p:nvGrpSpPr>
          <p:grpSpPr bwMode="auto">
            <a:xfrm>
              <a:off x="2608" y="1298"/>
              <a:ext cx="272" cy="289"/>
              <a:chOff x="476" y="1253"/>
              <a:chExt cx="272" cy="342"/>
            </a:xfrm>
          </p:grpSpPr>
          <p:sp>
            <p:nvSpPr>
              <p:cNvPr id="16632" name="Rectangle 103"/>
              <p:cNvSpPr>
                <a:spLocks noChangeArrowheads="1"/>
              </p:cNvSpPr>
              <p:nvPr/>
            </p:nvSpPr>
            <p:spPr bwMode="auto">
              <a:xfrm>
                <a:off x="476" y="1292"/>
                <a:ext cx="227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33" name="Group 104"/>
              <p:cNvGrpSpPr>
                <a:grpSpLocks/>
              </p:cNvGrpSpPr>
              <p:nvPr/>
            </p:nvGrpSpPr>
            <p:grpSpPr bwMode="auto">
              <a:xfrm>
                <a:off x="476" y="1253"/>
                <a:ext cx="272" cy="342"/>
                <a:chOff x="657" y="754"/>
                <a:chExt cx="272" cy="408"/>
              </a:xfrm>
            </p:grpSpPr>
            <p:sp>
              <p:nvSpPr>
                <p:cNvPr id="16634" name="Line 10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3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6629" name="Text Box 107"/>
            <p:cNvSpPr txBox="1">
              <a:spLocks noChangeArrowheads="1"/>
            </p:cNvSpPr>
            <p:nvPr/>
          </p:nvSpPr>
          <p:spPr bwMode="auto">
            <a:xfrm>
              <a:off x="2563" y="113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30" name="Text Box 108"/>
            <p:cNvSpPr txBox="1">
              <a:spLocks noChangeArrowheads="1"/>
            </p:cNvSpPr>
            <p:nvPr/>
          </p:nvSpPr>
          <p:spPr bwMode="auto">
            <a:xfrm>
              <a:off x="2654" y="7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6631" name="Text Box 109"/>
            <p:cNvSpPr txBox="1">
              <a:spLocks noChangeArrowheads="1"/>
            </p:cNvSpPr>
            <p:nvPr/>
          </p:nvSpPr>
          <p:spPr bwMode="auto">
            <a:xfrm>
              <a:off x="2880" y="1298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9718" name="Group 110"/>
          <p:cNvGrpSpPr>
            <a:grpSpLocks/>
          </p:cNvGrpSpPr>
          <p:nvPr/>
        </p:nvGrpSpPr>
        <p:grpSpPr bwMode="auto">
          <a:xfrm>
            <a:off x="3779838" y="2276475"/>
            <a:ext cx="4752975" cy="1320800"/>
            <a:chOff x="2381" y="1434"/>
            <a:chExt cx="2994" cy="832"/>
          </a:xfrm>
        </p:grpSpPr>
        <p:grpSp>
          <p:nvGrpSpPr>
            <p:cNvPr id="16562" name="Group 111"/>
            <p:cNvGrpSpPr>
              <a:grpSpLocks/>
            </p:cNvGrpSpPr>
            <p:nvPr/>
          </p:nvGrpSpPr>
          <p:grpSpPr bwMode="auto">
            <a:xfrm>
              <a:off x="2790" y="1979"/>
              <a:ext cx="1179" cy="287"/>
              <a:chOff x="1837" y="2069"/>
              <a:chExt cx="1179" cy="342"/>
            </a:xfrm>
          </p:grpSpPr>
          <p:sp>
            <p:nvSpPr>
              <p:cNvPr id="16611" name="Rectangle 112"/>
              <p:cNvSpPr>
                <a:spLocks noChangeArrowheads="1"/>
              </p:cNvSpPr>
              <p:nvPr/>
            </p:nvSpPr>
            <p:spPr bwMode="auto">
              <a:xfrm>
                <a:off x="1837" y="2108"/>
                <a:ext cx="1134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12" name="Group 113"/>
              <p:cNvGrpSpPr>
                <a:grpSpLocks/>
              </p:cNvGrpSpPr>
              <p:nvPr/>
            </p:nvGrpSpPr>
            <p:grpSpPr bwMode="auto">
              <a:xfrm>
                <a:off x="1837" y="2069"/>
                <a:ext cx="272" cy="342"/>
                <a:chOff x="657" y="754"/>
                <a:chExt cx="272" cy="409"/>
              </a:xfrm>
            </p:grpSpPr>
            <p:sp>
              <p:nvSpPr>
                <p:cNvPr id="16625" name="Line 11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13" name="Group 116"/>
              <p:cNvGrpSpPr>
                <a:grpSpLocks/>
              </p:cNvGrpSpPr>
              <p:nvPr/>
            </p:nvGrpSpPr>
            <p:grpSpPr bwMode="auto">
              <a:xfrm>
                <a:off x="2064" y="2069"/>
                <a:ext cx="272" cy="342"/>
                <a:chOff x="657" y="754"/>
                <a:chExt cx="272" cy="409"/>
              </a:xfrm>
            </p:grpSpPr>
            <p:sp>
              <p:nvSpPr>
                <p:cNvPr id="16623" name="Line 1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614" name="Group 119"/>
              <p:cNvGrpSpPr>
                <a:grpSpLocks/>
              </p:cNvGrpSpPr>
              <p:nvPr/>
            </p:nvGrpSpPr>
            <p:grpSpPr bwMode="auto">
              <a:xfrm>
                <a:off x="2291" y="2069"/>
                <a:ext cx="272" cy="342"/>
                <a:chOff x="657" y="754"/>
                <a:chExt cx="272" cy="409"/>
              </a:xfrm>
            </p:grpSpPr>
            <p:sp>
              <p:nvSpPr>
                <p:cNvPr id="16621" name="Line 1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615" name="Group 122"/>
              <p:cNvGrpSpPr>
                <a:grpSpLocks/>
              </p:cNvGrpSpPr>
              <p:nvPr/>
            </p:nvGrpSpPr>
            <p:grpSpPr bwMode="auto">
              <a:xfrm>
                <a:off x="2517" y="2069"/>
                <a:ext cx="272" cy="342"/>
                <a:chOff x="657" y="754"/>
                <a:chExt cx="272" cy="409"/>
              </a:xfrm>
            </p:grpSpPr>
            <p:sp>
              <p:nvSpPr>
                <p:cNvPr id="16619" name="Line 1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616" name="Group 125"/>
              <p:cNvGrpSpPr>
                <a:grpSpLocks/>
              </p:cNvGrpSpPr>
              <p:nvPr/>
            </p:nvGrpSpPr>
            <p:grpSpPr bwMode="auto">
              <a:xfrm>
                <a:off x="2744" y="2069"/>
                <a:ext cx="272" cy="342"/>
                <a:chOff x="657" y="754"/>
                <a:chExt cx="272" cy="409"/>
              </a:xfrm>
            </p:grpSpPr>
            <p:sp>
              <p:nvSpPr>
                <p:cNvPr id="16617" name="Line 1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16563" name="Group 128"/>
            <p:cNvGrpSpPr>
              <a:grpSpLocks/>
            </p:cNvGrpSpPr>
            <p:nvPr/>
          </p:nvGrpSpPr>
          <p:grpSpPr bwMode="auto">
            <a:xfrm>
              <a:off x="2381" y="1616"/>
              <a:ext cx="2994" cy="288"/>
              <a:chOff x="1383" y="436"/>
              <a:chExt cx="2994" cy="383"/>
            </a:xfrm>
          </p:grpSpPr>
          <p:sp>
            <p:nvSpPr>
              <p:cNvPr id="16571" name="Rectangle 129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572" name="Group 130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09" name="Line 1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573" name="Group 133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07" name="Line 13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574" name="Group 136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05" name="Line 13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575" name="Group 139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03" name="Line 14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576" name="Group 142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01" name="Line 14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577" name="Group 145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599" name="Line 14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578" name="Group 148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597" name="Line 14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579" name="Group 151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595" name="Line 15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580" name="Group 154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593" name="Line 15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581" name="Group 157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591" name="Line 15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582" name="Group 160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589" name="Line 16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6583" name="Group 163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587" name="Line 1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6584" name="Group 166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585" name="Line 1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564" name="Line 169"/>
            <p:cNvSpPr>
              <a:spLocks noChangeShapeType="1"/>
            </p:cNvSpPr>
            <p:nvPr/>
          </p:nvSpPr>
          <p:spPr bwMode="auto">
            <a:xfrm>
              <a:off x="2971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5" name="Line 170"/>
            <p:cNvSpPr>
              <a:spLocks noChangeShapeType="1"/>
            </p:cNvSpPr>
            <p:nvPr/>
          </p:nvSpPr>
          <p:spPr bwMode="auto">
            <a:xfrm>
              <a:off x="3153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6" name="Line 171"/>
            <p:cNvSpPr>
              <a:spLocks noChangeShapeType="1"/>
            </p:cNvSpPr>
            <p:nvPr/>
          </p:nvSpPr>
          <p:spPr bwMode="auto">
            <a:xfrm>
              <a:off x="3379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7" name="Line 172"/>
            <p:cNvSpPr>
              <a:spLocks noChangeShapeType="1"/>
            </p:cNvSpPr>
            <p:nvPr/>
          </p:nvSpPr>
          <p:spPr bwMode="auto">
            <a:xfrm>
              <a:off x="3606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8" name="Text Box 173"/>
            <p:cNvSpPr txBox="1">
              <a:spLocks noChangeArrowheads="1"/>
            </p:cNvSpPr>
            <p:nvPr/>
          </p:nvSpPr>
          <p:spPr bwMode="auto">
            <a:xfrm>
              <a:off x="3696" y="17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569" name="Text Box 174"/>
            <p:cNvSpPr txBox="1">
              <a:spLocks noChangeArrowheads="1"/>
            </p:cNvSpPr>
            <p:nvPr/>
          </p:nvSpPr>
          <p:spPr bwMode="auto">
            <a:xfrm>
              <a:off x="3788" y="143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570" name="Text Box 175"/>
            <p:cNvSpPr txBox="1">
              <a:spLocks noChangeArrowheads="1"/>
            </p:cNvSpPr>
            <p:nvPr/>
          </p:nvSpPr>
          <p:spPr bwMode="auto">
            <a:xfrm>
              <a:off x="3924" y="197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59741" name="Group 176"/>
          <p:cNvGrpSpPr>
            <a:grpSpLocks/>
          </p:cNvGrpSpPr>
          <p:nvPr/>
        </p:nvGrpSpPr>
        <p:grpSpPr bwMode="auto">
          <a:xfrm>
            <a:off x="3779838" y="3500438"/>
            <a:ext cx="4752975" cy="1249362"/>
            <a:chOff x="2381" y="2205"/>
            <a:chExt cx="2994" cy="787"/>
          </a:xfrm>
        </p:grpSpPr>
        <p:sp>
          <p:nvSpPr>
            <p:cNvPr id="16512" name="Text Box 177"/>
            <p:cNvSpPr txBox="1">
              <a:spLocks noChangeArrowheads="1"/>
            </p:cNvSpPr>
            <p:nvPr/>
          </p:nvSpPr>
          <p:spPr bwMode="auto">
            <a:xfrm>
              <a:off x="3062" y="220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4</a:t>
              </a:r>
            </a:p>
          </p:txBody>
        </p:sp>
        <p:grpSp>
          <p:nvGrpSpPr>
            <p:cNvPr id="16513" name="Group 178"/>
            <p:cNvGrpSpPr>
              <a:grpSpLocks/>
            </p:cNvGrpSpPr>
            <p:nvPr/>
          </p:nvGrpSpPr>
          <p:grpSpPr bwMode="auto">
            <a:xfrm>
              <a:off x="2381" y="2371"/>
              <a:ext cx="2994" cy="621"/>
              <a:chOff x="2381" y="2371"/>
              <a:chExt cx="2994" cy="621"/>
            </a:xfrm>
          </p:grpSpPr>
          <p:grpSp>
            <p:nvGrpSpPr>
              <p:cNvPr id="16514" name="Group 179"/>
              <p:cNvGrpSpPr>
                <a:grpSpLocks/>
              </p:cNvGrpSpPr>
              <p:nvPr/>
            </p:nvGrpSpPr>
            <p:grpSpPr bwMode="auto">
              <a:xfrm>
                <a:off x="3062" y="2704"/>
                <a:ext cx="272" cy="288"/>
                <a:chOff x="476" y="1253"/>
                <a:chExt cx="272" cy="327"/>
              </a:xfrm>
            </p:grpSpPr>
            <p:sp>
              <p:nvSpPr>
                <p:cNvPr id="16558" name="Rectangle 180"/>
                <p:cNvSpPr>
                  <a:spLocks noChangeArrowheads="1"/>
                </p:cNvSpPr>
                <p:nvPr/>
              </p:nvSpPr>
              <p:spPr bwMode="auto">
                <a:xfrm>
                  <a:off x="476" y="1292"/>
                  <a:ext cx="227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559" name="Group 181"/>
                <p:cNvGrpSpPr>
                  <a:grpSpLocks/>
                </p:cNvGrpSpPr>
                <p:nvPr/>
              </p:nvGrpSpPr>
              <p:grpSpPr bwMode="auto">
                <a:xfrm>
                  <a:off x="476" y="1253"/>
                  <a:ext cx="272" cy="327"/>
                  <a:chOff x="657" y="754"/>
                  <a:chExt cx="272" cy="392"/>
                </a:xfrm>
              </p:grpSpPr>
              <p:sp>
                <p:nvSpPr>
                  <p:cNvPr id="16560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61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6515" name="Group 184"/>
              <p:cNvGrpSpPr>
                <a:grpSpLocks/>
              </p:cNvGrpSpPr>
              <p:nvPr/>
            </p:nvGrpSpPr>
            <p:grpSpPr bwMode="auto">
              <a:xfrm>
                <a:off x="2381" y="2371"/>
                <a:ext cx="2994" cy="288"/>
                <a:chOff x="1383" y="436"/>
                <a:chExt cx="2994" cy="383"/>
              </a:xfrm>
            </p:grpSpPr>
            <p:sp>
              <p:nvSpPr>
                <p:cNvPr id="1651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519" name="Group 18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6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7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0" name="Group 18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21" name="Group 19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2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3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2" name="Group 19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1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23" name="Group 19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8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9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24" name="Group 20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5" name="Group 20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4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5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26" name="Group 20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3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27" name="Group 21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0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1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8" name="Group 21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9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29" name="Group 21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6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30" name="Group 21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5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31" name="Group 22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516" name="Text Box 225"/>
              <p:cNvSpPr txBox="1">
                <a:spLocks noChangeArrowheads="1"/>
              </p:cNvSpPr>
              <p:nvPr/>
            </p:nvSpPr>
            <p:spPr bwMode="auto">
              <a:xfrm>
                <a:off x="3016" y="2545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517" name="Text Box 226"/>
              <p:cNvSpPr txBox="1">
                <a:spLocks noChangeArrowheads="1"/>
              </p:cNvSpPr>
              <p:nvPr/>
            </p:nvSpPr>
            <p:spPr bwMode="auto">
              <a:xfrm>
                <a:off x="3289" y="2659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08" name="Group 227"/>
          <p:cNvGrpSpPr>
            <a:grpSpLocks/>
          </p:cNvGrpSpPr>
          <p:nvPr/>
        </p:nvGrpSpPr>
        <p:grpSpPr bwMode="auto">
          <a:xfrm>
            <a:off x="3708400" y="4652963"/>
            <a:ext cx="4752975" cy="1223962"/>
            <a:chOff x="2336" y="2931"/>
            <a:chExt cx="2994" cy="771"/>
          </a:xfrm>
        </p:grpSpPr>
        <p:grpSp>
          <p:nvGrpSpPr>
            <p:cNvPr id="16462" name="Group 228"/>
            <p:cNvGrpSpPr>
              <a:grpSpLocks/>
            </p:cNvGrpSpPr>
            <p:nvPr/>
          </p:nvGrpSpPr>
          <p:grpSpPr bwMode="auto">
            <a:xfrm>
              <a:off x="3243" y="3413"/>
              <a:ext cx="272" cy="289"/>
              <a:chOff x="476" y="1253"/>
              <a:chExt cx="272" cy="342"/>
            </a:xfrm>
          </p:grpSpPr>
          <p:sp>
            <p:nvSpPr>
              <p:cNvPr id="16508" name="Rectangle 229"/>
              <p:cNvSpPr>
                <a:spLocks noChangeArrowheads="1"/>
              </p:cNvSpPr>
              <p:nvPr/>
            </p:nvSpPr>
            <p:spPr bwMode="auto">
              <a:xfrm>
                <a:off x="476" y="1292"/>
                <a:ext cx="227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509" name="Group 230"/>
              <p:cNvGrpSpPr>
                <a:grpSpLocks/>
              </p:cNvGrpSpPr>
              <p:nvPr/>
            </p:nvGrpSpPr>
            <p:grpSpPr bwMode="auto">
              <a:xfrm>
                <a:off x="476" y="1253"/>
                <a:ext cx="272" cy="342"/>
                <a:chOff x="657" y="754"/>
                <a:chExt cx="272" cy="408"/>
              </a:xfrm>
            </p:grpSpPr>
            <p:sp>
              <p:nvSpPr>
                <p:cNvPr id="16510" name="Line 2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11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3" name="Group 233"/>
            <p:cNvGrpSpPr>
              <a:grpSpLocks/>
            </p:cNvGrpSpPr>
            <p:nvPr/>
          </p:nvGrpSpPr>
          <p:grpSpPr bwMode="auto">
            <a:xfrm>
              <a:off x="2336" y="2931"/>
              <a:ext cx="2994" cy="704"/>
              <a:chOff x="2336" y="2931"/>
              <a:chExt cx="2994" cy="704"/>
            </a:xfrm>
          </p:grpSpPr>
          <p:grpSp>
            <p:nvGrpSpPr>
              <p:cNvPr id="16464" name="Group 234"/>
              <p:cNvGrpSpPr>
                <a:grpSpLocks/>
              </p:cNvGrpSpPr>
              <p:nvPr/>
            </p:nvGrpSpPr>
            <p:grpSpPr bwMode="auto">
              <a:xfrm>
                <a:off x="2336" y="3097"/>
                <a:ext cx="2994" cy="288"/>
                <a:chOff x="1383" y="436"/>
                <a:chExt cx="2994" cy="383"/>
              </a:xfrm>
            </p:grpSpPr>
            <p:sp>
              <p:nvSpPr>
                <p:cNvPr id="1646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69" name="Group 23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6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7" name="Text Box 2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0" name="Group 23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4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1" name="Group 24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2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3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2" name="Group 24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0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1" name="Text Box 2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3" name="Group 24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8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9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74" name="Group 25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6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7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5" name="Group 25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4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5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6" name="Group 25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2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3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77" name="Group 26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0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1" name="Text Box 2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8" name="Group 26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8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9" name="Text Box 2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79" name="Group 26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6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7" name="Text Box 2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80" name="Group 26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4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5" name="Text Box 2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81" name="Group 27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2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3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65" name="Text Box 275"/>
              <p:cNvSpPr txBox="1">
                <a:spLocks noChangeArrowheads="1"/>
              </p:cNvSpPr>
              <p:nvPr/>
            </p:nvSpPr>
            <p:spPr bwMode="auto">
              <a:xfrm>
                <a:off x="3198" y="3271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466" name="Text Box 276"/>
              <p:cNvSpPr txBox="1">
                <a:spLocks noChangeArrowheads="1"/>
              </p:cNvSpPr>
              <p:nvPr/>
            </p:nvSpPr>
            <p:spPr bwMode="auto">
              <a:xfrm>
                <a:off x="3289" y="2931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rgbClr val="0000FF"/>
                    </a:solidFill>
                  </a:rPr>
                  <a:t>i</a:t>
                </a:r>
                <a:r>
                  <a:rPr lang="zh-CN" altLang="en-US" sz="2000" b="1" dirty="0">
                    <a:solidFill>
                      <a:srgbClr val="0000FF"/>
                    </a:solidFill>
                  </a:rPr>
                  <a:t>＝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5</a:t>
                </a:r>
              </a:p>
            </p:txBody>
          </p:sp>
          <p:sp>
            <p:nvSpPr>
              <p:cNvPr id="16467" name="Text Box 277"/>
              <p:cNvSpPr txBox="1">
                <a:spLocks noChangeArrowheads="1"/>
              </p:cNvSpPr>
              <p:nvPr/>
            </p:nvSpPr>
            <p:spPr bwMode="auto">
              <a:xfrm>
                <a:off x="3515" y="338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63" name="Group 278"/>
          <p:cNvGrpSpPr>
            <a:grpSpLocks/>
          </p:cNvGrpSpPr>
          <p:nvPr/>
        </p:nvGrpSpPr>
        <p:grpSpPr bwMode="auto">
          <a:xfrm>
            <a:off x="3708400" y="5516563"/>
            <a:ext cx="4752975" cy="1368425"/>
            <a:chOff x="2336" y="3475"/>
            <a:chExt cx="2994" cy="862"/>
          </a:xfrm>
        </p:grpSpPr>
        <p:sp>
          <p:nvSpPr>
            <p:cNvPr id="16396" name="Text Box 279"/>
            <p:cNvSpPr txBox="1">
              <a:spLocks noChangeArrowheads="1"/>
            </p:cNvSpPr>
            <p:nvPr/>
          </p:nvSpPr>
          <p:spPr bwMode="auto">
            <a:xfrm>
              <a:off x="4423" y="347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11</a:t>
              </a:r>
            </a:p>
          </p:txBody>
        </p:sp>
        <p:grpSp>
          <p:nvGrpSpPr>
            <p:cNvPr id="16397" name="Group 280"/>
            <p:cNvGrpSpPr>
              <a:grpSpLocks/>
            </p:cNvGrpSpPr>
            <p:nvPr/>
          </p:nvGrpSpPr>
          <p:grpSpPr bwMode="auto">
            <a:xfrm>
              <a:off x="2336" y="3686"/>
              <a:ext cx="2994" cy="651"/>
              <a:chOff x="2336" y="3686"/>
              <a:chExt cx="2994" cy="651"/>
            </a:xfrm>
          </p:grpSpPr>
          <p:grpSp>
            <p:nvGrpSpPr>
              <p:cNvPr id="16398" name="Group 281"/>
              <p:cNvGrpSpPr>
                <a:grpSpLocks/>
              </p:cNvGrpSpPr>
              <p:nvPr/>
            </p:nvGrpSpPr>
            <p:grpSpPr bwMode="auto">
              <a:xfrm>
                <a:off x="3425" y="4048"/>
                <a:ext cx="1179" cy="289"/>
                <a:chOff x="1837" y="2069"/>
                <a:chExt cx="1179" cy="342"/>
              </a:xfrm>
            </p:grpSpPr>
            <p:sp>
              <p:nvSpPr>
                <p:cNvPr id="16446" name="Rectangle 282"/>
                <p:cNvSpPr>
                  <a:spLocks noChangeArrowheads="1"/>
                </p:cNvSpPr>
                <p:nvPr/>
              </p:nvSpPr>
              <p:spPr bwMode="auto">
                <a:xfrm>
                  <a:off x="1837" y="2108"/>
                  <a:ext cx="1134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47" name="Group 283"/>
                <p:cNvGrpSpPr>
                  <a:grpSpLocks/>
                </p:cNvGrpSpPr>
                <p:nvPr/>
              </p:nvGrpSpPr>
              <p:grpSpPr bwMode="auto">
                <a:xfrm>
                  <a:off x="183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60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6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48" name="Group 286"/>
                <p:cNvGrpSpPr>
                  <a:grpSpLocks/>
                </p:cNvGrpSpPr>
                <p:nvPr/>
              </p:nvGrpSpPr>
              <p:grpSpPr bwMode="auto">
                <a:xfrm>
                  <a:off x="206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8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9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49" name="Group 289"/>
                <p:cNvGrpSpPr>
                  <a:grpSpLocks/>
                </p:cNvGrpSpPr>
                <p:nvPr/>
              </p:nvGrpSpPr>
              <p:grpSpPr bwMode="auto">
                <a:xfrm>
                  <a:off x="2291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6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50" name="Group 292"/>
                <p:cNvGrpSpPr>
                  <a:grpSpLocks/>
                </p:cNvGrpSpPr>
                <p:nvPr/>
              </p:nvGrpSpPr>
              <p:grpSpPr bwMode="auto">
                <a:xfrm>
                  <a:off x="251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4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5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51" name="Group 295"/>
                <p:cNvGrpSpPr>
                  <a:grpSpLocks/>
                </p:cNvGrpSpPr>
                <p:nvPr/>
              </p:nvGrpSpPr>
              <p:grpSpPr bwMode="auto">
                <a:xfrm>
                  <a:off x="274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2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3" name="Text Box 2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6399" name="Group 298"/>
              <p:cNvGrpSpPr>
                <a:grpSpLocks/>
              </p:cNvGrpSpPr>
              <p:nvPr/>
            </p:nvGrpSpPr>
            <p:grpSpPr bwMode="auto">
              <a:xfrm>
                <a:off x="2336" y="3686"/>
                <a:ext cx="2994" cy="288"/>
                <a:chOff x="1383" y="436"/>
                <a:chExt cx="2994" cy="383"/>
              </a:xfrm>
            </p:grpSpPr>
            <p:sp>
              <p:nvSpPr>
                <p:cNvPr id="16406" name="Rectangle 299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07" name="Group 300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4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5" name="Text Box 3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4" name="Group 303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2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3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09" name="Group 306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0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1" name="Text Box 3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0" name="Group 309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8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9" name="Text Box 3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1" name="Group 312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6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7" name="Text Box 3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12" name="Group 315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5" name="Text Box 3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3" name="Group 318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2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3" name="Text Box 3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4" name="Group 321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0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1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15" name="Group 324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8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9" name="Text Box 3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6" name="Group 327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6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7" name="Text Box 3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17" name="Group 330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4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5" name="Text Box 3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8" name="Group 333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2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3" name="Text Box 3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9" name="Group 336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0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1" name="Text Box 3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00" name="Line 339"/>
              <p:cNvSpPr>
                <a:spLocks noChangeShapeType="1"/>
              </p:cNvSpPr>
              <p:nvPr/>
            </p:nvSpPr>
            <p:spPr bwMode="auto">
              <a:xfrm>
                <a:off x="356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1" name="Line 340"/>
              <p:cNvSpPr>
                <a:spLocks noChangeShapeType="1"/>
              </p:cNvSpPr>
              <p:nvPr/>
            </p:nvSpPr>
            <p:spPr bwMode="auto">
              <a:xfrm>
                <a:off x="378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2" name="Line 341"/>
              <p:cNvSpPr>
                <a:spLocks noChangeShapeType="1"/>
              </p:cNvSpPr>
              <p:nvPr/>
            </p:nvSpPr>
            <p:spPr bwMode="auto">
              <a:xfrm>
                <a:off x="4014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3" name="Line 342"/>
              <p:cNvSpPr>
                <a:spLocks noChangeShapeType="1"/>
              </p:cNvSpPr>
              <p:nvPr/>
            </p:nvSpPr>
            <p:spPr bwMode="auto">
              <a:xfrm>
                <a:off x="424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4" name="Line 343"/>
              <p:cNvSpPr>
                <a:spLocks noChangeShapeType="1"/>
              </p:cNvSpPr>
              <p:nvPr/>
            </p:nvSpPr>
            <p:spPr bwMode="auto">
              <a:xfrm>
                <a:off x="446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5" name="Text Box 344"/>
              <p:cNvSpPr txBox="1">
                <a:spLocks noChangeArrowheads="1"/>
              </p:cNvSpPr>
              <p:nvPr/>
            </p:nvSpPr>
            <p:spPr bwMode="auto">
              <a:xfrm>
                <a:off x="4604" y="407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sp>
        <p:nvSpPr>
          <p:cNvPr id="16392" name="Text Box 345"/>
          <p:cNvSpPr txBox="1">
            <a:spLocks noChangeArrowheads="1"/>
          </p:cNvSpPr>
          <p:nvPr/>
        </p:nvSpPr>
        <p:spPr bwMode="auto">
          <a:xfrm>
            <a:off x="395288" y="260350"/>
            <a:ext cx="29876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ababcabccbab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b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abcac</a:t>
            </a:r>
          </a:p>
        </p:txBody>
      </p:sp>
      <p:sp>
        <p:nvSpPr>
          <p:cNvPr id="59738" name="Text Box 346"/>
          <p:cNvSpPr txBox="1">
            <a:spLocks noChangeArrowheads="1"/>
          </p:cNvSpPr>
          <p:nvPr/>
        </p:nvSpPr>
        <p:spPr bwMode="auto">
          <a:xfrm>
            <a:off x="395288" y="5157788"/>
            <a:ext cx="2987675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最坏情况：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n×m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59739" name="Text Box 347"/>
          <p:cNvSpPr txBox="1">
            <a:spLocks noChangeArrowheads="1"/>
          </p:cNvSpPr>
          <p:nvPr/>
        </p:nvSpPr>
        <p:spPr bwMode="auto">
          <a:xfrm>
            <a:off x="323850" y="2708275"/>
            <a:ext cx="331152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主串：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000000000000001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b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0001</a:t>
            </a:r>
          </a:p>
        </p:txBody>
      </p:sp>
      <p:sp>
        <p:nvSpPr>
          <p:cNvPr id="119810" name="Freeform 2"/>
          <p:cNvSpPr>
            <a:spLocks/>
          </p:cNvSpPr>
          <p:nvPr/>
        </p:nvSpPr>
        <p:spPr bwMode="auto">
          <a:xfrm>
            <a:off x="6049964" y="3113088"/>
            <a:ext cx="320673" cy="2727332"/>
          </a:xfrm>
          <a:custGeom>
            <a:avLst/>
            <a:gdLst>
              <a:gd name="T0" fmla="*/ 0 w 189"/>
              <a:gd name="T1" fmla="*/ 0 h 1716"/>
              <a:gd name="T2" fmla="*/ 290513 w 189"/>
              <a:gd name="T3" fmla="*/ 1225550 h 1716"/>
              <a:gd name="T4" fmla="*/ 57150 w 189"/>
              <a:gd name="T5" fmla="*/ 2724150 h 1716"/>
              <a:gd name="T6" fmla="*/ 0 60000 65536"/>
              <a:gd name="T7" fmla="*/ 0 60000 65536"/>
              <a:gd name="T8" fmla="*/ 0 60000 65536"/>
              <a:gd name="T9" fmla="*/ 0 w 189"/>
              <a:gd name="T10" fmla="*/ 0 h 1716"/>
              <a:gd name="T11" fmla="*/ 189 w 189"/>
              <a:gd name="T12" fmla="*/ 1716 h 17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716">
                <a:moveTo>
                  <a:pt x="0" y="0"/>
                </a:moveTo>
                <a:cubicBezTo>
                  <a:pt x="88" y="243"/>
                  <a:pt x="177" y="486"/>
                  <a:pt x="183" y="772"/>
                </a:cubicBezTo>
                <a:cubicBezTo>
                  <a:pt x="189" y="1058"/>
                  <a:pt x="112" y="1387"/>
                  <a:pt x="36" y="1716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49" name="Freeform 2"/>
          <p:cNvSpPr>
            <a:spLocks/>
          </p:cNvSpPr>
          <p:nvPr/>
        </p:nvSpPr>
        <p:spPr bwMode="auto">
          <a:xfrm>
            <a:off x="4661853" y="828505"/>
            <a:ext cx="195897" cy="1777218"/>
          </a:xfrm>
          <a:custGeom>
            <a:avLst/>
            <a:gdLst>
              <a:gd name="T0" fmla="*/ 0 w 189"/>
              <a:gd name="T1" fmla="*/ 0 h 1716"/>
              <a:gd name="T2" fmla="*/ 290513 w 189"/>
              <a:gd name="T3" fmla="*/ 1225550 h 1716"/>
              <a:gd name="T4" fmla="*/ 57150 w 189"/>
              <a:gd name="T5" fmla="*/ 2724150 h 1716"/>
              <a:gd name="T6" fmla="*/ 0 60000 65536"/>
              <a:gd name="T7" fmla="*/ 0 60000 65536"/>
              <a:gd name="T8" fmla="*/ 0 60000 65536"/>
              <a:gd name="T9" fmla="*/ 0 w 189"/>
              <a:gd name="T10" fmla="*/ 0 h 1716"/>
              <a:gd name="T11" fmla="*/ 189 w 189"/>
              <a:gd name="T12" fmla="*/ 1716 h 17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716">
                <a:moveTo>
                  <a:pt x="0" y="0"/>
                </a:moveTo>
                <a:cubicBezTo>
                  <a:pt x="88" y="243"/>
                  <a:pt x="177" y="486"/>
                  <a:pt x="183" y="772"/>
                </a:cubicBezTo>
                <a:cubicBezTo>
                  <a:pt x="189" y="1058"/>
                  <a:pt x="112" y="1387"/>
                  <a:pt x="36" y="1716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05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38" grpId="0" autoUpdateAnimBg="0"/>
      <p:bldP spid="59739" grpId="0" autoUpdateAnimBg="0"/>
      <p:bldP spid="119810" grpId="0" animBg="1"/>
      <p:bldP spid="34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3850" y="3159125"/>
            <a:ext cx="8391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隶书" pitchFamily="49" charset="-122"/>
              </a:rPr>
              <a:t>KMP</a:t>
            </a:r>
            <a:r>
              <a:rPr lang="zh-CN" altLang="en-US">
                <a:solidFill>
                  <a:srgbClr val="000000"/>
                </a:solidFill>
                <a:ea typeface="隶书" pitchFamily="49" charset="-122"/>
              </a:rPr>
              <a:t>算法的</a:t>
            </a:r>
            <a:r>
              <a:rPr lang="zh-CN" altLang="en-US" sz="4000">
                <a:solidFill>
                  <a:srgbClr val="CC0000"/>
                </a:solidFill>
                <a:ea typeface="隶书" pitchFamily="49" charset="-122"/>
              </a:rPr>
              <a:t>时间复杂度</a:t>
            </a:r>
            <a:r>
              <a:rPr lang="zh-CN" altLang="en-US">
                <a:solidFill>
                  <a:srgbClr val="000000"/>
                </a:solidFill>
                <a:ea typeface="隶书" pitchFamily="49" charset="-122"/>
              </a:rPr>
              <a:t>可以达到</a:t>
            </a:r>
            <a:r>
              <a:rPr lang="en-US" altLang="zh-CN">
                <a:solidFill>
                  <a:srgbClr val="000000"/>
                </a:solidFill>
                <a:ea typeface="隶书" pitchFamily="49" charset="-122"/>
              </a:rPr>
              <a:t>O(m+n)</a:t>
            </a:r>
            <a:endParaRPr lang="en-US" altLang="zh-CN" sz="4000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287463"/>
            <a:ext cx="894026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二、</a:t>
            </a:r>
            <a:r>
              <a:rPr lang="en-US" altLang="zh-CN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KMP(</a:t>
            </a:r>
            <a:r>
              <a:rPr lang="en-US" altLang="zh-CN" sz="4400" dirty="0" err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D.E.</a:t>
            </a:r>
            <a:r>
              <a:rPr lang="en-US" altLang="zh-CN" sz="4400" dirty="0" err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K</a:t>
            </a:r>
            <a:r>
              <a:rPr lang="en-US" altLang="zh-CN" sz="4400" dirty="0" err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nuth</a:t>
            </a:r>
            <a:r>
              <a:rPr lang="en-US" altLang="zh-CN" sz="4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 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J.H.</a:t>
            </a:r>
            <a:r>
              <a:rPr lang="en-US" altLang="zh-CN" sz="4400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M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orris</a:t>
            </a:r>
            <a:r>
              <a:rPr lang="zh-CN" altLang="en-US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44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en-US" altLang="zh-CN" sz="4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V.R.</a:t>
            </a:r>
            <a:r>
              <a:rPr lang="en-US" altLang="zh-CN" sz="4400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P</a:t>
            </a:r>
            <a:r>
              <a:rPr lang="en-US" altLang="zh-CN" sz="4400" dirty="0" err="1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ratt</a:t>
            </a:r>
            <a:r>
              <a:rPr lang="en-US" altLang="zh-CN" sz="4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) </a:t>
            </a: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算法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9838" y="0"/>
            <a:ext cx="4752975" cy="2701925"/>
            <a:chOff x="2381" y="0"/>
            <a:chExt cx="2994" cy="170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1" y="572"/>
              <a:ext cx="726" cy="288"/>
              <a:chOff x="204" y="527"/>
              <a:chExt cx="726" cy="396"/>
            </a:xfrm>
          </p:grpSpPr>
          <p:sp>
            <p:nvSpPr>
              <p:cNvPr id="16723" name="Rectangle 4"/>
              <p:cNvSpPr>
                <a:spLocks noChangeArrowheads="1"/>
              </p:cNvSpPr>
              <p:nvPr/>
            </p:nvSpPr>
            <p:spPr bwMode="auto">
              <a:xfrm>
                <a:off x="204" y="572"/>
                <a:ext cx="680" cy="2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04" y="527"/>
                <a:ext cx="272" cy="396"/>
                <a:chOff x="657" y="754"/>
                <a:chExt cx="272" cy="409"/>
              </a:xfrm>
            </p:grpSpPr>
            <p:sp>
              <p:nvSpPr>
                <p:cNvPr id="16731" name="Line 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31" y="527"/>
                <a:ext cx="272" cy="396"/>
                <a:chOff x="657" y="754"/>
                <a:chExt cx="272" cy="409"/>
              </a:xfrm>
            </p:grpSpPr>
            <p:sp>
              <p:nvSpPr>
                <p:cNvPr id="16729" name="Line 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658" y="527"/>
                <a:ext cx="272" cy="396"/>
                <a:chOff x="657" y="754"/>
                <a:chExt cx="272" cy="409"/>
              </a:xfrm>
            </p:grpSpPr>
            <p:sp>
              <p:nvSpPr>
                <p:cNvPr id="16727" name="Line 1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381" y="210"/>
              <a:ext cx="2994" cy="288"/>
              <a:chOff x="1383" y="436"/>
              <a:chExt cx="2994" cy="383"/>
            </a:xfrm>
          </p:grpSpPr>
          <p:sp>
            <p:nvSpPr>
              <p:cNvPr id="16683" name="Rectangle 15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721" name="Line 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719" name="Line 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717" name="Line 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715" name="Line 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713" name="Line 2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711" name="Line 3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709" name="Line 3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707" name="Line 3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705" name="Line 4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703" name="Line 4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701" name="Line 4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99" name="Line 5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97" name="Line 5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678" name="Line 55"/>
            <p:cNvSpPr>
              <a:spLocks noChangeShapeType="1"/>
            </p:cNvSpPr>
            <p:nvPr/>
          </p:nvSpPr>
          <p:spPr bwMode="auto">
            <a:xfrm>
              <a:off x="2472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79" name="Line 56"/>
            <p:cNvSpPr>
              <a:spLocks noChangeShapeType="1"/>
            </p:cNvSpPr>
            <p:nvPr/>
          </p:nvSpPr>
          <p:spPr bwMode="auto">
            <a:xfrm>
              <a:off x="2744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80" name="Text Box 57"/>
            <p:cNvSpPr txBox="1">
              <a:spLocks noChangeArrowheads="1"/>
            </p:cNvSpPr>
            <p:nvPr/>
          </p:nvSpPr>
          <p:spPr bwMode="auto">
            <a:xfrm>
              <a:off x="2790" y="39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81" name="Text Box 58"/>
            <p:cNvSpPr txBox="1">
              <a:spLocks noChangeArrowheads="1"/>
            </p:cNvSpPr>
            <p:nvPr/>
          </p:nvSpPr>
          <p:spPr bwMode="auto">
            <a:xfrm>
              <a:off x="2880" y="0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682" name="Text Box 59"/>
            <p:cNvSpPr txBox="1">
              <a:spLocks noChangeArrowheads="1"/>
            </p:cNvSpPr>
            <p:nvPr/>
          </p:nvSpPr>
          <p:spPr bwMode="auto">
            <a:xfrm>
              <a:off x="3062" y="57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3" name="Text Box 58"/>
            <p:cNvSpPr txBox="1">
              <a:spLocks noChangeArrowheads="1"/>
            </p:cNvSpPr>
            <p:nvPr/>
          </p:nvSpPr>
          <p:spPr bwMode="auto">
            <a:xfrm>
              <a:off x="2808" y="145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3779838" y="1268414"/>
            <a:ext cx="4752975" cy="1189038"/>
            <a:chOff x="2381" y="799"/>
            <a:chExt cx="2994" cy="749"/>
          </a:xfrm>
        </p:grpSpPr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2381" y="965"/>
              <a:ext cx="2994" cy="288"/>
              <a:chOff x="1383" y="436"/>
              <a:chExt cx="2994" cy="383"/>
            </a:xfrm>
          </p:grpSpPr>
          <p:sp>
            <p:nvSpPr>
              <p:cNvPr id="16636" name="Rectangle 62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63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74" name="Line 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72" name="Line 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5" name="Group 69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70" name="Line 7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68" name="Line 7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" name="Group 75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66" name="Line 7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8" name="Group 78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664" name="Line 7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9" name="Group 81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662" name="Line 8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30" name="Group 84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660" name="Line 8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31" name="Group 87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658" name="Line 8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12" name="Group 90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656" name="Line 9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13" name="Group 93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654" name="Line 9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14" name="Group 96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52" name="Line 9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15" name="Group 99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50" name="Line 10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grpSp>
          <p:nvGrpSpPr>
            <p:cNvPr id="59716" name="Group 102"/>
            <p:cNvGrpSpPr>
              <a:grpSpLocks/>
            </p:cNvGrpSpPr>
            <p:nvPr/>
          </p:nvGrpSpPr>
          <p:grpSpPr bwMode="auto">
            <a:xfrm>
              <a:off x="2608" y="1255"/>
              <a:ext cx="272" cy="289"/>
              <a:chOff x="476" y="1201"/>
              <a:chExt cx="272" cy="342"/>
            </a:xfrm>
          </p:grpSpPr>
          <p:sp>
            <p:nvSpPr>
              <p:cNvPr id="16632" name="Rectangle 103"/>
              <p:cNvSpPr>
                <a:spLocks noChangeArrowheads="1"/>
              </p:cNvSpPr>
              <p:nvPr/>
            </p:nvSpPr>
            <p:spPr bwMode="auto">
              <a:xfrm>
                <a:off x="476" y="1262"/>
                <a:ext cx="227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17" name="Group 104"/>
              <p:cNvGrpSpPr>
                <a:grpSpLocks/>
              </p:cNvGrpSpPr>
              <p:nvPr/>
            </p:nvGrpSpPr>
            <p:grpSpPr bwMode="auto">
              <a:xfrm>
                <a:off x="476" y="1201"/>
                <a:ext cx="272" cy="342"/>
                <a:chOff x="657" y="693"/>
                <a:chExt cx="272" cy="408"/>
              </a:xfrm>
            </p:grpSpPr>
            <p:sp>
              <p:nvSpPr>
                <p:cNvPr id="16634" name="Line 10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3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657" y="693"/>
                  <a:ext cx="272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6629" name="Text Box 107"/>
            <p:cNvSpPr txBox="1">
              <a:spLocks noChangeArrowheads="1"/>
            </p:cNvSpPr>
            <p:nvPr/>
          </p:nvSpPr>
          <p:spPr bwMode="auto">
            <a:xfrm>
              <a:off x="2563" y="113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30" name="Text Box 108"/>
            <p:cNvSpPr txBox="1">
              <a:spLocks noChangeArrowheads="1"/>
            </p:cNvSpPr>
            <p:nvPr/>
          </p:nvSpPr>
          <p:spPr bwMode="auto">
            <a:xfrm>
              <a:off x="2654" y="7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631" name="Text Box 109"/>
            <p:cNvSpPr txBox="1">
              <a:spLocks noChangeArrowheads="1"/>
            </p:cNvSpPr>
            <p:nvPr/>
          </p:nvSpPr>
          <p:spPr bwMode="auto">
            <a:xfrm>
              <a:off x="2880" y="1298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9718" name="Group 110"/>
          <p:cNvGrpSpPr>
            <a:grpSpLocks/>
          </p:cNvGrpSpPr>
          <p:nvPr/>
        </p:nvGrpSpPr>
        <p:grpSpPr bwMode="auto">
          <a:xfrm>
            <a:off x="3779838" y="2276475"/>
            <a:ext cx="4752975" cy="3730625"/>
            <a:chOff x="2381" y="1434"/>
            <a:chExt cx="2994" cy="2350"/>
          </a:xfrm>
        </p:grpSpPr>
        <p:grpSp>
          <p:nvGrpSpPr>
            <p:cNvPr id="59719" name="Group 111"/>
            <p:cNvGrpSpPr>
              <a:grpSpLocks/>
            </p:cNvGrpSpPr>
            <p:nvPr/>
          </p:nvGrpSpPr>
          <p:grpSpPr bwMode="auto">
            <a:xfrm>
              <a:off x="2790" y="1979"/>
              <a:ext cx="1179" cy="287"/>
              <a:chOff x="1837" y="2069"/>
              <a:chExt cx="1179" cy="342"/>
            </a:xfrm>
          </p:grpSpPr>
          <p:sp>
            <p:nvSpPr>
              <p:cNvPr id="16611" name="Rectangle 112"/>
              <p:cNvSpPr>
                <a:spLocks noChangeArrowheads="1"/>
              </p:cNvSpPr>
              <p:nvPr/>
            </p:nvSpPr>
            <p:spPr bwMode="auto">
              <a:xfrm>
                <a:off x="1837" y="2108"/>
                <a:ext cx="1134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20" name="Group 113"/>
              <p:cNvGrpSpPr>
                <a:grpSpLocks/>
              </p:cNvGrpSpPr>
              <p:nvPr/>
            </p:nvGrpSpPr>
            <p:grpSpPr bwMode="auto">
              <a:xfrm>
                <a:off x="1837" y="2069"/>
                <a:ext cx="272" cy="342"/>
                <a:chOff x="657" y="754"/>
                <a:chExt cx="272" cy="409"/>
              </a:xfrm>
            </p:grpSpPr>
            <p:sp>
              <p:nvSpPr>
                <p:cNvPr id="16625" name="Line 11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1" name="Group 116"/>
              <p:cNvGrpSpPr>
                <a:grpSpLocks/>
              </p:cNvGrpSpPr>
              <p:nvPr/>
            </p:nvGrpSpPr>
            <p:grpSpPr bwMode="auto">
              <a:xfrm>
                <a:off x="2064" y="2069"/>
                <a:ext cx="272" cy="342"/>
                <a:chOff x="657" y="754"/>
                <a:chExt cx="272" cy="409"/>
              </a:xfrm>
            </p:grpSpPr>
            <p:sp>
              <p:nvSpPr>
                <p:cNvPr id="16623" name="Line 1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22" name="Group 119"/>
              <p:cNvGrpSpPr>
                <a:grpSpLocks/>
              </p:cNvGrpSpPr>
              <p:nvPr/>
            </p:nvGrpSpPr>
            <p:grpSpPr bwMode="auto">
              <a:xfrm>
                <a:off x="2291" y="2069"/>
                <a:ext cx="272" cy="342"/>
                <a:chOff x="657" y="754"/>
                <a:chExt cx="272" cy="409"/>
              </a:xfrm>
            </p:grpSpPr>
            <p:sp>
              <p:nvSpPr>
                <p:cNvPr id="16621" name="Line 1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23" name="Group 122"/>
              <p:cNvGrpSpPr>
                <a:grpSpLocks/>
              </p:cNvGrpSpPr>
              <p:nvPr/>
            </p:nvGrpSpPr>
            <p:grpSpPr bwMode="auto">
              <a:xfrm>
                <a:off x="2517" y="2069"/>
                <a:ext cx="272" cy="342"/>
                <a:chOff x="657" y="754"/>
                <a:chExt cx="272" cy="409"/>
              </a:xfrm>
            </p:grpSpPr>
            <p:sp>
              <p:nvSpPr>
                <p:cNvPr id="16619" name="Line 1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4" name="Group 125"/>
              <p:cNvGrpSpPr>
                <a:grpSpLocks/>
              </p:cNvGrpSpPr>
              <p:nvPr/>
            </p:nvGrpSpPr>
            <p:grpSpPr bwMode="auto">
              <a:xfrm>
                <a:off x="2744" y="2069"/>
                <a:ext cx="272" cy="342"/>
                <a:chOff x="657" y="754"/>
                <a:chExt cx="272" cy="409"/>
              </a:xfrm>
            </p:grpSpPr>
            <p:sp>
              <p:nvSpPr>
                <p:cNvPr id="16617" name="Line 1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59725" name="Group 128"/>
            <p:cNvGrpSpPr>
              <a:grpSpLocks/>
            </p:cNvGrpSpPr>
            <p:nvPr/>
          </p:nvGrpSpPr>
          <p:grpSpPr bwMode="auto">
            <a:xfrm>
              <a:off x="2381" y="1616"/>
              <a:ext cx="2994" cy="288"/>
              <a:chOff x="1383" y="436"/>
              <a:chExt cx="2994" cy="383"/>
            </a:xfrm>
          </p:grpSpPr>
          <p:sp>
            <p:nvSpPr>
              <p:cNvPr id="16571" name="Rectangle 129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26" name="Group 130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09" name="Line 1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7" name="Group 133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07" name="Line 13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28" name="Group 136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05" name="Line 13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9" name="Group 139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03" name="Line 14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0" name="Group 142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01" name="Line 14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1" name="Group 145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599" name="Line 14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32" name="Group 148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597" name="Line 14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3" name="Group 151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595" name="Line 15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4" name="Group 154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593" name="Line 15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35" name="Group 157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591" name="Line 15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6" name="Group 160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589" name="Line 16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7" name="Group 163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587" name="Line 1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40" name="Group 166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585" name="Line 1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564" name="Line 169"/>
            <p:cNvSpPr>
              <a:spLocks noChangeShapeType="1"/>
            </p:cNvSpPr>
            <p:nvPr/>
          </p:nvSpPr>
          <p:spPr bwMode="auto">
            <a:xfrm>
              <a:off x="2971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5" name="Line 170"/>
            <p:cNvSpPr>
              <a:spLocks noChangeShapeType="1"/>
            </p:cNvSpPr>
            <p:nvPr/>
          </p:nvSpPr>
          <p:spPr bwMode="auto">
            <a:xfrm>
              <a:off x="3153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6" name="Line 171"/>
            <p:cNvSpPr>
              <a:spLocks noChangeShapeType="1"/>
            </p:cNvSpPr>
            <p:nvPr/>
          </p:nvSpPr>
          <p:spPr bwMode="auto">
            <a:xfrm>
              <a:off x="3379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7" name="Line 172"/>
            <p:cNvSpPr>
              <a:spLocks noChangeShapeType="1"/>
            </p:cNvSpPr>
            <p:nvPr/>
          </p:nvSpPr>
          <p:spPr bwMode="auto">
            <a:xfrm>
              <a:off x="3606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8" name="Text Box 173"/>
            <p:cNvSpPr txBox="1">
              <a:spLocks noChangeArrowheads="1"/>
            </p:cNvSpPr>
            <p:nvPr/>
          </p:nvSpPr>
          <p:spPr bwMode="auto">
            <a:xfrm>
              <a:off x="3696" y="17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569" name="Text Box 174"/>
            <p:cNvSpPr txBox="1">
              <a:spLocks noChangeArrowheads="1"/>
            </p:cNvSpPr>
            <p:nvPr/>
          </p:nvSpPr>
          <p:spPr bwMode="auto">
            <a:xfrm>
              <a:off x="3788" y="143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6570" name="Text Box 175"/>
            <p:cNvSpPr txBox="1">
              <a:spLocks noChangeArrowheads="1"/>
            </p:cNvSpPr>
            <p:nvPr/>
          </p:nvSpPr>
          <p:spPr bwMode="auto">
            <a:xfrm>
              <a:off x="3924" y="197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72" name="Text Box 174"/>
            <p:cNvSpPr txBox="1">
              <a:spLocks noChangeArrowheads="1"/>
            </p:cNvSpPr>
            <p:nvPr/>
          </p:nvSpPr>
          <p:spPr bwMode="auto">
            <a:xfrm>
              <a:off x="3668" y="353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59741" name="Group 176"/>
          <p:cNvGrpSpPr>
            <a:grpSpLocks/>
          </p:cNvGrpSpPr>
          <p:nvPr/>
        </p:nvGrpSpPr>
        <p:grpSpPr bwMode="auto">
          <a:xfrm>
            <a:off x="3779838" y="3500438"/>
            <a:ext cx="4752975" cy="1249362"/>
            <a:chOff x="2381" y="2205"/>
            <a:chExt cx="2994" cy="787"/>
          </a:xfrm>
        </p:grpSpPr>
        <p:sp>
          <p:nvSpPr>
            <p:cNvPr id="16512" name="Text Box 177"/>
            <p:cNvSpPr txBox="1">
              <a:spLocks noChangeArrowheads="1"/>
            </p:cNvSpPr>
            <p:nvPr/>
          </p:nvSpPr>
          <p:spPr bwMode="auto">
            <a:xfrm>
              <a:off x="3062" y="220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59742" name="Group 178"/>
            <p:cNvGrpSpPr>
              <a:grpSpLocks/>
            </p:cNvGrpSpPr>
            <p:nvPr/>
          </p:nvGrpSpPr>
          <p:grpSpPr bwMode="auto">
            <a:xfrm>
              <a:off x="2381" y="2371"/>
              <a:ext cx="2994" cy="621"/>
              <a:chOff x="2381" y="2371"/>
              <a:chExt cx="2994" cy="621"/>
            </a:xfrm>
          </p:grpSpPr>
          <p:grpSp>
            <p:nvGrpSpPr>
              <p:cNvPr id="59743" name="Group 179"/>
              <p:cNvGrpSpPr>
                <a:grpSpLocks/>
              </p:cNvGrpSpPr>
              <p:nvPr/>
            </p:nvGrpSpPr>
            <p:grpSpPr bwMode="auto">
              <a:xfrm>
                <a:off x="3062" y="2704"/>
                <a:ext cx="272" cy="288"/>
                <a:chOff x="476" y="1253"/>
                <a:chExt cx="272" cy="327"/>
              </a:xfrm>
            </p:grpSpPr>
            <p:sp>
              <p:nvSpPr>
                <p:cNvPr id="16558" name="Rectangle 180"/>
                <p:cNvSpPr>
                  <a:spLocks noChangeArrowheads="1"/>
                </p:cNvSpPr>
                <p:nvPr/>
              </p:nvSpPr>
              <p:spPr bwMode="auto">
                <a:xfrm>
                  <a:off x="476" y="1292"/>
                  <a:ext cx="227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384" name="Group 181"/>
                <p:cNvGrpSpPr>
                  <a:grpSpLocks/>
                </p:cNvGrpSpPr>
                <p:nvPr/>
              </p:nvGrpSpPr>
              <p:grpSpPr bwMode="auto">
                <a:xfrm>
                  <a:off x="476" y="1253"/>
                  <a:ext cx="272" cy="327"/>
                  <a:chOff x="657" y="754"/>
                  <a:chExt cx="272" cy="392"/>
                </a:xfrm>
              </p:grpSpPr>
              <p:sp>
                <p:nvSpPr>
                  <p:cNvPr id="16560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61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6385" name="Group 184"/>
              <p:cNvGrpSpPr>
                <a:grpSpLocks/>
              </p:cNvGrpSpPr>
              <p:nvPr/>
            </p:nvGrpSpPr>
            <p:grpSpPr bwMode="auto">
              <a:xfrm>
                <a:off x="2381" y="2371"/>
                <a:ext cx="2994" cy="288"/>
                <a:chOff x="1383" y="436"/>
                <a:chExt cx="2994" cy="383"/>
              </a:xfrm>
            </p:grpSpPr>
            <p:sp>
              <p:nvSpPr>
                <p:cNvPr id="1651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386" name="Group 18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6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7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87" name="Group 18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88" name="Group 19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2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3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89" name="Group 19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1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0" name="Group 19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8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9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1" name="Group 20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93" name="Group 20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4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5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4" name="Group 20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3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5" name="Group 21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0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1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97" name="Group 21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9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8" name="Group 21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6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9" name="Group 21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5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07" name="Group 22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516" name="Text Box 225"/>
              <p:cNvSpPr txBox="1">
                <a:spLocks noChangeArrowheads="1"/>
              </p:cNvSpPr>
              <p:nvPr/>
            </p:nvSpPr>
            <p:spPr bwMode="auto">
              <a:xfrm>
                <a:off x="3016" y="2545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517" name="Text Box 226"/>
              <p:cNvSpPr txBox="1">
                <a:spLocks noChangeArrowheads="1"/>
              </p:cNvSpPr>
              <p:nvPr/>
            </p:nvSpPr>
            <p:spPr bwMode="auto">
              <a:xfrm>
                <a:off x="3289" y="2659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08" name="Group 227"/>
          <p:cNvGrpSpPr>
            <a:grpSpLocks/>
          </p:cNvGrpSpPr>
          <p:nvPr/>
        </p:nvGrpSpPr>
        <p:grpSpPr bwMode="auto">
          <a:xfrm>
            <a:off x="3708400" y="4632645"/>
            <a:ext cx="4752975" cy="1117600"/>
            <a:chOff x="2336" y="2931"/>
            <a:chExt cx="2994" cy="704"/>
          </a:xfrm>
        </p:grpSpPr>
        <p:grpSp>
          <p:nvGrpSpPr>
            <p:cNvPr id="16409" name="Group 228"/>
            <p:cNvGrpSpPr>
              <a:grpSpLocks/>
            </p:cNvGrpSpPr>
            <p:nvPr/>
          </p:nvGrpSpPr>
          <p:grpSpPr bwMode="auto">
            <a:xfrm>
              <a:off x="3243" y="3329"/>
              <a:ext cx="272" cy="299"/>
              <a:chOff x="476" y="1161"/>
              <a:chExt cx="272" cy="356"/>
            </a:xfrm>
          </p:grpSpPr>
          <p:sp>
            <p:nvSpPr>
              <p:cNvPr id="16508" name="Rectangle 229"/>
              <p:cNvSpPr>
                <a:spLocks noChangeArrowheads="1"/>
              </p:cNvSpPr>
              <p:nvPr/>
            </p:nvSpPr>
            <p:spPr bwMode="auto">
              <a:xfrm>
                <a:off x="476" y="1270"/>
                <a:ext cx="227" cy="2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410" name="Group 230"/>
              <p:cNvGrpSpPr>
                <a:grpSpLocks/>
              </p:cNvGrpSpPr>
              <p:nvPr/>
            </p:nvGrpSpPr>
            <p:grpSpPr bwMode="auto">
              <a:xfrm>
                <a:off x="476" y="1161"/>
                <a:ext cx="272" cy="356"/>
                <a:chOff x="657" y="646"/>
                <a:chExt cx="272" cy="425"/>
              </a:xfrm>
            </p:grpSpPr>
            <p:sp>
              <p:nvSpPr>
                <p:cNvPr id="16510" name="Line 2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11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657" y="646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16411" name="Group 233"/>
            <p:cNvGrpSpPr>
              <a:grpSpLocks/>
            </p:cNvGrpSpPr>
            <p:nvPr/>
          </p:nvGrpSpPr>
          <p:grpSpPr bwMode="auto">
            <a:xfrm>
              <a:off x="2336" y="2931"/>
              <a:ext cx="2994" cy="704"/>
              <a:chOff x="2336" y="2931"/>
              <a:chExt cx="2994" cy="704"/>
            </a:xfrm>
          </p:grpSpPr>
          <p:grpSp>
            <p:nvGrpSpPr>
              <p:cNvPr id="16412" name="Group 234"/>
              <p:cNvGrpSpPr>
                <a:grpSpLocks/>
              </p:cNvGrpSpPr>
              <p:nvPr/>
            </p:nvGrpSpPr>
            <p:grpSpPr bwMode="auto">
              <a:xfrm>
                <a:off x="2336" y="3097"/>
                <a:ext cx="2994" cy="288"/>
                <a:chOff x="1383" y="436"/>
                <a:chExt cx="2994" cy="383"/>
              </a:xfrm>
            </p:grpSpPr>
            <p:sp>
              <p:nvSpPr>
                <p:cNvPr id="1646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13" name="Group 23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6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7" name="Text Box 2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4" name="Group 23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4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5" name="Group 24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2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3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6" name="Group 24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0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1" name="Text Box 2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7" name="Group 24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8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9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18" name="Group 25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6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7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9" name="Group 25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4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5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47" name="Group 25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2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3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48" name="Group 26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0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1" name="Text Box 2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49" name="Group 26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8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9" name="Text Box 2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50" name="Group 26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6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7" name="Text Box 2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51" name="Group 26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4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5" name="Text Box 2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62" name="Group 27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2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3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65" name="Text Box 275"/>
              <p:cNvSpPr txBox="1">
                <a:spLocks noChangeArrowheads="1"/>
              </p:cNvSpPr>
              <p:nvPr/>
            </p:nvSpPr>
            <p:spPr bwMode="auto">
              <a:xfrm>
                <a:off x="3198" y="3271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466" name="Text Box 276"/>
              <p:cNvSpPr txBox="1">
                <a:spLocks noChangeArrowheads="1"/>
              </p:cNvSpPr>
              <p:nvPr/>
            </p:nvSpPr>
            <p:spPr bwMode="auto">
              <a:xfrm>
                <a:off x="3289" y="2931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6467" name="Text Box 277"/>
              <p:cNvSpPr txBox="1">
                <a:spLocks noChangeArrowheads="1"/>
              </p:cNvSpPr>
              <p:nvPr/>
            </p:nvSpPr>
            <p:spPr bwMode="auto">
              <a:xfrm>
                <a:off x="3515" y="338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63" name="Group 278"/>
          <p:cNvGrpSpPr>
            <a:grpSpLocks/>
          </p:cNvGrpSpPr>
          <p:nvPr/>
        </p:nvGrpSpPr>
        <p:grpSpPr bwMode="auto">
          <a:xfrm>
            <a:off x="3708400" y="5611813"/>
            <a:ext cx="4752975" cy="1273175"/>
            <a:chOff x="2336" y="3535"/>
            <a:chExt cx="2994" cy="802"/>
          </a:xfrm>
        </p:grpSpPr>
        <p:sp>
          <p:nvSpPr>
            <p:cNvPr id="16396" name="Text Box 279"/>
            <p:cNvSpPr txBox="1">
              <a:spLocks noChangeArrowheads="1"/>
            </p:cNvSpPr>
            <p:nvPr/>
          </p:nvSpPr>
          <p:spPr bwMode="auto">
            <a:xfrm>
              <a:off x="4423" y="353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11</a:t>
              </a:r>
            </a:p>
          </p:txBody>
        </p:sp>
        <p:grpSp>
          <p:nvGrpSpPr>
            <p:cNvPr id="16464" name="Group 280"/>
            <p:cNvGrpSpPr>
              <a:grpSpLocks/>
            </p:cNvGrpSpPr>
            <p:nvPr/>
          </p:nvGrpSpPr>
          <p:grpSpPr bwMode="auto">
            <a:xfrm>
              <a:off x="2336" y="3686"/>
              <a:ext cx="2994" cy="651"/>
              <a:chOff x="2336" y="3686"/>
              <a:chExt cx="2994" cy="651"/>
            </a:xfrm>
          </p:grpSpPr>
          <p:grpSp>
            <p:nvGrpSpPr>
              <p:cNvPr id="16469" name="Group 281"/>
              <p:cNvGrpSpPr>
                <a:grpSpLocks/>
              </p:cNvGrpSpPr>
              <p:nvPr/>
            </p:nvGrpSpPr>
            <p:grpSpPr bwMode="auto">
              <a:xfrm>
                <a:off x="3425" y="4048"/>
                <a:ext cx="1179" cy="289"/>
                <a:chOff x="1837" y="2069"/>
                <a:chExt cx="1179" cy="342"/>
              </a:xfrm>
            </p:grpSpPr>
            <p:sp>
              <p:nvSpPr>
                <p:cNvPr id="16446" name="Rectangle 282"/>
                <p:cNvSpPr>
                  <a:spLocks noChangeArrowheads="1"/>
                </p:cNvSpPr>
                <p:nvPr/>
              </p:nvSpPr>
              <p:spPr bwMode="auto">
                <a:xfrm>
                  <a:off x="1837" y="2108"/>
                  <a:ext cx="1134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70" name="Group 283"/>
                <p:cNvGrpSpPr>
                  <a:grpSpLocks/>
                </p:cNvGrpSpPr>
                <p:nvPr/>
              </p:nvGrpSpPr>
              <p:grpSpPr bwMode="auto">
                <a:xfrm>
                  <a:off x="183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60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6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1" name="Group 286"/>
                <p:cNvGrpSpPr>
                  <a:grpSpLocks/>
                </p:cNvGrpSpPr>
                <p:nvPr/>
              </p:nvGrpSpPr>
              <p:grpSpPr bwMode="auto">
                <a:xfrm>
                  <a:off x="206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8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9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2" name="Group 289"/>
                <p:cNvGrpSpPr>
                  <a:grpSpLocks/>
                </p:cNvGrpSpPr>
                <p:nvPr/>
              </p:nvGrpSpPr>
              <p:grpSpPr bwMode="auto">
                <a:xfrm>
                  <a:off x="2291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6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73" name="Group 292"/>
                <p:cNvGrpSpPr>
                  <a:grpSpLocks/>
                </p:cNvGrpSpPr>
                <p:nvPr/>
              </p:nvGrpSpPr>
              <p:grpSpPr bwMode="auto">
                <a:xfrm>
                  <a:off x="251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4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5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4" name="Group 295"/>
                <p:cNvGrpSpPr>
                  <a:grpSpLocks/>
                </p:cNvGrpSpPr>
                <p:nvPr/>
              </p:nvGrpSpPr>
              <p:grpSpPr bwMode="auto">
                <a:xfrm>
                  <a:off x="274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2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3" name="Text Box 2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6475" name="Group 298"/>
              <p:cNvGrpSpPr>
                <a:grpSpLocks/>
              </p:cNvGrpSpPr>
              <p:nvPr/>
            </p:nvGrpSpPr>
            <p:grpSpPr bwMode="auto">
              <a:xfrm>
                <a:off x="2336" y="3686"/>
                <a:ext cx="2994" cy="288"/>
                <a:chOff x="1383" y="436"/>
                <a:chExt cx="2994" cy="383"/>
              </a:xfrm>
            </p:grpSpPr>
            <p:sp>
              <p:nvSpPr>
                <p:cNvPr id="16406" name="Rectangle 299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76" name="Group 300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4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5" name="Text Box 3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7" name="Group 303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2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3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8" name="Group 306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0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1" name="Text Box 3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9" name="Group 309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8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9" name="Text Box 3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80" name="Group 312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6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7" name="Text Box 3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81" name="Group 315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5" name="Text Box 3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09" name="Group 318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2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3" name="Text Box 3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13" name="Group 321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0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1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14" name="Group 324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8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9" name="Text Box 3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15" name="Group 327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6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7" name="Text Box 3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19" name="Group 330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4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5" name="Text Box 3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20" name="Group 333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2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3" name="Text Box 3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1" name="Group 336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0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1" name="Text Box 3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00" name="Line 339"/>
              <p:cNvSpPr>
                <a:spLocks noChangeShapeType="1"/>
              </p:cNvSpPr>
              <p:nvPr/>
            </p:nvSpPr>
            <p:spPr bwMode="auto">
              <a:xfrm>
                <a:off x="356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1" name="Line 340"/>
              <p:cNvSpPr>
                <a:spLocks noChangeShapeType="1"/>
              </p:cNvSpPr>
              <p:nvPr/>
            </p:nvSpPr>
            <p:spPr bwMode="auto">
              <a:xfrm>
                <a:off x="378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2" name="Line 341"/>
              <p:cNvSpPr>
                <a:spLocks noChangeShapeType="1"/>
              </p:cNvSpPr>
              <p:nvPr/>
            </p:nvSpPr>
            <p:spPr bwMode="auto">
              <a:xfrm>
                <a:off x="4014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3" name="Line 342"/>
              <p:cNvSpPr>
                <a:spLocks noChangeShapeType="1"/>
              </p:cNvSpPr>
              <p:nvPr/>
            </p:nvSpPr>
            <p:spPr bwMode="auto">
              <a:xfrm>
                <a:off x="424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4" name="Line 343"/>
              <p:cNvSpPr>
                <a:spLocks noChangeShapeType="1"/>
              </p:cNvSpPr>
              <p:nvPr/>
            </p:nvSpPr>
            <p:spPr bwMode="auto">
              <a:xfrm>
                <a:off x="446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5" name="Text Box 344"/>
              <p:cNvSpPr txBox="1">
                <a:spLocks noChangeArrowheads="1"/>
              </p:cNvSpPr>
              <p:nvPr/>
            </p:nvSpPr>
            <p:spPr bwMode="auto">
              <a:xfrm>
                <a:off x="4604" y="407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sp>
        <p:nvSpPr>
          <p:cNvPr id="16392" name="Text Box 345"/>
          <p:cNvSpPr txBox="1">
            <a:spLocks noChangeArrowheads="1"/>
          </p:cNvSpPr>
          <p:nvPr/>
        </p:nvSpPr>
        <p:spPr bwMode="auto">
          <a:xfrm>
            <a:off x="395288" y="260350"/>
            <a:ext cx="29876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ababcabccbab</a:t>
            </a:r>
            <a:endParaRPr lang="en-US" altLang="zh-CN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b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 err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abcac</a:t>
            </a:r>
            <a:endParaRPr lang="en-US" altLang="zh-CN" sz="32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3524596" y="1390996"/>
            <a:ext cx="5619404" cy="10141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3657600" y="3613934"/>
            <a:ext cx="5384800" cy="21264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70" name="Freeform 2"/>
          <p:cNvSpPr>
            <a:spLocks/>
          </p:cNvSpPr>
          <p:nvPr/>
        </p:nvSpPr>
        <p:spPr bwMode="auto">
          <a:xfrm>
            <a:off x="4661853" y="828505"/>
            <a:ext cx="195897" cy="1777218"/>
          </a:xfrm>
          <a:custGeom>
            <a:avLst/>
            <a:gdLst>
              <a:gd name="T0" fmla="*/ 0 w 189"/>
              <a:gd name="T1" fmla="*/ 0 h 1716"/>
              <a:gd name="T2" fmla="*/ 290513 w 189"/>
              <a:gd name="T3" fmla="*/ 1225550 h 1716"/>
              <a:gd name="T4" fmla="*/ 57150 w 189"/>
              <a:gd name="T5" fmla="*/ 2724150 h 1716"/>
              <a:gd name="T6" fmla="*/ 0 60000 65536"/>
              <a:gd name="T7" fmla="*/ 0 60000 65536"/>
              <a:gd name="T8" fmla="*/ 0 60000 65536"/>
              <a:gd name="T9" fmla="*/ 0 w 189"/>
              <a:gd name="T10" fmla="*/ 0 h 1716"/>
              <a:gd name="T11" fmla="*/ 189 w 189"/>
              <a:gd name="T12" fmla="*/ 1716 h 17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716">
                <a:moveTo>
                  <a:pt x="0" y="0"/>
                </a:moveTo>
                <a:cubicBezTo>
                  <a:pt x="88" y="243"/>
                  <a:pt x="177" y="486"/>
                  <a:pt x="183" y="772"/>
                </a:cubicBezTo>
                <a:cubicBezTo>
                  <a:pt x="189" y="1058"/>
                  <a:pt x="112" y="1387"/>
                  <a:pt x="36" y="1716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74" name="Freeform 2"/>
          <p:cNvSpPr>
            <a:spLocks/>
          </p:cNvSpPr>
          <p:nvPr/>
        </p:nvSpPr>
        <p:spPr bwMode="auto">
          <a:xfrm>
            <a:off x="6049964" y="3113088"/>
            <a:ext cx="320673" cy="2727332"/>
          </a:xfrm>
          <a:custGeom>
            <a:avLst/>
            <a:gdLst>
              <a:gd name="T0" fmla="*/ 0 w 189"/>
              <a:gd name="T1" fmla="*/ 0 h 1716"/>
              <a:gd name="T2" fmla="*/ 290513 w 189"/>
              <a:gd name="T3" fmla="*/ 1225550 h 1716"/>
              <a:gd name="T4" fmla="*/ 57150 w 189"/>
              <a:gd name="T5" fmla="*/ 2724150 h 1716"/>
              <a:gd name="T6" fmla="*/ 0 60000 65536"/>
              <a:gd name="T7" fmla="*/ 0 60000 65536"/>
              <a:gd name="T8" fmla="*/ 0 60000 65536"/>
              <a:gd name="T9" fmla="*/ 0 w 189"/>
              <a:gd name="T10" fmla="*/ 0 h 1716"/>
              <a:gd name="T11" fmla="*/ 189 w 189"/>
              <a:gd name="T12" fmla="*/ 1716 h 17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1716">
                <a:moveTo>
                  <a:pt x="0" y="0"/>
                </a:moveTo>
                <a:cubicBezTo>
                  <a:pt x="88" y="243"/>
                  <a:pt x="177" y="486"/>
                  <a:pt x="183" y="772"/>
                </a:cubicBezTo>
                <a:cubicBezTo>
                  <a:pt x="189" y="1058"/>
                  <a:pt x="112" y="1387"/>
                  <a:pt x="36" y="1716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2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1" grpId="0" animBg="1"/>
      <p:bldP spid="370" grpId="0" animBg="1"/>
      <p:bldP spid="37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908175" y="523875"/>
            <a:ext cx="3452813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39750" y="523875"/>
            <a:ext cx="831691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64163" y="2063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755650" y="523875"/>
            <a:ext cx="4319588" cy="504825"/>
            <a:chOff x="657" y="663"/>
            <a:chExt cx="2043" cy="182"/>
          </a:xfrm>
        </p:grpSpPr>
        <p:grpSp>
          <p:nvGrpSpPr>
            <p:cNvPr id="19544" name="Group 6"/>
            <p:cNvGrpSpPr>
              <a:grpSpLocks/>
            </p:cNvGrpSpPr>
            <p:nvPr/>
          </p:nvGrpSpPr>
          <p:grpSpPr bwMode="auto">
            <a:xfrm>
              <a:off x="657" y="663"/>
              <a:ext cx="954" cy="182"/>
              <a:chOff x="657" y="663"/>
              <a:chExt cx="954" cy="182"/>
            </a:xfrm>
          </p:grpSpPr>
          <p:grpSp>
            <p:nvGrpSpPr>
              <p:cNvPr id="19560" name="Group 7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19568" name="Group 8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7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7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9569" name="Group 11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7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7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9561" name="Group 14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19562" name="Group 15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6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6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9563" name="Group 18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6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6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545" name="Group 21"/>
            <p:cNvGrpSpPr>
              <a:grpSpLocks/>
            </p:cNvGrpSpPr>
            <p:nvPr/>
          </p:nvGrpSpPr>
          <p:grpSpPr bwMode="auto">
            <a:xfrm>
              <a:off x="1746" y="663"/>
              <a:ext cx="954" cy="182"/>
              <a:chOff x="657" y="663"/>
              <a:chExt cx="954" cy="182"/>
            </a:xfrm>
          </p:grpSpPr>
          <p:grpSp>
            <p:nvGrpSpPr>
              <p:cNvPr id="19546" name="Group 22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19554" name="Group 23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5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5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9555" name="Group 26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5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5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19547" name="Group 29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19548" name="Group 3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5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5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9549" name="Group 33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1955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55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9462" name="Rectangle 36"/>
          <p:cNvSpPr>
            <a:spLocks noChangeArrowheads="1"/>
          </p:cNvSpPr>
          <p:nvPr/>
        </p:nvSpPr>
        <p:spPr bwMode="auto">
          <a:xfrm>
            <a:off x="5364163" y="523875"/>
            <a:ext cx="360362" cy="5048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3" name="Line 70"/>
          <p:cNvSpPr>
            <a:spLocks noChangeShapeType="1"/>
          </p:cNvSpPr>
          <p:nvPr/>
        </p:nvSpPr>
        <p:spPr bwMode="auto">
          <a:xfrm>
            <a:off x="60848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4" name="Line 71"/>
          <p:cNvSpPr>
            <a:spLocks noChangeShapeType="1"/>
          </p:cNvSpPr>
          <p:nvPr/>
        </p:nvSpPr>
        <p:spPr bwMode="auto">
          <a:xfrm>
            <a:off x="6445250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5" name="Line 72"/>
          <p:cNvSpPr>
            <a:spLocks noChangeShapeType="1"/>
          </p:cNvSpPr>
          <p:nvPr/>
        </p:nvSpPr>
        <p:spPr bwMode="auto">
          <a:xfrm>
            <a:off x="6804025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6" name="Line 73"/>
          <p:cNvSpPr>
            <a:spLocks noChangeShapeType="1"/>
          </p:cNvSpPr>
          <p:nvPr/>
        </p:nvSpPr>
        <p:spPr bwMode="auto">
          <a:xfrm>
            <a:off x="71643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9467" name="Text Box 74"/>
          <p:cNvSpPr txBox="1">
            <a:spLocks noChangeArrowheads="1"/>
          </p:cNvSpPr>
          <p:nvPr/>
        </p:nvSpPr>
        <p:spPr bwMode="auto">
          <a:xfrm>
            <a:off x="323850" y="0"/>
            <a:ext cx="172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主串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S</a:t>
            </a:r>
          </a:p>
        </p:txBody>
      </p:sp>
      <p:grpSp>
        <p:nvGrpSpPr>
          <p:cNvPr id="17" name="Group 165"/>
          <p:cNvGrpSpPr>
            <a:grpSpLocks/>
          </p:cNvGrpSpPr>
          <p:nvPr/>
        </p:nvGrpSpPr>
        <p:grpSpPr bwMode="auto">
          <a:xfrm>
            <a:off x="284163" y="4843463"/>
            <a:ext cx="6267450" cy="903287"/>
            <a:chOff x="179" y="3051"/>
            <a:chExt cx="3948" cy="569"/>
          </a:xfrm>
        </p:grpSpPr>
        <p:grpSp>
          <p:nvGrpSpPr>
            <p:cNvPr id="19508" name="Group 37"/>
            <p:cNvGrpSpPr>
              <a:grpSpLocks/>
            </p:cNvGrpSpPr>
            <p:nvPr/>
          </p:nvGrpSpPr>
          <p:grpSpPr bwMode="auto">
            <a:xfrm>
              <a:off x="1202" y="3073"/>
              <a:ext cx="2925" cy="296"/>
              <a:chOff x="1292" y="1162"/>
              <a:chExt cx="2177" cy="182"/>
            </a:xfrm>
          </p:grpSpPr>
          <p:sp>
            <p:nvSpPr>
              <p:cNvPr id="19512" name="Rectangle 38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513" name="Group 39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19514" name="Group 4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19530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53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42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43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39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40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41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53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532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36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37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3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34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35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515" name="Group 55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19516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524" name="Group 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28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29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25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26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27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517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518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22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23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19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20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21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19509" name="Text Box 75"/>
            <p:cNvSpPr txBox="1">
              <a:spLocks noChangeArrowheads="1"/>
            </p:cNvSpPr>
            <p:nvPr/>
          </p:nvSpPr>
          <p:spPr bwMode="auto">
            <a:xfrm>
              <a:off x="179" y="3051"/>
              <a:ext cx="1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模式串</a:t>
              </a:r>
              <a:r>
                <a:rPr lang="en-US" altLang="zh-CN" sz="28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19510" name="Rectangle 110"/>
            <p:cNvSpPr>
              <a:spLocks noChangeArrowheads="1"/>
            </p:cNvSpPr>
            <p:nvPr/>
          </p:nvSpPr>
          <p:spPr bwMode="auto">
            <a:xfrm>
              <a:off x="3397" y="3080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9511" name="Text Box 120"/>
            <p:cNvSpPr txBox="1">
              <a:spLocks noChangeArrowheads="1"/>
            </p:cNvSpPr>
            <p:nvPr/>
          </p:nvSpPr>
          <p:spPr bwMode="auto">
            <a:xfrm>
              <a:off x="3375" y="3332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66FF"/>
                  </a:solidFill>
                </a:rPr>
                <a:t>j</a:t>
              </a:r>
            </a:p>
          </p:txBody>
        </p:sp>
      </p:grpSp>
      <p:sp>
        <p:nvSpPr>
          <p:cNvPr id="19469" name="Line 122"/>
          <p:cNvSpPr>
            <a:spLocks noChangeShapeType="1"/>
          </p:cNvSpPr>
          <p:nvPr/>
        </p:nvSpPr>
        <p:spPr bwMode="auto">
          <a:xfrm>
            <a:off x="55657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19494" name="Group 166"/>
          <p:cNvGrpSpPr>
            <a:grpSpLocks/>
          </p:cNvGrpSpPr>
          <p:nvPr/>
        </p:nvGrpSpPr>
        <p:grpSpPr bwMode="auto">
          <a:xfrm>
            <a:off x="279400" y="1122363"/>
            <a:ext cx="6267450" cy="903287"/>
            <a:chOff x="179" y="3051"/>
            <a:chExt cx="3948" cy="569"/>
          </a:xfrm>
        </p:grpSpPr>
        <p:grpSp>
          <p:nvGrpSpPr>
            <p:cNvPr id="19472" name="Group 167"/>
            <p:cNvGrpSpPr>
              <a:grpSpLocks/>
            </p:cNvGrpSpPr>
            <p:nvPr/>
          </p:nvGrpSpPr>
          <p:grpSpPr bwMode="auto">
            <a:xfrm>
              <a:off x="1202" y="3073"/>
              <a:ext cx="2925" cy="296"/>
              <a:chOff x="1292" y="1162"/>
              <a:chExt cx="2177" cy="182"/>
            </a:xfrm>
          </p:grpSpPr>
          <p:sp>
            <p:nvSpPr>
              <p:cNvPr id="19476" name="Rectangle 168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477" name="Group 169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19478" name="Group 17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502" name="Group 1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06" name="Line 1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07" name="Line 1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503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04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05" name="Line 1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495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496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500" name="Line 1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501" name="Line 1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497" name="Group 1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498" name="Line 1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499" name="Line 1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479" name="Group 185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19480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488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492" name="Line 1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493" name="Line 1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489" name="Group 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490" name="Line 1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491" name="Line 1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481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19482" name="Group 1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486" name="Line 1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487" name="Line 1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9483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19484" name="Line 1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19485" name="Line 1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19473" name="Text Box 200"/>
            <p:cNvSpPr txBox="1">
              <a:spLocks noChangeArrowheads="1"/>
            </p:cNvSpPr>
            <p:nvPr/>
          </p:nvSpPr>
          <p:spPr bwMode="auto">
            <a:xfrm>
              <a:off x="179" y="3051"/>
              <a:ext cx="1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ea typeface="楷体_GB2312" pitchFamily="49" charset="-122"/>
                </a:rPr>
                <a:t>模式串</a:t>
              </a:r>
              <a:r>
                <a:rPr lang="en-US" altLang="zh-CN" sz="28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19474" name="Rectangle 201"/>
            <p:cNvSpPr>
              <a:spLocks noChangeArrowheads="1"/>
            </p:cNvSpPr>
            <p:nvPr/>
          </p:nvSpPr>
          <p:spPr bwMode="auto">
            <a:xfrm>
              <a:off x="3397" y="3080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9475" name="Text Box 202"/>
            <p:cNvSpPr txBox="1">
              <a:spLocks noChangeArrowheads="1"/>
            </p:cNvSpPr>
            <p:nvPr/>
          </p:nvSpPr>
          <p:spPr bwMode="auto">
            <a:xfrm>
              <a:off x="3375" y="3332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66FF"/>
                  </a:solidFill>
                </a:rPr>
                <a:t>j</a:t>
              </a:r>
            </a:p>
          </p:txBody>
        </p:sp>
      </p:grpSp>
      <p:sp>
        <p:nvSpPr>
          <p:cNvPr id="19471" name="Text Box 203"/>
          <p:cNvSpPr txBox="1">
            <a:spLocks noChangeArrowheads="1"/>
          </p:cNvSpPr>
          <p:nvPr/>
        </p:nvSpPr>
        <p:spPr bwMode="auto">
          <a:xfrm>
            <a:off x="0" y="6400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061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2195513" y="908050"/>
            <a:ext cx="4643437" cy="1181100"/>
            <a:chOff x="1383" y="572"/>
            <a:chExt cx="2925" cy="744"/>
          </a:xfrm>
        </p:grpSpPr>
        <p:grpSp>
          <p:nvGrpSpPr>
            <p:cNvPr id="20571" name="Group 76"/>
            <p:cNvGrpSpPr>
              <a:grpSpLocks/>
            </p:cNvGrpSpPr>
            <p:nvPr/>
          </p:nvGrpSpPr>
          <p:grpSpPr bwMode="auto">
            <a:xfrm>
              <a:off x="1383" y="799"/>
              <a:ext cx="2925" cy="296"/>
              <a:chOff x="1292" y="1162"/>
              <a:chExt cx="2177" cy="182"/>
            </a:xfrm>
          </p:grpSpPr>
          <p:sp>
            <p:nvSpPr>
              <p:cNvPr id="20577" name="Rectangle 77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578" name="Group 78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0579" name="Group 79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0595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060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607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608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604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605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606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596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0597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601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602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598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599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600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580" name="Group 94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058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0589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59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59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590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591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592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0582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0583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587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588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584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058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0586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572" name="Group 165"/>
            <p:cNvGrpSpPr>
              <a:grpSpLocks/>
            </p:cNvGrpSpPr>
            <p:nvPr/>
          </p:nvGrpSpPr>
          <p:grpSpPr bwMode="auto">
            <a:xfrm>
              <a:off x="3393" y="572"/>
              <a:ext cx="604" cy="744"/>
              <a:chOff x="3393" y="572"/>
              <a:chExt cx="604" cy="744"/>
            </a:xfrm>
          </p:grpSpPr>
          <p:sp>
            <p:nvSpPr>
              <p:cNvPr id="20573" name="Text Box 111"/>
              <p:cNvSpPr txBox="1">
                <a:spLocks noChangeArrowheads="1"/>
              </p:cNvSpPr>
              <p:nvPr/>
            </p:nvSpPr>
            <p:spPr bwMode="auto">
              <a:xfrm>
                <a:off x="3393" y="572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0574" name="Rectangle 112"/>
              <p:cNvSpPr>
                <a:spLocks noChangeArrowheads="1"/>
              </p:cNvSpPr>
              <p:nvPr/>
            </p:nvSpPr>
            <p:spPr bwMode="auto">
              <a:xfrm>
                <a:off x="3406" y="814"/>
                <a:ext cx="182" cy="2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5" name="Text Box 118"/>
              <p:cNvSpPr txBox="1">
                <a:spLocks noChangeArrowheads="1"/>
              </p:cNvSpPr>
              <p:nvPr/>
            </p:nvSpPr>
            <p:spPr bwMode="auto">
              <a:xfrm>
                <a:off x="3573" y="1028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j</a:t>
                </a:r>
              </a:p>
            </p:txBody>
          </p:sp>
          <p:sp>
            <p:nvSpPr>
              <p:cNvPr id="20576" name="Rectangle 121"/>
              <p:cNvSpPr>
                <a:spLocks noChangeArrowheads="1"/>
              </p:cNvSpPr>
              <p:nvPr/>
            </p:nvSpPr>
            <p:spPr bwMode="auto">
              <a:xfrm>
                <a:off x="3585" y="806"/>
                <a:ext cx="182" cy="27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908175" y="523875"/>
            <a:ext cx="3452813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539750" y="523875"/>
            <a:ext cx="831691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364163" y="2063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755650" y="523875"/>
            <a:ext cx="4319588" cy="504825"/>
            <a:chOff x="657" y="663"/>
            <a:chExt cx="2043" cy="182"/>
          </a:xfrm>
        </p:grpSpPr>
        <p:grpSp>
          <p:nvGrpSpPr>
            <p:cNvPr id="20541" name="Group 6"/>
            <p:cNvGrpSpPr>
              <a:grpSpLocks/>
            </p:cNvGrpSpPr>
            <p:nvPr/>
          </p:nvGrpSpPr>
          <p:grpSpPr bwMode="auto">
            <a:xfrm>
              <a:off x="657" y="663"/>
              <a:ext cx="954" cy="182"/>
              <a:chOff x="657" y="663"/>
              <a:chExt cx="954" cy="182"/>
            </a:xfrm>
          </p:grpSpPr>
          <p:grpSp>
            <p:nvGrpSpPr>
              <p:cNvPr id="20557" name="Group 7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0565" name="Group 8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6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7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0566" name="Group 11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6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6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0558" name="Group 14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0559" name="Group 15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6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6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0560" name="Group 18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6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6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0542" name="Group 21"/>
            <p:cNvGrpSpPr>
              <a:grpSpLocks/>
            </p:cNvGrpSpPr>
            <p:nvPr/>
          </p:nvGrpSpPr>
          <p:grpSpPr bwMode="auto">
            <a:xfrm>
              <a:off x="1746" y="663"/>
              <a:ext cx="954" cy="182"/>
              <a:chOff x="657" y="663"/>
              <a:chExt cx="954" cy="182"/>
            </a:xfrm>
          </p:grpSpPr>
          <p:grpSp>
            <p:nvGrpSpPr>
              <p:cNvPr id="20543" name="Group 22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0551" name="Group 23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5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5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0552" name="Group 26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5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5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0544" name="Group 29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0545" name="Group 3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4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0546" name="Group 33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054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054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5364163" y="523875"/>
            <a:ext cx="360362" cy="5048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0488" name="Group 37"/>
          <p:cNvGrpSpPr>
            <a:grpSpLocks/>
          </p:cNvGrpSpPr>
          <p:nvPr/>
        </p:nvGrpSpPr>
        <p:grpSpPr bwMode="auto">
          <a:xfrm>
            <a:off x="1908175" y="4878388"/>
            <a:ext cx="4643438" cy="469900"/>
            <a:chOff x="1292" y="1162"/>
            <a:chExt cx="2177" cy="182"/>
          </a:xfrm>
        </p:grpSpPr>
        <p:sp>
          <p:nvSpPr>
            <p:cNvPr id="20509" name="Rectangle 38"/>
            <p:cNvSpPr>
              <a:spLocks noChangeArrowheads="1"/>
            </p:cNvSpPr>
            <p:nvPr/>
          </p:nvSpPr>
          <p:spPr bwMode="auto">
            <a:xfrm>
              <a:off x="1292" y="1162"/>
              <a:ext cx="21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0510" name="Group 39"/>
            <p:cNvGrpSpPr>
              <a:grpSpLocks/>
            </p:cNvGrpSpPr>
            <p:nvPr/>
          </p:nvGrpSpPr>
          <p:grpSpPr bwMode="auto">
            <a:xfrm>
              <a:off x="1292" y="1162"/>
              <a:ext cx="2043" cy="182"/>
              <a:chOff x="657" y="663"/>
              <a:chExt cx="2043" cy="182"/>
            </a:xfrm>
          </p:grpSpPr>
          <p:grpSp>
            <p:nvGrpSpPr>
              <p:cNvPr id="20511" name="Group 40"/>
              <p:cNvGrpSpPr>
                <a:grpSpLocks/>
              </p:cNvGrpSpPr>
              <p:nvPr/>
            </p:nvGrpSpPr>
            <p:grpSpPr bwMode="auto">
              <a:xfrm>
                <a:off x="657" y="663"/>
                <a:ext cx="954" cy="182"/>
                <a:chOff x="657" y="663"/>
                <a:chExt cx="954" cy="182"/>
              </a:xfrm>
            </p:grpSpPr>
            <p:grpSp>
              <p:nvGrpSpPr>
                <p:cNvPr id="20527" name="Group 41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053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39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40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53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3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3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0528" name="Group 48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052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3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3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53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31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3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12" name="Group 55"/>
              <p:cNvGrpSpPr>
                <a:grpSpLocks/>
              </p:cNvGrpSpPr>
              <p:nvPr/>
            </p:nvGrpSpPr>
            <p:grpSpPr bwMode="auto">
              <a:xfrm>
                <a:off x="1746" y="663"/>
                <a:ext cx="954" cy="182"/>
                <a:chOff x="657" y="663"/>
                <a:chExt cx="954" cy="182"/>
              </a:xfrm>
            </p:grpSpPr>
            <p:grpSp>
              <p:nvGrpSpPr>
                <p:cNvPr id="20513" name="Group 56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0521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2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26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522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23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24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0514" name="Group 63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0515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1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2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051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0517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0518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0489" name="Line 70"/>
          <p:cNvSpPr>
            <a:spLocks noChangeShapeType="1"/>
          </p:cNvSpPr>
          <p:nvPr/>
        </p:nvSpPr>
        <p:spPr bwMode="auto">
          <a:xfrm>
            <a:off x="60848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90" name="Line 71"/>
          <p:cNvSpPr>
            <a:spLocks noChangeShapeType="1"/>
          </p:cNvSpPr>
          <p:nvPr/>
        </p:nvSpPr>
        <p:spPr bwMode="auto">
          <a:xfrm>
            <a:off x="6445250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91" name="Line 72"/>
          <p:cNvSpPr>
            <a:spLocks noChangeShapeType="1"/>
          </p:cNvSpPr>
          <p:nvPr/>
        </p:nvSpPr>
        <p:spPr bwMode="auto">
          <a:xfrm>
            <a:off x="6804025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92" name="Line 73"/>
          <p:cNvSpPr>
            <a:spLocks noChangeShapeType="1"/>
          </p:cNvSpPr>
          <p:nvPr/>
        </p:nvSpPr>
        <p:spPr bwMode="auto">
          <a:xfrm>
            <a:off x="71643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93" name="Text Box 74"/>
          <p:cNvSpPr txBox="1">
            <a:spLocks noChangeArrowheads="1"/>
          </p:cNvSpPr>
          <p:nvPr/>
        </p:nvSpPr>
        <p:spPr bwMode="auto">
          <a:xfrm>
            <a:off x="323850" y="0"/>
            <a:ext cx="172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主串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0494" name="Text Box 75"/>
          <p:cNvSpPr txBox="1">
            <a:spLocks noChangeArrowheads="1"/>
          </p:cNvSpPr>
          <p:nvPr/>
        </p:nvSpPr>
        <p:spPr bwMode="auto">
          <a:xfrm>
            <a:off x="284163" y="4843463"/>
            <a:ext cx="172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174189" name="Line 109"/>
          <p:cNvSpPr>
            <a:spLocks noChangeShapeType="1"/>
          </p:cNvSpPr>
          <p:nvPr/>
        </p:nvSpPr>
        <p:spPr bwMode="auto">
          <a:xfrm>
            <a:off x="2236788" y="1300163"/>
            <a:ext cx="3087687" cy="388937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0496" name="Rectangle 110"/>
          <p:cNvSpPr>
            <a:spLocks noChangeArrowheads="1"/>
          </p:cNvSpPr>
          <p:nvPr/>
        </p:nvSpPr>
        <p:spPr bwMode="auto">
          <a:xfrm>
            <a:off x="5392738" y="4889500"/>
            <a:ext cx="288925" cy="431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4193" name="Line 113"/>
          <p:cNvSpPr>
            <a:spLocks noChangeShapeType="1"/>
          </p:cNvSpPr>
          <p:nvPr/>
        </p:nvSpPr>
        <p:spPr bwMode="auto">
          <a:xfrm flipV="1">
            <a:off x="2220913" y="569913"/>
            <a:ext cx="3151187" cy="4318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4194" name="Line 114"/>
          <p:cNvSpPr>
            <a:spLocks noChangeShapeType="1"/>
          </p:cNvSpPr>
          <p:nvPr/>
        </p:nvSpPr>
        <p:spPr bwMode="auto">
          <a:xfrm>
            <a:off x="1952625" y="4926013"/>
            <a:ext cx="3119438" cy="3413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4195" name="Line 115"/>
          <p:cNvSpPr>
            <a:spLocks noChangeShapeType="1"/>
          </p:cNvSpPr>
          <p:nvPr/>
        </p:nvSpPr>
        <p:spPr bwMode="auto">
          <a:xfrm flipV="1">
            <a:off x="2206625" y="4891088"/>
            <a:ext cx="3151188" cy="38417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4196" name="Text Box 116"/>
          <p:cNvSpPr txBox="1">
            <a:spLocks noChangeArrowheads="1"/>
          </p:cNvSpPr>
          <p:nvPr/>
        </p:nvSpPr>
        <p:spPr bwMode="auto">
          <a:xfrm>
            <a:off x="1763713" y="53197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</a:rPr>
              <a:t> </a:t>
            </a:r>
            <a:r>
              <a:rPr lang="en-US" altLang="zh-CN" sz="2400" b="1">
                <a:solidFill>
                  <a:srgbClr val="0066FF"/>
                </a:solidFill>
              </a:rPr>
              <a:t>T</a:t>
            </a:r>
            <a:r>
              <a:rPr lang="en-US" altLang="zh-CN" sz="2400" b="1" baseline="-25000">
                <a:solidFill>
                  <a:srgbClr val="0066FF"/>
                </a:solidFill>
              </a:rPr>
              <a:t>1 </a:t>
            </a:r>
            <a:r>
              <a:rPr lang="en-US" altLang="zh-CN" sz="2400" b="1">
                <a:solidFill>
                  <a:srgbClr val="0066FF"/>
                </a:solidFill>
              </a:rPr>
              <a:t>… T</a:t>
            </a:r>
            <a:r>
              <a:rPr lang="en-US" altLang="zh-CN" sz="2400" b="1" baseline="-25000">
                <a:solidFill>
                  <a:srgbClr val="0066FF"/>
                </a:solidFill>
              </a:rPr>
              <a:t>k-1</a:t>
            </a:r>
          </a:p>
        </p:txBody>
      </p:sp>
      <p:sp>
        <p:nvSpPr>
          <p:cNvPr id="174197" name="Text Box 117"/>
          <p:cNvSpPr txBox="1">
            <a:spLocks noChangeArrowheads="1"/>
          </p:cNvSpPr>
          <p:nvPr/>
        </p:nvSpPr>
        <p:spPr bwMode="auto">
          <a:xfrm>
            <a:off x="3827463" y="5345113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</a:rPr>
              <a:t>T</a:t>
            </a:r>
            <a:r>
              <a:rPr lang="en-US" altLang="zh-CN" sz="2400" b="1" baseline="-25000">
                <a:solidFill>
                  <a:srgbClr val="FF00FF"/>
                </a:solidFill>
              </a:rPr>
              <a:t>j-k+1 </a:t>
            </a:r>
            <a:r>
              <a:rPr lang="en-US" altLang="zh-CN" sz="2400" b="1">
                <a:solidFill>
                  <a:srgbClr val="FF00FF"/>
                </a:solidFill>
              </a:rPr>
              <a:t>… T</a:t>
            </a:r>
            <a:r>
              <a:rPr lang="en-US" altLang="zh-CN" sz="2400" b="1" baseline="-25000">
                <a:solidFill>
                  <a:srgbClr val="FF00FF"/>
                </a:solidFill>
              </a:rPr>
              <a:t>j-1</a:t>
            </a:r>
          </a:p>
        </p:txBody>
      </p:sp>
      <p:sp>
        <p:nvSpPr>
          <p:cNvPr id="174199" name="Text Box 119"/>
          <p:cNvSpPr txBox="1">
            <a:spLocks noChangeArrowheads="1"/>
          </p:cNvSpPr>
          <p:nvPr/>
        </p:nvSpPr>
        <p:spPr bwMode="auto">
          <a:xfrm>
            <a:off x="5026025" y="4329113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0503" name="Text Box 120"/>
          <p:cNvSpPr txBox="1">
            <a:spLocks noChangeArrowheads="1"/>
          </p:cNvSpPr>
          <p:nvPr/>
        </p:nvSpPr>
        <p:spPr bwMode="auto">
          <a:xfrm>
            <a:off x="5357813" y="528955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j</a:t>
            </a:r>
          </a:p>
        </p:txBody>
      </p:sp>
      <p:sp>
        <p:nvSpPr>
          <p:cNvPr id="20504" name="Line 122"/>
          <p:cNvSpPr>
            <a:spLocks noChangeShapeType="1"/>
          </p:cNvSpPr>
          <p:nvPr/>
        </p:nvSpPr>
        <p:spPr bwMode="auto">
          <a:xfrm>
            <a:off x="55657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4247" name="Text Box 167"/>
          <p:cNvSpPr txBox="1">
            <a:spLocks noChangeArrowheads="1"/>
          </p:cNvSpPr>
          <p:nvPr/>
        </p:nvSpPr>
        <p:spPr bwMode="auto">
          <a:xfrm>
            <a:off x="1876425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0066FF"/>
                </a:solidFill>
                <a:latin typeface="宋体" pitchFamily="2" charset="-122"/>
              </a:rPr>
              <a:t>前缀子串</a:t>
            </a:r>
            <a:endParaRPr lang="zh-CN" altLang="en-US" sz="2400" baseline="-2500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174248" name="Text Box 168"/>
          <p:cNvSpPr txBox="1">
            <a:spLocks noChangeArrowheads="1"/>
          </p:cNvSpPr>
          <p:nvPr/>
        </p:nvSpPr>
        <p:spPr bwMode="auto">
          <a:xfrm>
            <a:off x="3656013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FF00FF"/>
                </a:solidFill>
                <a:latin typeface="宋体" pitchFamily="2" charset="-122"/>
              </a:rPr>
              <a:t>后缀子串</a:t>
            </a:r>
            <a:endParaRPr lang="zh-CN" altLang="en-US" sz="2400" baseline="-25000">
              <a:solidFill>
                <a:srgbClr val="FF00FF"/>
              </a:solidFill>
              <a:latin typeface="宋体" pitchFamily="2" charset="-122"/>
            </a:endParaRPr>
          </a:p>
        </p:txBody>
      </p:sp>
      <p:sp>
        <p:nvSpPr>
          <p:cNvPr id="20507" name="Text Box 169"/>
          <p:cNvSpPr txBox="1">
            <a:spLocks noChangeArrowheads="1"/>
          </p:cNvSpPr>
          <p:nvPr/>
        </p:nvSpPr>
        <p:spPr bwMode="auto">
          <a:xfrm>
            <a:off x="0" y="6400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250" name="Text Box 170"/>
          <p:cNvSpPr txBox="1">
            <a:spLocks noChangeArrowheads="1"/>
          </p:cNvSpPr>
          <p:nvPr/>
        </p:nvSpPr>
        <p:spPr bwMode="auto">
          <a:xfrm>
            <a:off x="1955800" y="6211888"/>
            <a:ext cx="417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T[1..k-1] = T[j-k+1..j-1]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6445372" y="5451029"/>
            <a:ext cx="262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失效函数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</a:p>
          <a:p>
            <a:pPr algn="ctr"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next[j]=k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94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17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9" grpId="0" animBg="1"/>
      <p:bldP spid="174193" grpId="0" animBg="1"/>
      <p:bldP spid="174194" grpId="0" animBg="1"/>
      <p:bldP spid="174195" grpId="0" animBg="1"/>
      <p:bldP spid="174196" grpId="0"/>
      <p:bldP spid="174197" grpId="0"/>
      <p:bldP spid="174199" grpId="0"/>
      <p:bldP spid="174247" grpId="0"/>
      <p:bldP spid="174248" grpId="0"/>
      <p:bldP spid="174250" grpId="0"/>
      <p:bldP spid="1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2551113" y="1736725"/>
            <a:ext cx="4643437" cy="1196975"/>
            <a:chOff x="1607" y="1094"/>
            <a:chExt cx="2925" cy="754"/>
          </a:xfrm>
        </p:grpSpPr>
        <p:grpSp>
          <p:nvGrpSpPr>
            <p:cNvPr id="21634" name="Group 127"/>
            <p:cNvGrpSpPr>
              <a:grpSpLocks/>
            </p:cNvGrpSpPr>
            <p:nvPr/>
          </p:nvGrpSpPr>
          <p:grpSpPr bwMode="auto">
            <a:xfrm>
              <a:off x="1607" y="1331"/>
              <a:ext cx="2925" cy="296"/>
              <a:chOff x="1292" y="1162"/>
              <a:chExt cx="2177" cy="182"/>
            </a:xfrm>
          </p:grpSpPr>
          <p:sp>
            <p:nvSpPr>
              <p:cNvPr id="21639" name="Rectangle 128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40" name="Group 129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1641" name="Group 13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1657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65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69" name="Line 1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70" name="Line 1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66" name="Group 1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67" name="Line 1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68" name="Line 1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165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59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63" name="Line 1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64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60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61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62" name="Line 1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42" name="Group 145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1643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51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55" name="Line 1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56" name="Line 1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52" name="Group 1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53" name="Line 1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54" name="Line 1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1644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45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49" name="Line 1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50" name="Line 1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46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47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48" name="Line 1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1635" name="Text Box 161"/>
            <p:cNvSpPr txBox="1">
              <a:spLocks noChangeArrowheads="1"/>
            </p:cNvSpPr>
            <p:nvPr/>
          </p:nvSpPr>
          <p:spPr bwMode="auto">
            <a:xfrm>
              <a:off x="3387" y="1094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1636" name="Rectangle 162"/>
            <p:cNvSpPr>
              <a:spLocks noChangeArrowheads="1"/>
            </p:cNvSpPr>
            <p:nvPr/>
          </p:nvSpPr>
          <p:spPr bwMode="auto">
            <a:xfrm>
              <a:off x="3432" y="1336"/>
              <a:ext cx="182" cy="27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637" name="Text Box 163"/>
            <p:cNvSpPr txBox="1">
              <a:spLocks noChangeArrowheads="1"/>
            </p:cNvSpPr>
            <p:nvPr/>
          </p:nvSpPr>
          <p:spPr bwMode="auto">
            <a:xfrm>
              <a:off x="3797" y="1560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66FF"/>
                  </a:solidFill>
                </a:rPr>
                <a:t>j</a:t>
              </a:r>
            </a:p>
          </p:txBody>
        </p:sp>
        <p:sp>
          <p:nvSpPr>
            <p:cNvPr id="21638" name="Rectangle 164"/>
            <p:cNvSpPr>
              <a:spLocks noChangeArrowheads="1"/>
            </p:cNvSpPr>
            <p:nvPr/>
          </p:nvSpPr>
          <p:spPr bwMode="auto">
            <a:xfrm>
              <a:off x="3809" y="1338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2195513" y="908050"/>
            <a:ext cx="4643437" cy="1181100"/>
            <a:chOff x="1383" y="572"/>
            <a:chExt cx="2925" cy="744"/>
          </a:xfrm>
        </p:grpSpPr>
        <p:grpSp>
          <p:nvGrpSpPr>
            <p:cNvPr id="21596" name="Group 3"/>
            <p:cNvGrpSpPr>
              <a:grpSpLocks/>
            </p:cNvGrpSpPr>
            <p:nvPr/>
          </p:nvGrpSpPr>
          <p:grpSpPr bwMode="auto">
            <a:xfrm>
              <a:off x="1383" y="799"/>
              <a:ext cx="2925" cy="296"/>
              <a:chOff x="1292" y="1162"/>
              <a:chExt cx="2177" cy="182"/>
            </a:xfrm>
          </p:grpSpPr>
          <p:sp>
            <p:nvSpPr>
              <p:cNvPr id="21602" name="Rectangle 4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03" name="Group 5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1604" name="Group 6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1620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28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32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33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29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30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3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1621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22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26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27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23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24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2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605" name="Group 21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1606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14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18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19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15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16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17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160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1608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12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1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1609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1610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1611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1597" name="Group 36"/>
            <p:cNvGrpSpPr>
              <a:grpSpLocks/>
            </p:cNvGrpSpPr>
            <p:nvPr/>
          </p:nvGrpSpPr>
          <p:grpSpPr bwMode="auto">
            <a:xfrm>
              <a:off x="3393" y="572"/>
              <a:ext cx="604" cy="744"/>
              <a:chOff x="3393" y="572"/>
              <a:chExt cx="604" cy="744"/>
            </a:xfrm>
          </p:grpSpPr>
          <p:sp>
            <p:nvSpPr>
              <p:cNvPr id="21598" name="Text Box 37"/>
              <p:cNvSpPr txBox="1">
                <a:spLocks noChangeArrowheads="1"/>
              </p:cNvSpPr>
              <p:nvPr/>
            </p:nvSpPr>
            <p:spPr bwMode="auto">
              <a:xfrm>
                <a:off x="3393" y="572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1599" name="Rectangle 38"/>
              <p:cNvSpPr>
                <a:spLocks noChangeArrowheads="1"/>
              </p:cNvSpPr>
              <p:nvPr/>
            </p:nvSpPr>
            <p:spPr bwMode="auto">
              <a:xfrm>
                <a:off x="3406" y="814"/>
                <a:ext cx="182" cy="2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0" name="Text Box 39"/>
              <p:cNvSpPr txBox="1">
                <a:spLocks noChangeArrowheads="1"/>
              </p:cNvSpPr>
              <p:nvPr/>
            </p:nvSpPr>
            <p:spPr bwMode="auto">
              <a:xfrm>
                <a:off x="3573" y="1028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j</a:t>
                </a:r>
              </a:p>
            </p:txBody>
          </p:sp>
          <p:sp>
            <p:nvSpPr>
              <p:cNvPr id="21601" name="Rectangle 40"/>
              <p:cNvSpPr>
                <a:spLocks noChangeArrowheads="1"/>
              </p:cNvSpPr>
              <p:nvPr/>
            </p:nvSpPr>
            <p:spPr bwMode="auto">
              <a:xfrm>
                <a:off x="3585" y="806"/>
                <a:ext cx="182" cy="27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1508" name="Rectangle 41"/>
          <p:cNvSpPr>
            <a:spLocks noChangeArrowheads="1"/>
          </p:cNvSpPr>
          <p:nvPr/>
        </p:nvSpPr>
        <p:spPr bwMode="auto">
          <a:xfrm>
            <a:off x="1908175" y="523875"/>
            <a:ext cx="3452813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09" name="Rectangle 42"/>
          <p:cNvSpPr>
            <a:spLocks noChangeArrowheads="1"/>
          </p:cNvSpPr>
          <p:nvPr/>
        </p:nvSpPr>
        <p:spPr bwMode="auto">
          <a:xfrm>
            <a:off x="539750" y="523875"/>
            <a:ext cx="831691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10" name="Text Box 43"/>
          <p:cNvSpPr txBox="1">
            <a:spLocks noChangeArrowheads="1"/>
          </p:cNvSpPr>
          <p:nvPr/>
        </p:nvSpPr>
        <p:spPr bwMode="auto">
          <a:xfrm>
            <a:off x="5364163" y="2063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1511" name="Group 44"/>
          <p:cNvGrpSpPr>
            <a:grpSpLocks/>
          </p:cNvGrpSpPr>
          <p:nvPr/>
        </p:nvGrpSpPr>
        <p:grpSpPr bwMode="auto">
          <a:xfrm>
            <a:off x="755650" y="523875"/>
            <a:ext cx="4319588" cy="504825"/>
            <a:chOff x="657" y="663"/>
            <a:chExt cx="2043" cy="182"/>
          </a:xfrm>
        </p:grpSpPr>
        <p:grpSp>
          <p:nvGrpSpPr>
            <p:cNvPr id="21566" name="Group 45"/>
            <p:cNvGrpSpPr>
              <a:grpSpLocks/>
            </p:cNvGrpSpPr>
            <p:nvPr/>
          </p:nvGrpSpPr>
          <p:grpSpPr bwMode="auto">
            <a:xfrm>
              <a:off x="657" y="663"/>
              <a:ext cx="954" cy="182"/>
              <a:chOff x="657" y="663"/>
              <a:chExt cx="954" cy="182"/>
            </a:xfrm>
          </p:grpSpPr>
          <p:grpSp>
            <p:nvGrpSpPr>
              <p:cNvPr id="21582" name="Group 46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1590" name="Group 47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9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591" name="Group 50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92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9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583" name="Group 53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1584" name="Group 54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8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585" name="Group 57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8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1567" name="Group 60"/>
            <p:cNvGrpSpPr>
              <a:grpSpLocks/>
            </p:cNvGrpSpPr>
            <p:nvPr/>
          </p:nvGrpSpPr>
          <p:grpSpPr bwMode="auto">
            <a:xfrm>
              <a:off x="1746" y="663"/>
              <a:ext cx="954" cy="182"/>
              <a:chOff x="657" y="663"/>
              <a:chExt cx="954" cy="182"/>
            </a:xfrm>
          </p:grpSpPr>
          <p:grpSp>
            <p:nvGrpSpPr>
              <p:cNvPr id="21568" name="Group 61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1576" name="Group 62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8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8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577" name="Group 65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7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569" name="Group 68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1570" name="Group 69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7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1571" name="Group 72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1572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1573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1512" name="Rectangle 75"/>
          <p:cNvSpPr>
            <a:spLocks noChangeArrowheads="1"/>
          </p:cNvSpPr>
          <p:nvPr/>
        </p:nvSpPr>
        <p:spPr bwMode="auto">
          <a:xfrm>
            <a:off x="5364163" y="523875"/>
            <a:ext cx="360362" cy="5048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1513" name="Group 76"/>
          <p:cNvGrpSpPr>
            <a:grpSpLocks/>
          </p:cNvGrpSpPr>
          <p:nvPr/>
        </p:nvGrpSpPr>
        <p:grpSpPr bwMode="auto">
          <a:xfrm>
            <a:off x="1908175" y="4878388"/>
            <a:ext cx="4643438" cy="469900"/>
            <a:chOff x="1292" y="1162"/>
            <a:chExt cx="2177" cy="182"/>
          </a:xfrm>
        </p:grpSpPr>
        <p:sp>
          <p:nvSpPr>
            <p:cNvPr id="21534" name="Rectangle 77"/>
            <p:cNvSpPr>
              <a:spLocks noChangeArrowheads="1"/>
            </p:cNvSpPr>
            <p:nvPr/>
          </p:nvSpPr>
          <p:spPr bwMode="auto">
            <a:xfrm>
              <a:off x="1292" y="1162"/>
              <a:ext cx="21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1535" name="Group 78"/>
            <p:cNvGrpSpPr>
              <a:grpSpLocks/>
            </p:cNvGrpSpPr>
            <p:nvPr/>
          </p:nvGrpSpPr>
          <p:grpSpPr bwMode="auto">
            <a:xfrm>
              <a:off x="1292" y="1162"/>
              <a:ext cx="2043" cy="182"/>
              <a:chOff x="657" y="663"/>
              <a:chExt cx="2043" cy="182"/>
            </a:xfrm>
          </p:grpSpPr>
          <p:grpSp>
            <p:nvGrpSpPr>
              <p:cNvPr id="21536" name="Group 79"/>
              <p:cNvGrpSpPr>
                <a:grpSpLocks/>
              </p:cNvGrpSpPr>
              <p:nvPr/>
            </p:nvGrpSpPr>
            <p:grpSpPr bwMode="auto">
              <a:xfrm>
                <a:off x="657" y="663"/>
                <a:ext cx="954" cy="182"/>
                <a:chOff x="657" y="663"/>
                <a:chExt cx="954" cy="182"/>
              </a:xfrm>
            </p:grpSpPr>
            <p:grpSp>
              <p:nvGrpSpPr>
                <p:cNvPr id="21552" name="Group 8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1560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64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65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1561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62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63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1553" name="Group 87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1554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58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5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1555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56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57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1537" name="Group 94"/>
              <p:cNvGrpSpPr>
                <a:grpSpLocks/>
              </p:cNvGrpSpPr>
              <p:nvPr/>
            </p:nvGrpSpPr>
            <p:grpSpPr bwMode="auto">
              <a:xfrm>
                <a:off x="1746" y="663"/>
                <a:ext cx="954" cy="182"/>
                <a:chOff x="657" y="663"/>
                <a:chExt cx="954" cy="182"/>
              </a:xfrm>
            </p:grpSpPr>
            <p:grpSp>
              <p:nvGrpSpPr>
                <p:cNvPr id="21538" name="Group 95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1546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5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51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154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4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49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1539" name="Group 102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1540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44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45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1541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1542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154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1514" name="Line 109"/>
          <p:cNvSpPr>
            <a:spLocks noChangeShapeType="1"/>
          </p:cNvSpPr>
          <p:nvPr/>
        </p:nvSpPr>
        <p:spPr bwMode="auto">
          <a:xfrm>
            <a:off x="60848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15" name="Line 110"/>
          <p:cNvSpPr>
            <a:spLocks noChangeShapeType="1"/>
          </p:cNvSpPr>
          <p:nvPr/>
        </p:nvSpPr>
        <p:spPr bwMode="auto">
          <a:xfrm>
            <a:off x="6445250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16" name="Line 111"/>
          <p:cNvSpPr>
            <a:spLocks noChangeShapeType="1"/>
          </p:cNvSpPr>
          <p:nvPr/>
        </p:nvSpPr>
        <p:spPr bwMode="auto">
          <a:xfrm>
            <a:off x="6804025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17" name="Line 112"/>
          <p:cNvSpPr>
            <a:spLocks noChangeShapeType="1"/>
          </p:cNvSpPr>
          <p:nvPr/>
        </p:nvSpPr>
        <p:spPr bwMode="auto">
          <a:xfrm>
            <a:off x="71643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18" name="Text Box 113"/>
          <p:cNvSpPr txBox="1">
            <a:spLocks noChangeArrowheads="1"/>
          </p:cNvSpPr>
          <p:nvPr/>
        </p:nvSpPr>
        <p:spPr bwMode="auto">
          <a:xfrm>
            <a:off x="323850" y="0"/>
            <a:ext cx="172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主串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1519" name="Text Box 114"/>
          <p:cNvSpPr txBox="1">
            <a:spLocks noChangeArrowheads="1"/>
          </p:cNvSpPr>
          <p:nvPr/>
        </p:nvSpPr>
        <p:spPr bwMode="auto">
          <a:xfrm>
            <a:off x="284163" y="4843463"/>
            <a:ext cx="172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21520" name="Rectangle 116"/>
          <p:cNvSpPr>
            <a:spLocks noChangeArrowheads="1"/>
          </p:cNvSpPr>
          <p:nvPr/>
        </p:nvSpPr>
        <p:spPr bwMode="auto">
          <a:xfrm>
            <a:off x="5392738" y="4889500"/>
            <a:ext cx="288925" cy="431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21" name="Text Box 120"/>
          <p:cNvSpPr txBox="1">
            <a:spLocks noChangeArrowheads="1"/>
          </p:cNvSpPr>
          <p:nvPr/>
        </p:nvSpPr>
        <p:spPr bwMode="auto">
          <a:xfrm>
            <a:off x="1906588" y="53197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</a:rPr>
              <a:t> </a:t>
            </a:r>
            <a:r>
              <a:rPr lang="en-US" altLang="zh-CN" sz="2400" b="1">
                <a:solidFill>
                  <a:srgbClr val="0066FF"/>
                </a:solidFill>
              </a:rPr>
              <a:t>T</a:t>
            </a:r>
            <a:r>
              <a:rPr lang="en-US" altLang="zh-CN" sz="2400" b="1" baseline="-25000">
                <a:solidFill>
                  <a:srgbClr val="0066FF"/>
                </a:solidFill>
              </a:rPr>
              <a:t>1 </a:t>
            </a:r>
            <a:r>
              <a:rPr lang="en-US" altLang="zh-CN" sz="2400" b="1">
                <a:solidFill>
                  <a:srgbClr val="0066FF"/>
                </a:solidFill>
              </a:rPr>
              <a:t>… T</a:t>
            </a:r>
            <a:r>
              <a:rPr lang="en-US" altLang="zh-CN" sz="2400" b="1" baseline="-25000">
                <a:solidFill>
                  <a:srgbClr val="0066FF"/>
                </a:solidFill>
              </a:rPr>
              <a:t>k-1</a:t>
            </a:r>
          </a:p>
        </p:txBody>
      </p:sp>
      <p:sp>
        <p:nvSpPr>
          <p:cNvPr id="21522" name="Text Box 121"/>
          <p:cNvSpPr txBox="1">
            <a:spLocks noChangeArrowheads="1"/>
          </p:cNvSpPr>
          <p:nvPr/>
        </p:nvSpPr>
        <p:spPr bwMode="auto">
          <a:xfrm>
            <a:off x="3763963" y="5345113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</a:rPr>
              <a:t>T</a:t>
            </a:r>
            <a:r>
              <a:rPr lang="en-US" altLang="zh-CN" sz="2400" b="1" baseline="-25000">
                <a:solidFill>
                  <a:srgbClr val="FF00FF"/>
                </a:solidFill>
              </a:rPr>
              <a:t>j-k+1 </a:t>
            </a:r>
            <a:r>
              <a:rPr lang="en-US" altLang="zh-CN" sz="2400" b="1">
                <a:solidFill>
                  <a:srgbClr val="FF00FF"/>
                </a:solidFill>
              </a:rPr>
              <a:t>… T</a:t>
            </a:r>
            <a:r>
              <a:rPr lang="en-US" altLang="zh-CN" sz="2400" b="1" baseline="-25000">
                <a:solidFill>
                  <a:srgbClr val="FF00FF"/>
                </a:solidFill>
              </a:rPr>
              <a:t>j-1</a:t>
            </a:r>
          </a:p>
        </p:txBody>
      </p:sp>
      <p:sp>
        <p:nvSpPr>
          <p:cNvPr id="176250" name="Text Box 122"/>
          <p:cNvSpPr txBox="1">
            <a:spLocks noChangeArrowheads="1"/>
          </p:cNvSpPr>
          <p:nvPr/>
        </p:nvSpPr>
        <p:spPr bwMode="auto">
          <a:xfrm>
            <a:off x="4772025" y="4329113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524" name="Text Box 123"/>
          <p:cNvSpPr txBox="1">
            <a:spLocks noChangeArrowheads="1"/>
          </p:cNvSpPr>
          <p:nvPr/>
        </p:nvSpPr>
        <p:spPr bwMode="auto">
          <a:xfrm>
            <a:off x="5357813" y="528955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j</a:t>
            </a:r>
          </a:p>
        </p:txBody>
      </p:sp>
      <p:sp>
        <p:nvSpPr>
          <p:cNvPr id="21525" name="Line 124"/>
          <p:cNvSpPr>
            <a:spLocks noChangeShapeType="1"/>
          </p:cNvSpPr>
          <p:nvPr/>
        </p:nvSpPr>
        <p:spPr bwMode="auto">
          <a:xfrm>
            <a:off x="55657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26" name="Text Box 125"/>
          <p:cNvSpPr txBox="1">
            <a:spLocks noChangeArrowheads="1"/>
          </p:cNvSpPr>
          <p:nvPr/>
        </p:nvSpPr>
        <p:spPr bwMode="auto">
          <a:xfrm>
            <a:off x="1860550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0066FF"/>
                </a:solidFill>
                <a:latin typeface="宋体" pitchFamily="2" charset="-122"/>
              </a:rPr>
              <a:t>前缀子串</a:t>
            </a:r>
            <a:endParaRPr lang="zh-CN" altLang="en-US" sz="2400" baseline="-2500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21527" name="Text Box 126"/>
          <p:cNvSpPr txBox="1">
            <a:spLocks noChangeArrowheads="1"/>
          </p:cNvSpPr>
          <p:nvPr/>
        </p:nvSpPr>
        <p:spPr bwMode="auto">
          <a:xfrm>
            <a:off x="3783013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FF00FF"/>
                </a:solidFill>
                <a:latin typeface="宋体" pitchFamily="2" charset="-122"/>
              </a:rPr>
              <a:t>后缀子串</a:t>
            </a:r>
            <a:endParaRPr lang="zh-CN" altLang="en-US" sz="2400" baseline="-25000">
              <a:solidFill>
                <a:srgbClr val="FF00FF"/>
              </a:solidFill>
              <a:latin typeface="宋体" pitchFamily="2" charset="-122"/>
            </a:endParaRPr>
          </a:p>
        </p:txBody>
      </p:sp>
      <p:sp>
        <p:nvSpPr>
          <p:cNvPr id="176288" name="Line 160"/>
          <p:cNvSpPr>
            <a:spLocks noChangeShapeType="1"/>
          </p:cNvSpPr>
          <p:nvPr/>
        </p:nvSpPr>
        <p:spPr bwMode="auto">
          <a:xfrm>
            <a:off x="2592388" y="2144713"/>
            <a:ext cx="2820987" cy="388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6293" name="Line 165"/>
          <p:cNvSpPr>
            <a:spLocks noChangeShapeType="1"/>
          </p:cNvSpPr>
          <p:nvPr/>
        </p:nvSpPr>
        <p:spPr bwMode="auto">
          <a:xfrm flipV="1">
            <a:off x="2520950" y="585788"/>
            <a:ext cx="2819400" cy="447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6294" name="Line 166"/>
          <p:cNvSpPr>
            <a:spLocks noChangeShapeType="1"/>
          </p:cNvSpPr>
          <p:nvPr/>
        </p:nvSpPr>
        <p:spPr bwMode="auto">
          <a:xfrm>
            <a:off x="1966913" y="4910138"/>
            <a:ext cx="2835275" cy="420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6295" name="Line 167"/>
          <p:cNvSpPr>
            <a:spLocks noChangeShapeType="1"/>
          </p:cNvSpPr>
          <p:nvPr/>
        </p:nvSpPr>
        <p:spPr bwMode="auto">
          <a:xfrm flipV="1">
            <a:off x="2536825" y="4922838"/>
            <a:ext cx="2836863" cy="40163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1532" name="Text Box 169"/>
          <p:cNvSpPr txBox="1">
            <a:spLocks noChangeArrowheads="1"/>
          </p:cNvSpPr>
          <p:nvPr/>
        </p:nvSpPr>
        <p:spPr bwMode="auto">
          <a:xfrm>
            <a:off x="0" y="6400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33" name="Text Box 170"/>
          <p:cNvSpPr txBox="1">
            <a:spLocks noChangeArrowheads="1"/>
          </p:cNvSpPr>
          <p:nvPr/>
        </p:nvSpPr>
        <p:spPr bwMode="auto">
          <a:xfrm>
            <a:off x="1955800" y="6211888"/>
            <a:ext cx="417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T[1..k-1] = T[j-k+1..j-1]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45372" y="5451029"/>
            <a:ext cx="262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失效函数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</a:p>
          <a:p>
            <a:pPr algn="ctr"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next[j]=k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1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7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50" grpId="0"/>
      <p:bldP spid="176288" grpId="0" animBg="1"/>
      <p:bldP spid="176293" grpId="0" animBg="1"/>
      <p:bldP spid="176294" grpId="0" animBg="1"/>
      <p:bldP spid="176295" grpId="0" animBg="1"/>
      <p:bldP spid="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3659188" y="2952750"/>
            <a:ext cx="4643437" cy="1212850"/>
            <a:chOff x="2305" y="1860"/>
            <a:chExt cx="2925" cy="764"/>
          </a:xfrm>
        </p:grpSpPr>
        <p:grpSp>
          <p:nvGrpSpPr>
            <p:cNvPr id="22696" name="Group 208"/>
            <p:cNvGrpSpPr>
              <a:grpSpLocks/>
            </p:cNvGrpSpPr>
            <p:nvPr/>
          </p:nvGrpSpPr>
          <p:grpSpPr bwMode="auto">
            <a:xfrm>
              <a:off x="2305" y="1860"/>
              <a:ext cx="2925" cy="764"/>
              <a:chOff x="2305" y="1860"/>
              <a:chExt cx="2925" cy="764"/>
            </a:xfrm>
          </p:grpSpPr>
          <p:grpSp>
            <p:nvGrpSpPr>
              <p:cNvPr id="22698" name="Group 166"/>
              <p:cNvGrpSpPr>
                <a:grpSpLocks/>
              </p:cNvGrpSpPr>
              <p:nvPr/>
            </p:nvGrpSpPr>
            <p:grpSpPr bwMode="auto">
              <a:xfrm>
                <a:off x="2305" y="2107"/>
                <a:ext cx="2925" cy="296"/>
                <a:chOff x="1292" y="1162"/>
                <a:chExt cx="2177" cy="182"/>
              </a:xfrm>
            </p:grpSpPr>
            <p:sp>
              <p:nvSpPr>
                <p:cNvPr id="22702" name="Rectangle 167"/>
                <p:cNvSpPr>
                  <a:spLocks noChangeArrowheads="1"/>
                </p:cNvSpPr>
                <p:nvPr/>
              </p:nvSpPr>
              <p:spPr bwMode="auto">
                <a:xfrm>
                  <a:off x="1292" y="1162"/>
                  <a:ext cx="2177" cy="18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2703" name="Group 168"/>
                <p:cNvGrpSpPr>
                  <a:grpSpLocks/>
                </p:cNvGrpSpPr>
                <p:nvPr/>
              </p:nvGrpSpPr>
              <p:grpSpPr bwMode="auto">
                <a:xfrm>
                  <a:off x="1292" y="1162"/>
                  <a:ext cx="2043" cy="182"/>
                  <a:chOff x="657" y="663"/>
                  <a:chExt cx="2043" cy="182"/>
                </a:xfrm>
              </p:grpSpPr>
              <p:grpSp>
                <p:nvGrpSpPr>
                  <p:cNvPr id="2270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954" cy="182"/>
                    <a:chOff x="657" y="663"/>
                    <a:chExt cx="954" cy="182"/>
                  </a:xfrm>
                </p:grpSpPr>
                <p:grpSp>
                  <p:nvGrpSpPr>
                    <p:cNvPr id="22720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409" cy="182"/>
                      <a:chOff x="657" y="663"/>
                      <a:chExt cx="409" cy="182"/>
                    </a:xfrm>
                  </p:grpSpPr>
                  <p:grpSp>
                    <p:nvGrpSpPr>
                      <p:cNvPr id="22728" name="Group 1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7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32" name="Line 1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33" name="Line 1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2729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0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30" name="Line 1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31" name="Line 1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21" name="Group 1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663"/>
                      <a:ext cx="409" cy="182"/>
                      <a:chOff x="657" y="663"/>
                      <a:chExt cx="409" cy="182"/>
                    </a:xfrm>
                  </p:grpSpPr>
                  <p:grpSp>
                    <p:nvGrpSpPr>
                      <p:cNvPr id="22722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7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26" name="Line 1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27" name="Line 1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2723" name="Group 1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0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24" name="Line 1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25" name="Line 1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705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1746" y="663"/>
                    <a:ext cx="954" cy="182"/>
                    <a:chOff x="657" y="663"/>
                    <a:chExt cx="954" cy="182"/>
                  </a:xfrm>
                </p:grpSpPr>
                <p:grpSp>
                  <p:nvGrpSpPr>
                    <p:cNvPr id="22706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409" cy="182"/>
                      <a:chOff x="657" y="663"/>
                      <a:chExt cx="409" cy="182"/>
                    </a:xfrm>
                  </p:grpSpPr>
                  <p:grpSp>
                    <p:nvGrpSpPr>
                      <p:cNvPr id="22714" name="Group 1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7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18" name="Line 1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19" name="Line 1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2715" name="Group 1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0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16" name="Line 1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17" name="Line 1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07" name="Group 1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663"/>
                      <a:ext cx="409" cy="182"/>
                      <a:chOff x="657" y="663"/>
                      <a:chExt cx="409" cy="182"/>
                    </a:xfrm>
                  </p:grpSpPr>
                  <p:grpSp>
                    <p:nvGrpSpPr>
                      <p:cNvPr id="22708" name="Group 1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57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12" name="Line 1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13" name="Line 1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2709" name="Group 1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0" y="663"/>
                        <a:ext cx="136" cy="182"/>
                        <a:chOff x="657" y="663"/>
                        <a:chExt cx="136" cy="182"/>
                      </a:xfrm>
                    </p:grpSpPr>
                    <p:sp>
                      <p:nvSpPr>
                        <p:cNvPr id="22710" name="Line 1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2711" name="Line 1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93" y="663"/>
                          <a:ext cx="0" cy="18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eaLnBrk="1" hangingPunct="1"/>
                          <a:endParaRPr lang="zh-CN" altLang="en-US" sz="240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22699" name="Text Box 200"/>
              <p:cNvSpPr txBox="1">
                <a:spLocks noChangeArrowheads="1"/>
              </p:cNvSpPr>
              <p:nvPr/>
            </p:nvSpPr>
            <p:spPr bwMode="auto">
              <a:xfrm>
                <a:off x="3369" y="1860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  <a:r>
                  <a:rPr lang="en-US" altLang="zh-CN" sz="2400" b="1" baseline="-250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700" name="Rectangle 201"/>
              <p:cNvSpPr>
                <a:spLocks noChangeArrowheads="1"/>
              </p:cNvSpPr>
              <p:nvPr/>
            </p:nvSpPr>
            <p:spPr bwMode="auto">
              <a:xfrm>
                <a:off x="3406" y="2122"/>
                <a:ext cx="182" cy="2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1" name="Text Box 202"/>
              <p:cNvSpPr txBox="1">
                <a:spLocks noChangeArrowheads="1"/>
              </p:cNvSpPr>
              <p:nvPr/>
            </p:nvSpPr>
            <p:spPr bwMode="auto">
              <a:xfrm>
                <a:off x="4495" y="2336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j</a:t>
                </a:r>
              </a:p>
            </p:txBody>
          </p:sp>
        </p:grpSp>
        <p:sp>
          <p:nvSpPr>
            <p:cNvPr id="22697" name="Rectangle 203"/>
            <p:cNvSpPr>
              <a:spLocks noChangeArrowheads="1"/>
            </p:cNvSpPr>
            <p:nvPr/>
          </p:nvSpPr>
          <p:spPr bwMode="auto">
            <a:xfrm>
              <a:off x="4507" y="2114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2531" name="Line 158"/>
          <p:cNvSpPr>
            <a:spLocks noChangeShapeType="1"/>
          </p:cNvSpPr>
          <p:nvPr/>
        </p:nvSpPr>
        <p:spPr bwMode="auto">
          <a:xfrm>
            <a:off x="55657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2519363" y="1736725"/>
            <a:ext cx="4643437" cy="1196975"/>
            <a:chOff x="1607" y="1094"/>
            <a:chExt cx="2925" cy="754"/>
          </a:xfrm>
        </p:grpSpPr>
        <p:grpSp>
          <p:nvGrpSpPr>
            <p:cNvPr id="22659" name="Group 3"/>
            <p:cNvGrpSpPr>
              <a:grpSpLocks/>
            </p:cNvGrpSpPr>
            <p:nvPr/>
          </p:nvGrpSpPr>
          <p:grpSpPr bwMode="auto">
            <a:xfrm>
              <a:off x="1607" y="1331"/>
              <a:ext cx="2925" cy="296"/>
              <a:chOff x="1292" y="1162"/>
              <a:chExt cx="2177" cy="182"/>
            </a:xfrm>
          </p:grpSpPr>
          <p:sp>
            <p:nvSpPr>
              <p:cNvPr id="22664" name="Rectangle 4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665" name="Group 5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2666" name="Group 6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2682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90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94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95" name="Line 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9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92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93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683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84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88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89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85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8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8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667" name="Group 21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266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76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80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81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77" name="Group 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78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79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66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70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74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75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71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72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73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2660" name="Text Box 36"/>
            <p:cNvSpPr txBox="1">
              <a:spLocks noChangeArrowheads="1"/>
            </p:cNvSpPr>
            <p:nvPr/>
          </p:nvSpPr>
          <p:spPr bwMode="auto">
            <a:xfrm>
              <a:off x="3387" y="1094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661" name="Rectangle 37"/>
            <p:cNvSpPr>
              <a:spLocks noChangeArrowheads="1"/>
            </p:cNvSpPr>
            <p:nvPr/>
          </p:nvSpPr>
          <p:spPr bwMode="auto">
            <a:xfrm>
              <a:off x="3432" y="1336"/>
              <a:ext cx="182" cy="27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662" name="Text Box 38"/>
            <p:cNvSpPr txBox="1">
              <a:spLocks noChangeArrowheads="1"/>
            </p:cNvSpPr>
            <p:nvPr/>
          </p:nvSpPr>
          <p:spPr bwMode="auto">
            <a:xfrm>
              <a:off x="3797" y="1560"/>
              <a:ext cx="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66FF"/>
                  </a:solidFill>
                </a:rPr>
                <a:t>j</a:t>
              </a:r>
            </a:p>
          </p:txBody>
        </p:sp>
        <p:sp>
          <p:nvSpPr>
            <p:cNvPr id="22663" name="Rectangle 39"/>
            <p:cNvSpPr>
              <a:spLocks noChangeArrowheads="1"/>
            </p:cNvSpPr>
            <p:nvPr/>
          </p:nvSpPr>
          <p:spPr bwMode="auto">
            <a:xfrm>
              <a:off x="3809" y="1338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2533" name="Group 40"/>
          <p:cNvGrpSpPr>
            <a:grpSpLocks/>
          </p:cNvGrpSpPr>
          <p:nvPr/>
        </p:nvGrpSpPr>
        <p:grpSpPr bwMode="auto">
          <a:xfrm>
            <a:off x="2195513" y="908050"/>
            <a:ext cx="4643437" cy="1181100"/>
            <a:chOff x="1383" y="572"/>
            <a:chExt cx="2925" cy="744"/>
          </a:xfrm>
        </p:grpSpPr>
        <p:grpSp>
          <p:nvGrpSpPr>
            <p:cNvPr id="22621" name="Group 41"/>
            <p:cNvGrpSpPr>
              <a:grpSpLocks/>
            </p:cNvGrpSpPr>
            <p:nvPr/>
          </p:nvGrpSpPr>
          <p:grpSpPr bwMode="auto">
            <a:xfrm>
              <a:off x="1383" y="799"/>
              <a:ext cx="2925" cy="296"/>
              <a:chOff x="1292" y="1162"/>
              <a:chExt cx="2177" cy="182"/>
            </a:xfrm>
          </p:grpSpPr>
          <p:sp>
            <p:nvSpPr>
              <p:cNvPr id="22627" name="Rectangle 42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628" name="Group 43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2629" name="Group 44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264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53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57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58" name="Line 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54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55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56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64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47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51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52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48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49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50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630" name="Group 59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263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39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43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4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40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41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42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263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2633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37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38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263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2635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2636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2622" name="Group 74"/>
            <p:cNvGrpSpPr>
              <a:grpSpLocks/>
            </p:cNvGrpSpPr>
            <p:nvPr/>
          </p:nvGrpSpPr>
          <p:grpSpPr bwMode="auto">
            <a:xfrm>
              <a:off x="3393" y="572"/>
              <a:ext cx="604" cy="744"/>
              <a:chOff x="3393" y="572"/>
              <a:chExt cx="604" cy="744"/>
            </a:xfrm>
          </p:grpSpPr>
          <p:sp>
            <p:nvSpPr>
              <p:cNvPr id="22623" name="Text Box 75"/>
              <p:cNvSpPr txBox="1">
                <a:spLocks noChangeArrowheads="1"/>
              </p:cNvSpPr>
              <p:nvPr/>
            </p:nvSpPr>
            <p:spPr bwMode="auto">
              <a:xfrm>
                <a:off x="3393" y="572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2624" name="Rectangle 76"/>
              <p:cNvSpPr>
                <a:spLocks noChangeArrowheads="1"/>
              </p:cNvSpPr>
              <p:nvPr/>
            </p:nvSpPr>
            <p:spPr bwMode="auto">
              <a:xfrm>
                <a:off x="3406" y="814"/>
                <a:ext cx="182" cy="272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25" name="Text Box 77"/>
              <p:cNvSpPr txBox="1">
                <a:spLocks noChangeArrowheads="1"/>
              </p:cNvSpPr>
              <p:nvPr/>
            </p:nvSpPr>
            <p:spPr bwMode="auto">
              <a:xfrm>
                <a:off x="3573" y="1028"/>
                <a:ext cx="4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66FF"/>
                    </a:solidFill>
                  </a:rPr>
                  <a:t>j</a:t>
                </a:r>
              </a:p>
            </p:txBody>
          </p:sp>
          <p:sp>
            <p:nvSpPr>
              <p:cNvPr id="22626" name="Rectangle 78"/>
              <p:cNvSpPr>
                <a:spLocks noChangeArrowheads="1"/>
              </p:cNvSpPr>
              <p:nvPr/>
            </p:nvSpPr>
            <p:spPr bwMode="auto">
              <a:xfrm>
                <a:off x="3585" y="806"/>
                <a:ext cx="182" cy="27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34" name="Rectangle 79"/>
          <p:cNvSpPr>
            <a:spLocks noChangeArrowheads="1"/>
          </p:cNvSpPr>
          <p:nvPr/>
        </p:nvSpPr>
        <p:spPr bwMode="auto">
          <a:xfrm>
            <a:off x="1908175" y="523875"/>
            <a:ext cx="3452813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35" name="Rectangle 80"/>
          <p:cNvSpPr>
            <a:spLocks noChangeArrowheads="1"/>
          </p:cNvSpPr>
          <p:nvPr/>
        </p:nvSpPr>
        <p:spPr bwMode="auto">
          <a:xfrm>
            <a:off x="539750" y="523875"/>
            <a:ext cx="831691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36" name="Text Box 81"/>
          <p:cNvSpPr txBox="1">
            <a:spLocks noChangeArrowheads="1"/>
          </p:cNvSpPr>
          <p:nvPr/>
        </p:nvSpPr>
        <p:spPr bwMode="auto">
          <a:xfrm>
            <a:off x="5364163" y="2063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2537" name="Group 82"/>
          <p:cNvGrpSpPr>
            <a:grpSpLocks/>
          </p:cNvGrpSpPr>
          <p:nvPr/>
        </p:nvGrpSpPr>
        <p:grpSpPr bwMode="auto">
          <a:xfrm>
            <a:off x="755650" y="523875"/>
            <a:ext cx="4319588" cy="504825"/>
            <a:chOff x="657" y="663"/>
            <a:chExt cx="2043" cy="182"/>
          </a:xfrm>
        </p:grpSpPr>
        <p:grpSp>
          <p:nvGrpSpPr>
            <p:cNvPr id="22591" name="Group 83"/>
            <p:cNvGrpSpPr>
              <a:grpSpLocks/>
            </p:cNvGrpSpPr>
            <p:nvPr/>
          </p:nvGrpSpPr>
          <p:grpSpPr bwMode="auto">
            <a:xfrm>
              <a:off x="657" y="663"/>
              <a:ext cx="954" cy="182"/>
              <a:chOff x="657" y="663"/>
              <a:chExt cx="954" cy="182"/>
            </a:xfrm>
          </p:grpSpPr>
          <p:grpSp>
            <p:nvGrpSpPr>
              <p:cNvPr id="22607" name="Group 84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2615" name="Group 85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1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20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2616" name="Group 88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17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18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608" name="Group 91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2609" name="Group 92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13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14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2610" name="Group 95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1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12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2592" name="Group 98"/>
            <p:cNvGrpSpPr>
              <a:grpSpLocks/>
            </p:cNvGrpSpPr>
            <p:nvPr/>
          </p:nvGrpSpPr>
          <p:grpSpPr bwMode="auto">
            <a:xfrm>
              <a:off x="1746" y="663"/>
              <a:ext cx="954" cy="182"/>
              <a:chOff x="657" y="663"/>
              <a:chExt cx="954" cy="182"/>
            </a:xfrm>
          </p:grpSpPr>
          <p:grpSp>
            <p:nvGrpSpPr>
              <p:cNvPr id="22593" name="Group 99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2601" name="Group 10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0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0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2602" name="Group 103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60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0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594" name="Group 106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2595" name="Group 107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59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60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2596" name="Group 110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259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259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2538" name="Rectangle 113"/>
          <p:cNvSpPr>
            <a:spLocks noChangeArrowheads="1"/>
          </p:cNvSpPr>
          <p:nvPr/>
        </p:nvSpPr>
        <p:spPr bwMode="auto">
          <a:xfrm>
            <a:off x="5364163" y="523875"/>
            <a:ext cx="360362" cy="5048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2539" name="Group 114"/>
          <p:cNvGrpSpPr>
            <a:grpSpLocks/>
          </p:cNvGrpSpPr>
          <p:nvPr/>
        </p:nvGrpSpPr>
        <p:grpSpPr bwMode="auto">
          <a:xfrm>
            <a:off x="1908175" y="4878388"/>
            <a:ext cx="4643438" cy="469900"/>
            <a:chOff x="1292" y="1162"/>
            <a:chExt cx="2177" cy="182"/>
          </a:xfrm>
        </p:grpSpPr>
        <p:sp>
          <p:nvSpPr>
            <p:cNvPr id="22559" name="Rectangle 115"/>
            <p:cNvSpPr>
              <a:spLocks noChangeArrowheads="1"/>
            </p:cNvSpPr>
            <p:nvPr/>
          </p:nvSpPr>
          <p:spPr bwMode="auto">
            <a:xfrm>
              <a:off x="1292" y="1162"/>
              <a:ext cx="21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2560" name="Group 116"/>
            <p:cNvGrpSpPr>
              <a:grpSpLocks/>
            </p:cNvGrpSpPr>
            <p:nvPr/>
          </p:nvGrpSpPr>
          <p:grpSpPr bwMode="auto">
            <a:xfrm>
              <a:off x="1292" y="1162"/>
              <a:ext cx="2043" cy="182"/>
              <a:chOff x="657" y="663"/>
              <a:chExt cx="2043" cy="182"/>
            </a:xfrm>
          </p:grpSpPr>
          <p:grpSp>
            <p:nvGrpSpPr>
              <p:cNvPr id="22561" name="Group 117"/>
              <p:cNvGrpSpPr>
                <a:grpSpLocks/>
              </p:cNvGrpSpPr>
              <p:nvPr/>
            </p:nvGrpSpPr>
            <p:grpSpPr bwMode="auto">
              <a:xfrm>
                <a:off x="657" y="663"/>
                <a:ext cx="954" cy="182"/>
                <a:chOff x="657" y="663"/>
                <a:chExt cx="954" cy="182"/>
              </a:xfrm>
            </p:grpSpPr>
            <p:grpSp>
              <p:nvGrpSpPr>
                <p:cNvPr id="22577" name="Group 118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2585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89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90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2586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87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88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578" name="Group 125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2579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83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84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2580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81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82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562" name="Group 132"/>
              <p:cNvGrpSpPr>
                <a:grpSpLocks/>
              </p:cNvGrpSpPr>
              <p:nvPr/>
            </p:nvGrpSpPr>
            <p:grpSpPr bwMode="auto">
              <a:xfrm>
                <a:off x="1746" y="663"/>
                <a:ext cx="954" cy="182"/>
                <a:chOff x="657" y="663"/>
                <a:chExt cx="954" cy="182"/>
              </a:xfrm>
            </p:grpSpPr>
            <p:grpSp>
              <p:nvGrpSpPr>
                <p:cNvPr id="22563" name="Group 133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2571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75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76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2572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73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74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2564" name="Group 140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256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69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70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2566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256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2568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2540" name="Line 147"/>
          <p:cNvSpPr>
            <a:spLocks noChangeShapeType="1"/>
          </p:cNvSpPr>
          <p:nvPr/>
        </p:nvSpPr>
        <p:spPr bwMode="auto">
          <a:xfrm>
            <a:off x="60848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41" name="Line 148"/>
          <p:cNvSpPr>
            <a:spLocks noChangeShapeType="1"/>
          </p:cNvSpPr>
          <p:nvPr/>
        </p:nvSpPr>
        <p:spPr bwMode="auto">
          <a:xfrm>
            <a:off x="6445250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42" name="Line 149"/>
          <p:cNvSpPr>
            <a:spLocks noChangeShapeType="1"/>
          </p:cNvSpPr>
          <p:nvPr/>
        </p:nvSpPr>
        <p:spPr bwMode="auto">
          <a:xfrm>
            <a:off x="6804025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43" name="Line 150"/>
          <p:cNvSpPr>
            <a:spLocks noChangeShapeType="1"/>
          </p:cNvSpPr>
          <p:nvPr/>
        </p:nvSpPr>
        <p:spPr bwMode="auto">
          <a:xfrm>
            <a:off x="71643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44" name="Text Box 151"/>
          <p:cNvSpPr txBox="1">
            <a:spLocks noChangeArrowheads="1"/>
          </p:cNvSpPr>
          <p:nvPr/>
        </p:nvSpPr>
        <p:spPr bwMode="auto">
          <a:xfrm>
            <a:off x="323850" y="0"/>
            <a:ext cx="172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主串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2545" name="Text Box 152"/>
          <p:cNvSpPr txBox="1">
            <a:spLocks noChangeArrowheads="1"/>
          </p:cNvSpPr>
          <p:nvPr/>
        </p:nvSpPr>
        <p:spPr bwMode="auto">
          <a:xfrm>
            <a:off x="284163" y="4843463"/>
            <a:ext cx="172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22546" name="Rectangle 153"/>
          <p:cNvSpPr>
            <a:spLocks noChangeArrowheads="1"/>
          </p:cNvSpPr>
          <p:nvPr/>
        </p:nvSpPr>
        <p:spPr bwMode="auto">
          <a:xfrm>
            <a:off x="5392738" y="4889500"/>
            <a:ext cx="288925" cy="431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47" name="Text Box 154"/>
          <p:cNvSpPr txBox="1">
            <a:spLocks noChangeArrowheads="1"/>
          </p:cNvSpPr>
          <p:nvPr/>
        </p:nvSpPr>
        <p:spPr bwMode="auto">
          <a:xfrm>
            <a:off x="1906588" y="5319713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</a:rPr>
              <a:t> </a:t>
            </a:r>
            <a:r>
              <a:rPr lang="en-US" altLang="zh-CN" sz="2400" b="1">
                <a:solidFill>
                  <a:srgbClr val="0066FF"/>
                </a:solidFill>
              </a:rPr>
              <a:t>T</a:t>
            </a:r>
            <a:r>
              <a:rPr lang="en-US" altLang="zh-CN" sz="2400" b="1" baseline="-25000">
                <a:solidFill>
                  <a:srgbClr val="0066FF"/>
                </a:solidFill>
              </a:rPr>
              <a:t>1 </a:t>
            </a:r>
            <a:r>
              <a:rPr lang="en-US" altLang="zh-CN" sz="2400" b="1">
                <a:solidFill>
                  <a:srgbClr val="0066FF"/>
                </a:solidFill>
              </a:rPr>
              <a:t>… T</a:t>
            </a:r>
            <a:r>
              <a:rPr lang="en-US" altLang="zh-CN" sz="2400" b="1" baseline="-25000">
                <a:solidFill>
                  <a:srgbClr val="0066FF"/>
                </a:solidFill>
              </a:rPr>
              <a:t>k-1</a:t>
            </a:r>
          </a:p>
        </p:txBody>
      </p:sp>
      <p:sp>
        <p:nvSpPr>
          <p:cNvPr id="22548" name="Text Box 155"/>
          <p:cNvSpPr txBox="1">
            <a:spLocks noChangeArrowheads="1"/>
          </p:cNvSpPr>
          <p:nvPr/>
        </p:nvSpPr>
        <p:spPr bwMode="auto">
          <a:xfrm>
            <a:off x="3763963" y="5345113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</a:rPr>
              <a:t>T</a:t>
            </a:r>
            <a:r>
              <a:rPr lang="en-US" altLang="zh-CN" sz="2400" b="1" baseline="-25000">
                <a:solidFill>
                  <a:srgbClr val="FF00FF"/>
                </a:solidFill>
              </a:rPr>
              <a:t>j-k+1 </a:t>
            </a:r>
            <a:r>
              <a:rPr lang="en-US" altLang="zh-CN" sz="2400" b="1">
                <a:solidFill>
                  <a:srgbClr val="FF00FF"/>
                </a:solidFill>
              </a:rPr>
              <a:t>… T</a:t>
            </a:r>
            <a:r>
              <a:rPr lang="en-US" altLang="zh-CN" sz="2400" b="1" baseline="-25000">
                <a:solidFill>
                  <a:srgbClr val="FF00FF"/>
                </a:solidFill>
              </a:rPr>
              <a:t>j-1</a:t>
            </a:r>
          </a:p>
        </p:txBody>
      </p:sp>
      <p:sp>
        <p:nvSpPr>
          <p:cNvPr id="177308" name="Text Box 156"/>
          <p:cNvSpPr txBox="1">
            <a:spLocks noChangeArrowheads="1"/>
          </p:cNvSpPr>
          <p:nvPr/>
        </p:nvSpPr>
        <p:spPr bwMode="auto">
          <a:xfrm>
            <a:off x="3603625" y="440848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k</a:t>
            </a:r>
            <a:r>
              <a:rPr lang="en-US" altLang="zh-CN" sz="2800" b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550" name="Text Box 157"/>
          <p:cNvSpPr txBox="1">
            <a:spLocks noChangeArrowheads="1"/>
          </p:cNvSpPr>
          <p:nvPr/>
        </p:nvSpPr>
        <p:spPr bwMode="auto">
          <a:xfrm>
            <a:off x="5357813" y="5289550"/>
            <a:ext cx="67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j</a:t>
            </a:r>
          </a:p>
        </p:txBody>
      </p:sp>
      <p:sp>
        <p:nvSpPr>
          <p:cNvPr id="22551" name="Text Box 159"/>
          <p:cNvSpPr txBox="1">
            <a:spLocks noChangeArrowheads="1"/>
          </p:cNvSpPr>
          <p:nvPr/>
        </p:nvSpPr>
        <p:spPr bwMode="auto">
          <a:xfrm>
            <a:off x="1860550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66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0066FF"/>
                </a:solidFill>
                <a:latin typeface="宋体" pitchFamily="2" charset="-122"/>
              </a:rPr>
              <a:t>前缀子串</a:t>
            </a:r>
            <a:endParaRPr lang="zh-CN" altLang="en-US" sz="2400" baseline="-2500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22552" name="Text Box 160"/>
          <p:cNvSpPr txBox="1">
            <a:spLocks noChangeArrowheads="1"/>
          </p:cNvSpPr>
          <p:nvPr/>
        </p:nvSpPr>
        <p:spPr bwMode="auto">
          <a:xfrm>
            <a:off x="3783013" y="5761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latin typeface="宋体" pitchFamily="2" charset="-122"/>
              </a:rPr>
              <a:t> </a:t>
            </a:r>
            <a:r>
              <a:rPr lang="zh-CN" altLang="en-US" sz="2400">
                <a:solidFill>
                  <a:srgbClr val="FF00FF"/>
                </a:solidFill>
                <a:latin typeface="宋体" pitchFamily="2" charset="-122"/>
              </a:rPr>
              <a:t>后缀子串</a:t>
            </a:r>
            <a:endParaRPr lang="zh-CN" altLang="en-US" sz="2400" baseline="-25000">
              <a:solidFill>
                <a:srgbClr val="FF00FF"/>
              </a:solidFill>
              <a:latin typeface="宋体" pitchFamily="2" charset="-122"/>
            </a:endParaRPr>
          </a:p>
        </p:txBody>
      </p:sp>
      <p:sp>
        <p:nvSpPr>
          <p:cNvPr id="22553" name="Text Box 165"/>
          <p:cNvSpPr txBox="1">
            <a:spLocks noChangeArrowheads="1"/>
          </p:cNvSpPr>
          <p:nvPr/>
        </p:nvSpPr>
        <p:spPr bwMode="auto">
          <a:xfrm>
            <a:off x="0" y="640080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7351" name="Line 199"/>
          <p:cNvSpPr>
            <a:spLocks noChangeShapeType="1"/>
          </p:cNvSpPr>
          <p:nvPr/>
        </p:nvSpPr>
        <p:spPr bwMode="auto">
          <a:xfrm>
            <a:off x="3700463" y="3376613"/>
            <a:ext cx="168592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7356" name="Line 204"/>
          <p:cNvSpPr>
            <a:spLocks noChangeShapeType="1"/>
          </p:cNvSpPr>
          <p:nvPr/>
        </p:nvSpPr>
        <p:spPr bwMode="auto">
          <a:xfrm>
            <a:off x="1935163" y="4906963"/>
            <a:ext cx="168592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7357" name="Line 205"/>
          <p:cNvSpPr>
            <a:spLocks noChangeShapeType="1"/>
          </p:cNvSpPr>
          <p:nvPr/>
        </p:nvSpPr>
        <p:spPr bwMode="auto">
          <a:xfrm flipV="1">
            <a:off x="3671888" y="585788"/>
            <a:ext cx="1668462" cy="4175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7358" name="Line 206"/>
          <p:cNvSpPr>
            <a:spLocks noChangeShapeType="1"/>
          </p:cNvSpPr>
          <p:nvPr/>
        </p:nvSpPr>
        <p:spPr bwMode="auto">
          <a:xfrm flipV="1">
            <a:off x="3719513" y="4921250"/>
            <a:ext cx="1668462" cy="41751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2558" name="Text Box 210"/>
          <p:cNvSpPr txBox="1">
            <a:spLocks noChangeArrowheads="1"/>
          </p:cNvSpPr>
          <p:nvPr/>
        </p:nvSpPr>
        <p:spPr bwMode="auto">
          <a:xfrm>
            <a:off x="1955800" y="6211888"/>
            <a:ext cx="417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</a:rPr>
              <a:t>T[1..k-1] = T[j-k+1..j-1]</a:t>
            </a:r>
          </a:p>
        </p:txBody>
      </p:sp>
      <p:sp>
        <p:nvSpPr>
          <p:cNvPr id="206" name="文本框 205"/>
          <p:cNvSpPr txBox="1"/>
          <p:nvPr/>
        </p:nvSpPr>
        <p:spPr>
          <a:xfrm>
            <a:off x="6445372" y="5451029"/>
            <a:ext cx="262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失效函数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:</a:t>
            </a:r>
          </a:p>
          <a:p>
            <a:pPr algn="ctr" eaLnBrk="1" hangingPunct="1"/>
            <a:r>
              <a:rPr lang="en-US" altLang="zh-CN" sz="3200" b="1" dirty="0" smtClean="0">
                <a:solidFill>
                  <a:srgbClr val="FF0000"/>
                </a:solidFill>
              </a:rPr>
              <a:t>next[j]=k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2</a:t>
            </a:r>
            <a:endParaRPr lang="zh-CN" altLang="en-US" sz="32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8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08" grpId="0"/>
      <p:bldP spid="177351" grpId="0" animBg="1"/>
      <p:bldP spid="177356" grpId="0" animBg="1"/>
      <p:bldP spid="177357" grpId="0" animBg="1"/>
      <p:bldP spid="177358" grpId="0" animBg="1"/>
      <p:bldP spid="2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36210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endParaRPr lang="en-US" altLang="zh-CN" sz="4000">
              <a:solidFill>
                <a:srgbClr val="000000"/>
              </a:solidFill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908175" y="523875"/>
            <a:ext cx="3452813" cy="504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9750" y="523875"/>
            <a:ext cx="831691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364163" y="20638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755650" y="523875"/>
            <a:ext cx="4319588" cy="504825"/>
            <a:chOff x="657" y="663"/>
            <a:chExt cx="2043" cy="182"/>
          </a:xfrm>
        </p:grpSpPr>
        <p:grpSp>
          <p:nvGrpSpPr>
            <p:cNvPr id="23653" name="Group 8"/>
            <p:cNvGrpSpPr>
              <a:grpSpLocks/>
            </p:cNvGrpSpPr>
            <p:nvPr/>
          </p:nvGrpSpPr>
          <p:grpSpPr bwMode="auto">
            <a:xfrm>
              <a:off x="657" y="663"/>
              <a:ext cx="954" cy="182"/>
              <a:chOff x="657" y="663"/>
              <a:chExt cx="954" cy="182"/>
            </a:xfrm>
          </p:grpSpPr>
          <p:grpSp>
            <p:nvGrpSpPr>
              <p:cNvPr id="23669" name="Group 9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3677" name="Group 10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8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8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3678" name="Group 13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7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8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670" name="Group 16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3671" name="Group 17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7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7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3672" name="Group 20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7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7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3654" name="Group 23"/>
            <p:cNvGrpSpPr>
              <a:grpSpLocks/>
            </p:cNvGrpSpPr>
            <p:nvPr/>
          </p:nvGrpSpPr>
          <p:grpSpPr bwMode="auto">
            <a:xfrm>
              <a:off x="1746" y="663"/>
              <a:ext cx="954" cy="182"/>
              <a:chOff x="657" y="663"/>
              <a:chExt cx="954" cy="182"/>
            </a:xfrm>
          </p:grpSpPr>
          <p:grpSp>
            <p:nvGrpSpPr>
              <p:cNvPr id="23655" name="Group 24"/>
              <p:cNvGrpSpPr>
                <a:grpSpLocks/>
              </p:cNvGrpSpPr>
              <p:nvPr/>
            </p:nvGrpSpPr>
            <p:grpSpPr bwMode="auto">
              <a:xfrm>
                <a:off x="657" y="663"/>
                <a:ext cx="409" cy="182"/>
                <a:chOff x="657" y="663"/>
                <a:chExt cx="409" cy="182"/>
              </a:xfrm>
            </p:grpSpPr>
            <p:grpSp>
              <p:nvGrpSpPr>
                <p:cNvPr id="23663" name="Group 25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6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6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3664" name="Group 28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6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6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3656" name="Group 31"/>
              <p:cNvGrpSpPr>
                <a:grpSpLocks/>
              </p:cNvGrpSpPr>
              <p:nvPr/>
            </p:nvGrpSpPr>
            <p:grpSpPr bwMode="auto">
              <a:xfrm>
                <a:off x="1202" y="663"/>
                <a:ext cx="409" cy="182"/>
                <a:chOff x="657" y="663"/>
                <a:chExt cx="409" cy="182"/>
              </a:xfrm>
            </p:grpSpPr>
            <p:grpSp>
              <p:nvGrpSpPr>
                <p:cNvPr id="23657" name="Group 32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3658" name="Group 35"/>
                <p:cNvGrpSpPr>
                  <a:grpSpLocks/>
                </p:cNvGrpSpPr>
                <p:nvPr/>
              </p:nvGrpSpPr>
              <p:grpSpPr bwMode="auto">
                <a:xfrm>
                  <a:off x="930" y="663"/>
                  <a:ext cx="136" cy="182"/>
                  <a:chOff x="657" y="663"/>
                  <a:chExt cx="136" cy="182"/>
                </a:xfrm>
              </p:grpSpPr>
              <p:sp>
                <p:nvSpPr>
                  <p:cNvPr id="236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36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93" y="663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3559" name="Text Box 38"/>
          <p:cNvSpPr txBox="1">
            <a:spLocks noChangeArrowheads="1"/>
          </p:cNvSpPr>
          <p:nvPr/>
        </p:nvSpPr>
        <p:spPr bwMode="auto">
          <a:xfrm>
            <a:off x="5364163" y="2828925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j</a:t>
            </a:r>
          </a:p>
        </p:txBody>
      </p:sp>
      <p:sp>
        <p:nvSpPr>
          <p:cNvPr id="23560" name="Rectangle 39"/>
          <p:cNvSpPr>
            <a:spLocks noChangeArrowheads="1"/>
          </p:cNvSpPr>
          <p:nvPr/>
        </p:nvSpPr>
        <p:spPr bwMode="auto">
          <a:xfrm>
            <a:off x="5364163" y="523875"/>
            <a:ext cx="360362" cy="5048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3561" name="Group 40"/>
          <p:cNvGrpSpPr>
            <a:grpSpLocks/>
          </p:cNvGrpSpPr>
          <p:nvPr/>
        </p:nvGrpSpPr>
        <p:grpSpPr bwMode="auto">
          <a:xfrm>
            <a:off x="3779838" y="596900"/>
            <a:ext cx="1944687" cy="790575"/>
            <a:chOff x="2381" y="376"/>
            <a:chExt cx="1225" cy="498"/>
          </a:xfrm>
        </p:grpSpPr>
        <p:sp>
          <p:nvSpPr>
            <p:cNvPr id="23651" name="Line 41"/>
            <p:cNvSpPr>
              <a:spLocks noChangeShapeType="1"/>
            </p:cNvSpPr>
            <p:nvPr/>
          </p:nvSpPr>
          <p:spPr bwMode="auto">
            <a:xfrm>
              <a:off x="2472" y="376"/>
              <a:ext cx="907" cy="1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652" name="Text Box 42"/>
            <p:cNvSpPr txBox="1">
              <a:spLocks noChangeArrowheads="1"/>
            </p:cNvSpPr>
            <p:nvPr/>
          </p:nvSpPr>
          <p:spPr bwMode="auto">
            <a:xfrm>
              <a:off x="2381" y="586"/>
              <a:ext cx="1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</a:rPr>
                <a:t>s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i-k+1 </a:t>
              </a:r>
              <a:r>
                <a:rPr lang="en-US" altLang="zh-CN" sz="2400" b="1">
                  <a:solidFill>
                    <a:srgbClr val="000000"/>
                  </a:solidFill>
                </a:rPr>
                <a:t>…  s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i-1</a:t>
              </a:r>
            </a:p>
          </p:txBody>
        </p:sp>
      </p:grpSp>
      <p:grpSp>
        <p:nvGrpSpPr>
          <p:cNvPr id="23562" name="Group 43"/>
          <p:cNvGrpSpPr>
            <a:grpSpLocks/>
          </p:cNvGrpSpPr>
          <p:nvPr/>
        </p:nvGrpSpPr>
        <p:grpSpPr bwMode="auto">
          <a:xfrm>
            <a:off x="1908175" y="2359025"/>
            <a:ext cx="4643438" cy="469900"/>
            <a:chOff x="1292" y="1162"/>
            <a:chExt cx="2177" cy="182"/>
          </a:xfrm>
        </p:grpSpPr>
        <p:sp>
          <p:nvSpPr>
            <p:cNvPr id="23619" name="Rectangle 44"/>
            <p:cNvSpPr>
              <a:spLocks noChangeArrowheads="1"/>
            </p:cNvSpPr>
            <p:nvPr/>
          </p:nvSpPr>
          <p:spPr bwMode="auto">
            <a:xfrm>
              <a:off x="1292" y="1162"/>
              <a:ext cx="21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3620" name="Group 45"/>
            <p:cNvGrpSpPr>
              <a:grpSpLocks/>
            </p:cNvGrpSpPr>
            <p:nvPr/>
          </p:nvGrpSpPr>
          <p:grpSpPr bwMode="auto">
            <a:xfrm>
              <a:off x="1292" y="1162"/>
              <a:ext cx="2043" cy="182"/>
              <a:chOff x="657" y="663"/>
              <a:chExt cx="2043" cy="182"/>
            </a:xfrm>
          </p:grpSpPr>
          <p:grpSp>
            <p:nvGrpSpPr>
              <p:cNvPr id="23621" name="Group 46"/>
              <p:cNvGrpSpPr>
                <a:grpSpLocks/>
              </p:cNvGrpSpPr>
              <p:nvPr/>
            </p:nvGrpSpPr>
            <p:grpSpPr bwMode="auto">
              <a:xfrm>
                <a:off x="657" y="663"/>
                <a:ext cx="954" cy="182"/>
                <a:chOff x="657" y="663"/>
                <a:chExt cx="954" cy="182"/>
              </a:xfrm>
            </p:grpSpPr>
            <p:grpSp>
              <p:nvGrpSpPr>
                <p:cNvPr id="23637" name="Group 47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364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49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50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3646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47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48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3638" name="Group 54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3639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43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44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364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4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42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3622" name="Group 61"/>
              <p:cNvGrpSpPr>
                <a:grpSpLocks/>
              </p:cNvGrpSpPr>
              <p:nvPr/>
            </p:nvGrpSpPr>
            <p:grpSpPr bwMode="auto">
              <a:xfrm>
                <a:off x="1746" y="663"/>
                <a:ext cx="954" cy="182"/>
                <a:chOff x="657" y="663"/>
                <a:chExt cx="954" cy="182"/>
              </a:xfrm>
            </p:grpSpPr>
            <p:grpSp>
              <p:nvGrpSpPr>
                <p:cNvPr id="23623" name="Group 62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363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35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36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3632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33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3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3624" name="Group 69"/>
                <p:cNvGrpSpPr>
                  <a:grpSpLocks/>
                </p:cNvGrpSpPr>
                <p:nvPr/>
              </p:nvGrpSpPr>
              <p:grpSpPr bwMode="auto">
                <a:xfrm>
                  <a:off x="1202" y="663"/>
                  <a:ext cx="409" cy="182"/>
                  <a:chOff x="657" y="663"/>
                  <a:chExt cx="409" cy="182"/>
                </a:xfrm>
              </p:grpSpPr>
              <p:grpSp>
                <p:nvGrpSpPr>
                  <p:cNvPr id="236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29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3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362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930" y="663"/>
                    <a:ext cx="136" cy="182"/>
                    <a:chOff x="657" y="663"/>
                    <a:chExt cx="136" cy="182"/>
                  </a:xfrm>
                </p:grpSpPr>
                <p:sp>
                  <p:nvSpPr>
                    <p:cNvPr id="23627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7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23628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663"/>
                      <a:ext cx="0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zh-CN" altLang="en-US" sz="24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23563" name="Rectangle 76"/>
          <p:cNvSpPr>
            <a:spLocks noChangeArrowheads="1"/>
          </p:cNvSpPr>
          <p:nvPr/>
        </p:nvSpPr>
        <p:spPr bwMode="auto">
          <a:xfrm>
            <a:off x="5364163" y="2359025"/>
            <a:ext cx="288925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3564" name="Group 77"/>
          <p:cNvGrpSpPr>
            <a:grpSpLocks/>
          </p:cNvGrpSpPr>
          <p:nvPr/>
        </p:nvGrpSpPr>
        <p:grpSpPr bwMode="auto">
          <a:xfrm>
            <a:off x="1763713" y="2470150"/>
            <a:ext cx="1584325" cy="815975"/>
            <a:chOff x="1111" y="1556"/>
            <a:chExt cx="998" cy="514"/>
          </a:xfrm>
        </p:grpSpPr>
        <p:sp>
          <p:nvSpPr>
            <p:cNvPr id="23617" name="Text Box 78"/>
            <p:cNvSpPr txBox="1">
              <a:spLocks noChangeArrowheads="1"/>
            </p:cNvSpPr>
            <p:nvPr/>
          </p:nvSpPr>
          <p:spPr bwMode="auto">
            <a:xfrm>
              <a:off x="1111" y="1782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1 </a:t>
              </a:r>
              <a:r>
                <a:rPr lang="en-US" altLang="zh-CN" sz="2400" b="1">
                  <a:solidFill>
                    <a:srgbClr val="000000"/>
                  </a:solidFill>
                </a:rPr>
                <a:t>… 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k-1</a:t>
              </a:r>
            </a:p>
          </p:txBody>
        </p:sp>
        <p:sp>
          <p:nvSpPr>
            <p:cNvPr id="23618" name="Line 79"/>
            <p:cNvSpPr>
              <a:spLocks noChangeShapeType="1"/>
            </p:cNvSpPr>
            <p:nvPr/>
          </p:nvSpPr>
          <p:spPr bwMode="auto">
            <a:xfrm>
              <a:off x="1202" y="1556"/>
              <a:ext cx="862" cy="1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23565" name="Group 80"/>
          <p:cNvGrpSpPr>
            <a:grpSpLocks/>
          </p:cNvGrpSpPr>
          <p:nvPr/>
        </p:nvGrpSpPr>
        <p:grpSpPr bwMode="auto">
          <a:xfrm>
            <a:off x="3779838" y="2468563"/>
            <a:ext cx="2089150" cy="889000"/>
            <a:chOff x="2381" y="1555"/>
            <a:chExt cx="1316" cy="560"/>
          </a:xfrm>
        </p:grpSpPr>
        <p:sp>
          <p:nvSpPr>
            <p:cNvPr id="23615" name="Text Box 81"/>
            <p:cNvSpPr txBox="1">
              <a:spLocks noChangeArrowheads="1"/>
            </p:cNvSpPr>
            <p:nvPr/>
          </p:nvSpPr>
          <p:spPr bwMode="auto">
            <a:xfrm>
              <a:off x="2381" y="1827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j-k+1 </a:t>
              </a:r>
              <a:r>
                <a:rPr lang="en-US" altLang="zh-CN" sz="2400" b="1">
                  <a:solidFill>
                    <a:srgbClr val="000000"/>
                  </a:solidFill>
                </a:rPr>
                <a:t>… T</a:t>
              </a:r>
              <a:r>
                <a:rPr lang="en-US" altLang="zh-CN" sz="2400" b="1" baseline="-25000">
                  <a:solidFill>
                    <a:srgbClr val="000000"/>
                  </a:solidFill>
                </a:rPr>
                <a:t>j-1</a:t>
              </a:r>
            </a:p>
          </p:txBody>
        </p:sp>
        <p:sp>
          <p:nvSpPr>
            <p:cNvPr id="23616" name="Line 82"/>
            <p:cNvSpPr>
              <a:spLocks noChangeShapeType="1"/>
            </p:cNvSpPr>
            <p:nvPr/>
          </p:nvSpPr>
          <p:spPr bwMode="auto">
            <a:xfrm>
              <a:off x="2472" y="1555"/>
              <a:ext cx="874" cy="1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3566" name="Line 83"/>
          <p:cNvSpPr>
            <a:spLocks noChangeShapeType="1"/>
          </p:cNvSpPr>
          <p:nvPr/>
        </p:nvSpPr>
        <p:spPr bwMode="auto">
          <a:xfrm>
            <a:off x="60848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67" name="Line 84"/>
          <p:cNvSpPr>
            <a:spLocks noChangeShapeType="1"/>
          </p:cNvSpPr>
          <p:nvPr/>
        </p:nvSpPr>
        <p:spPr bwMode="auto">
          <a:xfrm>
            <a:off x="6445250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3568" name="Group 85"/>
          <p:cNvGrpSpPr>
            <a:grpSpLocks/>
          </p:cNvGrpSpPr>
          <p:nvPr/>
        </p:nvGrpSpPr>
        <p:grpSpPr bwMode="auto">
          <a:xfrm>
            <a:off x="3924300" y="1531938"/>
            <a:ext cx="4643438" cy="469900"/>
            <a:chOff x="2472" y="965"/>
            <a:chExt cx="2925" cy="296"/>
          </a:xfrm>
        </p:grpSpPr>
        <p:grpSp>
          <p:nvGrpSpPr>
            <p:cNvPr id="23580" name="Group 86"/>
            <p:cNvGrpSpPr>
              <a:grpSpLocks/>
            </p:cNvGrpSpPr>
            <p:nvPr/>
          </p:nvGrpSpPr>
          <p:grpSpPr bwMode="auto">
            <a:xfrm>
              <a:off x="2472" y="965"/>
              <a:ext cx="2925" cy="296"/>
              <a:chOff x="1292" y="1162"/>
              <a:chExt cx="2177" cy="182"/>
            </a:xfrm>
          </p:grpSpPr>
          <p:sp>
            <p:nvSpPr>
              <p:cNvPr id="23583" name="Rectangle 87"/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177" cy="18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584" name="Group 88"/>
              <p:cNvGrpSpPr>
                <a:grpSpLocks/>
              </p:cNvGrpSpPr>
              <p:nvPr/>
            </p:nvGrpSpPr>
            <p:grpSpPr bwMode="auto">
              <a:xfrm>
                <a:off x="1292" y="1162"/>
                <a:ext cx="2043" cy="182"/>
                <a:chOff x="657" y="663"/>
                <a:chExt cx="2043" cy="182"/>
              </a:xfrm>
            </p:grpSpPr>
            <p:grpSp>
              <p:nvGrpSpPr>
                <p:cNvPr id="23585" name="Group 89"/>
                <p:cNvGrpSpPr>
                  <a:grpSpLocks/>
                </p:cNvGrpSpPr>
                <p:nvPr/>
              </p:nvGrpSpPr>
              <p:grpSpPr bwMode="auto">
                <a:xfrm>
                  <a:off x="657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3601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3609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613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14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610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61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1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602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3603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60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0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604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605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06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586" name="Group 104"/>
                <p:cNvGrpSpPr>
                  <a:grpSpLocks/>
                </p:cNvGrpSpPr>
                <p:nvPr/>
              </p:nvGrpSpPr>
              <p:grpSpPr bwMode="auto">
                <a:xfrm>
                  <a:off x="1746" y="663"/>
                  <a:ext cx="954" cy="182"/>
                  <a:chOff x="657" y="663"/>
                  <a:chExt cx="954" cy="182"/>
                </a:xfrm>
              </p:grpSpPr>
              <p:grpSp>
                <p:nvGrpSpPr>
                  <p:cNvPr id="23587" name="Group 105"/>
                  <p:cNvGrpSpPr>
                    <a:grpSpLocks/>
                  </p:cNvGrpSpPr>
                  <p:nvPr/>
                </p:nvGrpSpPr>
                <p:grpSpPr bwMode="auto">
                  <a:xfrm>
                    <a:off x="657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3595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599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600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596" name="Group 1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597" name="Line 1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98" name="Line 1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2358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202" y="663"/>
                    <a:ext cx="409" cy="182"/>
                    <a:chOff x="657" y="663"/>
                    <a:chExt cx="409" cy="182"/>
                  </a:xfrm>
                </p:grpSpPr>
                <p:grpSp>
                  <p:nvGrpSpPr>
                    <p:cNvPr id="23589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7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593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94" name="Line 1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3590" name="Group 1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30" y="663"/>
                      <a:ext cx="136" cy="182"/>
                      <a:chOff x="657" y="663"/>
                      <a:chExt cx="136" cy="182"/>
                    </a:xfrm>
                  </p:grpSpPr>
                  <p:sp>
                    <p:nvSpPr>
                      <p:cNvPr id="23591" name="Line 1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7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23592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93" y="663"/>
                        <a:ext cx="0" cy="18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1" hangingPunct="1"/>
                        <a:endParaRPr lang="zh-CN" altLang="en-US" sz="2400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3581" name="Line 119"/>
            <p:cNvSpPr>
              <a:spLocks noChangeShapeType="1"/>
            </p:cNvSpPr>
            <p:nvPr/>
          </p:nvSpPr>
          <p:spPr bwMode="auto">
            <a:xfrm>
              <a:off x="2472" y="1035"/>
              <a:ext cx="862" cy="1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582" name="Rectangle 120"/>
            <p:cNvSpPr>
              <a:spLocks noChangeArrowheads="1"/>
            </p:cNvSpPr>
            <p:nvPr/>
          </p:nvSpPr>
          <p:spPr bwMode="auto">
            <a:xfrm>
              <a:off x="3379" y="965"/>
              <a:ext cx="182" cy="27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3569" name="Line 121"/>
          <p:cNvSpPr>
            <a:spLocks noChangeShapeType="1"/>
          </p:cNvSpPr>
          <p:nvPr/>
        </p:nvSpPr>
        <p:spPr bwMode="auto">
          <a:xfrm>
            <a:off x="6804025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70" name="Line 122"/>
          <p:cNvSpPr>
            <a:spLocks noChangeShapeType="1"/>
          </p:cNvSpPr>
          <p:nvPr/>
        </p:nvSpPr>
        <p:spPr bwMode="auto">
          <a:xfrm>
            <a:off x="7164388" y="5238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71" name="Text Box 123"/>
          <p:cNvSpPr txBox="1">
            <a:spLocks noChangeArrowheads="1"/>
          </p:cNvSpPr>
          <p:nvPr/>
        </p:nvSpPr>
        <p:spPr bwMode="auto">
          <a:xfrm>
            <a:off x="323850" y="0"/>
            <a:ext cx="172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主串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3572" name="Text Box 124"/>
          <p:cNvSpPr txBox="1">
            <a:spLocks noChangeArrowheads="1"/>
          </p:cNvSpPr>
          <p:nvPr/>
        </p:nvSpPr>
        <p:spPr bwMode="auto">
          <a:xfrm>
            <a:off x="900113" y="1773238"/>
            <a:ext cx="172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23573" name="Text Box 125"/>
          <p:cNvSpPr txBox="1">
            <a:spLocks noChangeArrowheads="1"/>
          </p:cNvSpPr>
          <p:nvPr/>
        </p:nvSpPr>
        <p:spPr bwMode="auto">
          <a:xfrm>
            <a:off x="3322638" y="1844675"/>
            <a:ext cx="67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3574" name="Text Box 126"/>
          <p:cNvSpPr txBox="1">
            <a:spLocks noChangeArrowheads="1"/>
          </p:cNvSpPr>
          <p:nvPr/>
        </p:nvSpPr>
        <p:spPr bwMode="auto">
          <a:xfrm>
            <a:off x="5364163" y="1109663"/>
            <a:ext cx="67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3575" name="Rectangle 127"/>
          <p:cNvSpPr>
            <a:spLocks noChangeArrowheads="1"/>
          </p:cNvSpPr>
          <p:nvPr/>
        </p:nvSpPr>
        <p:spPr bwMode="auto">
          <a:xfrm>
            <a:off x="3348038" y="2349500"/>
            <a:ext cx="287337" cy="503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65664" name="Text Box 128"/>
          <p:cNvSpPr txBox="1">
            <a:spLocks noChangeArrowheads="1"/>
          </p:cNvSpPr>
          <p:nvPr/>
        </p:nvSpPr>
        <p:spPr bwMode="auto">
          <a:xfrm>
            <a:off x="107950" y="3459163"/>
            <a:ext cx="88931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当一趟匹配过程出现字符不等时，不需回退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指针，而是利用已得到的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2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部分匹配</a:t>
            </a:r>
            <a:r>
              <a:rPr lang="zh-CN" altLang="en-US" sz="32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结果将模式串向右滑动</a:t>
            </a:r>
            <a:r>
              <a:rPr lang="zh-CN" altLang="en-US" sz="32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到位置 </a:t>
            </a:r>
            <a:r>
              <a:rPr lang="en-US" altLang="zh-CN" sz="32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32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，继续比较。</a:t>
            </a:r>
          </a:p>
        </p:txBody>
      </p:sp>
      <p:sp>
        <p:nvSpPr>
          <p:cNvPr id="65665" name="Text Box 129"/>
          <p:cNvSpPr txBox="1">
            <a:spLocks noChangeArrowheads="1"/>
          </p:cNvSpPr>
          <p:nvPr/>
        </p:nvSpPr>
        <p:spPr bwMode="auto">
          <a:xfrm>
            <a:off x="0" y="5043488"/>
            <a:ext cx="91440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如何选择模式串中的</a:t>
            </a:r>
            <a:r>
              <a:rPr lang="en-US" altLang="zh-CN" sz="3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31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？也就是说，当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主串中第</a:t>
            </a:r>
            <a:r>
              <a:rPr lang="en-US" altLang="zh-CN" sz="31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31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与模式串中第</a:t>
            </a:r>
            <a:r>
              <a:rPr lang="en-US" altLang="zh-CN" sz="31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个字符</a:t>
            </a:r>
            <a:r>
              <a:rPr lang="zh-CN" altLang="en-US" sz="3100" b="1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失配</a:t>
            </a:r>
            <a:r>
              <a:rPr lang="zh-CN" altLang="en-US" sz="3100" b="1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时，主串第</a:t>
            </a:r>
            <a:r>
              <a:rPr lang="en-US" altLang="zh-CN" sz="31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31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个字符</a:t>
            </a:r>
            <a:r>
              <a:rPr lang="zh-CN" altLang="en-US" sz="31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应该与模式串中第几个字符再比较</a:t>
            </a:r>
            <a:r>
              <a:rPr lang="zh-CN" altLang="en-US" sz="31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31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78" name="Rectangle 3"/>
          <p:cNvSpPr>
            <a:spLocks noChangeArrowheads="1"/>
          </p:cNvSpPr>
          <p:nvPr/>
        </p:nvSpPr>
        <p:spPr bwMode="auto">
          <a:xfrm>
            <a:off x="7399338" y="1519238"/>
            <a:ext cx="288925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79" name="Text Box 4"/>
          <p:cNvSpPr txBox="1">
            <a:spLocks noChangeArrowheads="1"/>
          </p:cNvSpPr>
          <p:nvPr/>
        </p:nvSpPr>
        <p:spPr bwMode="auto">
          <a:xfrm>
            <a:off x="7399338" y="1958975"/>
            <a:ext cx="43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31157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64" grpId="0" autoUpdateAnimBg="0"/>
      <p:bldP spid="6566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98500" y="406400"/>
            <a:ext cx="6430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定义：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b="1" i="1">
                <a:solidFill>
                  <a:srgbClr val="000000"/>
                </a:solidFill>
                <a:ea typeface="楷体_GB2312" pitchFamily="49" charset="-122"/>
              </a:rPr>
              <a:t>失效函数 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next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23850" y="1412875"/>
            <a:ext cx="8496300" cy="2736850"/>
            <a:chOff x="68" y="618"/>
            <a:chExt cx="5602" cy="1950"/>
          </a:xfrm>
        </p:grpSpPr>
        <p:sp>
          <p:nvSpPr>
            <p:cNvPr id="25623" name="Rectangle 4"/>
            <p:cNvSpPr>
              <a:spLocks noChangeArrowheads="1"/>
            </p:cNvSpPr>
            <p:nvPr/>
          </p:nvSpPr>
          <p:spPr bwMode="auto">
            <a:xfrm>
              <a:off x="68" y="618"/>
              <a:ext cx="5602" cy="19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24" name="Text Box 5"/>
            <p:cNvSpPr txBox="1">
              <a:spLocks noChangeArrowheads="1"/>
            </p:cNvSpPr>
            <p:nvPr/>
          </p:nvSpPr>
          <p:spPr bwMode="auto">
            <a:xfrm>
              <a:off x="92" y="1208"/>
              <a:ext cx="14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Next [ j ] =</a:t>
              </a:r>
            </a:p>
          </p:txBody>
        </p:sp>
        <p:sp>
          <p:nvSpPr>
            <p:cNvPr id="25625" name="Text Box 6"/>
            <p:cNvSpPr txBox="1">
              <a:spLocks noChangeArrowheads="1"/>
            </p:cNvSpPr>
            <p:nvPr/>
          </p:nvSpPr>
          <p:spPr bwMode="auto">
            <a:xfrm>
              <a:off x="1497" y="708"/>
              <a:ext cx="4149" cy="1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0   				</a:t>
              </a:r>
              <a:r>
                <a:rPr lang="zh-CN" altLang="en-US" sz="2800" dirty="0">
                  <a:solidFill>
                    <a:srgbClr val="000000"/>
                  </a:solidFill>
                </a:rPr>
                <a:t>当 </a:t>
              </a:r>
              <a:r>
                <a:rPr lang="en-US" altLang="zh-CN" sz="2800" dirty="0">
                  <a:solidFill>
                    <a:srgbClr val="000000"/>
                  </a:solidFill>
                </a:rPr>
                <a:t>j</a:t>
              </a:r>
              <a:r>
                <a:rPr lang="zh-CN" altLang="en-US" sz="2800" dirty="0">
                  <a:solidFill>
                    <a:srgbClr val="000000"/>
                  </a:solidFill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</a:rPr>
                <a:t>1 </a:t>
              </a:r>
              <a:r>
                <a:rPr lang="zh-CN" altLang="en-US" sz="2800" dirty="0">
                  <a:solidFill>
                    <a:srgbClr val="000000"/>
                  </a:solidFill>
                </a:rPr>
                <a:t>时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Max 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{</a:t>
              </a:r>
              <a:r>
                <a:rPr lang="en-US" altLang="zh-CN" sz="2800" dirty="0">
                  <a:solidFill>
                    <a:srgbClr val="000000"/>
                  </a:solidFill>
                </a:rPr>
                <a:t> k |  1&lt;k&lt;j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                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且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,…, 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k-1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 = 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j-k+1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 … 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j-1</a:t>
              </a:r>
              <a:r>
                <a:rPr lang="en-US" altLang="zh-CN" sz="2800" b="1" baseline="300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1				</a:t>
              </a:r>
              <a:r>
                <a:rPr lang="zh-CN" altLang="en-US" sz="2800" dirty="0">
                  <a:solidFill>
                    <a:srgbClr val="000000"/>
                  </a:solidFill>
                </a:rPr>
                <a:t>其他情况</a:t>
              </a:r>
            </a:p>
          </p:txBody>
        </p:sp>
        <p:sp>
          <p:nvSpPr>
            <p:cNvPr id="25626" name="AutoShape 7"/>
            <p:cNvSpPr>
              <a:spLocks/>
            </p:cNvSpPr>
            <p:nvPr/>
          </p:nvSpPr>
          <p:spPr bwMode="auto">
            <a:xfrm>
              <a:off x="1316" y="845"/>
              <a:ext cx="90" cy="1570"/>
            </a:xfrm>
            <a:prstGeom prst="leftBrace">
              <a:avLst>
                <a:gd name="adj1" fmla="val 1453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1973263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2405063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582" name="Text Box 22"/>
          <p:cNvSpPr txBox="1">
            <a:spLocks noChangeArrowheads="1"/>
          </p:cNvSpPr>
          <p:nvPr/>
        </p:nvSpPr>
        <p:spPr bwMode="auto">
          <a:xfrm>
            <a:off x="2909888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2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94583" name="Text Box 23"/>
          <p:cNvSpPr txBox="1">
            <a:spLocks noChangeArrowheads="1"/>
          </p:cNvSpPr>
          <p:nvPr/>
        </p:nvSpPr>
        <p:spPr bwMode="auto">
          <a:xfrm>
            <a:off x="3341688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94584" name="Text Box 24"/>
          <p:cNvSpPr txBox="1">
            <a:spLocks noChangeArrowheads="1"/>
          </p:cNvSpPr>
          <p:nvPr/>
        </p:nvSpPr>
        <p:spPr bwMode="auto">
          <a:xfrm>
            <a:off x="3773488" y="58388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4988" y="4629150"/>
            <a:ext cx="4175125" cy="1741488"/>
            <a:chOff x="3130" y="159"/>
            <a:chExt cx="2630" cy="1097"/>
          </a:xfrm>
        </p:grpSpPr>
        <p:sp>
          <p:nvSpPr>
            <p:cNvPr id="25619" name="Text Box 26"/>
            <p:cNvSpPr txBox="1">
              <a:spLocks noChangeArrowheads="1"/>
            </p:cNvSpPr>
            <p:nvPr/>
          </p:nvSpPr>
          <p:spPr bwMode="auto">
            <a:xfrm>
              <a:off x="3945" y="521"/>
              <a:ext cx="16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0   0   0   0   1</a:t>
              </a:r>
              <a:endParaRPr lang="en-US" altLang="zh-CN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25620" name="Text Box 27"/>
            <p:cNvSpPr txBox="1">
              <a:spLocks noChangeArrowheads="1"/>
            </p:cNvSpPr>
            <p:nvPr/>
          </p:nvSpPr>
          <p:spPr bwMode="auto">
            <a:xfrm>
              <a:off x="3719" y="159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</a:rPr>
                <a:t>j </a:t>
              </a:r>
              <a:r>
                <a:rPr lang="en-US" altLang="zh-CN" sz="2800">
                  <a:solidFill>
                    <a:srgbClr val="000000"/>
                  </a:solidFill>
                </a:rPr>
                <a:t>   1   2   3   4   5</a:t>
              </a:r>
            </a:p>
          </p:txBody>
        </p:sp>
        <p:sp>
          <p:nvSpPr>
            <p:cNvPr id="25621" name="Text Box 28"/>
            <p:cNvSpPr txBox="1">
              <a:spLocks noChangeArrowheads="1"/>
            </p:cNvSpPr>
            <p:nvPr/>
          </p:nvSpPr>
          <p:spPr bwMode="auto">
            <a:xfrm>
              <a:off x="3130" y="891"/>
              <a:ext cx="9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 next[</a:t>
              </a:r>
              <a:r>
                <a:rPr lang="en-US" altLang="zh-CN" sz="3200">
                  <a:solidFill>
                    <a:srgbClr val="0000FF"/>
                  </a:solidFill>
                </a:rPr>
                <a:t>j]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2" name="Text Box 29"/>
            <p:cNvSpPr txBox="1">
              <a:spLocks noChangeArrowheads="1"/>
            </p:cNvSpPr>
            <p:nvPr/>
          </p:nvSpPr>
          <p:spPr bwMode="auto">
            <a:xfrm>
              <a:off x="3447" y="53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T[j]</a:t>
              </a:r>
            </a:p>
          </p:txBody>
        </p:sp>
      </p:grpSp>
      <p:sp>
        <p:nvSpPr>
          <p:cNvPr id="194590" name="Text Box 30"/>
          <p:cNvSpPr txBox="1">
            <a:spLocks noChangeArrowheads="1"/>
          </p:cNvSpPr>
          <p:nvPr/>
        </p:nvSpPr>
        <p:spPr bwMode="auto">
          <a:xfrm>
            <a:off x="6070600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4591" name="Text Box 31"/>
          <p:cNvSpPr txBox="1">
            <a:spLocks noChangeArrowheads="1"/>
          </p:cNvSpPr>
          <p:nvPr/>
        </p:nvSpPr>
        <p:spPr bwMode="auto">
          <a:xfrm>
            <a:off x="6502400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592" name="Text Box 32"/>
          <p:cNvSpPr txBox="1">
            <a:spLocks noChangeArrowheads="1"/>
          </p:cNvSpPr>
          <p:nvPr/>
        </p:nvSpPr>
        <p:spPr bwMode="auto">
          <a:xfrm>
            <a:off x="7007225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593" name="Text Box 33"/>
          <p:cNvSpPr txBox="1">
            <a:spLocks noChangeArrowheads="1"/>
          </p:cNvSpPr>
          <p:nvPr/>
        </p:nvSpPr>
        <p:spPr bwMode="auto">
          <a:xfrm>
            <a:off x="7439025" y="585152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632325" y="4629150"/>
            <a:ext cx="4175125" cy="1741488"/>
            <a:chOff x="3130" y="159"/>
            <a:chExt cx="2630" cy="1097"/>
          </a:xfrm>
        </p:grpSpPr>
        <p:sp>
          <p:nvSpPr>
            <p:cNvPr id="25615" name="Text Box 36"/>
            <p:cNvSpPr txBox="1">
              <a:spLocks noChangeArrowheads="1"/>
            </p:cNvSpPr>
            <p:nvPr/>
          </p:nvSpPr>
          <p:spPr bwMode="auto">
            <a:xfrm>
              <a:off x="3945" y="521"/>
              <a:ext cx="16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</a:rPr>
                <a:t>  1   2   3   0    </a:t>
              </a:r>
            </a:p>
          </p:txBody>
        </p:sp>
        <p:sp>
          <p:nvSpPr>
            <p:cNvPr id="25616" name="Text Box 37"/>
            <p:cNvSpPr txBox="1">
              <a:spLocks noChangeArrowheads="1"/>
            </p:cNvSpPr>
            <p:nvPr/>
          </p:nvSpPr>
          <p:spPr bwMode="auto">
            <a:xfrm>
              <a:off x="3719" y="159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</a:rPr>
                <a:t>j </a:t>
              </a:r>
              <a:r>
                <a:rPr lang="en-US" altLang="zh-CN" sz="2800">
                  <a:solidFill>
                    <a:srgbClr val="000000"/>
                  </a:solidFill>
                </a:rPr>
                <a:t>   1   2   3   4    </a:t>
              </a:r>
            </a:p>
          </p:txBody>
        </p:sp>
        <p:sp>
          <p:nvSpPr>
            <p:cNvPr id="25617" name="Text Box 38"/>
            <p:cNvSpPr txBox="1">
              <a:spLocks noChangeArrowheads="1"/>
            </p:cNvSpPr>
            <p:nvPr/>
          </p:nvSpPr>
          <p:spPr bwMode="auto">
            <a:xfrm>
              <a:off x="3130" y="891"/>
              <a:ext cx="9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 next[</a:t>
              </a:r>
              <a:r>
                <a:rPr lang="en-US" altLang="zh-CN" sz="3200">
                  <a:solidFill>
                    <a:srgbClr val="0000FF"/>
                  </a:solidFill>
                </a:rPr>
                <a:t>j]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18" name="Text Box 39"/>
            <p:cNvSpPr txBox="1">
              <a:spLocks noChangeArrowheads="1"/>
            </p:cNvSpPr>
            <p:nvPr/>
          </p:nvSpPr>
          <p:spPr bwMode="auto">
            <a:xfrm>
              <a:off x="3447" y="53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T[j]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655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0" grpId="0" autoUpdateAnimBg="0"/>
      <p:bldP spid="194581" grpId="0" autoUpdateAnimBg="0"/>
      <p:bldP spid="194582" grpId="0" autoUpdateAnimBg="0"/>
      <p:bldP spid="194583" grpId="0" autoUpdateAnimBg="0"/>
      <p:bldP spid="194584" grpId="0" autoUpdateAnimBg="0"/>
      <p:bldP spid="194590" grpId="0" autoUpdateAnimBg="0"/>
      <p:bldP spid="194591" grpId="0" autoUpdateAnimBg="0"/>
      <p:bldP spid="194592" grpId="0" autoUpdateAnimBg="0"/>
      <p:bldP spid="19459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146" name="Group 2"/>
          <p:cNvGrpSpPr>
            <a:grpSpLocks/>
          </p:cNvGrpSpPr>
          <p:nvPr/>
        </p:nvGrpSpPr>
        <p:grpSpPr bwMode="auto">
          <a:xfrm>
            <a:off x="209550" y="469900"/>
            <a:ext cx="2762250" cy="2457450"/>
            <a:chOff x="768" y="2388"/>
            <a:chExt cx="1740" cy="1548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972" y="2664"/>
              <a:ext cx="1152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2148" name="Text Box 4"/>
            <p:cNvSpPr txBox="1">
              <a:spLocks noChangeArrowheads="1"/>
            </p:cNvSpPr>
            <p:nvPr/>
          </p:nvSpPr>
          <p:spPr bwMode="auto">
            <a:xfrm>
              <a:off x="1044" y="2964"/>
              <a:ext cx="1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布线区域</a:t>
              </a:r>
            </a:p>
          </p:txBody>
        </p:sp>
        <p:sp>
          <p:nvSpPr>
            <p:cNvPr id="262149" name="Text Box 5"/>
            <p:cNvSpPr txBox="1">
              <a:spLocks noChangeArrowheads="1"/>
            </p:cNvSpPr>
            <p:nvPr/>
          </p:nvSpPr>
          <p:spPr bwMode="auto">
            <a:xfrm>
              <a:off x="1176" y="2388"/>
              <a:ext cx="9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1         2</a:t>
              </a:r>
            </a:p>
          </p:txBody>
        </p:sp>
        <p:sp>
          <p:nvSpPr>
            <p:cNvPr id="262150" name="Text Box 6"/>
            <p:cNvSpPr txBox="1">
              <a:spLocks noChangeArrowheads="1"/>
            </p:cNvSpPr>
            <p:nvPr/>
          </p:nvSpPr>
          <p:spPr bwMode="auto">
            <a:xfrm>
              <a:off x="1404" y="364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62151" name="Text Box 7"/>
            <p:cNvSpPr txBox="1">
              <a:spLocks noChangeArrowheads="1"/>
            </p:cNvSpPr>
            <p:nvPr/>
          </p:nvSpPr>
          <p:spPr bwMode="auto">
            <a:xfrm>
              <a:off x="768" y="2748"/>
              <a:ext cx="384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8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7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2152" name="Text Box 8"/>
            <p:cNvSpPr txBox="1">
              <a:spLocks noChangeArrowheads="1"/>
            </p:cNvSpPr>
            <p:nvPr/>
          </p:nvSpPr>
          <p:spPr bwMode="auto">
            <a:xfrm>
              <a:off x="2124" y="2796"/>
              <a:ext cx="384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endParaRPr lang="en-US" altLang="zh-CN" sz="24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400" b="1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62153" name="Group 9"/>
          <p:cNvGrpSpPr>
            <a:grpSpLocks/>
          </p:cNvGrpSpPr>
          <p:nvPr/>
        </p:nvGrpSpPr>
        <p:grpSpPr bwMode="auto">
          <a:xfrm>
            <a:off x="3171825" y="469900"/>
            <a:ext cx="2762250" cy="2457450"/>
            <a:chOff x="1998" y="2196"/>
            <a:chExt cx="1740" cy="1548"/>
          </a:xfrm>
        </p:grpSpPr>
        <p:grpSp>
          <p:nvGrpSpPr>
            <p:cNvPr id="262154" name="Group 10"/>
            <p:cNvGrpSpPr>
              <a:grpSpLocks/>
            </p:cNvGrpSpPr>
            <p:nvPr/>
          </p:nvGrpSpPr>
          <p:grpSpPr bwMode="auto">
            <a:xfrm>
              <a:off x="1998" y="2196"/>
              <a:ext cx="1740" cy="1548"/>
              <a:chOff x="768" y="2388"/>
              <a:chExt cx="1740" cy="1548"/>
            </a:xfrm>
          </p:grpSpPr>
          <p:sp>
            <p:nvSpPr>
              <p:cNvPr id="262155" name="Rectangle 11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2156" name="Text Box 12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62157" name="Text Box 13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  1       2</a:t>
                </a:r>
              </a:p>
            </p:txBody>
          </p:sp>
          <p:sp>
            <p:nvSpPr>
              <p:cNvPr id="262158" name="Text Box 14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62159" name="Text Box 15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62160" name="Text Box 16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sp>
          <p:nvSpPr>
            <p:cNvPr id="262161" name="Freeform 17"/>
            <p:cNvSpPr>
              <a:spLocks/>
            </p:cNvSpPr>
            <p:nvPr/>
          </p:nvSpPr>
          <p:spPr bwMode="auto">
            <a:xfrm>
              <a:off x="3028" y="2460"/>
              <a:ext cx="336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  <a:cxn ang="0">
                  <a:pos x="336" y="324"/>
                </a:cxn>
              </a:cxnLst>
              <a:rect l="0" t="0" r="r" b="b"/>
              <a:pathLst>
                <a:path w="336" h="324">
                  <a:moveTo>
                    <a:pt x="0" y="0"/>
                  </a:moveTo>
                  <a:lnTo>
                    <a:pt x="0" y="324"/>
                  </a:lnTo>
                  <a:lnTo>
                    <a:pt x="336" y="324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2162" name="Freeform 18"/>
            <p:cNvSpPr>
              <a:spLocks/>
            </p:cNvSpPr>
            <p:nvPr/>
          </p:nvSpPr>
          <p:spPr bwMode="auto">
            <a:xfrm>
              <a:off x="2632" y="2472"/>
              <a:ext cx="732" cy="6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36"/>
                </a:cxn>
                <a:cxn ang="0">
                  <a:pos x="840" y="636"/>
                </a:cxn>
              </a:cxnLst>
              <a:rect l="0" t="0" r="r" b="b"/>
              <a:pathLst>
                <a:path w="840" h="636">
                  <a:moveTo>
                    <a:pt x="0" y="0"/>
                  </a:moveTo>
                  <a:lnTo>
                    <a:pt x="0" y="636"/>
                  </a:lnTo>
                  <a:lnTo>
                    <a:pt x="840" y="63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2163" name="Freeform 19"/>
            <p:cNvSpPr>
              <a:spLocks/>
            </p:cNvSpPr>
            <p:nvPr/>
          </p:nvSpPr>
          <p:spPr bwMode="auto">
            <a:xfrm>
              <a:off x="2200" y="2664"/>
              <a:ext cx="204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0"/>
                </a:cxn>
                <a:cxn ang="0">
                  <a:pos x="204" y="312"/>
                </a:cxn>
                <a:cxn ang="0">
                  <a:pos x="12" y="312"/>
                </a:cxn>
              </a:cxnLst>
              <a:rect l="0" t="0" r="r" b="b"/>
              <a:pathLst>
                <a:path w="204" h="312">
                  <a:moveTo>
                    <a:pt x="0" y="0"/>
                  </a:moveTo>
                  <a:lnTo>
                    <a:pt x="204" y="0"/>
                  </a:lnTo>
                  <a:lnTo>
                    <a:pt x="204" y="312"/>
                  </a:lnTo>
                  <a:lnTo>
                    <a:pt x="12" y="312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2164" name="Freeform 20"/>
            <p:cNvSpPr>
              <a:spLocks/>
            </p:cNvSpPr>
            <p:nvPr/>
          </p:nvSpPr>
          <p:spPr bwMode="auto">
            <a:xfrm>
              <a:off x="2212" y="3192"/>
              <a:ext cx="540" cy="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0" y="0"/>
                </a:cxn>
                <a:cxn ang="0">
                  <a:pos x="540" y="276"/>
                </a:cxn>
              </a:cxnLst>
              <a:rect l="0" t="0" r="r" b="b"/>
              <a:pathLst>
                <a:path w="540" h="276">
                  <a:moveTo>
                    <a:pt x="0" y="0"/>
                  </a:moveTo>
                  <a:lnTo>
                    <a:pt x="540" y="0"/>
                  </a:lnTo>
                  <a:lnTo>
                    <a:pt x="540" y="276"/>
                  </a:lnTo>
                </a:path>
              </a:pathLst>
            </a:custGeom>
            <a:noFill/>
            <a:ln w="25400" cap="flat" cmpd="sng">
              <a:solidFill>
                <a:srgbClr val="660033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2911475" y="17462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</a:rPr>
              <a:t>(1,4), (2,3), (5,6), (7,8)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6122988" y="168275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(1,5), (2,3), (4,7), (6,8)</a:t>
            </a:r>
          </a:p>
        </p:txBody>
      </p:sp>
      <p:grpSp>
        <p:nvGrpSpPr>
          <p:cNvPr id="262167" name="Group 23"/>
          <p:cNvGrpSpPr>
            <a:grpSpLocks/>
          </p:cNvGrpSpPr>
          <p:nvPr/>
        </p:nvGrpSpPr>
        <p:grpSpPr bwMode="auto">
          <a:xfrm>
            <a:off x="6210300" y="450850"/>
            <a:ext cx="2762250" cy="2457450"/>
            <a:chOff x="3912" y="2052"/>
            <a:chExt cx="1740" cy="1548"/>
          </a:xfrm>
        </p:grpSpPr>
        <p:grpSp>
          <p:nvGrpSpPr>
            <p:cNvPr id="262168" name="Group 24"/>
            <p:cNvGrpSpPr>
              <a:grpSpLocks/>
            </p:cNvGrpSpPr>
            <p:nvPr/>
          </p:nvGrpSpPr>
          <p:grpSpPr bwMode="auto">
            <a:xfrm>
              <a:off x="3912" y="2052"/>
              <a:ext cx="1740" cy="1548"/>
              <a:chOff x="768" y="2388"/>
              <a:chExt cx="1740" cy="1548"/>
            </a:xfrm>
          </p:grpSpPr>
          <p:sp>
            <p:nvSpPr>
              <p:cNvPr id="262169" name="Rectangle 25"/>
              <p:cNvSpPr>
                <a:spLocks noChangeArrowheads="1"/>
              </p:cNvSpPr>
              <p:nvPr/>
            </p:nvSpPr>
            <p:spPr bwMode="auto">
              <a:xfrm>
                <a:off x="972" y="2664"/>
                <a:ext cx="1152" cy="9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2170" name="Text Box 26"/>
              <p:cNvSpPr txBox="1">
                <a:spLocks noChangeArrowheads="1"/>
              </p:cNvSpPr>
              <p:nvPr/>
            </p:nvSpPr>
            <p:spPr bwMode="auto">
              <a:xfrm>
                <a:off x="1044" y="2964"/>
                <a:ext cx="1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262171" name="Text Box 27"/>
              <p:cNvSpPr txBox="1">
                <a:spLocks noChangeArrowheads="1"/>
              </p:cNvSpPr>
              <p:nvPr/>
            </p:nvSpPr>
            <p:spPr bwMode="auto">
              <a:xfrm>
                <a:off x="1176" y="2388"/>
                <a:ext cx="9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1         2</a:t>
                </a:r>
              </a:p>
            </p:txBody>
          </p:sp>
          <p:sp>
            <p:nvSpPr>
              <p:cNvPr id="262172" name="Text Box 28"/>
              <p:cNvSpPr txBox="1">
                <a:spLocks noChangeArrowheads="1"/>
              </p:cNvSpPr>
              <p:nvPr/>
            </p:nvSpPr>
            <p:spPr bwMode="auto">
              <a:xfrm>
                <a:off x="1404" y="364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262173" name="Text Box 29"/>
              <p:cNvSpPr txBox="1">
                <a:spLocks noChangeArrowheads="1"/>
              </p:cNvSpPr>
              <p:nvPr/>
            </p:nvSpPr>
            <p:spPr bwMode="auto">
              <a:xfrm>
                <a:off x="768" y="2748"/>
                <a:ext cx="384" cy="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8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7</a:t>
                </a:r>
              </a:p>
              <a:p>
                <a:pPr>
                  <a:spcBef>
                    <a:spcPct val="10000"/>
                  </a:spcBef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262174" name="Text Box 30"/>
              <p:cNvSpPr txBox="1">
                <a:spLocks noChangeArrowheads="1"/>
              </p:cNvSpPr>
              <p:nvPr/>
            </p:nvSpPr>
            <p:spPr bwMode="auto">
              <a:xfrm>
                <a:off x="2124" y="2796"/>
                <a:ext cx="384" cy="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2400" b="1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4</a:t>
                </a:r>
              </a:p>
            </p:txBody>
          </p:sp>
        </p:grpSp>
        <p:grpSp>
          <p:nvGrpSpPr>
            <p:cNvPr id="262175" name="Group 31"/>
            <p:cNvGrpSpPr>
              <a:grpSpLocks/>
            </p:cNvGrpSpPr>
            <p:nvPr/>
          </p:nvGrpSpPr>
          <p:grpSpPr bwMode="auto">
            <a:xfrm>
              <a:off x="4099" y="2316"/>
              <a:ext cx="1169" cy="991"/>
              <a:chOff x="4099" y="2524"/>
              <a:chExt cx="1169" cy="991"/>
            </a:xfrm>
          </p:grpSpPr>
          <p:sp>
            <p:nvSpPr>
              <p:cNvPr id="262176" name="Freeform 32"/>
              <p:cNvSpPr>
                <a:spLocks/>
              </p:cNvSpPr>
              <p:nvPr/>
            </p:nvSpPr>
            <p:spPr bwMode="auto">
              <a:xfrm>
                <a:off x="4932" y="2524"/>
                <a:ext cx="336" cy="2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64"/>
                  </a:cxn>
                  <a:cxn ang="0">
                    <a:pos x="336" y="264"/>
                  </a:cxn>
                </a:cxnLst>
                <a:rect l="0" t="0" r="r" b="b"/>
                <a:pathLst>
                  <a:path w="336" h="264">
                    <a:moveTo>
                      <a:pt x="0" y="0"/>
                    </a:moveTo>
                    <a:lnTo>
                      <a:pt x="0" y="264"/>
                    </a:lnTo>
                    <a:lnTo>
                      <a:pt x="336" y="264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2177" name="Freeform 33"/>
              <p:cNvSpPr>
                <a:spLocks/>
              </p:cNvSpPr>
              <p:nvPr/>
            </p:nvSpPr>
            <p:spPr bwMode="auto">
              <a:xfrm>
                <a:off x="4116" y="2776"/>
                <a:ext cx="252" cy="5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0"/>
                  </a:cxn>
                  <a:cxn ang="0">
                    <a:pos x="252" y="552"/>
                  </a:cxn>
                  <a:cxn ang="0">
                    <a:pos x="0" y="552"/>
                  </a:cxn>
                </a:cxnLst>
                <a:rect l="0" t="0" r="r" b="b"/>
                <a:pathLst>
                  <a:path w="252" h="552">
                    <a:moveTo>
                      <a:pt x="0" y="0"/>
                    </a:moveTo>
                    <a:lnTo>
                      <a:pt x="252" y="0"/>
                    </a:lnTo>
                    <a:lnTo>
                      <a:pt x="252" y="552"/>
                    </a:lnTo>
                    <a:lnTo>
                      <a:pt x="0" y="552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2178" name="Freeform 34"/>
              <p:cNvSpPr>
                <a:spLocks/>
              </p:cNvSpPr>
              <p:nvPr/>
            </p:nvSpPr>
            <p:spPr bwMode="auto">
              <a:xfrm>
                <a:off x="4445" y="2536"/>
                <a:ext cx="211" cy="9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3"/>
                  </a:cxn>
                  <a:cxn ang="0">
                    <a:pos x="211" y="173"/>
                  </a:cxn>
                  <a:cxn ang="0">
                    <a:pos x="211" y="979"/>
                  </a:cxn>
                </a:cxnLst>
                <a:rect l="0" t="0" r="r" b="b"/>
                <a:pathLst>
                  <a:path w="211" h="979">
                    <a:moveTo>
                      <a:pt x="0" y="0"/>
                    </a:moveTo>
                    <a:lnTo>
                      <a:pt x="0" y="173"/>
                    </a:lnTo>
                    <a:lnTo>
                      <a:pt x="211" y="173"/>
                    </a:lnTo>
                    <a:lnTo>
                      <a:pt x="211" y="979"/>
                    </a:lnTo>
                  </a:path>
                </a:pathLst>
              </a:custGeom>
              <a:noFill/>
              <a:ln w="25400" cap="flat" cmpd="sng">
                <a:solidFill>
                  <a:srgbClr val="990033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2179" name="Freeform 35"/>
              <p:cNvSpPr>
                <a:spLocks/>
              </p:cNvSpPr>
              <p:nvPr/>
            </p:nvSpPr>
            <p:spPr bwMode="auto">
              <a:xfrm>
                <a:off x="4099" y="3026"/>
                <a:ext cx="1162" cy="1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6" y="0"/>
                  </a:cxn>
                  <a:cxn ang="0">
                    <a:pos x="826" y="182"/>
                  </a:cxn>
                  <a:cxn ang="0">
                    <a:pos x="1162" y="182"/>
                  </a:cxn>
                </a:cxnLst>
                <a:rect l="0" t="0" r="r" b="b"/>
                <a:pathLst>
                  <a:path w="1162" h="182">
                    <a:moveTo>
                      <a:pt x="0" y="0"/>
                    </a:moveTo>
                    <a:lnTo>
                      <a:pt x="826" y="0"/>
                    </a:lnTo>
                    <a:lnTo>
                      <a:pt x="826" y="182"/>
                    </a:lnTo>
                    <a:lnTo>
                      <a:pt x="1162" y="182"/>
                    </a:lnTo>
                  </a:path>
                </a:pathLst>
              </a:custGeom>
              <a:noFill/>
              <a:ln w="25400" cap="flat" cmpd="sng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62181" name="Rectangle 37"/>
          <p:cNvSpPr>
            <a:spLocks noChangeArrowheads="1"/>
          </p:cNvSpPr>
          <p:nvPr/>
        </p:nvSpPr>
        <p:spPr bwMode="auto">
          <a:xfrm>
            <a:off x="2395538" y="3509963"/>
            <a:ext cx="1081087" cy="32416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2182" name="Text Box 38"/>
          <p:cNvSpPr txBox="1">
            <a:spLocks noChangeArrowheads="1"/>
          </p:cNvSpPr>
          <p:nvPr/>
        </p:nvSpPr>
        <p:spPr bwMode="auto">
          <a:xfrm>
            <a:off x="2562225" y="6170613"/>
            <a:ext cx="685800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2183" name="Text Box 39"/>
          <p:cNvSpPr txBox="1">
            <a:spLocks noChangeArrowheads="1"/>
          </p:cNvSpPr>
          <p:nvPr/>
        </p:nvSpPr>
        <p:spPr bwMode="auto">
          <a:xfrm>
            <a:off x="2562225" y="5711825"/>
            <a:ext cx="685800" cy="5191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2184" name="Text Box 40"/>
          <p:cNvSpPr txBox="1">
            <a:spLocks noChangeArrowheads="1"/>
          </p:cNvSpPr>
          <p:nvPr/>
        </p:nvSpPr>
        <p:spPr bwMode="auto">
          <a:xfrm>
            <a:off x="0" y="6338888"/>
            <a:ext cx="685800" cy="519112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2603500" y="5754688"/>
            <a:ext cx="685800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2187" name="Text Box 43"/>
          <p:cNvSpPr txBox="1">
            <a:spLocks noChangeArrowheads="1"/>
          </p:cNvSpPr>
          <p:nvPr/>
        </p:nvSpPr>
        <p:spPr bwMode="auto">
          <a:xfrm>
            <a:off x="2587625" y="2995613"/>
            <a:ext cx="685800" cy="5191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4354831" y="3724275"/>
            <a:ext cx="4271010" cy="95410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</a:rPr>
              <a:t>8</a:t>
            </a:r>
          </a:p>
          <a:p>
            <a:r>
              <a:rPr lang="en-US" altLang="zh-CN" sz="2800" b="1" dirty="0" smtClean="0">
                <a:solidFill>
                  <a:srgbClr val="000000"/>
                </a:solidFill>
              </a:rPr>
              <a:t>(     [      ]   【    )    {    】   }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0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82" grpId="0" animBg="1"/>
      <p:bldP spid="262183" grpId="0" animBg="1"/>
      <p:bldP spid="262183" grpId="1" animBg="1"/>
      <p:bldP spid="262186" grpId="0" animBg="1"/>
      <p:bldP spid="26218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98500" y="406400"/>
            <a:ext cx="6430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定义：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模式串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b="1" i="1">
                <a:solidFill>
                  <a:srgbClr val="000000"/>
                </a:solidFill>
                <a:ea typeface="楷体_GB2312" pitchFamily="49" charset="-122"/>
              </a:rPr>
              <a:t>失效函数 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next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1412875"/>
            <a:ext cx="8496300" cy="2736850"/>
            <a:chOff x="68" y="618"/>
            <a:chExt cx="5602" cy="1950"/>
          </a:xfrm>
        </p:grpSpPr>
        <p:sp>
          <p:nvSpPr>
            <p:cNvPr id="24593" name="Rectangle 4"/>
            <p:cNvSpPr>
              <a:spLocks noChangeArrowheads="1"/>
            </p:cNvSpPr>
            <p:nvPr/>
          </p:nvSpPr>
          <p:spPr bwMode="auto">
            <a:xfrm>
              <a:off x="68" y="618"/>
              <a:ext cx="5602" cy="19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4594" name="Text Box 5"/>
            <p:cNvSpPr txBox="1">
              <a:spLocks noChangeArrowheads="1"/>
            </p:cNvSpPr>
            <p:nvPr/>
          </p:nvSpPr>
          <p:spPr bwMode="auto">
            <a:xfrm>
              <a:off x="92" y="1208"/>
              <a:ext cx="149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Next [ j ] =</a:t>
              </a:r>
            </a:p>
          </p:txBody>
        </p:sp>
        <p:sp>
          <p:nvSpPr>
            <p:cNvPr id="24595" name="Text Box 6"/>
            <p:cNvSpPr txBox="1">
              <a:spLocks noChangeArrowheads="1"/>
            </p:cNvSpPr>
            <p:nvPr/>
          </p:nvSpPr>
          <p:spPr bwMode="auto">
            <a:xfrm>
              <a:off x="1497" y="708"/>
              <a:ext cx="4149" cy="1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0   				</a:t>
              </a:r>
              <a:r>
                <a:rPr lang="zh-CN" altLang="en-US" sz="2800" dirty="0">
                  <a:solidFill>
                    <a:srgbClr val="000000"/>
                  </a:solidFill>
                </a:rPr>
                <a:t>当 </a:t>
              </a:r>
              <a:r>
                <a:rPr lang="en-US" altLang="zh-CN" sz="2800" dirty="0">
                  <a:solidFill>
                    <a:srgbClr val="000000"/>
                  </a:solidFill>
                </a:rPr>
                <a:t>j</a:t>
              </a:r>
              <a:r>
                <a:rPr lang="zh-CN" altLang="en-US" sz="2800" dirty="0">
                  <a:solidFill>
                    <a:srgbClr val="000000"/>
                  </a:solidFill>
                </a:rPr>
                <a:t>＝</a:t>
              </a:r>
              <a:r>
                <a:rPr lang="en-US" altLang="zh-CN" sz="2800" dirty="0">
                  <a:solidFill>
                    <a:srgbClr val="000000"/>
                  </a:solidFill>
                </a:rPr>
                <a:t>1 </a:t>
              </a:r>
              <a:r>
                <a:rPr lang="zh-CN" altLang="en-US" sz="2800" dirty="0">
                  <a:solidFill>
                    <a:srgbClr val="000000"/>
                  </a:solidFill>
                </a:rPr>
                <a:t>时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Max 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{</a:t>
              </a:r>
              <a:r>
                <a:rPr lang="en-US" altLang="zh-CN" sz="2800" dirty="0">
                  <a:solidFill>
                    <a:srgbClr val="000000"/>
                  </a:solidFill>
                </a:rPr>
                <a:t> k |  1&lt;k&lt;j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                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且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,…, 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k-1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</a:rPr>
                <a:t>=</a:t>
              </a:r>
              <a:r>
                <a:rPr lang="en-US" altLang="zh-CN" sz="2800" dirty="0">
                  <a:solidFill>
                    <a:srgbClr val="0000FF"/>
                  </a:solidFill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j-k+1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 … T</a:t>
              </a:r>
              <a:r>
                <a:rPr lang="en-US" altLang="zh-CN" sz="2800" b="1" baseline="-25000" dirty="0">
                  <a:solidFill>
                    <a:srgbClr val="0000FF"/>
                  </a:solidFill>
                </a:rPr>
                <a:t>j-1</a:t>
              </a:r>
              <a:r>
                <a:rPr lang="en-US" altLang="zh-CN" sz="2800" b="1" baseline="300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00"/>
                  </a:solidFill>
                </a:rPr>
                <a:t>1				</a:t>
              </a:r>
              <a:r>
                <a:rPr lang="zh-CN" altLang="en-US" sz="2800" dirty="0">
                  <a:solidFill>
                    <a:srgbClr val="000000"/>
                  </a:solidFill>
                </a:rPr>
                <a:t>其他情况</a:t>
              </a:r>
            </a:p>
          </p:txBody>
        </p:sp>
        <p:sp>
          <p:nvSpPr>
            <p:cNvPr id="24596" name="AutoShape 7"/>
            <p:cNvSpPr>
              <a:spLocks/>
            </p:cNvSpPr>
            <p:nvPr/>
          </p:nvSpPr>
          <p:spPr bwMode="auto">
            <a:xfrm>
              <a:off x="1316" y="845"/>
              <a:ext cx="90" cy="1570"/>
            </a:xfrm>
            <a:prstGeom prst="leftBrace">
              <a:avLst>
                <a:gd name="adj1" fmla="val 1453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843213" y="580231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563938" y="580231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211638" y="580231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859338" y="580231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435600" y="5802313"/>
            <a:ext cx="504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117600" y="4437063"/>
            <a:ext cx="7342188" cy="1944687"/>
            <a:chOff x="704" y="2795"/>
            <a:chExt cx="4625" cy="1225"/>
          </a:xfrm>
        </p:grpSpPr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1655" y="3113"/>
              <a:ext cx="367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b="1" dirty="0">
                  <a:solidFill>
                    <a:srgbClr val="000000"/>
                  </a:solidFill>
                </a:rPr>
                <a:t>  a   b   </a:t>
              </a:r>
              <a:r>
                <a:rPr lang="en-US" altLang="zh-CN" sz="4000" b="1" dirty="0" smtClean="0">
                  <a:solidFill>
                    <a:srgbClr val="000000"/>
                  </a:solidFill>
                </a:rPr>
                <a:t>c   </a:t>
              </a:r>
              <a:r>
                <a:rPr lang="en-US" altLang="zh-CN" sz="4000" b="1" dirty="0">
                  <a:solidFill>
                    <a:srgbClr val="000000"/>
                  </a:solidFill>
                </a:rPr>
                <a:t>a   </a:t>
              </a:r>
              <a:r>
                <a:rPr lang="en-US" altLang="zh-CN" sz="4000" b="1" dirty="0" smtClean="0">
                  <a:solidFill>
                    <a:srgbClr val="000000"/>
                  </a:solidFill>
                </a:rPr>
                <a:t>c  </a:t>
              </a:r>
              <a:endParaRPr lang="en-US" altLang="zh-CN" sz="4000" b="1" dirty="0">
                <a:solidFill>
                  <a:srgbClr val="000000"/>
                </a:solidFill>
              </a:endParaRPr>
            </a:p>
          </p:txBody>
        </p:sp>
        <p:sp>
          <p:nvSpPr>
            <p:cNvPr id="24590" name="Text Box 9"/>
            <p:cNvSpPr txBox="1">
              <a:spLocks noChangeArrowheads="1"/>
            </p:cNvSpPr>
            <p:nvPr/>
          </p:nvSpPr>
          <p:spPr bwMode="auto">
            <a:xfrm>
              <a:off x="1338" y="2795"/>
              <a:ext cx="362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 dirty="0">
                  <a:solidFill>
                    <a:srgbClr val="000000"/>
                  </a:solidFill>
                </a:rPr>
                <a:t> </a:t>
              </a:r>
              <a:r>
                <a:rPr lang="en-US" altLang="zh-CN" sz="4000" dirty="0">
                  <a:solidFill>
                    <a:srgbClr val="0000FF"/>
                  </a:solidFill>
                </a:rPr>
                <a:t>j </a:t>
              </a:r>
              <a:r>
                <a:rPr lang="en-US" altLang="zh-CN" sz="4000" dirty="0">
                  <a:solidFill>
                    <a:srgbClr val="000000"/>
                  </a:solidFill>
                </a:rPr>
                <a:t>   </a:t>
              </a:r>
              <a:r>
                <a:rPr lang="en-US" altLang="zh-CN" sz="3200" dirty="0">
                  <a:solidFill>
                    <a:srgbClr val="000000"/>
                  </a:solidFill>
                </a:rPr>
                <a:t>1    2     3    4     5   </a:t>
              </a:r>
            </a:p>
          </p:txBody>
        </p:sp>
        <p:sp>
          <p:nvSpPr>
            <p:cNvPr id="24591" name="Text Box 10"/>
            <p:cNvSpPr txBox="1">
              <a:spLocks noChangeArrowheads="1"/>
            </p:cNvSpPr>
            <p:nvPr/>
          </p:nvSpPr>
          <p:spPr bwMode="auto">
            <a:xfrm>
              <a:off x="704" y="3578"/>
              <a:ext cx="9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</a:rPr>
                <a:t> next[</a:t>
              </a:r>
              <a:r>
                <a:rPr lang="en-US" altLang="zh-CN" sz="4000">
                  <a:solidFill>
                    <a:srgbClr val="0000FF"/>
                  </a:solidFill>
                </a:rPr>
                <a:t>j]</a:t>
              </a:r>
              <a:endParaRPr lang="en-US" altLang="zh-CN" sz="4000">
                <a:solidFill>
                  <a:srgbClr val="000000"/>
                </a:solidFill>
              </a:endParaRPr>
            </a:p>
          </p:txBody>
        </p:sp>
        <p:sp>
          <p:nvSpPr>
            <p:cNvPr id="24592" name="Text Box 0"/>
            <p:cNvSpPr txBox="1">
              <a:spLocks noChangeArrowheads="1"/>
            </p:cNvSpPr>
            <p:nvPr/>
          </p:nvSpPr>
          <p:spPr bwMode="auto">
            <a:xfrm>
              <a:off x="1066" y="3158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rgbClr val="000000"/>
                  </a:solidFill>
                </a:rPr>
                <a:t> T[j]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447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utoUpdateAnimBg="0"/>
      <p:bldP spid="66572" grpId="0" autoUpdateAnimBg="0"/>
      <p:bldP spid="66573" grpId="0" autoUpdateAnimBg="0"/>
      <p:bldP spid="66574" grpId="0" autoUpdateAnimBg="0"/>
      <p:bldP spid="6657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79838" y="0"/>
            <a:ext cx="4752975" cy="2701925"/>
            <a:chOff x="2381" y="0"/>
            <a:chExt cx="2994" cy="170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381" y="572"/>
              <a:ext cx="726" cy="288"/>
              <a:chOff x="204" y="527"/>
              <a:chExt cx="726" cy="396"/>
            </a:xfrm>
          </p:grpSpPr>
          <p:sp>
            <p:nvSpPr>
              <p:cNvPr id="16723" name="Rectangle 4"/>
              <p:cNvSpPr>
                <a:spLocks noChangeArrowheads="1"/>
              </p:cNvSpPr>
              <p:nvPr/>
            </p:nvSpPr>
            <p:spPr bwMode="auto">
              <a:xfrm>
                <a:off x="204" y="572"/>
                <a:ext cx="680" cy="2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04" y="527"/>
                <a:ext cx="272" cy="396"/>
                <a:chOff x="657" y="754"/>
                <a:chExt cx="272" cy="409"/>
              </a:xfrm>
            </p:grpSpPr>
            <p:sp>
              <p:nvSpPr>
                <p:cNvPr id="16731" name="Line 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431" y="527"/>
                <a:ext cx="272" cy="396"/>
                <a:chOff x="657" y="754"/>
                <a:chExt cx="272" cy="409"/>
              </a:xfrm>
            </p:grpSpPr>
            <p:sp>
              <p:nvSpPr>
                <p:cNvPr id="16729" name="Line 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3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>
                <a:off x="658" y="527"/>
                <a:ext cx="272" cy="396"/>
                <a:chOff x="657" y="754"/>
                <a:chExt cx="272" cy="409"/>
              </a:xfrm>
            </p:grpSpPr>
            <p:sp>
              <p:nvSpPr>
                <p:cNvPr id="16727" name="Line 1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381" y="210"/>
              <a:ext cx="2994" cy="288"/>
              <a:chOff x="1383" y="436"/>
              <a:chExt cx="2994" cy="383"/>
            </a:xfrm>
          </p:grpSpPr>
          <p:sp>
            <p:nvSpPr>
              <p:cNvPr id="16683" name="Rectangle 15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721" name="Line 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719" name="Line 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0" name="Group 22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717" name="Line 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1" name="Group 25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715" name="Line 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713" name="Line 2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711" name="Line 3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709" name="Line 3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1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707" name="Line 3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705" name="Line 4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703" name="Line 4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701" name="Line 4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99" name="Line 5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0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97" name="Line 5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9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678" name="Line 55"/>
            <p:cNvSpPr>
              <a:spLocks noChangeShapeType="1"/>
            </p:cNvSpPr>
            <p:nvPr/>
          </p:nvSpPr>
          <p:spPr bwMode="auto">
            <a:xfrm>
              <a:off x="2472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79" name="Line 56"/>
            <p:cNvSpPr>
              <a:spLocks noChangeShapeType="1"/>
            </p:cNvSpPr>
            <p:nvPr/>
          </p:nvSpPr>
          <p:spPr bwMode="auto">
            <a:xfrm>
              <a:off x="2744" y="43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680" name="Text Box 57"/>
            <p:cNvSpPr txBox="1">
              <a:spLocks noChangeArrowheads="1"/>
            </p:cNvSpPr>
            <p:nvPr/>
          </p:nvSpPr>
          <p:spPr bwMode="auto">
            <a:xfrm>
              <a:off x="2790" y="391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81" name="Text Box 58"/>
            <p:cNvSpPr txBox="1">
              <a:spLocks noChangeArrowheads="1"/>
            </p:cNvSpPr>
            <p:nvPr/>
          </p:nvSpPr>
          <p:spPr bwMode="auto">
            <a:xfrm>
              <a:off x="2880" y="0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682" name="Text Box 59"/>
            <p:cNvSpPr txBox="1">
              <a:spLocks noChangeArrowheads="1"/>
            </p:cNvSpPr>
            <p:nvPr/>
          </p:nvSpPr>
          <p:spPr bwMode="auto">
            <a:xfrm>
              <a:off x="3062" y="57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3" name="Text Box 58"/>
            <p:cNvSpPr txBox="1">
              <a:spLocks noChangeArrowheads="1"/>
            </p:cNvSpPr>
            <p:nvPr/>
          </p:nvSpPr>
          <p:spPr bwMode="auto">
            <a:xfrm>
              <a:off x="2808" y="1452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3779838" y="1268414"/>
            <a:ext cx="4752975" cy="1189038"/>
            <a:chOff x="2381" y="799"/>
            <a:chExt cx="2994" cy="749"/>
          </a:xfrm>
        </p:grpSpPr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2381" y="965"/>
              <a:ext cx="2994" cy="288"/>
              <a:chOff x="1383" y="436"/>
              <a:chExt cx="2994" cy="383"/>
            </a:xfrm>
          </p:grpSpPr>
          <p:sp>
            <p:nvSpPr>
              <p:cNvPr id="16636" name="Rectangle 62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63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74" name="Line 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4" name="Group 66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72" name="Line 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5" name="Group 69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70" name="Line 7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7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68" name="Line 7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" name="Group 75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66" name="Line 7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8" name="Group 78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664" name="Line 7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5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9" name="Group 81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662" name="Line 8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30" name="Group 84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660" name="Line 8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6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31" name="Group 87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658" name="Line 8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12" name="Group 90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656" name="Line 9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13" name="Group 93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654" name="Line 9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14" name="Group 96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652" name="Line 9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15" name="Group 99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650" name="Line 10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5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grpSp>
          <p:nvGrpSpPr>
            <p:cNvPr id="59716" name="Group 102"/>
            <p:cNvGrpSpPr>
              <a:grpSpLocks/>
            </p:cNvGrpSpPr>
            <p:nvPr/>
          </p:nvGrpSpPr>
          <p:grpSpPr bwMode="auto">
            <a:xfrm>
              <a:off x="2608" y="1255"/>
              <a:ext cx="272" cy="289"/>
              <a:chOff x="476" y="1201"/>
              <a:chExt cx="272" cy="342"/>
            </a:xfrm>
          </p:grpSpPr>
          <p:sp>
            <p:nvSpPr>
              <p:cNvPr id="16632" name="Rectangle 103"/>
              <p:cNvSpPr>
                <a:spLocks noChangeArrowheads="1"/>
              </p:cNvSpPr>
              <p:nvPr/>
            </p:nvSpPr>
            <p:spPr bwMode="auto">
              <a:xfrm>
                <a:off x="476" y="1262"/>
                <a:ext cx="227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17" name="Group 104"/>
              <p:cNvGrpSpPr>
                <a:grpSpLocks/>
              </p:cNvGrpSpPr>
              <p:nvPr/>
            </p:nvGrpSpPr>
            <p:grpSpPr bwMode="auto">
              <a:xfrm>
                <a:off x="476" y="1201"/>
                <a:ext cx="272" cy="342"/>
                <a:chOff x="657" y="693"/>
                <a:chExt cx="272" cy="408"/>
              </a:xfrm>
            </p:grpSpPr>
            <p:sp>
              <p:nvSpPr>
                <p:cNvPr id="16634" name="Line 10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3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657" y="693"/>
                  <a:ext cx="272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6629" name="Text Box 107"/>
            <p:cNvSpPr txBox="1">
              <a:spLocks noChangeArrowheads="1"/>
            </p:cNvSpPr>
            <p:nvPr/>
          </p:nvSpPr>
          <p:spPr bwMode="auto">
            <a:xfrm>
              <a:off x="2563" y="113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630" name="Text Box 108"/>
            <p:cNvSpPr txBox="1">
              <a:spLocks noChangeArrowheads="1"/>
            </p:cNvSpPr>
            <p:nvPr/>
          </p:nvSpPr>
          <p:spPr bwMode="auto">
            <a:xfrm>
              <a:off x="2654" y="79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631" name="Text Box 109"/>
            <p:cNvSpPr txBox="1">
              <a:spLocks noChangeArrowheads="1"/>
            </p:cNvSpPr>
            <p:nvPr/>
          </p:nvSpPr>
          <p:spPr bwMode="auto">
            <a:xfrm>
              <a:off x="2880" y="1298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9718" name="Group 110"/>
          <p:cNvGrpSpPr>
            <a:grpSpLocks/>
          </p:cNvGrpSpPr>
          <p:nvPr/>
        </p:nvGrpSpPr>
        <p:grpSpPr bwMode="auto">
          <a:xfrm>
            <a:off x="3779838" y="2276475"/>
            <a:ext cx="4752975" cy="3730625"/>
            <a:chOff x="2381" y="1434"/>
            <a:chExt cx="2994" cy="2350"/>
          </a:xfrm>
        </p:grpSpPr>
        <p:grpSp>
          <p:nvGrpSpPr>
            <p:cNvPr id="59719" name="Group 111"/>
            <p:cNvGrpSpPr>
              <a:grpSpLocks/>
            </p:cNvGrpSpPr>
            <p:nvPr/>
          </p:nvGrpSpPr>
          <p:grpSpPr bwMode="auto">
            <a:xfrm>
              <a:off x="2790" y="1979"/>
              <a:ext cx="1179" cy="287"/>
              <a:chOff x="1837" y="2069"/>
              <a:chExt cx="1179" cy="342"/>
            </a:xfrm>
          </p:grpSpPr>
          <p:sp>
            <p:nvSpPr>
              <p:cNvPr id="16611" name="Rectangle 112"/>
              <p:cNvSpPr>
                <a:spLocks noChangeArrowheads="1"/>
              </p:cNvSpPr>
              <p:nvPr/>
            </p:nvSpPr>
            <p:spPr bwMode="auto">
              <a:xfrm>
                <a:off x="1837" y="2108"/>
                <a:ext cx="1134" cy="2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20" name="Group 113"/>
              <p:cNvGrpSpPr>
                <a:grpSpLocks/>
              </p:cNvGrpSpPr>
              <p:nvPr/>
            </p:nvGrpSpPr>
            <p:grpSpPr bwMode="auto">
              <a:xfrm>
                <a:off x="1837" y="2069"/>
                <a:ext cx="272" cy="342"/>
                <a:chOff x="657" y="754"/>
                <a:chExt cx="272" cy="409"/>
              </a:xfrm>
            </p:grpSpPr>
            <p:sp>
              <p:nvSpPr>
                <p:cNvPr id="16625" name="Line 11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1" name="Group 116"/>
              <p:cNvGrpSpPr>
                <a:grpSpLocks/>
              </p:cNvGrpSpPr>
              <p:nvPr/>
            </p:nvGrpSpPr>
            <p:grpSpPr bwMode="auto">
              <a:xfrm>
                <a:off x="2064" y="2069"/>
                <a:ext cx="272" cy="342"/>
                <a:chOff x="657" y="754"/>
                <a:chExt cx="272" cy="409"/>
              </a:xfrm>
            </p:grpSpPr>
            <p:sp>
              <p:nvSpPr>
                <p:cNvPr id="16623" name="Line 11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22" name="Group 119"/>
              <p:cNvGrpSpPr>
                <a:grpSpLocks/>
              </p:cNvGrpSpPr>
              <p:nvPr/>
            </p:nvGrpSpPr>
            <p:grpSpPr bwMode="auto">
              <a:xfrm>
                <a:off x="2291" y="2069"/>
                <a:ext cx="272" cy="342"/>
                <a:chOff x="657" y="754"/>
                <a:chExt cx="272" cy="409"/>
              </a:xfrm>
            </p:grpSpPr>
            <p:sp>
              <p:nvSpPr>
                <p:cNvPr id="16621" name="Line 12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23" name="Group 122"/>
              <p:cNvGrpSpPr>
                <a:grpSpLocks/>
              </p:cNvGrpSpPr>
              <p:nvPr/>
            </p:nvGrpSpPr>
            <p:grpSpPr bwMode="auto">
              <a:xfrm>
                <a:off x="2517" y="2069"/>
                <a:ext cx="272" cy="342"/>
                <a:chOff x="657" y="754"/>
                <a:chExt cx="272" cy="409"/>
              </a:xfrm>
            </p:grpSpPr>
            <p:sp>
              <p:nvSpPr>
                <p:cNvPr id="16619" name="Line 12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2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4" name="Group 125"/>
              <p:cNvGrpSpPr>
                <a:grpSpLocks/>
              </p:cNvGrpSpPr>
              <p:nvPr/>
            </p:nvGrpSpPr>
            <p:grpSpPr bwMode="auto">
              <a:xfrm>
                <a:off x="2744" y="2069"/>
                <a:ext cx="272" cy="342"/>
                <a:chOff x="657" y="754"/>
                <a:chExt cx="272" cy="409"/>
              </a:xfrm>
            </p:grpSpPr>
            <p:sp>
              <p:nvSpPr>
                <p:cNvPr id="16617" name="Line 12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8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59725" name="Group 128"/>
            <p:cNvGrpSpPr>
              <a:grpSpLocks/>
            </p:cNvGrpSpPr>
            <p:nvPr/>
          </p:nvGrpSpPr>
          <p:grpSpPr bwMode="auto">
            <a:xfrm>
              <a:off x="2381" y="1616"/>
              <a:ext cx="2994" cy="288"/>
              <a:chOff x="1383" y="436"/>
              <a:chExt cx="2994" cy="383"/>
            </a:xfrm>
          </p:grpSpPr>
          <p:sp>
            <p:nvSpPr>
              <p:cNvPr id="16571" name="Rectangle 129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9726" name="Group 130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16609" name="Line 1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1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7" name="Group 133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16607" name="Line 13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28" name="Group 136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16605" name="Line 13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29" name="Group 139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16603" name="Line 14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0" name="Group 142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16601" name="Line 14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1" name="Group 145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16599" name="Line 14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0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32" name="Group 148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16597" name="Line 14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3" name="Group 151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16595" name="Line 15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4" name="Group 154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16593" name="Line 15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35" name="Group 157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16591" name="Line 15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59736" name="Group 160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16589" name="Line 16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9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9737" name="Group 163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16587" name="Line 16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59740" name="Group 166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16585" name="Line 16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8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6564" name="Line 169"/>
            <p:cNvSpPr>
              <a:spLocks noChangeShapeType="1"/>
            </p:cNvSpPr>
            <p:nvPr/>
          </p:nvSpPr>
          <p:spPr bwMode="auto">
            <a:xfrm>
              <a:off x="2971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5" name="Line 170"/>
            <p:cNvSpPr>
              <a:spLocks noChangeShapeType="1"/>
            </p:cNvSpPr>
            <p:nvPr/>
          </p:nvSpPr>
          <p:spPr bwMode="auto">
            <a:xfrm>
              <a:off x="3153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6" name="Line 171"/>
            <p:cNvSpPr>
              <a:spLocks noChangeShapeType="1"/>
            </p:cNvSpPr>
            <p:nvPr/>
          </p:nvSpPr>
          <p:spPr bwMode="auto">
            <a:xfrm>
              <a:off x="3379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7" name="Line 172"/>
            <p:cNvSpPr>
              <a:spLocks noChangeShapeType="1"/>
            </p:cNvSpPr>
            <p:nvPr/>
          </p:nvSpPr>
          <p:spPr bwMode="auto">
            <a:xfrm>
              <a:off x="3606" y="184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568" name="Text Box 173"/>
            <p:cNvSpPr txBox="1">
              <a:spLocks noChangeArrowheads="1"/>
            </p:cNvSpPr>
            <p:nvPr/>
          </p:nvSpPr>
          <p:spPr bwMode="auto">
            <a:xfrm>
              <a:off x="3696" y="179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16569" name="Text Box 174"/>
            <p:cNvSpPr txBox="1">
              <a:spLocks noChangeArrowheads="1"/>
            </p:cNvSpPr>
            <p:nvPr/>
          </p:nvSpPr>
          <p:spPr bwMode="auto">
            <a:xfrm>
              <a:off x="3788" y="143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6570" name="Text Box 175"/>
            <p:cNvSpPr txBox="1">
              <a:spLocks noChangeArrowheads="1"/>
            </p:cNvSpPr>
            <p:nvPr/>
          </p:nvSpPr>
          <p:spPr bwMode="auto">
            <a:xfrm>
              <a:off x="3924" y="197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j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72" name="Text Box 174"/>
            <p:cNvSpPr txBox="1">
              <a:spLocks noChangeArrowheads="1"/>
            </p:cNvSpPr>
            <p:nvPr/>
          </p:nvSpPr>
          <p:spPr bwMode="auto">
            <a:xfrm>
              <a:off x="3668" y="3534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0000FF"/>
                  </a:solidFill>
                </a:rPr>
                <a:t>i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59741" name="Group 176"/>
          <p:cNvGrpSpPr>
            <a:grpSpLocks/>
          </p:cNvGrpSpPr>
          <p:nvPr/>
        </p:nvGrpSpPr>
        <p:grpSpPr bwMode="auto">
          <a:xfrm>
            <a:off x="3779838" y="3500438"/>
            <a:ext cx="4752975" cy="1249362"/>
            <a:chOff x="2381" y="2205"/>
            <a:chExt cx="2994" cy="787"/>
          </a:xfrm>
        </p:grpSpPr>
        <p:sp>
          <p:nvSpPr>
            <p:cNvPr id="16512" name="Text Box 177"/>
            <p:cNvSpPr txBox="1">
              <a:spLocks noChangeArrowheads="1"/>
            </p:cNvSpPr>
            <p:nvPr/>
          </p:nvSpPr>
          <p:spPr bwMode="auto">
            <a:xfrm>
              <a:off x="3062" y="220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4</a:t>
              </a:r>
            </a:p>
          </p:txBody>
        </p:sp>
        <p:grpSp>
          <p:nvGrpSpPr>
            <p:cNvPr id="59742" name="Group 178"/>
            <p:cNvGrpSpPr>
              <a:grpSpLocks/>
            </p:cNvGrpSpPr>
            <p:nvPr/>
          </p:nvGrpSpPr>
          <p:grpSpPr bwMode="auto">
            <a:xfrm>
              <a:off x="2381" y="2371"/>
              <a:ext cx="2994" cy="621"/>
              <a:chOff x="2381" y="2371"/>
              <a:chExt cx="2994" cy="621"/>
            </a:xfrm>
          </p:grpSpPr>
          <p:grpSp>
            <p:nvGrpSpPr>
              <p:cNvPr id="59743" name="Group 179"/>
              <p:cNvGrpSpPr>
                <a:grpSpLocks/>
              </p:cNvGrpSpPr>
              <p:nvPr/>
            </p:nvGrpSpPr>
            <p:grpSpPr bwMode="auto">
              <a:xfrm>
                <a:off x="3062" y="2704"/>
                <a:ext cx="272" cy="288"/>
                <a:chOff x="476" y="1253"/>
                <a:chExt cx="272" cy="327"/>
              </a:xfrm>
            </p:grpSpPr>
            <p:sp>
              <p:nvSpPr>
                <p:cNvPr id="16558" name="Rectangle 180"/>
                <p:cNvSpPr>
                  <a:spLocks noChangeArrowheads="1"/>
                </p:cNvSpPr>
                <p:nvPr/>
              </p:nvSpPr>
              <p:spPr bwMode="auto">
                <a:xfrm>
                  <a:off x="476" y="1292"/>
                  <a:ext cx="227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384" name="Group 181"/>
                <p:cNvGrpSpPr>
                  <a:grpSpLocks/>
                </p:cNvGrpSpPr>
                <p:nvPr/>
              </p:nvGrpSpPr>
              <p:grpSpPr bwMode="auto">
                <a:xfrm>
                  <a:off x="476" y="1253"/>
                  <a:ext cx="272" cy="327"/>
                  <a:chOff x="657" y="754"/>
                  <a:chExt cx="272" cy="392"/>
                </a:xfrm>
              </p:grpSpPr>
              <p:sp>
                <p:nvSpPr>
                  <p:cNvPr id="16560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61" name="Text Box 1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16385" name="Group 184"/>
              <p:cNvGrpSpPr>
                <a:grpSpLocks/>
              </p:cNvGrpSpPr>
              <p:nvPr/>
            </p:nvGrpSpPr>
            <p:grpSpPr bwMode="auto">
              <a:xfrm>
                <a:off x="2381" y="2371"/>
                <a:ext cx="2994" cy="288"/>
                <a:chOff x="1383" y="436"/>
                <a:chExt cx="2994" cy="383"/>
              </a:xfrm>
            </p:grpSpPr>
            <p:sp>
              <p:nvSpPr>
                <p:cNvPr id="1651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386" name="Group 18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6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7" name="Text 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87" name="Group 18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4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5" name="Text Box 1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88" name="Group 19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2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3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89" name="Group 19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50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51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0" name="Group 19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8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9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1" name="Group 20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7" name="Text Box 2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93" name="Group 20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4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5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4" name="Group 20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3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5" name="Group 21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40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41" name="Text Box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397" name="Group 21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9" name="Text 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398" name="Group 21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6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7" name="Text Box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399" name="Group 21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4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5" name="Text Box 2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07" name="Group 22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32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33" name="Text 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516" name="Text Box 225"/>
              <p:cNvSpPr txBox="1">
                <a:spLocks noChangeArrowheads="1"/>
              </p:cNvSpPr>
              <p:nvPr/>
            </p:nvSpPr>
            <p:spPr bwMode="auto">
              <a:xfrm>
                <a:off x="3016" y="2545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517" name="Text Box 226"/>
              <p:cNvSpPr txBox="1">
                <a:spLocks noChangeArrowheads="1"/>
              </p:cNvSpPr>
              <p:nvPr/>
            </p:nvSpPr>
            <p:spPr bwMode="auto">
              <a:xfrm>
                <a:off x="3289" y="2659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08" name="Group 227"/>
          <p:cNvGrpSpPr>
            <a:grpSpLocks/>
          </p:cNvGrpSpPr>
          <p:nvPr/>
        </p:nvGrpSpPr>
        <p:grpSpPr bwMode="auto">
          <a:xfrm>
            <a:off x="3708400" y="4632645"/>
            <a:ext cx="4752975" cy="1117600"/>
            <a:chOff x="2336" y="2931"/>
            <a:chExt cx="2994" cy="704"/>
          </a:xfrm>
        </p:grpSpPr>
        <p:grpSp>
          <p:nvGrpSpPr>
            <p:cNvPr id="16409" name="Group 228"/>
            <p:cNvGrpSpPr>
              <a:grpSpLocks/>
            </p:cNvGrpSpPr>
            <p:nvPr/>
          </p:nvGrpSpPr>
          <p:grpSpPr bwMode="auto">
            <a:xfrm>
              <a:off x="3243" y="3329"/>
              <a:ext cx="272" cy="299"/>
              <a:chOff x="476" y="1161"/>
              <a:chExt cx="272" cy="356"/>
            </a:xfrm>
          </p:grpSpPr>
          <p:sp>
            <p:nvSpPr>
              <p:cNvPr id="16508" name="Rectangle 229"/>
              <p:cNvSpPr>
                <a:spLocks noChangeArrowheads="1"/>
              </p:cNvSpPr>
              <p:nvPr/>
            </p:nvSpPr>
            <p:spPr bwMode="auto">
              <a:xfrm>
                <a:off x="476" y="1270"/>
                <a:ext cx="227" cy="2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410" name="Group 230"/>
              <p:cNvGrpSpPr>
                <a:grpSpLocks/>
              </p:cNvGrpSpPr>
              <p:nvPr/>
            </p:nvGrpSpPr>
            <p:grpSpPr bwMode="auto">
              <a:xfrm>
                <a:off x="476" y="1161"/>
                <a:ext cx="272" cy="356"/>
                <a:chOff x="657" y="646"/>
                <a:chExt cx="272" cy="425"/>
              </a:xfrm>
            </p:grpSpPr>
            <p:sp>
              <p:nvSpPr>
                <p:cNvPr id="16510" name="Line 23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11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657" y="646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16411" name="Group 233"/>
            <p:cNvGrpSpPr>
              <a:grpSpLocks/>
            </p:cNvGrpSpPr>
            <p:nvPr/>
          </p:nvGrpSpPr>
          <p:grpSpPr bwMode="auto">
            <a:xfrm>
              <a:off x="2336" y="2931"/>
              <a:ext cx="2994" cy="704"/>
              <a:chOff x="2336" y="2931"/>
              <a:chExt cx="2994" cy="704"/>
            </a:xfrm>
          </p:grpSpPr>
          <p:grpSp>
            <p:nvGrpSpPr>
              <p:cNvPr id="16412" name="Group 234"/>
              <p:cNvGrpSpPr>
                <a:grpSpLocks/>
              </p:cNvGrpSpPr>
              <p:nvPr/>
            </p:nvGrpSpPr>
            <p:grpSpPr bwMode="auto">
              <a:xfrm>
                <a:off x="2336" y="3097"/>
                <a:ext cx="2994" cy="288"/>
                <a:chOff x="1383" y="436"/>
                <a:chExt cx="2994" cy="383"/>
              </a:xfrm>
            </p:grpSpPr>
            <p:sp>
              <p:nvSpPr>
                <p:cNvPr id="16468" name="Rectangle 235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13" name="Group 236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6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7" name="Text Box 2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4" name="Group 239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4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5" name="Group 242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2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3" name="Text Box 2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6" name="Group 245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500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501" name="Text Box 2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17" name="Group 248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8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9" name="Text Box 2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18" name="Group 251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6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7" name="Text Box 2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19" name="Group 254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4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5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47" name="Group 257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2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3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48" name="Group 260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90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91" name="Text Box 2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49" name="Group 263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8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9" name="Text Box 2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50" name="Group 266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6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7" name="Text Box 2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51" name="Group 269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4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5" name="Text Box 2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62" name="Group 272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82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83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65" name="Text Box 275"/>
              <p:cNvSpPr txBox="1">
                <a:spLocks noChangeArrowheads="1"/>
              </p:cNvSpPr>
              <p:nvPr/>
            </p:nvSpPr>
            <p:spPr bwMode="auto">
              <a:xfrm>
                <a:off x="3198" y="3271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16466" name="Text Box 276"/>
              <p:cNvSpPr txBox="1">
                <a:spLocks noChangeArrowheads="1"/>
              </p:cNvSpPr>
              <p:nvPr/>
            </p:nvSpPr>
            <p:spPr bwMode="auto">
              <a:xfrm>
                <a:off x="3289" y="2931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16467" name="Text Box 277"/>
              <p:cNvSpPr txBox="1">
                <a:spLocks noChangeArrowheads="1"/>
              </p:cNvSpPr>
              <p:nvPr/>
            </p:nvSpPr>
            <p:spPr bwMode="auto">
              <a:xfrm>
                <a:off x="3515" y="338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6463" name="Group 278"/>
          <p:cNvGrpSpPr>
            <a:grpSpLocks/>
          </p:cNvGrpSpPr>
          <p:nvPr/>
        </p:nvGrpSpPr>
        <p:grpSpPr bwMode="auto">
          <a:xfrm>
            <a:off x="3708400" y="5611813"/>
            <a:ext cx="4752975" cy="1273175"/>
            <a:chOff x="2336" y="3535"/>
            <a:chExt cx="2994" cy="802"/>
          </a:xfrm>
        </p:grpSpPr>
        <p:sp>
          <p:nvSpPr>
            <p:cNvPr id="16396" name="Text Box 279"/>
            <p:cNvSpPr txBox="1">
              <a:spLocks noChangeArrowheads="1"/>
            </p:cNvSpPr>
            <p:nvPr/>
          </p:nvSpPr>
          <p:spPr bwMode="auto">
            <a:xfrm>
              <a:off x="4423" y="353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i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＝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11</a:t>
              </a:r>
            </a:p>
          </p:txBody>
        </p:sp>
        <p:grpSp>
          <p:nvGrpSpPr>
            <p:cNvPr id="16464" name="Group 280"/>
            <p:cNvGrpSpPr>
              <a:grpSpLocks/>
            </p:cNvGrpSpPr>
            <p:nvPr/>
          </p:nvGrpSpPr>
          <p:grpSpPr bwMode="auto">
            <a:xfrm>
              <a:off x="2336" y="3686"/>
              <a:ext cx="2994" cy="651"/>
              <a:chOff x="2336" y="3686"/>
              <a:chExt cx="2994" cy="651"/>
            </a:xfrm>
          </p:grpSpPr>
          <p:grpSp>
            <p:nvGrpSpPr>
              <p:cNvPr id="16469" name="Group 281"/>
              <p:cNvGrpSpPr>
                <a:grpSpLocks/>
              </p:cNvGrpSpPr>
              <p:nvPr/>
            </p:nvGrpSpPr>
            <p:grpSpPr bwMode="auto">
              <a:xfrm>
                <a:off x="3425" y="4048"/>
                <a:ext cx="1179" cy="289"/>
                <a:chOff x="1837" y="2069"/>
                <a:chExt cx="1179" cy="342"/>
              </a:xfrm>
            </p:grpSpPr>
            <p:sp>
              <p:nvSpPr>
                <p:cNvPr id="16446" name="Rectangle 282"/>
                <p:cNvSpPr>
                  <a:spLocks noChangeArrowheads="1"/>
                </p:cNvSpPr>
                <p:nvPr/>
              </p:nvSpPr>
              <p:spPr bwMode="auto">
                <a:xfrm>
                  <a:off x="1837" y="2108"/>
                  <a:ext cx="1134" cy="23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70" name="Group 283"/>
                <p:cNvGrpSpPr>
                  <a:grpSpLocks/>
                </p:cNvGrpSpPr>
                <p:nvPr/>
              </p:nvGrpSpPr>
              <p:grpSpPr bwMode="auto">
                <a:xfrm>
                  <a:off x="183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60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61" name="Text Box 2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1" name="Group 286"/>
                <p:cNvGrpSpPr>
                  <a:grpSpLocks/>
                </p:cNvGrpSpPr>
                <p:nvPr/>
              </p:nvGrpSpPr>
              <p:grpSpPr bwMode="auto">
                <a:xfrm>
                  <a:off x="206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8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9" name="Text Box 2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2" name="Group 289"/>
                <p:cNvGrpSpPr>
                  <a:grpSpLocks/>
                </p:cNvGrpSpPr>
                <p:nvPr/>
              </p:nvGrpSpPr>
              <p:grpSpPr bwMode="auto">
                <a:xfrm>
                  <a:off x="2291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6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7" name="Text Box 2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73" name="Group 292"/>
                <p:cNvGrpSpPr>
                  <a:grpSpLocks/>
                </p:cNvGrpSpPr>
                <p:nvPr/>
              </p:nvGrpSpPr>
              <p:grpSpPr bwMode="auto">
                <a:xfrm>
                  <a:off x="2517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4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5" name="Text Box 2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4" name="Group 295"/>
                <p:cNvGrpSpPr>
                  <a:grpSpLocks/>
                </p:cNvGrpSpPr>
                <p:nvPr/>
              </p:nvGrpSpPr>
              <p:grpSpPr bwMode="auto">
                <a:xfrm>
                  <a:off x="2744" y="2069"/>
                  <a:ext cx="272" cy="342"/>
                  <a:chOff x="657" y="754"/>
                  <a:chExt cx="272" cy="408"/>
                </a:xfrm>
              </p:grpSpPr>
              <p:sp>
                <p:nvSpPr>
                  <p:cNvPr id="16452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53" name="Text Box 2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16475" name="Group 298"/>
              <p:cNvGrpSpPr>
                <a:grpSpLocks/>
              </p:cNvGrpSpPr>
              <p:nvPr/>
            </p:nvGrpSpPr>
            <p:grpSpPr bwMode="auto">
              <a:xfrm>
                <a:off x="2336" y="3686"/>
                <a:ext cx="2994" cy="288"/>
                <a:chOff x="1383" y="436"/>
                <a:chExt cx="2994" cy="383"/>
              </a:xfrm>
            </p:grpSpPr>
            <p:sp>
              <p:nvSpPr>
                <p:cNvPr id="16406" name="Rectangle 299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476" name="Group 300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4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5" name="Text Box 3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7" name="Group 303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2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3" name="Text Box 3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78" name="Group 306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40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41" name="Text Box 3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479" name="Group 309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8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9" name="Text Box 3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480" name="Group 312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6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7" name="Text Box 3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481" name="Group 315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4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5" name="Text Box 3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09" name="Group 318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2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3" name="Text Box 3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13" name="Group 321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30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31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14" name="Group 324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8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9" name="Text Box 3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15" name="Group 327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6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7" name="Text Box 3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16519" name="Group 330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4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5" name="Text Box 3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6520" name="Group 333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2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3" name="Text Box 3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16521" name="Group 336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16420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1" name="Text Box 3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16400" name="Line 339"/>
              <p:cNvSpPr>
                <a:spLocks noChangeShapeType="1"/>
              </p:cNvSpPr>
              <p:nvPr/>
            </p:nvSpPr>
            <p:spPr bwMode="auto">
              <a:xfrm>
                <a:off x="356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1" name="Line 340"/>
              <p:cNvSpPr>
                <a:spLocks noChangeShapeType="1"/>
              </p:cNvSpPr>
              <p:nvPr/>
            </p:nvSpPr>
            <p:spPr bwMode="auto">
              <a:xfrm>
                <a:off x="378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2" name="Line 341"/>
              <p:cNvSpPr>
                <a:spLocks noChangeShapeType="1"/>
              </p:cNvSpPr>
              <p:nvPr/>
            </p:nvSpPr>
            <p:spPr bwMode="auto">
              <a:xfrm>
                <a:off x="4014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3" name="Line 342"/>
              <p:cNvSpPr>
                <a:spLocks noChangeShapeType="1"/>
              </p:cNvSpPr>
              <p:nvPr/>
            </p:nvSpPr>
            <p:spPr bwMode="auto">
              <a:xfrm>
                <a:off x="4241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4" name="Line 343"/>
              <p:cNvSpPr>
                <a:spLocks noChangeShapeType="1"/>
              </p:cNvSpPr>
              <p:nvPr/>
            </p:nvSpPr>
            <p:spPr bwMode="auto">
              <a:xfrm>
                <a:off x="4468" y="391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5" name="Text Box 344"/>
              <p:cNvSpPr txBox="1">
                <a:spLocks noChangeArrowheads="1"/>
              </p:cNvSpPr>
              <p:nvPr/>
            </p:nvSpPr>
            <p:spPr bwMode="auto">
              <a:xfrm>
                <a:off x="4604" y="407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</p:grpSp>
      <p:sp>
        <p:nvSpPr>
          <p:cNvPr id="16392" name="Text Box 345"/>
          <p:cNvSpPr txBox="1">
            <a:spLocks noChangeArrowheads="1"/>
          </p:cNvSpPr>
          <p:nvPr/>
        </p:nvSpPr>
        <p:spPr bwMode="auto">
          <a:xfrm>
            <a:off x="395288" y="260350"/>
            <a:ext cx="29876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ababcabccbab</a:t>
            </a:r>
            <a:endParaRPr lang="en-US" altLang="zh-CN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b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 err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abcac</a:t>
            </a:r>
            <a:endParaRPr lang="en-US" altLang="zh-CN" sz="32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59" name="Group 36"/>
          <p:cNvGrpSpPr>
            <a:grpSpLocks/>
          </p:cNvGrpSpPr>
          <p:nvPr/>
        </p:nvGrpSpPr>
        <p:grpSpPr bwMode="auto">
          <a:xfrm>
            <a:off x="-133000" y="4062913"/>
            <a:ext cx="4175125" cy="1746250"/>
            <a:chOff x="2918" y="2685"/>
            <a:chExt cx="2630" cy="1100"/>
          </a:xfrm>
        </p:grpSpPr>
        <p:sp>
          <p:nvSpPr>
            <p:cNvPr id="360" name="Text Box 27"/>
            <p:cNvSpPr txBox="1">
              <a:spLocks noChangeArrowheads="1"/>
            </p:cNvSpPr>
            <p:nvPr/>
          </p:nvSpPr>
          <p:spPr bwMode="auto">
            <a:xfrm>
              <a:off x="3824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61" name="Text Box 28"/>
            <p:cNvSpPr txBox="1">
              <a:spLocks noChangeArrowheads="1"/>
            </p:cNvSpPr>
            <p:nvPr/>
          </p:nvSpPr>
          <p:spPr bwMode="auto">
            <a:xfrm>
              <a:off x="4096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2" name="Text Box 29"/>
            <p:cNvSpPr txBox="1">
              <a:spLocks noChangeArrowheads="1"/>
            </p:cNvSpPr>
            <p:nvPr/>
          </p:nvSpPr>
          <p:spPr bwMode="auto">
            <a:xfrm>
              <a:off x="4414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3" name="Text Box 30"/>
            <p:cNvSpPr txBox="1">
              <a:spLocks noChangeArrowheads="1"/>
            </p:cNvSpPr>
            <p:nvPr/>
          </p:nvSpPr>
          <p:spPr bwMode="auto">
            <a:xfrm>
              <a:off x="4686" y="3455"/>
              <a:ext cx="5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FF0000"/>
                  </a:solidFill>
                </a:rPr>
                <a:t>1   2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64" name="Group 31"/>
            <p:cNvGrpSpPr>
              <a:grpSpLocks/>
            </p:cNvGrpSpPr>
            <p:nvPr/>
          </p:nvGrpSpPr>
          <p:grpSpPr bwMode="auto">
            <a:xfrm>
              <a:off x="2918" y="2685"/>
              <a:ext cx="2630" cy="1097"/>
              <a:chOff x="3130" y="159"/>
              <a:chExt cx="2630" cy="1097"/>
            </a:xfrm>
          </p:grpSpPr>
          <p:sp>
            <p:nvSpPr>
              <p:cNvPr id="365" name="Text Box 32"/>
              <p:cNvSpPr txBox="1">
                <a:spLocks noChangeArrowheads="1"/>
              </p:cNvSpPr>
              <p:nvPr/>
            </p:nvSpPr>
            <p:spPr bwMode="auto">
              <a:xfrm>
                <a:off x="3945" y="521"/>
                <a:ext cx="163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</a:rPr>
                  <a:t>a   b   c   a   c    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Text Box 33"/>
              <p:cNvSpPr txBox="1">
                <a:spLocks noChangeArrowheads="1"/>
              </p:cNvSpPr>
              <p:nvPr/>
            </p:nvSpPr>
            <p:spPr bwMode="auto">
              <a:xfrm>
                <a:off x="3719" y="159"/>
                <a:ext cx="20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j 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  1   2   3   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4   5    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Text Box 34"/>
              <p:cNvSpPr txBox="1">
                <a:spLocks noChangeArrowheads="1"/>
              </p:cNvSpPr>
              <p:nvPr/>
            </p:nvSpPr>
            <p:spPr bwMode="auto">
              <a:xfrm>
                <a:off x="3130" y="891"/>
                <a:ext cx="99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 next[</a:t>
                </a:r>
                <a:r>
                  <a:rPr lang="en-US" altLang="zh-CN" sz="3200">
                    <a:solidFill>
                      <a:srgbClr val="0000FF"/>
                    </a:solidFill>
                  </a:rPr>
                  <a:t>j]</a:t>
                </a:r>
                <a:endParaRPr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Text Box 35"/>
              <p:cNvSpPr txBox="1">
                <a:spLocks noChangeArrowheads="1"/>
              </p:cNvSpPr>
              <p:nvPr/>
            </p:nvSpPr>
            <p:spPr bwMode="auto">
              <a:xfrm>
                <a:off x="3447" y="53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 T[j]</a:t>
                </a:r>
              </a:p>
            </p:txBody>
          </p:sp>
        </p:grpSp>
      </p:grpSp>
      <p:sp>
        <p:nvSpPr>
          <p:cNvPr id="369" name="矩形 368"/>
          <p:cNvSpPr/>
          <p:nvPr/>
        </p:nvSpPr>
        <p:spPr bwMode="auto">
          <a:xfrm>
            <a:off x="3524596" y="1390996"/>
            <a:ext cx="5619404" cy="10141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3657600" y="3613934"/>
            <a:ext cx="5384800" cy="21264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6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93688" y="114300"/>
            <a:ext cx="8234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主  串：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1234123000001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zh-CN" altLang="en-US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r>
              <a: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1230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66750" y="700088"/>
            <a:ext cx="4446588" cy="1296987"/>
            <a:chOff x="420" y="441"/>
            <a:chExt cx="2801" cy="817"/>
          </a:xfrm>
        </p:grpSpPr>
        <p:sp>
          <p:nvSpPr>
            <p:cNvPr id="18457" name="Text Box 4"/>
            <p:cNvSpPr txBox="1">
              <a:spLocks noChangeArrowheads="1"/>
            </p:cNvSpPr>
            <p:nvPr/>
          </p:nvSpPr>
          <p:spPr bwMode="auto">
            <a:xfrm>
              <a:off x="420" y="678"/>
              <a:ext cx="2801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1234123000001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1230</a:t>
              </a:r>
            </a:p>
          </p:txBody>
        </p:sp>
        <p:sp>
          <p:nvSpPr>
            <p:cNvPr id="18458" name="Text Box 5"/>
            <p:cNvSpPr txBox="1">
              <a:spLocks noChangeArrowheads="1"/>
            </p:cNvSpPr>
            <p:nvPr/>
          </p:nvSpPr>
          <p:spPr bwMode="auto">
            <a:xfrm>
              <a:off x="481" y="441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i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50875" y="1797050"/>
            <a:ext cx="4446588" cy="1355725"/>
            <a:chOff x="410" y="1132"/>
            <a:chExt cx="2801" cy="854"/>
          </a:xfrm>
        </p:grpSpPr>
        <p:sp>
          <p:nvSpPr>
            <p:cNvPr id="18455" name="Text Box 7"/>
            <p:cNvSpPr txBox="1">
              <a:spLocks noChangeArrowheads="1"/>
            </p:cNvSpPr>
            <p:nvPr/>
          </p:nvSpPr>
          <p:spPr bwMode="auto">
            <a:xfrm>
              <a:off x="410" y="1345"/>
              <a:ext cx="2801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1234123000001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1230</a:t>
              </a:r>
            </a:p>
          </p:txBody>
        </p:sp>
        <p:sp>
          <p:nvSpPr>
            <p:cNvPr id="18456" name="Text Box 8"/>
            <p:cNvSpPr txBox="1">
              <a:spLocks noChangeArrowheads="1"/>
            </p:cNvSpPr>
            <p:nvPr/>
          </p:nvSpPr>
          <p:spPr bwMode="auto">
            <a:xfrm>
              <a:off x="597" y="1132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i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5000" y="3100388"/>
            <a:ext cx="4446588" cy="1298575"/>
            <a:chOff x="400" y="2601"/>
            <a:chExt cx="2801" cy="818"/>
          </a:xfrm>
        </p:grpSpPr>
        <p:sp>
          <p:nvSpPr>
            <p:cNvPr id="18453" name="Text Box 10"/>
            <p:cNvSpPr txBox="1">
              <a:spLocks noChangeArrowheads="1"/>
            </p:cNvSpPr>
            <p:nvPr/>
          </p:nvSpPr>
          <p:spPr bwMode="auto">
            <a:xfrm>
              <a:off x="400" y="2778"/>
              <a:ext cx="2801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1234123000001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  1230</a:t>
              </a:r>
            </a:p>
          </p:txBody>
        </p:sp>
        <p:sp>
          <p:nvSpPr>
            <p:cNvPr id="18454" name="Text Box 11"/>
            <p:cNvSpPr txBox="1">
              <a:spLocks noChangeArrowheads="1"/>
            </p:cNvSpPr>
            <p:nvPr/>
          </p:nvSpPr>
          <p:spPr bwMode="auto">
            <a:xfrm>
              <a:off x="591" y="2601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  i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9125" y="4311650"/>
            <a:ext cx="4446588" cy="1201738"/>
            <a:chOff x="390" y="3316"/>
            <a:chExt cx="2801" cy="757"/>
          </a:xfrm>
        </p:grpSpPr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390" y="3493"/>
              <a:ext cx="2801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1234123000001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1230</a:t>
              </a:r>
            </a:p>
          </p:txBody>
        </p:sp>
        <p:sp>
          <p:nvSpPr>
            <p:cNvPr id="18452" name="Text Box 14"/>
            <p:cNvSpPr txBox="1">
              <a:spLocks noChangeArrowheads="1"/>
            </p:cNvSpPr>
            <p:nvPr/>
          </p:nvSpPr>
          <p:spPr bwMode="auto">
            <a:xfrm>
              <a:off x="731" y="3316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  i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471988" y="812800"/>
            <a:ext cx="4446587" cy="1347788"/>
            <a:chOff x="2817" y="512"/>
            <a:chExt cx="2801" cy="849"/>
          </a:xfrm>
        </p:grpSpPr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2817" y="689"/>
              <a:ext cx="280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12341230000001</a:t>
              </a:r>
            </a:p>
            <a:p>
              <a:pPr eaLnBrk="1" hangingPunct="1"/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1230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3258" y="512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i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456113" y="2128838"/>
            <a:ext cx="4446587" cy="1420812"/>
            <a:chOff x="2807" y="1341"/>
            <a:chExt cx="2801" cy="895"/>
          </a:xfrm>
        </p:grpSpPr>
        <p:sp>
          <p:nvSpPr>
            <p:cNvPr id="18447" name="Text Box 18"/>
            <p:cNvSpPr txBox="1">
              <a:spLocks noChangeArrowheads="1"/>
            </p:cNvSpPr>
            <p:nvPr/>
          </p:nvSpPr>
          <p:spPr bwMode="auto">
            <a:xfrm>
              <a:off x="2807" y="1564"/>
              <a:ext cx="280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12341230000001</a:t>
              </a:r>
            </a:p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1230 </a:t>
              </a:r>
              <a:endParaRPr lang="en-US" altLang="zh-CN" sz="32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3247" y="1341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i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471988" y="3424238"/>
            <a:ext cx="4446587" cy="1401762"/>
            <a:chOff x="2817" y="2157"/>
            <a:chExt cx="2801" cy="883"/>
          </a:xfrm>
        </p:grpSpPr>
        <p:sp>
          <p:nvSpPr>
            <p:cNvPr id="18445" name="Text Box 21"/>
            <p:cNvSpPr txBox="1">
              <a:spLocks noChangeArrowheads="1"/>
            </p:cNvSpPr>
            <p:nvPr/>
          </p:nvSpPr>
          <p:spPr bwMode="auto">
            <a:xfrm>
              <a:off x="2817" y="2368"/>
              <a:ext cx="280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12341230000001</a:t>
              </a:r>
            </a:p>
            <a:p>
              <a:pPr eaLnBrk="1" hangingPunct="1"/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1230</a:t>
              </a:r>
              <a:endParaRPr lang="en-US" altLang="zh-CN" sz="32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6" name="Text Box 22"/>
            <p:cNvSpPr txBox="1">
              <a:spLocks noChangeArrowheads="1"/>
            </p:cNvSpPr>
            <p:nvPr/>
          </p:nvSpPr>
          <p:spPr bwMode="auto">
            <a:xfrm>
              <a:off x="3377" y="2157"/>
              <a:ext cx="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619125" y="5510213"/>
            <a:ext cx="4446588" cy="1250950"/>
            <a:chOff x="390" y="3316"/>
            <a:chExt cx="2801" cy="788"/>
          </a:xfrm>
        </p:grpSpPr>
        <p:sp>
          <p:nvSpPr>
            <p:cNvPr id="18443" name="Text Box 28"/>
            <p:cNvSpPr txBox="1">
              <a:spLocks noChangeArrowheads="1"/>
            </p:cNvSpPr>
            <p:nvPr/>
          </p:nvSpPr>
          <p:spPr bwMode="auto">
            <a:xfrm>
              <a:off x="390" y="3493"/>
              <a:ext cx="2801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1234123000001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32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sz="3200" b="1">
                  <a:solidFill>
                    <a:srgbClr val="CC0066"/>
                  </a:solidFill>
                  <a:latin typeface="楷体_GB2312" pitchFamily="49" charset="-122"/>
                  <a:ea typeface="楷体_GB2312" pitchFamily="49" charset="-122"/>
                </a:rPr>
                <a:t> 1230</a:t>
              </a:r>
            </a:p>
          </p:txBody>
        </p:sp>
        <p:sp>
          <p:nvSpPr>
            <p:cNvPr id="18444" name="Text Box 29"/>
            <p:cNvSpPr txBox="1">
              <a:spLocks noChangeArrowheads="1"/>
            </p:cNvSpPr>
            <p:nvPr/>
          </p:nvSpPr>
          <p:spPr bwMode="auto">
            <a:xfrm>
              <a:off x="731" y="3316"/>
              <a:ext cx="12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FF"/>
                  </a:solidFill>
                </a:rPr>
                <a:t>    i</a:t>
              </a:r>
            </a:p>
          </p:txBody>
        </p:sp>
      </p:grpSp>
      <p:grpSp>
        <p:nvGrpSpPr>
          <p:cNvPr id="27" name="Group 36"/>
          <p:cNvGrpSpPr>
            <a:grpSpLocks/>
          </p:cNvGrpSpPr>
          <p:nvPr/>
        </p:nvGrpSpPr>
        <p:grpSpPr bwMode="auto">
          <a:xfrm>
            <a:off x="4632325" y="5010563"/>
            <a:ext cx="4175125" cy="1741487"/>
            <a:chOff x="2918" y="2685"/>
            <a:chExt cx="2630" cy="1097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824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096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414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686" y="3455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32" name="Group 31"/>
            <p:cNvGrpSpPr>
              <a:grpSpLocks/>
            </p:cNvGrpSpPr>
            <p:nvPr/>
          </p:nvGrpSpPr>
          <p:grpSpPr bwMode="auto">
            <a:xfrm>
              <a:off x="2918" y="2685"/>
              <a:ext cx="2630" cy="1097"/>
              <a:chOff x="3130" y="159"/>
              <a:chExt cx="2630" cy="1097"/>
            </a:xfrm>
          </p:grpSpPr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3945" y="521"/>
                <a:ext cx="163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  1   2   3   0    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3719" y="159"/>
                <a:ext cx="20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</a:rPr>
                  <a:t>j </a:t>
                </a:r>
                <a:r>
                  <a:rPr lang="en-US" altLang="zh-CN" sz="2800">
                    <a:solidFill>
                      <a:srgbClr val="000000"/>
                    </a:solidFill>
                  </a:rPr>
                  <a:t>   1   2   3   4    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3130" y="891"/>
                <a:ext cx="997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000000"/>
                    </a:solidFill>
                  </a:rPr>
                  <a:t> next[</a:t>
                </a:r>
                <a:r>
                  <a:rPr lang="en-US" altLang="zh-CN" sz="3200">
                    <a:solidFill>
                      <a:srgbClr val="0000FF"/>
                    </a:solidFill>
                  </a:rPr>
                  <a:t>j]</a:t>
                </a:r>
                <a:endParaRPr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3447" y="53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00"/>
                    </a:solidFill>
                  </a:rPr>
                  <a:t> T[j]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4805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3075" y="2060575"/>
            <a:ext cx="4752975" cy="1593850"/>
            <a:chOff x="2381" y="0"/>
            <a:chExt cx="2994" cy="1004"/>
          </a:xfrm>
        </p:grpSpPr>
        <p:sp>
          <p:nvSpPr>
            <p:cNvPr id="27776" name="Rectangle 3"/>
            <p:cNvSpPr>
              <a:spLocks noChangeArrowheads="1"/>
            </p:cNvSpPr>
            <p:nvPr/>
          </p:nvSpPr>
          <p:spPr bwMode="auto">
            <a:xfrm>
              <a:off x="2835" y="255"/>
              <a:ext cx="226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7777" name="Group 4"/>
            <p:cNvGrpSpPr>
              <a:grpSpLocks/>
            </p:cNvGrpSpPr>
            <p:nvPr/>
          </p:nvGrpSpPr>
          <p:grpSpPr bwMode="auto">
            <a:xfrm>
              <a:off x="2381" y="0"/>
              <a:ext cx="2994" cy="1004"/>
              <a:chOff x="2381" y="0"/>
              <a:chExt cx="2994" cy="1004"/>
            </a:xfrm>
          </p:grpSpPr>
          <p:grpSp>
            <p:nvGrpSpPr>
              <p:cNvPr id="27778" name="Group 5"/>
              <p:cNvGrpSpPr>
                <a:grpSpLocks/>
              </p:cNvGrpSpPr>
              <p:nvPr/>
            </p:nvGrpSpPr>
            <p:grpSpPr bwMode="auto">
              <a:xfrm>
                <a:off x="2381" y="572"/>
                <a:ext cx="726" cy="288"/>
                <a:chOff x="204" y="527"/>
                <a:chExt cx="726" cy="396"/>
              </a:xfrm>
            </p:grpSpPr>
            <p:sp>
              <p:nvSpPr>
                <p:cNvPr id="27825" name="Rectangle 6"/>
                <p:cNvSpPr>
                  <a:spLocks noChangeArrowheads="1"/>
                </p:cNvSpPr>
                <p:nvPr/>
              </p:nvSpPr>
              <p:spPr bwMode="auto">
                <a:xfrm>
                  <a:off x="204" y="572"/>
                  <a:ext cx="680" cy="273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7826" name="Group 7"/>
                <p:cNvGrpSpPr>
                  <a:grpSpLocks/>
                </p:cNvGrpSpPr>
                <p:nvPr/>
              </p:nvGrpSpPr>
              <p:grpSpPr bwMode="auto">
                <a:xfrm>
                  <a:off x="204" y="527"/>
                  <a:ext cx="272" cy="396"/>
                  <a:chOff x="657" y="754"/>
                  <a:chExt cx="272" cy="409"/>
                </a:xfrm>
              </p:grpSpPr>
              <p:sp>
                <p:nvSpPr>
                  <p:cNvPr id="2783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3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27827" name="Group 10"/>
                <p:cNvGrpSpPr>
                  <a:grpSpLocks/>
                </p:cNvGrpSpPr>
                <p:nvPr/>
              </p:nvGrpSpPr>
              <p:grpSpPr bwMode="auto">
                <a:xfrm>
                  <a:off x="431" y="527"/>
                  <a:ext cx="272" cy="396"/>
                  <a:chOff x="657" y="754"/>
                  <a:chExt cx="272" cy="409"/>
                </a:xfrm>
              </p:grpSpPr>
              <p:sp>
                <p:nvSpPr>
                  <p:cNvPr id="2783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3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27828" name="Group 13"/>
                <p:cNvGrpSpPr>
                  <a:grpSpLocks/>
                </p:cNvGrpSpPr>
                <p:nvPr/>
              </p:nvGrpSpPr>
              <p:grpSpPr bwMode="auto">
                <a:xfrm>
                  <a:off x="658" y="527"/>
                  <a:ext cx="272" cy="396"/>
                  <a:chOff x="657" y="754"/>
                  <a:chExt cx="272" cy="409"/>
                </a:xfrm>
              </p:grpSpPr>
              <p:sp>
                <p:nvSpPr>
                  <p:cNvPr id="2782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3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27779" name="Group 16"/>
              <p:cNvGrpSpPr>
                <a:grpSpLocks/>
              </p:cNvGrpSpPr>
              <p:nvPr/>
            </p:nvGrpSpPr>
            <p:grpSpPr bwMode="auto">
              <a:xfrm>
                <a:off x="2381" y="210"/>
                <a:ext cx="2994" cy="288"/>
                <a:chOff x="1383" y="436"/>
                <a:chExt cx="2994" cy="383"/>
              </a:xfrm>
            </p:grpSpPr>
            <p:sp>
              <p:nvSpPr>
                <p:cNvPr id="27785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481"/>
                  <a:ext cx="2949" cy="2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7786" name="Group 18"/>
                <p:cNvGrpSpPr>
                  <a:grpSpLocks/>
                </p:cNvGrpSpPr>
                <p:nvPr/>
              </p:nvGrpSpPr>
              <p:grpSpPr bwMode="auto">
                <a:xfrm>
                  <a:off x="138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2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27787" name="Group 21"/>
                <p:cNvGrpSpPr>
                  <a:grpSpLocks/>
                </p:cNvGrpSpPr>
                <p:nvPr/>
              </p:nvGrpSpPr>
              <p:grpSpPr bwMode="auto">
                <a:xfrm>
                  <a:off x="161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2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2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27788" name="Group 24"/>
                <p:cNvGrpSpPr>
                  <a:grpSpLocks/>
                </p:cNvGrpSpPr>
                <p:nvPr/>
              </p:nvGrpSpPr>
              <p:grpSpPr bwMode="auto">
                <a:xfrm>
                  <a:off x="183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1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2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f</a:t>
                    </a:r>
                  </a:p>
                </p:txBody>
              </p:sp>
            </p:grpSp>
            <p:grpSp>
              <p:nvGrpSpPr>
                <p:cNvPr id="27789" name="Group 27"/>
                <p:cNvGrpSpPr>
                  <a:grpSpLocks/>
                </p:cNvGrpSpPr>
                <p:nvPr/>
              </p:nvGrpSpPr>
              <p:grpSpPr bwMode="auto">
                <a:xfrm>
                  <a:off x="2063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1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27790" name="Group 30"/>
                <p:cNvGrpSpPr>
                  <a:grpSpLocks/>
                </p:cNvGrpSpPr>
                <p:nvPr/>
              </p:nvGrpSpPr>
              <p:grpSpPr bwMode="auto">
                <a:xfrm>
                  <a:off x="2290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27791" name="Group 33"/>
                <p:cNvGrpSpPr>
                  <a:grpSpLocks/>
                </p:cNvGrpSpPr>
                <p:nvPr/>
              </p:nvGrpSpPr>
              <p:grpSpPr bwMode="auto">
                <a:xfrm>
                  <a:off x="2517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1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1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27792" name="Group 36"/>
                <p:cNvGrpSpPr>
                  <a:grpSpLocks/>
                </p:cNvGrpSpPr>
                <p:nvPr/>
              </p:nvGrpSpPr>
              <p:grpSpPr bwMode="auto">
                <a:xfrm>
                  <a:off x="274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1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3" name="Group 39"/>
                <p:cNvGrpSpPr>
                  <a:grpSpLocks/>
                </p:cNvGrpSpPr>
                <p:nvPr/>
              </p:nvGrpSpPr>
              <p:grpSpPr bwMode="auto">
                <a:xfrm>
                  <a:off x="297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0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1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27794" name="Group 42"/>
                <p:cNvGrpSpPr>
                  <a:grpSpLocks/>
                </p:cNvGrpSpPr>
                <p:nvPr/>
              </p:nvGrpSpPr>
              <p:grpSpPr bwMode="auto">
                <a:xfrm>
                  <a:off x="319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0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0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27795" name="Group 45"/>
                <p:cNvGrpSpPr>
                  <a:grpSpLocks/>
                </p:cNvGrpSpPr>
                <p:nvPr/>
              </p:nvGrpSpPr>
              <p:grpSpPr bwMode="auto">
                <a:xfrm>
                  <a:off x="3424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0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06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c</a:t>
                    </a:r>
                  </a:p>
                </p:txBody>
              </p:sp>
            </p:grpSp>
            <p:grpSp>
              <p:nvGrpSpPr>
                <p:cNvPr id="27796" name="Group 48"/>
                <p:cNvGrpSpPr>
                  <a:grpSpLocks/>
                </p:cNvGrpSpPr>
                <p:nvPr/>
              </p:nvGrpSpPr>
              <p:grpSpPr bwMode="auto">
                <a:xfrm>
                  <a:off x="3651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0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0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27797" name="Group 51"/>
                <p:cNvGrpSpPr>
                  <a:grpSpLocks/>
                </p:cNvGrpSpPr>
                <p:nvPr/>
              </p:nvGrpSpPr>
              <p:grpSpPr bwMode="auto">
                <a:xfrm>
                  <a:off x="3878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80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02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a</a:t>
                    </a:r>
                  </a:p>
                </p:txBody>
              </p:sp>
            </p:grpSp>
            <p:grpSp>
              <p:nvGrpSpPr>
                <p:cNvPr id="27798" name="Group 54"/>
                <p:cNvGrpSpPr>
                  <a:grpSpLocks/>
                </p:cNvGrpSpPr>
                <p:nvPr/>
              </p:nvGrpSpPr>
              <p:grpSpPr bwMode="auto">
                <a:xfrm>
                  <a:off x="4105" y="436"/>
                  <a:ext cx="272" cy="383"/>
                  <a:chOff x="657" y="754"/>
                  <a:chExt cx="272" cy="394"/>
                </a:xfrm>
              </p:grpSpPr>
              <p:sp>
                <p:nvSpPr>
                  <p:cNvPr id="2779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799"/>
                    <a:ext cx="0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/>
                    <a:endParaRPr lang="zh-CN" altLang="en-US" sz="24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2780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" y="754"/>
                    <a:ext cx="272" cy="3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>
                        <a:solidFill>
                          <a:srgbClr val="000000"/>
                        </a:solidFill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27780" name="Line 57"/>
              <p:cNvSpPr>
                <a:spLocks noChangeShapeType="1"/>
              </p:cNvSpPr>
              <p:nvPr/>
            </p:nvSpPr>
            <p:spPr bwMode="auto">
              <a:xfrm>
                <a:off x="2472" y="43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81" name="Line 58"/>
              <p:cNvSpPr>
                <a:spLocks noChangeShapeType="1"/>
              </p:cNvSpPr>
              <p:nvPr/>
            </p:nvSpPr>
            <p:spPr bwMode="auto">
              <a:xfrm>
                <a:off x="2744" y="43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82" name="Text Box 59"/>
              <p:cNvSpPr txBox="1">
                <a:spLocks noChangeArrowheads="1"/>
              </p:cNvSpPr>
              <p:nvPr/>
            </p:nvSpPr>
            <p:spPr bwMode="auto">
              <a:xfrm>
                <a:off x="2790" y="391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×</a:t>
                </a:r>
              </a:p>
            </p:txBody>
          </p:sp>
          <p:sp>
            <p:nvSpPr>
              <p:cNvPr id="27783" name="Text Box 60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2000" b="1">
                    <a:solidFill>
                      <a:srgbClr val="FF0000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7784" name="Text Box 61"/>
              <p:cNvSpPr txBox="1">
                <a:spLocks noChangeArrowheads="1"/>
              </p:cNvSpPr>
              <p:nvPr/>
            </p:nvSpPr>
            <p:spPr bwMode="auto">
              <a:xfrm>
                <a:off x="2880" y="754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66FF"/>
                    </a:solidFill>
                  </a:rPr>
                  <a:t>j</a:t>
                </a:r>
                <a:r>
                  <a:rPr lang="zh-CN" altLang="en-US" sz="2000" b="1">
                    <a:solidFill>
                      <a:srgbClr val="0066FF"/>
                    </a:solidFill>
                  </a:rPr>
                  <a:t>＝</a:t>
                </a:r>
                <a:r>
                  <a:rPr lang="en-US" altLang="zh-CN" sz="2000" b="1">
                    <a:solidFill>
                      <a:srgbClr val="0066FF"/>
                    </a:solidFill>
                  </a:rPr>
                  <a:t>3</a:t>
                </a:r>
              </a:p>
            </p:txBody>
          </p:sp>
        </p:grpSp>
      </p:grpSp>
      <p:sp>
        <p:nvSpPr>
          <p:cNvPr id="27651" name="Text Box 62"/>
          <p:cNvSpPr txBox="1">
            <a:spLocks noChangeArrowheads="1"/>
          </p:cNvSpPr>
          <p:nvPr/>
        </p:nvSpPr>
        <p:spPr bwMode="auto">
          <a:xfrm>
            <a:off x="395288" y="2708275"/>
            <a:ext cx="29876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主串：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abfbcabccbab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b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abcac</a:t>
            </a:r>
          </a:p>
        </p:txBody>
      </p:sp>
      <p:sp>
        <p:nvSpPr>
          <p:cNvPr id="191554" name="Text Box 66"/>
          <p:cNvSpPr txBox="1">
            <a:spLocks noChangeArrowheads="1"/>
          </p:cNvSpPr>
          <p:nvPr/>
        </p:nvSpPr>
        <p:spPr bwMode="auto">
          <a:xfrm>
            <a:off x="1619250" y="60785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1555" name="Text Box 67"/>
          <p:cNvSpPr txBox="1">
            <a:spLocks noChangeArrowheads="1"/>
          </p:cNvSpPr>
          <p:nvPr/>
        </p:nvSpPr>
        <p:spPr bwMode="auto">
          <a:xfrm>
            <a:off x="2051050" y="60785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556" name="Text Box 68"/>
          <p:cNvSpPr txBox="1">
            <a:spLocks noChangeArrowheads="1"/>
          </p:cNvSpPr>
          <p:nvPr/>
        </p:nvSpPr>
        <p:spPr bwMode="auto">
          <a:xfrm>
            <a:off x="2555875" y="60785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557" name="Text Box 69"/>
          <p:cNvSpPr txBox="1">
            <a:spLocks noChangeArrowheads="1"/>
          </p:cNvSpPr>
          <p:nvPr/>
        </p:nvSpPr>
        <p:spPr bwMode="auto">
          <a:xfrm>
            <a:off x="2987675" y="60785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558" name="Text Box 70"/>
          <p:cNvSpPr txBox="1">
            <a:spLocks noChangeArrowheads="1"/>
          </p:cNvSpPr>
          <p:nvPr/>
        </p:nvSpPr>
        <p:spPr bwMode="auto">
          <a:xfrm>
            <a:off x="3419475" y="606583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22" name="Group 330"/>
          <p:cNvGrpSpPr>
            <a:grpSpLocks/>
          </p:cNvGrpSpPr>
          <p:nvPr/>
        </p:nvGrpSpPr>
        <p:grpSpPr bwMode="auto">
          <a:xfrm>
            <a:off x="180975" y="4856163"/>
            <a:ext cx="4175125" cy="1741487"/>
            <a:chOff x="114" y="3059"/>
            <a:chExt cx="2630" cy="1097"/>
          </a:xfrm>
        </p:grpSpPr>
        <p:sp>
          <p:nvSpPr>
            <p:cNvPr id="27772" name="Text Box 63"/>
            <p:cNvSpPr txBox="1">
              <a:spLocks noChangeArrowheads="1"/>
            </p:cNvSpPr>
            <p:nvPr/>
          </p:nvSpPr>
          <p:spPr bwMode="auto">
            <a:xfrm>
              <a:off x="929" y="3421"/>
              <a:ext cx="16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</a:rPr>
                <a:t>  a   b   c   d   e</a:t>
              </a:r>
            </a:p>
          </p:txBody>
        </p:sp>
        <p:sp>
          <p:nvSpPr>
            <p:cNvPr id="27773" name="Text Box 64"/>
            <p:cNvSpPr txBox="1">
              <a:spLocks noChangeArrowheads="1"/>
            </p:cNvSpPr>
            <p:nvPr/>
          </p:nvSpPr>
          <p:spPr bwMode="auto">
            <a:xfrm>
              <a:off x="703" y="3059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</a:rPr>
                <a:t>j </a:t>
              </a:r>
              <a:r>
                <a:rPr lang="en-US" altLang="zh-CN" sz="2800">
                  <a:solidFill>
                    <a:srgbClr val="000000"/>
                  </a:solidFill>
                </a:rPr>
                <a:t>   1   2   3   4   5</a:t>
              </a:r>
            </a:p>
          </p:txBody>
        </p:sp>
        <p:sp>
          <p:nvSpPr>
            <p:cNvPr id="27774" name="Text Box 65"/>
            <p:cNvSpPr txBox="1">
              <a:spLocks noChangeArrowheads="1"/>
            </p:cNvSpPr>
            <p:nvPr/>
          </p:nvSpPr>
          <p:spPr bwMode="auto">
            <a:xfrm>
              <a:off x="114" y="3791"/>
              <a:ext cx="9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 next[</a:t>
              </a:r>
              <a:r>
                <a:rPr lang="en-US" altLang="zh-CN" sz="3200">
                  <a:solidFill>
                    <a:srgbClr val="0000FF"/>
                  </a:solidFill>
                </a:rPr>
                <a:t>j]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7775" name="Text Box 208"/>
            <p:cNvSpPr txBox="1">
              <a:spLocks noChangeArrowheads="1"/>
            </p:cNvSpPr>
            <p:nvPr/>
          </p:nvSpPr>
          <p:spPr bwMode="auto">
            <a:xfrm>
              <a:off x="431" y="343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T[j]</a:t>
              </a:r>
            </a:p>
          </p:txBody>
        </p:sp>
      </p:grpSp>
      <p:sp>
        <p:nvSpPr>
          <p:cNvPr id="191697" name="Text Box 209"/>
          <p:cNvSpPr txBox="1">
            <a:spLocks noChangeArrowheads="1"/>
          </p:cNvSpPr>
          <p:nvPr/>
        </p:nvSpPr>
        <p:spPr bwMode="auto">
          <a:xfrm>
            <a:off x="195263" y="233363"/>
            <a:ext cx="8351837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。设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分别指示主串和模式中待比较的字符；</a:t>
            </a: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。如果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分别加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否则，</a:t>
            </a:r>
            <a:r>
              <a:rPr lang="en-US" altLang="zh-CN" sz="28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退到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next(j)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再比较，继续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如果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退到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；则从主串的下一个位置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起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与模式串重新比较；</a:t>
            </a:r>
          </a:p>
        </p:txBody>
      </p:sp>
      <p:grpSp>
        <p:nvGrpSpPr>
          <p:cNvPr id="23" name="Group 329"/>
          <p:cNvGrpSpPr>
            <a:grpSpLocks/>
          </p:cNvGrpSpPr>
          <p:nvPr/>
        </p:nvGrpSpPr>
        <p:grpSpPr bwMode="auto">
          <a:xfrm>
            <a:off x="4391025" y="3595688"/>
            <a:ext cx="4752975" cy="1593850"/>
            <a:chOff x="2766" y="2265"/>
            <a:chExt cx="2994" cy="1004"/>
          </a:xfrm>
        </p:grpSpPr>
        <p:sp>
          <p:nvSpPr>
            <p:cNvPr id="27716" name="Rectangle 211"/>
            <p:cNvSpPr>
              <a:spLocks noChangeArrowheads="1"/>
            </p:cNvSpPr>
            <p:nvPr/>
          </p:nvSpPr>
          <p:spPr bwMode="auto">
            <a:xfrm>
              <a:off x="3220" y="2520"/>
              <a:ext cx="226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7717" name="Group 213"/>
            <p:cNvGrpSpPr>
              <a:grpSpLocks/>
            </p:cNvGrpSpPr>
            <p:nvPr/>
          </p:nvGrpSpPr>
          <p:grpSpPr bwMode="auto">
            <a:xfrm>
              <a:off x="3221" y="2837"/>
              <a:ext cx="726" cy="288"/>
              <a:chOff x="204" y="527"/>
              <a:chExt cx="726" cy="396"/>
            </a:xfrm>
          </p:grpSpPr>
          <p:sp>
            <p:nvSpPr>
              <p:cNvPr id="27762" name="Rectangle 214"/>
              <p:cNvSpPr>
                <a:spLocks noChangeArrowheads="1"/>
              </p:cNvSpPr>
              <p:nvPr/>
            </p:nvSpPr>
            <p:spPr bwMode="auto">
              <a:xfrm>
                <a:off x="204" y="572"/>
                <a:ext cx="680" cy="2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763" name="Group 215"/>
              <p:cNvGrpSpPr>
                <a:grpSpLocks/>
              </p:cNvGrpSpPr>
              <p:nvPr/>
            </p:nvGrpSpPr>
            <p:grpSpPr bwMode="auto">
              <a:xfrm>
                <a:off x="204" y="527"/>
                <a:ext cx="272" cy="396"/>
                <a:chOff x="657" y="754"/>
                <a:chExt cx="272" cy="409"/>
              </a:xfrm>
            </p:grpSpPr>
            <p:sp>
              <p:nvSpPr>
                <p:cNvPr id="27770" name="Line 21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1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64" name="Group 218"/>
              <p:cNvGrpSpPr>
                <a:grpSpLocks/>
              </p:cNvGrpSpPr>
              <p:nvPr/>
            </p:nvGrpSpPr>
            <p:grpSpPr bwMode="auto">
              <a:xfrm>
                <a:off x="431" y="527"/>
                <a:ext cx="272" cy="396"/>
                <a:chOff x="657" y="754"/>
                <a:chExt cx="272" cy="409"/>
              </a:xfrm>
            </p:grpSpPr>
            <p:sp>
              <p:nvSpPr>
                <p:cNvPr id="27768" name="Line 21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9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65" name="Group 221"/>
              <p:cNvGrpSpPr>
                <a:grpSpLocks/>
              </p:cNvGrpSpPr>
              <p:nvPr/>
            </p:nvGrpSpPr>
            <p:grpSpPr bwMode="auto">
              <a:xfrm>
                <a:off x="658" y="527"/>
                <a:ext cx="272" cy="396"/>
                <a:chOff x="657" y="754"/>
                <a:chExt cx="272" cy="409"/>
              </a:xfrm>
            </p:grpSpPr>
            <p:sp>
              <p:nvSpPr>
                <p:cNvPr id="27766" name="Line 22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</p:grpSp>
        <p:grpSp>
          <p:nvGrpSpPr>
            <p:cNvPr id="27718" name="Group 224"/>
            <p:cNvGrpSpPr>
              <a:grpSpLocks/>
            </p:cNvGrpSpPr>
            <p:nvPr/>
          </p:nvGrpSpPr>
          <p:grpSpPr bwMode="auto">
            <a:xfrm>
              <a:off x="2766" y="2475"/>
              <a:ext cx="2994" cy="288"/>
              <a:chOff x="1383" y="436"/>
              <a:chExt cx="2994" cy="383"/>
            </a:xfrm>
          </p:grpSpPr>
          <p:sp>
            <p:nvSpPr>
              <p:cNvPr id="27722" name="Rectangle 225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723" name="Group 226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27760" name="Line 22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1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24" name="Group 229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27758" name="Line 23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9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25" name="Group 232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27756" name="Line 23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7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7726" name="Group 235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27754" name="Line 23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5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27" name="Group 238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27752" name="Line 23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3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728" name="Group 241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27750" name="Line 24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1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29" name="Group 244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27748" name="Line 24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9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30" name="Group 247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27746" name="Line 24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7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731" name="Group 250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27744" name="Line 25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5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32" name="Group 253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27742" name="Line 25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3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733" name="Group 256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27740" name="Line 25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1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34" name="Group 259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27738" name="Line 26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9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35" name="Group 262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27736" name="Line 26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7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27719" name="Text Box 267"/>
            <p:cNvSpPr txBox="1">
              <a:spLocks noChangeArrowheads="1"/>
            </p:cNvSpPr>
            <p:nvPr/>
          </p:nvSpPr>
          <p:spPr bwMode="auto">
            <a:xfrm>
              <a:off x="3175" y="2656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×</a:t>
              </a:r>
            </a:p>
          </p:txBody>
        </p:sp>
        <p:sp>
          <p:nvSpPr>
            <p:cNvPr id="27720" name="Text Box 268"/>
            <p:cNvSpPr txBox="1">
              <a:spLocks noChangeArrowheads="1"/>
            </p:cNvSpPr>
            <p:nvPr/>
          </p:nvSpPr>
          <p:spPr bwMode="auto">
            <a:xfrm>
              <a:off x="3265" y="226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</a:rPr>
                <a:t>i</a:t>
              </a:r>
              <a:r>
                <a:rPr lang="zh-CN" altLang="en-US" sz="2000" b="1">
                  <a:solidFill>
                    <a:srgbClr val="FF0000"/>
                  </a:solidFill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721" name="Text Box 269"/>
            <p:cNvSpPr txBox="1">
              <a:spLocks noChangeArrowheads="1"/>
            </p:cNvSpPr>
            <p:nvPr/>
          </p:nvSpPr>
          <p:spPr bwMode="auto">
            <a:xfrm>
              <a:off x="3265" y="3019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FF"/>
                  </a:solidFill>
                </a:rPr>
                <a:t>j</a:t>
              </a:r>
              <a:r>
                <a:rPr lang="zh-CN" altLang="en-US" sz="2000" b="1">
                  <a:solidFill>
                    <a:srgbClr val="0066FF"/>
                  </a:solidFill>
                </a:rPr>
                <a:t>＝</a:t>
              </a:r>
              <a:r>
                <a:rPr lang="en-US" altLang="zh-CN" sz="2000" b="1">
                  <a:solidFill>
                    <a:srgbClr val="0066FF"/>
                  </a:solidFill>
                </a:rPr>
                <a:t>1</a:t>
              </a:r>
            </a:p>
          </p:txBody>
        </p:sp>
      </p:grpSp>
      <p:grpSp>
        <p:nvGrpSpPr>
          <p:cNvPr id="27793" name="Group 328"/>
          <p:cNvGrpSpPr>
            <a:grpSpLocks/>
          </p:cNvGrpSpPr>
          <p:nvPr/>
        </p:nvGrpSpPr>
        <p:grpSpPr bwMode="auto">
          <a:xfrm>
            <a:off x="4391025" y="5233988"/>
            <a:ext cx="4752975" cy="1624012"/>
            <a:chOff x="2766" y="3297"/>
            <a:chExt cx="2994" cy="1023"/>
          </a:xfrm>
        </p:grpSpPr>
        <p:sp>
          <p:nvSpPr>
            <p:cNvPr id="27661" name="Rectangle 270"/>
            <p:cNvSpPr>
              <a:spLocks noChangeArrowheads="1"/>
            </p:cNvSpPr>
            <p:nvPr/>
          </p:nvSpPr>
          <p:spPr bwMode="auto">
            <a:xfrm>
              <a:off x="3220" y="3571"/>
              <a:ext cx="226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27662" name="Group 271"/>
            <p:cNvGrpSpPr>
              <a:grpSpLocks/>
            </p:cNvGrpSpPr>
            <p:nvPr/>
          </p:nvGrpSpPr>
          <p:grpSpPr bwMode="auto">
            <a:xfrm>
              <a:off x="3417" y="3879"/>
              <a:ext cx="726" cy="288"/>
              <a:chOff x="204" y="527"/>
              <a:chExt cx="726" cy="396"/>
            </a:xfrm>
          </p:grpSpPr>
          <p:sp>
            <p:nvSpPr>
              <p:cNvPr id="27706" name="Rectangle 272"/>
              <p:cNvSpPr>
                <a:spLocks noChangeArrowheads="1"/>
              </p:cNvSpPr>
              <p:nvPr/>
            </p:nvSpPr>
            <p:spPr bwMode="auto">
              <a:xfrm>
                <a:off x="204" y="572"/>
                <a:ext cx="680" cy="2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707" name="Group 273"/>
              <p:cNvGrpSpPr>
                <a:grpSpLocks/>
              </p:cNvGrpSpPr>
              <p:nvPr/>
            </p:nvGrpSpPr>
            <p:grpSpPr bwMode="auto">
              <a:xfrm>
                <a:off x="204" y="527"/>
                <a:ext cx="272" cy="396"/>
                <a:chOff x="657" y="754"/>
                <a:chExt cx="272" cy="409"/>
              </a:xfrm>
            </p:grpSpPr>
            <p:sp>
              <p:nvSpPr>
                <p:cNvPr id="27714" name="Line 27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15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708" name="Group 276"/>
              <p:cNvGrpSpPr>
                <a:grpSpLocks/>
              </p:cNvGrpSpPr>
              <p:nvPr/>
            </p:nvGrpSpPr>
            <p:grpSpPr bwMode="auto">
              <a:xfrm>
                <a:off x="431" y="527"/>
                <a:ext cx="272" cy="396"/>
                <a:chOff x="657" y="754"/>
                <a:chExt cx="272" cy="409"/>
              </a:xfrm>
            </p:grpSpPr>
            <p:sp>
              <p:nvSpPr>
                <p:cNvPr id="27712" name="Line 27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13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709" name="Group 279"/>
              <p:cNvGrpSpPr>
                <a:grpSpLocks/>
              </p:cNvGrpSpPr>
              <p:nvPr/>
            </p:nvGrpSpPr>
            <p:grpSpPr bwMode="auto">
              <a:xfrm>
                <a:off x="658" y="527"/>
                <a:ext cx="272" cy="396"/>
                <a:chOff x="657" y="754"/>
                <a:chExt cx="272" cy="409"/>
              </a:xfrm>
            </p:grpSpPr>
            <p:sp>
              <p:nvSpPr>
                <p:cNvPr id="27710" name="Line 28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1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 </a:t>
                  </a:r>
                </a:p>
              </p:txBody>
            </p:sp>
          </p:grpSp>
        </p:grpSp>
        <p:grpSp>
          <p:nvGrpSpPr>
            <p:cNvPr id="27663" name="Group 282"/>
            <p:cNvGrpSpPr>
              <a:grpSpLocks/>
            </p:cNvGrpSpPr>
            <p:nvPr/>
          </p:nvGrpSpPr>
          <p:grpSpPr bwMode="auto">
            <a:xfrm>
              <a:off x="2766" y="3526"/>
              <a:ext cx="2994" cy="288"/>
              <a:chOff x="1383" y="436"/>
              <a:chExt cx="2994" cy="383"/>
            </a:xfrm>
          </p:grpSpPr>
          <p:sp>
            <p:nvSpPr>
              <p:cNvPr id="27666" name="Rectangle 283"/>
              <p:cNvSpPr>
                <a:spLocks noChangeArrowheads="1"/>
              </p:cNvSpPr>
              <p:nvPr/>
            </p:nvSpPr>
            <p:spPr bwMode="auto">
              <a:xfrm>
                <a:off x="1383" y="481"/>
                <a:ext cx="2949" cy="2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67" name="Group 284"/>
              <p:cNvGrpSpPr>
                <a:grpSpLocks/>
              </p:cNvGrpSpPr>
              <p:nvPr/>
            </p:nvGrpSpPr>
            <p:grpSpPr bwMode="auto">
              <a:xfrm>
                <a:off x="1383" y="436"/>
                <a:ext cx="272" cy="383"/>
                <a:chOff x="657" y="754"/>
                <a:chExt cx="272" cy="394"/>
              </a:xfrm>
            </p:grpSpPr>
            <p:sp>
              <p:nvSpPr>
                <p:cNvPr id="27704" name="Line 28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05" name="Text Box 28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668" name="Group 287"/>
              <p:cNvGrpSpPr>
                <a:grpSpLocks/>
              </p:cNvGrpSpPr>
              <p:nvPr/>
            </p:nvGrpSpPr>
            <p:grpSpPr bwMode="auto">
              <a:xfrm>
                <a:off x="1610" y="436"/>
                <a:ext cx="272" cy="383"/>
                <a:chOff x="657" y="754"/>
                <a:chExt cx="272" cy="394"/>
              </a:xfrm>
            </p:grpSpPr>
            <p:sp>
              <p:nvSpPr>
                <p:cNvPr id="27702" name="Line 28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03" name="Text Box 28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669" name="Group 290"/>
              <p:cNvGrpSpPr>
                <a:grpSpLocks/>
              </p:cNvGrpSpPr>
              <p:nvPr/>
            </p:nvGrpSpPr>
            <p:grpSpPr bwMode="auto">
              <a:xfrm>
                <a:off x="1837" y="436"/>
                <a:ext cx="272" cy="383"/>
                <a:chOff x="657" y="754"/>
                <a:chExt cx="272" cy="394"/>
              </a:xfrm>
            </p:grpSpPr>
            <p:sp>
              <p:nvSpPr>
                <p:cNvPr id="27700" name="Line 29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01" name="Text Box 29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</p:grpSp>
          <p:grpSp>
            <p:nvGrpSpPr>
              <p:cNvPr id="27670" name="Group 293"/>
              <p:cNvGrpSpPr>
                <a:grpSpLocks/>
              </p:cNvGrpSpPr>
              <p:nvPr/>
            </p:nvGrpSpPr>
            <p:grpSpPr bwMode="auto">
              <a:xfrm>
                <a:off x="2063" y="436"/>
                <a:ext cx="272" cy="383"/>
                <a:chOff x="657" y="754"/>
                <a:chExt cx="272" cy="394"/>
              </a:xfrm>
            </p:grpSpPr>
            <p:sp>
              <p:nvSpPr>
                <p:cNvPr id="27698" name="Line 294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99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671" name="Group 296"/>
              <p:cNvGrpSpPr>
                <a:grpSpLocks/>
              </p:cNvGrpSpPr>
              <p:nvPr/>
            </p:nvGrpSpPr>
            <p:grpSpPr bwMode="auto">
              <a:xfrm>
                <a:off x="2290" y="436"/>
                <a:ext cx="272" cy="383"/>
                <a:chOff x="657" y="754"/>
                <a:chExt cx="272" cy="394"/>
              </a:xfrm>
            </p:grpSpPr>
            <p:sp>
              <p:nvSpPr>
                <p:cNvPr id="27696" name="Line 297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97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672" name="Group 299"/>
              <p:cNvGrpSpPr>
                <a:grpSpLocks/>
              </p:cNvGrpSpPr>
              <p:nvPr/>
            </p:nvGrpSpPr>
            <p:grpSpPr bwMode="auto">
              <a:xfrm>
                <a:off x="2517" y="436"/>
                <a:ext cx="272" cy="383"/>
                <a:chOff x="657" y="754"/>
                <a:chExt cx="272" cy="394"/>
              </a:xfrm>
            </p:grpSpPr>
            <p:sp>
              <p:nvSpPr>
                <p:cNvPr id="27694" name="Line 300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95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673" name="Group 302"/>
              <p:cNvGrpSpPr>
                <a:grpSpLocks/>
              </p:cNvGrpSpPr>
              <p:nvPr/>
            </p:nvGrpSpPr>
            <p:grpSpPr bwMode="auto">
              <a:xfrm>
                <a:off x="2744" y="436"/>
                <a:ext cx="272" cy="383"/>
                <a:chOff x="657" y="754"/>
                <a:chExt cx="272" cy="394"/>
              </a:xfrm>
            </p:grpSpPr>
            <p:sp>
              <p:nvSpPr>
                <p:cNvPr id="27692" name="Line 303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93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674" name="Group 305"/>
              <p:cNvGrpSpPr>
                <a:grpSpLocks/>
              </p:cNvGrpSpPr>
              <p:nvPr/>
            </p:nvGrpSpPr>
            <p:grpSpPr bwMode="auto">
              <a:xfrm>
                <a:off x="2971" y="436"/>
                <a:ext cx="272" cy="383"/>
                <a:chOff x="657" y="754"/>
                <a:chExt cx="272" cy="394"/>
              </a:xfrm>
            </p:grpSpPr>
            <p:sp>
              <p:nvSpPr>
                <p:cNvPr id="27690" name="Line 306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91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675" name="Group 308"/>
              <p:cNvGrpSpPr>
                <a:grpSpLocks/>
              </p:cNvGrpSpPr>
              <p:nvPr/>
            </p:nvGrpSpPr>
            <p:grpSpPr bwMode="auto">
              <a:xfrm>
                <a:off x="3198" y="436"/>
                <a:ext cx="272" cy="383"/>
                <a:chOff x="657" y="754"/>
                <a:chExt cx="272" cy="394"/>
              </a:xfrm>
            </p:grpSpPr>
            <p:sp>
              <p:nvSpPr>
                <p:cNvPr id="27688" name="Line 309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89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676" name="Group 311"/>
              <p:cNvGrpSpPr>
                <a:grpSpLocks/>
              </p:cNvGrpSpPr>
              <p:nvPr/>
            </p:nvGrpSpPr>
            <p:grpSpPr bwMode="auto">
              <a:xfrm>
                <a:off x="3424" y="436"/>
                <a:ext cx="272" cy="383"/>
                <a:chOff x="657" y="754"/>
                <a:chExt cx="272" cy="394"/>
              </a:xfrm>
            </p:grpSpPr>
            <p:sp>
              <p:nvSpPr>
                <p:cNvPr id="27686" name="Line 312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87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</p:grpSp>
          <p:grpSp>
            <p:nvGrpSpPr>
              <p:cNvPr id="27677" name="Group 314"/>
              <p:cNvGrpSpPr>
                <a:grpSpLocks/>
              </p:cNvGrpSpPr>
              <p:nvPr/>
            </p:nvGrpSpPr>
            <p:grpSpPr bwMode="auto">
              <a:xfrm>
                <a:off x="3651" y="436"/>
                <a:ext cx="272" cy="383"/>
                <a:chOff x="657" y="754"/>
                <a:chExt cx="272" cy="394"/>
              </a:xfrm>
            </p:grpSpPr>
            <p:sp>
              <p:nvSpPr>
                <p:cNvPr id="27684" name="Line 315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85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27678" name="Group 317"/>
              <p:cNvGrpSpPr>
                <a:grpSpLocks/>
              </p:cNvGrpSpPr>
              <p:nvPr/>
            </p:nvGrpSpPr>
            <p:grpSpPr bwMode="auto">
              <a:xfrm>
                <a:off x="3878" y="436"/>
                <a:ext cx="272" cy="383"/>
                <a:chOff x="657" y="754"/>
                <a:chExt cx="272" cy="394"/>
              </a:xfrm>
            </p:grpSpPr>
            <p:sp>
              <p:nvSpPr>
                <p:cNvPr id="27682" name="Line 318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83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</p:grpSp>
          <p:grpSp>
            <p:nvGrpSpPr>
              <p:cNvPr id="27679" name="Group 320"/>
              <p:cNvGrpSpPr>
                <a:grpSpLocks/>
              </p:cNvGrpSpPr>
              <p:nvPr/>
            </p:nvGrpSpPr>
            <p:grpSpPr bwMode="auto">
              <a:xfrm>
                <a:off x="4105" y="436"/>
                <a:ext cx="272" cy="383"/>
                <a:chOff x="657" y="754"/>
                <a:chExt cx="272" cy="394"/>
              </a:xfrm>
            </p:grpSpPr>
            <p:sp>
              <p:nvSpPr>
                <p:cNvPr id="27680" name="Line 321"/>
                <p:cNvSpPr>
                  <a:spLocks noChangeShapeType="1"/>
                </p:cNvSpPr>
                <p:nvPr/>
              </p:nvSpPr>
              <p:spPr bwMode="auto">
                <a:xfrm>
                  <a:off x="884" y="799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681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657" y="754"/>
                  <a:ext cx="2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27664" name="Text Box 326"/>
            <p:cNvSpPr txBox="1">
              <a:spLocks noChangeArrowheads="1"/>
            </p:cNvSpPr>
            <p:nvPr/>
          </p:nvSpPr>
          <p:spPr bwMode="auto">
            <a:xfrm>
              <a:off x="3460" y="3297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</a:rPr>
                <a:t>i</a:t>
              </a:r>
              <a:r>
                <a:rPr lang="zh-CN" altLang="en-US" sz="2000" b="1">
                  <a:solidFill>
                    <a:srgbClr val="FF00FF"/>
                  </a:solidFill>
                </a:rPr>
                <a:t>＝</a:t>
              </a:r>
              <a:r>
                <a:rPr lang="en-US" altLang="zh-CN" sz="2000" b="1">
                  <a:solidFill>
                    <a:srgbClr val="FF00FF"/>
                  </a:solidFill>
                </a:rPr>
                <a:t>4</a:t>
              </a:r>
            </a:p>
          </p:txBody>
        </p:sp>
        <p:sp>
          <p:nvSpPr>
            <p:cNvPr id="27665" name="Text Box 327"/>
            <p:cNvSpPr txBox="1">
              <a:spLocks noChangeArrowheads="1"/>
            </p:cNvSpPr>
            <p:nvPr/>
          </p:nvSpPr>
          <p:spPr bwMode="auto">
            <a:xfrm>
              <a:off x="3265" y="4070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FF"/>
                  </a:solidFill>
                </a:rPr>
                <a:t>j</a:t>
              </a:r>
              <a:r>
                <a:rPr lang="zh-CN" altLang="en-US" sz="2000" b="1">
                  <a:solidFill>
                    <a:srgbClr val="0066FF"/>
                  </a:solidFill>
                </a:rPr>
                <a:t>＝</a:t>
              </a:r>
              <a:r>
                <a:rPr lang="en-US" altLang="zh-CN" sz="2000" b="1">
                  <a:solidFill>
                    <a:srgbClr val="0066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22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54" grpId="0"/>
      <p:bldP spid="191555" grpId="0"/>
      <p:bldP spid="191556" grpId="0"/>
      <p:bldP spid="191557" grpId="0"/>
      <p:bldP spid="19155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1625" y="-69850"/>
            <a:ext cx="8537575" cy="688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Index_KMP(SString S, SString T,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pos)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//  1≤pos≤StrLength(S)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i = pos;   j = 1; </a:t>
            </a:r>
            <a:r>
              <a:rPr lang="en-US" altLang="zh-CN" sz="2400">
                <a:solidFill>
                  <a:srgbClr val="000000"/>
                </a:solidFill>
              </a:rPr>
              <a:t>n= S[0] ;  m= T[0];</a:t>
            </a:r>
            <a:endParaRPr lang="en-US" altLang="zh-CN" sz="32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(i &lt;= n &amp;&amp; j &lt;= m)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sz="32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         if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j = 0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||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S[i] == T[j])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++i;  ++j;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                                          //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继续比较后继字符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        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</a:rPr>
              <a:t>j = next[j] </a:t>
            </a:r>
            <a:r>
              <a:rPr lang="en-US" altLang="zh-CN" sz="3200">
                <a:solidFill>
                  <a:srgbClr val="0000FF"/>
                </a:solidFill>
                <a:ea typeface="楷体_GB2312" pitchFamily="49" charset="-122"/>
              </a:rPr>
              <a:t>;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    //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模式串向右移动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				       // 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注意：</a:t>
            </a:r>
            <a:r>
              <a:rPr lang="en-US" altLang="zh-CN" sz="3200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lang="zh-CN" altLang="en-US" sz="3200">
                <a:solidFill>
                  <a:srgbClr val="FF3300"/>
                </a:solidFill>
                <a:ea typeface="楷体_GB2312" pitchFamily="49" charset="-122"/>
              </a:rPr>
              <a:t>不变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 sz="32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(j &gt; m )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return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i-m;    //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匹配成功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else return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0;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2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 // Index_KMP</a:t>
            </a:r>
          </a:p>
        </p:txBody>
      </p:sp>
    </p:spTree>
    <p:extLst>
      <p:ext uri="{BB962C8B-B14F-4D97-AF65-F5344CB8AC3E}">
        <p14:creationId xmlns:p14="http://schemas.microsoft.com/office/powerpoint/2010/main" val="3456605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-71438" y="1700213"/>
            <a:ext cx="9612313" cy="1657350"/>
            <a:chOff x="-45" y="1071"/>
            <a:chExt cx="6055" cy="1044"/>
          </a:xfrm>
        </p:grpSpPr>
        <p:grpSp>
          <p:nvGrpSpPr>
            <p:cNvPr id="30763" name="Group 1025"/>
            <p:cNvGrpSpPr>
              <a:grpSpLocks/>
            </p:cNvGrpSpPr>
            <p:nvPr/>
          </p:nvGrpSpPr>
          <p:grpSpPr bwMode="auto">
            <a:xfrm>
              <a:off x="-45" y="1071"/>
              <a:ext cx="6055" cy="1044"/>
              <a:chOff x="-45" y="1071"/>
              <a:chExt cx="6055" cy="1044"/>
            </a:xfrm>
          </p:grpSpPr>
          <p:sp>
            <p:nvSpPr>
              <p:cNvPr id="30765" name="Text Box 17"/>
              <p:cNvSpPr txBox="1">
                <a:spLocks noChangeArrowheads="1"/>
              </p:cNvSpPr>
              <p:nvPr/>
            </p:nvSpPr>
            <p:spPr bwMode="auto">
              <a:xfrm>
                <a:off x="454" y="1373"/>
                <a:ext cx="555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00"/>
                    </a:solidFill>
                  </a:rPr>
                  <a:t>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1 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.. 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k’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.. 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k-k’+1 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..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k-1  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k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 …   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j-k+1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..            .. 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j-1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  t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j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766" name="Text Box 18"/>
              <p:cNvSpPr txBox="1">
                <a:spLocks noChangeArrowheads="1"/>
              </p:cNvSpPr>
              <p:nvPr/>
            </p:nvSpPr>
            <p:spPr bwMode="auto">
              <a:xfrm>
                <a:off x="476" y="1071"/>
                <a:ext cx="5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 1                                 k-1   </a:t>
                </a:r>
                <a:r>
                  <a:rPr lang="en-US" altLang="zh-CN" sz="2400">
                    <a:solidFill>
                      <a:srgbClr val="FF3300"/>
                    </a:solidFill>
                  </a:rPr>
                  <a:t>k 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          j-k+1                       j-1   </a:t>
                </a:r>
                <a:r>
                  <a:rPr lang="en-US" altLang="zh-CN" sz="2400" b="1">
                    <a:solidFill>
                      <a:srgbClr val="CC0066"/>
                    </a:solidFill>
                  </a:rPr>
                  <a:t> j 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  j+1</a:t>
                </a:r>
              </a:p>
            </p:txBody>
          </p:sp>
          <p:sp>
            <p:nvSpPr>
              <p:cNvPr id="30767" name="Text Box 19"/>
              <p:cNvSpPr txBox="1">
                <a:spLocks noChangeArrowheads="1"/>
              </p:cNvSpPr>
              <p:nvPr/>
            </p:nvSpPr>
            <p:spPr bwMode="auto">
              <a:xfrm>
                <a:off x="703" y="1419"/>
                <a:ext cx="1497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        …   …</a:t>
                </a:r>
              </a:p>
            </p:txBody>
          </p:sp>
          <p:sp>
            <p:nvSpPr>
              <p:cNvPr id="30768" name="Text Box 23"/>
              <p:cNvSpPr txBox="1">
                <a:spLocks noChangeArrowheads="1"/>
              </p:cNvSpPr>
              <p:nvPr/>
            </p:nvSpPr>
            <p:spPr bwMode="auto">
              <a:xfrm>
                <a:off x="22" y="1419"/>
                <a:ext cx="4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T[j]</a:t>
                </a:r>
              </a:p>
            </p:txBody>
          </p:sp>
          <p:sp>
            <p:nvSpPr>
              <p:cNvPr id="30770" name="Text Box 25"/>
              <p:cNvSpPr txBox="1">
                <a:spLocks noChangeArrowheads="1"/>
              </p:cNvSpPr>
              <p:nvPr/>
            </p:nvSpPr>
            <p:spPr bwMode="auto">
              <a:xfrm>
                <a:off x="-45" y="1827"/>
                <a:ext cx="6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</a:rPr>
                  <a:t>next[j]  </a:t>
                </a:r>
              </a:p>
            </p:txBody>
          </p:sp>
        </p:grpSp>
        <p:sp>
          <p:nvSpPr>
            <p:cNvPr id="30764" name="Text Box 26"/>
            <p:cNvSpPr txBox="1">
              <a:spLocks noChangeArrowheads="1"/>
            </p:cNvSpPr>
            <p:nvPr/>
          </p:nvSpPr>
          <p:spPr bwMode="auto">
            <a:xfrm>
              <a:off x="5193" y="1827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3300"/>
                  </a:solidFill>
                </a:rPr>
                <a:t>k  </a:t>
              </a: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595688"/>
            <a:ext cx="9612313" cy="1657350"/>
            <a:chOff x="-23" y="2492"/>
            <a:chExt cx="6055" cy="1044"/>
          </a:xfrm>
        </p:grpSpPr>
        <p:sp>
          <p:nvSpPr>
            <p:cNvPr id="30752" name="Text Box 3"/>
            <p:cNvSpPr txBox="1">
              <a:spLocks noChangeArrowheads="1"/>
            </p:cNvSpPr>
            <p:nvPr/>
          </p:nvSpPr>
          <p:spPr bwMode="auto">
            <a:xfrm>
              <a:off x="4921" y="324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k  </a:t>
              </a:r>
            </a:p>
          </p:txBody>
        </p:sp>
        <p:grpSp>
          <p:nvGrpSpPr>
            <p:cNvPr id="30753" name="Group 4"/>
            <p:cNvGrpSpPr>
              <a:grpSpLocks/>
            </p:cNvGrpSpPr>
            <p:nvPr/>
          </p:nvGrpSpPr>
          <p:grpSpPr bwMode="auto">
            <a:xfrm>
              <a:off x="-23" y="2492"/>
              <a:ext cx="6055" cy="1044"/>
              <a:chOff x="-23" y="2492"/>
              <a:chExt cx="6055" cy="1044"/>
            </a:xfrm>
          </p:grpSpPr>
          <p:grpSp>
            <p:nvGrpSpPr>
              <p:cNvPr id="30754" name="Group 5"/>
              <p:cNvGrpSpPr>
                <a:grpSpLocks/>
              </p:cNvGrpSpPr>
              <p:nvPr/>
            </p:nvGrpSpPr>
            <p:grpSpPr bwMode="auto">
              <a:xfrm>
                <a:off x="-23" y="2492"/>
                <a:ext cx="657" cy="1044"/>
                <a:chOff x="-23" y="2492"/>
                <a:chExt cx="657" cy="1044"/>
              </a:xfrm>
            </p:grpSpPr>
            <p:sp>
              <p:nvSpPr>
                <p:cNvPr id="3076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4" y="2840"/>
                  <a:ext cx="47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T[j]</a:t>
                  </a:r>
                </a:p>
              </p:txBody>
            </p:sp>
            <p:sp>
              <p:nvSpPr>
                <p:cNvPr id="307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0" y="2492"/>
                  <a:ext cx="31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j</a:t>
                  </a:r>
                </a:p>
              </p:txBody>
            </p:sp>
            <p:sp>
              <p:nvSpPr>
                <p:cNvPr id="3076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-23" y="3248"/>
                  <a:ext cx="6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next[j]  </a:t>
                  </a:r>
                </a:p>
              </p:txBody>
            </p:sp>
          </p:grpSp>
          <p:grpSp>
            <p:nvGrpSpPr>
              <p:cNvPr id="30755" name="Group 9"/>
              <p:cNvGrpSpPr>
                <a:grpSpLocks/>
              </p:cNvGrpSpPr>
              <p:nvPr/>
            </p:nvGrpSpPr>
            <p:grpSpPr bwMode="auto">
              <a:xfrm>
                <a:off x="476" y="2492"/>
                <a:ext cx="5556" cy="666"/>
                <a:chOff x="476" y="2492"/>
                <a:chExt cx="5556" cy="666"/>
              </a:xfrm>
            </p:grpSpPr>
            <p:sp>
              <p:nvSpPr>
                <p:cNvPr id="307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76" y="2794"/>
                  <a:ext cx="555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1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… t</a:t>
                  </a:r>
                  <a:r>
                    <a:rPr lang="en-US" altLang="zh-CN" sz="24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k’-1</a:t>
                  </a:r>
                  <a:r>
                    <a:rPr lang="en-US" altLang="zh-CN" sz="240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rgbClr val="FF3300"/>
                      </a:solidFill>
                      <a:latin typeface="Arial Narrow" pitchFamily="34" charset="0"/>
                    </a:rPr>
                    <a:t>t</a:t>
                  </a:r>
                  <a:r>
                    <a:rPr lang="en-US" altLang="zh-CN" sz="2800" b="1" baseline="-25000">
                      <a:solidFill>
                        <a:srgbClr val="FF3300"/>
                      </a:solidFill>
                      <a:latin typeface="Arial Narrow" pitchFamily="34" charset="0"/>
                    </a:rPr>
                    <a:t>k’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…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k-k’+1 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…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k-1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zh-CN" sz="2800" b="1">
                      <a:solidFill>
                        <a:srgbClr val="0066FF"/>
                      </a:solidFill>
                      <a:latin typeface="Arial Narrow" pitchFamily="34" charset="0"/>
                    </a:rPr>
                    <a:t>t</a:t>
                  </a:r>
                  <a:r>
                    <a:rPr lang="en-US" altLang="zh-CN" sz="2800" b="1" baseline="-25000">
                      <a:solidFill>
                        <a:srgbClr val="0066FF"/>
                      </a:solidFill>
                      <a:latin typeface="Arial Narrow" pitchFamily="34" charset="0"/>
                    </a:rPr>
                    <a:t>k</a:t>
                  </a:r>
                  <a:r>
                    <a:rPr lang="en-US" altLang="zh-CN" sz="2800" b="1">
                      <a:solidFill>
                        <a:srgbClr val="0066FF"/>
                      </a:solidFill>
                      <a:latin typeface="Arial Narrow" pitchFamily="34" charset="0"/>
                    </a:rPr>
                    <a:t> 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…  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j-k+1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… 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j-k’+1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…  t</a:t>
                  </a:r>
                  <a:r>
                    <a:rPr lang="en-US" altLang="zh-CN" sz="2800" b="1" baseline="-25000">
                      <a:solidFill>
                        <a:srgbClr val="000000"/>
                      </a:solidFill>
                      <a:latin typeface="Arial Narrow" pitchFamily="34" charset="0"/>
                    </a:rPr>
                    <a:t>j-1</a:t>
                  </a:r>
                  <a:r>
                    <a:rPr lang="en-US" altLang="zh-CN" sz="2800" b="1">
                      <a:solidFill>
                        <a:srgbClr val="000000"/>
                      </a:solidFill>
                      <a:latin typeface="Arial Narrow" pitchFamily="34" charset="0"/>
                    </a:rPr>
                    <a:t>  </a:t>
                  </a:r>
                  <a:r>
                    <a:rPr lang="en-US" altLang="zh-CN" sz="2800" b="1">
                      <a:solidFill>
                        <a:srgbClr val="FF3300"/>
                      </a:solidFill>
                      <a:latin typeface="Arial Narrow" pitchFamily="34" charset="0"/>
                    </a:rPr>
                    <a:t>t</a:t>
                  </a:r>
                  <a:r>
                    <a:rPr lang="en-US" altLang="zh-CN" sz="2800" b="1" baseline="-25000">
                      <a:solidFill>
                        <a:srgbClr val="FF3300"/>
                      </a:solidFill>
                      <a:latin typeface="Arial Narrow" pitchFamily="34" charset="0"/>
                    </a:rPr>
                    <a:t>j</a:t>
                  </a:r>
                </a:p>
              </p:txBody>
            </p:sp>
            <p:sp>
              <p:nvSpPr>
                <p:cNvPr id="3075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8" y="2492"/>
                  <a:ext cx="54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00"/>
                      </a:solidFill>
                      <a:latin typeface="Arial Narrow" pitchFamily="34" charset="0"/>
                    </a:rPr>
                    <a:t> 1      k’-1   </a:t>
                  </a:r>
                  <a:r>
                    <a:rPr lang="en-US" altLang="zh-CN" sz="2400" b="1">
                      <a:solidFill>
                        <a:srgbClr val="FF3300"/>
                      </a:solidFill>
                      <a:latin typeface="Arial Narrow" pitchFamily="34" charset="0"/>
                    </a:rPr>
                    <a:t>k’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Arial Narrow" pitchFamily="34" charset="0"/>
                    </a:rPr>
                    <a:t>     k-k’+1      k-1   k           j-k+1       j-k’+1       j-1  </a:t>
                  </a:r>
                  <a:r>
                    <a:rPr lang="en-US" altLang="zh-CN" sz="2400" b="1">
                      <a:solidFill>
                        <a:srgbClr val="CC0066"/>
                      </a:solidFill>
                      <a:latin typeface="Arial Narrow" pitchFamily="34" charset="0"/>
                    </a:rPr>
                    <a:t> j 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Arial Narrow" pitchFamily="34" charset="0"/>
                    </a:rPr>
                    <a:t>  j+1</a:t>
                  </a:r>
                </a:p>
              </p:txBody>
            </p:sp>
            <p:sp>
              <p:nvSpPr>
                <p:cNvPr id="30758" name="Line 12"/>
                <p:cNvSpPr>
                  <a:spLocks noChangeShapeType="1"/>
                </p:cNvSpPr>
                <p:nvPr/>
              </p:nvSpPr>
              <p:spPr bwMode="auto">
                <a:xfrm>
                  <a:off x="612" y="3158"/>
                  <a:ext cx="204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59" name="Line 13"/>
                <p:cNvSpPr>
                  <a:spLocks noChangeShapeType="1"/>
                </p:cNvSpPr>
                <p:nvPr/>
              </p:nvSpPr>
              <p:spPr bwMode="auto">
                <a:xfrm>
                  <a:off x="3288" y="3158"/>
                  <a:ext cx="1905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395288" y="44450"/>
            <a:ext cx="355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已知：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next[1] = 0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95288" y="522288"/>
            <a:ext cx="3711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假设：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next[j] = k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395288" y="981075"/>
            <a:ext cx="705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如果：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T[j] = T[k]     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则：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next[j+1] = k+1</a:t>
            </a:r>
          </a:p>
        </p:txBody>
      </p:sp>
      <p:sp>
        <p:nvSpPr>
          <p:cNvPr id="30727" name="Rectangle 21"/>
          <p:cNvSpPr>
            <a:spLocks noChangeArrowheads="1"/>
          </p:cNvSpPr>
          <p:nvPr/>
        </p:nvSpPr>
        <p:spPr bwMode="auto">
          <a:xfrm>
            <a:off x="1474788" y="1700213"/>
            <a:ext cx="180022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331913" y="3500438"/>
            <a:ext cx="2376487" cy="1081087"/>
            <a:chOff x="839" y="2432"/>
            <a:chExt cx="1497" cy="681"/>
          </a:xfrm>
        </p:grpSpPr>
        <p:sp>
          <p:nvSpPr>
            <p:cNvPr id="30750" name="Text Box 28"/>
            <p:cNvSpPr txBox="1">
              <a:spLocks noChangeArrowheads="1"/>
            </p:cNvSpPr>
            <p:nvPr/>
          </p:nvSpPr>
          <p:spPr bwMode="auto">
            <a:xfrm>
              <a:off x="839" y="2825"/>
              <a:ext cx="1497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       …   …</a:t>
              </a:r>
            </a:p>
          </p:txBody>
        </p:sp>
        <p:sp>
          <p:nvSpPr>
            <p:cNvPr id="30751" name="Rectangle 29"/>
            <p:cNvSpPr>
              <a:spLocks noChangeArrowheads="1"/>
            </p:cNvSpPr>
            <p:nvPr/>
          </p:nvSpPr>
          <p:spPr bwMode="auto">
            <a:xfrm>
              <a:off x="930" y="2432"/>
              <a:ext cx="1269" cy="3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795963" y="3573463"/>
            <a:ext cx="1711325" cy="1031875"/>
            <a:chOff x="3651" y="2478"/>
            <a:chExt cx="1089" cy="650"/>
          </a:xfrm>
        </p:grpSpPr>
        <p:sp>
          <p:nvSpPr>
            <p:cNvPr id="30748" name="Text Box 31"/>
            <p:cNvSpPr txBox="1">
              <a:spLocks noChangeArrowheads="1"/>
            </p:cNvSpPr>
            <p:nvPr/>
          </p:nvSpPr>
          <p:spPr bwMode="auto">
            <a:xfrm>
              <a:off x="3651" y="2840"/>
              <a:ext cx="1089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 …   …</a:t>
              </a:r>
            </a:p>
          </p:txBody>
        </p:sp>
        <p:sp>
          <p:nvSpPr>
            <p:cNvPr id="30749" name="Rectangle 32"/>
            <p:cNvSpPr>
              <a:spLocks noChangeArrowheads="1"/>
            </p:cNvSpPr>
            <p:nvPr/>
          </p:nvSpPr>
          <p:spPr bwMode="auto">
            <a:xfrm>
              <a:off x="3787" y="2478"/>
              <a:ext cx="862" cy="3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8532813" y="2900363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k+1  </a:t>
            </a:r>
          </a:p>
        </p:txBody>
      </p:sp>
      <p:sp>
        <p:nvSpPr>
          <p:cNvPr id="95266" name="Line 34"/>
          <p:cNvSpPr>
            <a:spLocks noChangeShapeType="1"/>
          </p:cNvSpPr>
          <p:nvPr/>
        </p:nvSpPr>
        <p:spPr bwMode="auto">
          <a:xfrm>
            <a:off x="971550" y="2781300"/>
            <a:ext cx="3024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971550" y="2924175"/>
            <a:ext cx="338455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>
            <a:off x="5292725" y="2924175"/>
            <a:ext cx="3095625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1027019" y="5309254"/>
            <a:ext cx="7199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如果： 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T[j]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≠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T[k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]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  则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next[j+1]&lt;=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k+1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假设    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next[k]=k’  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如果     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T[k’]  =  T[j]     </a:t>
            </a:r>
            <a:r>
              <a:rPr lang="zh-CN" altLang="en-US" sz="2400" b="1" dirty="0">
                <a:solidFill>
                  <a:srgbClr val="990000"/>
                </a:solidFill>
                <a:ea typeface="楷体_GB2312" pitchFamily="49" charset="-122"/>
              </a:rPr>
              <a:t>则：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next[j+1] = k’+1</a:t>
            </a:r>
          </a:p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如果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:     k’=0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，则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:  next[j+1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]= 1</a:t>
            </a:r>
            <a:endParaRPr lang="en-US" altLang="zh-CN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4211638" y="4724400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FF"/>
                </a:solidFill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k’</a:t>
            </a:r>
            <a:r>
              <a:rPr lang="en-US" altLang="zh-CN" sz="2400" b="1" dirty="0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971550" y="4797425"/>
            <a:ext cx="1008063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73" name="Line 41"/>
          <p:cNvSpPr>
            <a:spLocks noChangeShapeType="1"/>
          </p:cNvSpPr>
          <p:nvPr/>
        </p:nvSpPr>
        <p:spPr bwMode="auto">
          <a:xfrm>
            <a:off x="2770188" y="4797425"/>
            <a:ext cx="129698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6372225" y="4797425"/>
            <a:ext cx="144145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8172450" y="4797425"/>
            <a:ext cx="1042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k’+1</a:t>
            </a:r>
            <a:r>
              <a:rPr lang="en-US" altLang="zh-CN" sz="2400" b="1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95276" name="Line 44"/>
          <p:cNvSpPr>
            <a:spLocks noChangeShapeType="1"/>
          </p:cNvSpPr>
          <p:nvPr/>
        </p:nvSpPr>
        <p:spPr bwMode="auto">
          <a:xfrm>
            <a:off x="908050" y="4926013"/>
            <a:ext cx="1357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5277" name="Line 45"/>
          <p:cNvSpPr>
            <a:spLocks noChangeShapeType="1"/>
          </p:cNvSpPr>
          <p:nvPr/>
        </p:nvSpPr>
        <p:spPr bwMode="auto">
          <a:xfrm>
            <a:off x="6380163" y="4926013"/>
            <a:ext cx="1728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0742" name="Text Box 1024"/>
          <p:cNvSpPr txBox="1">
            <a:spLocks noChangeArrowheads="1"/>
          </p:cNvSpPr>
          <p:nvPr/>
        </p:nvSpPr>
        <p:spPr bwMode="auto">
          <a:xfrm>
            <a:off x="3117850" y="123825"/>
            <a:ext cx="60261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求 </a:t>
            </a:r>
            <a:r>
              <a:rPr lang="en-US" altLang="zh-CN" sz="3200" b="1" i="1">
                <a:solidFill>
                  <a:srgbClr val="3333FF"/>
                </a:solidFill>
                <a:ea typeface="楷体_GB2312" pitchFamily="49" charset="-122"/>
              </a:rPr>
              <a:t>next </a:t>
            </a:r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函数值是一个递推过程</a:t>
            </a:r>
          </a:p>
        </p:txBody>
      </p:sp>
      <p:sp>
        <p:nvSpPr>
          <p:cNvPr id="178179" name="Line 1027"/>
          <p:cNvSpPr>
            <a:spLocks noChangeShapeType="1"/>
          </p:cNvSpPr>
          <p:nvPr/>
        </p:nvSpPr>
        <p:spPr bwMode="auto">
          <a:xfrm flipV="1">
            <a:off x="5307013" y="2797175"/>
            <a:ext cx="2803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8180" name="Text Box 1028"/>
          <p:cNvSpPr txBox="1">
            <a:spLocks noChangeArrowheads="1"/>
          </p:cNvSpPr>
          <p:nvPr/>
        </p:nvSpPr>
        <p:spPr bwMode="auto">
          <a:xfrm>
            <a:off x="4519613" y="1698625"/>
            <a:ext cx="976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3333FF"/>
                </a:solidFill>
              </a:rPr>
              <a:t>k+1</a:t>
            </a:r>
          </a:p>
        </p:txBody>
      </p:sp>
      <p:sp>
        <p:nvSpPr>
          <p:cNvPr id="178181" name="Rectangle 1029"/>
          <p:cNvSpPr>
            <a:spLocks noChangeArrowheads="1"/>
          </p:cNvSpPr>
          <p:nvPr/>
        </p:nvSpPr>
        <p:spPr bwMode="auto">
          <a:xfrm>
            <a:off x="7897813" y="4618038"/>
            <a:ext cx="582612" cy="10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78182" name="Text Box 1030"/>
          <p:cNvSpPr txBox="1">
            <a:spLocks noChangeArrowheads="1"/>
          </p:cNvSpPr>
          <p:nvPr/>
        </p:nvSpPr>
        <p:spPr bwMode="auto">
          <a:xfrm>
            <a:off x="6019800" y="955675"/>
            <a:ext cx="8080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178183" name="Text Box 1031"/>
          <p:cNvSpPr txBox="1">
            <a:spLocks noChangeArrowheads="1"/>
          </p:cNvSpPr>
          <p:nvPr/>
        </p:nvSpPr>
        <p:spPr bwMode="auto">
          <a:xfrm>
            <a:off x="6397532" y="5934729"/>
            <a:ext cx="80803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51" name="Text Box 1030"/>
          <p:cNvSpPr txBox="1">
            <a:spLocks noChangeArrowheads="1"/>
          </p:cNvSpPr>
          <p:nvPr/>
        </p:nvSpPr>
        <p:spPr bwMode="auto">
          <a:xfrm>
            <a:off x="8606981" y="2850977"/>
            <a:ext cx="808038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</a:rPr>
              <a:t>？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71223" y="6466358"/>
            <a:ext cx="738188" cy="385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474788" y="1739900"/>
            <a:ext cx="6697662" cy="9588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3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5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5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5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/>
      <p:bldP spid="95247" grpId="0"/>
      <p:bldP spid="95248" grpId="0"/>
      <p:bldP spid="95265" grpId="0"/>
      <p:bldP spid="95266" grpId="0" animBg="1"/>
      <p:bldP spid="95268" grpId="0" animBg="1"/>
      <p:bldP spid="95269" grpId="0" animBg="1"/>
      <p:bldP spid="95271" grpId="0"/>
      <p:bldP spid="95272" grpId="0" animBg="1"/>
      <p:bldP spid="95273" grpId="0" animBg="1"/>
      <p:bldP spid="95274" grpId="0" animBg="1"/>
      <p:bldP spid="95275" grpId="0"/>
      <p:bldP spid="95276" grpId="0" animBg="1"/>
      <p:bldP spid="95277" grpId="0" animBg="1"/>
      <p:bldP spid="178179" grpId="0" animBg="1"/>
      <p:bldP spid="178180" grpId="0"/>
      <p:bldP spid="178181" grpId="0" animBg="1"/>
      <p:bldP spid="178182" grpId="0" animBg="1"/>
      <p:bldP spid="178182" grpId="1" animBg="1"/>
      <p:bldP spid="178183" grpId="0" animBg="1"/>
      <p:bldP spid="178183" grpId="1" animBg="1"/>
      <p:bldP spid="51" grpId="0" animBg="1"/>
      <p:bldP spid="51" grpId="1" animBg="1"/>
      <p:bldP spid="5" grpId="0" animBg="1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425450" y="76200"/>
            <a:ext cx="8413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400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求 </a:t>
            </a:r>
            <a:r>
              <a:rPr lang="en-US" altLang="zh-CN" i="1">
                <a:solidFill>
                  <a:srgbClr val="000000"/>
                </a:solidFill>
                <a:ea typeface="楷体_GB2312" pitchFamily="49" charset="-122"/>
              </a:rPr>
              <a:t>next </a:t>
            </a: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函数值的过程是一个递推过程，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95288" y="817563"/>
            <a:ext cx="79803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已知：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next[1] = 0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；如果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: next[j+1]=1</a:t>
            </a:r>
          </a:p>
          <a:p>
            <a:pPr eaLnBrk="1" hangingPunct="1"/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95288" y="1328738"/>
            <a:ext cx="8748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假设：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next[j] = k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           如果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:  T[j] = T[k]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2800" b="1">
                <a:solidFill>
                  <a:srgbClr val="990000"/>
                </a:solidFill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rgbClr val="990000"/>
                </a:solidFill>
                <a:ea typeface="楷体_GB2312" pitchFamily="49" charset="-122"/>
              </a:rPr>
              <a:t>: 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next[j+1] = k+1</a:t>
            </a:r>
          </a:p>
        </p:txBody>
      </p:sp>
      <p:grpSp>
        <p:nvGrpSpPr>
          <p:cNvPr id="31749" name="Group 1"/>
          <p:cNvGrpSpPr>
            <a:grpSpLocks/>
          </p:cNvGrpSpPr>
          <p:nvPr/>
        </p:nvGrpSpPr>
        <p:grpSpPr bwMode="auto">
          <a:xfrm>
            <a:off x="762000" y="4897438"/>
            <a:ext cx="1836738" cy="1465262"/>
            <a:chOff x="340" y="1866"/>
            <a:chExt cx="1157" cy="923"/>
          </a:xfrm>
        </p:grpSpPr>
        <p:sp>
          <p:nvSpPr>
            <p:cNvPr id="31780" name="Text Box 0"/>
            <p:cNvSpPr txBox="1">
              <a:spLocks noChangeArrowheads="1"/>
            </p:cNvSpPr>
            <p:nvPr/>
          </p:nvSpPr>
          <p:spPr bwMode="auto">
            <a:xfrm>
              <a:off x="1020" y="186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781" name="Text Box 1"/>
            <p:cNvSpPr txBox="1">
              <a:spLocks noChangeArrowheads="1"/>
            </p:cNvSpPr>
            <p:nvPr/>
          </p:nvSpPr>
          <p:spPr bwMode="auto">
            <a:xfrm>
              <a:off x="794" y="2183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T[ j ]</a:t>
              </a:r>
            </a:p>
          </p:txBody>
        </p:sp>
        <p:sp>
          <p:nvSpPr>
            <p:cNvPr id="31782" name="Text Box 2"/>
            <p:cNvSpPr txBox="1">
              <a:spLocks noChangeArrowheads="1"/>
            </p:cNvSpPr>
            <p:nvPr/>
          </p:nvSpPr>
          <p:spPr bwMode="auto">
            <a:xfrm>
              <a:off x="340" y="2501"/>
              <a:ext cx="11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   next[ j ]=k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33663" y="4897438"/>
            <a:ext cx="576262" cy="1527175"/>
            <a:chOff x="1020" y="2478"/>
            <a:chExt cx="363" cy="962"/>
          </a:xfrm>
        </p:grpSpPr>
        <p:sp>
          <p:nvSpPr>
            <p:cNvPr id="31777" name="Text Box 3"/>
            <p:cNvSpPr txBox="1">
              <a:spLocks noChangeArrowheads="1"/>
            </p:cNvSpPr>
            <p:nvPr/>
          </p:nvSpPr>
          <p:spPr bwMode="auto">
            <a:xfrm>
              <a:off x="1066" y="247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1778" name="Text Box 4"/>
            <p:cNvSpPr txBox="1">
              <a:spLocks noChangeArrowheads="1"/>
            </p:cNvSpPr>
            <p:nvPr/>
          </p:nvSpPr>
          <p:spPr bwMode="auto">
            <a:xfrm>
              <a:off x="1020" y="2750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9" name="Text Box 5"/>
            <p:cNvSpPr txBox="1">
              <a:spLocks noChangeArrowheads="1"/>
            </p:cNvSpPr>
            <p:nvPr/>
          </p:nvSpPr>
          <p:spPr bwMode="auto">
            <a:xfrm>
              <a:off x="1021" y="3113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211513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138488" y="590550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714750" y="48974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3673475" y="5905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146550" y="48974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4137025" y="5905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4649788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CC0066"/>
                </a:solidFill>
              </a:rPr>
              <a:t>5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4641850" y="5905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5081588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5073650" y="5905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5586413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5578475" y="5889625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18213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6010275" y="59055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11513" y="5329238"/>
            <a:ext cx="3311525" cy="579437"/>
            <a:chOff x="2023" y="3357"/>
            <a:chExt cx="2086" cy="365"/>
          </a:xfrm>
        </p:grpSpPr>
        <p:sp>
          <p:nvSpPr>
            <p:cNvPr id="31770" name="Text Box 8"/>
            <p:cNvSpPr txBox="1">
              <a:spLocks noChangeArrowheads="1"/>
            </p:cNvSpPr>
            <p:nvPr/>
          </p:nvSpPr>
          <p:spPr bwMode="auto">
            <a:xfrm>
              <a:off x="2023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1" name="Text Box 14"/>
            <p:cNvSpPr txBox="1">
              <a:spLocks noChangeArrowheads="1"/>
            </p:cNvSpPr>
            <p:nvPr/>
          </p:nvSpPr>
          <p:spPr bwMode="auto">
            <a:xfrm>
              <a:off x="2341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2" name="Text Box 17"/>
            <p:cNvSpPr txBox="1">
              <a:spLocks noChangeArrowheads="1"/>
            </p:cNvSpPr>
            <p:nvPr/>
          </p:nvSpPr>
          <p:spPr bwMode="auto">
            <a:xfrm>
              <a:off x="2612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1773" name="Text Box 20"/>
            <p:cNvSpPr txBox="1">
              <a:spLocks noChangeArrowheads="1"/>
            </p:cNvSpPr>
            <p:nvPr/>
          </p:nvSpPr>
          <p:spPr bwMode="auto">
            <a:xfrm>
              <a:off x="2930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202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5" name="Text Box 26"/>
            <p:cNvSpPr txBox="1">
              <a:spLocks noChangeArrowheads="1"/>
            </p:cNvSpPr>
            <p:nvPr/>
          </p:nvSpPr>
          <p:spPr bwMode="auto">
            <a:xfrm>
              <a:off x="3520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1776" name="Text Box 29"/>
            <p:cNvSpPr txBox="1">
              <a:spLocks noChangeArrowheads="1"/>
            </p:cNvSpPr>
            <p:nvPr/>
          </p:nvSpPr>
          <p:spPr bwMode="auto">
            <a:xfrm>
              <a:off x="3792" y="3357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a</a:t>
              </a:r>
            </a:p>
          </p:txBody>
        </p:sp>
      </p:grp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6523038" y="48974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6481763" y="5905500"/>
            <a:ext cx="50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424" name="Text Box 0"/>
          <p:cNvSpPr txBox="1">
            <a:spLocks noChangeArrowheads="1"/>
          </p:cNvSpPr>
          <p:nvPr/>
        </p:nvSpPr>
        <p:spPr bwMode="auto">
          <a:xfrm>
            <a:off x="1374775" y="2343150"/>
            <a:ext cx="71993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:  T[j]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≠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T[k]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假设： 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’ = next[k]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如果：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T[k’] = T[j]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则：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next[j+1] = k’+1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438400" y="4129088"/>
            <a:ext cx="49911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如果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:     k’=0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，则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:  next[j+1]=1</a:t>
            </a:r>
          </a:p>
        </p:txBody>
      </p:sp>
    </p:spTree>
    <p:extLst>
      <p:ext uri="{BB962C8B-B14F-4D97-AF65-F5344CB8AC3E}">
        <p14:creationId xmlns:p14="http://schemas.microsoft.com/office/powerpoint/2010/main" val="1240086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4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4214" grpId="0"/>
      <p:bldP spid="94217" grpId="0"/>
      <p:bldP spid="94218" grpId="0"/>
      <p:bldP spid="94221" grpId="0"/>
      <p:bldP spid="94223" grpId="0"/>
      <p:bldP spid="94224" grpId="0"/>
      <p:bldP spid="94226" grpId="0"/>
      <p:bldP spid="94227" grpId="0"/>
      <p:bldP spid="94229" grpId="0"/>
      <p:bldP spid="94230" grpId="0"/>
      <p:bldP spid="94232" grpId="0"/>
      <p:bldP spid="94233" grpId="0"/>
      <p:bldP spid="94235" grpId="0"/>
      <p:bldP spid="94236" grpId="0"/>
      <p:bldP spid="94238" grpId="0"/>
      <p:bldP spid="94239" grpId="0"/>
      <p:bldP spid="103424" grpId="0"/>
      <p:bldP spid="3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026"/>
          <p:cNvSpPr txBox="1">
            <a:spLocks noChangeArrowheads="1"/>
          </p:cNvSpPr>
          <p:nvPr/>
        </p:nvSpPr>
        <p:spPr bwMode="auto">
          <a:xfrm>
            <a:off x="368300" y="381000"/>
            <a:ext cx="8191500" cy="602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void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get_next(SString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int &amp;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next[] )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// 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求模式串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next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函数值并存入数组</a:t>
            </a:r>
            <a:r>
              <a:rPr lang="en-US" altLang="zh-CN" sz="3200">
                <a:solidFill>
                  <a:srgbClr val="000000"/>
                </a:solidFill>
                <a:ea typeface="楷体_GB2312" pitchFamily="49" charset="-122"/>
              </a:rPr>
              <a:t>next</a:t>
            </a: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j = 1;   next[1] = 0;  k = 0; m= T[0];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while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(j &lt; m)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if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(k == 0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||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T[j]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==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T[k])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++j;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++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k; next[j] =k;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}</a:t>
            </a:r>
            <a:endParaRPr lang="en-US" altLang="zh-CN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  k = next[k];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}</a:t>
            </a:r>
            <a:endParaRPr lang="en-US" altLang="zh-CN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 // get_next</a:t>
            </a:r>
          </a:p>
        </p:txBody>
      </p:sp>
    </p:spTree>
    <p:extLst>
      <p:ext uri="{BB962C8B-B14F-4D97-AF65-F5344CB8AC3E}">
        <p14:creationId xmlns:p14="http://schemas.microsoft.com/office/powerpoint/2010/main" val="124559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84200" y="1158875"/>
            <a:ext cx="4446588" cy="1268413"/>
            <a:chOff x="420" y="861"/>
            <a:chExt cx="2801" cy="799"/>
          </a:xfrm>
        </p:grpSpPr>
        <p:sp>
          <p:nvSpPr>
            <p:cNvPr id="33852" name="Text Box 14"/>
            <p:cNvSpPr txBox="1">
              <a:spLocks noChangeArrowheads="1"/>
            </p:cNvSpPr>
            <p:nvPr/>
          </p:nvSpPr>
          <p:spPr bwMode="auto">
            <a:xfrm>
              <a:off x="420" y="1110"/>
              <a:ext cx="2801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0001000100001</a:t>
              </a:r>
              <a:endPara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00001</a:t>
              </a:r>
            </a:p>
          </p:txBody>
        </p:sp>
        <p:sp>
          <p:nvSpPr>
            <p:cNvPr id="33853" name="Text Box 15"/>
            <p:cNvSpPr txBox="1">
              <a:spLocks noChangeArrowheads="1"/>
            </p:cNvSpPr>
            <p:nvPr/>
          </p:nvSpPr>
          <p:spPr bwMode="auto">
            <a:xfrm>
              <a:off x="845" y="861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584481" y="2165350"/>
            <a:ext cx="4446587" cy="1284288"/>
            <a:chOff x="420" y="871"/>
            <a:chExt cx="2801" cy="809"/>
          </a:xfrm>
        </p:grpSpPr>
        <p:sp>
          <p:nvSpPr>
            <p:cNvPr id="33850" name="Text Box 36"/>
            <p:cNvSpPr txBox="1">
              <a:spLocks noChangeArrowheads="1"/>
            </p:cNvSpPr>
            <p:nvPr/>
          </p:nvSpPr>
          <p:spPr bwMode="auto">
            <a:xfrm>
              <a:off x="420" y="1110"/>
              <a:ext cx="2801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0001000100001</a:t>
              </a:r>
              <a:endPara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00001</a:t>
              </a:r>
            </a:p>
          </p:txBody>
        </p:sp>
        <p:sp>
          <p:nvSpPr>
            <p:cNvPr id="33851" name="Text Box 37"/>
            <p:cNvSpPr txBox="1">
              <a:spLocks noChangeArrowheads="1"/>
            </p:cNvSpPr>
            <p:nvPr/>
          </p:nvSpPr>
          <p:spPr bwMode="auto">
            <a:xfrm>
              <a:off x="845" y="871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98488" y="3238500"/>
            <a:ext cx="4446587" cy="1241425"/>
            <a:chOff x="420" y="882"/>
            <a:chExt cx="2801" cy="782"/>
          </a:xfrm>
        </p:grpSpPr>
        <p:sp>
          <p:nvSpPr>
            <p:cNvPr id="33848" name="Text Box 39"/>
            <p:cNvSpPr txBox="1">
              <a:spLocks noChangeArrowheads="1"/>
            </p:cNvSpPr>
            <p:nvPr/>
          </p:nvSpPr>
          <p:spPr bwMode="auto">
            <a:xfrm>
              <a:off x="420" y="1110"/>
              <a:ext cx="2801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0001000100001</a:t>
              </a:r>
              <a:endPara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00001</a:t>
              </a:r>
            </a:p>
          </p:txBody>
        </p:sp>
        <p:sp>
          <p:nvSpPr>
            <p:cNvPr id="33849" name="Text Box 40"/>
            <p:cNvSpPr txBox="1">
              <a:spLocks noChangeArrowheads="1"/>
            </p:cNvSpPr>
            <p:nvPr/>
          </p:nvSpPr>
          <p:spPr bwMode="auto">
            <a:xfrm>
              <a:off x="846" y="882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3741" y="4271963"/>
            <a:ext cx="4446588" cy="1209675"/>
            <a:chOff x="420" y="902"/>
            <a:chExt cx="2801" cy="762"/>
          </a:xfrm>
        </p:grpSpPr>
        <p:sp>
          <p:nvSpPr>
            <p:cNvPr id="33846" name="Text Box 42"/>
            <p:cNvSpPr txBox="1">
              <a:spLocks noChangeArrowheads="1"/>
            </p:cNvSpPr>
            <p:nvPr/>
          </p:nvSpPr>
          <p:spPr bwMode="auto">
            <a:xfrm>
              <a:off x="420" y="1110"/>
              <a:ext cx="2801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0001000100001</a:t>
              </a:r>
              <a:endPara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00001</a:t>
              </a:r>
            </a:p>
          </p:txBody>
        </p:sp>
        <p:sp>
          <p:nvSpPr>
            <p:cNvPr id="33847" name="Text Box 43"/>
            <p:cNvSpPr txBox="1">
              <a:spLocks noChangeArrowheads="1"/>
            </p:cNvSpPr>
            <p:nvPr/>
          </p:nvSpPr>
          <p:spPr bwMode="auto">
            <a:xfrm>
              <a:off x="841" y="902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677863" y="2381250"/>
            <a:ext cx="2770187" cy="31003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178425" y="3129532"/>
            <a:ext cx="1981200" cy="1123950"/>
            <a:chOff x="420" y="0"/>
            <a:chExt cx="1248" cy="708"/>
          </a:xfrm>
        </p:grpSpPr>
        <p:grpSp>
          <p:nvGrpSpPr>
            <p:cNvPr id="33858" name="Group 74"/>
            <p:cNvGrpSpPr>
              <a:grpSpLocks/>
            </p:cNvGrpSpPr>
            <p:nvPr/>
          </p:nvGrpSpPr>
          <p:grpSpPr bwMode="auto">
            <a:xfrm>
              <a:off x="420" y="24"/>
              <a:ext cx="1248" cy="432"/>
              <a:chOff x="756" y="3636"/>
              <a:chExt cx="1248" cy="432"/>
            </a:xfrm>
          </p:grpSpPr>
          <p:grpSp>
            <p:nvGrpSpPr>
              <p:cNvPr id="33865" name="Group 75"/>
              <p:cNvGrpSpPr>
                <a:grpSpLocks/>
              </p:cNvGrpSpPr>
              <p:nvPr/>
            </p:nvGrpSpPr>
            <p:grpSpPr bwMode="auto">
              <a:xfrm>
                <a:off x="756" y="3876"/>
                <a:ext cx="1248" cy="192"/>
                <a:chOff x="744" y="1656"/>
                <a:chExt cx="1248" cy="192"/>
              </a:xfrm>
            </p:grpSpPr>
            <p:sp>
              <p:nvSpPr>
                <p:cNvPr id="33868" name="Rectangle 76"/>
                <p:cNvSpPr>
                  <a:spLocks noChangeArrowheads="1"/>
                </p:cNvSpPr>
                <p:nvPr/>
              </p:nvSpPr>
              <p:spPr bwMode="auto">
                <a:xfrm>
                  <a:off x="744" y="1668"/>
                  <a:ext cx="1248" cy="18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69" name="Rectangle 77"/>
                <p:cNvSpPr>
                  <a:spLocks noChangeArrowheads="1"/>
                </p:cNvSpPr>
                <p:nvPr/>
              </p:nvSpPr>
              <p:spPr bwMode="auto">
                <a:xfrm>
                  <a:off x="1656" y="1656"/>
                  <a:ext cx="120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866" name="Rectangle 78"/>
              <p:cNvSpPr>
                <a:spLocks noChangeArrowheads="1"/>
              </p:cNvSpPr>
              <p:nvPr/>
            </p:nvSpPr>
            <p:spPr bwMode="auto">
              <a:xfrm>
                <a:off x="1284" y="3888"/>
                <a:ext cx="132" cy="18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67" name="Text Box 79"/>
              <p:cNvSpPr txBox="1">
                <a:spLocks noChangeArrowheads="1"/>
              </p:cNvSpPr>
              <p:nvPr/>
            </p:nvSpPr>
            <p:spPr bwMode="auto">
              <a:xfrm>
                <a:off x="1272" y="3636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grpSp>
          <p:nvGrpSpPr>
            <p:cNvPr id="33859" name="Group 80"/>
            <p:cNvGrpSpPr>
              <a:grpSpLocks/>
            </p:cNvGrpSpPr>
            <p:nvPr/>
          </p:nvGrpSpPr>
          <p:grpSpPr bwMode="auto">
            <a:xfrm>
              <a:off x="612" y="0"/>
              <a:ext cx="1020" cy="708"/>
              <a:chOff x="948" y="3612"/>
              <a:chExt cx="1020" cy="708"/>
            </a:xfrm>
          </p:grpSpPr>
          <p:sp>
            <p:nvSpPr>
              <p:cNvPr id="33860" name="Text Box 81"/>
              <p:cNvSpPr txBox="1">
                <a:spLocks noChangeArrowheads="1"/>
              </p:cNvSpPr>
              <p:nvPr/>
            </p:nvSpPr>
            <p:spPr bwMode="auto">
              <a:xfrm>
                <a:off x="1668" y="3612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j</a:t>
                </a:r>
              </a:p>
            </p:txBody>
          </p:sp>
          <p:grpSp>
            <p:nvGrpSpPr>
              <p:cNvPr id="33861" name="Group 82"/>
              <p:cNvGrpSpPr>
                <a:grpSpLocks/>
              </p:cNvGrpSpPr>
              <p:nvPr/>
            </p:nvGrpSpPr>
            <p:grpSpPr bwMode="auto">
              <a:xfrm>
                <a:off x="948" y="3636"/>
                <a:ext cx="732" cy="684"/>
                <a:chOff x="948" y="3636"/>
                <a:chExt cx="732" cy="684"/>
              </a:xfrm>
            </p:grpSpPr>
            <p:sp>
              <p:nvSpPr>
                <p:cNvPr id="338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260" y="4032"/>
                  <a:ext cx="4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0000"/>
                      </a:solidFill>
                    </a:rPr>
                    <a:t>k’</a:t>
                  </a:r>
                </a:p>
              </p:txBody>
            </p:sp>
            <p:sp>
              <p:nvSpPr>
                <p:cNvPr id="3386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948" y="3636"/>
                  <a:ext cx="4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0000"/>
                      </a:solidFill>
                    </a:rPr>
                    <a:t>k’</a:t>
                  </a:r>
                </a:p>
              </p:txBody>
            </p:sp>
            <p:sp>
              <p:nvSpPr>
                <p:cNvPr id="33864" name="Rectangle 85"/>
                <p:cNvSpPr>
                  <a:spLocks noChangeArrowheads="1"/>
                </p:cNvSpPr>
                <p:nvPr/>
              </p:nvSpPr>
              <p:spPr bwMode="auto">
                <a:xfrm>
                  <a:off x="972" y="3888"/>
                  <a:ext cx="132" cy="18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71475" y="200025"/>
            <a:ext cx="5140325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主  串：</a:t>
            </a:r>
            <a:r>
              <a:rPr lang="en-US" altLang="zh-CN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0001000100001</a:t>
            </a:r>
            <a:endParaRPr lang="en-US" altLang="zh-CN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模式串：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00001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407150" y="147478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838950" y="147478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7343775" y="147478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7775575" y="147478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8207375" y="1462088"/>
            <a:ext cx="50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3801" name="Group 8"/>
          <p:cNvGrpSpPr>
            <a:grpSpLocks/>
          </p:cNvGrpSpPr>
          <p:nvPr/>
        </p:nvGrpSpPr>
        <p:grpSpPr bwMode="auto">
          <a:xfrm>
            <a:off x="4968875" y="252413"/>
            <a:ext cx="4175125" cy="1741487"/>
            <a:chOff x="3130" y="159"/>
            <a:chExt cx="2630" cy="1097"/>
          </a:xfrm>
        </p:grpSpPr>
        <p:sp>
          <p:nvSpPr>
            <p:cNvPr id="33854" name="Text Box 9"/>
            <p:cNvSpPr txBox="1">
              <a:spLocks noChangeArrowheads="1"/>
            </p:cNvSpPr>
            <p:nvPr/>
          </p:nvSpPr>
          <p:spPr bwMode="auto">
            <a:xfrm>
              <a:off x="3945" y="521"/>
              <a:ext cx="16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0   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0   0   0   1</a:t>
              </a:r>
            </a:p>
          </p:txBody>
        </p:sp>
        <p:sp>
          <p:nvSpPr>
            <p:cNvPr id="33855" name="Text Box 10"/>
            <p:cNvSpPr txBox="1">
              <a:spLocks noChangeArrowheads="1"/>
            </p:cNvSpPr>
            <p:nvPr/>
          </p:nvSpPr>
          <p:spPr bwMode="auto">
            <a:xfrm>
              <a:off x="3719" y="159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</a:t>
              </a:r>
              <a:r>
                <a:rPr lang="en-US" altLang="zh-CN" sz="2800">
                  <a:solidFill>
                    <a:srgbClr val="0000FF"/>
                  </a:solidFill>
                </a:rPr>
                <a:t>j </a:t>
              </a:r>
              <a:r>
                <a:rPr lang="en-US" altLang="zh-CN" sz="2800">
                  <a:solidFill>
                    <a:srgbClr val="000000"/>
                  </a:solidFill>
                </a:rPr>
                <a:t>   1   2   3   4   5</a:t>
              </a:r>
            </a:p>
          </p:txBody>
        </p:sp>
        <p:sp>
          <p:nvSpPr>
            <p:cNvPr id="33856" name="Text Box 11"/>
            <p:cNvSpPr txBox="1">
              <a:spLocks noChangeArrowheads="1"/>
            </p:cNvSpPr>
            <p:nvPr/>
          </p:nvSpPr>
          <p:spPr bwMode="auto">
            <a:xfrm>
              <a:off x="3130" y="891"/>
              <a:ext cx="9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</a:rPr>
                <a:t> next[</a:t>
              </a:r>
              <a:r>
                <a:rPr lang="en-US" altLang="zh-CN" sz="3200">
                  <a:solidFill>
                    <a:srgbClr val="0000FF"/>
                  </a:solidFill>
                </a:rPr>
                <a:t>j]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33857" name="Text Box 12"/>
            <p:cNvSpPr txBox="1">
              <a:spLocks noChangeArrowheads="1"/>
            </p:cNvSpPr>
            <p:nvPr/>
          </p:nvSpPr>
          <p:spPr bwMode="auto">
            <a:xfrm>
              <a:off x="3447" y="53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 T[j]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892425" y="2577082"/>
            <a:ext cx="4838700" cy="742950"/>
            <a:chOff x="0" y="1092"/>
            <a:chExt cx="3048" cy="468"/>
          </a:xfrm>
        </p:grpSpPr>
        <p:grpSp>
          <p:nvGrpSpPr>
            <p:cNvPr id="33839" name="Group 46"/>
            <p:cNvGrpSpPr>
              <a:grpSpLocks/>
            </p:cNvGrpSpPr>
            <p:nvPr/>
          </p:nvGrpSpPr>
          <p:grpSpPr bwMode="auto">
            <a:xfrm>
              <a:off x="0" y="1344"/>
              <a:ext cx="3048" cy="216"/>
              <a:chOff x="0" y="1344"/>
              <a:chExt cx="3048" cy="216"/>
            </a:xfrm>
          </p:grpSpPr>
          <p:sp>
            <p:nvSpPr>
              <p:cNvPr id="33841" name="Rectangle 47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3048" cy="20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2" name="Line 48"/>
              <p:cNvSpPr>
                <a:spLocks noChangeShapeType="1"/>
              </p:cNvSpPr>
              <p:nvPr/>
            </p:nvSpPr>
            <p:spPr bwMode="auto">
              <a:xfrm>
                <a:off x="144" y="134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3" name="Rectangle 49"/>
              <p:cNvSpPr>
                <a:spLocks noChangeArrowheads="1"/>
              </p:cNvSpPr>
              <p:nvPr/>
            </p:nvSpPr>
            <p:spPr bwMode="auto">
              <a:xfrm>
                <a:off x="1668" y="1344"/>
                <a:ext cx="12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4" name="Rectangle 50"/>
              <p:cNvSpPr>
                <a:spLocks noChangeArrowheads="1"/>
              </p:cNvSpPr>
              <p:nvPr/>
            </p:nvSpPr>
            <p:spPr bwMode="auto">
              <a:xfrm>
                <a:off x="756" y="1344"/>
                <a:ext cx="12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45" name="Line 51"/>
              <p:cNvSpPr>
                <a:spLocks noChangeShapeType="1"/>
              </p:cNvSpPr>
              <p:nvPr/>
            </p:nvSpPr>
            <p:spPr bwMode="auto">
              <a:xfrm>
                <a:off x="1032" y="1344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840" name="Text Box 52"/>
            <p:cNvSpPr txBox="1">
              <a:spLocks noChangeArrowheads="1"/>
            </p:cNvSpPr>
            <p:nvPr/>
          </p:nvSpPr>
          <p:spPr bwMode="auto">
            <a:xfrm>
              <a:off x="1656" y="109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i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092575" y="4175695"/>
            <a:ext cx="1981200" cy="723900"/>
            <a:chOff x="756" y="3612"/>
            <a:chExt cx="1248" cy="456"/>
          </a:xfrm>
        </p:grpSpPr>
        <p:grpSp>
          <p:nvGrpSpPr>
            <p:cNvPr id="33832" name="Group 54"/>
            <p:cNvGrpSpPr>
              <a:grpSpLocks/>
            </p:cNvGrpSpPr>
            <p:nvPr/>
          </p:nvGrpSpPr>
          <p:grpSpPr bwMode="auto">
            <a:xfrm>
              <a:off x="756" y="3636"/>
              <a:ext cx="1248" cy="432"/>
              <a:chOff x="756" y="3636"/>
              <a:chExt cx="1248" cy="432"/>
            </a:xfrm>
          </p:grpSpPr>
          <p:grpSp>
            <p:nvGrpSpPr>
              <p:cNvPr id="33834" name="Group 55"/>
              <p:cNvGrpSpPr>
                <a:grpSpLocks/>
              </p:cNvGrpSpPr>
              <p:nvPr/>
            </p:nvGrpSpPr>
            <p:grpSpPr bwMode="auto">
              <a:xfrm>
                <a:off x="756" y="3876"/>
                <a:ext cx="1248" cy="192"/>
                <a:chOff x="744" y="1656"/>
                <a:chExt cx="1248" cy="192"/>
              </a:xfrm>
            </p:grpSpPr>
            <p:sp>
              <p:nvSpPr>
                <p:cNvPr id="33837" name="Rectangle 56"/>
                <p:cNvSpPr>
                  <a:spLocks noChangeArrowheads="1"/>
                </p:cNvSpPr>
                <p:nvPr/>
              </p:nvSpPr>
              <p:spPr bwMode="auto">
                <a:xfrm>
                  <a:off x="744" y="1668"/>
                  <a:ext cx="1248" cy="18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38" name="Rectangle 57"/>
                <p:cNvSpPr>
                  <a:spLocks noChangeArrowheads="1"/>
                </p:cNvSpPr>
                <p:nvPr/>
              </p:nvSpPr>
              <p:spPr bwMode="auto">
                <a:xfrm>
                  <a:off x="1656" y="1656"/>
                  <a:ext cx="120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835" name="Rectangle 58"/>
              <p:cNvSpPr>
                <a:spLocks noChangeArrowheads="1"/>
              </p:cNvSpPr>
              <p:nvPr/>
            </p:nvSpPr>
            <p:spPr bwMode="auto">
              <a:xfrm>
                <a:off x="1284" y="3888"/>
                <a:ext cx="132" cy="18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36" name="Text Box 59"/>
              <p:cNvSpPr txBox="1">
                <a:spLocks noChangeArrowheads="1"/>
              </p:cNvSpPr>
              <p:nvPr/>
            </p:nvSpPr>
            <p:spPr bwMode="auto">
              <a:xfrm>
                <a:off x="1272" y="3636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33833" name="Text Box 60"/>
            <p:cNvSpPr txBox="1">
              <a:spLocks noChangeArrowheads="1"/>
            </p:cNvSpPr>
            <p:nvPr/>
          </p:nvSpPr>
          <p:spPr bwMode="auto">
            <a:xfrm>
              <a:off x="1668" y="361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</a:rPr>
                <a:t>j</a:t>
              </a:r>
            </a:p>
          </p:txBody>
        </p:sp>
      </p:grpSp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4397375" y="4213795"/>
            <a:ext cx="1162050" cy="1085850"/>
            <a:chOff x="948" y="3636"/>
            <a:chExt cx="732" cy="684"/>
          </a:xfrm>
        </p:grpSpPr>
        <p:sp>
          <p:nvSpPr>
            <p:cNvPr id="33829" name="Text Box 62"/>
            <p:cNvSpPr txBox="1">
              <a:spLocks noChangeArrowheads="1"/>
            </p:cNvSpPr>
            <p:nvPr/>
          </p:nvSpPr>
          <p:spPr bwMode="auto">
            <a:xfrm>
              <a:off x="1260" y="4032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k’</a:t>
              </a:r>
            </a:p>
          </p:txBody>
        </p:sp>
        <p:sp>
          <p:nvSpPr>
            <p:cNvPr id="33830" name="Text Box 63"/>
            <p:cNvSpPr txBox="1">
              <a:spLocks noChangeArrowheads="1"/>
            </p:cNvSpPr>
            <p:nvPr/>
          </p:nvSpPr>
          <p:spPr bwMode="auto">
            <a:xfrm>
              <a:off x="948" y="3636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k’</a:t>
              </a:r>
            </a:p>
          </p:txBody>
        </p:sp>
        <p:sp>
          <p:nvSpPr>
            <p:cNvPr id="33831" name="Rectangle 64"/>
            <p:cNvSpPr>
              <a:spLocks noChangeArrowheads="1"/>
            </p:cNvSpPr>
            <p:nvPr/>
          </p:nvSpPr>
          <p:spPr bwMode="auto">
            <a:xfrm>
              <a:off x="972" y="3888"/>
              <a:ext cx="132" cy="1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4721225" y="3129532"/>
            <a:ext cx="1981200" cy="723900"/>
            <a:chOff x="1152" y="3108"/>
            <a:chExt cx="1248" cy="456"/>
          </a:xfrm>
        </p:grpSpPr>
        <p:grpSp>
          <p:nvGrpSpPr>
            <p:cNvPr id="33822" name="Group 66"/>
            <p:cNvGrpSpPr>
              <a:grpSpLocks/>
            </p:cNvGrpSpPr>
            <p:nvPr/>
          </p:nvGrpSpPr>
          <p:grpSpPr bwMode="auto">
            <a:xfrm>
              <a:off x="1152" y="3108"/>
              <a:ext cx="1248" cy="456"/>
              <a:chOff x="756" y="648"/>
              <a:chExt cx="1248" cy="456"/>
            </a:xfrm>
          </p:grpSpPr>
          <p:grpSp>
            <p:nvGrpSpPr>
              <p:cNvPr id="33825" name="Group 67"/>
              <p:cNvGrpSpPr>
                <a:grpSpLocks/>
              </p:cNvGrpSpPr>
              <p:nvPr/>
            </p:nvGrpSpPr>
            <p:grpSpPr bwMode="auto">
              <a:xfrm>
                <a:off x="756" y="912"/>
                <a:ext cx="1248" cy="192"/>
                <a:chOff x="744" y="1656"/>
                <a:chExt cx="1248" cy="192"/>
              </a:xfrm>
            </p:grpSpPr>
            <p:sp>
              <p:nvSpPr>
                <p:cNvPr id="33827" name="Rectangle 68"/>
                <p:cNvSpPr>
                  <a:spLocks noChangeArrowheads="1"/>
                </p:cNvSpPr>
                <p:nvPr/>
              </p:nvSpPr>
              <p:spPr bwMode="auto">
                <a:xfrm>
                  <a:off x="744" y="1668"/>
                  <a:ext cx="1248" cy="18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28" name="Rectangle 69"/>
                <p:cNvSpPr>
                  <a:spLocks noChangeArrowheads="1"/>
                </p:cNvSpPr>
                <p:nvPr/>
              </p:nvSpPr>
              <p:spPr bwMode="auto">
                <a:xfrm>
                  <a:off x="1656" y="1656"/>
                  <a:ext cx="120" cy="19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3826" name="Text Box 70"/>
              <p:cNvSpPr txBox="1">
                <a:spLocks noChangeArrowheads="1"/>
              </p:cNvSpPr>
              <p:nvPr/>
            </p:nvSpPr>
            <p:spPr bwMode="auto">
              <a:xfrm>
                <a:off x="1668" y="648"/>
                <a:ext cx="3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</a:rPr>
                  <a:t>j</a:t>
                </a:r>
              </a:p>
            </p:txBody>
          </p:sp>
        </p:grp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1656" y="3384"/>
              <a:ext cx="132" cy="18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824" name="Text Box 72"/>
            <p:cNvSpPr txBox="1">
              <a:spLocks noChangeArrowheads="1"/>
            </p:cNvSpPr>
            <p:nvPr/>
          </p:nvSpPr>
          <p:spPr bwMode="auto">
            <a:xfrm>
              <a:off x="1632" y="3156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181334" name="Text Box 86"/>
          <p:cNvSpPr txBox="1">
            <a:spLocks noChangeArrowheads="1"/>
          </p:cNvSpPr>
          <p:nvPr/>
        </p:nvSpPr>
        <p:spPr bwMode="auto">
          <a:xfrm>
            <a:off x="5464175" y="4823395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81335" name="Text Box 87"/>
          <p:cNvSpPr txBox="1">
            <a:spLocks noChangeArrowheads="1"/>
          </p:cNvSpPr>
          <p:nvPr/>
        </p:nvSpPr>
        <p:spPr bwMode="auto">
          <a:xfrm>
            <a:off x="5502275" y="4918645"/>
            <a:ext cx="3517900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</a:rPr>
              <a:t>k’   </a:t>
            </a:r>
          </a:p>
          <a:p>
            <a:pPr eaLnBrk="1" hangingPunct="1"/>
            <a:r>
              <a:rPr lang="en-US" altLang="zh-CN" sz="2400" b="1" dirty="0" err="1">
                <a:solidFill>
                  <a:srgbClr val="0000FF"/>
                </a:solidFill>
              </a:rPr>
              <a:t>nextval</a:t>
            </a:r>
            <a:r>
              <a:rPr lang="en-US" altLang="zh-CN" sz="2400" b="1" dirty="0">
                <a:solidFill>
                  <a:srgbClr val="0000FF"/>
                </a:solidFill>
              </a:rPr>
              <a:t>(j)</a:t>
            </a:r>
            <a:r>
              <a:rPr lang="zh-CN" altLang="en-US" sz="2400" b="1" dirty="0">
                <a:solidFill>
                  <a:srgbClr val="0000FF"/>
                </a:solidFill>
              </a:rPr>
              <a:t>＝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next(k)=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k’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81336" name="Text Box 88"/>
          <p:cNvSpPr txBox="1">
            <a:spLocks noChangeArrowheads="1"/>
          </p:cNvSpPr>
          <p:nvPr/>
        </p:nvSpPr>
        <p:spPr bwMode="auto">
          <a:xfrm>
            <a:off x="6608763" y="4045520"/>
            <a:ext cx="2411412" cy="822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 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next(j)=k,</a:t>
            </a:r>
          </a:p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且 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T(j)=T(k)</a:t>
            </a:r>
          </a:p>
        </p:txBody>
      </p:sp>
      <p:sp>
        <p:nvSpPr>
          <p:cNvPr id="181338" name="Text Box 90"/>
          <p:cNvSpPr txBox="1">
            <a:spLocks noChangeArrowheads="1"/>
          </p:cNvSpPr>
          <p:nvPr/>
        </p:nvSpPr>
        <p:spPr bwMode="auto">
          <a:xfrm>
            <a:off x="6392863" y="200977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181339" name="Text Box 91"/>
          <p:cNvSpPr txBox="1">
            <a:spLocks noChangeArrowheads="1"/>
          </p:cNvSpPr>
          <p:nvPr/>
        </p:nvSpPr>
        <p:spPr bwMode="auto">
          <a:xfrm>
            <a:off x="6824663" y="200977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181340" name="Text Box 92"/>
          <p:cNvSpPr txBox="1">
            <a:spLocks noChangeArrowheads="1"/>
          </p:cNvSpPr>
          <p:nvPr/>
        </p:nvSpPr>
        <p:spPr bwMode="auto">
          <a:xfrm>
            <a:off x="7329488" y="200977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181341" name="Text Box 93"/>
          <p:cNvSpPr txBox="1">
            <a:spLocks noChangeArrowheads="1"/>
          </p:cNvSpPr>
          <p:nvPr/>
        </p:nvSpPr>
        <p:spPr bwMode="auto">
          <a:xfrm>
            <a:off x="7761288" y="200977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181342" name="Text Box 94"/>
          <p:cNvSpPr txBox="1">
            <a:spLocks noChangeArrowheads="1"/>
          </p:cNvSpPr>
          <p:nvPr/>
        </p:nvSpPr>
        <p:spPr bwMode="auto">
          <a:xfrm>
            <a:off x="8193088" y="1997075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181343" name="Freeform 95"/>
          <p:cNvSpPr>
            <a:spLocks/>
          </p:cNvSpPr>
          <p:nvPr/>
        </p:nvSpPr>
        <p:spPr bwMode="auto">
          <a:xfrm>
            <a:off x="292100" y="2381250"/>
            <a:ext cx="385763" cy="3373438"/>
          </a:xfrm>
          <a:custGeom>
            <a:avLst/>
            <a:gdLst>
              <a:gd name="T0" fmla="*/ 324631 w 183"/>
              <a:gd name="T1" fmla="*/ 0 h 2125"/>
              <a:gd name="T2" fmla="*/ 10540 w 183"/>
              <a:gd name="T3" fmla="*/ 1560512 h 2125"/>
              <a:gd name="T4" fmla="*/ 385763 w 183"/>
              <a:gd name="T5" fmla="*/ 3373438 h 2125"/>
              <a:gd name="T6" fmla="*/ 0 60000 65536"/>
              <a:gd name="T7" fmla="*/ 0 60000 65536"/>
              <a:gd name="T8" fmla="*/ 0 60000 65536"/>
              <a:gd name="T9" fmla="*/ 0 w 183"/>
              <a:gd name="T10" fmla="*/ 0 h 2125"/>
              <a:gd name="T11" fmla="*/ 183 w 183"/>
              <a:gd name="T12" fmla="*/ 2125 h 2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" h="2125">
                <a:moveTo>
                  <a:pt x="154" y="0"/>
                </a:moveTo>
                <a:cubicBezTo>
                  <a:pt x="77" y="314"/>
                  <a:pt x="0" y="629"/>
                  <a:pt x="5" y="983"/>
                </a:cubicBezTo>
                <a:cubicBezTo>
                  <a:pt x="10" y="1337"/>
                  <a:pt x="158" y="1938"/>
                  <a:pt x="183" y="2125"/>
                </a:cubicBezTo>
              </a:path>
            </a:pathLst>
          </a:custGeom>
          <a:noFill/>
          <a:ln w="31750">
            <a:solidFill>
              <a:srgbClr val="993366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1" hangingPunct="1"/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21" name="Group 96"/>
          <p:cNvGrpSpPr>
            <a:grpSpLocks/>
          </p:cNvGrpSpPr>
          <p:nvPr/>
        </p:nvGrpSpPr>
        <p:grpSpPr bwMode="auto">
          <a:xfrm>
            <a:off x="614363" y="5264150"/>
            <a:ext cx="4446587" cy="1274763"/>
            <a:chOff x="420" y="861"/>
            <a:chExt cx="2801" cy="803"/>
          </a:xfrm>
        </p:grpSpPr>
        <p:sp>
          <p:nvSpPr>
            <p:cNvPr id="33820" name="Text Box 97"/>
            <p:cNvSpPr txBox="1">
              <a:spLocks noChangeArrowheads="1"/>
            </p:cNvSpPr>
            <p:nvPr/>
          </p:nvSpPr>
          <p:spPr bwMode="auto">
            <a:xfrm>
              <a:off x="420" y="1110"/>
              <a:ext cx="2801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0001000100001</a:t>
              </a:r>
              <a:endPara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00001</a:t>
              </a:r>
            </a:p>
          </p:txBody>
        </p:sp>
        <p:sp>
          <p:nvSpPr>
            <p:cNvPr id="33821" name="Text Box 98"/>
            <p:cNvSpPr txBox="1">
              <a:spLocks noChangeArrowheads="1"/>
            </p:cNvSpPr>
            <p:nvPr/>
          </p:nvSpPr>
          <p:spPr bwMode="auto">
            <a:xfrm>
              <a:off x="806" y="861"/>
              <a:ext cx="13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FF"/>
                  </a:solidFill>
                </a:rPr>
                <a:t>   </a:t>
              </a:r>
              <a:r>
                <a:rPr lang="en-US" altLang="zh-CN" sz="2800" dirty="0" err="1">
                  <a:solidFill>
                    <a:srgbClr val="FF00FF"/>
                  </a:solidFill>
                </a:rPr>
                <a:t>i</a:t>
              </a:r>
              <a:endParaRPr lang="en-US" altLang="zh-CN" sz="2800" dirty="0">
                <a:solidFill>
                  <a:srgbClr val="FF00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642130" y="1987550"/>
            <a:ext cx="185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 err="1" smtClean="0">
                <a:solidFill>
                  <a:srgbClr val="0000FF"/>
                </a:solidFill>
              </a:rPr>
              <a:t>nextval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[j]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29053" y="578896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时间复杂度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FF0000"/>
              </a:solidFill>
              <a:latin typeface="Times New Roman"/>
              <a:ea typeface="黑体" panose="020106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621580" y="6166639"/>
            <a:ext cx="37593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O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+(n/m)*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m)=O(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n+n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578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8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8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8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1251" grpId="0" autoUpdateAnimBg="0"/>
      <p:bldP spid="181252" grpId="0" autoUpdateAnimBg="0"/>
      <p:bldP spid="181253" grpId="0" autoUpdateAnimBg="0"/>
      <p:bldP spid="181254" grpId="0" autoUpdateAnimBg="0"/>
      <p:bldP spid="181255" grpId="0" autoUpdateAnimBg="0"/>
      <p:bldP spid="181334" grpId="0" autoUpdateAnimBg="0"/>
      <p:bldP spid="181335" grpId="0" animBg="1" autoUpdateAnimBg="0"/>
      <p:bldP spid="181336" grpId="0" animBg="1" autoUpdateAnimBg="0"/>
      <p:bldP spid="181338" grpId="0"/>
      <p:bldP spid="181339" grpId="0"/>
      <p:bldP spid="181340" grpId="0"/>
      <p:bldP spid="181341" grpId="0"/>
      <p:bldP spid="181342" grpId="0"/>
      <p:bldP spid="181343" grpId="0" animBg="1"/>
      <p:bldP spid="3" grpId="0"/>
      <p:bldP spid="5" grpId="0"/>
      <p:bldP spid="8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133600" y="2546350"/>
            <a:ext cx="5688013" cy="1439863"/>
            <a:chOff x="1565" y="300"/>
            <a:chExt cx="3583" cy="907"/>
          </a:xfrm>
        </p:grpSpPr>
        <p:sp>
          <p:nvSpPr>
            <p:cNvPr id="34822" name="Rectangle 3"/>
            <p:cNvSpPr>
              <a:spLocks noChangeArrowheads="1"/>
            </p:cNvSpPr>
            <p:nvPr/>
          </p:nvSpPr>
          <p:spPr bwMode="auto">
            <a:xfrm>
              <a:off x="1565" y="300"/>
              <a:ext cx="3583" cy="9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2448" y="346"/>
              <a:ext cx="270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0   		</a:t>
              </a:r>
              <a:r>
                <a:rPr lang="zh-CN" altLang="en-US" sz="2000">
                  <a:solidFill>
                    <a:srgbClr val="000000"/>
                  </a:solidFill>
                </a:rPr>
                <a:t>当 </a:t>
              </a:r>
              <a:r>
                <a:rPr lang="en-US" altLang="zh-CN" sz="2000">
                  <a:solidFill>
                    <a:srgbClr val="000000"/>
                  </a:solidFill>
                </a:rPr>
                <a:t>j</a:t>
              </a:r>
              <a:r>
                <a:rPr lang="zh-CN" altLang="en-US" sz="2000">
                  <a:solidFill>
                    <a:srgbClr val="000000"/>
                  </a:solidFill>
                </a:rPr>
                <a:t>＝</a:t>
              </a:r>
              <a:r>
                <a:rPr lang="en-US" altLang="zh-CN" sz="2000">
                  <a:solidFill>
                    <a:srgbClr val="000000"/>
                  </a:solidFill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</a:rPr>
                <a:t>时</a:t>
              </a:r>
            </a:p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Max{ k |  1&lt;k&lt;j </a:t>
              </a:r>
              <a:r>
                <a:rPr lang="zh-CN" altLang="en-US" sz="2000">
                  <a:solidFill>
                    <a:srgbClr val="000000"/>
                  </a:solidFill>
                </a:rPr>
                <a:t>，</a:t>
              </a:r>
            </a:p>
            <a:p>
              <a:pPr eaLnBrk="1" hangingPunct="1"/>
              <a:r>
                <a:rPr lang="zh-CN" altLang="en-US" sz="2000">
                  <a:solidFill>
                    <a:srgbClr val="000000"/>
                  </a:solidFill>
                </a:rPr>
                <a:t>          且 </a:t>
              </a:r>
              <a:r>
                <a:rPr lang="en-US" altLang="zh-CN" sz="2000">
                  <a:solidFill>
                    <a:srgbClr val="000000"/>
                  </a:solidFill>
                </a:rPr>
                <a:t>T1,…, Tk-1 = Tj-k+1 … Tj-1}</a:t>
              </a:r>
            </a:p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1		</a:t>
              </a:r>
              <a:r>
                <a:rPr lang="zh-CN" altLang="en-US" sz="2000">
                  <a:solidFill>
                    <a:srgbClr val="000000"/>
                  </a:solidFill>
                </a:rPr>
                <a:t>其他情况</a:t>
              </a:r>
            </a:p>
          </p:txBody>
        </p:sp>
        <p:sp>
          <p:nvSpPr>
            <p:cNvPr id="34824" name="Rectangle 5"/>
            <p:cNvSpPr>
              <a:spLocks noChangeArrowheads="1"/>
            </p:cNvSpPr>
            <p:nvPr/>
          </p:nvSpPr>
          <p:spPr bwMode="auto">
            <a:xfrm>
              <a:off x="1565" y="618"/>
              <a:ext cx="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</a:rPr>
                <a:t>next [ j ] =</a:t>
              </a:r>
            </a:p>
          </p:txBody>
        </p:sp>
        <p:sp>
          <p:nvSpPr>
            <p:cNvPr id="34825" name="AutoShape 6"/>
            <p:cNvSpPr>
              <a:spLocks/>
            </p:cNvSpPr>
            <p:nvPr/>
          </p:nvSpPr>
          <p:spPr bwMode="auto">
            <a:xfrm>
              <a:off x="2336" y="482"/>
              <a:ext cx="90" cy="544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485775" y="565150"/>
            <a:ext cx="81137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修正后的失效函数 </a:t>
            </a:r>
            <a:r>
              <a:rPr lang="en-US" altLang="zh-CN" sz="4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nextval(j)</a:t>
            </a:r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495300" y="1693863"/>
            <a:ext cx="6497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先求出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next(j);</a:t>
            </a:r>
          </a:p>
        </p:txBody>
      </p:sp>
      <p:sp>
        <p:nvSpPr>
          <p:cNvPr id="34821" name="Text Box 9"/>
          <p:cNvSpPr txBox="1">
            <a:spLocks noChangeArrowheads="1"/>
          </p:cNvSpPr>
          <p:nvPr/>
        </p:nvSpPr>
        <p:spPr bwMode="auto">
          <a:xfrm>
            <a:off x="523875" y="4260850"/>
            <a:ext cx="8620125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k=next(j),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T(j) = T(k);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则：修正失效函数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  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nextval(j) = next(k)</a:t>
            </a:r>
          </a:p>
        </p:txBody>
      </p:sp>
    </p:spTree>
    <p:extLst>
      <p:ext uri="{BB962C8B-B14F-4D97-AF65-F5344CB8AC3E}">
        <p14:creationId xmlns:p14="http://schemas.microsoft.com/office/powerpoint/2010/main" val="83557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050925" y="5492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3.1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栈的类型定义</a:t>
            </a:r>
          </a:p>
        </p:txBody>
      </p:sp>
      <p:sp>
        <p:nvSpPr>
          <p:cNvPr id="205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19175" y="2505075"/>
            <a:ext cx="492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3.3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栈的应用举例</a:t>
            </a:r>
            <a:endParaRPr lang="zh-CN" altLang="en-US" sz="4800"/>
          </a:p>
        </p:txBody>
      </p:sp>
      <p:sp>
        <p:nvSpPr>
          <p:cNvPr id="205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9813" y="1525588"/>
            <a:ext cx="50609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3.2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栈类型的实现 </a:t>
            </a:r>
            <a:endParaRPr lang="zh-CN" altLang="en-US" sz="4800"/>
          </a:p>
        </p:txBody>
      </p:sp>
      <p:sp>
        <p:nvSpPr>
          <p:cNvPr id="205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81263" y="3625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3.4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队列的类型定义</a:t>
            </a:r>
            <a:endParaRPr lang="zh-CN" altLang="en-US" sz="4800"/>
          </a:p>
        </p:txBody>
      </p:sp>
      <p:sp>
        <p:nvSpPr>
          <p:cNvPr id="205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73325" y="4600575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3.5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队列类型的实现</a:t>
            </a:r>
          </a:p>
        </p:txBody>
      </p:sp>
      <p:sp>
        <p:nvSpPr>
          <p:cNvPr id="2055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59038" y="5530850"/>
            <a:ext cx="55403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660033"/>
                </a:solidFill>
                <a:ea typeface="楷体_GB2312" pitchFamily="49" charset="-122"/>
              </a:rPr>
              <a:t>3.6  </a:t>
            </a:r>
            <a:r>
              <a:rPr lang="zh-CN" altLang="en-US" sz="4800" b="1">
                <a:solidFill>
                  <a:srgbClr val="660033"/>
                </a:solidFill>
                <a:ea typeface="楷体_GB2312" pitchFamily="49" charset="-122"/>
              </a:rPr>
              <a:t>队列的应用举例</a:t>
            </a:r>
          </a:p>
        </p:txBody>
      </p:sp>
      <p:sp>
        <p:nvSpPr>
          <p:cNvPr id="451592" name="Freeform 8"/>
          <p:cNvSpPr>
            <a:spLocks/>
          </p:cNvSpPr>
          <p:nvPr/>
        </p:nvSpPr>
        <p:spPr bwMode="auto">
          <a:xfrm>
            <a:off x="2154238" y="3586163"/>
            <a:ext cx="411162" cy="573087"/>
          </a:xfrm>
          <a:custGeom>
            <a:avLst/>
            <a:gdLst>
              <a:gd name="T0" fmla="*/ 0 w 224"/>
              <a:gd name="T1" fmla="*/ 316392 h 192"/>
              <a:gd name="T2" fmla="*/ 196403 w 224"/>
              <a:gd name="T3" fmla="*/ 573087 h 192"/>
              <a:gd name="T4" fmla="*/ 313878 w 224"/>
              <a:gd name="T5" fmla="*/ 191029 h 192"/>
              <a:gd name="T6" fmla="*/ 411162 w 224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92"/>
              <a:gd name="T14" fmla="*/ 224 w 2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92">
                <a:moveTo>
                  <a:pt x="0" y="106"/>
                </a:moveTo>
                <a:lnTo>
                  <a:pt x="107" y="192"/>
                </a:lnTo>
                <a:lnTo>
                  <a:pt x="171" y="64"/>
                </a:lnTo>
                <a:lnTo>
                  <a:pt x="224" y="0"/>
                </a:lnTo>
              </a:path>
            </a:pathLst>
          </a:custGeom>
          <a:noFill/>
          <a:ln w="44450" cap="sq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1663" y="1417638"/>
            <a:ext cx="18605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7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j</a:t>
            </a:r>
          </a:p>
          <a:p>
            <a:pPr algn="ctr" eaLnBrk="1" hangingPunct="1">
              <a:spcBef>
                <a:spcPct val="7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T(j)</a:t>
            </a:r>
          </a:p>
          <a:p>
            <a:pPr algn="ctr" eaLnBrk="1" hangingPunct="1">
              <a:spcBef>
                <a:spcPct val="7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next(j)</a:t>
            </a:r>
          </a:p>
          <a:p>
            <a:pPr algn="ctr" eaLnBrk="1" hangingPunct="1">
              <a:spcBef>
                <a:spcPct val="70000"/>
              </a:spcBef>
            </a:pP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</a:rPr>
              <a:t> nextval(j)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528888" y="1400175"/>
            <a:ext cx="593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1    2   3    4    5    6    7    8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66988" y="2060575"/>
            <a:ext cx="593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a    b   a    a    b     c    a    c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2547938" y="281781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3230563" y="2797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2547938" y="35179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3209925" y="35179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3814763" y="2797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3814763" y="34988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4418013" y="2797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4418013" y="34988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5137150" y="27781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118100" y="34988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5894388" y="27590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5856288" y="3479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6518275" y="277971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6518275" y="3479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7199313" y="274002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7159625" y="34417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C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4015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2" grpId="0"/>
      <p:bldP spid="183303" grpId="0"/>
      <p:bldP spid="183304" grpId="0"/>
      <p:bldP spid="183305" grpId="0"/>
      <p:bldP spid="183306" grpId="0"/>
      <p:bldP spid="183307" grpId="0"/>
      <p:bldP spid="183308" grpId="0"/>
      <p:bldP spid="183309" grpId="0"/>
      <p:bldP spid="183310" grpId="0"/>
      <p:bldP spid="183311" grpId="0"/>
      <p:bldP spid="183312" grpId="0"/>
      <p:bldP spid="183313" grpId="0"/>
      <p:bldP spid="183314" grpId="0"/>
      <p:bldP spid="183315" grpId="0"/>
      <p:bldP spid="1833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95338" y="2951163"/>
            <a:ext cx="7956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4.1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串的抽象数据类型的定义</a:t>
            </a:r>
          </a:p>
        </p:txBody>
      </p:sp>
      <p:sp>
        <p:nvSpPr>
          <p:cNvPr id="36867" name="Text Box 3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823913" y="3754438"/>
            <a:ext cx="56705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4.2 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串的表示和实现 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6868" name="Text Box 4">
            <a:hlinkClick r:id="rId5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796925" y="4640263"/>
            <a:ext cx="67389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800" b="1">
                <a:solidFill>
                  <a:srgbClr val="000000"/>
                </a:solidFill>
                <a:ea typeface="楷体_GB2312" pitchFamily="49" charset="-122"/>
              </a:rPr>
              <a:t>4.3	 </a:t>
            </a:r>
            <a:r>
              <a:rPr lang="zh-CN" altLang="en-US" sz="4800" b="1">
                <a:solidFill>
                  <a:srgbClr val="000000"/>
                </a:solidFill>
                <a:ea typeface="楷体_GB2312" pitchFamily="49" charset="-122"/>
              </a:rPr>
              <a:t>串的模式匹配算法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27088" y="188913"/>
            <a:ext cx="79216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3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第四章</a:t>
            </a:r>
            <a:r>
              <a:rPr lang="zh-CN" altLang="en-US" sz="12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4000">
                <a:solidFill>
                  <a:srgbClr val="0066FF"/>
                </a:solidFill>
                <a:latin typeface="隶书" pitchFamily="49" charset="-122"/>
                <a:ea typeface="隶书" pitchFamily="49" charset="-122"/>
              </a:rPr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3143601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336833" y="730053"/>
            <a:ext cx="441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0" b="1" dirty="0">
                <a:solidFill>
                  <a:srgbClr val="000000"/>
                </a:solidFill>
                <a:ea typeface="隶书" pitchFamily="49" charset="-122"/>
              </a:rPr>
              <a:t>本讲作业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3362" y="2745492"/>
            <a:ext cx="856034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000000"/>
                </a:solidFill>
              </a:rPr>
              <a:t>习题 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3.2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：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逆波兰式求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值</a:t>
            </a:r>
            <a:endParaRPr lang="en-US" altLang="zh-CN" sz="4000" b="1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4000" b="1" dirty="0">
                <a:solidFill>
                  <a:srgbClr val="000000"/>
                </a:solidFill>
              </a:rPr>
              <a:t>习题</a:t>
            </a:r>
            <a:r>
              <a:rPr lang="en-US" altLang="zh-CN" sz="4000" b="1" dirty="0">
                <a:solidFill>
                  <a:srgbClr val="000000"/>
                </a:solidFill>
              </a:rPr>
              <a:t> 3.3</a:t>
            </a:r>
            <a:r>
              <a:rPr lang="zh-CN" altLang="en-US" sz="4000" b="1" dirty="0">
                <a:solidFill>
                  <a:srgbClr val="000000"/>
                </a:solidFill>
              </a:rPr>
              <a:t>：</a:t>
            </a:r>
            <a:r>
              <a:rPr lang="zh-CN" altLang="zh-CN" sz="4000" b="1" dirty="0">
                <a:solidFill>
                  <a:srgbClr val="000000"/>
                </a:solidFill>
              </a:rPr>
              <a:t>类斐波那契数列前</a:t>
            </a:r>
            <a:r>
              <a:rPr lang="en-US" altLang="zh-CN" sz="4000" b="1" dirty="0">
                <a:solidFill>
                  <a:srgbClr val="000000"/>
                </a:solidFill>
              </a:rPr>
              <a:t>N</a:t>
            </a:r>
            <a:r>
              <a:rPr lang="zh-CN" altLang="zh-CN" sz="4000" b="1" dirty="0">
                <a:solidFill>
                  <a:srgbClr val="000000"/>
                </a:solidFill>
              </a:rPr>
              <a:t>项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4000" b="1" dirty="0" smtClean="0">
                <a:solidFill>
                  <a:srgbClr val="000000"/>
                </a:solidFill>
              </a:rPr>
              <a:t>习题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 3.5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：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4000" b="1" dirty="0" smtClean="0">
                <a:solidFill>
                  <a:srgbClr val="000000"/>
                </a:solidFill>
              </a:rPr>
              <a:t>回文判断</a:t>
            </a:r>
            <a:endParaRPr lang="en-US" altLang="zh-CN" sz="4000" b="1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000000"/>
                </a:solidFill>
              </a:rPr>
              <a:t>难题</a:t>
            </a:r>
            <a:r>
              <a:rPr lang="en-US" altLang="zh-CN" sz="4000" b="1" dirty="0" smtClean="0">
                <a:solidFill>
                  <a:srgbClr val="000000"/>
                </a:solidFill>
              </a:rPr>
              <a:t>1</a:t>
            </a:r>
            <a:endParaRPr lang="en-US" altLang="zh-CN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66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7316</TotalTime>
  <Words>6639</Words>
  <Application>Microsoft Office PowerPoint</Application>
  <PresentationFormat>全屏显示(4:3)</PresentationFormat>
  <Paragraphs>2026</Paragraphs>
  <Slides>92</Slides>
  <Notes>66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92</vt:i4>
      </vt:variant>
    </vt:vector>
  </HeadingPairs>
  <TitlesOfParts>
    <vt:vector size="105" baseType="lpstr">
      <vt:lpstr>黑体</vt:lpstr>
      <vt:lpstr>楷体_GB2312</vt:lpstr>
      <vt:lpstr>隶书</vt:lpstr>
      <vt:lpstr>宋体</vt:lpstr>
      <vt:lpstr>Arial</vt:lpstr>
      <vt:lpstr>Arial Narrow</vt:lpstr>
      <vt:lpstr>Symbol</vt:lpstr>
      <vt:lpstr>Times New Roman</vt:lpstr>
      <vt:lpstr>空演示文稿</vt:lpstr>
      <vt:lpstr>9_空演示文稿</vt:lpstr>
      <vt:lpstr>10_空演示文稿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GetHead(Q, &amp;e)   初始条件：Q为非空队列。     操作结果：用e返回Q的队头元素。</vt:lpstr>
      <vt:lpstr> EnQueue(&amp;Q, e)   初始条件：队列Q已存在。     操作结果：插入元素e为Q的新的队尾元素。</vt:lpstr>
      <vt:lpstr>  DeQueue(&amp;Q, &amp;e)     初始条件：Q为非空队列。     操作结果：删除Q的队头元素，并用e返回其值。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第三章栈和队列</dc:title>
  <dc:creator>thcic</dc:creator>
  <cp:lastModifiedBy>张 力</cp:lastModifiedBy>
  <cp:revision>205</cp:revision>
  <dcterms:created xsi:type="dcterms:W3CDTF">1998-08-18T07:31:58Z</dcterms:created>
  <dcterms:modified xsi:type="dcterms:W3CDTF">2019-10-08T08:21:10Z</dcterms:modified>
</cp:coreProperties>
</file>