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721" r:id="rId3"/>
  </p:sldMasterIdLst>
  <p:notesMasterIdLst>
    <p:notesMasterId r:id="rId79"/>
  </p:notesMasterIdLst>
  <p:sldIdLst>
    <p:sldId id="531" r:id="rId4"/>
    <p:sldId id="533" r:id="rId5"/>
    <p:sldId id="545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44" r:id="rId68"/>
    <p:sldId id="480" r:id="rId69"/>
    <p:sldId id="481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546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A50021"/>
    <a:srgbClr val="3333FF"/>
    <a:srgbClr val="CC0066"/>
    <a:srgbClr val="CC0099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81" autoAdjust="0"/>
    <p:restoredTop sz="91680" autoAdjust="0"/>
  </p:normalViewPr>
  <p:slideViewPr>
    <p:cSldViewPr snapToGrid="0">
      <p:cViewPr varScale="1">
        <p:scale>
          <a:sx n="71" d="100"/>
          <a:sy n="71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061A40-6B30-474F-B1CE-F9F6C3D3B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5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1621D-264E-4937-8524-2EB83489B0F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5289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77EACE-63FD-41AF-B31F-2D2E55903E10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 </a:t>
            </a:r>
          </a:p>
          <a:p>
            <a:pPr eaLnBrk="1" hangingPunct="1"/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2971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760FC5-8345-43A8-87E0-B8C29E8FEE4B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464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D6964B-A094-49BB-95E0-C452F94CD67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27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D8D207-C9A0-4044-BA94-5D679B58C053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95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9DE3B0-DDC7-466C-B05E-2C13AD799D49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32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47EC8D-21D4-4AA2-AF45-FE369C1E530D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58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B05E43-5C3C-428B-9D91-A5C9C5EC3E96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16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94C07B-F8A9-4DDA-BAC9-03C27DBCECA5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060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AEE24E-4E41-466D-BA57-CD7B0D26A07E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5497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BFEC4-957B-498F-B1F4-55D45E9AC7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6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13A31D-66B4-4133-9838-10EE09DC4353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809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A154B1-CFFC-4BEE-94B7-2B2683B874A9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407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B93972-69DF-4136-B4A4-A4E864A7C3A4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 </a:t>
            </a:r>
            <a:endParaRPr lang="zh-CN" altLang="en-US" sz="32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83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9D031F-D6C7-4B77-B168-97096FE47CE5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744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134197-DE55-4283-B64B-5037B9E97B64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455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610321-EEF1-4882-9336-99819C674F30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14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3FB579-169E-4CF6-9245-B6488EA0F64D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475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88DCA9-790F-49A8-9871-9AFC63CDCD15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78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6CCFF1-088F-4523-9E44-CA34AC2C9EDB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75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65FFE-068F-4792-A6DF-532BE572FBB8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234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6B278C-1FDB-4F6D-9FCE-5665FC524185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4713"/>
            <a:ext cx="5407025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D074DC-135E-4DBC-A1F0-F20D3597A94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 smtClean="0"/>
              <a:t>Ri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维上元素的关系</a:t>
            </a:r>
          </a:p>
          <a:p>
            <a:pPr eaLnBrk="1" hangingPunct="1"/>
            <a:r>
              <a:rPr lang="en-US" altLang="zh-CN" dirty="0" smtClean="0"/>
              <a:t>J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维下标， </a:t>
            </a:r>
            <a:r>
              <a:rPr lang="en-US" altLang="zh-CN" dirty="0" smtClean="0"/>
              <a:t>J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，。。。，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-1</a:t>
            </a:r>
          </a:p>
          <a:p>
            <a:pPr eaLnBrk="1" hangingPunct="1"/>
            <a:r>
              <a:rPr lang="en-US" altLang="zh-CN" dirty="0" smtClean="0"/>
              <a:t>J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维下标， </a:t>
            </a:r>
            <a:r>
              <a:rPr lang="en-US" altLang="zh-CN" dirty="0" smtClean="0"/>
              <a:t>J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，。。。，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-1</a:t>
            </a:r>
          </a:p>
          <a:p>
            <a:pPr eaLnBrk="1" hangingPunct="1"/>
            <a:r>
              <a:rPr lang="en-US" altLang="zh-CN" dirty="0" smtClean="0"/>
              <a:t>… …</a:t>
            </a:r>
          </a:p>
          <a:p>
            <a:pPr eaLnBrk="1" hangingPunct="1"/>
            <a:r>
              <a:rPr lang="en-US" altLang="zh-CN" dirty="0" smtClean="0"/>
              <a:t> b</a:t>
            </a:r>
            <a:r>
              <a:rPr lang="zh-CN" altLang="en-US" dirty="0" smtClean="0"/>
              <a:t>为某一维的长度</a:t>
            </a:r>
          </a:p>
          <a:p>
            <a:pPr eaLnBrk="1" hangingPunct="1"/>
            <a:r>
              <a:rPr lang="zh-CN" altLang="en-US" dirty="0" smtClean="0"/>
              <a:t>数组可以看成是线性表的一种扩展，是这样一种定长的线性表：它的每一个数据元素也是一个定长的线性表。</a:t>
            </a:r>
          </a:p>
          <a:p>
            <a:pPr eaLnBrk="1" hangingPunct="1"/>
            <a:r>
              <a:rPr lang="en-US" altLang="zh-CN" dirty="0" smtClean="0"/>
              <a:t>N</a:t>
            </a:r>
            <a:r>
              <a:rPr lang="zh-CN" altLang="en-US" dirty="0" smtClean="0"/>
              <a:t>维数组的关系：</a:t>
            </a:r>
          </a:p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个关系：其他维都不变，只有第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为变化，即在第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维上的关系。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【</a:t>
            </a:r>
            <a:r>
              <a:rPr lang="zh-CN" altLang="en-US" dirty="0" smtClean="0"/>
              <a:t>问题描述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此处的错误出现在下标上。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表示的是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个元素之间的关系，这两个元素在第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维上相邻，而在其他维度上相同。而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中后一个元素的下标写的有些问题。</a:t>
            </a:r>
          </a:p>
          <a:p>
            <a:pPr eaLnBrk="1" hangingPunct="1"/>
            <a:r>
              <a:rPr lang="en-US" altLang="zh-CN" dirty="0" smtClean="0"/>
              <a:t>【</a:t>
            </a:r>
            <a:r>
              <a:rPr lang="zh-CN" altLang="en-US" dirty="0" smtClean="0"/>
              <a:t>修改方案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 </a:t>
            </a:r>
            <a:r>
              <a:rPr lang="en-US" altLang="zh-CN" dirty="0" smtClean="0"/>
              <a:t>aj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...j</a:t>
            </a:r>
            <a:r>
              <a:rPr lang="en-US" altLang="zh-CN" baseline="30000" dirty="0" smtClean="0"/>
              <a:t>i+1</a:t>
            </a:r>
            <a:r>
              <a:rPr lang="en-US" altLang="zh-CN" dirty="0" smtClean="0"/>
              <a:t>, ...</a:t>
            </a:r>
            <a:r>
              <a:rPr lang="en-US" altLang="zh-CN" dirty="0" err="1" smtClean="0"/>
              <a:t>jn</a:t>
            </a:r>
            <a:r>
              <a:rPr lang="en-US" altLang="zh-CN" dirty="0" smtClean="0"/>
              <a:t> 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aj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...j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+1, ...</a:t>
            </a:r>
            <a:r>
              <a:rPr lang="en-US" altLang="zh-CN" dirty="0" err="1" smtClean="0"/>
              <a:t>j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239109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5F2A77-0A04-4822-8F9B-C084655853D1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4713"/>
            <a:ext cx="5407025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62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7AB8B2-1A07-42C8-A675-3C54DF8C6C0E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4713"/>
            <a:ext cx="5407025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482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59A656-4341-4632-86FC-5D591932CB98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8723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5672D8-2459-475E-92F4-6D550A6C89E4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0837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8B2CFA-3850-4ED6-ABA4-346F92A38D98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1660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340303-F2CB-4596-9549-08EC6FC41E98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916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E60D96-8533-4655-87AB-1AFD21569F43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7658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5F44DE-1C9A-404E-9934-581283B55D6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800" smtClean="0"/>
              <a:t> 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353119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2D504A-7EC5-4188-B37D-9EE2E24C783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  <a:endParaRPr lang="zh-CN" altLang="en-US" sz="1600" dirty="0" smtClean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646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C3C9C2-C586-4E17-B8A0-427CAF4B71E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16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17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EC0A96-B36A-4B73-A7FC-C4D89D52C65A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sz="3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1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25DBE7-7AEE-4596-B945-5032E5C0106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zh-CN" altLang="en-US" sz="160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/>
            <a:endParaRPr lang="en-US" altLang="zh-CN" sz="16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0531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46D9C-4517-4E7F-AE8B-CD03C6259D9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zh-CN" altLang="en-US" sz="160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/>
            <a:endParaRPr lang="en-US" altLang="zh-CN" sz="16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159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046A52-B7EA-43A8-86A3-1D05DEF993B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zh-CN" altLang="en-US" sz="16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440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754C4C-7600-42E2-BC5B-E9185E7FD45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675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1950EF-E40B-4407-9262-21091EB9825B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316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9616CA-1101-4ED4-8F4B-2470992F74E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800" smtClean="0"/>
              <a:t> 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666623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02D445-13FF-4006-801A-9EB889951BD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en-US" altLang="zh-CN" sz="1600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16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9FF253-CE6B-426A-934C-CB74B458956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421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1621D-264E-4937-8524-2EB83489B0F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30378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46081B-AEE9-4AD0-9E3A-380D1AE3EF9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75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0C845-2300-4D9A-B08F-0CE27D92E5B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 </a:t>
            </a:r>
          </a:p>
          <a:p>
            <a:pPr eaLnBrk="1" hangingPunct="1"/>
            <a:endParaRPr lang="zh-CN" altLang="en-US" dirty="0" smtClean="0">
              <a:ea typeface="楷体_GB2312" pitchFamily="49" charset="-122"/>
            </a:endParaRPr>
          </a:p>
          <a:p>
            <a:pPr eaLnBrk="1" hangingPunct="1"/>
            <a:endParaRPr lang="en-US" altLang="zh-CN" sz="20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683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2A0F14-9379-4322-A557-72DF437C125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dirty="0" smtClean="0"/>
              <a:t> 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5634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6948D0-1C4F-42D8-839C-D9CBE94F40E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7747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998EA3-455E-497E-B7EA-74737FF1B723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013546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4B95BD-6831-4294-B015-C45B4D8AF7E0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65831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90F6E9-1374-4DC3-9B76-E491FCB063FE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问题：为什么表头表尾分析法与子表分析法得到的存储结构是一样的？</a:t>
            </a:r>
          </a:p>
          <a:p>
            <a:pPr eaLnBrk="1" hangingPunct="1"/>
            <a:r>
              <a:rPr lang="zh-CN" altLang="en-US" smtClean="0"/>
              <a:t>答：本来就应该是一样，因为只有一种存储结构，不同的分析法其实只是映射顺序的不同。</a:t>
            </a:r>
          </a:p>
        </p:txBody>
      </p:sp>
    </p:spTree>
    <p:extLst>
      <p:ext uri="{BB962C8B-B14F-4D97-AF65-F5344CB8AC3E}">
        <p14:creationId xmlns:p14="http://schemas.microsoft.com/office/powerpoint/2010/main" val="10960098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0B0598-4F5A-4C7D-A6F6-EED0671B05B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2930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78C52F-4380-462D-BAB7-AEF33854A7B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059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4D8334-3994-4B03-926C-BCB2091B123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800" smtClean="0"/>
              <a:t> 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2789351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A251F0-FD03-45AF-9E16-72180BAA879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353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F5E89-DC14-466F-917C-617BF2C4BD17}" type="slidenum">
              <a:rPr lang="en-US" altLang="zh-CN" smtClean="0">
                <a:solidFill>
                  <a:srgbClr val="000000"/>
                </a:solidFill>
              </a:rPr>
              <a:pPr/>
              <a:t>66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72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825E72-B9C6-4D79-A953-D748AD827A2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smtClean="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82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67A7A-5CDA-484E-8DD7-5C677EEBB6F2}" type="slidenum">
              <a:rPr lang="en-US" altLang="zh-CN" smtClean="0">
                <a:solidFill>
                  <a:srgbClr val="000000"/>
                </a:solidFill>
              </a:rPr>
              <a:pPr/>
              <a:t>67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3915868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ED38A-10CF-4121-9964-DF52E174A23A}" type="slidenum">
              <a:rPr lang="en-US" altLang="zh-CN" smtClean="0">
                <a:solidFill>
                  <a:srgbClr val="000000"/>
                </a:solidFill>
              </a:rPr>
              <a:pPr/>
              <a:t>68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29226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4D933-E410-432C-B724-C455809001D2}" type="slidenum">
              <a:rPr lang="en-US" altLang="zh-CN" smtClean="0">
                <a:solidFill>
                  <a:srgbClr val="000000"/>
                </a:solidFill>
              </a:rPr>
              <a:pPr/>
              <a:t>69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4282840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F54BA-AE2E-47F3-BBCC-5DE2868CBCA7}" type="slidenum">
              <a:rPr lang="en-US" altLang="zh-CN" smtClean="0">
                <a:solidFill>
                  <a:srgbClr val="000000"/>
                </a:solidFill>
              </a:rPr>
              <a:pPr/>
              <a:t>70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2347993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BD896-C5B3-40FA-A8D8-4288885DC482}" type="slidenum">
              <a:rPr lang="en-US" altLang="zh-CN" smtClean="0">
                <a:solidFill>
                  <a:srgbClr val="000000"/>
                </a:solidFill>
              </a:rPr>
              <a:pPr/>
              <a:t>71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6965811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B17BF-08E3-4B05-868E-A7B9CE827E70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2227112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FC772-8DD8-41B7-AD33-407FDE8DFAA1}" type="slidenum">
              <a:rPr lang="en-US" altLang="zh-CN" smtClean="0">
                <a:solidFill>
                  <a:srgbClr val="000000"/>
                </a:solidFill>
              </a:rPr>
              <a:pPr/>
              <a:t>73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4355035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F65BC-97FE-4218-B454-1366A52EDA18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7901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1621D-264E-4937-8524-2EB83489B0F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227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A7B0EB-24A6-4B60-9E69-E5F47AD53D7E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smtClean="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92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74B3A0-17B5-4F11-9B7C-182AC5E4A31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楷体_GB2312" pitchFamily="49" charset="-122"/>
              </a:rPr>
              <a:t> </a:t>
            </a:r>
            <a:endParaRPr lang="zh-CN" altLang="en-US" sz="36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13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47FD4E-9577-499B-95A8-5F826F6745FA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67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93711-7CF7-456D-98E0-6CD68EC0F4C5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B67F-B329-4D28-925B-44DD80331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CF37-A5F9-4979-A10C-945B1A0FD5A8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BE4-65D5-4191-8AF3-5DD9B84FC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247EC-5C74-42AC-A96A-698B3A9EEF06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673D0-D427-4BDB-B39E-0A1C93E77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8C007-970A-44BB-8DA4-E5BBB558A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56850"/>
      </p:ext>
    </p:extLst>
  </p:cSld>
  <p:clrMapOvr>
    <a:masterClrMapping/>
  </p:clrMapOvr>
  <p:transition>
    <p:strips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A0F16-1C28-4357-8417-9D1FE69B8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83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99D2-6B9F-4A09-8564-767D97F10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61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8D1DB-03E1-475D-8351-4D9B42568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61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D522B-75DB-4BE4-87C5-308AF67D2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13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66FF-7587-4D28-B1B6-741B3532A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2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A8B03-35FA-4D60-898A-E5E2A568C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08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0BAE5-A567-4C42-AE5B-8D413346B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21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66E36-15D3-4C80-B100-08EDBBE56537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FC6EB-B880-42E5-B162-F5068A6A3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BD962-CF4F-493E-8561-1A7EE03F4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33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749E6-5D74-4D35-97F6-2223F9D7BB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384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F812-D88F-464B-A815-CFBD0A1B2E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595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12C42-E68E-4797-AAAE-F8B61A448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3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77810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57439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36492"/>
      </p:ext>
    </p:extLst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35890"/>
      </p:ext>
    </p:extLst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88726"/>
      </p:ext>
    </p:extLst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50100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3B61-56EB-45DA-B5C3-0A9540233847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AD729-9210-4620-A9D0-4E2EE6EDBB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49412"/>
      </p:ext>
    </p:extLst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22878"/>
      </p:ext>
    </p:extLst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03257"/>
      </p:ext>
    </p:extLst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34865"/>
      </p:ext>
    </p:extLst>
  </p:cSld>
  <p:clrMapOvr>
    <a:masterClrMapping/>
  </p:clrMapOvr>
  <p:transition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24877"/>
      </p:ext>
    </p:extLst>
  </p:cSld>
  <p:clrMapOvr>
    <a:masterClrMapping/>
  </p:clrMapOvr>
  <p:transition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8C007-970A-44BB-8DA4-E5BBB558AF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13824"/>
      </p:ext>
    </p:extLst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CACD-6755-438C-981B-2DE70C4ED75A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FCB0B-9747-43C0-B929-C00E4F27E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5E934-F1E3-4F89-8E10-DBF66CCB078A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601F6-997C-4BC9-8DA5-DD58025F4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03EE5-139F-4FF6-BF66-7E9A9C9FD68C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7D61-A9AF-40F7-8DDB-00C12B745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5C441-E96A-438A-9632-C9474AAC8A6D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87E1-9559-467E-9DAF-BA884D266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54F8F-85F8-4F97-8AF8-599974B89DE2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1887-71A3-4272-A8F5-46A2D007F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D2DF5-D0EA-40E1-8887-FBB3BB13BBDD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AA859-E23B-4F46-A3DC-418674157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EAFBD53-16E7-4CF0-86A5-BA6BB581F94E}" type="datetime1">
              <a:rPr lang="zh-CN" altLang="en-US"/>
              <a:pPr>
                <a:defRPr/>
              </a:pPr>
              <a:t>2019-10-15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8AFD908-3773-4417-BEFB-063A12228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A344FAD-4F8E-4F89-92E7-CC5804777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slide" Target="slide4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37.xml"/><Relationship Id="rId5" Type="http://schemas.openxmlformats.org/officeDocument/2006/relationships/slide" Target="slide29.xml"/><Relationship Id="rId4" Type="http://schemas.openxmlformats.org/officeDocument/2006/relationships/slide" Target="slide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slide" Target="slide7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5" Type="http://schemas.openxmlformats.org/officeDocument/2006/relationships/slide" Target="slide66.xml"/><Relationship Id="rId4" Type="http://schemas.openxmlformats.org/officeDocument/2006/relationships/slide" Target="slide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5.bin"/><Relationship Id="rId4" Type="http://schemas.openxmlformats.org/officeDocument/2006/relationships/slide" Target="slide4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Relationship Id="rId5" Type="http://schemas.openxmlformats.org/officeDocument/2006/relationships/slide" Target="slide29.xml"/><Relationship Id="rId4" Type="http://schemas.openxmlformats.org/officeDocument/2006/relationships/slide" Target="slide3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Relationship Id="rId5" Type="http://schemas.openxmlformats.org/officeDocument/2006/relationships/slide" Target="slide48.xml"/><Relationship Id="rId4" Type="http://schemas.openxmlformats.org/officeDocument/2006/relationships/slide" Target="slide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30595" y="4521291"/>
            <a:ext cx="46987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</a:rPr>
              <a:t>5.4  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1167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930595" y="5221053"/>
            <a:ext cx="4700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5.5</a:t>
            </a:r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lang="zh-CN" altLang="en-US" sz="3600" smtClean="0">
              <a:solidFill>
                <a:srgbClr val="000000"/>
              </a:solidFill>
            </a:endParaRPr>
          </a:p>
        </p:txBody>
      </p:sp>
      <p:sp>
        <p:nvSpPr>
          <p:cNvPr id="11674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930595" y="5920813"/>
            <a:ext cx="5161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5.6  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广义表操作应用举例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8" name="Text 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38563" y="2422005"/>
            <a:ext cx="5978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ea typeface="楷体_GB2312" pitchFamily="49" charset="-122"/>
              </a:rPr>
              <a:t>5.1  </a:t>
            </a:r>
            <a:r>
              <a:rPr lang="zh-CN" altLang="en-US" sz="3600" b="1" dirty="0">
                <a:ea typeface="楷体_GB2312" pitchFamily="49" charset="-122"/>
              </a:rPr>
              <a:t>数组的类型定义</a:t>
            </a:r>
          </a:p>
        </p:txBody>
      </p:sp>
      <p:sp>
        <p:nvSpPr>
          <p:cNvPr id="9" name="Text Box 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238563" y="3121767"/>
            <a:ext cx="72882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楷体_GB2312" pitchFamily="49" charset="-122"/>
              </a:rPr>
              <a:t>5.2  </a:t>
            </a:r>
            <a:r>
              <a:rPr lang="zh-CN" altLang="en-US" sz="3600" b="1">
                <a:ea typeface="楷体_GB2312" pitchFamily="49" charset="-122"/>
              </a:rPr>
              <a:t>数组的顺序表示和实现</a:t>
            </a:r>
            <a:endParaRPr lang="zh-CN" altLang="en-US" sz="360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40151" y="3821529"/>
            <a:ext cx="5161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楷体_GB2312" pitchFamily="49" charset="-122"/>
              </a:rPr>
              <a:t>5.3  </a:t>
            </a:r>
            <a:r>
              <a:rPr lang="zh-CN" altLang="en-US" sz="3600" b="1">
                <a:ea typeface="楷体_GB2312" pitchFamily="49" charset="-122"/>
              </a:rPr>
              <a:t>稀疏矩阵的压缩存储</a:t>
            </a:r>
            <a:endParaRPr lang="zh-CN" altLang="en-US" sz="360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-91399" y="186662"/>
            <a:ext cx="88931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8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8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数组和广义表</a:t>
            </a:r>
          </a:p>
        </p:txBody>
      </p:sp>
    </p:spTree>
    <p:extLst>
      <p:ext uri="{BB962C8B-B14F-4D97-AF65-F5344CB8AC3E}">
        <p14:creationId xmlns:p14="http://schemas.microsoft.com/office/powerpoint/2010/main" val="278373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1150" y="457200"/>
            <a:ext cx="8528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推广到一般情况，可得到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n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维数组数据元素存储位置的映象关系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003300" y="5019675"/>
            <a:ext cx="7313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en-US" altLang="zh-CN" sz="3600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= L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en-US" altLang="zh-CN" sz="3600" baseline="-25000">
                <a:solidFill>
                  <a:srgbClr val="000000"/>
                </a:solidFill>
                <a:ea typeface="楷体_GB2312" pitchFamily="49" charset="-122"/>
              </a:rPr>
              <a:t>i-1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= b</a:t>
            </a:r>
            <a:r>
              <a:rPr lang="en-US" altLang="zh-CN" sz="36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×c</a:t>
            </a:r>
            <a:r>
              <a:rPr lang="en-US" altLang="zh-CN" sz="3600" baseline="-2500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,  1 &lt; i 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n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3967163"/>
            <a:ext cx="4367213" cy="990600"/>
            <a:chOff x="2744" y="938"/>
            <a:chExt cx="2751" cy="624"/>
          </a:xfrm>
        </p:grpSpPr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2744" y="1069"/>
              <a:ext cx="27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= LOC(0,0,...,0) + ∑ c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i 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j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 flipH="1">
              <a:off x="4656" y="13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4752" y="127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4752" y="9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n</a:t>
              </a:r>
            </a:p>
          </p:txBody>
        </p:sp>
      </p:grp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84213" y="1844675"/>
            <a:ext cx="81375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LOC(j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, 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, ..., 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) = LOC(0,0,...,0)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                          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×…×b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			         b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×…×b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				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…+ b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n-1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+ j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×L</a:t>
            </a:r>
          </a:p>
        </p:txBody>
      </p:sp>
    </p:spTree>
    <p:extLst>
      <p:ext uri="{BB962C8B-B14F-4D97-AF65-F5344CB8AC3E}">
        <p14:creationId xmlns:p14="http://schemas.microsoft.com/office/powerpoint/2010/main" val="22905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3594100"/>
            <a:ext cx="5978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5.1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数组的类型定义</a:t>
            </a:r>
          </a:p>
        </p:txBody>
      </p:sp>
      <p:sp>
        <p:nvSpPr>
          <p:cNvPr id="1945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90625" y="4638675"/>
            <a:ext cx="7288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5.2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数组的顺序表示和实现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5900" y="611188"/>
            <a:ext cx="88931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数组和广义表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192213" y="5575300"/>
            <a:ext cx="6205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5.3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稀疏矩阵的压缩存储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276487" name="Freeform 7"/>
          <p:cNvSpPr>
            <a:spLocks/>
          </p:cNvSpPr>
          <p:nvPr/>
        </p:nvSpPr>
        <p:spPr bwMode="auto">
          <a:xfrm>
            <a:off x="960438" y="5399088"/>
            <a:ext cx="387350" cy="573087"/>
          </a:xfrm>
          <a:custGeom>
            <a:avLst/>
            <a:gdLst>
              <a:gd name="T0" fmla="*/ 0 w 224"/>
              <a:gd name="T1" fmla="*/ 2147483646 h 192"/>
              <a:gd name="T2" fmla="*/ 2147483646 w 224"/>
              <a:gd name="T3" fmla="*/ 2147483646 h 192"/>
              <a:gd name="T4" fmla="*/ 2147483646 w 224"/>
              <a:gd name="T5" fmla="*/ 2147483646 h 192"/>
              <a:gd name="T6" fmla="*/ 2147483646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60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2036763"/>
            <a:ext cx="8382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ea typeface="楷体_GB2312" pitchFamily="49" charset="-122"/>
              </a:rPr>
              <a:t>假设 </a:t>
            </a:r>
            <a:r>
              <a:rPr lang="en-US" altLang="zh-CN" sz="3600">
                <a:solidFill>
                  <a:srgbClr val="6600CC"/>
                </a:solidFill>
                <a:ea typeface="楷体_GB2312" pitchFamily="49" charset="-122"/>
              </a:rPr>
              <a:t>m </a:t>
            </a:r>
            <a:r>
              <a:rPr lang="zh-CN" altLang="en-US" sz="3600">
                <a:solidFill>
                  <a:srgbClr val="6600CC"/>
                </a:solidFill>
                <a:ea typeface="楷体_GB2312" pitchFamily="49" charset="-122"/>
              </a:rPr>
              <a:t>行 </a:t>
            </a:r>
            <a:r>
              <a:rPr lang="en-US" altLang="zh-CN" sz="3600">
                <a:solidFill>
                  <a:srgbClr val="6600CC"/>
                </a:solidFill>
                <a:ea typeface="楷体_GB2312" pitchFamily="49" charset="-122"/>
              </a:rPr>
              <a:t>n </a:t>
            </a:r>
            <a:r>
              <a:rPr lang="zh-CN" altLang="en-US" sz="3600">
                <a:solidFill>
                  <a:srgbClr val="6600CC"/>
                </a:solidFill>
                <a:ea typeface="楷体_GB2312" pitchFamily="49" charset="-122"/>
              </a:rPr>
              <a:t>列</a:t>
            </a:r>
            <a:r>
              <a:rPr lang="zh-CN" altLang="en-US" sz="3600">
                <a:ea typeface="楷体_GB2312" pitchFamily="49" charset="-122"/>
              </a:rPr>
              <a:t>的矩阵含 </a:t>
            </a:r>
            <a:r>
              <a:rPr lang="en-US" altLang="zh-CN" sz="3600">
                <a:solidFill>
                  <a:srgbClr val="6600CC"/>
                </a:solidFill>
                <a:ea typeface="楷体_GB2312" pitchFamily="49" charset="-122"/>
              </a:rPr>
              <a:t>t </a:t>
            </a:r>
            <a:r>
              <a:rPr lang="zh-CN" altLang="en-US" sz="3600">
                <a:solidFill>
                  <a:srgbClr val="6600CC"/>
                </a:solidFill>
                <a:ea typeface="楷体_GB2312" pitchFamily="49" charset="-122"/>
              </a:rPr>
              <a:t>个非零元素</a:t>
            </a:r>
            <a:r>
              <a:rPr lang="zh-CN" altLang="en-US" sz="3600">
                <a:ea typeface="楷体_GB2312" pitchFamily="49" charset="-122"/>
              </a:rPr>
              <a:t>，则称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ea typeface="楷体_GB2312" pitchFamily="49" charset="-122"/>
              </a:rPr>
              <a:t> 为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稀疏因子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通常认为 </a:t>
            </a:r>
            <a:r>
              <a:rPr lang="zh-CN" altLang="en-US" sz="3600" b="1"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0.05 </a:t>
            </a:r>
            <a:r>
              <a:rPr lang="zh-CN" altLang="en-US" sz="3600" b="1">
                <a:ea typeface="楷体_GB2312" pitchFamily="49" charset="-122"/>
              </a:rPr>
              <a:t>的矩阵为稀疏矩阵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00400" y="3279775"/>
          <a:ext cx="1905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4" imgW="1041400" imgH="457200" progId="Equation.3">
                  <p:embed/>
                </p:oleObj>
              </mc:Choice>
              <mc:Fallback>
                <p:oleObj name="公式" r:id="rId4" imgW="10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9775"/>
                        <a:ext cx="1905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060450" y="1279525"/>
            <a:ext cx="374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9933FF"/>
                </a:solidFill>
                <a:ea typeface="楷体_GB2312" pitchFamily="49" charset="-122"/>
              </a:rPr>
              <a:t>何谓稀疏矩阵？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485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22595" name="Group 3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22598" name="Group 4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22603" name="AutoShape 5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6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</a:rPr>
                    <a:t> d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1</a:t>
                  </a:r>
                  <a:r>
                    <a:rPr kumimoji="0" lang="en-US" altLang="zh-CN" sz="2000" b="1">
                      <a:latin typeface="Arial" panose="020B0604020202020204" pitchFamily="34" charset="0"/>
                    </a:rPr>
                    <a:t>   …   d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j</a:t>
                  </a:r>
                  <a:r>
                    <a:rPr kumimoji="0" lang="en-US" altLang="zh-CN" sz="2000" b="1">
                      <a:latin typeface="Arial" panose="020B0604020202020204" pitchFamily="34" charset="0"/>
                    </a:rPr>
                    <a:t>    …     d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26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40000"/>
                    </a:spcBef>
                    <a:buFontTx/>
                    <a:buNone/>
                  </a:pPr>
                  <a:r>
                    <a:rPr kumimoji="0" lang="en-US" altLang="zh-CN" sz="1800" b="1">
                      <a:latin typeface="Arial" panose="020B0604020202020204" pitchFamily="34" charset="0"/>
                    </a:rPr>
                    <a:t>k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1</a:t>
                  </a:r>
                </a:p>
                <a:p>
                  <a:pPr eaLnBrk="1" hangingPunct="1">
                    <a:spcBef>
                      <a:spcPct val="40000"/>
                    </a:spcBef>
                    <a:buFontTx/>
                    <a:buNone/>
                  </a:pPr>
                  <a:r>
                    <a:rPr kumimoji="0" lang="en-US" altLang="zh-CN" sz="1800" b="1">
                      <a:latin typeface="Arial" panose="020B0604020202020204" pitchFamily="34" charset="0"/>
                    </a:rPr>
                    <a:t>…</a:t>
                  </a:r>
                </a:p>
                <a:p>
                  <a:pPr eaLnBrk="1" hangingPunct="1">
                    <a:spcBef>
                      <a:spcPct val="40000"/>
                    </a:spcBef>
                    <a:buFontTx/>
                    <a:buNone/>
                  </a:pPr>
                  <a:r>
                    <a:rPr kumimoji="0" lang="en-US" altLang="zh-CN" sz="1800" b="1">
                      <a:latin typeface="Arial" panose="020B0604020202020204" pitchFamily="34" charset="0"/>
                    </a:rPr>
                    <a:t>k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40000"/>
                    </a:spcBef>
                    <a:buFontTx/>
                    <a:buNone/>
                  </a:pPr>
                  <a:r>
                    <a:rPr kumimoji="0" lang="en-US" altLang="zh-CN" sz="1800" b="1">
                      <a:latin typeface="Arial" panose="020B0604020202020204" pitchFamily="34" charset="0"/>
                    </a:rPr>
                    <a:t>…</a:t>
                  </a:r>
                </a:p>
                <a:p>
                  <a:pPr eaLnBrk="1" hangingPunct="1">
                    <a:spcBef>
                      <a:spcPct val="40000"/>
                    </a:spcBef>
                    <a:buFontTx/>
                    <a:buNone/>
                  </a:pPr>
                  <a:r>
                    <a:rPr kumimoji="0" lang="en-US" altLang="zh-CN" sz="1800" b="1">
                      <a:latin typeface="Arial" panose="020B0604020202020204" pitchFamily="34" charset="0"/>
                    </a:rPr>
                    <a:t>k</a:t>
                  </a:r>
                  <a:r>
                    <a:rPr kumimoji="0" lang="en-US" altLang="zh-CN" sz="2800" i="1" baseline="-25000">
                      <a:latin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26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260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</a:rPr>
                    <a:t> 0</a:t>
                  </a:r>
                </a:p>
              </p:txBody>
            </p:sp>
            <p:sp>
              <p:nvSpPr>
                <p:cNvPr id="2260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260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26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22599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2600" name="Text Box 14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2601" name="Text Box 15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2602" name="Text Box 16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2596" name="Text Box 17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>
                  <a:latin typeface="Arial" panose="020B0604020202020204" pitchFamily="34" charset="0"/>
                </a:rPr>
                <a:t> …       …          …</a:t>
              </a:r>
            </a:p>
          </p:txBody>
        </p:sp>
        <p:sp>
          <p:nvSpPr>
            <p:cNvPr id="22597" name="Text Box 18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>
                  <a:latin typeface="Arial" panose="020B0604020202020204" pitchFamily="34" charset="0"/>
                </a:rPr>
                <a:t> …       …          …</a:t>
              </a:r>
            </a:p>
          </p:txBody>
        </p:sp>
      </p:grpSp>
      <p:sp>
        <p:nvSpPr>
          <p:cNvPr id="22531" name="Text Box 19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特征词－文档矩阵</a:t>
            </a:r>
          </a:p>
        </p:txBody>
      </p:sp>
      <p:sp>
        <p:nvSpPr>
          <p:cNvPr id="22532" name="Text Box 20"/>
          <p:cNvSpPr txBox="1">
            <a:spLocks noChangeArrowheads="1"/>
          </p:cNvSpPr>
          <p:nvPr/>
        </p:nvSpPr>
        <p:spPr bwMode="auto">
          <a:xfrm>
            <a:off x="395288" y="3068638"/>
            <a:ext cx="28082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倒排文档</a:t>
            </a:r>
          </a:p>
        </p:txBody>
      </p:sp>
      <p:grpSp>
        <p:nvGrpSpPr>
          <p:cNvPr id="22533" name="Group 22"/>
          <p:cNvGrpSpPr>
            <a:grpSpLocks/>
          </p:cNvGrpSpPr>
          <p:nvPr/>
        </p:nvGrpSpPr>
        <p:grpSpPr bwMode="auto">
          <a:xfrm>
            <a:off x="1562100" y="3625850"/>
            <a:ext cx="5524500" cy="2152650"/>
            <a:chOff x="984" y="2556"/>
            <a:chExt cx="3480" cy="1356"/>
          </a:xfrm>
        </p:grpSpPr>
        <p:grpSp>
          <p:nvGrpSpPr>
            <p:cNvPr id="22547" name="Group 23"/>
            <p:cNvGrpSpPr>
              <a:grpSpLocks/>
            </p:cNvGrpSpPr>
            <p:nvPr/>
          </p:nvGrpSpPr>
          <p:grpSpPr bwMode="auto">
            <a:xfrm>
              <a:off x="1560" y="2580"/>
              <a:ext cx="2220" cy="294"/>
              <a:chOff x="1044" y="612"/>
              <a:chExt cx="2220" cy="294"/>
            </a:xfrm>
          </p:grpSpPr>
          <p:grpSp>
            <p:nvGrpSpPr>
              <p:cNvPr id="22583" name="Group 24"/>
              <p:cNvGrpSpPr>
                <a:grpSpLocks/>
              </p:cNvGrpSpPr>
              <p:nvPr/>
            </p:nvGrpSpPr>
            <p:grpSpPr bwMode="auto">
              <a:xfrm>
                <a:off x="2736" y="612"/>
                <a:ext cx="528" cy="294"/>
                <a:chOff x="1272" y="744"/>
                <a:chExt cx="528" cy="294"/>
              </a:xfrm>
            </p:grpSpPr>
            <p:sp>
              <p:nvSpPr>
                <p:cNvPr id="225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72" y="744"/>
                  <a:ext cx="528" cy="29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CN" sz="2400">
                      <a:latin typeface="Arial" panose="020B0604020202020204" pitchFamily="34" charset="0"/>
                    </a:rPr>
                    <a:t>d</a:t>
                  </a:r>
                  <a:r>
                    <a:rPr kumimoji="0" lang="en-US" altLang="zh-CN" sz="2400" baseline="-25000">
                      <a:latin typeface="Arial" panose="020B0604020202020204" pitchFamily="34" charset="0"/>
                    </a:rPr>
                    <a:t>3</a:t>
                  </a:r>
                  <a:endParaRPr kumimoji="0"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4" name="Line 26"/>
                <p:cNvSpPr>
                  <a:spLocks noChangeShapeType="1"/>
                </p:cNvSpPr>
                <p:nvPr/>
              </p:nvSpPr>
              <p:spPr bwMode="auto">
                <a:xfrm>
                  <a:off x="1608" y="74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4" name="Group 27"/>
              <p:cNvGrpSpPr>
                <a:grpSpLocks/>
              </p:cNvGrpSpPr>
              <p:nvPr/>
            </p:nvGrpSpPr>
            <p:grpSpPr bwMode="auto">
              <a:xfrm>
                <a:off x="1272" y="612"/>
                <a:ext cx="528" cy="294"/>
                <a:chOff x="1272" y="744"/>
                <a:chExt cx="528" cy="294"/>
              </a:xfrm>
            </p:grpSpPr>
            <p:sp>
              <p:nvSpPr>
                <p:cNvPr id="2259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72" y="744"/>
                  <a:ext cx="528" cy="29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>
                      <a:latin typeface="Arial" panose="020B0604020202020204" pitchFamily="34" charset="0"/>
                    </a:rPr>
                    <a:t> d</a:t>
                  </a:r>
                  <a:r>
                    <a:rPr kumimoji="0" lang="en-US" altLang="zh-CN" sz="2400" baseline="-25000">
                      <a:latin typeface="Arial" panose="020B0604020202020204" pitchFamily="34" charset="0"/>
                    </a:rPr>
                    <a:t>1</a:t>
                  </a:r>
                  <a:endParaRPr kumimoji="0" lang="en-US" altLang="zh-CN" sz="2400" baseline="30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2" name="Line 29"/>
                <p:cNvSpPr>
                  <a:spLocks noChangeShapeType="1"/>
                </p:cNvSpPr>
                <p:nvPr/>
              </p:nvSpPr>
              <p:spPr bwMode="auto">
                <a:xfrm>
                  <a:off x="1608" y="74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5" name="Group 30"/>
              <p:cNvGrpSpPr>
                <a:grpSpLocks/>
              </p:cNvGrpSpPr>
              <p:nvPr/>
            </p:nvGrpSpPr>
            <p:grpSpPr bwMode="auto">
              <a:xfrm>
                <a:off x="1980" y="612"/>
                <a:ext cx="528" cy="294"/>
                <a:chOff x="1272" y="744"/>
                <a:chExt cx="528" cy="294"/>
              </a:xfrm>
            </p:grpSpPr>
            <p:sp>
              <p:nvSpPr>
                <p:cNvPr id="2258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72" y="744"/>
                  <a:ext cx="528" cy="29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>
                      <a:latin typeface="Arial" panose="020B0604020202020204" pitchFamily="34" charset="0"/>
                    </a:rPr>
                    <a:t> d</a:t>
                  </a:r>
                  <a:r>
                    <a:rPr kumimoji="0" lang="en-US" altLang="zh-CN" sz="2400" baseline="-25000">
                      <a:latin typeface="Arial" panose="020B0604020202020204" pitchFamily="34" charset="0"/>
                    </a:rPr>
                    <a:t>2</a:t>
                  </a:r>
                  <a:endParaRPr kumimoji="0"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0" name="Line 32"/>
                <p:cNvSpPr>
                  <a:spLocks noChangeShapeType="1"/>
                </p:cNvSpPr>
                <p:nvPr/>
              </p:nvSpPr>
              <p:spPr bwMode="auto">
                <a:xfrm>
                  <a:off x="1608" y="74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6" name="Line 33"/>
              <p:cNvSpPr>
                <a:spLocks noChangeShapeType="1"/>
              </p:cNvSpPr>
              <p:nvPr/>
            </p:nvSpPr>
            <p:spPr bwMode="auto">
              <a:xfrm>
                <a:off x="1740" y="7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Line 34"/>
              <p:cNvSpPr>
                <a:spLocks noChangeShapeType="1"/>
              </p:cNvSpPr>
              <p:nvPr/>
            </p:nvSpPr>
            <p:spPr bwMode="auto">
              <a:xfrm>
                <a:off x="2496" y="7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35"/>
              <p:cNvSpPr>
                <a:spLocks noChangeShapeType="1"/>
              </p:cNvSpPr>
              <p:nvPr/>
            </p:nvSpPr>
            <p:spPr bwMode="auto">
              <a:xfrm>
                <a:off x="1044" y="7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8" name="Group 36"/>
            <p:cNvGrpSpPr>
              <a:grpSpLocks/>
            </p:cNvGrpSpPr>
            <p:nvPr/>
          </p:nvGrpSpPr>
          <p:grpSpPr bwMode="auto">
            <a:xfrm>
              <a:off x="984" y="2556"/>
              <a:ext cx="576" cy="1329"/>
              <a:chOff x="516" y="600"/>
              <a:chExt cx="576" cy="1329"/>
            </a:xfrm>
          </p:grpSpPr>
          <p:sp>
            <p:nvSpPr>
              <p:cNvPr id="22579" name="Text Box 37"/>
              <p:cNvSpPr txBox="1">
                <a:spLocks noChangeArrowheads="1"/>
              </p:cNvSpPr>
              <p:nvPr/>
            </p:nvSpPr>
            <p:spPr bwMode="auto">
              <a:xfrm>
                <a:off x="528" y="600"/>
                <a:ext cx="564" cy="132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400" baseline="-25000">
                    <a:latin typeface="Arial" panose="020B0604020202020204" pitchFamily="34" charset="0"/>
                  </a:rPr>
                  <a:t>1</a:t>
                </a:r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400" baseline="-25000">
                    <a:latin typeface="Arial" panose="020B0604020202020204" pitchFamily="34" charset="0"/>
                  </a:rPr>
                  <a:t>2</a:t>
                </a:r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>
                    <a:latin typeface="Arial" panose="020B0604020202020204" pitchFamily="34" charset="0"/>
                  </a:rPr>
                  <a:t>…</a:t>
                </a:r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400" baseline="-25000"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22580" name="Line 38"/>
              <p:cNvSpPr>
                <a:spLocks noChangeShapeType="1"/>
              </p:cNvSpPr>
              <p:nvPr/>
            </p:nvSpPr>
            <p:spPr bwMode="auto">
              <a:xfrm>
                <a:off x="516" y="900"/>
                <a:ext cx="5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1" name="Line 39"/>
              <p:cNvSpPr>
                <a:spLocks noChangeShapeType="1"/>
              </p:cNvSpPr>
              <p:nvPr/>
            </p:nvSpPr>
            <p:spPr bwMode="auto">
              <a:xfrm>
                <a:off x="516" y="1212"/>
                <a:ext cx="5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2" name="Line 40"/>
              <p:cNvSpPr>
                <a:spLocks noChangeShapeType="1"/>
              </p:cNvSpPr>
              <p:nvPr/>
            </p:nvSpPr>
            <p:spPr bwMode="auto">
              <a:xfrm>
                <a:off x="528" y="1644"/>
                <a:ext cx="5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9" name="Group 41"/>
            <p:cNvGrpSpPr>
              <a:grpSpLocks/>
            </p:cNvGrpSpPr>
            <p:nvPr/>
          </p:nvGrpSpPr>
          <p:grpSpPr bwMode="auto">
            <a:xfrm>
              <a:off x="1524" y="2940"/>
              <a:ext cx="2208" cy="276"/>
              <a:chOff x="1080" y="1668"/>
              <a:chExt cx="2208" cy="276"/>
            </a:xfrm>
          </p:grpSpPr>
          <p:sp>
            <p:nvSpPr>
              <p:cNvPr id="22567" name="Line 42"/>
              <p:cNvSpPr>
                <a:spLocks noChangeShapeType="1"/>
              </p:cNvSpPr>
              <p:nvPr/>
            </p:nvSpPr>
            <p:spPr bwMode="auto">
              <a:xfrm>
                <a:off x="1776" y="18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43"/>
              <p:cNvSpPr>
                <a:spLocks noChangeShapeType="1"/>
              </p:cNvSpPr>
              <p:nvPr/>
            </p:nvSpPr>
            <p:spPr bwMode="auto">
              <a:xfrm>
                <a:off x="2532" y="18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44"/>
              <p:cNvSpPr>
                <a:spLocks noChangeShapeType="1"/>
              </p:cNvSpPr>
              <p:nvPr/>
            </p:nvSpPr>
            <p:spPr bwMode="auto">
              <a:xfrm>
                <a:off x="1080" y="17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70" name="Group 45"/>
              <p:cNvGrpSpPr>
                <a:grpSpLocks/>
              </p:cNvGrpSpPr>
              <p:nvPr/>
            </p:nvGrpSpPr>
            <p:grpSpPr bwMode="auto">
              <a:xfrm>
                <a:off x="1320" y="1668"/>
                <a:ext cx="504" cy="264"/>
                <a:chOff x="1284" y="1056"/>
                <a:chExt cx="504" cy="264"/>
              </a:xfrm>
            </p:grpSpPr>
            <p:sp>
              <p:nvSpPr>
                <p:cNvPr id="22577" name="Rectangle 46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78" name="Line 47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1" name="Group 48"/>
              <p:cNvGrpSpPr>
                <a:grpSpLocks/>
              </p:cNvGrpSpPr>
              <p:nvPr/>
            </p:nvGrpSpPr>
            <p:grpSpPr bwMode="auto">
              <a:xfrm>
                <a:off x="2028" y="1668"/>
                <a:ext cx="504" cy="264"/>
                <a:chOff x="1284" y="1056"/>
                <a:chExt cx="504" cy="264"/>
              </a:xfrm>
            </p:grpSpPr>
            <p:sp>
              <p:nvSpPr>
                <p:cNvPr id="22575" name="Rectangle 49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76" name="Line 50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2" name="Group 51"/>
              <p:cNvGrpSpPr>
                <a:grpSpLocks/>
              </p:cNvGrpSpPr>
              <p:nvPr/>
            </p:nvGrpSpPr>
            <p:grpSpPr bwMode="auto">
              <a:xfrm>
                <a:off x="2784" y="1680"/>
                <a:ext cx="504" cy="264"/>
                <a:chOff x="1284" y="1056"/>
                <a:chExt cx="504" cy="264"/>
              </a:xfrm>
            </p:grpSpPr>
            <p:sp>
              <p:nvSpPr>
                <p:cNvPr id="22573" name="Rectangle 52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74" name="Line 53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50" name="Group 54"/>
            <p:cNvGrpSpPr>
              <a:grpSpLocks/>
            </p:cNvGrpSpPr>
            <p:nvPr/>
          </p:nvGrpSpPr>
          <p:grpSpPr bwMode="auto">
            <a:xfrm>
              <a:off x="1524" y="3624"/>
              <a:ext cx="2940" cy="288"/>
              <a:chOff x="1044" y="948"/>
              <a:chExt cx="2940" cy="288"/>
            </a:xfrm>
          </p:grpSpPr>
          <p:sp>
            <p:nvSpPr>
              <p:cNvPr id="22551" name="Line 55"/>
              <p:cNvSpPr>
                <a:spLocks noChangeShapeType="1"/>
              </p:cNvSpPr>
              <p:nvPr/>
            </p:nvSpPr>
            <p:spPr bwMode="auto">
              <a:xfrm>
                <a:off x="1740" y="10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Line 56"/>
              <p:cNvSpPr>
                <a:spLocks noChangeShapeType="1"/>
              </p:cNvSpPr>
              <p:nvPr/>
            </p:nvSpPr>
            <p:spPr bwMode="auto">
              <a:xfrm>
                <a:off x="2496" y="10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Line 57"/>
              <p:cNvSpPr>
                <a:spLocks noChangeShapeType="1"/>
              </p:cNvSpPr>
              <p:nvPr/>
            </p:nvSpPr>
            <p:spPr bwMode="auto">
              <a:xfrm>
                <a:off x="1044" y="10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54" name="Group 58"/>
              <p:cNvGrpSpPr>
                <a:grpSpLocks/>
              </p:cNvGrpSpPr>
              <p:nvPr/>
            </p:nvGrpSpPr>
            <p:grpSpPr bwMode="auto">
              <a:xfrm>
                <a:off x="1284" y="948"/>
                <a:ext cx="504" cy="264"/>
                <a:chOff x="1284" y="1056"/>
                <a:chExt cx="504" cy="264"/>
              </a:xfrm>
            </p:grpSpPr>
            <p:sp>
              <p:nvSpPr>
                <p:cNvPr id="225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66" name="Line 60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5" name="Group 61"/>
              <p:cNvGrpSpPr>
                <a:grpSpLocks/>
              </p:cNvGrpSpPr>
              <p:nvPr/>
            </p:nvGrpSpPr>
            <p:grpSpPr bwMode="auto">
              <a:xfrm>
                <a:off x="1992" y="948"/>
                <a:ext cx="504" cy="264"/>
                <a:chOff x="1284" y="1056"/>
                <a:chExt cx="504" cy="264"/>
              </a:xfrm>
            </p:grpSpPr>
            <p:sp>
              <p:nvSpPr>
                <p:cNvPr id="22563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64" name="Line 63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6" name="Group 64"/>
              <p:cNvGrpSpPr>
                <a:grpSpLocks/>
              </p:cNvGrpSpPr>
              <p:nvPr/>
            </p:nvGrpSpPr>
            <p:grpSpPr bwMode="auto">
              <a:xfrm>
                <a:off x="2748" y="972"/>
                <a:ext cx="504" cy="264"/>
                <a:chOff x="1284" y="1056"/>
                <a:chExt cx="504" cy="264"/>
              </a:xfrm>
            </p:grpSpPr>
            <p:sp>
              <p:nvSpPr>
                <p:cNvPr id="225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62" name="Line 66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7" name="Group 67"/>
              <p:cNvGrpSpPr>
                <a:grpSpLocks/>
              </p:cNvGrpSpPr>
              <p:nvPr/>
            </p:nvGrpSpPr>
            <p:grpSpPr bwMode="auto">
              <a:xfrm>
                <a:off x="3480" y="972"/>
                <a:ext cx="504" cy="264"/>
                <a:chOff x="1284" y="1056"/>
                <a:chExt cx="504" cy="264"/>
              </a:xfrm>
            </p:grpSpPr>
            <p:sp>
              <p:nvSpPr>
                <p:cNvPr id="22559" name="Rectangle 68"/>
                <p:cNvSpPr>
                  <a:spLocks noChangeArrowheads="1"/>
                </p:cNvSpPr>
                <p:nvPr/>
              </p:nvSpPr>
              <p:spPr bwMode="auto">
                <a:xfrm>
                  <a:off x="1284" y="1056"/>
                  <a:ext cx="504" cy="2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22560" name="Line 69"/>
                <p:cNvSpPr>
                  <a:spLocks noChangeShapeType="1"/>
                </p:cNvSpPr>
                <p:nvPr/>
              </p:nvSpPr>
              <p:spPr bwMode="auto">
                <a:xfrm>
                  <a:off x="1596" y="1068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58" name="Line 70"/>
              <p:cNvSpPr>
                <a:spLocks noChangeShapeType="1"/>
              </p:cNvSpPr>
              <p:nvPr/>
            </p:nvSpPr>
            <p:spPr bwMode="auto">
              <a:xfrm>
                <a:off x="3240" y="11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534" name="Text Box 71"/>
          <p:cNvSpPr txBox="1">
            <a:spLocks noChangeArrowheads="1"/>
          </p:cNvSpPr>
          <p:nvPr/>
        </p:nvSpPr>
        <p:spPr bwMode="auto">
          <a:xfrm>
            <a:off x="3924300" y="414972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35" name="Text Box 72"/>
          <p:cNvSpPr txBox="1">
            <a:spLocks noChangeArrowheads="1"/>
          </p:cNvSpPr>
          <p:nvPr/>
        </p:nvSpPr>
        <p:spPr bwMode="auto">
          <a:xfrm>
            <a:off x="2771775" y="522922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6" name="Text Box 73"/>
          <p:cNvSpPr txBox="1">
            <a:spLocks noChangeArrowheads="1"/>
          </p:cNvSpPr>
          <p:nvPr/>
        </p:nvSpPr>
        <p:spPr bwMode="auto">
          <a:xfrm>
            <a:off x="6588125" y="1628775"/>
            <a:ext cx="2447925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第五章 数组</a:t>
            </a:r>
          </a:p>
        </p:txBody>
      </p:sp>
      <p:sp>
        <p:nvSpPr>
          <p:cNvPr id="22537" name="AutoShape 76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22538" name="Group 77"/>
          <p:cNvGrpSpPr>
            <a:grpSpLocks/>
          </p:cNvGrpSpPr>
          <p:nvPr/>
        </p:nvGrpSpPr>
        <p:grpSpPr bwMode="auto">
          <a:xfrm>
            <a:off x="323850" y="1268413"/>
            <a:ext cx="2519363" cy="1395412"/>
            <a:chOff x="204" y="1090"/>
            <a:chExt cx="1406" cy="818"/>
          </a:xfrm>
        </p:grpSpPr>
        <p:sp>
          <p:nvSpPr>
            <p:cNvPr id="22544" name="Text Box 78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000" b="1">
                  <a:ea typeface="黑体" panose="02010609060101010101" pitchFamily="49" charset="-122"/>
                </a:rPr>
                <a:t>Title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anose="02010609060101010101" pitchFamily="49" charset="-122"/>
                </a:rPr>
                <a:t>现代信息检索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</a:t>
              </a:r>
              <a:r>
                <a:rPr kumimoji="0" lang="en-US" altLang="zh-CN" sz="1000" b="1">
                  <a:ea typeface="黑体" panose="02010609060101010101" pitchFamily="49" charset="-122"/>
                </a:rPr>
                <a:t>Content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anose="02010609060101010101" pitchFamily="49" charset="-122"/>
              </a:endParaRPr>
            </a:p>
          </p:txBody>
        </p:sp>
        <p:sp>
          <p:nvSpPr>
            <p:cNvPr id="22545" name="Text Box 79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000" b="1">
                  <a:ea typeface="黑体" panose="02010609060101010101" pitchFamily="49" charset="-122"/>
                </a:rPr>
                <a:t>Title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anose="02010609060101010101" pitchFamily="49" charset="-122"/>
                </a:rPr>
                <a:t>现代信息检索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</a:t>
              </a:r>
              <a:r>
                <a:rPr kumimoji="0" lang="en-US" altLang="zh-CN" sz="1000" b="1">
                  <a:ea typeface="黑体" panose="02010609060101010101" pitchFamily="49" charset="-122"/>
                </a:rPr>
                <a:t>Content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anose="02010609060101010101" pitchFamily="49" charset="-122"/>
              </a:endParaRPr>
            </a:p>
          </p:txBody>
        </p:sp>
        <p:sp>
          <p:nvSpPr>
            <p:cNvPr id="22546" name="Text Box 80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000" b="1">
                  <a:ea typeface="黑体" panose="02010609060101010101" pitchFamily="49" charset="-122"/>
                </a:rPr>
                <a:t>Title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anose="02010609060101010101" pitchFamily="49" charset="-122"/>
                </a:rPr>
                <a:t>现代信息检索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ea typeface="黑体" panose="02010609060101010101" pitchFamily="49" charset="-122"/>
                </a:rPr>
                <a:t>  </a:t>
              </a:r>
              <a:r>
                <a:rPr kumimoji="0" lang="en-US" altLang="zh-CN" sz="1000" b="1">
                  <a:ea typeface="黑体" panose="02010609060101010101" pitchFamily="49" charset="-122"/>
                </a:rPr>
                <a:t>Content</a:t>
              </a:r>
              <a:r>
                <a:rPr kumimoji="0" lang="zh-CN" altLang="en-US" sz="1000" b="1">
                  <a:ea typeface="黑体" panose="02010609060101010101" pitchFamily="49" charset="-122"/>
                </a:rPr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anose="02010609060101010101" pitchFamily="49" charset="-122"/>
              </a:endParaRPr>
            </a:p>
          </p:txBody>
        </p:sp>
      </p:grpSp>
      <p:sp>
        <p:nvSpPr>
          <p:cNvPr id="22539" name="Text Box 82"/>
          <p:cNvSpPr txBox="1">
            <a:spLocks noChangeArrowheads="1"/>
          </p:cNvSpPr>
          <p:nvPr/>
        </p:nvSpPr>
        <p:spPr bwMode="auto">
          <a:xfrm>
            <a:off x="2836863" y="420052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0" name="Text Box 83"/>
          <p:cNvSpPr txBox="1">
            <a:spLocks noChangeArrowheads="1"/>
          </p:cNvSpPr>
          <p:nvPr/>
        </p:nvSpPr>
        <p:spPr bwMode="auto">
          <a:xfrm>
            <a:off x="3924300" y="52879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41" name="Text Box 84"/>
          <p:cNvSpPr txBox="1">
            <a:spLocks noChangeArrowheads="1"/>
          </p:cNvSpPr>
          <p:nvPr/>
        </p:nvSpPr>
        <p:spPr bwMode="auto">
          <a:xfrm>
            <a:off x="5167313" y="423703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42" name="Text Box 85"/>
          <p:cNvSpPr txBox="1">
            <a:spLocks noChangeArrowheads="1"/>
          </p:cNvSpPr>
          <p:nvPr/>
        </p:nvSpPr>
        <p:spPr bwMode="auto">
          <a:xfrm>
            <a:off x="5132388" y="52879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543" name="Text Box 86"/>
          <p:cNvSpPr txBox="1">
            <a:spLocks noChangeArrowheads="1"/>
          </p:cNvSpPr>
          <p:nvPr/>
        </p:nvSpPr>
        <p:spPr bwMode="auto">
          <a:xfrm>
            <a:off x="6253163" y="530383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5000">
                <a:latin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67042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547688"/>
            <a:ext cx="70929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33"/>
                </a:solidFill>
                <a:ea typeface="楷体_GB2312" pitchFamily="49" charset="-122"/>
              </a:rPr>
              <a:t>稀疏矩阵的压缩存储方法</a:t>
            </a:r>
            <a:r>
              <a:rPr lang="en-US" altLang="zh-CN" sz="4800" b="1">
                <a:solidFill>
                  <a:srgbClr val="990033"/>
                </a:solidFill>
                <a:ea typeface="楷体_GB2312" pitchFamily="49" charset="-122"/>
              </a:rPr>
              <a:t>:</a:t>
            </a: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</p:txBody>
      </p:sp>
      <p:sp>
        <p:nvSpPr>
          <p:cNvPr id="133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95400" y="1812925"/>
            <a:ext cx="426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13312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2063" y="3184525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二、行逻辑链接的顺序表</a:t>
            </a:r>
          </a:p>
        </p:txBody>
      </p:sp>
      <p:sp>
        <p:nvSpPr>
          <p:cNvPr id="13312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38250" y="4613275"/>
            <a:ext cx="354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三、十字链表</a:t>
            </a:r>
          </a:p>
        </p:txBody>
      </p:sp>
    </p:spTree>
    <p:extLst>
      <p:ext uri="{BB962C8B-B14F-4D97-AF65-F5344CB8AC3E}">
        <p14:creationId xmlns:p14="http://schemas.microsoft.com/office/powerpoint/2010/main" val="4161159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4" grpId="0" autoUpdateAnimBg="0"/>
      <p:bldP spid="1331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276225" y="1089025"/>
            <a:ext cx="69834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#define</a:t>
            </a:r>
            <a:r>
              <a:rPr lang="en-US" altLang="zh-CN">
                <a:ea typeface="楷体_GB2312" pitchFamily="49" charset="-122"/>
              </a:rPr>
              <a:t>  MAXSIZE  12500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int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i, j;</a:t>
            </a:r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sz="2800">
                <a:ea typeface="楷体_GB2312" pitchFamily="49" charset="-122"/>
              </a:rPr>
              <a:t>//</a:t>
            </a:r>
            <a:r>
              <a:rPr lang="zh-CN" altLang="en-US" sz="2800">
                <a:ea typeface="楷体_GB2312" pitchFamily="49" charset="-122"/>
              </a:rPr>
              <a:t>该非零元的行下标和列下标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     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ElemType  e;</a:t>
            </a: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 sz="2800">
                <a:ea typeface="楷体_GB2312" pitchFamily="49" charset="-122"/>
              </a:rPr>
              <a:t>// </a:t>
            </a:r>
            <a:r>
              <a:rPr lang="zh-CN" altLang="en-US" sz="2800">
                <a:ea typeface="楷体_GB2312" pitchFamily="49" charset="-122"/>
              </a:rPr>
              <a:t>该非零元的值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Triple</a:t>
            </a:r>
            <a:r>
              <a:rPr lang="en-US" altLang="zh-CN">
                <a:ea typeface="楷体_GB2312" pitchFamily="49" charset="-122"/>
              </a:rPr>
              <a:t>;  // </a:t>
            </a:r>
            <a:r>
              <a:rPr lang="zh-CN" altLang="en-US" b="1">
                <a:solidFill>
                  <a:srgbClr val="990033"/>
                </a:solidFill>
                <a:ea typeface="楷体_GB2312" pitchFamily="49" charset="-122"/>
              </a:rPr>
              <a:t>三元组类型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5750" y="136525"/>
            <a:ext cx="5078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71463" y="4211638"/>
            <a:ext cx="817403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Triple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data[MAXSIZE + 1]; </a:t>
            </a:r>
            <a:r>
              <a:rPr lang="en-US" altLang="zh-CN" sz="2400" b="1">
                <a:ea typeface="楷体_GB2312" pitchFamily="49" charset="-122"/>
              </a:rPr>
              <a:t>//</a:t>
            </a:r>
            <a:r>
              <a:rPr lang="zh-CN" altLang="en-US" sz="2400" b="1">
                <a:ea typeface="楷体_GB2312" pitchFamily="49" charset="-122"/>
              </a:rPr>
              <a:t>非零元三元组表</a:t>
            </a:r>
            <a:endParaRPr lang="zh-CN" altLang="en-US">
              <a:solidFill>
                <a:srgbClr val="9933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933FF"/>
                </a:solidFill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int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 mu, nu, tu;  </a:t>
            </a:r>
            <a:r>
              <a:rPr lang="en-US" altLang="zh-CN" sz="2400" b="1">
                <a:ea typeface="楷体_GB2312" pitchFamily="49" charset="-122"/>
              </a:rPr>
              <a:t>//</a:t>
            </a:r>
            <a:r>
              <a:rPr lang="zh-CN" altLang="en-US" sz="2400" b="1">
                <a:ea typeface="楷体_GB2312" pitchFamily="49" charset="-122"/>
              </a:rPr>
              <a:t>矩阵的行数，列数和非零元个数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} </a:t>
            </a:r>
            <a:r>
              <a:rPr lang="en-US" altLang="zh-CN">
                <a:ea typeface="楷体_GB2312" pitchFamily="49" charset="-122"/>
              </a:rPr>
              <a:t>TSMatrix;  // </a:t>
            </a:r>
            <a:r>
              <a:rPr lang="zh-CN" altLang="en-US" b="1">
                <a:solidFill>
                  <a:srgbClr val="990033"/>
                </a:solidFill>
                <a:ea typeface="楷体_GB2312" pitchFamily="49" charset="-122"/>
              </a:rPr>
              <a:t>稀疏矩阵类型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7342188" y="188913"/>
            <a:ext cx="1728787" cy="528637"/>
            <a:chOff x="4014" y="164"/>
            <a:chExt cx="1089" cy="333"/>
          </a:xfrm>
        </p:grpSpPr>
        <p:sp>
          <p:nvSpPr>
            <p:cNvPr id="26649" name="Text Box 2"/>
            <p:cNvSpPr txBox="1">
              <a:spLocks noChangeArrowheads="1"/>
            </p:cNvSpPr>
            <p:nvPr/>
          </p:nvSpPr>
          <p:spPr bwMode="auto">
            <a:xfrm>
              <a:off x="4014" y="164"/>
              <a:ext cx="1089" cy="33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i     j     </a:t>
              </a:r>
              <a:r>
                <a:rPr lang="en-US" altLang="zh-CN" sz="2800">
                  <a:solidFill>
                    <a:srgbClr val="FF0000"/>
                  </a:solidFill>
                </a:rPr>
                <a:t>e</a:t>
              </a:r>
              <a:endParaRPr lang="en-US" altLang="zh-CN" sz="2800" baseline="-25000">
                <a:solidFill>
                  <a:srgbClr val="FF0000"/>
                </a:solidFill>
              </a:endParaRPr>
            </a:p>
          </p:txBody>
        </p:sp>
        <p:sp>
          <p:nvSpPr>
            <p:cNvPr id="26650" name="Line 3"/>
            <p:cNvSpPr>
              <a:spLocks noChangeShapeType="1"/>
            </p:cNvSpPr>
            <p:nvPr/>
          </p:nvSpPr>
          <p:spPr bwMode="auto">
            <a:xfrm>
              <a:off x="4377" y="16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4"/>
            <p:cNvSpPr>
              <a:spLocks noChangeShapeType="1"/>
            </p:cNvSpPr>
            <p:nvPr/>
          </p:nvSpPr>
          <p:spPr bwMode="auto">
            <a:xfrm>
              <a:off x="4740" y="16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342188" y="954088"/>
            <a:ext cx="1728787" cy="1608137"/>
            <a:chOff x="4371" y="601"/>
            <a:chExt cx="1089" cy="1013"/>
          </a:xfrm>
        </p:grpSpPr>
        <p:grpSp>
          <p:nvGrpSpPr>
            <p:cNvPr id="26637" name="Group 6"/>
            <p:cNvGrpSpPr>
              <a:grpSpLocks/>
            </p:cNvGrpSpPr>
            <p:nvPr/>
          </p:nvGrpSpPr>
          <p:grpSpPr bwMode="auto">
            <a:xfrm>
              <a:off x="4371" y="601"/>
              <a:ext cx="1089" cy="333"/>
              <a:chOff x="4014" y="164"/>
              <a:chExt cx="1089" cy="333"/>
            </a:xfrm>
          </p:grpSpPr>
          <p:sp>
            <p:nvSpPr>
              <p:cNvPr id="26646" name="Text Box 7"/>
              <p:cNvSpPr txBox="1">
                <a:spLocks noChangeArrowheads="1"/>
              </p:cNvSpPr>
              <p:nvPr/>
            </p:nvSpPr>
            <p:spPr bwMode="auto">
              <a:xfrm>
                <a:off x="4014" y="164"/>
                <a:ext cx="1089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  3    4   </a:t>
                </a:r>
                <a:r>
                  <a:rPr lang="en-US" altLang="zh-CN" sz="2800">
                    <a:solidFill>
                      <a:srgbClr val="FF0000"/>
                    </a:solidFill>
                  </a:rPr>
                  <a:t>29</a:t>
                </a:r>
              </a:p>
            </p:txBody>
          </p:sp>
          <p:sp>
            <p:nvSpPr>
              <p:cNvPr id="26647" name="Line 8"/>
              <p:cNvSpPr>
                <a:spLocks noChangeShapeType="1"/>
              </p:cNvSpPr>
              <p:nvPr/>
            </p:nvSpPr>
            <p:spPr bwMode="auto">
              <a:xfrm>
                <a:off x="4377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9"/>
              <p:cNvSpPr>
                <a:spLocks noChangeShapeType="1"/>
              </p:cNvSpPr>
              <p:nvPr/>
            </p:nvSpPr>
            <p:spPr bwMode="auto">
              <a:xfrm>
                <a:off x="4740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38" name="Group 10"/>
            <p:cNvGrpSpPr>
              <a:grpSpLocks/>
            </p:cNvGrpSpPr>
            <p:nvPr/>
          </p:nvGrpSpPr>
          <p:grpSpPr bwMode="auto">
            <a:xfrm>
              <a:off x="4371" y="948"/>
              <a:ext cx="1089" cy="333"/>
              <a:chOff x="4014" y="164"/>
              <a:chExt cx="1089" cy="333"/>
            </a:xfrm>
          </p:grpSpPr>
          <p:sp>
            <p:nvSpPr>
              <p:cNvPr id="26643" name="Text Box 11"/>
              <p:cNvSpPr txBox="1">
                <a:spLocks noChangeArrowheads="1"/>
              </p:cNvSpPr>
              <p:nvPr/>
            </p:nvSpPr>
            <p:spPr bwMode="auto">
              <a:xfrm>
                <a:off x="4014" y="164"/>
                <a:ext cx="1089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  5    2   </a:t>
                </a:r>
                <a:r>
                  <a:rPr lang="en-US" altLang="zh-CN" sz="2800">
                    <a:solidFill>
                      <a:srgbClr val="FF0000"/>
                    </a:solidFill>
                  </a:rPr>
                  <a:t>-7</a:t>
                </a:r>
              </a:p>
            </p:txBody>
          </p:sp>
          <p:sp>
            <p:nvSpPr>
              <p:cNvPr id="26644" name="Line 12"/>
              <p:cNvSpPr>
                <a:spLocks noChangeShapeType="1"/>
              </p:cNvSpPr>
              <p:nvPr/>
            </p:nvSpPr>
            <p:spPr bwMode="auto">
              <a:xfrm>
                <a:off x="4377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13"/>
              <p:cNvSpPr>
                <a:spLocks noChangeShapeType="1"/>
              </p:cNvSpPr>
              <p:nvPr/>
            </p:nvSpPr>
            <p:spPr bwMode="auto">
              <a:xfrm>
                <a:off x="4740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39" name="Group 14"/>
            <p:cNvGrpSpPr>
              <a:grpSpLocks/>
            </p:cNvGrpSpPr>
            <p:nvPr/>
          </p:nvGrpSpPr>
          <p:grpSpPr bwMode="auto">
            <a:xfrm>
              <a:off x="4371" y="1281"/>
              <a:ext cx="1089" cy="333"/>
              <a:chOff x="4014" y="164"/>
              <a:chExt cx="1089" cy="333"/>
            </a:xfrm>
          </p:grpSpPr>
          <p:sp>
            <p:nvSpPr>
              <p:cNvPr id="26640" name="Text Box 15"/>
              <p:cNvSpPr txBox="1">
                <a:spLocks noChangeArrowheads="1"/>
              </p:cNvSpPr>
              <p:nvPr/>
            </p:nvSpPr>
            <p:spPr bwMode="auto">
              <a:xfrm>
                <a:off x="4014" y="164"/>
                <a:ext cx="1089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 10  22  </a:t>
                </a:r>
                <a:r>
                  <a:rPr lang="en-US" altLang="zh-CN" sz="2800">
                    <a:solidFill>
                      <a:srgbClr val="FF0000"/>
                    </a:solidFill>
                  </a:rPr>
                  <a:t>99</a:t>
                </a:r>
              </a:p>
            </p:txBody>
          </p:sp>
          <p:sp>
            <p:nvSpPr>
              <p:cNvPr id="26641" name="Line 16"/>
              <p:cNvSpPr>
                <a:spLocks noChangeShapeType="1"/>
              </p:cNvSpPr>
              <p:nvPr/>
            </p:nvSpPr>
            <p:spPr bwMode="auto">
              <a:xfrm>
                <a:off x="4377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17"/>
              <p:cNvSpPr>
                <a:spLocks noChangeShapeType="1"/>
              </p:cNvSpPr>
              <p:nvPr/>
            </p:nvSpPr>
            <p:spPr bwMode="auto">
              <a:xfrm>
                <a:off x="4740" y="164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7411" name="Text Box 19"/>
          <p:cNvSpPr txBox="1">
            <a:spLocks noChangeArrowheads="1"/>
          </p:cNvSpPr>
          <p:nvPr/>
        </p:nvSpPr>
        <p:spPr bwMode="auto">
          <a:xfrm>
            <a:off x="6022975" y="171450"/>
            <a:ext cx="1276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Triple</a:t>
            </a:r>
          </a:p>
        </p:txBody>
      </p:sp>
      <p:sp>
        <p:nvSpPr>
          <p:cNvPr id="187412" name="Text Box 20"/>
          <p:cNvSpPr txBox="1">
            <a:spLocks noChangeArrowheads="1"/>
          </p:cNvSpPr>
          <p:nvPr/>
        </p:nvSpPr>
        <p:spPr bwMode="auto">
          <a:xfrm>
            <a:off x="5527675" y="93345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TSMatrix</a:t>
            </a:r>
          </a:p>
        </p:txBody>
      </p:sp>
      <p:sp>
        <p:nvSpPr>
          <p:cNvPr id="187414" name="Text Box 22"/>
          <p:cNvSpPr txBox="1">
            <a:spLocks noChangeArrowheads="1"/>
          </p:cNvSpPr>
          <p:nvPr/>
        </p:nvSpPr>
        <p:spPr bwMode="auto">
          <a:xfrm>
            <a:off x="4729163" y="3697288"/>
            <a:ext cx="4414837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TSMatrix  T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T.data[2].i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T.data[2].j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5465763" y="5930900"/>
            <a:ext cx="32639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T.data[2].e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87416" name="Text Box 24"/>
          <p:cNvSpPr txBox="1">
            <a:spLocks noChangeArrowheads="1"/>
          </p:cNvSpPr>
          <p:nvPr/>
        </p:nvSpPr>
        <p:spPr bwMode="auto">
          <a:xfrm>
            <a:off x="7429500" y="1524000"/>
            <a:ext cx="4492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8558213" y="1539875"/>
            <a:ext cx="449262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899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8" grpId="0" autoUpdateAnimBg="0"/>
      <p:bldP spid="187411" grpId="0"/>
      <p:bldP spid="187412" grpId="0"/>
      <p:bldP spid="187414" grpId="0" animBg="1"/>
      <p:bldP spid="187415" grpId="0" animBg="1"/>
      <p:bldP spid="187416" grpId="0" animBg="1"/>
      <p:bldP spid="1874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50825" y="541338"/>
            <a:ext cx="4470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以行序为主的三元组顺序表</a:t>
            </a:r>
            <a:endParaRPr lang="zh-CN" altLang="en-US" sz="280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17525" y="2274888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076825" y="476250"/>
          <a:ext cx="355917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4" imgW="1497950" imgH="710891" progId="Equation.3">
                  <p:embed/>
                </p:oleObj>
              </mc:Choice>
              <mc:Fallback>
                <p:oleObj name="公式" r:id="rId4" imgW="149795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6250"/>
                        <a:ext cx="355917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258888" y="1628775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274763" y="2417763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274763" y="3205163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274763" y="3967163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274763" y="4729163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5219700" y="2857500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5219700" y="364966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5219700" y="4441825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5219700" y="523398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6026150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3419475" y="2133600"/>
            <a:ext cx="4470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以列序为主的三元组顺序表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3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86370" grpId="0" animBg="1" autoUpdateAnimBg="0"/>
      <p:bldP spid="186371" grpId="0" animBg="1" autoUpdateAnimBg="0"/>
      <p:bldP spid="186372" grpId="0" animBg="1" autoUpdateAnimBg="0"/>
      <p:bldP spid="186373" grpId="0" animBg="1" autoUpdateAnimBg="0"/>
      <p:bldP spid="186374" grpId="0" animBg="1" autoUpdateAnimBg="0"/>
      <p:bldP spid="186376" grpId="0" animBg="1" autoUpdateAnimBg="0"/>
      <p:bldP spid="186377" grpId="0" animBg="1" autoUpdateAnimBg="0"/>
      <p:bldP spid="186378" grpId="0" animBg="1" autoUpdateAnimBg="0"/>
      <p:bldP spid="186379" grpId="0" animBg="1" autoUpdateAnimBg="0"/>
      <p:bldP spid="186380" grpId="0" animBg="1" autoUpdateAnimBg="0"/>
      <p:bldP spid="1863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62150" y="822325"/>
            <a:ext cx="42862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990033"/>
                </a:solidFill>
                <a:ea typeface="楷体_GB2312" pitchFamily="49" charset="-122"/>
              </a:rPr>
              <a:t>如何求转置矩阵？</a:t>
            </a:r>
            <a:endParaRPr lang="zh-CN" altLang="en-US" sz="44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17525" y="2274888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441325" y="2540000"/>
          <a:ext cx="39195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4" imgW="1497950" imgH="710891" progId="Equation.3">
                  <p:embed/>
                </p:oleObj>
              </mc:Choice>
              <mc:Fallback>
                <p:oleObj name="公式" r:id="rId4" imgW="149795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540000"/>
                        <a:ext cx="39195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5929313" y="2133600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6" imgW="990600" imgH="1143000" progId="Equation.3">
                  <p:embed/>
                </p:oleObj>
              </mc:Choice>
              <mc:Fallback>
                <p:oleObj name="公式" r:id="rId6" imgW="9906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33600"/>
                        <a:ext cx="22383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4495800" y="3124200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82454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04850" y="914400"/>
            <a:ext cx="582771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ea typeface="楷体_GB2312" pitchFamily="49" charset="-122"/>
              </a:rPr>
              <a:t>常规</a:t>
            </a:r>
            <a:r>
              <a:rPr lang="zh-CN" altLang="en-US" sz="4000">
                <a:ea typeface="楷体_GB2312" pitchFamily="49" charset="-122"/>
              </a:rPr>
              <a:t>的二维数组转置算法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801688" y="5013325"/>
            <a:ext cx="5859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9933FF"/>
                </a:solidFill>
                <a:ea typeface="楷体_GB2312" pitchFamily="49" charset="-122"/>
              </a:rPr>
              <a:t>   </a:t>
            </a:r>
            <a:r>
              <a:rPr lang="zh-CN" altLang="en-US" sz="4000" b="1">
                <a:solidFill>
                  <a:srgbClr val="9933FF"/>
                </a:solidFill>
                <a:ea typeface="楷体_GB2312" pitchFamily="49" charset="-122"/>
              </a:rPr>
              <a:t>时间复杂度为</a:t>
            </a:r>
            <a:r>
              <a:rPr lang="en-US" altLang="zh-CN" sz="4000" b="1">
                <a:solidFill>
                  <a:srgbClr val="9933FF"/>
                </a:solidFill>
                <a:ea typeface="楷体_GB2312" pitchFamily="49" charset="-122"/>
              </a:rPr>
              <a:t>: O(m</a:t>
            </a:r>
            <a:r>
              <a:rPr lang="en-US" altLang="zh-CN" sz="4000" b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9933FF"/>
                </a:solidFill>
                <a:ea typeface="楷体_GB2312" pitchFamily="49" charset="-122"/>
              </a:rPr>
              <a:t>n)</a:t>
            </a:r>
            <a:endParaRPr lang="en-US" altLang="zh-CN" sz="4400" b="1">
              <a:solidFill>
                <a:srgbClr val="9933FF"/>
              </a:solidFill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17525" y="2160588"/>
            <a:ext cx="73025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  for</a:t>
            </a:r>
            <a:r>
              <a:rPr lang="en-US" altLang="zh-CN" sz="4000">
                <a:ea typeface="楷体_GB2312" pitchFamily="49" charset="-122"/>
              </a:rPr>
              <a:t> (col=1; col&lt;=n; ++col)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ea typeface="楷体_GB2312" pitchFamily="49" charset="-122"/>
              </a:rPr>
              <a:t>        </a:t>
            </a:r>
            <a:r>
              <a:rPr lang="en-US" altLang="zh-CN" sz="4000" b="1">
                <a:ea typeface="楷体_GB2312" pitchFamily="49" charset="-122"/>
              </a:rPr>
              <a:t>for</a:t>
            </a:r>
            <a:r>
              <a:rPr lang="en-US" altLang="zh-CN" sz="4000">
                <a:ea typeface="楷体_GB2312" pitchFamily="49" charset="-122"/>
              </a:rPr>
              <a:t> (row=1; row&lt;=m; ++row)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ea typeface="楷体_GB2312" pitchFamily="49" charset="-122"/>
              </a:rPr>
              <a:t>          T[col][row] = M[row][col];</a:t>
            </a:r>
            <a:endParaRPr lang="en-US" altLang="zh-CN" sz="4400"/>
          </a:p>
        </p:txBody>
      </p:sp>
    </p:spTree>
    <p:extLst>
      <p:ext uri="{BB962C8B-B14F-4D97-AF65-F5344CB8AC3E}">
        <p14:creationId xmlns:p14="http://schemas.microsoft.com/office/powerpoint/2010/main" val="3658787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2117725"/>
            <a:ext cx="804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用“三元组”表示时如何实现（以行序为主序）？</a:t>
            </a:r>
            <a:endParaRPr lang="zh-CN" altLang="en-US" sz="2800" b="1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84263" y="2781300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100138" y="3570288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100138" y="4357688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100138" y="5119688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100138" y="588168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grpSp>
        <p:nvGrpSpPr>
          <p:cNvPr id="34824" name="Group 6"/>
          <p:cNvGrpSpPr>
            <a:grpSpLocks/>
          </p:cNvGrpSpPr>
          <p:nvPr/>
        </p:nvGrpSpPr>
        <p:grpSpPr bwMode="auto">
          <a:xfrm>
            <a:off x="1187450" y="93663"/>
            <a:ext cx="6332538" cy="2039937"/>
            <a:chOff x="278" y="1344"/>
            <a:chExt cx="4867" cy="1920"/>
          </a:xfrm>
        </p:grpSpPr>
        <p:sp>
          <p:nvSpPr>
            <p:cNvPr id="34837" name="Text Box 2"/>
            <p:cNvSpPr txBox="1">
              <a:spLocks noChangeArrowheads="1"/>
            </p:cNvSpPr>
            <p:nvPr/>
          </p:nvSpPr>
          <p:spPr bwMode="auto">
            <a:xfrm>
              <a:off x="312" y="1434"/>
              <a:ext cx="14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400" b="1"/>
            </a:p>
          </p:txBody>
        </p:sp>
        <p:graphicFrame>
          <p:nvGraphicFramePr>
            <p:cNvPr id="34838" name="Object 3"/>
            <p:cNvGraphicFramePr>
              <a:graphicFrameLocks noChangeAspect="1"/>
            </p:cNvGraphicFramePr>
            <p:nvPr/>
          </p:nvGraphicFramePr>
          <p:xfrm>
            <a:off x="278" y="1600"/>
            <a:ext cx="2469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公式" r:id="rId4" imgW="1497950" imgH="710891" progId="Equation.3">
                    <p:embed/>
                  </p:oleObj>
                </mc:Choice>
                <mc:Fallback>
                  <p:oleObj name="公式" r:id="rId4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1600"/>
                          <a:ext cx="2469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3735" y="1344"/>
            <a:ext cx="1410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公式" r:id="rId6" imgW="990600" imgH="1143000" progId="Equation.3">
                    <p:embed/>
                  </p:oleObj>
                </mc:Choice>
                <mc:Fallback>
                  <p:oleObj name="公式" r:id="rId6" imgW="9906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1344"/>
                          <a:ext cx="1410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AutoShape 5"/>
            <p:cNvSpPr>
              <a:spLocks noChangeArrowheads="1"/>
            </p:cNvSpPr>
            <p:nvPr/>
          </p:nvSpPr>
          <p:spPr bwMode="auto">
            <a:xfrm>
              <a:off x="2832" y="1968"/>
              <a:ext cx="816" cy="384"/>
            </a:xfrm>
            <a:prstGeom prst="notchedRightArrow">
              <a:avLst>
                <a:gd name="adj1" fmla="val 57287"/>
                <a:gd name="adj2" fmla="val 80957"/>
              </a:avLst>
            </a:prstGeom>
            <a:gradFill rotWithShape="0">
              <a:gsLst>
                <a:gs pos="0">
                  <a:srgbClr val="9933FF"/>
                </a:gs>
                <a:gs pos="100000">
                  <a:srgbClr val="321153"/>
                </a:gs>
              </a:gsLst>
              <a:lin ang="0" scaled="1"/>
            </a:gra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395288" y="1412875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r>
              <a:rPr lang="en-US" altLang="zh-CN" sz="3600" baseline="-25000"/>
              <a:t>3×5</a:t>
            </a: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7559675" y="1412875"/>
            <a:ext cx="1476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5×3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322263" y="5516563"/>
            <a:ext cx="792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endParaRPr lang="en-US" altLang="zh-CN" sz="3600" baseline="-25000"/>
          </a:p>
        </p:txBody>
      </p:sp>
      <p:sp>
        <p:nvSpPr>
          <p:cNvPr id="34828" name="Text Box 1024"/>
          <p:cNvSpPr txBox="1">
            <a:spLocks noChangeArrowheads="1"/>
          </p:cNvSpPr>
          <p:nvPr/>
        </p:nvSpPr>
        <p:spPr bwMode="auto">
          <a:xfrm>
            <a:off x="6442075" y="5661025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endParaRPr lang="en-US" altLang="zh-CN" sz="3600" baseline="-25000"/>
          </a:p>
        </p:txBody>
      </p:sp>
      <p:sp>
        <p:nvSpPr>
          <p:cNvPr id="224257" name="Text Box 1025"/>
          <p:cNvSpPr txBox="1">
            <a:spLocks noChangeArrowheads="1"/>
          </p:cNvSpPr>
          <p:nvPr/>
        </p:nvSpPr>
        <p:spPr bwMode="auto">
          <a:xfrm>
            <a:off x="4354513" y="2852738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2  1  14</a:t>
            </a:r>
            <a:endParaRPr lang="en-US" altLang="zh-CN" sz="4400"/>
          </a:p>
        </p:txBody>
      </p:sp>
      <p:sp>
        <p:nvSpPr>
          <p:cNvPr id="224258" name="Text Box 1026"/>
          <p:cNvSpPr txBox="1">
            <a:spLocks noChangeArrowheads="1"/>
          </p:cNvSpPr>
          <p:nvPr/>
        </p:nvSpPr>
        <p:spPr bwMode="auto">
          <a:xfrm>
            <a:off x="4370388" y="3641725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5  1  -5</a:t>
            </a:r>
            <a:endParaRPr lang="en-US" altLang="zh-CN" sz="4400"/>
          </a:p>
        </p:txBody>
      </p:sp>
      <p:sp>
        <p:nvSpPr>
          <p:cNvPr id="224259" name="Text Box 1027"/>
          <p:cNvSpPr txBox="1">
            <a:spLocks noChangeArrowheads="1"/>
          </p:cNvSpPr>
          <p:nvPr/>
        </p:nvSpPr>
        <p:spPr bwMode="auto">
          <a:xfrm>
            <a:off x="4370388" y="4429125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224260" name="Text Box 1028"/>
          <p:cNvSpPr txBox="1">
            <a:spLocks noChangeArrowheads="1"/>
          </p:cNvSpPr>
          <p:nvPr/>
        </p:nvSpPr>
        <p:spPr bwMode="auto">
          <a:xfrm>
            <a:off x="4370388" y="5191125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1  3  36</a:t>
            </a:r>
            <a:endParaRPr lang="en-US" altLang="zh-CN" sz="4400"/>
          </a:p>
        </p:txBody>
      </p:sp>
      <p:sp>
        <p:nvSpPr>
          <p:cNvPr id="224261" name="Text Box 1029"/>
          <p:cNvSpPr txBox="1">
            <a:spLocks noChangeArrowheads="1"/>
          </p:cNvSpPr>
          <p:nvPr/>
        </p:nvSpPr>
        <p:spPr bwMode="auto">
          <a:xfrm>
            <a:off x="4370388" y="5953125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4  3  28</a:t>
            </a:r>
            <a:endParaRPr lang="en-US" altLang="zh-CN" sz="4400"/>
          </a:p>
        </p:txBody>
      </p:sp>
      <p:sp>
        <p:nvSpPr>
          <p:cNvPr id="224262" name="AutoShape 1030"/>
          <p:cNvSpPr>
            <a:spLocks noChangeArrowheads="1"/>
          </p:cNvSpPr>
          <p:nvPr/>
        </p:nvSpPr>
        <p:spPr bwMode="auto">
          <a:xfrm>
            <a:off x="3273425" y="4149725"/>
            <a:ext cx="720725" cy="6477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4" name="Text Box 1032"/>
          <p:cNvSpPr txBox="1">
            <a:spLocks noChangeArrowheads="1"/>
          </p:cNvSpPr>
          <p:nvPr/>
        </p:nvSpPr>
        <p:spPr bwMode="auto">
          <a:xfrm>
            <a:off x="7772400" y="28765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－排序</a:t>
            </a:r>
          </a:p>
        </p:txBody>
      </p:sp>
      <p:sp>
        <p:nvSpPr>
          <p:cNvPr id="224265" name="Text Box 1033"/>
          <p:cNvSpPr txBox="1">
            <a:spLocks noChangeArrowheads="1"/>
          </p:cNvSpPr>
          <p:nvPr/>
        </p:nvSpPr>
        <p:spPr bwMode="auto">
          <a:xfrm>
            <a:off x="6362700" y="2876550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直接转换</a:t>
            </a:r>
          </a:p>
        </p:txBody>
      </p:sp>
    </p:spTree>
    <p:extLst>
      <p:ext uri="{BB962C8B-B14F-4D97-AF65-F5344CB8AC3E}">
        <p14:creationId xmlns:p14="http://schemas.microsoft.com/office/powerpoint/2010/main" val="1375860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 autoUpdateAnimBg="0"/>
      <p:bldP spid="137220" grpId="0" animBg="1" autoUpdateAnimBg="0"/>
      <p:bldP spid="137221" grpId="0" animBg="1" autoUpdateAnimBg="0"/>
      <p:bldP spid="137222" grpId="0" animBg="1" autoUpdateAnimBg="0"/>
      <p:bldP spid="137223" grpId="0" animBg="1" autoUpdateAnimBg="0"/>
      <p:bldP spid="224257" grpId="0" animBg="1" autoUpdateAnimBg="0"/>
      <p:bldP spid="224258" grpId="0" animBg="1" autoUpdateAnimBg="0"/>
      <p:bldP spid="224259" grpId="0" animBg="1" autoUpdateAnimBg="0"/>
      <p:bldP spid="224260" grpId="0" animBg="1" autoUpdateAnimBg="0"/>
      <p:bldP spid="224261" grpId="0" animBg="1" autoUpdateAnimBg="0"/>
      <p:bldP spid="224262" grpId="0" animBg="1"/>
      <p:bldP spid="224264" grpId="0"/>
      <p:bldP spid="2242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3594100"/>
            <a:ext cx="5978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5.1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数组的类型定义</a:t>
            </a:r>
          </a:p>
        </p:txBody>
      </p:sp>
      <p:sp>
        <p:nvSpPr>
          <p:cNvPr id="3075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90625" y="4638675"/>
            <a:ext cx="7288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5.2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数组的顺序表示和实现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3076" name="Text Box 0"/>
          <p:cNvSpPr txBox="1">
            <a:spLocks noChangeArrowheads="1"/>
          </p:cNvSpPr>
          <p:nvPr/>
        </p:nvSpPr>
        <p:spPr bwMode="auto">
          <a:xfrm>
            <a:off x="215900" y="611188"/>
            <a:ext cx="88931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数组和广义表</a:t>
            </a:r>
          </a:p>
        </p:txBody>
      </p:sp>
      <p:sp>
        <p:nvSpPr>
          <p:cNvPr id="3077" name="Text Box 1"/>
          <p:cNvSpPr txBox="1">
            <a:spLocks noChangeArrowheads="1"/>
          </p:cNvSpPr>
          <p:nvPr/>
        </p:nvSpPr>
        <p:spPr bwMode="auto">
          <a:xfrm>
            <a:off x="1173163" y="5575300"/>
            <a:ext cx="6205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5.3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稀疏矩阵的压缩存储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199682" name="Freeform 2"/>
          <p:cNvSpPr>
            <a:spLocks/>
          </p:cNvSpPr>
          <p:nvPr/>
        </p:nvSpPr>
        <p:spPr bwMode="auto">
          <a:xfrm>
            <a:off x="1003300" y="3484563"/>
            <a:ext cx="387350" cy="573087"/>
          </a:xfrm>
          <a:custGeom>
            <a:avLst/>
            <a:gdLst>
              <a:gd name="T0" fmla="*/ 0 w 224"/>
              <a:gd name="T1" fmla="*/ 2147483646 h 192"/>
              <a:gd name="T2" fmla="*/ 2147483646 w 224"/>
              <a:gd name="T3" fmla="*/ 2147483646 h 192"/>
              <a:gd name="T4" fmla="*/ 2147483646 w 224"/>
              <a:gd name="T5" fmla="*/ 2147483646 h 192"/>
              <a:gd name="T6" fmla="*/ 2147483646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33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55650" y="2117725"/>
            <a:ext cx="804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用“三元组”表示时如何实现（以行序为主序）？</a:t>
            </a:r>
            <a:endParaRPr lang="zh-CN" altLang="en-US" sz="2800" b="1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84263" y="2781300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00138" y="3570288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00138" y="4357688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00138" y="5119688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100138" y="588168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grpSp>
        <p:nvGrpSpPr>
          <p:cNvPr id="36872" name="Group 6"/>
          <p:cNvGrpSpPr>
            <a:grpSpLocks/>
          </p:cNvGrpSpPr>
          <p:nvPr/>
        </p:nvGrpSpPr>
        <p:grpSpPr bwMode="auto">
          <a:xfrm>
            <a:off x="1187450" y="93663"/>
            <a:ext cx="6332538" cy="2039937"/>
            <a:chOff x="278" y="1344"/>
            <a:chExt cx="4867" cy="1920"/>
          </a:xfrm>
        </p:grpSpPr>
        <p:sp>
          <p:nvSpPr>
            <p:cNvPr id="36886" name="Text Box 2"/>
            <p:cNvSpPr txBox="1">
              <a:spLocks noChangeArrowheads="1"/>
            </p:cNvSpPr>
            <p:nvPr/>
          </p:nvSpPr>
          <p:spPr bwMode="auto">
            <a:xfrm>
              <a:off x="312" y="1434"/>
              <a:ext cx="14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400" b="1"/>
            </a:p>
          </p:txBody>
        </p:sp>
        <p:graphicFrame>
          <p:nvGraphicFramePr>
            <p:cNvPr id="36887" name="Object 3"/>
            <p:cNvGraphicFramePr>
              <a:graphicFrameLocks noChangeAspect="1"/>
            </p:cNvGraphicFramePr>
            <p:nvPr/>
          </p:nvGraphicFramePr>
          <p:xfrm>
            <a:off x="278" y="1600"/>
            <a:ext cx="2469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公式" r:id="rId4" imgW="1497950" imgH="710891" progId="Equation.3">
                    <p:embed/>
                  </p:oleObj>
                </mc:Choice>
                <mc:Fallback>
                  <p:oleObj name="公式" r:id="rId4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1600"/>
                          <a:ext cx="2469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4"/>
            <p:cNvGraphicFramePr>
              <a:graphicFrameLocks noChangeAspect="1"/>
            </p:cNvGraphicFramePr>
            <p:nvPr/>
          </p:nvGraphicFramePr>
          <p:xfrm>
            <a:off x="3735" y="1344"/>
            <a:ext cx="1410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公式" r:id="rId6" imgW="990600" imgH="1143000" progId="Equation.3">
                    <p:embed/>
                  </p:oleObj>
                </mc:Choice>
                <mc:Fallback>
                  <p:oleObj name="公式" r:id="rId6" imgW="9906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1344"/>
                          <a:ext cx="1410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AutoShape 5"/>
            <p:cNvSpPr>
              <a:spLocks noChangeArrowheads="1"/>
            </p:cNvSpPr>
            <p:nvPr/>
          </p:nvSpPr>
          <p:spPr bwMode="auto">
            <a:xfrm>
              <a:off x="2832" y="1968"/>
              <a:ext cx="816" cy="384"/>
            </a:xfrm>
            <a:prstGeom prst="notchedRightArrow">
              <a:avLst>
                <a:gd name="adj1" fmla="val 57287"/>
                <a:gd name="adj2" fmla="val 80957"/>
              </a:avLst>
            </a:prstGeom>
            <a:gradFill rotWithShape="0">
              <a:gsLst>
                <a:gs pos="0">
                  <a:srgbClr val="9933FF"/>
                </a:gs>
                <a:gs pos="100000">
                  <a:srgbClr val="321153"/>
                </a:gs>
              </a:gsLst>
              <a:lin ang="0" scaled="1"/>
            </a:gra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395288" y="1412875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r>
              <a:rPr lang="en-US" altLang="zh-CN" sz="3600" baseline="-25000"/>
              <a:t>3×5</a:t>
            </a: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7559675" y="1412875"/>
            <a:ext cx="1476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5×3</a:t>
            </a: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322263" y="5516563"/>
            <a:ext cx="792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endParaRPr lang="en-US" altLang="zh-CN" sz="3600" baseline="-25000"/>
          </a:p>
        </p:txBody>
      </p:sp>
      <p:sp>
        <p:nvSpPr>
          <p:cNvPr id="36876" name="Text Box 1024"/>
          <p:cNvSpPr txBox="1">
            <a:spLocks noChangeArrowheads="1"/>
          </p:cNvSpPr>
          <p:nvPr/>
        </p:nvSpPr>
        <p:spPr bwMode="auto">
          <a:xfrm>
            <a:off x="6442075" y="5661025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endParaRPr lang="en-US" altLang="zh-CN" sz="3600" baseline="-25000"/>
          </a:p>
        </p:txBody>
      </p:sp>
      <p:sp>
        <p:nvSpPr>
          <p:cNvPr id="224257" name="Text Box 1025"/>
          <p:cNvSpPr txBox="1">
            <a:spLocks noChangeArrowheads="1"/>
          </p:cNvSpPr>
          <p:nvPr/>
        </p:nvSpPr>
        <p:spPr bwMode="auto">
          <a:xfrm>
            <a:off x="4364038" y="3606800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2  1  14</a:t>
            </a:r>
            <a:endParaRPr lang="en-US" altLang="zh-CN" sz="4400"/>
          </a:p>
        </p:txBody>
      </p:sp>
      <p:sp>
        <p:nvSpPr>
          <p:cNvPr id="224258" name="Text Box 1026"/>
          <p:cNvSpPr txBox="1">
            <a:spLocks noChangeArrowheads="1"/>
          </p:cNvSpPr>
          <p:nvPr/>
        </p:nvSpPr>
        <p:spPr bwMode="auto">
          <a:xfrm>
            <a:off x="4370388" y="6070600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5  1  -5</a:t>
            </a:r>
            <a:endParaRPr lang="en-US" altLang="zh-CN" sz="4400"/>
          </a:p>
        </p:txBody>
      </p:sp>
      <p:sp>
        <p:nvSpPr>
          <p:cNvPr id="224259" name="Text Box 1027"/>
          <p:cNvSpPr txBox="1">
            <a:spLocks noChangeArrowheads="1"/>
          </p:cNvSpPr>
          <p:nvPr/>
        </p:nvSpPr>
        <p:spPr bwMode="auto">
          <a:xfrm>
            <a:off x="4370388" y="4429125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224260" name="Text Box 1028"/>
          <p:cNvSpPr txBox="1">
            <a:spLocks noChangeArrowheads="1"/>
          </p:cNvSpPr>
          <p:nvPr/>
        </p:nvSpPr>
        <p:spPr bwMode="auto">
          <a:xfrm>
            <a:off x="4364038" y="2768600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1  3  36</a:t>
            </a:r>
            <a:endParaRPr lang="en-US" altLang="zh-CN" sz="4400"/>
          </a:p>
        </p:txBody>
      </p:sp>
      <p:sp>
        <p:nvSpPr>
          <p:cNvPr id="224261" name="Text Box 1029"/>
          <p:cNvSpPr txBox="1">
            <a:spLocks noChangeArrowheads="1"/>
          </p:cNvSpPr>
          <p:nvPr/>
        </p:nvSpPr>
        <p:spPr bwMode="auto">
          <a:xfrm>
            <a:off x="4370388" y="5245100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4  3  28</a:t>
            </a:r>
            <a:endParaRPr lang="en-US" altLang="zh-CN" sz="4400"/>
          </a:p>
        </p:txBody>
      </p:sp>
      <p:sp>
        <p:nvSpPr>
          <p:cNvPr id="36882" name="AutoShape 1030"/>
          <p:cNvSpPr>
            <a:spLocks noChangeArrowheads="1"/>
          </p:cNvSpPr>
          <p:nvPr/>
        </p:nvSpPr>
        <p:spPr bwMode="auto">
          <a:xfrm>
            <a:off x="3273425" y="4149725"/>
            <a:ext cx="720725" cy="6477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3" name="Text Box 1031"/>
          <p:cNvSpPr txBox="1">
            <a:spLocks noChangeArrowheads="1"/>
          </p:cNvSpPr>
          <p:nvPr/>
        </p:nvSpPr>
        <p:spPr bwMode="auto">
          <a:xfrm>
            <a:off x="6442075" y="4305300"/>
            <a:ext cx="27019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9933FF"/>
                </a:solidFill>
                <a:ea typeface="楷体_GB2312" pitchFamily="49" charset="-122"/>
              </a:rPr>
              <a:t>时间复杂度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: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  O(t</a:t>
            </a:r>
            <a:r>
              <a:rPr lang="en-US" altLang="zh-CN" b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t)</a:t>
            </a:r>
            <a:endParaRPr lang="en-US" altLang="zh-CN" b="1">
              <a:solidFill>
                <a:srgbClr val="9933FF"/>
              </a:solidFill>
            </a:endParaRPr>
          </a:p>
        </p:txBody>
      </p:sp>
      <p:sp>
        <p:nvSpPr>
          <p:cNvPr id="36884" name="Text Box 1032"/>
          <p:cNvSpPr txBox="1">
            <a:spLocks noChangeArrowheads="1"/>
          </p:cNvSpPr>
          <p:nvPr/>
        </p:nvSpPr>
        <p:spPr bwMode="auto">
          <a:xfrm>
            <a:off x="7772400" y="28765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－排序</a:t>
            </a:r>
          </a:p>
        </p:txBody>
      </p:sp>
      <p:sp>
        <p:nvSpPr>
          <p:cNvPr id="36885" name="Text Box 1033"/>
          <p:cNvSpPr txBox="1">
            <a:spLocks noChangeArrowheads="1"/>
          </p:cNvSpPr>
          <p:nvPr/>
        </p:nvSpPr>
        <p:spPr bwMode="auto">
          <a:xfrm>
            <a:off x="6362700" y="2876550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直接转换</a:t>
            </a:r>
          </a:p>
        </p:txBody>
      </p:sp>
    </p:spTree>
    <p:extLst>
      <p:ext uri="{BB962C8B-B14F-4D97-AF65-F5344CB8AC3E}">
        <p14:creationId xmlns:p14="http://schemas.microsoft.com/office/powerpoint/2010/main" val="307956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7" grpId="0" animBg="1" autoUpdateAnimBg="0"/>
      <p:bldP spid="224258" grpId="0" animBg="1" autoUpdateAnimBg="0"/>
      <p:bldP spid="224259" grpId="0" animBg="1" autoUpdateAnimBg="0"/>
      <p:bldP spid="224260" grpId="0" animBg="1" autoUpdateAnimBg="0"/>
      <p:bldP spid="2242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55650" y="2117725"/>
            <a:ext cx="804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用“三元组”表示时如何实现（以行序为主序）？</a:t>
            </a:r>
            <a:endParaRPr lang="zh-CN" altLang="en-US" sz="2800" b="1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41375" y="2781300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57250" y="3570288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57250" y="4357688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57250" y="5119688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857250" y="588168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4972050" y="3519488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2  1  14</a:t>
            </a:r>
            <a:endParaRPr lang="en-US" altLang="zh-CN" sz="4400"/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4972050" y="5856288"/>
            <a:ext cx="1885950" cy="787400"/>
          </a:xfrm>
          <a:prstGeom prst="rect">
            <a:avLst/>
          </a:prstGeom>
          <a:solidFill>
            <a:srgbClr val="FFCC66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5  1  -5</a:t>
            </a:r>
            <a:endParaRPr lang="en-US" altLang="zh-CN" sz="4400"/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972050" y="4281488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4972050" y="2757488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1  3  36</a:t>
            </a:r>
            <a:endParaRPr lang="en-US" altLang="zh-CN" sz="4400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972050" y="506888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4  3  28</a:t>
            </a:r>
            <a:endParaRPr lang="en-US" altLang="zh-CN" sz="4400"/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 flipV="1">
            <a:off x="2743200" y="3214688"/>
            <a:ext cx="2209800" cy="236220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2738438" y="3133725"/>
            <a:ext cx="2209800" cy="8382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2667000" y="4814888"/>
            <a:ext cx="2286000" cy="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 flipV="1">
            <a:off x="2738438" y="5510213"/>
            <a:ext cx="2160587" cy="922337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2809875" y="3997325"/>
            <a:ext cx="2089150" cy="2376488"/>
          </a:xfrm>
          <a:prstGeom prst="line">
            <a:avLst/>
          </a:prstGeom>
          <a:noFill/>
          <a:ln w="63500">
            <a:solidFill>
              <a:srgbClr val="33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1187450" y="93663"/>
            <a:ext cx="6332538" cy="2039937"/>
            <a:chOff x="278" y="1344"/>
            <a:chExt cx="4867" cy="1920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312" y="1434"/>
              <a:ext cx="14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400" b="1"/>
            </a:p>
          </p:txBody>
        </p:sp>
        <p:graphicFrame>
          <p:nvGraphicFramePr>
            <p:cNvPr id="38942" name="Object 20"/>
            <p:cNvGraphicFramePr>
              <a:graphicFrameLocks noChangeAspect="1"/>
            </p:cNvGraphicFramePr>
            <p:nvPr/>
          </p:nvGraphicFramePr>
          <p:xfrm>
            <a:off x="278" y="1600"/>
            <a:ext cx="2469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公式" r:id="rId4" imgW="1497950" imgH="710891" progId="Equation.3">
                    <p:embed/>
                  </p:oleObj>
                </mc:Choice>
                <mc:Fallback>
                  <p:oleObj name="公式" r:id="rId4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1600"/>
                          <a:ext cx="2469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3" name="Object 21"/>
            <p:cNvGraphicFramePr>
              <a:graphicFrameLocks noChangeAspect="1"/>
            </p:cNvGraphicFramePr>
            <p:nvPr/>
          </p:nvGraphicFramePr>
          <p:xfrm>
            <a:off x="3735" y="1344"/>
            <a:ext cx="1410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公式" r:id="rId6" imgW="990600" imgH="1143000" progId="Equation.3">
                    <p:embed/>
                  </p:oleObj>
                </mc:Choice>
                <mc:Fallback>
                  <p:oleObj name="公式" r:id="rId6" imgW="9906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1344"/>
                          <a:ext cx="1410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AutoShape 22"/>
            <p:cNvSpPr>
              <a:spLocks noChangeArrowheads="1"/>
            </p:cNvSpPr>
            <p:nvPr/>
          </p:nvSpPr>
          <p:spPr bwMode="auto">
            <a:xfrm>
              <a:off x="2832" y="1968"/>
              <a:ext cx="816" cy="384"/>
            </a:xfrm>
            <a:prstGeom prst="notchedRightArrow">
              <a:avLst>
                <a:gd name="adj1" fmla="val 57287"/>
                <a:gd name="adj2" fmla="val 80957"/>
              </a:avLst>
            </a:prstGeom>
            <a:gradFill rotWithShape="0">
              <a:gsLst>
                <a:gs pos="0">
                  <a:srgbClr val="9933FF"/>
                </a:gs>
                <a:gs pos="100000">
                  <a:srgbClr val="321153"/>
                </a:gs>
              </a:gsLst>
              <a:lin ang="0" scaled="1"/>
            </a:gra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sp>
        <p:nvSpPr>
          <p:cNvPr id="38931" name="Text Box 23"/>
          <p:cNvSpPr txBox="1">
            <a:spLocks noChangeArrowheads="1"/>
          </p:cNvSpPr>
          <p:nvPr/>
        </p:nvSpPr>
        <p:spPr bwMode="auto">
          <a:xfrm>
            <a:off x="395288" y="1412875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r>
              <a:rPr lang="en-US" altLang="zh-CN" sz="3600" baseline="-25000"/>
              <a:t>3×5</a:t>
            </a:r>
          </a:p>
        </p:txBody>
      </p:sp>
      <p:sp>
        <p:nvSpPr>
          <p:cNvPr id="38932" name="Text Box 24"/>
          <p:cNvSpPr txBox="1">
            <a:spLocks noChangeArrowheads="1"/>
          </p:cNvSpPr>
          <p:nvPr/>
        </p:nvSpPr>
        <p:spPr bwMode="auto">
          <a:xfrm>
            <a:off x="7559675" y="1412875"/>
            <a:ext cx="1476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5×3</a:t>
            </a:r>
          </a:p>
        </p:txBody>
      </p:sp>
      <p:sp>
        <p:nvSpPr>
          <p:cNvPr id="38933" name="Text Box 25"/>
          <p:cNvSpPr txBox="1">
            <a:spLocks noChangeArrowheads="1"/>
          </p:cNvSpPr>
          <p:nvPr/>
        </p:nvSpPr>
        <p:spPr bwMode="auto">
          <a:xfrm>
            <a:off x="136525" y="5516563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endParaRPr lang="en-US" altLang="zh-CN" sz="3600" baseline="-25000"/>
          </a:p>
        </p:txBody>
      </p:sp>
      <p:sp>
        <p:nvSpPr>
          <p:cNvPr id="38934" name="Text Box 26"/>
          <p:cNvSpPr txBox="1">
            <a:spLocks noChangeArrowheads="1"/>
          </p:cNvSpPr>
          <p:nvPr/>
        </p:nvSpPr>
        <p:spPr bwMode="auto">
          <a:xfrm>
            <a:off x="7667625" y="5661025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endParaRPr lang="en-US" altLang="zh-CN" sz="3600" baseline="-25000"/>
          </a:p>
        </p:txBody>
      </p:sp>
      <p:sp>
        <p:nvSpPr>
          <p:cNvPr id="222236" name="Rectangle 28"/>
          <p:cNvSpPr>
            <a:spLocks noChangeArrowheads="1"/>
          </p:cNvSpPr>
          <p:nvPr/>
        </p:nvSpPr>
        <p:spPr bwMode="auto">
          <a:xfrm>
            <a:off x="34925" y="29767"/>
            <a:ext cx="9144000" cy="255454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算法要点：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依次找 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中的每一列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，存入 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包括两个循环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。对 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中的每一列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循环指针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。在 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的三元组顺序表中找列为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的三元组；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 找到后按顺序存入</a:t>
            </a:r>
            <a:r>
              <a:rPr lang="en-US" altLang="zh-CN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的三元组顺序表中，指针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7200900" y="2876550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选择法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33388" y="2293938"/>
            <a:ext cx="4535487" cy="1131887"/>
            <a:chOff x="273" y="1445"/>
            <a:chExt cx="2857" cy="713"/>
          </a:xfrm>
        </p:grpSpPr>
        <p:sp>
          <p:nvSpPr>
            <p:cNvPr id="38938" name="Text Box 30"/>
            <p:cNvSpPr txBox="1">
              <a:spLocks noChangeArrowheads="1"/>
            </p:cNvSpPr>
            <p:nvPr/>
          </p:nvSpPr>
          <p:spPr bwMode="auto">
            <a:xfrm>
              <a:off x="2674" y="1760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38939" name="Text Box 31"/>
            <p:cNvSpPr txBox="1">
              <a:spLocks noChangeArrowheads="1"/>
            </p:cNvSpPr>
            <p:nvPr/>
          </p:nvSpPr>
          <p:spPr bwMode="auto">
            <a:xfrm>
              <a:off x="273" y="1793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38940" name="Text Box 32"/>
            <p:cNvSpPr txBox="1">
              <a:spLocks noChangeArrowheads="1"/>
            </p:cNvSpPr>
            <p:nvPr/>
          </p:nvSpPr>
          <p:spPr bwMode="auto">
            <a:xfrm>
              <a:off x="860" y="1445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col</a:t>
              </a:r>
            </a:p>
          </p:txBody>
        </p: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62750" y="4357688"/>
            <a:ext cx="25807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FF33CC"/>
                </a:solidFill>
                <a:ea typeface="楷体_GB2312" pitchFamily="49" charset="-122"/>
              </a:rPr>
              <a:t>时间复杂度为</a:t>
            </a:r>
            <a:r>
              <a:rPr lang="en-US" altLang="zh-CN" sz="2400" b="1" dirty="0">
                <a:solidFill>
                  <a:srgbClr val="FF33CC"/>
                </a:solidFill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CC"/>
                </a:solidFill>
                <a:ea typeface="楷体_GB2312" pitchFamily="49" charset="-122"/>
              </a:rPr>
              <a:t>      O(</a:t>
            </a:r>
            <a:r>
              <a:rPr lang="en-US" altLang="zh-CN" sz="2400" b="1" dirty="0" err="1">
                <a:solidFill>
                  <a:srgbClr val="FF33CC"/>
                </a:solidFill>
                <a:ea typeface="楷体_GB2312" pitchFamily="49" charset="-122"/>
              </a:rPr>
              <a:t>n</a:t>
            </a:r>
            <a:r>
              <a:rPr lang="en-US" altLang="zh-CN" sz="24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b="1" dirty="0" err="1">
                <a:solidFill>
                  <a:srgbClr val="FF33CC"/>
                </a:solidFill>
                <a:ea typeface="楷体_GB2312" pitchFamily="49" charset="-122"/>
              </a:rPr>
              <a:t>t</a:t>
            </a:r>
            <a:r>
              <a:rPr lang="en-US" altLang="zh-CN" sz="2400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22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6" grpId="0" animBg="1" autoUpdateAnimBg="0"/>
      <p:bldP spid="222217" grpId="0" animBg="1" autoUpdateAnimBg="0"/>
      <p:bldP spid="222218" grpId="0" animBg="1" autoUpdateAnimBg="0"/>
      <p:bldP spid="222219" grpId="0" animBg="1" autoUpdateAnimBg="0"/>
      <p:bldP spid="222220" grpId="0" animBg="1" autoUpdateAnimBg="0"/>
      <p:bldP spid="222221" grpId="0" animBg="1"/>
      <p:bldP spid="222222" grpId="0" animBg="1"/>
      <p:bldP spid="222223" grpId="0" animBg="1"/>
      <p:bldP spid="222224" grpId="0" animBg="1"/>
      <p:bldP spid="222225" grpId="0" animBg="1"/>
      <p:bldP spid="222236" grpId="0" animBg="1"/>
      <p:bldP spid="2222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07950" y="176213"/>
            <a:ext cx="8936038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ea typeface="楷体_GB2312" pitchFamily="49" charset="-122"/>
              </a:rPr>
              <a:t>Status</a:t>
            </a:r>
            <a:r>
              <a:rPr lang="en-US" altLang="zh-CN" sz="3000" dirty="0">
                <a:ea typeface="楷体_GB2312" pitchFamily="49" charset="-122"/>
              </a:rPr>
              <a:t> </a:t>
            </a:r>
            <a:r>
              <a:rPr lang="en-US" altLang="zh-CN" sz="3000" dirty="0" err="1">
                <a:ea typeface="楷体_GB2312" pitchFamily="49" charset="-122"/>
              </a:rPr>
              <a:t>TransposeSMatrix</a:t>
            </a:r>
            <a:r>
              <a:rPr lang="en-US" altLang="zh-CN" sz="3000" dirty="0">
                <a:ea typeface="楷体_GB2312" pitchFamily="49" charset="-122"/>
              </a:rPr>
              <a:t>(</a:t>
            </a:r>
            <a:r>
              <a:rPr lang="en-US" altLang="zh-CN" sz="3000" dirty="0" err="1">
                <a:ea typeface="楷体_GB2312" pitchFamily="49" charset="-122"/>
              </a:rPr>
              <a:t>TSMatrix</a:t>
            </a:r>
            <a:r>
              <a:rPr lang="en-US" altLang="zh-CN" sz="3000" dirty="0">
                <a:ea typeface="楷体_GB2312" pitchFamily="49" charset="-122"/>
              </a:rPr>
              <a:t> M, </a:t>
            </a:r>
            <a:r>
              <a:rPr lang="en-US" altLang="zh-CN" sz="3000" dirty="0" err="1">
                <a:ea typeface="楷体_GB2312" pitchFamily="49" charset="-122"/>
              </a:rPr>
              <a:t>TSMatrix</a:t>
            </a:r>
            <a:r>
              <a:rPr lang="en-US" altLang="zh-CN" sz="3000" dirty="0">
                <a:ea typeface="楷体_GB2312" pitchFamily="49" charset="-122"/>
              </a:rPr>
              <a:t> </a:t>
            </a:r>
            <a:r>
              <a:rPr lang="en-US" altLang="zh-CN" sz="3000" b="1" dirty="0">
                <a:ea typeface="楷体_GB2312" pitchFamily="49" charset="-122"/>
              </a:rPr>
              <a:t>&amp;</a:t>
            </a:r>
            <a:r>
              <a:rPr lang="en-US" altLang="zh-CN" sz="3000" dirty="0">
                <a:ea typeface="楷体_GB2312" pitchFamily="49" charset="-122"/>
              </a:rPr>
              <a:t>T)</a:t>
            </a:r>
            <a:r>
              <a:rPr lang="en-US" altLang="zh-CN" sz="3000" b="1" dirty="0">
                <a:ea typeface="楷体_GB2312" pitchFamily="49" charset="-122"/>
              </a:rPr>
              <a:t>{</a:t>
            </a:r>
            <a:endParaRPr lang="en-US" altLang="zh-CN" sz="300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T.mu = M.nu;  T.nu = M.mu;  </a:t>
            </a:r>
            <a:r>
              <a:rPr lang="en-US" altLang="zh-CN" sz="3000" dirty="0" err="1">
                <a:ea typeface="楷体_GB2312" pitchFamily="49" charset="-122"/>
              </a:rPr>
              <a:t>T.tu</a:t>
            </a:r>
            <a:r>
              <a:rPr lang="en-US" altLang="zh-CN" sz="3000" dirty="0">
                <a:ea typeface="楷体_GB2312" pitchFamily="49" charset="-122"/>
              </a:rPr>
              <a:t> = </a:t>
            </a:r>
            <a:r>
              <a:rPr lang="en-US" altLang="zh-CN" sz="3000" dirty="0" err="1">
                <a:ea typeface="楷体_GB2312" pitchFamily="49" charset="-122"/>
              </a:rPr>
              <a:t>M.tu</a:t>
            </a:r>
            <a:r>
              <a:rPr lang="en-US" altLang="zh-CN" sz="3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</a:t>
            </a:r>
            <a:r>
              <a:rPr lang="en-US" altLang="zh-CN" sz="3000" b="1" dirty="0">
                <a:solidFill>
                  <a:srgbClr val="990033"/>
                </a:solidFill>
                <a:ea typeface="楷体_GB2312" pitchFamily="49" charset="-122"/>
              </a:rPr>
              <a:t>if</a:t>
            </a:r>
            <a:r>
              <a:rPr lang="en-US" altLang="zh-CN" sz="3000" dirty="0">
                <a:solidFill>
                  <a:srgbClr val="990033"/>
                </a:solidFill>
                <a:ea typeface="楷体_GB2312" pitchFamily="49" charset="-122"/>
              </a:rPr>
              <a:t> (</a:t>
            </a:r>
            <a:r>
              <a:rPr lang="en-US" altLang="zh-CN" sz="3000" dirty="0" err="1">
                <a:solidFill>
                  <a:srgbClr val="990033"/>
                </a:solidFill>
                <a:ea typeface="楷体_GB2312" pitchFamily="49" charset="-122"/>
              </a:rPr>
              <a:t>T.tu</a:t>
            </a:r>
            <a:r>
              <a:rPr lang="en-US" altLang="zh-CN" sz="3000" dirty="0">
                <a:solidFill>
                  <a:srgbClr val="990033"/>
                </a:solidFill>
                <a:ea typeface="楷体_GB2312" pitchFamily="49" charset="-122"/>
              </a:rPr>
              <a:t>)</a:t>
            </a:r>
            <a:r>
              <a:rPr lang="en-US" altLang="zh-CN" sz="3000" dirty="0">
                <a:ea typeface="楷体_GB2312" pitchFamily="49" charset="-122"/>
              </a:rPr>
              <a:t> </a:t>
            </a:r>
            <a:r>
              <a:rPr lang="en-US" altLang="zh-CN" sz="3000" b="1" dirty="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ea typeface="楷体_GB2312" pitchFamily="49" charset="-122"/>
              </a:rPr>
              <a:t>    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3000" dirty="0">
                <a:ea typeface="楷体_GB2312" pitchFamily="49" charset="-122"/>
              </a:rPr>
              <a:t>=1;	</a:t>
            </a:r>
            <a:r>
              <a:rPr lang="en-US" altLang="zh-CN" sz="2400" dirty="0">
                <a:ea typeface="楷体_GB2312" pitchFamily="49" charset="-122"/>
              </a:rPr>
              <a:t>//q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的下标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>
                <a:ea typeface="楷体_GB2312" pitchFamily="49" charset="-122"/>
              </a:rPr>
              <a:t>    </a:t>
            </a:r>
            <a:r>
              <a:rPr lang="en-US" altLang="zh-CN" sz="3000" b="1" dirty="0">
                <a:ea typeface="楷体_GB2312" pitchFamily="49" charset="-122"/>
              </a:rPr>
              <a:t>for</a:t>
            </a:r>
            <a:r>
              <a:rPr lang="en-US" altLang="zh-CN" sz="3000" dirty="0">
                <a:ea typeface="楷体_GB2312" pitchFamily="49" charset="-122"/>
              </a:rPr>
              <a:t> (col=1; col&lt;=</a:t>
            </a:r>
            <a:r>
              <a:rPr lang="en-US" altLang="zh-CN" sz="3000" dirty="0">
                <a:solidFill>
                  <a:srgbClr val="FF33CC"/>
                </a:solidFill>
                <a:ea typeface="楷体_GB2312" pitchFamily="49" charset="-122"/>
              </a:rPr>
              <a:t>M.nu</a:t>
            </a:r>
            <a:r>
              <a:rPr lang="en-US" altLang="zh-CN" sz="3000" dirty="0">
                <a:ea typeface="楷体_GB2312" pitchFamily="49" charset="-122"/>
              </a:rPr>
              <a:t>; ++col) 	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按列</a:t>
            </a:r>
            <a:r>
              <a:rPr lang="en-US" altLang="zh-CN" sz="3000" dirty="0">
                <a:solidFill>
                  <a:srgbClr val="800000"/>
                </a:solidFill>
                <a:ea typeface="楷体_GB2312" pitchFamily="49" charset="-122"/>
              </a:rPr>
              <a:t>col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扫描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	</a:t>
            </a:r>
            <a:r>
              <a:rPr lang="en-US" altLang="zh-CN" sz="3000" b="1" dirty="0">
                <a:ea typeface="楷体_GB2312" pitchFamily="49" charset="-122"/>
              </a:rPr>
              <a:t>for</a:t>
            </a:r>
            <a:r>
              <a:rPr lang="en-US" altLang="zh-CN" sz="3000" dirty="0">
                <a:ea typeface="楷体_GB2312" pitchFamily="49" charset="-122"/>
              </a:rPr>
              <a:t> (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=1; 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&lt;=</a:t>
            </a:r>
            <a:r>
              <a:rPr lang="en-US" altLang="zh-CN" sz="3000" dirty="0" err="1">
                <a:solidFill>
                  <a:srgbClr val="FF33CC"/>
                </a:solidFill>
                <a:ea typeface="楷体_GB2312" pitchFamily="49" charset="-122"/>
              </a:rPr>
              <a:t>M.tu</a:t>
            </a:r>
            <a:r>
              <a:rPr lang="en-US" altLang="zh-CN" sz="3000" dirty="0">
                <a:ea typeface="楷体_GB2312" pitchFamily="49" charset="-122"/>
              </a:rPr>
              <a:t>; ++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)  	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//p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的下标，将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zh-CN" altLang="en-US" sz="3000" dirty="0">
                <a:solidFill>
                  <a:srgbClr val="9933FF"/>
                </a:solidFill>
                <a:ea typeface="楷体_GB2312" pitchFamily="49" charset="-122"/>
              </a:rPr>
              <a:t>     </a:t>
            </a:r>
            <a:r>
              <a:rPr lang="en-US" altLang="zh-CN" sz="3000" dirty="0">
                <a:solidFill>
                  <a:srgbClr val="9933FF"/>
                </a:solidFill>
                <a:ea typeface="楷体_GB2312" pitchFamily="49" charset="-122"/>
              </a:rPr>
              <a:t>if( </a:t>
            </a:r>
            <a:r>
              <a:rPr lang="en-US" altLang="zh-CN" sz="3000" dirty="0" err="1">
                <a:solidFill>
                  <a:srgbClr val="9933FF"/>
                </a:solidFill>
                <a:ea typeface="楷体_GB2312" pitchFamily="49" charset="-122"/>
              </a:rPr>
              <a:t>M.data</a:t>
            </a:r>
            <a:r>
              <a:rPr lang="en-US" altLang="zh-CN" sz="3000" dirty="0">
                <a:solidFill>
                  <a:srgbClr val="9933FF"/>
                </a:solidFill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solidFill>
                  <a:srgbClr val="9933FF"/>
                </a:solidFill>
                <a:ea typeface="楷体_GB2312" pitchFamily="49" charset="-122"/>
              </a:rPr>
              <a:t>].j==col ) {    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第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col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列的元转置道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中</a:t>
            </a:r>
            <a:endParaRPr lang="zh-CN" altLang="en-US" sz="3000" dirty="0">
              <a:solidFill>
                <a:srgbClr val="8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9933FF"/>
                </a:solidFill>
                <a:ea typeface="楷体_GB2312" pitchFamily="49" charset="-122"/>
              </a:rPr>
              <a:t>	         </a:t>
            </a:r>
            <a:r>
              <a:rPr lang="en-US" altLang="zh-CN" sz="3000" dirty="0" err="1">
                <a:ea typeface="楷体_GB2312" pitchFamily="49" charset="-122"/>
              </a:rPr>
              <a:t>T.data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3000" dirty="0">
                <a:ea typeface="楷体_GB2312" pitchFamily="49" charset="-122"/>
              </a:rPr>
              <a:t>].</a:t>
            </a:r>
            <a:r>
              <a:rPr lang="en-US" altLang="zh-CN" sz="3000" dirty="0" err="1">
                <a:ea typeface="楷体_GB2312" pitchFamily="49" charset="-122"/>
              </a:rPr>
              <a:t>i</a:t>
            </a:r>
            <a:r>
              <a:rPr lang="en-US" altLang="zh-CN" sz="3000" dirty="0">
                <a:ea typeface="楷体_GB2312" pitchFamily="49" charset="-122"/>
              </a:rPr>
              <a:t>=</a:t>
            </a:r>
            <a:r>
              <a:rPr lang="en-US" altLang="zh-CN" sz="3000" dirty="0" err="1">
                <a:ea typeface="楷体_GB2312" pitchFamily="49" charset="-122"/>
              </a:rPr>
              <a:t>M.data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].j;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	         </a:t>
            </a:r>
            <a:r>
              <a:rPr lang="en-US" altLang="zh-CN" sz="3000" dirty="0" err="1">
                <a:ea typeface="楷体_GB2312" pitchFamily="49" charset="-122"/>
              </a:rPr>
              <a:t>T.data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3000" dirty="0">
                <a:ea typeface="楷体_GB2312" pitchFamily="49" charset="-122"/>
              </a:rPr>
              <a:t>].j=</a:t>
            </a:r>
            <a:r>
              <a:rPr lang="en-US" altLang="zh-CN" sz="3000" dirty="0" err="1">
                <a:ea typeface="楷体_GB2312" pitchFamily="49" charset="-122"/>
              </a:rPr>
              <a:t>M.data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].</a:t>
            </a:r>
            <a:r>
              <a:rPr lang="en-US" altLang="zh-CN" sz="3000" dirty="0" err="1">
                <a:ea typeface="楷体_GB2312" pitchFamily="49" charset="-122"/>
              </a:rPr>
              <a:t>i</a:t>
            </a:r>
            <a:r>
              <a:rPr lang="en-US" altLang="zh-CN" sz="3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		</a:t>
            </a:r>
            <a:r>
              <a:rPr lang="en-US" altLang="zh-CN" sz="3000" dirty="0" err="1">
                <a:ea typeface="楷体_GB2312" pitchFamily="49" charset="-122"/>
              </a:rPr>
              <a:t>T.data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3000" dirty="0">
                <a:ea typeface="楷体_GB2312" pitchFamily="49" charset="-122"/>
              </a:rPr>
              <a:t>].e=</a:t>
            </a:r>
            <a:r>
              <a:rPr lang="en-US" altLang="zh-CN" sz="3000" dirty="0" err="1">
                <a:ea typeface="楷体_GB2312" pitchFamily="49" charset="-122"/>
              </a:rPr>
              <a:t>M.data</a:t>
            </a:r>
            <a:r>
              <a:rPr lang="en-US" altLang="zh-CN" sz="3000" dirty="0">
                <a:ea typeface="楷体_GB2312" pitchFamily="49" charset="-122"/>
              </a:rPr>
              <a:t>[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3000" dirty="0">
                <a:ea typeface="楷体_GB2312" pitchFamily="49" charset="-122"/>
              </a:rPr>
              <a:t>].e;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		++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3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ea typeface="楷体_GB2312" pitchFamily="49" charset="-122"/>
              </a:rPr>
              <a:t>              } </a:t>
            </a:r>
            <a:r>
              <a:rPr lang="en-US" altLang="zh-CN" sz="3000" dirty="0">
                <a:ea typeface="楷体_GB2312" pitchFamily="49" charset="-122"/>
              </a:rPr>
              <a:t>//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</a:t>
            </a:r>
            <a:r>
              <a:rPr lang="en-US" altLang="zh-CN" sz="3000" b="1" dirty="0">
                <a:ea typeface="楷体_GB2312" pitchFamily="49" charset="-122"/>
              </a:rPr>
              <a:t>return </a:t>
            </a:r>
            <a:r>
              <a:rPr lang="en-US" altLang="zh-CN" sz="3000" dirty="0">
                <a:ea typeface="楷体_GB2312" pitchFamily="49" charset="-122"/>
              </a:rPr>
              <a:t>OK;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ea typeface="楷体_GB2312" pitchFamily="49" charset="-122"/>
              </a:rPr>
              <a:t>}</a:t>
            </a:r>
            <a:r>
              <a:rPr lang="en-US" altLang="zh-CN" sz="3000" dirty="0">
                <a:ea typeface="楷体_GB2312" pitchFamily="49" charset="-122"/>
              </a:rPr>
              <a:t> //</a:t>
            </a:r>
            <a:r>
              <a:rPr lang="en-US" altLang="zh-CN" sz="3000" dirty="0" err="1">
                <a:ea typeface="楷体_GB2312" pitchFamily="49" charset="-122"/>
              </a:rPr>
              <a:t>TransposeSMatrix</a:t>
            </a:r>
            <a:endParaRPr lang="en-US" altLang="zh-CN" sz="3000" dirty="0">
              <a:ea typeface="楷体_GB2312" pitchFamily="49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172529" y="5064807"/>
            <a:ext cx="35632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FF33CC"/>
                </a:solidFill>
                <a:ea typeface="楷体_GB2312" pitchFamily="49" charset="-122"/>
              </a:rPr>
              <a:t>时间复杂度为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      O(</a:t>
            </a:r>
            <a:r>
              <a:rPr lang="en-US" altLang="zh-CN" b="1" dirty="0" err="1">
                <a:solidFill>
                  <a:srgbClr val="FF33CC"/>
                </a:solidFill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b="1" dirty="0" err="1">
                <a:solidFill>
                  <a:srgbClr val="FF33CC"/>
                </a:solidFill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9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8"/>
          <p:cNvGrpSpPr>
            <a:grpSpLocks/>
          </p:cNvGrpSpPr>
          <p:nvPr/>
        </p:nvGrpSpPr>
        <p:grpSpPr bwMode="auto">
          <a:xfrm>
            <a:off x="993775" y="2660650"/>
            <a:ext cx="1901825" cy="3887788"/>
            <a:chOff x="914" y="1752"/>
            <a:chExt cx="1198" cy="2449"/>
          </a:xfrm>
        </p:grpSpPr>
        <p:sp>
          <p:nvSpPr>
            <p:cNvPr id="43025" name="Text Box 3"/>
            <p:cNvSpPr txBox="1">
              <a:spLocks noChangeArrowheads="1"/>
            </p:cNvSpPr>
            <p:nvPr/>
          </p:nvSpPr>
          <p:spPr bwMode="auto">
            <a:xfrm>
              <a:off x="914" y="1752"/>
              <a:ext cx="1188" cy="49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254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990033"/>
                  </a:solidFill>
                </a:rPr>
                <a:t>1  2  14</a:t>
              </a:r>
              <a:endParaRPr lang="en-US" altLang="zh-CN" sz="4400"/>
            </a:p>
          </p:txBody>
        </p:sp>
        <p:sp>
          <p:nvSpPr>
            <p:cNvPr id="43026" name="Text Box 4"/>
            <p:cNvSpPr txBox="1">
              <a:spLocks noChangeArrowheads="1"/>
            </p:cNvSpPr>
            <p:nvPr/>
          </p:nvSpPr>
          <p:spPr bwMode="auto">
            <a:xfrm>
              <a:off x="924" y="2249"/>
              <a:ext cx="1188" cy="496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>
              <a:solidFill>
                <a:srgbClr val="99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990033"/>
                  </a:solidFill>
                </a:rPr>
                <a:t>1  5  -5</a:t>
              </a:r>
              <a:endParaRPr lang="en-US" altLang="zh-CN" sz="4400"/>
            </a:p>
          </p:txBody>
        </p:sp>
        <p:sp>
          <p:nvSpPr>
            <p:cNvPr id="43027" name="Text Box 5"/>
            <p:cNvSpPr txBox="1">
              <a:spLocks noChangeArrowheads="1"/>
            </p:cNvSpPr>
            <p:nvPr/>
          </p:nvSpPr>
          <p:spPr bwMode="auto">
            <a:xfrm>
              <a:off x="924" y="2745"/>
              <a:ext cx="1188" cy="496"/>
            </a:xfrm>
            <a:prstGeom prst="rect">
              <a:avLst/>
            </a:prstGeom>
            <a:solidFill>
              <a:srgbClr val="FFCC00">
                <a:alpha val="50195"/>
              </a:srgbClr>
            </a:solidFill>
            <a:ln w="25400">
              <a:solidFill>
                <a:srgbClr val="99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990033"/>
                  </a:solidFill>
                </a:rPr>
                <a:t>2  2  -7</a:t>
              </a:r>
              <a:endParaRPr lang="en-US" altLang="zh-CN" sz="4400"/>
            </a:p>
          </p:txBody>
        </p:sp>
        <p:sp>
          <p:nvSpPr>
            <p:cNvPr id="43028" name="Text Box 6"/>
            <p:cNvSpPr txBox="1">
              <a:spLocks noChangeArrowheads="1"/>
            </p:cNvSpPr>
            <p:nvPr/>
          </p:nvSpPr>
          <p:spPr bwMode="auto">
            <a:xfrm>
              <a:off x="924" y="3225"/>
              <a:ext cx="1188" cy="49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990033"/>
                  </a:solidFill>
                </a:rPr>
                <a:t>3  1  36</a:t>
              </a:r>
              <a:endParaRPr lang="en-US" altLang="zh-CN" sz="4400"/>
            </a:p>
          </p:txBody>
        </p:sp>
        <p:sp>
          <p:nvSpPr>
            <p:cNvPr id="43029" name="Text Box 7"/>
            <p:cNvSpPr txBox="1">
              <a:spLocks noChangeArrowheads="1"/>
            </p:cNvSpPr>
            <p:nvPr/>
          </p:nvSpPr>
          <p:spPr bwMode="auto">
            <a:xfrm>
              <a:off x="924" y="3705"/>
              <a:ext cx="1188" cy="496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990033"/>
                  </a:solidFill>
                </a:rPr>
                <a:t>3  4  28</a:t>
              </a:r>
              <a:endParaRPr lang="en-US" altLang="zh-CN" sz="4400"/>
            </a:p>
          </p:txBody>
        </p:sp>
      </p:grp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5124450" y="3398838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2  1  14</a:t>
            </a:r>
            <a:endParaRPr lang="en-US" altLang="zh-CN" sz="4400"/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124450" y="5735638"/>
            <a:ext cx="1885950" cy="787400"/>
          </a:xfrm>
          <a:prstGeom prst="rect">
            <a:avLst/>
          </a:prstGeom>
          <a:solidFill>
            <a:srgbClr val="FFCC66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5  1  -5</a:t>
            </a:r>
            <a:endParaRPr lang="en-US" altLang="zh-CN" sz="440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124450" y="4160838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124450" y="2636838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1  3  36</a:t>
            </a:r>
            <a:endParaRPr lang="en-US" altLang="zh-CN" sz="4400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124450" y="4948238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4  3  28</a:t>
            </a:r>
            <a:endParaRPr lang="en-US" altLang="zh-CN" sz="4400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 flipV="1">
            <a:off x="2895600" y="3094038"/>
            <a:ext cx="2209800" cy="236220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2890838" y="3013075"/>
            <a:ext cx="2209800" cy="8382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2819400" y="4694238"/>
            <a:ext cx="2286000" cy="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2890838" y="5389563"/>
            <a:ext cx="2160587" cy="922337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2962275" y="3876675"/>
            <a:ext cx="2089150" cy="2376488"/>
          </a:xfrm>
          <a:prstGeom prst="line">
            <a:avLst/>
          </a:prstGeom>
          <a:noFill/>
          <a:ln w="63500">
            <a:solidFill>
              <a:srgbClr val="33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Text Box 25"/>
          <p:cNvSpPr txBox="1">
            <a:spLocks noChangeArrowheads="1"/>
          </p:cNvSpPr>
          <p:nvPr/>
        </p:nvSpPr>
        <p:spPr bwMode="auto">
          <a:xfrm>
            <a:off x="250825" y="5395913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</a:t>
            </a:r>
            <a:endParaRPr lang="en-US" altLang="zh-CN" sz="3600" baseline="-25000"/>
          </a:p>
        </p:txBody>
      </p:sp>
      <p:sp>
        <p:nvSpPr>
          <p:cNvPr id="43022" name="Text Box 26"/>
          <p:cNvSpPr txBox="1">
            <a:spLocks noChangeArrowheads="1"/>
          </p:cNvSpPr>
          <p:nvPr/>
        </p:nvSpPr>
        <p:spPr bwMode="auto">
          <a:xfrm>
            <a:off x="7210425" y="5540375"/>
            <a:ext cx="79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T</a:t>
            </a:r>
            <a:endParaRPr lang="en-US" altLang="zh-CN" sz="3600" baseline="-25000"/>
          </a:p>
        </p:txBody>
      </p:sp>
      <p:sp>
        <p:nvSpPr>
          <p:cNvPr id="156701" name="Rectangle 29"/>
          <p:cNvSpPr>
            <a:spLocks noChangeArrowheads="1"/>
          </p:cNvSpPr>
          <p:nvPr/>
        </p:nvSpPr>
        <p:spPr bwMode="auto">
          <a:xfrm>
            <a:off x="323850" y="450850"/>
            <a:ext cx="8820150" cy="203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算法改进：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依次扫描找 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中的每一个非零元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并根据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 其对应的列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直接插入 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中相应的位置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怎样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确定每个非零元素在 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中的位置？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必须预先知道 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中每一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列的非零元素的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个数。</a:t>
            </a:r>
          </a:p>
        </p:txBody>
      </p:sp>
      <p:sp>
        <p:nvSpPr>
          <p:cNvPr id="294912" name="Text Box 1024"/>
          <p:cNvSpPr txBox="1">
            <a:spLocks noChangeArrowheads="1"/>
          </p:cNvSpPr>
          <p:nvPr/>
        </p:nvSpPr>
        <p:spPr bwMode="auto">
          <a:xfrm>
            <a:off x="7200900" y="2876550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插入法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210425" y="4625072"/>
            <a:ext cx="18630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时间复杂度为</a:t>
            </a:r>
            <a:r>
              <a:rPr lang="en-US" altLang="zh-CN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33CC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FF33CC"/>
                </a:solidFill>
                <a:ea typeface="楷体_GB2312" pitchFamily="49" charset="-122"/>
              </a:rPr>
              <a:t>O(t</a:t>
            </a:r>
            <a:r>
              <a:rPr lang="en-US" altLang="zh-CN" sz="2000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6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6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6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 animBg="1" autoUpdateAnimBg="0"/>
      <p:bldP spid="156681" grpId="0" animBg="1" autoUpdateAnimBg="0"/>
      <p:bldP spid="156682" grpId="0" animBg="1" autoUpdateAnimBg="0"/>
      <p:bldP spid="156683" grpId="0" animBg="1" autoUpdateAnimBg="0"/>
      <p:bldP spid="156684" grpId="0" animBg="1" autoUpdateAnimBg="0"/>
      <p:bldP spid="156685" grpId="0" animBg="1"/>
      <p:bldP spid="156686" grpId="0" animBg="1"/>
      <p:bldP spid="156687" grpId="0" animBg="1"/>
      <p:bldP spid="156688" grpId="0" animBg="1"/>
      <p:bldP spid="156689" grpId="0" animBg="1"/>
      <p:bldP spid="2949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536575" y="2087563"/>
          <a:ext cx="2106613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文档" r:id="rId4" imgW="2164120" imgH="2860448" progId="Word.Document.8">
                  <p:embed/>
                </p:oleObj>
              </mc:Choice>
              <mc:Fallback>
                <p:oleObj name="文档" r:id="rId4" imgW="2164120" imgH="2860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087563"/>
                        <a:ext cx="2106613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3176588" y="2309813"/>
          <a:ext cx="54864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Document" r:id="rId6" imgW="5499576" imgH="1797256" progId="Word.Document.8">
                  <p:embed/>
                </p:oleObj>
              </mc:Choice>
              <mc:Fallback>
                <p:oleObj name="Document" r:id="rId6" imgW="5499576" imgH="1797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309813"/>
                        <a:ext cx="54864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106488" y="4602163"/>
            <a:ext cx="7526337" cy="6524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for (t=1; t&lt;=M.tu; ++t)  ++num[M.data[t].j];</a:t>
            </a:r>
            <a:endParaRPr lang="en-US" altLang="zh-CN">
              <a:solidFill>
                <a:srgbClr val="9933FF"/>
              </a:solidFill>
              <a:ea typeface="楷体_GB2312" pitchFamily="49" charset="-122"/>
            </a:endParaRPr>
          </a:p>
        </p:txBody>
      </p:sp>
      <p:grpSp>
        <p:nvGrpSpPr>
          <p:cNvPr id="45061" name="Group 0"/>
          <p:cNvGrpSpPr>
            <a:grpSpLocks/>
          </p:cNvGrpSpPr>
          <p:nvPr/>
        </p:nvGrpSpPr>
        <p:grpSpPr bwMode="auto">
          <a:xfrm>
            <a:off x="1403350" y="44450"/>
            <a:ext cx="6332538" cy="2039938"/>
            <a:chOff x="278" y="1344"/>
            <a:chExt cx="4867" cy="1920"/>
          </a:xfrm>
        </p:grpSpPr>
        <p:sp>
          <p:nvSpPr>
            <p:cNvPr id="45066" name="Text Box 1"/>
            <p:cNvSpPr txBox="1">
              <a:spLocks noChangeArrowheads="1"/>
            </p:cNvSpPr>
            <p:nvPr/>
          </p:nvSpPr>
          <p:spPr bwMode="auto">
            <a:xfrm>
              <a:off x="312" y="1434"/>
              <a:ext cx="14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400" b="1"/>
            </a:p>
          </p:txBody>
        </p:sp>
        <p:graphicFrame>
          <p:nvGraphicFramePr>
            <p:cNvPr id="45067" name="Object 2"/>
            <p:cNvGraphicFramePr>
              <a:graphicFrameLocks noChangeAspect="1"/>
            </p:cNvGraphicFramePr>
            <p:nvPr/>
          </p:nvGraphicFramePr>
          <p:xfrm>
            <a:off x="278" y="1600"/>
            <a:ext cx="2469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公式" r:id="rId8" imgW="1497950" imgH="710891" progId="Equation.3">
                    <p:embed/>
                  </p:oleObj>
                </mc:Choice>
                <mc:Fallback>
                  <p:oleObj name="公式" r:id="rId8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1600"/>
                          <a:ext cx="2469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5"/>
            <p:cNvGraphicFramePr>
              <a:graphicFrameLocks noChangeAspect="1"/>
            </p:cNvGraphicFramePr>
            <p:nvPr/>
          </p:nvGraphicFramePr>
          <p:xfrm>
            <a:off x="3735" y="1344"/>
            <a:ext cx="1410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公式" r:id="rId10" imgW="990600" imgH="1143000" progId="Equation.3">
                    <p:embed/>
                  </p:oleObj>
                </mc:Choice>
                <mc:Fallback>
                  <p:oleObj name="公式" r:id="rId10" imgW="9906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1344"/>
                          <a:ext cx="1410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AutoShape 4"/>
            <p:cNvSpPr>
              <a:spLocks noChangeArrowheads="1"/>
            </p:cNvSpPr>
            <p:nvPr/>
          </p:nvSpPr>
          <p:spPr bwMode="auto">
            <a:xfrm>
              <a:off x="2832" y="1968"/>
              <a:ext cx="816" cy="384"/>
            </a:xfrm>
            <a:prstGeom prst="notchedRightArrow">
              <a:avLst>
                <a:gd name="adj1" fmla="val 57287"/>
                <a:gd name="adj2" fmla="val 80957"/>
              </a:avLst>
            </a:prstGeom>
            <a:gradFill rotWithShape="0">
              <a:gsLst>
                <a:gs pos="0">
                  <a:srgbClr val="9933FF"/>
                </a:gs>
                <a:gs pos="100000">
                  <a:srgbClr val="321153"/>
                </a:gs>
              </a:gsLst>
              <a:lin ang="0" scaled="1"/>
            </a:gra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sp>
        <p:nvSpPr>
          <p:cNvPr id="158726" name="AutoShape 6"/>
          <p:cNvSpPr>
            <a:spLocks noChangeArrowheads="1"/>
          </p:cNvSpPr>
          <p:nvPr/>
        </p:nvSpPr>
        <p:spPr bwMode="auto">
          <a:xfrm>
            <a:off x="1116013" y="717550"/>
            <a:ext cx="2808287" cy="1009650"/>
          </a:xfrm>
          <a:prstGeom prst="wedgeRoundRectCallout">
            <a:avLst>
              <a:gd name="adj1" fmla="val 43949"/>
              <a:gd name="adj2" fmla="val 1786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列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非零元的个数</a:t>
            </a:r>
          </a:p>
        </p:txBody>
      </p:sp>
      <p:sp>
        <p:nvSpPr>
          <p:cNvPr id="158727" name="AutoShape 7"/>
          <p:cNvSpPr>
            <a:spLocks noChangeArrowheads="1"/>
          </p:cNvSpPr>
          <p:nvPr/>
        </p:nvSpPr>
        <p:spPr bwMode="auto">
          <a:xfrm>
            <a:off x="4911725" y="719138"/>
            <a:ext cx="3673475" cy="936625"/>
          </a:xfrm>
          <a:prstGeom prst="wedgeRoundRectCallout">
            <a:avLst>
              <a:gd name="adj1" fmla="val -55014"/>
              <a:gd name="adj2" fmla="val 25053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列的第一个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非零元在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中的位置</a:t>
            </a:r>
          </a:p>
        </p:txBody>
      </p:sp>
      <p:sp>
        <p:nvSpPr>
          <p:cNvPr id="162816" name="Text Box 1024"/>
          <p:cNvSpPr txBox="1">
            <a:spLocks noChangeArrowheads="1"/>
          </p:cNvSpPr>
          <p:nvPr/>
        </p:nvSpPr>
        <p:spPr bwMode="auto">
          <a:xfrm>
            <a:off x="1042988" y="5281613"/>
            <a:ext cx="7561262" cy="1554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cpot[1]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for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(col=2; col&lt;=M.nu; ++col)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   cpot[col] = cpot[col-1] + num[col-1];</a:t>
            </a:r>
          </a:p>
        </p:txBody>
      </p:sp>
      <p:sp>
        <p:nvSpPr>
          <p:cNvPr id="45065" name="Text Box 1025"/>
          <p:cNvSpPr txBox="1">
            <a:spLocks noChangeArrowheads="1"/>
          </p:cNvSpPr>
          <p:nvPr/>
        </p:nvSpPr>
        <p:spPr bwMode="auto">
          <a:xfrm>
            <a:off x="539750" y="1484313"/>
            <a:ext cx="2087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i     j      e</a:t>
            </a:r>
          </a:p>
        </p:txBody>
      </p:sp>
    </p:spTree>
    <p:extLst>
      <p:ext uri="{BB962C8B-B14F-4D97-AF65-F5344CB8AC3E}">
        <p14:creationId xmlns:p14="http://schemas.microsoft.com/office/powerpoint/2010/main" val="220685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 autoUpdateAnimBg="0"/>
      <p:bldP spid="158726" grpId="0" animBg="1"/>
      <p:bldP spid="158727" grpId="0" animBg="1"/>
      <p:bldP spid="16281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07963" y="134938"/>
            <a:ext cx="8770937" cy="674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Status</a:t>
            </a:r>
            <a:r>
              <a:rPr lang="en-US" altLang="zh-CN" sz="2800">
                <a:ea typeface="楷体_GB2312" pitchFamily="49" charset="-122"/>
              </a:rPr>
              <a:t> FastTransposeSMatrix(TSMatrix M, TSMatrix </a:t>
            </a:r>
            <a:r>
              <a:rPr lang="en-US" altLang="zh-CN" sz="2800" b="1">
                <a:ea typeface="楷体_GB2312" pitchFamily="49" charset="-122"/>
              </a:rPr>
              <a:t>&amp;</a:t>
            </a:r>
            <a:r>
              <a:rPr lang="en-US" altLang="zh-CN" sz="2800">
                <a:ea typeface="楷体_GB2312" pitchFamily="49" charset="-122"/>
              </a:rPr>
              <a:t>T)</a:t>
            </a:r>
            <a:r>
              <a:rPr lang="en-US" altLang="zh-CN" sz="2800" b="1">
                <a:ea typeface="楷体_GB2312" pitchFamily="49" charset="-122"/>
              </a:rPr>
              <a:t>{</a:t>
            </a:r>
            <a:endParaRPr lang="en-US" altLang="zh-CN" sz="2800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T.mu = M.nu;  T.nu = M.mu;  T.tu = M.tu;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990033"/>
                </a:solidFill>
                <a:ea typeface="楷体_GB2312" pitchFamily="49" charset="-122"/>
              </a:rPr>
              <a:t> (T.tu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)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 b="1">
                <a:ea typeface="楷体_GB2312" pitchFamily="49" charset="-122"/>
              </a:rPr>
              <a:t>for</a:t>
            </a:r>
            <a:r>
              <a:rPr lang="en-US" altLang="zh-CN">
                <a:ea typeface="楷体_GB2312" pitchFamily="49" charset="-122"/>
              </a:rPr>
              <a:t> (col=1; col&lt;=M.nu; ++col)  num[col] = 0;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for (t=1; t&lt;=M.tu; ++t)  ++num[M.data[t].j];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cpot[1] = 1;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for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(col=2; col&lt;=M.nu; ++col)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   cpot[col] = cpot[col-1] + num[col-1];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    for</a:t>
            </a:r>
            <a:r>
              <a:rPr lang="en-US" altLang="zh-CN">
                <a:ea typeface="楷体_GB2312" pitchFamily="49" charset="-122"/>
              </a:rPr>
              <a:t> (p=1; p&lt;=M.tu; ++p) </a:t>
            </a:r>
            <a:r>
              <a:rPr lang="en-US" altLang="zh-CN" b="1">
                <a:ea typeface="楷体_GB2312" pitchFamily="49" charset="-122"/>
              </a:rPr>
              <a:t>{                            }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}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// if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return </a:t>
            </a:r>
            <a:r>
              <a:rPr lang="en-US" altLang="zh-CN">
                <a:ea typeface="楷体_GB2312" pitchFamily="49" charset="-122"/>
              </a:rPr>
              <a:t>OK;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// FastTransposeSMatrix</a:t>
            </a:r>
          </a:p>
        </p:txBody>
      </p:sp>
      <p:sp>
        <p:nvSpPr>
          <p:cNvPr id="4710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13325" y="4667250"/>
            <a:ext cx="272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CC3399"/>
                </a:solidFill>
                <a:ea typeface="楷体_GB2312" pitchFamily="49" charset="-122"/>
              </a:rPr>
              <a:t>转置矩阵元素</a:t>
            </a:r>
            <a:endParaRPr lang="zh-CN" altLang="en-US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6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19425" y="220663"/>
            <a:ext cx="493712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col = M.data[p].</a:t>
            </a:r>
            <a:r>
              <a:rPr lang="en-US" altLang="zh-CN" sz="3600">
                <a:solidFill>
                  <a:srgbClr val="FF0000"/>
                </a:solidFill>
              </a:rPr>
              <a:t>j</a:t>
            </a:r>
            <a:r>
              <a:rPr lang="en-US" altLang="zh-CN" sz="360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q = cpot[col];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T.data[q].i = M.data[p].</a:t>
            </a:r>
            <a:r>
              <a:rPr lang="en-US" altLang="zh-CN" sz="3600">
                <a:solidFill>
                  <a:srgbClr val="FF0000"/>
                </a:solidFill>
              </a:rPr>
              <a:t>j</a:t>
            </a:r>
            <a:r>
              <a:rPr lang="en-US" altLang="zh-CN" sz="360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</a:t>
            </a:r>
            <a:r>
              <a:rPr lang="en-US" altLang="zh-CN" sz="3600">
                <a:solidFill>
                  <a:srgbClr val="FF0000"/>
                </a:solidFill>
              </a:rPr>
              <a:t>j</a:t>
            </a:r>
            <a:r>
              <a:rPr lang="en-US" altLang="zh-CN" sz="3600">
                <a:solidFill>
                  <a:schemeClr val="accent2"/>
                </a:solidFill>
              </a:rPr>
              <a:t> = M.data[p].i;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T.data[q].e = M.data[p].e;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33CC"/>
                </a:solidFill>
              </a:rPr>
              <a:t>++cpot[col]</a:t>
            </a:r>
          </a:p>
        </p:txBody>
      </p:sp>
      <p:graphicFrame>
        <p:nvGraphicFramePr>
          <p:cNvPr id="48131" name="Object 0"/>
          <p:cNvGraphicFramePr>
            <a:graphicFrameLocks noChangeAspect="1"/>
          </p:cNvGraphicFramePr>
          <p:nvPr/>
        </p:nvGraphicFramePr>
        <p:xfrm>
          <a:off x="693738" y="4273550"/>
          <a:ext cx="2133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文档" r:id="rId4" imgW="2160175" imgH="2864401" progId="Word.Document.8">
                  <p:embed/>
                </p:oleObj>
              </mc:Choice>
              <mc:Fallback>
                <p:oleObj name="文档" r:id="rId4" imgW="2160175" imgH="28644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273550"/>
                        <a:ext cx="2133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"/>
          <p:cNvGraphicFramePr>
            <a:graphicFrameLocks noChangeAspect="1"/>
          </p:cNvGraphicFramePr>
          <p:nvPr/>
        </p:nvGraphicFramePr>
        <p:xfrm>
          <a:off x="3181350" y="4806950"/>
          <a:ext cx="55054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文档" r:id="rId6" imgW="5514966" imgH="1801283" progId="Word.Document.8">
                  <p:embed/>
                </p:oleObj>
              </mc:Choice>
              <mc:Fallback>
                <p:oleObj name="文档" r:id="rId6" imgW="5514966" imgH="1801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806950"/>
                        <a:ext cx="55054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2"/>
          <p:cNvSpPr txBox="1">
            <a:spLocks noChangeArrowheads="1"/>
          </p:cNvSpPr>
          <p:nvPr/>
        </p:nvSpPr>
        <p:spPr bwMode="auto">
          <a:xfrm>
            <a:off x="55563" y="4057650"/>
            <a:ext cx="827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solidFill>
                  <a:srgbClr val="FF0000"/>
                </a:solidFill>
              </a:rPr>
              <a:t>p</a:t>
            </a: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739775" y="982663"/>
          <a:ext cx="2133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Document" r:id="rId8" imgW="2301571" imgH="2863699" progId="Word.Document.8">
                  <p:embed/>
                </p:oleObj>
              </mc:Choice>
              <mc:Fallback>
                <p:oleObj name="Document" r:id="rId8" imgW="2301571" imgH="2863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82663"/>
                        <a:ext cx="2133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6525" y="1314450"/>
            <a:ext cx="827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46138" y="1417638"/>
            <a:ext cx="593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20813" y="1401763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47875" y="1401763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14</a:t>
            </a:r>
            <a:endParaRPr lang="zh-CN" altLang="en-US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54675" y="5837238"/>
            <a:ext cx="595313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 3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56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19425" y="220663"/>
            <a:ext cx="493712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col = M.data[p].</a:t>
            </a:r>
            <a:r>
              <a:rPr lang="en-US" altLang="zh-CN" sz="3600">
                <a:solidFill>
                  <a:srgbClr val="FF0000"/>
                </a:solidFill>
              </a:rPr>
              <a:t>j</a:t>
            </a:r>
            <a:r>
              <a:rPr lang="en-US" altLang="zh-CN" sz="360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q = cpot[col];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T.data[q].i = M.data[p].j;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T.data[q].j = M.data[p].i;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T.data[q].e = M.data[p].e;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33CC"/>
                </a:solidFill>
              </a:rPr>
              <a:t>++cpot[col]</a:t>
            </a:r>
          </a:p>
        </p:txBody>
      </p:sp>
      <p:graphicFrame>
        <p:nvGraphicFramePr>
          <p:cNvPr id="50179" name="Object 0"/>
          <p:cNvGraphicFramePr>
            <a:graphicFrameLocks noChangeAspect="1"/>
          </p:cNvGraphicFramePr>
          <p:nvPr/>
        </p:nvGraphicFramePr>
        <p:xfrm>
          <a:off x="693738" y="4273550"/>
          <a:ext cx="2133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文档" r:id="rId4" imgW="2160175" imgH="2864401" progId="Word.Document.8">
                  <p:embed/>
                </p:oleObj>
              </mc:Choice>
              <mc:Fallback>
                <p:oleObj name="文档" r:id="rId4" imgW="2160175" imgH="28644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273550"/>
                        <a:ext cx="2133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"/>
          <p:cNvGraphicFramePr>
            <a:graphicFrameLocks noChangeAspect="1"/>
          </p:cNvGraphicFramePr>
          <p:nvPr/>
        </p:nvGraphicFramePr>
        <p:xfrm>
          <a:off x="3181350" y="4806950"/>
          <a:ext cx="55054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文档" r:id="rId6" imgW="5514966" imgH="1801283" progId="Word.Document.8">
                  <p:embed/>
                </p:oleObj>
              </mc:Choice>
              <mc:Fallback>
                <p:oleObj name="文档" r:id="rId6" imgW="5514966" imgH="1801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806950"/>
                        <a:ext cx="55054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55563" y="4057650"/>
            <a:ext cx="827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solidFill>
                  <a:srgbClr val="FF0000"/>
                </a:solidFill>
              </a:rPr>
              <a:t>p</a:t>
            </a:r>
          </a:p>
        </p:txBody>
      </p:sp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739775" y="982663"/>
          <a:ext cx="2133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8" imgW="2301571" imgH="2863699" progId="Word.Document.8">
                  <p:embed/>
                </p:oleObj>
              </mc:Choice>
              <mc:Fallback>
                <p:oleObj name="Document" r:id="rId8" imgW="2301571" imgH="2863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82663"/>
                        <a:ext cx="2133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2"/>
          <p:cNvSpPr txBox="1">
            <a:spLocks noChangeArrowheads="1"/>
          </p:cNvSpPr>
          <p:nvPr/>
        </p:nvSpPr>
        <p:spPr bwMode="auto">
          <a:xfrm>
            <a:off x="136525" y="1314450"/>
            <a:ext cx="827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0184" name="TextBox 9"/>
          <p:cNvSpPr txBox="1">
            <a:spLocks noChangeArrowheads="1"/>
          </p:cNvSpPr>
          <p:nvPr/>
        </p:nvSpPr>
        <p:spPr bwMode="auto">
          <a:xfrm>
            <a:off x="846138" y="1417638"/>
            <a:ext cx="593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0185" name="TextBox 10"/>
          <p:cNvSpPr txBox="1">
            <a:spLocks noChangeArrowheads="1"/>
          </p:cNvSpPr>
          <p:nvPr/>
        </p:nvSpPr>
        <p:spPr bwMode="auto">
          <a:xfrm>
            <a:off x="1420813" y="1401763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0186" name="TextBox 11"/>
          <p:cNvSpPr txBox="1">
            <a:spLocks noChangeArrowheads="1"/>
          </p:cNvSpPr>
          <p:nvPr/>
        </p:nvSpPr>
        <p:spPr bwMode="auto">
          <a:xfrm>
            <a:off x="2047875" y="1401763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14</a:t>
            </a:r>
            <a:endParaRPr lang="zh-CN" altLang="en-US" b="1"/>
          </a:p>
        </p:txBody>
      </p:sp>
      <p:sp>
        <p:nvSpPr>
          <p:cNvPr id="50187" name="TextBox 12"/>
          <p:cNvSpPr txBox="1">
            <a:spLocks noChangeArrowheads="1"/>
          </p:cNvSpPr>
          <p:nvPr/>
        </p:nvSpPr>
        <p:spPr bwMode="auto">
          <a:xfrm>
            <a:off x="5654675" y="5837238"/>
            <a:ext cx="595313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 3</a:t>
            </a:r>
            <a:endParaRPr lang="zh-CN" altLang="en-US" b="1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9863" y="2771775"/>
            <a:ext cx="827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79475" y="2874963"/>
            <a:ext cx="593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54150" y="2859088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81213" y="2859088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-5</a:t>
            </a:r>
            <a:endParaRPr lang="zh-CN" altLang="en-US" b="1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994650" y="5821363"/>
            <a:ext cx="595313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 6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789981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07963" y="134938"/>
            <a:ext cx="8770937" cy="674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Status</a:t>
            </a:r>
            <a:r>
              <a:rPr lang="en-US" altLang="zh-CN" sz="2800">
                <a:ea typeface="楷体_GB2312" pitchFamily="49" charset="-122"/>
              </a:rPr>
              <a:t> FastTransposeSMatrix(TSMatrix M, TSMatrix </a:t>
            </a:r>
            <a:r>
              <a:rPr lang="en-US" altLang="zh-CN" sz="2800" b="1">
                <a:ea typeface="楷体_GB2312" pitchFamily="49" charset="-122"/>
              </a:rPr>
              <a:t>&amp;</a:t>
            </a:r>
            <a:r>
              <a:rPr lang="en-US" altLang="zh-CN" sz="2800">
                <a:ea typeface="楷体_GB2312" pitchFamily="49" charset="-122"/>
              </a:rPr>
              <a:t>T)</a:t>
            </a:r>
            <a:r>
              <a:rPr lang="en-US" altLang="zh-CN" sz="2800" b="1">
                <a:ea typeface="楷体_GB2312" pitchFamily="49" charset="-122"/>
              </a:rPr>
              <a:t>{</a:t>
            </a:r>
            <a:endParaRPr lang="en-US" altLang="zh-CN" sz="2800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T.mu = M.nu;  T.nu = M.mu;  T.tu = M.tu;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990033"/>
                </a:solidFill>
                <a:ea typeface="楷体_GB2312" pitchFamily="49" charset="-122"/>
              </a:rPr>
              <a:t> (T.tu)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{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 b="1">
                <a:ea typeface="楷体_GB2312" pitchFamily="49" charset="-122"/>
              </a:rPr>
              <a:t>for</a:t>
            </a:r>
            <a:r>
              <a:rPr lang="en-US" altLang="zh-CN">
                <a:ea typeface="楷体_GB2312" pitchFamily="49" charset="-122"/>
              </a:rPr>
              <a:t> (col=1; col&lt;=M.nu; ++col)  num[col] = 0;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for (t=1; t&lt;=M.tu; ++t)  ++num[M.data[t].j];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cpot[1] = 1;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9933FF"/>
                </a:solidFill>
                <a:ea typeface="楷体_GB2312" pitchFamily="49" charset="-122"/>
              </a:rPr>
              <a:t>for</a:t>
            </a: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(col=2; col&lt;=M.nu; ++col)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ea typeface="楷体_GB2312" pitchFamily="49" charset="-122"/>
              </a:rPr>
              <a:t>       cpot[col] = cpot[col-1] + num[col-1];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    for</a:t>
            </a:r>
            <a:r>
              <a:rPr lang="en-US" altLang="zh-CN">
                <a:ea typeface="楷体_GB2312" pitchFamily="49" charset="-122"/>
              </a:rPr>
              <a:t> (p=1; p&lt;=M.tu; ++p) </a:t>
            </a:r>
            <a:r>
              <a:rPr lang="en-US" altLang="zh-CN" b="1">
                <a:ea typeface="楷体_GB2312" pitchFamily="49" charset="-122"/>
              </a:rPr>
              <a:t>{                            }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} </a:t>
            </a:r>
            <a:r>
              <a:rPr lang="en-US" altLang="zh-CN">
                <a:ea typeface="楷体_GB2312" pitchFamily="49" charset="-122"/>
              </a:rPr>
              <a:t>// if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return </a:t>
            </a:r>
            <a:r>
              <a:rPr lang="en-US" altLang="zh-CN">
                <a:ea typeface="楷体_GB2312" pitchFamily="49" charset="-122"/>
              </a:rPr>
              <a:t>OK;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// FastTransposeSMatrix</a:t>
            </a:r>
          </a:p>
        </p:txBody>
      </p:sp>
      <p:sp>
        <p:nvSpPr>
          <p:cNvPr id="5222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13325" y="4667250"/>
            <a:ext cx="272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CC3399"/>
                </a:solidFill>
                <a:ea typeface="楷体_GB2312" pitchFamily="49" charset="-122"/>
              </a:rPr>
              <a:t>转置矩阵元素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924778" y="5334915"/>
            <a:ext cx="28632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时间复杂度为</a:t>
            </a:r>
            <a:r>
              <a:rPr lang="en-US" altLang="zh-CN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     O(</a:t>
            </a:r>
            <a:r>
              <a:rPr lang="en-US" altLang="zh-CN" b="1" dirty="0" err="1">
                <a:solidFill>
                  <a:srgbClr val="FF33CC"/>
                </a:solidFill>
                <a:ea typeface="楷体_GB2312" pitchFamily="49" charset="-122"/>
              </a:rPr>
              <a:t>n+t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endParaRPr lang="en-US" altLang="zh-CN" sz="3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9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547688"/>
            <a:ext cx="70929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33"/>
                </a:solidFill>
                <a:ea typeface="楷体_GB2312" pitchFamily="49" charset="-122"/>
              </a:rPr>
              <a:t>稀疏矩阵的压缩存储方法</a:t>
            </a:r>
            <a:r>
              <a:rPr lang="en-US" altLang="zh-CN" sz="4800" b="1">
                <a:solidFill>
                  <a:srgbClr val="990033"/>
                </a:solidFill>
                <a:ea typeface="楷体_GB2312" pitchFamily="49" charset="-122"/>
              </a:rPr>
              <a:t>:</a:t>
            </a: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</p:txBody>
      </p:sp>
      <p:sp>
        <p:nvSpPr>
          <p:cNvPr id="5427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95400" y="1812925"/>
            <a:ext cx="426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5427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2063" y="3184525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二、行逻辑链接的顺序表</a:t>
            </a:r>
          </a:p>
        </p:txBody>
      </p:sp>
      <p:sp>
        <p:nvSpPr>
          <p:cNvPr id="5427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38250" y="4613275"/>
            <a:ext cx="354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三、十字链表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1074738" y="3132138"/>
            <a:ext cx="387350" cy="573087"/>
          </a:xfrm>
          <a:custGeom>
            <a:avLst/>
            <a:gdLst>
              <a:gd name="T0" fmla="*/ 0 w 224"/>
              <a:gd name="T1" fmla="*/ 2147483646 h 192"/>
              <a:gd name="T2" fmla="*/ 2147483646 w 224"/>
              <a:gd name="T3" fmla="*/ 2147483646 h 192"/>
              <a:gd name="T4" fmla="*/ 2147483646 w 224"/>
              <a:gd name="T5" fmla="*/ 2147483646 h 192"/>
              <a:gd name="T6" fmla="*/ 2147483646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4629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CC3399"/>
                </a:solidFill>
                <a:ea typeface="楷体_GB2312" pitchFamily="49" charset="-122"/>
              </a:rPr>
              <a:t>5.1  </a:t>
            </a:r>
            <a:r>
              <a:rPr lang="zh-CN" altLang="en-US" sz="4000" b="1">
                <a:solidFill>
                  <a:srgbClr val="CC3399"/>
                </a:solidFill>
                <a:ea typeface="楷体_GB2312" pitchFamily="49" charset="-122"/>
              </a:rPr>
              <a:t>数组的类型定义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684213"/>
            <a:ext cx="8763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ADT Array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数据对象</a:t>
            </a:r>
            <a:r>
              <a:rPr lang="zh-CN" altLang="en-US" sz="3600" dirty="0">
                <a:solidFill>
                  <a:srgbClr val="3333CC"/>
                </a:solidFill>
                <a:ea typeface="楷体_GB2312" pitchFamily="49" charset="-122"/>
              </a:rPr>
              <a:t>：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{a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, ...,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-250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|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3600" baseline="30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=0,...,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b</a:t>
            </a:r>
            <a:r>
              <a:rPr lang="en-US" altLang="zh-CN" sz="3600" baseline="-25000" dirty="0">
                <a:solidFill>
                  <a:srgbClr val="FF33CC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-1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, 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=1,2,..,n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数据关系</a:t>
            </a:r>
            <a:r>
              <a:rPr lang="zh-CN" altLang="en-US" sz="3600" dirty="0">
                <a:solidFill>
                  <a:srgbClr val="3333CC"/>
                </a:solidFill>
                <a:ea typeface="楷体_GB2312" pitchFamily="49" charset="-122"/>
              </a:rPr>
              <a:t>：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3600" dirty="0">
                <a:solidFill>
                  <a:srgbClr val="9933FF"/>
                </a:solidFill>
                <a:ea typeface="楷体_GB2312" pitchFamily="49" charset="-122"/>
              </a:rPr>
              <a:t>R</a:t>
            </a:r>
            <a:r>
              <a:rPr lang="zh-CN" altLang="en-US" sz="3600" dirty="0">
                <a:solidFill>
                  <a:srgbClr val="9933FF"/>
                </a:solidFill>
                <a:ea typeface="楷体_GB2312" pitchFamily="49" charset="-122"/>
              </a:rPr>
              <a:t>＝</a:t>
            </a:r>
            <a:r>
              <a:rPr lang="en-US" altLang="zh-CN" sz="3600" dirty="0">
                <a:solidFill>
                  <a:srgbClr val="9933FF"/>
                </a:solidFill>
                <a:ea typeface="楷体_GB2312" pitchFamily="49" charset="-122"/>
              </a:rPr>
              <a:t>{R</a:t>
            </a:r>
            <a:r>
              <a:rPr lang="en-US" altLang="zh-CN" sz="3600" baseline="-25000" dirty="0">
                <a:solidFill>
                  <a:srgbClr val="9933FF"/>
                </a:solidFill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9933FF"/>
                </a:solidFill>
                <a:ea typeface="楷体_GB2312" pitchFamily="49" charset="-122"/>
              </a:rPr>
              <a:t>, R</a:t>
            </a:r>
            <a:r>
              <a:rPr lang="en-US" altLang="zh-CN" sz="3600" baseline="-25000" dirty="0">
                <a:solidFill>
                  <a:srgbClr val="9933FF"/>
                </a:solidFill>
                <a:ea typeface="楷体_GB2312" pitchFamily="49" charset="-122"/>
              </a:rPr>
              <a:t>2</a:t>
            </a:r>
            <a:r>
              <a:rPr lang="en-US" altLang="zh-CN" sz="3600" dirty="0">
                <a:solidFill>
                  <a:srgbClr val="9933FF"/>
                </a:solidFill>
                <a:ea typeface="楷体_GB2312" pitchFamily="49" charset="-122"/>
              </a:rPr>
              <a:t>, ..., R</a:t>
            </a:r>
            <a:r>
              <a:rPr lang="en-US" altLang="zh-CN" sz="3600" baseline="-25000" dirty="0">
                <a:solidFill>
                  <a:srgbClr val="9933FF"/>
                </a:solidFill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9933FF"/>
                </a:solidFill>
                <a:ea typeface="楷体_GB2312" pitchFamily="49" charset="-122"/>
              </a:rPr>
              <a:t>}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 dirty="0" err="1">
                <a:solidFill>
                  <a:srgbClr val="9933FF"/>
                </a:solidFill>
                <a:ea typeface="楷体_GB2312" pitchFamily="49" charset="-122"/>
              </a:rPr>
              <a:t>i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{&lt;a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30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...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baseline="-25000" dirty="0" err="1">
                <a:solidFill>
                  <a:srgbClr val="FF33CC"/>
                </a:solidFill>
                <a:ea typeface="楷体_GB2312" pitchFamily="49" charset="-122"/>
              </a:rPr>
              <a:t>j</a:t>
            </a:r>
            <a:r>
              <a:rPr lang="en-US" altLang="zh-CN" sz="1800" baseline="30000" dirty="0" err="1">
                <a:solidFill>
                  <a:srgbClr val="FF33CC"/>
                </a:solidFill>
                <a:ea typeface="楷体_GB2312" pitchFamily="49" charset="-122"/>
              </a:rPr>
              <a:t>i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...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300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, a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...</a:t>
            </a:r>
            <a:r>
              <a:rPr lang="en-US" altLang="zh-CN" sz="3600" baseline="-25000" dirty="0">
                <a:solidFill>
                  <a:srgbClr val="FF33CC"/>
                </a:solidFill>
                <a:ea typeface="楷体_GB2312" pitchFamily="49" charset="-122"/>
              </a:rPr>
              <a:t>j</a:t>
            </a:r>
            <a:r>
              <a:rPr lang="en-US" altLang="zh-CN" sz="1800" baseline="30000" dirty="0">
                <a:solidFill>
                  <a:srgbClr val="FF33CC"/>
                </a:solidFill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33CC"/>
                </a:solidFill>
                <a:ea typeface="楷体_GB2312" pitchFamily="49" charset="-122"/>
              </a:rPr>
              <a:t>+1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...</a:t>
            </a:r>
            <a:r>
              <a:rPr lang="en-US" altLang="zh-CN" sz="3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18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&gt; |  0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3600" baseline="30000" dirty="0" err="1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3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b</a:t>
            </a:r>
            <a:r>
              <a:rPr lang="en-US" altLang="zh-CN" sz="3600" baseline="-25000" dirty="0">
                <a:solidFill>
                  <a:srgbClr val="FF33CC"/>
                </a:solidFill>
                <a:ea typeface="楷体_GB2312" pitchFamily="49" charset="-122"/>
              </a:rPr>
              <a:t>k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-1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  1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k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n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,  0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3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b</a:t>
            </a:r>
            <a:r>
              <a:rPr lang="en-US" altLang="zh-CN" sz="3600" baseline="-25000" dirty="0">
                <a:solidFill>
                  <a:srgbClr val="FF33CC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-2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=2,...,n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} ADT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Array </a:t>
            </a:r>
          </a:p>
        </p:txBody>
      </p:sp>
      <p:sp>
        <p:nvSpPr>
          <p:cNvPr id="512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7525" y="5376863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u="sng">
                <a:solidFill>
                  <a:srgbClr val="3333CC"/>
                </a:solidFill>
                <a:ea typeface="楷体_GB2312" pitchFamily="49" charset="-122"/>
              </a:rPr>
              <a:t>基本操作</a:t>
            </a:r>
            <a:r>
              <a:rPr lang="en-US" altLang="zh-CN" sz="3600" b="1">
                <a:solidFill>
                  <a:srgbClr val="3333CC"/>
                </a:solidFill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185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2290" y="1738313"/>
            <a:ext cx="628523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ea typeface="楷体_GB2312" pitchFamily="49" charset="-122"/>
              </a:rPr>
              <a:t>三元组顺序表的特点是，非零元在表中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按行序</a:t>
            </a:r>
            <a:r>
              <a:rPr lang="zh-CN" altLang="en-US" sz="3600" dirty="0">
                <a:ea typeface="楷体_GB2312" pitchFamily="49" charset="-122"/>
              </a:rPr>
              <a:t>有序存储，因此便于进行</a:t>
            </a:r>
            <a:r>
              <a:rPr lang="zh-CN" altLang="en-US" sz="3600" b="1" dirty="0">
                <a:solidFill>
                  <a:srgbClr val="FF33CC"/>
                </a:solidFill>
                <a:ea typeface="楷体_GB2312" pitchFamily="49" charset="-122"/>
              </a:rPr>
              <a:t>依行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顺序</a:t>
            </a:r>
            <a:r>
              <a:rPr lang="zh-CN" altLang="en-US" sz="3600" dirty="0">
                <a:ea typeface="楷体_GB2312" pitchFamily="49" charset="-122"/>
              </a:rPr>
              <a:t>处理的矩阵运算。然而，若需</a:t>
            </a:r>
            <a:r>
              <a:rPr lang="zh-CN" altLang="zh-CN" sz="3600" b="1" dirty="0">
                <a:solidFill>
                  <a:srgbClr val="800000"/>
                </a:solidFill>
                <a:ea typeface="楷体_GB2312" pitchFamily="49" charset="-122"/>
              </a:rPr>
              <a:t>随机</a:t>
            </a:r>
            <a:r>
              <a:rPr lang="zh-CN" altLang="en-US" sz="3600" dirty="0">
                <a:ea typeface="楷体_GB2312" pitchFamily="49" charset="-122"/>
              </a:rPr>
              <a:t>存取某一行中的非零元，则需从头开始查找。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350838"/>
            <a:ext cx="6694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二、行逻辑链接的顺序表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20" y="1900873"/>
            <a:ext cx="1909103" cy="37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0825" y="541338"/>
            <a:ext cx="4470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以行序为主的三元组顺序表</a:t>
            </a:r>
            <a:endParaRPr lang="zh-CN" altLang="en-US" sz="280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17525" y="2274888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076825" y="476250"/>
          <a:ext cx="355917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4" imgW="1497950" imgH="710891" progId="Equation.3">
                  <p:embed/>
                </p:oleObj>
              </mc:Choice>
              <mc:Fallback>
                <p:oleObj name="公式" r:id="rId4" imgW="149795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6250"/>
                        <a:ext cx="355917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258888" y="1628775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1  2  14</a:t>
            </a:r>
            <a:endParaRPr lang="en-US" altLang="zh-CN" sz="440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74763" y="2417763"/>
            <a:ext cx="1885950" cy="7874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1  5  -5</a:t>
            </a:r>
            <a:endParaRPr lang="en-US" altLang="zh-CN" sz="44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274763" y="3205163"/>
            <a:ext cx="1885950" cy="787400"/>
          </a:xfrm>
          <a:prstGeom prst="rect">
            <a:avLst/>
          </a:prstGeom>
          <a:solidFill>
            <a:srgbClr val="FFCC00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2  2  -7</a:t>
            </a:r>
            <a:endParaRPr lang="en-US" altLang="zh-CN" sz="4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274763" y="3967163"/>
            <a:ext cx="1885950" cy="7874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3  1  36</a:t>
            </a:r>
            <a:endParaRPr lang="en-US" altLang="zh-CN" sz="4400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74763" y="4729163"/>
            <a:ext cx="1885950" cy="78740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990033"/>
                </a:solidFill>
              </a:rPr>
              <a:t>3  4  28</a:t>
            </a:r>
            <a:endParaRPr lang="en-US" altLang="zh-CN" sz="4400"/>
          </a:p>
        </p:txBody>
      </p:sp>
      <p:graphicFrame>
        <p:nvGraphicFramePr>
          <p:cNvPr id="314384" name="Object 16"/>
          <p:cNvGraphicFramePr>
            <a:graphicFrameLocks noChangeAspect="1"/>
          </p:cNvGraphicFramePr>
          <p:nvPr/>
        </p:nvGraphicFramePr>
        <p:xfrm>
          <a:off x="3851275" y="3295650"/>
          <a:ext cx="52927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文档" r:id="rId6" imgW="5544160" imgH="1798798" progId="Word.Document.8">
                  <p:embed/>
                </p:oleObj>
              </mc:Choice>
              <mc:Fallback>
                <p:oleObj name="文档" r:id="rId6" imgW="5544160" imgH="1798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95650"/>
                        <a:ext cx="529272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Text Box 17"/>
          <p:cNvSpPr txBox="1">
            <a:spLocks noChangeArrowheads="1"/>
          </p:cNvSpPr>
          <p:nvPr/>
        </p:nvSpPr>
        <p:spPr bwMode="auto">
          <a:xfrm>
            <a:off x="3708400" y="516731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33CC"/>
                </a:solidFill>
              </a:rPr>
              <a:t>M(3, 4)</a:t>
            </a:r>
            <a:r>
              <a:rPr lang="zh-CN" altLang="en-US" sz="3600" b="1">
                <a:solidFill>
                  <a:srgbClr val="FF33CC"/>
                </a:solidFill>
              </a:rPr>
              <a:t>＝？</a:t>
            </a:r>
          </a:p>
        </p:txBody>
      </p:sp>
      <p:sp>
        <p:nvSpPr>
          <p:cNvPr id="314386" name="Text Box 18"/>
          <p:cNvSpPr txBox="1">
            <a:spLocks noChangeArrowheads="1"/>
          </p:cNvSpPr>
          <p:nvPr/>
        </p:nvSpPr>
        <p:spPr bwMode="auto">
          <a:xfrm>
            <a:off x="3708400" y="589121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33CC"/>
                </a:solidFill>
              </a:rPr>
              <a:t>M(2, 5)</a:t>
            </a:r>
            <a:r>
              <a:rPr lang="zh-CN" altLang="en-US" sz="3600" b="1">
                <a:solidFill>
                  <a:srgbClr val="FF33CC"/>
                </a:solidFill>
              </a:rPr>
              <a:t>＝？</a:t>
            </a:r>
          </a:p>
        </p:txBody>
      </p:sp>
      <p:sp>
        <p:nvSpPr>
          <p:cNvPr id="314387" name="Text Box 19"/>
          <p:cNvSpPr txBox="1">
            <a:spLocks noChangeArrowheads="1"/>
          </p:cNvSpPr>
          <p:nvPr/>
        </p:nvSpPr>
        <p:spPr bwMode="auto">
          <a:xfrm>
            <a:off x="5635625" y="5141913"/>
            <a:ext cx="11477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</a:rPr>
              <a:t>28</a:t>
            </a:r>
          </a:p>
        </p:txBody>
      </p:sp>
      <p:sp>
        <p:nvSpPr>
          <p:cNvPr id="314388" name="Text Box 20"/>
          <p:cNvSpPr txBox="1">
            <a:spLocks noChangeArrowheads="1"/>
          </p:cNvSpPr>
          <p:nvPr/>
        </p:nvSpPr>
        <p:spPr bwMode="auto">
          <a:xfrm>
            <a:off x="5741988" y="5822950"/>
            <a:ext cx="1147762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14389" name="AutoShape 21"/>
          <p:cNvSpPr>
            <a:spLocks noChangeArrowheads="1"/>
          </p:cNvSpPr>
          <p:nvPr/>
        </p:nvSpPr>
        <p:spPr bwMode="auto">
          <a:xfrm>
            <a:off x="5784850" y="2333625"/>
            <a:ext cx="2851150" cy="595313"/>
          </a:xfrm>
          <a:prstGeom prst="wedgeRectCallout">
            <a:avLst>
              <a:gd name="adj1" fmla="val -71940"/>
              <a:gd name="adj2" fmla="val 106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行逻辑链接信息表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1795463"/>
            <a:ext cx="1328738" cy="2846387"/>
            <a:chOff x="0" y="1131"/>
            <a:chExt cx="837" cy="1793"/>
          </a:xfrm>
        </p:grpSpPr>
        <p:sp>
          <p:nvSpPr>
            <p:cNvPr id="57361" name="Text Box 22"/>
            <p:cNvSpPr txBox="1">
              <a:spLocks noChangeArrowheads="1"/>
            </p:cNvSpPr>
            <p:nvPr/>
          </p:nvSpPr>
          <p:spPr bwMode="auto">
            <a:xfrm>
              <a:off x="0" y="1131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Rpos(1)=1</a:t>
              </a:r>
            </a:p>
          </p:txBody>
        </p:sp>
        <p:sp>
          <p:nvSpPr>
            <p:cNvPr id="57362" name="Text Box 23"/>
            <p:cNvSpPr txBox="1">
              <a:spLocks noChangeArrowheads="1"/>
            </p:cNvSpPr>
            <p:nvPr/>
          </p:nvSpPr>
          <p:spPr bwMode="auto">
            <a:xfrm>
              <a:off x="0" y="2196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Rpos(2)=3</a:t>
              </a:r>
            </a:p>
          </p:txBody>
        </p:sp>
        <p:sp>
          <p:nvSpPr>
            <p:cNvPr id="57363" name="Text Box 24"/>
            <p:cNvSpPr txBox="1">
              <a:spLocks noChangeArrowheads="1"/>
            </p:cNvSpPr>
            <p:nvPr/>
          </p:nvSpPr>
          <p:spPr bwMode="auto">
            <a:xfrm>
              <a:off x="0" y="2674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Rpos(3)=4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921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5" grpId="0"/>
      <p:bldP spid="314386" grpId="0"/>
      <p:bldP spid="314387" grpId="0" animBg="1"/>
      <p:bldP spid="314388" grpId="0" animBg="1"/>
      <p:bldP spid="3143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0" y="2568575"/>
            <a:ext cx="9144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    #define</a:t>
            </a:r>
            <a:r>
              <a:rPr lang="en-US" altLang="zh-CN">
                <a:ea typeface="楷体_GB2312" pitchFamily="49" charset="-122"/>
              </a:rPr>
              <a:t>  MAXMN  500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    typedef struct 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  Triple  data[MAXSIZE + 1]; //</a:t>
            </a:r>
            <a:r>
              <a:rPr lang="zh-CN" altLang="en-US" sz="2400">
                <a:ea typeface="楷体_GB2312" pitchFamily="49" charset="-122"/>
              </a:rPr>
              <a:t>非零元三元组表</a:t>
            </a:r>
            <a:endParaRPr lang="zh-CN" altLang="en-US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CC"/>
                </a:solidFill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FF33CC"/>
                </a:solidFill>
                <a:ea typeface="楷体_GB2312" pitchFamily="49" charset="-122"/>
              </a:rPr>
              <a:t>int    rpos[MAXMN + 1];</a:t>
            </a:r>
            <a:r>
              <a:rPr lang="en-US" altLang="zh-CN">
                <a:ea typeface="楷体_GB2312" pitchFamily="49" charset="-122"/>
              </a:rPr>
              <a:t>   //</a:t>
            </a:r>
            <a:r>
              <a:rPr lang="zh-CN" altLang="en-US" sz="2400">
                <a:ea typeface="楷体_GB2312" pitchFamily="49" charset="-122"/>
              </a:rPr>
              <a:t>各行第一个非零元的位置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       </a:t>
            </a: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   mu, nu, tu;          </a:t>
            </a:r>
            <a:r>
              <a:rPr lang="en-US" altLang="zh-CN" sz="2400">
                <a:ea typeface="楷体_GB2312" pitchFamily="49" charset="-122"/>
              </a:rPr>
              <a:t>//</a:t>
            </a:r>
            <a:r>
              <a:rPr lang="zh-CN" altLang="en-US" sz="2400">
                <a:ea typeface="楷体_GB2312" pitchFamily="49" charset="-122"/>
              </a:rPr>
              <a:t>矩阵的行数，列数和非零元个数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    </a:t>
            </a: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RLSMatrix;   // </a:t>
            </a:r>
            <a:r>
              <a:rPr lang="zh-CN" altLang="en-US">
                <a:ea typeface="楷体_GB2312" pitchFamily="49" charset="-122"/>
              </a:rPr>
              <a:t>行逻辑链接顺序表类型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23850" y="360363"/>
            <a:ext cx="8424863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修改前述的稀疏矩阵的结构定义，增加一个数据成员</a:t>
            </a:r>
            <a:r>
              <a:rPr lang="zh-CN" altLang="en-US">
                <a:solidFill>
                  <a:srgbClr val="FF33CC"/>
                </a:solidFill>
                <a:ea typeface="楷体_GB2312" pitchFamily="49" charset="-122"/>
              </a:rPr>
              <a:t>行表</a:t>
            </a:r>
            <a:r>
              <a:rPr lang="en-US" altLang="zh-CN">
                <a:solidFill>
                  <a:srgbClr val="FF33CC"/>
                </a:solidFill>
                <a:ea typeface="楷体_GB2312" pitchFamily="49" charset="-122"/>
              </a:rPr>
              <a:t>rpos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存放各行第一个非零元素的位置，其值在稀疏矩阵的初始化函数中确定。</a:t>
            </a:r>
          </a:p>
        </p:txBody>
      </p:sp>
    </p:spTree>
    <p:extLst>
      <p:ext uri="{BB962C8B-B14F-4D97-AF65-F5344CB8AC3E}">
        <p14:creationId xmlns:p14="http://schemas.microsoft.com/office/powerpoint/2010/main" val="3551356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52400" y="473075"/>
            <a:ext cx="899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solidFill>
                  <a:srgbClr val="990033"/>
                </a:solidFill>
                <a:ea typeface="楷体_GB2312" pitchFamily="49" charset="-122"/>
              </a:rPr>
              <a:t>算法</a:t>
            </a:r>
            <a:r>
              <a:rPr lang="zh-CN" altLang="en-US" sz="3400" b="1">
                <a:solidFill>
                  <a:srgbClr val="990033"/>
                </a:solidFill>
              </a:rPr>
              <a:t>：</a:t>
            </a:r>
            <a:r>
              <a:rPr lang="zh-CN" altLang="en-US" sz="3400" b="1">
                <a:solidFill>
                  <a:srgbClr val="990033"/>
                </a:solidFill>
                <a:ea typeface="楷体_GB2312" pitchFamily="49" charset="-122"/>
              </a:rPr>
              <a:t>给定一个下标 </a:t>
            </a:r>
            <a:r>
              <a:rPr lang="en-US" altLang="zh-CN" sz="3400" b="1">
                <a:solidFill>
                  <a:srgbClr val="990033"/>
                </a:solidFill>
                <a:ea typeface="楷体_GB2312" pitchFamily="49" charset="-122"/>
              </a:rPr>
              <a:t>(r,c)</a:t>
            </a:r>
            <a:r>
              <a:rPr lang="zh-CN" altLang="en-US" sz="3400" b="1">
                <a:solidFill>
                  <a:srgbClr val="990033"/>
                </a:solidFill>
                <a:ea typeface="楷体_GB2312" pitchFamily="49" charset="-122"/>
              </a:rPr>
              <a:t>，求矩阵的元素值</a:t>
            </a:r>
            <a:endParaRPr lang="zh-CN" altLang="en-US" sz="3400" b="1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772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ElemType value(RLSMatrix M, </a:t>
            </a:r>
            <a:r>
              <a:rPr lang="en-US" altLang="zh-CN" sz="3600" b="1"/>
              <a:t>int</a:t>
            </a:r>
            <a:r>
              <a:rPr lang="en-US" altLang="zh-CN" sz="3600"/>
              <a:t> r, </a:t>
            </a:r>
            <a:r>
              <a:rPr lang="en-US" altLang="zh-CN" sz="3600" b="1"/>
              <a:t>int</a:t>
            </a:r>
            <a:r>
              <a:rPr lang="en-US" altLang="zh-CN" sz="3600"/>
              <a:t> c) </a:t>
            </a:r>
            <a:r>
              <a:rPr lang="en-US" altLang="zh-CN" sz="3600" b="1"/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</a:t>
            </a:r>
            <a:r>
              <a:rPr lang="en-US" altLang="zh-CN" sz="3600"/>
              <a:t>p = M.rpos[r];     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//p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为第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行中的第一个非零元的位置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/>
              <a:t>  </a:t>
            </a:r>
            <a:r>
              <a:rPr lang="en-US" altLang="zh-CN" sz="3600" b="1"/>
              <a:t>while</a:t>
            </a:r>
            <a:r>
              <a:rPr lang="en-US" altLang="zh-CN" sz="3600"/>
              <a:t> (M.data[p].i== r  </a:t>
            </a:r>
            <a:r>
              <a:rPr lang="en-US" altLang="zh-CN" sz="3600" b="1"/>
              <a:t>&amp;&amp; </a:t>
            </a:r>
            <a:r>
              <a:rPr lang="en-US" altLang="zh-CN" sz="3600"/>
              <a:t>M.data[p].j &lt; c)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      p++;	          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在第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行中找第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个非零元的位置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endParaRPr lang="en-US" altLang="zh-CN" sz="3600">
              <a:solidFill>
                <a:srgbClr val="FF33CC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  </a:t>
            </a:r>
            <a:r>
              <a:rPr lang="en-US" altLang="zh-CN" sz="3600" b="1"/>
              <a:t>if</a:t>
            </a:r>
            <a:r>
              <a:rPr lang="en-US" altLang="zh-CN" sz="3600"/>
              <a:t> (M.data[p].i==r </a:t>
            </a:r>
            <a:r>
              <a:rPr lang="en-US" altLang="zh-CN" sz="3600" b="1"/>
              <a:t>&amp;&amp;</a:t>
            </a:r>
            <a:r>
              <a:rPr lang="en-US" altLang="zh-CN" sz="3600"/>
              <a:t> M.data[p].j==c)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     </a:t>
            </a:r>
            <a:r>
              <a:rPr lang="en-US" altLang="zh-CN" sz="3600" b="1"/>
              <a:t>return</a:t>
            </a:r>
            <a:r>
              <a:rPr lang="en-US" altLang="zh-CN" sz="3600"/>
              <a:t> M.data[p].e;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  </a:t>
            </a:r>
            <a:r>
              <a:rPr lang="en-US" altLang="zh-CN" sz="3600" b="1"/>
              <a:t>else return</a:t>
            </a:r>
            <a:r>
              <a:rPr lang="en-US" altLang="zh-CN" sz="3600"/>
              <a:t> 0;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}</a:t>
            </a:r>
            <a:r>
              <a:rPr lang="en-US" altLang="zh-CN" sz="3600"/>
              <a:t> // value</a:t>
            </a: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4810125" y="5145088"/>
          <a:ext cx="52927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文档" r:id="rId4" imgW="5544160" imgH="1798798" progId="Word.Document.8">
                  <p:embed/>
                </p:oleObj>
              </mc:Choice>
              <mc:Fallback>
                <p:oleObj name="文档" r:id="rId4" imgW="5544160" imgH="1798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145088"/>
                        <a:ext cx="52927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5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81000" y="547688"/>
            <a:ext cx="70929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33"/>
                </a:solidFill>
                <a:ea typeface="楷体_GB2312" pitchFamily="49" charset="-122"/>
              </a:rPr>
              <a:t>稀疏矩阵的压缩存储方法</a:t>
            </a:r>
            <a:r>
              <a:rPr lang="en-US" altLang="zh-CN" sz="4800" b="1">
                <a:solidFill>
                  <a:srgbClr val="990033"/>
                </a:solidFill>
                <a:ea typeface="楷体_GB2312" pitchFamily="49" charset="-122"/>
              </a:rPr>
              <a:t>:</a:t>
            </a: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</p:txBody>
      </p:sp>
      <p:sp>
        <p:nvSpPr>
          <p:cNvPr id="6246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95400" y="1812925"/>
            <a:ext cx="426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6246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2063" y="3184525"/>
            <a:ext cx="5824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二、行逻辑联接的顺序表</a:t>
            </a:r>
          </a:p>
        </p:txBody>
      </p:sp>
      <p:sp>
        <p:nvSpPr>
          <p:cNvPr id="6246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38250" y="4613275"/>
            <a:ext cx="354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三、十字链表</a:t>
            </a:r>
          </a:p>
        </p:txBody>
      </p:sp>
      <p:sp>
        <p:nvSpPr>
          <p:cNvPr id="285702" name="Freeform 6"/>
          <p:cNvSpPr>
            <a:spLocks/>
          </p:cNvSpPr>
          <p:nvPr/>
        </p:nvSpPr>
        <p:spPr bwMode="auto">
          <a:xfrm>
            <a:off x="1131888" y="4465638"/>
            <a:ext cx="387350" cy="573087"/>
          </a:xfrm>
          <a:custGeom>
            <a:avLst/>
            <a:gdLst>
              <a:gd name="T0" fmla="*/ 0 w 224"/>
              <a:gd name="T1" fmla="*/ 2147483646 h 192"/>
              <a:gd name="T2" fmla="*/ 2147483646 w 224"/>
              <a:gd name="T3" fmla="*/ 2147483646 h 192"/>
              <a:gd name="T4" fmla="*/ 2147483646 w 224"/>
              <a:gd name="T5" fmla="*/ 2147483646 h 192"/>
              <a:gd name="T6" fmla="*/ 2147483646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31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93713" y="228600"/>
            <a:ext cx="5503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D60093"/>
                </a:solidFill>
                <a:ea typeface="楷体_GB2312" pitchFamily="49" charset="-122"/>
              </a:rPr>
              <a:t>十字链表</a:t>
            </a:r>
            <a:endParaRPr lang="zh-CN" altLang="en-US">
              <a:solidFill>
                <a:srgbClr val="D60093"/>
              </a:solidFill>
              <a:ea typeface="楷体_GB2312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0193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C1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909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C2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9149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C3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2103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C4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6200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C5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914400" y="21717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S1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895350" y="31623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S2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895350" y="41338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S3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933450" y="51625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S4</a:t>
            </a:r>
          </a:p>
        </p:txBody>
      </p:sp>
      <p:sp>
        <p:nvSpPr>
          <p:cNvPr id="64524" name="双括号 85"/>
          <p:cNvSpPr>
            <a:spLocks noChangeArrowheads="1"/>
          </p:cNvSpPr>
          <p:nvPr/>
        </p:nvSpPr>
        <p:spPr bwMode="auto">
          <a:xfrm>
            <a:off x="1658938" y="1744663"/>
            <a:ext cx="6977062" cy="4130675"/>
          </a:xfrm>
          <a:prstGeom prst="bracketPair">
            <a:avLst>
              <a:gd name="adj" fmla="val 5074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64525" name="TextBox 86"/>
          <p:cNvSpPr txBox="1">
            <a:spLocks noChangeArrowheads="1"/>
          </p:cNvSpPr>
          <p:nvPr/>
        </p:nvSpPr>
        <p:spPr bwMode="auto">
          <a:xfrm>
            <a:off x="2082800" y="2049463"/>
            <a:ext cx="79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26" name="TextBox 87"/>
          <p:cNvSpPr txBox="1">
            <a:spLocks noChangeArrowheads="1"/>
          </p:cNvSpPr>
          <p:nvPr/>
        </p:nvSpPr>
        <p:spPr bwMode="auto">
          <a:xfrm>
            <a:off x="4843463" y="2100263"/>
            <a:ext cx="795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27" name="TextBox 88"/>
          <p:cNvSpPr txBox="1">
            <a:spLocks noChangeArrowheads="1"/>
          </p:cNvSpPr>
          <p:nvPr/>
        </p:nvSpPr>
        <p:spPr bwMode="auto">
          <a:xfrm>
            <a:off x="6129338" y="2065338"/>
            <a:ext cx="796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28" name="TextBox 89"/>
          <p:cNvSpPr txBox="1">
            <a:spLocks noChangeArrowheads="1"/>
          </p:cNvSpPr>
          <p:nvPr/>
        </p:nvSpPr>
        <p:spPr bwMode="auto">
          <a:xfrm>
            <a:off x="3352800" y="3132138"/>
            <a:ext cx="7953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29" name="TextBox 90"/>
          <p:cNvSpPr txBox="1">
            <a:spLocks noChangeArrowheads="1"/>
          </p:cNvSpPr>
          <p:nvPr/>
        </p:nvSpPr>
        <p:spPr bwMode="auto">
          <a:xfrm>
            <a:off x="2014538" y="4132263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0" name="TextBox 91"/>
          <p:cNvSpPr txBox="1">
            <a:spLocks noChangeArrowheads="1"/>
          </p:cNvSpPr>
          <p:nvPr/>
        </p:nvSpPr>
        <p:spPr bwMode="auto">
          <a:xfrm>
            <a:off x="3386138" y="5080000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1" name="TextBox 92"/>
          <p:cNvSpPr txBox="1">
            <a:spLocks noChangeArrowheads="1"/>
          </p:cNvSpPr>
          <p:nvPr/>
        </p:nvSpPr>
        <p:spPr bwMode="auto">
          <a:xfrm>
            <a:off x="4706938" y="4081463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2" name="TextBox 93"/>
          <p:cNvSpPr txBox="1">
            <a:spLocks noChangeArrowheads="1"/>
          </p:cNvSpPr>
          <p:nvPr/>
        </p:nvSpPr>
        <p:spPr bwMode="auto">
          <a:xfrm>
            <a:off x="6146800" y="4081463"/>
            <a:ext cx="79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3" name="TextBox 94"/>
          <p:cNvSpPr txBox="1">
            <a:spLocks noChangeArrowheads="1"/>
          </p:cNvSpPr>
          <p:nvPr/>
        </p:nvSpPr>
        <p:spPr bwMode="auto">
          <a:xfrm>
            <a:off x="6197600" y="5097463"/>
            <a:ext cx="79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4" name="TextBox 95"/>
          <p:cNvSpPr txBox="1">
            <a:spLocks noChangeArrowheads="1"/>
          </p:cNvSpPr>
          <p:nvPr/>
        </p:nvSpPr>
        <p:spPr bwMode="auto">
          <a:xfrm>
            <a:off x="7518400" y="3065463"/>
            <a:ext cx="79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5" name="TextBox 96"/>
          <p:cNvSpPr txBox="1">
            <a:spLocks noChangeArrowheads="1"/>
          </p:cNvSpPr>
          <p:nvPr/>
        </p:nvSpPr>
        <p:spPr bwMode="auto">
          <a:xfrm>
            <a:off x="7602538" y="4046538"/>
            <a:ext cx="796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36" name="TextBox 97"/>
          <p:cNvSpPr txBox="1">
            <a:spLocks noChangeArrowheads="1"/>
          </p:cNvSpPr>
          <p:nvPr/>
        </p:nvSpPr>
        <p:spPr bwMode="auto">
          <a:xfrm>
            <a:off x="3370263" y="2014538"/>
            <a:ext cx="795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37" name="TextBox 98"/>
          <p:cNvSpPr txBox="1">
            <a:spLocks noChangeArrowheads="1"/>
          </p:cNvSpPr>
          <p:nvPr/>
        </p:nvSpPr>
        <p:spPr bwMode="auto">
          <a:xfrm>
            <a:off x="7586663" y="1998663"/>
            <a:ext cx="795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38" name="TextBox 99"/>
          <p:cNvSpPr txBox="1">
            <a:spLocks noChangeArrowheads="1"/>
          </p:cNvSpPr>
          <p:nvPr/>
        </p:nvSpPr>
        <p:spPr bwMode="auto">
          <a:xfrm>
            <a:off x="2100263" y="3116263"/>
            <a:ext cx="795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39" name="TextBox 100"/>
          <p:cNvSpPr txBox="1">
            <a:spLocks noChangeArrowheads="1"/>
          </p:cNvSpPr>
          <p:nvPr/>
        </p:nvSpPr>
        <p:spPr bwMode="auto">
          <a:xfrm>
            <a:off x="4757738" y="3098800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40" name="TextBox 101"/>
          <p:cNvSpPr txBox="1">
            <a:spLocks noChangeArrowheads="1"/>
          </p:cNvSpPr>
          <p:nvPr/>
        </p:nvSpPr>
        <p:spPr bwMode="auto">
          <a:xfrm>
            <a:off x="6078538" y="3065463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41" name="TextBox 102"/>
          <p:cNvSpPr txBox="1">
            <a:spLocks noChangeArrowheads="1"/>
          </p:cNvSpPr>
          <p:nvPr/>
        </p:nvSpPr>
        <p:spPr bwMode="auto">
          <a:xfrm>
            <a:off x="3370263" y="4198938"/>
            <a:ext cx="795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42" name="TextBox 103"/>
          <p:cNvSpPr txBox="1">
            <a:spLocks noChangeArrowheads="1"/>
          </p:cNvSpPr>
          <p:nvPr/>
        </p:nvSpPr>
        <p:spPr bwMode="auto">
          <a:xfrm>
            <a:off x="2014538" y="5164138"/>
            <a:ext cx="796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43" name="TextBox 104"/>
          <p:cNvSpPr txBox="1">
            <a:spLocks noChangeArrowheads="1"/>
          </p:cNvSpPr>
          <p:nvPr/>
        </p:nvSpPr>
        <p:spPr bwMode="auto">
          <a:xfrm>
            <a:off x="4808538" y="5097463"/>
            <a:ext cx="79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4544" name="TextBox 105"/>
          <p:cNvSpPr txBox="1">
            <a:spLocks noChangeArrowheads="1"/>
          </p:cNvSpPr>
          <p:nvPr/>
        </p:nvSpPr>
        <p:spPr bwMode="auto">
          <a:xfrm>
            <a:off x="7637463" y="5011738"/>
            <a:ext cx="795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5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20193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C1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3909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C2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49149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C3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62103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C4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76200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C5</a:t>
            </a: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914400" y="21717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S1</a:t>
            </a:r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895350" y="31623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S2</a:t>
            </a:r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895350" y="41338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S3</a:t>
            </a: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933450" y="51625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S4</a:t>
            </a:r>
          </a:p>
        </p:txBody>
      </p:sp>
      <p:grpSp>
        <p:nvGrpSpPr>
          <p:cNvPr id="66571" name="组合 76"/>
          <p:cNvGrpSpPr>
            <a:grpSpLocks/>
          </p:cNvGrpSpPr>
          <p:nvPr/>
        </p:nvGrpSpPr>
        <p:grpSpPr bwMode="auto">
          <a:xfrm>
            <a:off x="1428750" y="3162300"/>
            <a:ext cx="7010400" cy="457200"/>
            <a:chOff x="1428750" y="3162300"/>
            <a:chExt cx="7010400" cy="457200"/>
          </a:xfrm>
        </p:grpSpPr>
        <p:grpSp>
          <p:nvGrpSpPr>
            <p:cNvPr id="66628" name="Group 23"/>
            <p:cNvGrpSpPr>
              <a:grpSpLocks/>
            </p:cNvGrpSpPr>
            <p:nvPr/>
          </p:nvGrpSpPr>
          <p:grpSpPr bwMode="auto">
            <a:xfrm>
              <a:off x="3409950" y="3162300"/>
              <a:ext cx="781050" cy="457200"/>
              <a:chOff x="1020" y="1320"/>
              <a:chExt cx="492" cy="288"/>
            </a:xfrm>
          </p:grpSpPr>
          <p:sp>
            <p:nvSpPr>
              <p:cNvPr id="66634" name="Rectangle 24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35" name="Line 25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29" name="Group 26"/>
            <p:cNvGrpSpPr>
              <a:grpSpLocks/>
            </p:cNvGrpSpPr>
            <p:nvPr/>
          </p:nvGrpSpPr>
          <p:grpSpPr bwMode="auto">
            <a:xfrm>
              <a:off x="7658100" y="3162300"/>
              <a:ext cx="781050" cy="457200"/>
              <a:chOff x="1020" y="1320"/>
              <a:chExt cx="492" cy="288"/>
            </a:xfrm>
          </p:grpSpPr>
          <p:sp>
            <p:nvSpPr>
              <p:cNvPr id="66632" name="Rectangle 27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33" name="Line 28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30" name="Line 29"/>
            <p:cNvSpPr>
              <a:spLocks noChangeShapeType="1"/>
            </p:cNvSpPr>
            <p:nvPr/>
          </p:nvSpPr>
          <p:spPr bwMode="auto">
            <a:xfrm>
              <a:off x="1428750" y="3390900"/>
              <a:ext cx="200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1" name="Line 30"/>
            <p:cNvSpPr>
              <a:spLocks noChangeShapeType="1"/>
            </p:cNvSpPr>
            <p:nvPr/>
          </p:nvSpPr>
          <p:spPr bwMode="auto">
            <a:xfrm>
              <a:off x="4152900" y="33909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72" name="组合 75"/>
          <p:cNvGrpSpPr>
            <a:grpSpLocks/>
          </p:cNvGrpSpPr>
          <p:nvPr/>
        </p:nvGrpSpPr>
        <p:grpSpPr bwMode="auto">
          <a:xfrm>
            <a:off x="1428750" y="2152650"/>
            <a:ext cx="5619750" cy="457200"/>
            <a:chOff x="1428750" y="2152650"/>
            <a:chExt cx="5619750" cy="457200"/>
          </a:xfrm>
        </p:grpSpPr>
        <p:grpSp>
          <p:nvGrpSpPr>
            <p:cNvPr id="66616" name="Group 12"/>
            <p:cNvGrpSpPr>
              <a:grpSpLocks/>
            </p:cNvGrpSpPr>
            <p:nvPr/>
          </p:nvGrpSpPr>
          <p:grpSpPr bwMode="auto">
            <a:xfrm>
              <a:off x="2038350" y="2152650"/>
              <a:ext cx="781050" cy="457200"/>
              <a:chOff x="1020" y="1320"/>
              <a:chExt cx="492" cy="288"/>
            </a:xfrm>
          </p:grpSpPr>
          <p:sp>
            <p:nvSpPr>
              <p:cNvPr id="66626" name="Rectangle 13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27" name="Line 14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17" name="Group 15"/>
            <p:cNvGrpSpPr>
              <a:grpSpLocks/>
            </p:cNvGrpSpPr>
            <p:nvPr/>
          </p:nvGrpSpPr>
          <p:grpSpPr bwMode="auto">
            <a:xfrm>
              <a:off x="4876800" y="2152650"/>
              <a:ext cx="781050" cy="457200"/>
              <a:chOff x="1020" y="1320"/>
              <a:chExt cx="492" cy="288"/>
            </a:xfrm>
          </p:grpSpPr>
          <p:sp>
            <p:nvSpPr>
              <p:cNvPr id="66624" name="Rectangle 16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25" name="Line 17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18" name="Group 18"/>
            <p:cNvGrpSpPr>
              <a:grpSpLocks/>
            </p:cNvGrpSpPr>
            <p:nvPr/>
          </p:nvGrpSpPr>
          <p:grpSpPr bwMode="auto">
            <a:xfrm>
              <a:off x="6267450" y="2152650"/>
              <a:ext cx="781050" cy="457200"/>
              <a:chOff x="1020" y="1320"/>
              <a:chExt cx="492" cy="288"/>
            </a:xfrm>
          </p:grpSpPr>
          <p:sp>
            <p:nvSpPr>
              <p:cNvPr id="66622" name="Rectangle 19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23" name="Line 20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19" name="Line 21"/>
            <p:cNvSpPr>
              <a:spLocks noChangeShapeType="1"/>
            </p:cNvSpPr>
            <p:nvPr/>
          </p:nvSpPr>
          <p:spPr bwMode="auto">
            <a:xfrm>
              <a:off x="1428750" y="240030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0" name="Line 22"/>
            <p:cNvSpPr>
              <a:spLocks noChangeShapeType="1"/>
            </p:cNvSpPr>
            <p:nvPr/>
          </p:nvSpPr>
          <p:spPr bwMode="auto">
            <a:xfrm>
              <a:off x="5543550" y="2381250"/>
              <a:ext cx="704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1" name="Line 52"/>
            <p:cNvSpPr>
              <a:spLocks noChangeShapeType="1"/>
            </p:cNvSpPr>
            <p:nvPr/>
          </p:nvSpPr>
          <p:spPr bwMode="auto">
            <a:xfrm>
              <a:off x="2628900" y="2381250"/>
              <a:ext cx="2273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73" name="组合 77"/>
          <p:cNvGrpSpPr>
            <a:grpSpLocks/>
          </p:cNvGrpSpPr>
          <p:nvPr/>
        </p:nvGrpSpPr>
        <p:grpSpPr bwMode="auto">
          <a:xfrm>
            <a:off x="1428750" y="4133850"/>
            <a:ext cx="7010400" cy="457200"/>
            <a:chOff x="1428750" y="4133850"/>
            <a:chExt cx="7010400" cy="457200"/>
          </a:xfrm>
        </p:grpSpPr>
        <p:grpSp>
          <p:nvGrpSpPr>
            <p:cNvPr id="66600" name="Group 31"/>
            <p:cNvGrpSpPr>
              <a:grpSpLocks/>
            </p:cNvGrpSpPr>
            <p:nvPr/>
          </p:nvGrpSpPr>
          <p:grpSpPr bwMode="auto">
            <a:xfrm>
              <a:off x="2038350" y="4133850"/>
              <a:ext cx="781050" cy="457200"/>
              <a:chOff x="1020" y="1320"/>
              <a:chExt cx="492" cy="288"/>
            </a:xfrm>
          </p:grpSpPr>
          <p:sp>
            <p:nvSpPr>
              <p:cNvPr id="66614" name="Rectangle 32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15" name="Line 33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01" name="Group 34"/>
            <p:cNvGrpSpPr>
              <a:grpSpLocks/>
            </p:cNvGrpSpPr>
            <p:nvPr/>
          </p:nvGrpSpPr>
          <p:grpSpPr bwMode="auto">
            <a:xfrm>
              <a:off x="4876800" y="4133850"/>
              <a:ext cx="781050" cy="457200"/>
              <a:chOff x="1020" y="1320"/>
              <a:chExt cx="492" cy="288"/>
            </a:xfrm>
          </p:grpSpPr>
          <p:sp>
            <p:nvSpPr>
              <p:cNvPr id="66612" name="Rectangle 35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13" name="Line 36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02" name="Group 37"/>
            <p:cNvGrpSpPr>
              <a:grpSpLocks/>
            </p:cNvGrpSpPr>
            <p:nvPr/>
          </p:nvGrpSpPr>
          <p:grpSpPr bwMode="auto">
            <a:xfrm>
              <a:off x="6267450" y="4133850"/>
              <a:ext cx="781050" cy="457200"/>
              <a:chOff x="1020" y="1320"/>
              <a:chExt cx="492" cy="288"/>
            </a:xfrm>
          </p:grpSpPr>
          <p:sp>
            <p:nvSpPr>
              <p:cNvPr id="66610" name="Rectangle 38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11" name="Line 39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03" name="Group 40"/>
            <p:cNvGrpSpPr>
              <a:grpSpLocks/>
            </p:cNvGrpSpPr>
            <p:nvPr/>
          </p:nvGrpSpPr>
          <p:grpSpPr bwMode="auto">
            <a:xfrm>
              <a:off x="7658100" y="4133850"/>
              <a:ext cx="781050" cy="457200"/>
              <a:chOff x="1020" y="1320"/>
              <a:chExt cx="492" cy="288"/>
            </a:xfrm>
          </p:grpSpPr>
          <p:sp>
            <p:nvSpPr>
              <p:cNvPr id="66608" name="Rectangle 41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609" name="Line 42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04" name="Line 43"/>
            <p:cNvSpPr>
              <a:spLocks noChangeShapeType="1"/>
            </p:cNvSpPr>
            <p:nvPr/>
          </p:nvSpPr>
          <p:spPr bwMode="auto">
            <a:xfrm>
              <a:off x="1428750" y="436245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5" name="Line 44"/>
            <p:cNvSpPr>
              <a:spLocks noChangeShapeType="1"/>
            </p:cNvSpPr>
            <p:nvPr/>
          </p:nvSpPr>
          <p:spPr bwMode="auto">
            <a:xfrm>
              <a:off x="5524500" y="4381500"/>
              <a:ext cx="742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Line 45"/>
            <p:cNvSpPr>
              <a:spLocks noChangeShapeType="1"/>
            </p:cNvSpPr>
            <p:nvPr/>
          </p:nvSpPr>
          <p:spPr bwMode="auto">
            <a:xfrm>
              <a:off x="6934200" y="4381500"/>
              <a:ext cx="72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7" name="Line 53"/>
            <p:cNvSpPr>
              <a:spLocks noChangeShapeType="1"/>
            </p:cNvSpPr>
            <p:nvPr/>
          </p:nvSpPr>
          <p:spPr bwMode="auto">
            <a:xfrm>
              <a:off x="2628900" y="4381500"/>
              <a:ext cx="2292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74" name="组合 78"/>
          <p:cNvGrpSpPr>
            <a:grpSpLocks/>
          </p:cNvGrpSpPr>
          <p:nvPr/>
        </p:nvGrpSpPr>
        <p:grpSpPr bwMode="auto">
          <a:xfrm>
            <a:off x="1441450" y="5181600"/>
            <a:ext cx="5645150" cy="457200"/>
            <a:chOff x="1441450" y="5181600"/>
            <a:chExt cx="5645150" cy="457200"/>
          </a:xfrm>
        </p:grpSpPr>
        <p:grpSp>
          <p:nvGrpSpPr>
            <p:cNvPr id="66592" name="Group 46"/>
            <p:cNvGrpSpPr>
              <a:grpSpLocks/>
            </p:cNvGrpSpPr>
            <p:nvPr/>
          </p:nvGrpSpPr>
          <p:grpSpPr bwMode="auto">
            <a:xfrm>
              <a:off x="3448050" y="5181600"/>
              <a:ext cx="781050" cy="457200"/>
              <a:chOff x="1020" y="1320"/>
              <a:chExt cx="492" cy="288"/>
            </a:xfrm>
          </p:grpSpPr>
          <p:sp>
            <p:nvSpPr>
              <p:cNvPr id="66598" name="Rectangle 47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599" name="Line 48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593" name="Group 49"/>
            <p:cNvGrpSpPr>
              <a:grpSpLocks/>
            </p:cNvGrpSpPr>
            <p:nvPr/>
          </p:nvGrpSpPr>
          <p:grpSpPr bwMode="auto">
            <a:xfrm>
              <a:off x="6305550" y="5181600"/>
              <a:ext cx="781050" cy="457200"/>
              <a:chOff x="1020" y="1320"/>
              <a:chExt cx="492" cy="288"/>
            </a:xfrm>
          </p:grpSpPr>
          <p:sp>
            <p:nvSpPr>
              <p:cNvPr id="66596" name="Rectangle 50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6597" name="Line 51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94" name="Line 54"/>
            <p:cNvSpPr>
              <a:spLocks noChangeShapeType="1"/>
            </p:cNvSpPr>
            <p:nvPr/>
          </p:nvSpPr>
          <p:spPr bwMode="auto">
            <a:xfrm flipV="1">
              <a:off x="1441450" y="5391150"/>
              <a:ext cx="2025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55"/>
            <p:cNvSpPr>
              <a:spLocks noChangeShapeType="1"/>
            </p:cNvSpPr>
            <p:nvPr/>
          </p:nvSpPr>
          <p:spPr bwMode="auto">
            <a:xfrm>
              <a:off x="4191000" y="542925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84"/>
          <p:cNvGrpSpPr>
            <a:grpSpLocks/>
          </p:cNvGrpSpPr>
          <p:nvPr/>
        </p:nvGrpSpPr>
        <p:grpSpPr bwMode="auto">
          <a:xfrm>
            <a:off x="2247900" y="1504950"/>
            <a:ext cx="0" cy="2609850"/>
            <a:chOff x="2247900" y="1504950"/>
            <a:chExt cx="0" cy="2609850"/>
          </a:xfrm>
        </p:grpSpPr>
        <p:sp>
          <p:nvSpPr>
            <p:cNvPr id="66590" name="Line 60"/>
            <p:cNvSpPr>
              <a:spLocks noChangeShapeType="1"/>
            </p:cNvSpPr>
            <p:nvPr/>
          </p:nvSpPr>
          <p:spPr bwMode="auto">
            <a:xfrm>
              <a:off x="2247900" y="150495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Line 61"/>
            <p:cNvSpPr>
              <a:spLocks noChangeShapeType="1"/>
            </p:cNvSpPr>
            <p:nvPr/>
          </p:nvSpPr>
          <p:spPr bwMode="auto">
            <a:xfrm>
              <a:off x="2247900" y="2647950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组合 86"/>
          <p:cNvGrpSpPr>
            <a:grpSpLocks/>
          </p:cNvGrpSpPr>
          <p:nvPr/>
        </p:nvGrpSpPr>
        <p:grpSpPr bwMode="auto">
          <a:xfrm>
            <a:off x="5105400" y="1524000"/>
            <a:ext cx="0" cy="2647950"/>
            <a:chOff x="5105400" y="1524000"/>
            <a:chExt cx="0" cy="2647950"/>
          </a:xfrm>
        </p:grpSpPr>
        <p:sp>
          <p:nvSpPr>
            <p:cNvPr id="66588" name="Line 63"/>
            <p:cNvSpPr>
              <a:spLocks noChangeShapeType="1"/>
            </p:cNvSpPr>
            <p:nvPr/>
          </p:nvSpPr>
          <p:spPr bwMode="auto">
            <a:xfrm>
              <a:off x="5105400" y="15240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9" name="Line 66"/>
            <p:cNvSpPr>
              <a:spLocks noChangeShapeType="1"/>
            </p:cNvSpPr>
            <p:nvPr/>
          </p:nvSpPr>
          <p:spPr bwMode="auto">
            <a:xfrm>
              <a:off x="5105400" y="259080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88"/>
          <p:cNvGrpSpPr>
            <a:grpSpLocks/>
          </p:cNvGrpSpPr>
          <p:nvPr/>
        </p:nvGrpSpPr>
        <p:grpSpPr bwMode="auto">
          <a:xfrm>
            <a:off x="7867650" y="1581150"/>
            <a:ext cx="19050" cy="2533650"/>
            <a:chOff x="7867650" y="1581150"/>
            <a:chExt cx="19050" cy="2533650"/>
          </a:xfrm>
        </p:grpSpPr>
        <p:sp>
          <p:nvSpPr>
            <p:cNvPr id="66586" name="Line 65"/>
            <p:cNvSpPr>
              <a:spLocks noChangeShapeType="1"/>
            </p:cNvSpPr>
            <p:nvPr/>
          </p:nvSpPr>
          <p:spPr bwMode="auto">
            <a:xfrm>
              <a:off x="7867650" y="15811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68"/>
            <p:cNvSpPr>
              <a:spLocks noChangeShapeType="1"/>
            </p:cNvSpPr>
            <p:nvPr/>
          </p:nvSpPr>
          <p:spPr bwMode="auto">
            <a:xfrm>
              <a:off x="7886700" y="34671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85"/>
          <p:cNvGrpSpPr>
            <a:grpSpLocks/>
          </p:cNvGrpSpPr>
          <p:nvPr/>
        </p:nvGrpSpPr>
        <p:grpSpPr bwMode="auto">
          <a:xfrm>
            <a:off x="3600450" y="1581150"/>
            <a:ext cx="19050" cy="3600450"/>
            <a:chOff x="3600450" y="1581150"/>
            <a:chExt cx="19050" cy="3600450"/>
          </a:xfrm>
        </p:grpSpPr>
        <p:sp>
          <p:nvSpPr>
            <p:cNvPr id="66584" name="Line 62"/>
            <p:cNvSpPr>
              <a:spLocks noChangeShapeType="1"/>
            </p:cNvSpPr>
            <p:nvPr/>
          </p:nvSpPr>
          <p:spPr bwMode="auto">
            <a:xfrm>
              <a:off x="3600450" y="15811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Line 69"/>
            <p:cNvSpPr>
              <a:spLocks noChangeShapeType="1"/>
            </p:cNvSpPr>
            <p:nvPr/>
          </p:nvSpPr>
          <p:spPr bwMode="auto">
            <a:xfrm>
              <a:off x="3619500" y="36004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87"/>
          <p:cNvGrpSpPr>
            <a:grpSpLocks/>
          </p:cNvGrpSpPr>
          <p:nvPr/>
        </p:nvGrpSpPr>
        <p:grpSpPr bwMode="auto">
          <a:xfrm>
            <a:off x="6457950" y="1524000"/>
            <a:ext cx="57150" cy="3638550"/>
            <a:chOff x="6457950" y="1524000"/>
            <a:chExt cx="57150" cy="3638550"/>
          </a:xfrm>
        </p:grpSpPr>
        <p:sp>
          <p:nvSpPr>
            <p:cNvPr id="66581" name="Line 64"/>
            <p:cNvSpPr>
              <a:spLocks noChangeShapeType="1"/>
            </p:cNvSpPr>
            <p:nvPr/>
          </p:nvSpPr>
          <p:spPr bwMode="auto">
            <a:xfrm>
              <a:off x="6457950" y="15240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67"/>
            <p:cNvSpPr>
              <a:spLocks noChangeShapeType="1"/>
            </p:cNvSpPr>
            <p:nvPr/>
          </p:nvSpPr>
          <p:spPr bwMode="auto">
            <a:xfrm>
              <a:off x="6477000" y="259080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70"/>
            <p:cNvSpPr>
              <a:spLocks noChangeShapeType="1"/>
            </p:cNvSpPr>
            <p:nvPr/>
          </p:nvSpPr>
          <p:spPr bwMode="auto">
            <a:xfrm>
              <a:off x="6515100" y="451485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0" name="Text Box 2"/>
          <p:cNvSpPr txBox="1">
            <a:spLocks noChangeArrowheads="1"/>
          </p:cNvSpPr>
          <p:nvPr/>
        </p:nvSpPr>
        <p:spPr bwMode="auto">
          <a:xfrm>
            <a:off x="493713" y="228600"/>
            <a:ext cx="5503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D60093"/>
                </a:solidFill>
                <a:ea typeface="楷体_GB2312" pitchFamily="49" charset="-122"/>
              </a:rPr>
              <a:t>十字链表</a:t>
            </a:r>
            <a:endParaRPr lang="zh-CN" altLang="en-US">
              <a:solidFill>
                <a:srgbClr val="D6009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91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93713" y="228600"/>
            <a:ext cx="5503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D60093"/>
                </a:solidFill>
                <a:ea typeface="楷体_GB2312" pitchFamily="49" charset="-122"/>
              </a:rPr>
              <a:t>多重循环链表</a:t>
            </a:r>
            <a:endParaRPr lang="zh-CN" altLang="en-US">
              <a:solidFill>
                <a:srgbClr val="D60093"/>
              </a:solidFill>
              <a:ea typeface="楷体_GB2312" pitchFamily="49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193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C1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390900" y="11049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C2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9149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C3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2103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C4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0" y="1143000"/>
            <a:ext cx="5905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C5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914400" y="21717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S1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895350" y="316230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S2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895350" y="41338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S3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933450" y="5162550"/>
            <a:ext cx="590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S4</a:t>
            </a:r>
          </a:p>
        </p:txBody>
      </p:sp>
      <p:grpSp>
        <p:nvGrpSpPr>
          <p:cNvPr id="68620" name="组合 76"/>
          <p:cNvGrpSpPr>
            <a:grpSpLocks/>
          </p:cNvGrpSpPr>
          <p:nvPr/>
        </p:nvGrpSpPr>
        <p:grpSpPr bwMode="auto">
          <a:xfrm>
            <a:off x="1428750" y="3162300"/>
            <a:ext cx="7010400" cy="457200"/>
            <a:chOff x="1428750" y="3162300"/>
            <a:chExt cx="7010400" cy="457200"/>
          </a:xfrm>
        </p:grpSpPr>
        <p:grpSp>
          <p:nvGrpSpPr>
            <p:cNvPr id="68685" name="Group 23"/>
            <p:cNvGrpSpPr>
              <a:grpSpLocks/>
            </p:cNvGrpSpPr>
            <p:nvPr/>
          </p:nvGrpSpPr>
          <p:grpSpPr bwMode="auto">
            <a:xfrm>
              <a:off x="3409950" y="3162300"/>
              <a:ext cx="781050" cy="457200"/>
              <a:chOff x="1020" y="1320"/>
              <a:chExt cx="492" cy="288"/>
            </a:xfrm>
          </p:grpSpPr>
          <p:sp>
            <p:nvSpPr>
              <p:cNvPr id="68691" name="Rectangle 24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92" name="Line 25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86" name="Group 26"/>
            <p:cNvGrpSpPr>
              <a:grpSpLocks/>
            </p:cNvGrpSpPr>
            <p:nvPr/>
          </p:nvGrpSpPr>
          <p:grpSpPr bwMode="auto">
            <a:xfrm>
              <a:off x="7658100" y="3162300"/>
              <a:ext cx="781050" cy="457200"/>
              <a:chOff x="1020" y="1320"/>
              <a:chExt cx="492" cy="288"/>
            </a:xfrm>
          </p:grpSpPr>
          <p:sp>
            <p:nvSpPr>
              <p:cNvPr id="68689" name="Rectangle 27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90" name="Line 28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87" name="Line 29"/>
            <p:cNvSpPr>
              <a:spLocks noChangeShapeType="1"/>
            </p:cNvSpPr>
            <p:nvPr/>
          </p:nvSpPr>
          <p:spPr bwMode="auto">
            <a:xfrm>
              <a:off x="1428750" y="3390900"/>
              <a:ext cx="200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8" name="Line 30"/>
            <p:cNvSpPr>
              <a:spLocks noChangeShapeType="1"/>
            </p:cNvSpPr>
            <p:nvPr/>
          </p:nvSpPr>
          <p:spPr bwMode="auto">
            <a:xfrm>
              <a:off x="4152900" y="33909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621" name="组合 75"/>
          <p:cNvGrpSpPr>
            <a:grpSpLocks/>
          </p:cNvGrpSpPr>
          <p:nvPr/>
        </p:nvGrpSpPr>
        <p:grpSpPr bwMode="auto">
          <a:xfrm>
            <a:off x="1428750" y="2152650"/>
            <a:ext cx="5619750" cy="457200"/>
            <a:chOff x="1428750" y="2152650"/>
            <a:chExt cx="5619750" cy="457200"/>
          </a:xfrm>
        </p:grpSpPr>
        <p:grpSp>
          <p:nvGrpSpPr>
            <p:cNvPr id="68673" name="Group 12"/>
            <p:cNvGrpSpPr>
              <a:grpSpLocks/>
            </p:cNvGrpSpPr>
            <p:nvPr/>
          </p:nvGrpSpPr>
          <p:grpSpPr bwMode="auto">
            <a:xfrm>
              <a:off x="2038350" y="2152650"/>
              <a:ext cx="781050" cy="457200"/>
              <a:chOff x="1020" y="1320"/>
              <a:chExt cx="492" cy="288"/>
            </a:xfrm>
          </p:grpSpPr>
          <p:sp>
            <p:nvSpPr>
              <p:cNvPr id="68683" name="Rectangle 13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84" name="Line 14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74" name="Group 15"/>
            <p:cNvGrpSpPr>
              <a:grpSpLocks/>
            </p:cNvGrpSpPr>
            <p:nvPr/>
          </p:nvGrpSpPr>
          <p:grpSpPr bwMode="auto">
            <a:xfrm>
              <a:off x="4876800" y="2152650"/>
              <a:ext cx="781050" cy="457200"/>
              <a:chOff x="1020" y="1320"/>
              <a:chExt cx="492" cy="288"/>
            </a:xfrm>
          </p:grpSpPr>
          <p:sp>
            <p:nvSpPr>
              <p:cNvPr id="68681" name="Rectangle 16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82" name="Line 17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75" name="Group 18"/>
            <p:cNvGrpSpPr>
              <a:grpSpLocks/>
            </p:cNvGrpSpPr>
            <p:nvPr/>
          </p:nvGrpSpPr>
          <p:grpSpPr bwMode="auto">
            <a:xfrm>
              <a:off x="6267450" y="2152650"/>
              <a:ext cx="781050" cy="457200"/>
              <a:chOff x="1020" y="1320"/>
              <a:chExt cx="492" cy="288"/>
            </a:xfrm>
          </p:grpSpPr>
          <p:sp>
            <p:nvSpPr>
              <p:cNvPr id="68679" name="Rectangle 19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80" name="Line 20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76" name="Line 21"/>
            <p:cNvSpPr>
              <a:spLocks noChangeShapeType="1"/>
            </p:cNvSpPr>
            <p:nvPr/>
          </p:nvSpPr>
          <p:spPr bwMode="auto">
            <a:xfrm>
              <a:off x="1428750" y="240030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7" name="Line 22"/>
            <p:cNvSpPr>
              <a:spLocks noChangeShapeType="1"/>
            </p:cNvSpPr>
            <p:nvPr/>
          </p:nvSpPr>
          <p:spPr bwMode="auto">
            <a:xfrm>
              <a:off x="5543550" y="2381250"/>
              <a:ext cx="704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8" name="Line 52"/>
            <p:cNvSpPr>
              <a:spLocks noChangeShapeType="1"/>
            </p:cNvSpPr>
            <p:nvPr/>
          </p:nvSpPr>
          <p:spPr bwMode="auto">
            <a:xfrm>
              <a:off x="2628900" y="2381250"/>
              <a:ext cx="2273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622" name="组合 77"/>
          <p:cNvGrpSpPr>
            <a:grpSpLocks/>
          </p:cNvGrpSpPr>
          <p:nvPr/>
        </p:nvGrpSpPr>
        <p:grpSpPr bwMode="auto">
          <a:xfrm>
            <a:off x="1428750" y="4133850"/>
            <a:ext cx="7010400" cy="457200"/>
            <a:chOff x="1428750" y="4133850"/>
            <a:chExt cx="7010400" cy="457200"/>
          </a:xfrm>
        </p:grpSpPr>
        <p:grpSp>
          <p:nvGrpSpPr>
            <p:cNvPr id="68657" name="Group 31"/>
            <p:cNvGrpSpPr>
              <a:grpSpLocks/>
            </p:cNvGrpSpPr>
            <p:nvPr/>
          </p:nvGrpSpPr>
          <p:grpSpPr bwMode="auto">
            <a:xfrm>
              <a:off x="2038350" y="4133850"/>
              <a:ext cx="781050" cy="457200"/>
              <a:chOff x="1020" y="1320"/>
              <a:chExt cx="492" cy="288"/>
            </a:xfrm>
          </p:grpSpPr>
          <p:sp>
            <p:nvSpPr>
              <p:cNvPr id="68671" name="Rectangle 32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72" name="Line 33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58" name="Group 34"/>
            <p:cNvGrpSpPr>
              <a:grpSpLocks/>
            </p:cNvGrpSpPr>
            <p:nvPr/>
          </p:nvGrpSpPr>
          <p:grpSpPr bwMode="auto">
            <a:xfrm>
              <a:off x="4876800" y="4133850"/>
              <a:ext cx="781050" cy="457200"/>
              <a:chOff x="1020" y="1320"/>
              <a:chExt cx="492" cy="288"/>
            </a:xfrm>
          </p:grpSpPr>
          <p:sp>
            <p:nvSpPr>
              <p:cNvPr id="68669" name="Rectangle 35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70" name="Line 36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59" name="Group 37"/>
            <p:cNvGrpSpPr>
              <a:grpSpLocks/>
            </p:cNvGrpSpPr>
            <p:nvPr/>
          </p:nvGrpSpPr>
          <p:grpSpPr bwMode="auto">
            <a:xfrm>
              <a:off x="6267450" y="4133850"/>
              <a:ext cx="781050" cy="457200"/>
              <a:chOff x="1020" y="1320"/>
              <a:chExt cx="492" cy="288"/>
            </a:xfrm>
          </p:grpSpPr>
          <p:sp>
            <p:nvSpPr>
              <p:cNvPr id="68667" name="Rectangle 38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68" name="Line 39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60" name="Group 40"/>
            <p:cNvGrpSpPr>
              <a:grpSpLocks/>
            </p:cNvGrpSpPr>
            <p:nvPr/>
          </p:nvGrpSpPr>
          <p:grpSpPr bwMode="auto">
            <a:xfrm>
              <a:off x="7658100" y="4133850"/>
              <a:ext cx="781050" cy="457200"/>
              <a:chOff x="1020" y="1320"/>
              <a:chExt cx="492" cy="288"/>
            </a:xfrm>
          </p:grpSpPr>
          <p:sp>
            <p:nvSpPr>
              <p:cNvPr id="68665" name="Rectangle 41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66" name="Line 42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61" name="Line 43"/>
            <p:cNvSpPr>
              <a:spLocks noChangeShapeType="1"/>
            </p:cNvSpPr>
            <p:nvPr/>
          </p:nvSpPr>
          <p:spPr bwMode="auto">
            <a:xfrm>
              <a:off x="1428750" y="436245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2" name="Line 44"/>
            <p:cNvSpPr>
              <a:spLocks noChangeShapeType="1"/>
            </p:cNvSpPr>
            <p:nvPr/>
          </p:nvSpPr>
          <p:spPr bwMode="auto">
            <a:xfrm>
              <a:off x="5524500" y="4381500"/>
              <a:ext cx="742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3" name="Line 45"/>
            <p:cNvSpPr>
              <a:spLocks noChangeShapeType="1"/>
            </p:cNvSpPr>
            <p:nvPr/>
          </p:nvSpPr>
          <p:spPr bwMode="auto">
            <a:xfrm>
              <a:off x="6934200" y="4381500"/>
              <a:ext cx="72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4" name="Line 53"/>
            <p:cNvSpPr>
              <a:spLocks noChangeShapeType="1"/>
            </p:cNvSpPr>
            <p:nvPr/>
          </p:nvSpPr>
          <p:spPr bwMode="auto">
            <a:xfrm>
              <a:off x="2628900" y="4381500"/>
              <a:ext cx="2292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623" name="组合 78"/>
          <p:cNvGrpSpPr>
            <a:grpSpLocks/>
          </p:cNvGrpSpPr>
          <p:nvPr/>
        </p:nvGrpSpPr>
        <p:grpSpPr bwMode="auto">
          <a:xfrm>
            <a:off x="1441450" y="5181600"/>
            <a:ext cx="5645150" cy="457200"/>
            <a:chOff x="1441450" y="5181600"/>
            <a:chExt cx="5645150" cy="457200"/>
          </a:xfrm>
        </p:grpSpPr>
        <p:grpSp>
          <p:nvGrpSpPr>
            <p:cNvPr id="68649" name="Group 46"/>
            <p:cNvGrpSpPr>
              <a:grpSpLocks/>
            </p:cNvGrpSpPr>
            <p:nvPr/>
          </p:nvGrpSpPr>
          <p:grpSpPr bwMode="auto">
            <a:xfrm>
              <a:off x="3448050" y="5181600"/>
              <a:ext cx="781050" cy="457200"/>
              <a:chOff x="1020" y="1320"/>
              <a:chExt cx="492" cy="288"/>
            </a:xfrm>
          </p:grpSpPr>
          <p:sp>
            <p:nvSpPr>
              <p:cNvPr id="68655" name="Rectangle 47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56" name="Line 48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50" name="Group 49"/>
            <p:cNvGrpSpPr>
              <a:grpSpLocks/>
            </p:cNvGrpSpPr>
            <p:nvPr/>
          </p:nvGrpSpPr>
          <p:grpSpPr bwMode="auto">
            <a:xfrm>
              <a:off x="6305550" y="5181600"/>
              <a:ext cx="781050" cy="457200"/>
              <a:chOff x="1020" y="1320"/>
              <a:chExt cx="492" cy="288"/>
            </a:xfrm>
          </p:grpSpPr>
          <p:sp>
            <p:nvSpPr>
              <p:cNvPr id="68653" name="Rectangle 50"/>
              <p:cNvSpPr>
                <a:spLocks noChangeArrowheads="1"/>
              </p:cNvSpPr>
              <p:nvPr/>
            </p:nvSpPr>
            <p:spPr bwMode="auto">
              <a:xfrm>
                <a:off x="1020" y="1320"/>
                <a:ext cx="4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68654" name="Line 51"/>
              <p:cNvSpPr>
                <a:spLocks noChangeShapeType="1"/>
              </p:cNvSpPr>
              <p:nvPr/>
            </p:nvSpPr>
            <p:spPr bwMode="auto">
              <a:xfrm>
                <a:off x="1284" y="13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51" name="Line 54"/>
            <p:cNvSpPr>
              <a:spLocks noChangeShapeType="1"/>
            </p:cNvSpPr>
            <p:nvPr/>
          </p:nvSpPr>
          <p:spPr bwMode="auto">
            <a:xfrm flipV="1">
              <a:off x="1441450" y="5391150"/>
              <a:ext cx="2025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55"/>
            <p:cNvSpPr>
              <a:spLocks noChangeShapeType="1"/>
            </p:cNvSpPr>
            <p:nvPr/>
          </p:nvSpPr>
          <p:spPr bwMode="auto">
            <a:xfrm>
              <a:off x="4191000" y="542925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72" name="Freeform 56"/>
          <p:cNvSpPr>
            <a:spLocks/>
          </p:cNvSpPr>
          <p:nvPr/>
        </p:nvSpPr>
        <p:spPr bwMode="auto">
          <a:xfrm>
            <a:off x="457200" y="2343150"/>
            <a:ext cx="8305800" cy="438150"/>
          </a:xfrm>
          <a:custGeom>
            <a:avLst/>
            <a:gdLst>
              <a:gd name="T0" fmla="*/ 2147483646 w 5232"/>
              <a:gd name="T1" fmla="*/ 0 h 264"/>
              <a:gd name="T2" fmla="*/ 2147483646 w 5232"/>
              <a:gd name="T3" fmla="*/ 0 h 264"/>
              <a:gd name="T4" fmla="*/ 2147483646 w 5232"/>
              <a:gd name="T5" fmla="*/ 2147483646 h 264"/>
              <a:gd name="T6" fmla="*/ 0 w 5232"/>
              <a:gd name="T7" fmla="*/ 2147483646 h 264"/>
              <a:gd name="T8" fmla="*/ 0 w 5232"/>
              <a:gd name="T9" fmla="*/ 2147483646 h 264"/>
              <a:gd name="T10" fmla="*/ 2147483646 w 5232"/>
              <a:gd name="T11" fmla="*/ 2147483646 h 2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32"/>
              <a:gd name="T19" fmla="*/ 0 h 264"/>
              <a:gd name="T20" fmla="*/ 5232 w 5232"/>
              <a:gd name="T21" fmla="*/ 264 h 2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32" h="264">
                <a:moveTo>
                  <a:pt x="4092" y="0"/>
                </a:moveTo>
                <a:lnTo>
                  <a:pt x="5232" y="0"/>
                </a:lnTo>
                <a:lnTo>
                  <a:pt x="5232" y="264"/>
                </a:lnTo>
                <a:lnTo>
                  <a:pt x="0" y="264"/>
                </a:lnTo>
                <a:lnTo>
                  <a:pt x="0" y="36"/>
                </a:lnTo>
                <a:lnTo>
                  <a:pt x="300" y="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73" name="Freeform 57"/>
          <p:cNvSpPr>
            <a:spLocks/>
          </p:cNvSpPr>
          <p:nvPr/>
        </p:nvSpPr>
        <p:spPr bwMode="auto">
          <a:xfrm>
            <a:off x="457200" y="3371850"/>
            <a:ext cx="8248650" cy="438150"/>
          </a:xfrm>
          <a:custGeom>
            <a:avLst/>
            <a:gdLst>
              <a:gd name="T0" fmla="*/ 2147483646 w 5196"/>
              <a:gd name="T1" fmla="*/ 2147483646 h 276"/>
              <a:gd name="T2" fmla="*/ 2147483646 w 5196"/>
              <a:gd name="T3" fmla="*/ 2147483646 h 276"/>
              <a:gd name="T4" fmla="*/ 2147483646 w 5196"/>
              <a:gd name="T5" fmla="*/ 2147483646 h 276"/>
              <a:gd name="T6" fmla="*/ 0 w 5196"/>
              <a:gd name="T7" fmla="*/ 2147483646 h 276"/>
              <a:gd name="T8" fmla="*/ 0 w 5196"/>
              <a:gd name="T9" fmla="*/ 0 h 276"/>
              <a:gd name="T10" fmla="*/ 2147483646 w 5196"/>
              <a:gd name="T11" fmla="*/ 0 h 2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6"/>
              <a:gd name="T19" fmla="*/ 0 h 276"/>
              <a:gd name="T20" fmla="*/ 5196 w 5196"/>
              <a:gd name="T21" fmla="*/ 276 h 2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6" h="276">
                <a:moveTo>
                  <a:pt x="4980" y="12"/>
                </a:moveTo>
                <a:lnTo>
                  <a:pt x="5196" y="12"/>
                </a:lnTo>
                <a:lnTo>
                  <a:pt x="5196" y="276"/>
                </a:lnTo>
                <a:lnTo>
                  <a:pt x="0" y="276"/>
                </a:lnTo>
                <a:lnTo>
                  <a:pt x="0" y="0"/>
                </a:lnTo>
                <a:lnTo>
                  <a:pt x="2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74" name="Freeform 58"/>
          <p:cNvSpPr>
            <a:spLocks/>
          </p:cNvSpPr>
          <p:nvPr/>
        </p:nvSpPr>
        <p:spPr bwMode="auto">
          <a:xfrm>
            <a:off x="457200" y="4362450"/>
            <a:ext cx="8248650" cy="438150"/>
          </a:xfrm>
          <a:custGeom>
            <a:avLst/>
            <a:gdLst>
              <a:gd name="T0" fmla="*/ 2147483646 w 5196"/>
              <a:gd name="T1" fmla="*/ 2147483646 h 276"/>
              <a:gd name="T2" fmla="*/ 2147483646 w 5196"/>
              <a:gd name="T3" fmla="*/ 2147483646 h 276"/>
              <a:gd name="T4" fmla="*/ 2147483646 w 5196"/>
              <a:gd name="T5" fmla="*/ 2147483646 h 276"/>
              <a:gd name="T6" fmla="*/ 0 w 5196"/>
              <a:gd name="T7" fmla="*/ 2147483646 h 276"/>
              <a:gd name="T8" fmla="*/ 0 w 5196"/>
              <a:gd name="T9" fmla="*/ 0 h 276"/>
              <a:gd name="T10" fmla="*/ 2147483646 w 5196"/>
              <a:gd name="T11" fmla="*/ 0 h 2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6"/>
              <a:gd name="T19" fmla="*/ 0 h 276"/>
              <a:gd name="T20" fmla="*/ 5196 w 5196"/>
              <a:gd name="T21" fmla="*/ 276 h 2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6" h="276">
                <a:moveTo>
                  <a:pt x="4980" y="12"/>
                </a:moveTo>
                <a:lnTo>
                  <a:pt x="5196" y="12"/>
                </a:lnTo>
                <a:lnTo>
                  <a:pt x="5196" y="276"/>
                </a:lnTo>
                <a:lnTo>
                  <a:pt x="0" y="276"/>
                </a:lnTo>
                <a:lnTo>
                  <a:pt x="0" y="0"/>
                </a:lnTo>
                <a:lnTo>
                  <a:pt x="2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75" name="Freeform 59"/>
          <p:cNvSpPr>
            <a:spLocks/>
          </p:cNvSpPr>
          <p:nvPr/>
        </p:nvSpPr>
        <p:spPr bwMode="auto">
          <a:xfrm>
            <a:off x="476250" y="5353050"/>
            <a:ext cx="8305800" cy="438150"/>
          </a:xfrm>
          <a:custGeom>
            <a:avLst/>
            <a:gdLst>
              <a:gd name="T0" fmla="*/ 2147483646 w 5232"/>
              <a:gd name="T1" fmla="*/ 0 h 264"/>
              <a:gd name="T2" fmla="*/ 2147483646 w 5232"/>
              <a:gd name="T3" fmla="*/ 0 h 264"/>
              <a:gd name="T4" fmla="*/ 2147483646 w 5232"/>
              <a:gd name="T5" fmla="*/ 2147483646 h 264"/>
              <a:gd name="T6" fmla="*/ 0 w 5232"/>
              <a:gd name="T7" fmla="*/ 2147483646 h 264"/>
              <a:gd name="T8" fmla="*/ 0 w 5232"/>
              <a:gd name="T9" fmla="*/ 2147483646 h 264"/>
              <a:gd name="T10" fmla="*/ 2147483646 w 5232"/>
              <a:gd name="T11" fmla="*/ 2147483646 h 2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32"/>
              <a:gd name="T19" fmla="*/ 0 h 264"/>
              <a:gd name="T20" fmla="*/ 5232 w 5232"/>
              <a:gd name="T21" fmla="*/ 264 h 2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32" h="264">
                <a:moveTo>
                  <a:pt x="4092" y="0"/>
                </a:moveTo>
                <a:lnTo>
                  <a:pt x="5232" y="0"/>
                </a:lnTo>
                <a:lnTo>
                  <a:pt x="5232" y="264"/>
                </a:lnTo>
                <a:lnTo>
                  <a:pt x="0" y="264"/>
                </a:lnTo>
                <a:lnTo>
                  <a:pt x="0" y="36"/>
                </a:lnTo>
                <a:lnTo>
                  <a:pt x="300" y="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28" name="组合 84"/>
          <p:cNvGrpSpPr>
            <a:grpSpLocks/>
          </p:cNvGrpSpPr>
          <p:nvPr/>
        </p:nvGrpSpPr>
        <p:grpSpPr bwMode="auto">
          <a:xfrm>
            <a:off x="2247900" y="1504950"/>
            <a:ext cx="0" cy="2609850"/>
            <a:chOff x="2247900" y="1504950"/>
            <a:chExt cx="0" cy="2609850"/>
          </a:xfrm>
        </p:grpSpPr>
        <p:sp>
          <p:nvSpPr>
            <p:cNvPr id="68647" name="Line 60"/>
            <p:cNvSpPr>
              <a:spLocks noChangeShapeType="1"/>
            </p:cNvSpPr>
            <p:nvPr/>
          </p:nvSpPr>
          <p:spPr bwMode="auto">
            <a:xfrm>
              <a:off x="2247900" y="150495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Line 61"/>
            <p:cNvSpPr>
              <a:spLocks noChangeShapeType="1"/>
            </p:cNvSpPr>
            <p:nvPr/>
          </p:nvSpPr>
          <p:spPr bwMode="auto">
            <a:xfrm>
              <a:off x="2247900" y="2647950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87" name="Freeform 71"/>
          <p:cNvSpPr>
            <a:spLocks/>
          </p:cNvSpPr>
          <p:nvPr/>
        </p:nvSpPr>
        <p:spPr bwMode="auto">
          <a:xfrm>
            <a:off x="1809750" y="838200"/>
            <a:ext cx="457200" cy="5353050"/>
          </a:xfrm>
          <a:custGeom>
            <a:avLst/>
            <a:gdLst>
              <a:gd name="T0" fmla="*/ 2147483646 w 288"/>
              <a:gd name="T1" fmla="*/ 2147483646 h 3372"/>
              <a:gd name="T2" fmla="*/ 2147483646 w 288"/>
              <a:gd name="T3" fmla="*/ 2147483646 h 3372"/>
              <a:gd name="T4" fmla="*/ 0 w 288"/>
              <a:gd name="T5" fmla="*/ 2147483646 h 3372"/>
              <a:gd name="T6" fmla="*/ 0 w 288"/>
              <a:gd name="T7" fmla="*/ 0 h 3372"/>
              <a:gd name="T8" fmla="*/ 2147483646 w 288"/>
              <a:gd name="T9" fmla="*/ 0 h 3372"/>
              <a:gd name="T10" fmla="*/ 2147483646 w 288"/>
              <a:gd name="T11" fmla="*/ 2147483646 h 3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3372"/>
              <a:gd name="T20" fmla="*/ 288 w 288"/>
              <a:gd name="T21" fmla="*/ 3372 h 3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3372">
                <a:moveTo>
                  <a:pt x="288" y="2292"/>
                </a:moveTo>
                <a:lnTo>
                  <a:pt x="288" y="3372"/>
                </a:lnTo>
                <a:lnTo>
                  <a:pt x="0" y="3372"/>
                </a:lnTo>
                <a:lnTo>
                  <a:pt x="0" y="0"/>
                </a:lnTo>
                <a:lnTo>
                  <a:pt x="288" y="0"/>
                </a:lnTo>
                <a:lnTo>
                  <a:pt x="288" y="1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30" name="组合 86"/>
          <p:cNvGrpSpPr>
            <a:grpSpLocks/>
          </p:cNvGrpSpPr>
          <p:nvPr/>
        </p:nvGrpSpPr>
        <p:grpSpPr bwMode="auto">
          <a:xfrm>
            <a:off x="5105400" y="1524000"/>
            <a:ext cx="0" cy="2647950"/>
            <a:chOff x="5105400" y="1524000"/>
            <a:chExt cx="0" cy="2647950"/>
          </a:xfrm>
        </p:grpSpPr>
        <p:sp>
          <p:nvSpPr>
            <p:cNvPr id="68645" name="Line 63"/>
            <p:cNvSpPr>
              <a:spLocks noChangeShapeType="1"/>
            </p:cNvSpPr>
            <p:nvPr/>
          </p:nvSpPr>
          <p:spPr bwMode="auto">
            <a:xfrm>
              <a:off x="5105400" y="15240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Line 66"/>
            <p:cNvSpPr>
              <a:spLocks noChangeShapeType="1"/>
            </p:cNvSpPr>
            <p:nvPr/>
          </p:nvSpPr>
          <p:spPr bwMode="auto">
            <a:xfrm>
              <a:off x="5105400" y="259080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88" name="Freeform 72"/>
          <p:cNvSpPr>
            <a:spLocks/>
          </p:cNvSpPr>
          <p:nvPr/>
        </p:nvSpPr>
        <p:spPr bwMode="auto">
          <a:xfrm>
            <a:off x="4667250" y="838200"/>
            <a:ext cx="457200" cy="5353050"/>
          </a:xfrm>
          <a:custGeom>
            <a:avLst/>
            <a:gdLst>
              <a:gd name="T0" fmla="*/ 2147483646 w 288"/>
              <a:gd name="T1" fmla="*/ 2147483646 h 3372"/>
              <a:gd name="T2" fmla="*/ 2147483646 w 288"/>
              <a:gd name="T3" fmla="*/ 2147483646 h 3372"/>
              <a:gd name="T4" fmla="*/ 0 w 288"/>
              <a:gd name="T5" fmla="*/ 2147483646 h 3372"/>
              <a:gd name="T6" fmla="*/ 0 w 288"/>
              <a:gd name="T7" fmla="*/ 0 h 3372"/>
              <a:gd name="T8" fmla="*/ 2147483646 w 288"/>
              <a:gd name="T9" fmla="*/ 0 h 3372"/>
              <a:gd name="T10" fmla="*/ 2147483646 w 288"/>
              <a:gd name="T11" fmla="*/ 2147483646 h 3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3372"/>
              <a:gd name="T20" fmla="*/ 288 w 288"/>
              <a:gd name="T21" fmla="*/ 3372 h 3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3372">
                <a:moveTo>
                  <a:pt x="288" y="2292"/>
                </a:moveTo>
                <a:lnTo>
                  <a:pt x="288" y="3372"/>
                </a:lnTo>
                <a:lnTo>
                  <a:pt x="0" y="3372"/>
                </a:lnTo>
                <a:lnTo>
                  <a:pt x="0" y="0"/>
                </a:lnTo>
                <a:lnTo>
                  <a:pt x="288" y="0"/>
                </a:lnTo>
                <a:lnTo>
                  <a:pt x="288" y="1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32" name="组合 88"/>
          <p:cNvGrpSpPr>
            <a:grpSpLocks/>
          </p:cNvGrpSpPr>
          <p:nvPr/>
        </p:nvGrpSpPr>
        <p:grpSpPr bwMode="auto">
          <a:xfrm>
            <a:off x="7867650" y="1581150"/>
            <a:ext cx="19050" cy="2533650"/>
            <a:chOff x="7867650" y="1581150"/>
            <a:chExt cx="19050" cy="2533650"/>
          </a:xfrm>
        </p:grpSpPr>
        <p:sp>
          <p:nvSpPr>
            <p:cNvPr id="68643" name="Line 65"/>
            <p:cNvSpPr>
              <a:spLocks noChangeShapeType="1"/>
            </p:cNvSpPr>
            <p:nvPr/>
          </p:nvSpPr>
          <p:spPr bwMode="auto">
            <a:xfrm>
              <a:off x="7867650" y="15811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68"/>
            <p:cNvSpPr>
              <a:spLocks noChangeShapeType="1"/>
            </p:cNvSpPr>
            <p:nvPr/>
          </p:nvSpPr>
          <p:spPr bwMode="auto">
            <a:xfrm>
              <a:off x="7886700" y="34671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89" name="Freeform 73"/>
          <p:cNvSpPr>
            <a:spLocks/>
          </p:cNvSpPr>
          <p:nvPr/>
        </p:nvSpPr>
        <p:spPr bwMode="auto">
          <a:xfrm>
            <a:off x="7429500" y="838200"/>
            <a:ext cx="457200" cy="5353050"/>
          </a:xfrm>
          <a:custGeom>
            <a:avLst/>
            <a:gdLst>
              <a:gd name="T0" fmla="*/ 2147483646 w 288"/>
              <a:gd name="T1" fmla="*/ 2147483646 h 3372"/>
              <a:gd name="T2" fmla="*/ 2147483646 w 288"/>
              <a:gd name="T3" fmla="*/ 2147483646 h 3372"/>
              <a:gd name="T4" fmla="*/ 0 w 288"/>
              <a:gd name="T5" fmla="*/ 2147483646 h 3372"/>
              <a:gd name="T6" fmla="*/ 0 w 288"/>
              <a:gd name="T7" fmla="*/ 0 h 3372"/>
              <a:gd name="T8" fmla="*/ 2147483646 w 288"/>
              <a:gd name="T9" fmla="*/ 0 h 3372"/>
              <a:gd name="T10" fmla="*/ 2147483646 w 288"/>
              <a:gd name="T11" fmla="*/ 2147483646 h 3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3372"/>
              <a:gd name="T20" fmla="*/ 288 w 288"/>
              <a:gd name="T21" fmla="*/ 3372 h 3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3372">
                <a:moveTo>
                  <a:pt x="288" y="2292"/>
                </a:moveTo>
                <a:lnTo>
                  <a:pt x="288" y="3372"/>
                </a:lnTo>
                <a:lnTo>
                  <a:pt x="0" y="3372"/>
                </a:lnTo>
                <a:lnTo>
                  <a:pt x="0" y="0"/>
                </a:lnTo>
                <a:lnTo>
                  <a:pt x="288" y="0"/>
                </a:lnTo>
                <a:lnTo>
                  <a:pt x="288" y="1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34" name="组合 85"/>
          <p:cNvGrpSpPr>
            <a:grpSpLocks/>
          </p:cNvGrpSpPr>
          <p:nvPr/>
        </p:nvGrpSpPr>
        <p:grpSpPr bwMode="auto">
          <a:xfrm>
            <a:off x="3600450" y="1581150"/>
            <a:ext cx="19050" cy="3600450"/>
            <a:chOff x="3600450" y="1581150"/>
            <a:chExt cx="19050" cy="3600450"/>
          </a:xfrm>
        </p:grpSpPr>
        <p:sp>
          <p:nvSpPr>
            <p:cNvPr id="68641" name="Line 62"/>
            <p:cNvSpPr>
              <a:spLocks noChangeShapeType="1"/>
            </p:cNvSpPr>
            <p:nvPr/>
          </p:nvSpPr>
          <p:spPr bwMode="auto">
            <a:xfrm>
              <a:off x="3600450" y="15811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Line 69"/>
            <p:cNvSpPr>
              <a:spLocks noChangeShapeType="1"/>
            </p:cNvSpPr>
            <p:nvPr/>
          </p:nvSpPr>
          <p:spPr bwMode="auto">
            <a:xfrm>
              <a:off x="3619500" y="360045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90" name="Freeform 74"/>
          <p:cNvSpPr>
            <a:spLocks/>
          </p:cNvSpPr>
          <p:nvPr/>
        </p:nvSpPr>
        <p:spPr bwMode="auto">
          <a:xfrm>
            <a:off x="3143250" y="800100"/>
            <a:ext cx="514350" cy="5372100"/>
          </a:xfrm>
          <a:custGeom>
            <a:avLst/>
            <a:gdLst>
              <a:gd name="T0" fmla="*/ 2147483646 w 324"/>
              <a:gd name="T1" fmla="*/ 2147483646 h 3384"/>
              <a:gd name="T2" fmla="*/ 2147483646 w 324"/>
              <a:gd name="T3" fmla="*/ 2147483646 h 3384"/>
              <a:gd name="T4" fmla="*/ 0 w 324"/>
              <a:gd name="T5" fmla="*/ 2147483646 h 3384"/>
              <a:gd name="T6" fmla="*/ 0 w 324"/>
              <a:gd name="T7" fmla="*/ 0 h 3384"/>
              <a:gd name="T8" fmla="*/ 2147483646 w 324"/>
              <a:gd name="T9" fmla="*/ 0 h 3384"/>
              <a:gd name="T10" fmla="*/ 2147483646 w 324"/>
              <a:gd name="T11" fmla="*/ 2147483646 h 3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4"/>
              <a:gd name="T19" fmla="*/ 0 h 3384"/>
              <a:gd name="T20" fmla="*/ 324 w 324"/>
              <a:gd name="T21" fmla="*/ 3384 h 3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4" h="3384">
                <a:moveTo>
                  <a:pt x="324" y="2964"/>
                </a:moveTo>
                <a:lnTo>
                  <a:pt x="324" y="3384"/>
                </a:lnTo>
                <a:lnTo>
                  <a:pt x="0" y="3384"/>
                </a:lnTo>
                <a:lnTo>
                  <a:pt x="0" y="0"/>
                </a:lnTo>
                <a:lnTo>
                  <a:pt x="324" y="0"/>
                </a:lnTo>
                <a:lnTo>
                  <a:pt x="324" y="20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36" name="组合 87"/>
          <p:cNvGrpSpPr>
            <a:grpSpLocks/>
          </p:cNvGrpSpPr>
          <p:nvPr/>
        </p:nvGrpSpPr>
        <p:grpSpPr bwMode="auto">
          <a:xfrm>
            <a:off x="6457950" y="1524000"/>
            <a:ext cx="57150" cy="3638550"/>
            <a:chOff x="6457950" y="1524000"/>
            <a:chExt cx="57150" cy="3638550"/>
          </a:xfrm>
        </p:grpSpPr>
        <p:sp>
          <p:nvSpPr>
            <p:cNvPr id="68638" name="Line 64"/>
            <p:cNvSpPr>
              <a:spLocks noChangeShapeType="1"/>
            </p:cNvSpPr>
            <p:nvPr/>
          </p:nvSpPr>
          <p:spPr bwMode="auto">
            <a:xfrm>
              <a:off x="6457950" y="15240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67"/>
            <p:cNvSpPr>
              <a:spLocks noChangeShapeType="1"/>
            </p:cNvSpPr>
            <p:nvPr/>
          </p:nvSpPr>
          <p:spPr bwMode="auto">
            <a:xfrm>
              <a:off x="6477000" y="2590800"/>
              <a:ext cx="0" cy="158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Line 70"/>
            <p:cNvSpPr>
              <a:spLocks noChangeShapeType="1"/>
            </p:cNvSpPr>
            <p:nvPr/>
          </p:nvSpPr>
          <p:spPr bwMode="auto">
            <a:xfrm>
              <a:off x="6515100" y="451485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91" name="Freeform 75"/>
          <p:cNvSpPr>
            <a:spLocks/>
          </p:cNvSpPr>
          <p:nvPr/>
        </p:nvSpPr>
        <p:spPr bwMode="auto">
          <a:xfrm>
            <a:off x="5962650" y="800100"/>
            <a:ext cx="514350" cy="5372100"/>
          </a:xfrm>
          <a:custGeom>
            <a:avLst/>
            <a:gdLst>
              <a:gd name="T0" fmla="*/ 2147483646 w 324"/>
              <a:gd name="T1" fmla="*/ 2147483646 h 3384"/>
              <a:gd name="T2" fmla="*/ 2147483646 w 324"/>
              <a:gd name="T3" fmla="*/ 2147483646 h 3384"/>
              <a:gd name="T4" fmla="*/ 0 w 324"/>
              <a:gd name="T5" fmla="*/ 2147483646 h 3384"/>
              <a:gd name="T6" fmla="*/ 0 w 324"/>
              <a:gd name="T7" fmla="*/ 0 h 3384"/>
              <a:gd name="T8" fmla="*/ 2147483646 w 324"/>
              <a:gd name="T9" fmla="*/ 0 h 3384"/>
              <a:gd name="T10" fmla="*/ 2147483646 w 324"/>
              <a:gd name="T11" fmla="*/ 2147483646 h 3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4"/>
              <a:gd name="T19" fmla="*/ 0 h 3384"/>
              <a:gd name="T20" fmla="*/ 324 w 324"/>
              <a:gd name="T21" fmla="*/ 3384 h 3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4" h="3384">
                <a:moveTo>
                  <a:pt x="324" y="2964"/>
                </a:moveTo>
                <a:lnTo>
                  <a:pt x="324" y="3384"/>
                </a:lnTo>
                <a:lnTo>
                  <a:pt x="0" y="3384"/>
                </a:lnTo>
                <a:lnTo>
                  <a:pt x="0" y="0"/>
                </a:lnTo>
                <a:lnTo>
                  <a:pt x="324" y="0"/>
                </a:lnTo>
                <a:lnTo>
                  <a:pt x="324" y="20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2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2" grpId="0" animBg="1"/>
      <p:bldP spid="316473" grpId="0" animBg="1"/>
      <p:bldP spid="316474" grpId="0" animBg="1"/>
      <p:bldP spid="316475" grpId="0" animBg="1"/>
      <p:bldP spid="316487" grpId="0" animBg="1"/>
      <p:bldP spid="316488" grpId="0" animBg="1"/>
      <p:bldP spid="316489" grpId="0" animBg="1"/>
      <p:bldP spid="316490" grpId="0" animBg="1"/>
      <p:bldP spid="3164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085975" y="7620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 十字链表</a:t>
            </a:r>
          </a:p>
        </p:txBody>
      </p:sp>
      <p:grpSp>
        <p:nvGrpSpPr>
          <p:cNvPr id="70659" name="Group 1024"/>
          <p:cNvGrpSpPr>
            <a:grpSpLocks/>
          </p:cNvGrpSpPr>
          <p:nvPr/>
        </p:nvGrpSpPr>
        <p:grpSpPr bwMode="auto">
          <a:xfrm>
            <a:off x="6877050" y="4652963"/>
            <a:ext cx="2089150" cy="1920875"/>
            <a:chOff x="3979" y="2592"/>
            <a:chExt cx="1397" cy="1332"/>
          </a:xfrm>
        </p:grpSpPr>
        <p:sp>
          <p:nvSpPr>
            <p:cNvPr id="70685" name="Text Box 4"/>
            <p:cNvSpPr txBox="1">
              <a:spLocks noChangeArrowheads="1"/>
            </p:cNvSpPr>
            <p:nvPr/>
          </p:nvSpPr>
          <p:spPr bwMode="auto">
            <a:xfrm>
              <a:off x="4033" y="2592"/>
              <a:ext cx="1341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3  0  0  5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0 -1  0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2  0  0  0</a:t>
              </a:r>
            </a:p>
          </p:txBody>
        </p:sp>
        <p:sp>
          <p:nvSpPr>
            <p:cNvPr id="70686" name="Line 5"/>
            <p:cNvSpPr>
              <a:spLocks noChangeShapeType="1"/>
            </p:cNvSpPr>
            <p:nvPr/>
          </p:nvSpPr>
          <p:spPr bwMode="auto">
            <a:xfrm flipH="1">
              <a:off x="3979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Line 6"/>
            <p:cNvSpPr>
              <a:spLocks noChangeShapeType="1"/>
            </p:cNvSpPr>
            <p:nvPr/>
          </p:nvSpPr>
          <p:spPr bwMode="auto">
            <a:xfrm>
              <a:off x="3979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Line 7"/>
            <p:cNvSpPr>
              <a:spLocks noChangeShapeType="1"/>
            </p:cNvSpPr>
            <p:nvPr/>
          </p:nvSpPr>
          <p:spPr bwMode="auto">
            <a:xfrm>
              <a:off x="3979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Line 8"/>
            <p:cNvSpPr>
              <a:spLocks noChangeShapeType="1"/>
            </p:cNvSpPr>
            <p:nvPr/>
          </p:nvSpPr>
          <p:spPr bwMode="auto">
            <a:xfrm flipH="1">
              <a:off x="5280" y="38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0" name="Line 9"/>
            <p:cNvSpPr>
              <a:spLocks noChangeShapeType="1"/>
            </p:cNvSpPr>
            <p:nvPr/>
          </p:nvSpPr>
          <p:spPr bwMode="auto">
            <a:xfrm flipH="1">
              <a:off x="5280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10"/>
            <p:cNvSpPr>
              <a:spLocks noChangeShapeType="1"/>
            </p:cNvSpPr>
            <p:nvPr/>
          </p:nvSpPr>
          <p:spPr bwMode="auto">
            <a:xfrm>
              <a:off x="5280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2" name="Line 11"/>
            <p:cNvSpPr>
              <a:spLocks noChangeShapeType="1"/>
            </p:cNvSpPr>
            <p:nvPr/>
          </p:nvSpPr>
          <p:spPr bwMode="auto">
            <a:xfrm>
              <a:off x="5376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60" name="Group 1025"/>
          <p:cNvGrpSpPr>
            <a:grpSpLocks/>
          </p:cNvGrpSpPr>
          <p:nvPr/>
        </p:nvGrpSpPr>
        <p:grpSpPr bwMode="auto">
          <a:xfrm>
            <a:off x="2943225" y="836613"/>
            <a:ext cx="6381750" cy="5410200"/>
            <a:chOff x="612" y="527"/>
            <a:chExt cx="4020" cy="3408"/>
          </a:xfrm>
        </p:grpSpPr>
        <p:graphicFrame>
          <p:nvGraphicFramePr>
            <p:cNvPr id="70665" name="Object 3"/>
            <p:cNvGraphicFramePr>
              <a:graphicFrameLocks noChangeAspect="1"/>
            </p:cNvGraphicFramePr>
            <p:nvPr/>
          </p:nvGraphicFramePr>
          <p:xfrm>
            <a:off x="612" y="527"/>
            <a:ext cx="4020" cy="3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文档" r:id="rId4" imgW="3068320" imgH="2600960" progId="Word.Document.8">
                    <p:embed/>
                  </p:oleObj>
                </mc:Choice>
                <mc:Fallback>
                  <p:oleObj name="文档" r:id="rId4" imgW="3068320" imgH="26009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27"/>
                          <a:ext cx="4020" cy="3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Text Box 12"/>
            <p:cNvSpPr txBox="1">
              <a:spLocks noChangeArrowheads="1"/>
            </p:cNvSpPr>
            <p:nvPr/>
          </p:nvSpPr>
          <p:spPr bwMode="auto">
            <a:xfrm>
              <a:off x="1809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0667" name="Text Box 13"/>
            <p:cNvSpPr txBox="1">
              <a:spLocks noChangeArrowheads="1"/>
            </p:cNvSpPr>
            <p:nvPr/>
          </p:nvSpPr>
          <p:spPr bwMode="auto">
            <a:xfrm>
              <a:off x="2011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0668" name="Text Box 14"/>
            <p:cNvSpPr txBox="1">
              <a:spLocks noChangeArrowheads="1"/>
            </p:cNvSpPr>
            <p:nvPr/>
          </p:nvSpPr>
          <p:spPr bwMode="auto">
            <a:xfrm>
              <a:off x="220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0669" name="Text Box 15"/>
            <p:cNvSpPr txBox="1">
              <a:spLocks noChangeArrowheads="1"/>
            </p:cNvSpPr>
            <p:nvPr/>
          </p:nvSpPr>
          <p:spPr bwMode="auto">
            <a:xfrm>
              <a:off x="3921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0670" name="Text Box 16"/>
            <p:cNvSpPr txBox="1">
              <a:spLocks noChangeArrowheads="1"/>
            </p:cNvSpPr>
            <p:nvPr/>
          </p:nvSpPr>
          <p:spPr bwMode="auto">
            <a:xfrm>
              <a:off x="412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4</a:t>
              </a:r>
              <a:endParaRPr lang="en-US" altLang="zh-CN" sz="4400"/>
            </a:p>
          </p:txBody>
        </p:sp>
        <p:sp>
          <p:nvSpPr>
            <p:cNvPr id="70671" name="Text Box 17"/>
            <p:cNvSpPr txBox="1">
              <a:spLocks noChangeArrowheads="1"/>
            </p:cNvSpPr>
            <p:nvPr/>
          </p:nvSpPr>
          <p:spPr bwMode="auto">
            <a:xfrm>
              <a:off x="4315" y="16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5</a:t>
              </a:r>
              <a:endParaRPr lang="en-US" altLang="zh-CN" sz="4400"/>
            </a:p>
          </p:txBody>
        </p:sp>
        <p:sp>
          <p:nvSpPr>
            <p:cNvPr id="70672" name="Text Box 18"/>
            <p:cNvSpPr txBox="1">
              <a:spLocks noChangeArrowheads="1"/>
            </p:cNvSpPr>
            <p:nvPr/>
          </p:nvSpPr>
          <p:spPr bwMode="auto">
            <a:xfrm>
              <a:off x="2635" y="24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2</a:t>
              </a:r>
              <a:endParaRPr lang="en-US" altLang="zh-CN" sz="4400"/>
            </a:p>
          </p:txBody>
        </p:sp>
        <p:sp>
          <p:nvSpPr>
            <p:cNvPr id="70673" name="Text Box 19"/>
            <p:cNvSpPr txBox="1">
              <a:spLocks noChangeArrowheads="1"/>
            </p:cNvSpPr>
            <p:nvPr/>
          </p:nvSpPr>
          <p:spPr bwMode="auto">
            <a:xfrm>
              <a:off x="2827" y="2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2</a:t>
              </a:r>
              <a:endParaRPr lang="en-US" altLang="zh-CN" sz="4400"/>
            </a:p>
          </p:txBody>
        </p:sp>
        <p:sp>
          <p:nvSpPr>
            <p:cNvPr id="70674" name="Text Box 20"/>
            <p:cNvSpPr txBox="1">
              <a:spLocks noChangeArrowheads="1"/>
            </p:cNvSpPr>
            <p:nvPr/>
          </p:nvSpPr>
          <p:spPr bwMode="auto">
            <a:xfrm>
              <a:off x="2961" y="243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-1</a:t>
              </a:r>
              <a:endParaRPr lang="en-US" altLang="zh-CN" sz="4400"/>
            </a:p>
          </p:txBody>
        </p:sp>
        <p:sp>
          <p:nvSpPr>
            <p:cNvPr id="70675" name="Text Box 21"/>
            <p:cNvSpPr txBox="1">
              <a:spLocks noChangeArrowheads="1"/>
            </p:cNvSpPr>
            <p:nvPr/>
          </p:nvSpPr>
          <p:spPr bwMode="auto">
            <a:xfrm>
              <a:off x="1819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0676" name="Text Box 22"/>
            <p:cNvSpPr txBox="1">
              <a:spLocks noChangeArrowheads="1"/>
            </p:cNvSpPr>
            <p:nvPr/>
          </p:nvSpPr>
          <p:spPr bwMode="auto">
            <a:xfrm>
              <a:off x="2011" y="316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0677" name="Text Box 23"/>
            <p:cNvSpPr txBox="1">
              <a:spLocks noChangeArrowheads="1"/>
            </p:cNvSpPr>
            <p:nvPr/>
          </p:nvSpPr>
          <p:spPr bwMode="auto">
            <a:xfrm>
              <a:off x="2203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2</a:t>
              </a:r>
              <a:endParaRPr lang="en-US" altLang="zh-CN" sz="4400"/>
            </a:p>
          </p:txBody>
        </p:sp>
        <p:sp>
          <p:nvSpPr>
            <p:cNvPr id="70678" name="Text Box 25"/>
            <p:cNvSpPr txBox="1">
              <a:spLocks noChangeArrowheads="1"/>
            </p:cNvSpPr>
            <p:nvPr/>
          </p:nvSpPr>
          <p:spPr bwMode="auto">
            <a:xfrm>
              <a:off x="3178" y="816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79" name="Text Box 26"/>
            <p:cNvSpPr txBox="1">
              <a:spLocks noChangeArrowheads="1"/>
            </p:cNvSpPr>
            <p:nvPr/>
          </p:nvSpPr>
          <p:spPr bwMode="auto">
            <a:xfrm>
              <a:off x="4267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80" name="Text Box 27"/>
            <p:cNvSpPr txBox="1">
              <a:spLocks noChangeArrowheads="1"/>
            </p:cNvSpPr>
            <p:nvPr/>
          </p:nvSpPr>
          <p:spPr bwMode="auto">
            <a:xfrm>
              <a:off x="3946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81" name="Text Box 28"/>
            <p:cNvSpPr txBox="1">
              <a:spLocks noChangeArrowheads="1"/>
            </p:cNvSpPr>
            <p:nvPr/>
          </p:nvSpPr>
          <p:spPr bwMode="auto">
            <a:xfrm>
              <a:off x="2650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82" name="Text Box 29"/>
            <p:cNvSpPr txBox="1">
              <a:spLocks noChangeArrowheads="1"/>
            </p:cNvSpPr>
            <p:nvPr/>
          </p:nvSpPr>
          <p:spPr bwMode="auto">
            <a:xfrm>
              <a:off x="2971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83" name="Text Box 30"/>
            <p:cNvSpPr txBox="1">
              <a:spLocks noChangeArrowheads="1"/>
            </p:cNvSpPr>
            <p:nvPr/>
          </p:nvSpPr>
          <p:spPr bwMode="auto">
            <a:xfrm>
              <a:off x="1867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0684" name="Text Box 31"/>
            <p:cNvSpPr txBox="1">
              <a:spLocks noChangeArrowheads="1"/>
            </p:cNvSpPr>
            <p:nvPr/>
          </p:nvSpPr>
          <p:spPr bwMode="auto">
            <a:xfrm>
              <a:off x="2155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</p:grpSp>
      <p:sp>
        <p:nvSpPr>
          <p:cNvPr id="165891" name="Text Box 1027"/>
          <p:cNvSpPr txBox="1">
            <a:spLocks noChangeArrowheads="1"/>
          </p:cNvSpPr>
          <p:nvPr/>
        </p:nvSpPr>
        <p:spPr bwMode="auto">
          <a:xfrm>
            <a:off x="0" y="3979863"/>
            <a:ext cx="3000375" cy="25447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rgbClr val="9933FF"/>
                </a:solidFill>
                <a:ea typeface="楷体_GB2312" pitchFamily="49" charset="-122"/>
              </a:rPr>
              <a:t>OLink *rhead;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933FF"/>
                </a:solidFill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rgbClr val="9933FF"/>
                </a:solidFill>
                <a:ea typeface="楷体_GB2312" pitchFamily="49" charset="-122"/>
              </a:rPr>
              <a:t>OLink *chead;</a:t>
            </a:r>
            <a:r>
              <a:rPr lang="en-US" altLang="zh-CN" sz="2800">
                <a:solidFill>
                  <a:srgbClr val="9933FF"/>
                </a:solidFill>
                <a:ea typeface="楷体_GB2312" pitchFamily="49" charset="-122"/>
              </a:rPr>
              <a:t> </a:t>
            </a:r>
            <a:endParaRPr lang="en-US" altLang="zh-CN" sz="2800"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en-US" altLang="zh-CN" sz="2800">
                <a:solidFill>
                  <a:srgbClr val="9933FF"/>
                </a:solidFill>
                <a:ea typeface="楷体_GB2312" pitchFamily="49" charset="-122"/>
              </a:rPr>
              <a:t>int mu, nu, tu;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}</a:t>
            </a:r>
            <a:r>
              <a:rPr lang="en-US" altLang="zh-CN" sz="2800">
                <a:ea typeface="楷体_GB2312" pitchFamily="49" charset="-122"/>
              </a:rPr>
              <a:t> CrossList  </a:t>
            </a:r>
          </a:p>
        </p:txBody>
      </p:sp>
      <p:sp>
        <p:nvSpPr>
          <p:cNvPr id="70662" name="Rectangle 1029"/>
          <p:cNvSpPr>
            <a:spLocks noChangeArrowheads="1"/>
          </p:cNvSpPr>
          <p:nvPr/>
        </p:nvSpPr>
        <p:spPr bwMode="auto">
          <a:xfrm>
            <a:off x="2987675" y="1628775"/>
            <a:ext cx="50482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0663" name="Text Box 1028"/>
          <p:cNvSpPr txBox="1">
            <a:spLocks noChangeArrowheads="1"/>
          </p:cNvSpPr>
          <p:nvPr/>
        </p:nvSpPr>
        <p:spPr bwMode="auto">
          <a:xfrm>
            <a:off x="3419475" y="1892300"/>
            <a:ext cx="14398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M.rhead</a:t>
            </a:r>
          </a:p>
        </p:txBody>
      </p:sp>
      <p:sp>
        <p:nvSpPr>
          <p:cNvPr id="165890" name="Text Box 1026"/>
          <p:cNvSpPr txBox="1">
            <a:spLocks noChangeArrowheads="1"/>
          </p:cNvSpPr>
          <p:nvPr/>
        </p:nvSpPr>
        <p:spPr bwMode="auto">
          <a:xfrm>
            <a:off x="34925" y="1196975"/>
            <a:ext cx="3384550" cy="2616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9933FF"/>
                </a:solidFill>
                <a:ea typeface="楷体_GB2312" pitchFamily="49" charset="-122"/>
              </a:rPr>
              <a:t>int  i, j;</a:t>
            </a:r>
            <a:r>
              <a:rPr lang="en-US" altLang="zh-CN" sz="2400" b="1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9933FF"/>
                </a:solidFill>
                <a:ea typeface="楷体_GB2312" pitchFamily="49" charset="-122"/>
              </a:rPr>
              <a:t>ElemType  e;</a:t>
            </a:r>
            <a:r>
              <a:rPr lang="en-US" altLang="zh-CN" sz="2400" b="1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struct OLNode *right,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                 *down;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} OLNode; *OLink  </a:t>
            </a:r>
            <a:endParaRPr lang="en-US" altLang="zh-CN" sz="2400" b="1">
              <a:solidFill>
                <a:srgbClr val="9900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40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 autoUpdateAnimBg="0"/>
      <p:bldP spid="16589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3419475" y="1911350"/>
            <a:ext cx="1439863" cy="4175125"/>
            <a:chOff x="2154" y="1204"/>
            <a:chExt cx="907" cy="2630"/>
          </a:xfrm>
        </p:grpSpPr>
        <p:grpSp>
          <p:nvGrpSpPr>
            <p:cNvPr id="72811" name="Group 131"/>
            <p:cNvGrpSpPr>
              <a:grpSpLocks/>
            </p:cNvGrpSpPr>
            <p:nvPr/>
          </p:nvGrpSpPr>
          <p:grpSpPr bwMode="auto">
            <a:xfrm>
              <a:off x="2154" y="1204"/>
              <a:ext cx="907" cy="2630"/>
              <a:chOff x="2154" y="1204"/>
              <a:chExt cx="907" cy="2630"/>
            </a:xfrm>
          </p:grpSpPr>
          <p:grpSp>
            <p:nvGrpSpPr>
              <p:cNvPr id="72813" name="Group 99"/>
              <p:cNvGrpSpPr>
                <a:grpSpLocks/>
              </p:cNvGrpSpPr>
              <p:nvPr/>
            </p:nvGrpSpPr>
            <p:grpSpPr bwMode="auto">
              <a:xfrm>
                <a:off x="2154" y="1204"/>
                <a:ext cx="907" cy="2630"/>
                <a:chOff x="2154" y="1192"/>
                <a:chExt cx="907" cy="2630"/>
              </a:xfrm>
            </p:grpSpPr>
            <p:grpSp>
              <p:nvGrpSpPr>
                <p:cNvPr id="72816" name="Group 94"/>
                <p:cNvGrpSpPr>
                  <a:grpSpLocks/>
                </p:cNvGrpSpPr>
                <p:nvPr/>
              </p:nvGrpSpPr>
              <p:grpSpPr bwMode="auto">
                <a:xfrm>
                  <a:off x="2154" y="1192"/>
                  <a:ext cx="907" cy="2630"/>
                  <a:chOff x="2154" y="1192"/>
                  <a:chExt cx="907" cy="2630"/>
                </a:xfrm>
              </p:grpSpPr>
              <p:sp>
                <p:nvSpPr>
                  <p:cNvPr id="7282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1192"/>
                    <a:ext cx="907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/>
                      <a:t>M.rhead</a:t>
                    </a:r>
                  </a:p>
                </p:txBody>
              </p:sp>
              <p:sp>
                <p:nvSpPr>
                  <p:cNvPr id="728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1565"/>
                    <a:ext cx="306" cy="2257"/>
                  </a:xfrm>
                  <a:prstGeom prst="rect">
                    <a:avLst/>
                  </a:prstGeom>
                  <a:noFill/>
                  <a:ln w="20638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4400"/>
                  </a:p>
                </p:txBody>
              </p:sp>
            </p:grpSp>
            <p:grpSp>
              <p:nvGrpSpPr>
                <p:cNvPr id="72817" name="Group 96"/>
                <p:cNvGrpSpPr>
                  <a:grpSpLocks/>
                </p:cNvGrpSpPr>
                <p:nvPr/>
              </p:nvGrpSpPr>
              <p:grpSpPr bwMode="auto">
                <a:xfrm>
                  <a:off x="2253" y="2344"/>
                  <a:ext cx="300" cy="733"/>
                  <a:chOff x="2253" y="2344"/>
                  <a:chExt cx="300" cy="733"/>
                </a:xfrm>
              </p:grpSpPr>
              <p:sp>
                <p:nvSpPr>
                  <p:cNvPr id="7281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253" y="2344"/>
                    <a:ext cx="300" cy="1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253" y="3076"/>
                    <a:ext cx="300" cy="1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814" name="Text Box 108"/>
              <p:cNvSpPr txBox="1">
                <a:spLocks noChangeArrowheads="1"/>
              </p:cNvSpPr>
              <p:nvPr/>
            </p:nvSpPr>
            <p:spPr bwMode="auto">
              <a:xfrm>
                <a:off x="2245" y="2490"/>
                <a:ext cx="32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^</a:t>
                </a:r>
                <a:endParaRPr lang="en-US" altLang="zh-CN" sz="4400"/>
              </a:p>
            </p:txBody>
          </p:sp>
          <p:sp>
            <p:nvSpPr>
              <p:cNvPr id="72815" name="Text Box 109"/>
              <p:cNvSpPr txBox="1">
                <a:spLocks noChangeArrowheads="1"/>
              </p:cNvSpPr>
              <p:nvPr/>
            </p:nvSpPr>
            <p:spPr bwMode="auto">
              <a:xfrm>
                <a:off x="2245" y="3215"/>
                <a:ext cx="32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^</a:t>
                </a:r>
                <a:endParaRPr lang="en-US" altLang="zh-CN" sz="4400"/>
              </a:p>
            </p:txBody>
          </p:sp>
        </p:grpSp>
        <p:sp>
          <p:nvSpPr>
            <p:cNvPr id="72812" name="Text Box 107"/>
            <p:cNvSpPr txBox="1">
              <a:spLocks noChangeArrowheads="1"/>
            </p:cNvSpPr>
            <p:nvPr/>
          </p:nvSpPr>
          <p:spPr bwMode="auto">
            <a:xfrm>
              <a:off x="2245" y="1764"/>
              <a:ext cx="6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^`	</a:t>
              </a:r>
              <a:endParaRPr lang="en-US" altLang="zh-CN" sz="4400"/>
            </a:p>
          </p:txBody>
        </p:sp>
      </p:grpSp>
      <p:sp>
        <p:nvSpPr>
          <p:cNvPr id="72707" name="Rectangle 129"/>
          <p:cNvSpPr>
            <a:spLocks noChangeArrowheads="1"/>
          </p:cNvSpPr>
          <p:nvPr/>
        </p:nvSpPr>
        <p:spPr bwMode="auto">
          <a:xfrm>
            <a:off x="685800" y="838200"/>
            <a:ext cx="342900" cy="495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666875" y="258763"/>
            <a:ext cx="630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产生十字链表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800000"/>
                </a:solidFill>
                <a:ea typeface="楷体_GB2312" pitchFamily="49" charset="-122"/>
              </a:rPr>
              <a:t>按任意顺序）</a:t>
            </a:r>
          </a:p>
        </p:txBody>
      </p:sp>
      <p:grpSp>
        <p:nvGrpSpPr>
          <p:cNvPr id="72709" name="Group 3"/>
          <p:cNvGrpSpPr>
            <a:grpSpLocks/>
          </p:cNvGrpSpPr>
          <p:nvPr/>
        </p:nvGrpSpPr>
        <p:grpSpPr bwMode="auto">
          <a:xfrm>
            <a:off x="6877050" y="4652963"/>
            <a:ext cx="2089150" cy="1920875"/>
            <a:chOff x="3979" y="2592"/>
            <a:chExt cx="1397" cy="1332"/>
          </a:xfrm>
        </p:grpSpPr>
        <p:sp>
          <p:nvSpPr>
            <p:cNvPr id="72803" name="Text Box 4"/>
            <p:cNvSpPr txBox="1">
              <a:spLocks noChangeArrowheads="1"/>
            </p:cNvSpPr>
            <p:nvPr/>
          </p:nvSpPr>
          <p:spPr bwMode="auto">
            <a:xfrm>
              <a:off x="4033" y="2592"/>
              <a:ext cx="1341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3  0  6  5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0 -1  0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2  0  0  0</a:t>
              </a:r>
            </a:p>
          </p:txBody>
        </p:sp>
        <p:sp>
          <p:nvSpPr>
            <p:cNvPr id="72804" name="Line 5"/>
            <p:cNvSpPr>
              <a:spLocks noChangeShapeType="1"/>
            </p:cNvSpPr>
            <p:nvPr/>
          </p:nvSpPr>
          <p:spPr bwMode="auto">
            <a:xfrm flipH="1">
              <a:off x="3979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5" name="Line 6"/>
            <p:cNvSpPr>
              <a:spLocks noChangeShapeType="1"/>
            </p:cNvSpPr>
            <p:nvPr/>
          </p:nvSpPr>
          <p:spPr bwMode="auto">
            <a:xfrm>
              <a:off x="3979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" name="Line 7"/>
            <p:cNvSpPr>
              <a:spLocks noChangeShapeType="1"/>
            </p:cNvSpPr>
            <p:nvPr/>
          </p:nvSpPr>
          <p:spPr bwMode="auto">
            <a:xfrm>
              <a:off x="3979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" name="Line 8"/>
            <p:cNvSpPr>
              <a:spLocks noChangeShapeType="1"/>
            </p:cNvSpPr>
            <p:nvPr/>
          </p:nvSpPr>
          <p:spPr bwMode="auto">
            <a:xfrm flipH="1">
              <a:off x="5280" y="38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" name="Line 9"/>
            <p:cNvSpPr>
              <a:spLocks noChangeShapeType="1"/>
            </p:cNvSpPr>
            <p:nvPr/>
          </p:nvSpPr>
          <p:spPr bwMode="auto">
            <a:xfrm flipH="1">
              <a:off x="5280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9" name="Line 10"/>
            <p:cNvSpPr>
              <a:spLocks noChangeShapeType="1"/>
            </p:cNvSpPr>
            <p:nvPr/>
          </p:nvSpPr>
          <p:spPr bwMode="auto">
            <a:xfrm>
              <a:off x="5280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0" name="Line 11"/>
            <p:cNvSpPr>
              <a:spLocks noChangeShapeType="1"/>
            </p:cNvSpPr>
            <p:nvPr/>
          </p:nvSpPr>
          <p:spPr bwMode="auto">
            <a:xfrm>
              <a:off x="5376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0" name="Rectangle 34"/>
          <p:cNvSpPr>
            <a:spLocks noChangeArrowheads="1"/>
          </p:cNvSpPr>
          <p:nvPr/>
        </p:nvSpPr>
        <p:spPr bwMode="auto">
          <a:xfrm>
            <a:off x="2987675" y="1628775"/>
            <a:ext cx="50482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8174038" y="2590800"/>
            <a:ext cx="1081087" cy="1066800"/>
            <a:chOff x="5149" y="1632"/>
            <a:chExt cx="681" cy="672"/>
          </a:xfrm>
        </p:grpSpPr>
        <p:sp>
          <p:nvSpPr>
            <p:cNvPr id="72793" name="Text Box 17"/>
            <p:cNvSpPr txBox="1">
              <a:spLocks noChangeArrowheads="1"/>
            </p:cNvSpPr>
            <p:nvPr/>
          </p:nvSpPr>
          <p:spPr bwMode="auto">
            <a:xfrm>
              <a:off x="516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2794" name="Text Box 18"/>
            <p:cNvSpPr txBox="1">
              <a:spLocks noChangeArrowheads="1"/>
            </p:cNvSpPr>
            <p:nvPr/>
          </p:nvSpPr>
          <p:spPr bwMode="auto">
            <a:xfrm>
              <a:off x="5365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4</a:t>
              </a:r>
              <a:endParaRPr lang="en-US" altLang="zh-CN" sz="4400"/>
            </a:p>
          </p:txBody>
        </p:sp>
        <p:sp>
          <p:nvSpPr>
            <p:cNvPr id="72795" name="Text Box 19"/>
            <p:cNvSpPr txBox="1">
              <a:spLocks noChangeArrowheads="1"/>
            </p:cNvSpPr>
            <p:nvPr/>
          </p:nvSpPr>
          <p:spPr bwMode="auto">
            <a:xfrm>
              <a:off x="5557" y="16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5</a:t>
              </a:r>
              <a:endParaRPr lang="en-US" altLang="zh-CN" sz="4400"/>
            </a:p>
          </p:txBody>
        </p:sp>
        <p:sp>
          <p:nvSpPr>
            <p:cNvPr id="72796" name="Text Box 27"/>
            <p:cNvSpPr txBox="1">
              <a:spLocks noChangeArrowheads="1"/>
            </p:cNvSpPr>
            <p:nvPr/>
          </p:nvSpPr>
          <p:spPr bwMode="auto">
            <a:xfrm>
              <a:off x="5509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97" name="Text Box 28"/>
            <p:cNvSpPr txBox="1">
              <a:spLocks noChangeArrowheads="1"/>
            </p:cNvSpPr>
            <p:nvPr/>
          </p:nvSpPr>
          <p:spPr bwMode="auto">
            <a:xfrm>
              <a:off x="5188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98" name="Rectangle 48"/>
            <p:cNvSpPr>
              <a:spLocks noChangeArrowheads="1"/>
            </p:cNvSpPr>
            <p:nvPr/>
          </p:nvSpPr>
          <p:spPr bwMode="auto">
            <a:xfrm>
              <a:off x="5149" y="1652"/>
              <a:ext cx="605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2799" name="Line 49"/>
            <p:cNvSpPr>
              <a:spLocks noChangeShapeType="1"/>
            </p:cNvSpPr>
            <p:nvPr/>
          </p:nvSpPr>
          <p:spPr bwMode="auto">
            <a:xfrm>
              <a:off x="5149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00" name="Line 50"/>
            <p:cNvSpPr>
              <a:spLocks noChangeShapeType="1"/>
            </p:cNvSpPr>
            <p:nvPr/>
          </p:nvSpPr>
          <p:spPr bwMode="auto">
            <a:xfrm>
              <a:off x="53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01" name="Line 51"/>
            <p:cNvSpPr>
              <a:spLocks noChangeShapeType="1"/>
            </p:cNvSpPr>
            <p:nvPr/>
          </p:nvSpPr>
          <p:spPr bwMode="auto">
            <a:xfrm>
              <a:off x="55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02" name="Line 52"/>
            <p:cNvSpPr>
              <a:spLocks noChangeShapeType="1"/>
            </p:cNvSpPr>
            <p:nvPr/>
          </p:nvSpPr>
          <p:spPr bwMode="auto">
            <a:xfrm>
              <a:off x="5448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4845050" y="5029200"/>
            <a:ext cx="1057275" cy="1066800"/>
            <a:chOff x="3052" y="3168"/>
            <a:chExt cx="666" cy="672"/>
          </a:xfrm>
        </p:grpSpPr>
        <p:sp>
          <p:nvSpPr>
            <p:cNvPr id="72783" name="Text Box 23"/>
            <p:cNvSpPr txBox="1">
              <a:spLocks noChangeArrowheads="1"/>
            </p:cNvSpPr>
            <p:nvPr/>
          </p:nvSpPr>
          <p:spPr bwMode="auto">
            <a:xfrm>
              <a:off x="3061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2784" name="Text Box 24"/>
            <p:cNvSpPr txBox="1">
              <a:spLocks noChangeArrowheads="1"/>
            </p:cNvSpPr>
            <p:nvPr/>
          </p:nvSpPr>
          <p:spPr bwMode="auto">
            <a:xfrm>
              <a:off x="3253" y="316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2785" name="Text Box 25"/>
            <p:cNvSpPr txBox="1">
              <a:spLocks noChangeArrowheads="1"/>
            </p:cNvSpPr>
            <p:nvPr/>
          </p:nvSpPr>
          <p:spPr bwMode="auto">
            <a:xfrm>
              <a:off x="3445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2</a:t>
              </a:r>
              <a:endParaRPr lang="en-US" altLang="zh-CN" sz="4400"/>
            </a:p>
          </p:txBody>
        </p:sp>
        <p:sp>
          <p:nvSpPr>
            <p:cNvPr id="72786" name="Text Box 31"/>
            <p:cNvSpPr txBox="1">
              <a:spLocks noChangeArrowheads="1"/>
            </p:cNvSpPr>
            <p:nvPr/>
          </p:nvSpPr>
          <p:spPr bwMode="auto">
            <a:xfrm>
              <a:off x="3109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87" name="Text Box 32"/>
            <p:cNvSpPr txBox="1">
              <a:spLocks noChangeArrowheads="1"/>
            </p:cNvSpPr>
            <p:nvPr/>
          </p:nvSpPr>
          <p:spPr bwMode="auto">
            <a:xfrm>
              <a:off x="3397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88" name="Rectangle 53"/>
            <p:cNvSpPr>
              <a:spLocks noChangeArrowheads="1"/>
            </p:cNvSpPr>
            <p:nvPr/>
          </p:nvSpPr>
          <p:spPr bwMode="auto">
            <a:xfrm>
              <a:off x="3052" y="3209"/>
              <a:ext cx="606" cy="44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2789" name="Line 54"/>
            <p:cNvSpPr>
              <a:spLocks noChangeShapeType="1"/>
            </p:cNvSpPr>
            <p:nvPr/>
          </p:nvSpPr>
          <p:spPr bwMode="auto">
            <a:xfrm>
              <a:off x="3052" y="3469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0" name="Line 55"/>
            <p:cNvSpPr>
              <a:spLocks noChangeShapeType="1"/>
            </p:cNvSpPr>
            <p:nvPr/>
          </p:nvSpPr>
          <p:spPr bwMode="auto">
            <a:xfrm>
              <a:off x="3252" y="3209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1" name="Line 56"/>
            <p:cNvSpPr>
              <a:spLocks noChangeShapeType="1"/>
            </p:cNvSpPr>
            <p:nvPr/>
          </p:nvSpPr>
          <p:spPr bwMode="auto">
            <a:xfrm>
              <a:off x="3451" y="3209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2" name="Line 57"/>
            <p:cNvSpPr>
              <a:spLocks noChangeShapeType="1"/>
            </p:cNvSpPr>
            <p:nvPr/>
          </p:nvSpPr>
          <p:spPr bwMode="auto">
            <a:xfrm>
              <a:off x="3352" y="3469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6113463" y="3810000"/>
            <a:ext cx="1222375" cy="1066800"/>
            <a:chOff x="3851" y="2400"/>
            <a:chExt cx="770" cy="672"/>
          </a:xfrm>
        </p:grpSpPr>
        <p:sp>
          <p:nvSpPr>
            <p:cNvPr id="72772" name="Text Box 29"/>
            <p:cNvSpPr txBox="1">
              <a:spLocks noChangeArrowheads="1"/>
            </p:cNvSpPr>
            <p:nvPr/>
          </p:nvSpPr>
          <p:spPr bwMode="auto">
            <a:xfrm>
              <a:off x="3892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73" name="Text Box 30"/>
            <p:cNvSpPr txBox="1">
              <a:spLocks noChangeArrowheads="1"/>
            </p:cNvSpPr>
            <p:nvPr/>
          </p:nvSpPr>
          <p:spPr bwMode="auto">
            <a:xfrm>
              <a:off x="4213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grpSp>
          <p:nvGrpSpPr>
            <p:cNvPr id="72774" name="Group 102"/>
            <p:cNvGrpSpPr>
              <a:grpSpLocks/>
            </p:cNvGrpSpPr>
            <p:nvPr/>
          </p:nvGrpSpPr>
          <p:grpSpPr bwMode="auto">
            <a:xfrm>
              <a:off x="3851" y="2400"/>
              <a:ext cx="770" cy="470"/>
              <a:chOff x="3851" y="2400"/>
              <a:chExt cx="770" cy="470"/>
            </a:xfrm>
          </p:grpSpPr>
          <p:sp>
            <p:nvSpPr>
              <p:cNvPr id="72775" name="Text Box 20"/>
              <p:cNvSpPr txBox="1">
                <a:spLocks noChangeArrowheads="1"/>
              </p:cNvSpPr>
              <p:nvPr/>
            </p:nvSpPr>
            <p:spPr bwMode="auto">
              <a:xfrm>
                <a:off x="3877" y="2400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endParaRPr lang="en-US" altLang="zh-CN" sz="4400"/>
              </a:p>
            </p:txBody>
          </p:sp>
          <p:sp>
            <p:nvSpPr>
              <p:cNvPr id="72776" name="Text Box 21"/>
              <p:cNvSpPr txBox="1">
                <a:spLocks noChangeArrowheads="1"/>
              </p:cNvSpPr>
              <p:nvPr/>
            </p:nvSpPr>
            <p:spPr bwMode="auto">
              <a:xfrm>
                <a:off x="4069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endParaRPr lang="en-US" altLang="zh-CN" sz="4400"/>
              </a:p>
            </p:txBody>
          </p:sp>
          <p:sp>
            <p:nvSpPr>
              <p:cNvPr id="72777" name="Text Box 22"/>
              <p:cNvSpPr txBox="1">
                <a:spLocks noChangeArrowheads="1"/>
              </p:cNvSpPr>
              <p:nvPr/>
            </p:nvSpPr>
            <p:spPr bwMode="auto">
              <a:xfrm>
                <a:off x="4203" y="2432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-1</a:t>
                </a:r>
                <a:endParaRPr lang="en-US" altLang="zh-CN" sz="4400"/>
              </a:p>
            </p:txBody>
          </p:sp>
          <p:sp>
            <p:nvSpPr>
              <p:cNvPr id="72778" name="Rectangle 58"/>
              <p:cNvSpPr>
                <a:spLocks noChangeArrowheads="1"/>
              </p:cNvSpPr>
              <p:nvPr/>
            </p:nvSpPr>
            <p:spPr bwMode="auto">
              <a:xfrm>
                <a:off x="3851" y="2431"/>
                <a:ext cx="605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2779" name="Line 59"/>
              <p:cNvSpPr>
                <a:spLocks noChangeShapeType="1"/>
              </p:cNvSpPr>
              <p:nvPr/>
            </p:nvSpPr>
            <p:spPr bwMode="auto">
              <a:xfrm>
                <a:off x="3851" y="2690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0" name="Line 60"/>
              <p:cNvSpPr>
                <a:spLocks noChangeShapeType="1"/>
              </p:cNvSpPr>
              <p:nvPr/>
            </p:nvSpPr>
            <p:spPr bwMode="auto">
              <a:xfrm>
                <a:off x="40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1" name="Line 61"/>
              <p:cNvSpPr>
                <a:spLocks noChangeShapeType="1"/>
              </p:cNvSpPr>
              <p:nvPr/>
            </p:nvSpPr>
            <p:spPr bwMode="auto">
              <a:xfrm>
                <a:off x="42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2" name="Line 62"/>
              <p:cNvSpPr>
                <a:spLocks noChangeShapeType="1"/>
              </p:cNvSpPr>
              <p:nvPr/>
            </p:nvSpPr>
            <p:spPr bwMode="auto">
              <a:xfrm>
                <a:off x="4150" y="2690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714" name="Rectangle 90"/>
          <p:cNvSpPr>
            <a:spLocks noChangeArrowheads="1"/>
          </p:cNvSpPr>
          <p:nvPr/>
        </p:nvSpPr>
        <p:spPr bwMode="auto">
          <a:xfrm>
            <a:off x="3894138" y="836613"/>
            <a:ext cx="14366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12" name="Group 115"/>
          <p:cNvGrpSpPr>
            <a:grpSpLocks/>
          </p:cNvGrpSpPr>
          <p:nvPr/>
        </p:nvGrpSpPr>
        <p:grpSpPr bwMode="auto">
          <a:xfrm>
            <a:off x="3925888" y="974725"/>
            <a:ext cx="5049837" cy="1085850"/>
            <a:chOff x="2473" y="614"/>
            <a:chExt cx="3181" cy="684"/>
          </a:xfrm>
        </p:grpSpPr>
        <p:sp>
          <p:nvSpPr>
            <p:cNvPr id="72760" name="Text Box 26"/>
            <p:cNvSpPr txBox="1">
              <a:spLocks noChangeArrowheads="1"/>
            </p:cNvSpPr>
            <p:nvPr/>
          </p:nvSpPr>
          <p:spPr bwMode="auto">
            <a:xfrm>
              <a:off x="4420" y="816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grpSp>
          <p:nvGrpSpPr>
            <p:cNvPr id="72761" name="Group 98"/>
            <p:cNvGrpSpPr>
              <a:grpSpLocks/>
            </p:cNvGrpSpPr>
            <p:nvPr/>
          </p:nvGrpSpPr>
          <p:grpSpPr bwMode="auto">
            <a:xfrm>
              <a:off x="2473" y="614"/>
              <a:ext cx="3181" cy="525"/>
              <a:chOff x="2473" y="614"/>
              <a:chExt cx="3181" cy="525"/>
            </a:xfrm>
          </p:grpSpPr>
          <p:grpSp>
            <p:nvGrpSpPr>
              <p:cNvPr id="72765" name="Group 97"/>
              <p:cNvGrpSpPr>
                <a:grpSpLocks/>
              </p:cNvGrpSpPr>
              <p:nvPr/>
            </p:nvGrpSpPr>
            <p:grpSpPr bwMode="auto">
              <a:xfrm>
                <a:off x="3551" y="873"/>
                <a:ext cx="1399" cy="260"/>
                <a:chOff x="3551" y="873"/>
                <a:chExt cx="1399" cy="260"/>
              </a:xfrm>
            </p:grpSpPr>
            <p:sp>
              <p:nvSpPr>
                <p:cNvPr id="72769" name="Line 40"/>
                <p:cNvSpPr>
                  <a:spLocks noChangeShapeType="1"/>
                </p:cNvSpPr>
                <p:nvPr/>
              </p:nvSpPr>
              <p:spPr bwMode="auto">
                <a:xfrm>
                  <a:off x="4250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0" name="Line 41"/>
                <p:cNvSpPr>
                  <a:spLocks noChangeShapeType="1"/>
                </p:cNvSpPr>
                <p:nvPr/>
              </p:nvSpPr>
              <p:spPr bwMode="auto">
                <a:xfrm>
                  <a:off x="3551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1" name="Line 42"/>
                <p:cNvSpPr>
                  <a:spLocks noChangeShapeType="1"/>
                </p:cNvSpPr>
                <p:nvPr/>
              </p:nvSpPr>
              <p:spPr bwMode="auto">
                <a:xfrm>
                  <a:off x="4949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66" name="Group 95"/>
              <p:cNvGrpSpPr>
                <a:grpSpLocks/>
              </p:cNvGrpSpPr>
              <p:nvPr/>
            </p:nvGrpSpPr>
            <p:grpSpPr bwMode="auto">
              <a:xfrm>
                <a:off x="2473" y="614"/>
                <a:ext cx="3181" cy="525"/>
                <a:chOff x="2473" y="614"/>
                <a:chExt cx="3181" cy="525"/>
              </a:xfrm>
            </p:grpSpPr>
            <p:sp>
              <p:nvSpPr>
                <p:cNvPr id="72767" name="Rectangle 39"/>
                <p:cNvSpPr>
                  <a:spLocks noChangeArrowheads="1"/>
                </p:cNvSpPr>
                <p:nvPr/>
              </p:nvSpPr>
              <p:spPr bwMode="auto">
                <a:xfrm>
                  <a:off x="2852" y="873"/>
                  <a:ext cx="2802" cy="26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72768" name="Rectangle 91"/>
                <p:cNvSpPr>
                  <a:spLocks noChangeArrowheads="1"/>
                </p:cNvSpPr>
                <p:nvPr/>
              </p:nvSpPr>
              <p:spPr bwMode="auto">
                <a:xfrm>
                  <a:off x="2473" y="614"/>
                  <a:ext cx="69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500">
                      <a:solidFill>
                        <a:srgbClr val="000000"/>
                      </a:solidFill>
                    </a:rPr>
                    <a:t>M.chead</a:t>
                  </a:r>
                  <a:endParaRPr lang="en-US" altLang="zh-CN" sz="4400"/>
                </a:p>
              </p:txBody>
            </p:sp>
          </p:grpSp>
        </p:grpSp>
        <p:sp>
          <p:nvSpPr>
            <p:cNvPr id="72762" name="Text Box 104"/>
            <p:cNvSpPr txBox="1">
              <a:spLocks noChangeArrowheads="1"/>
            </p:cNvSpPr>
            <p:nvPr/>
          </p:nvSpPr>
          <p:spPr bwMode="auto">
            <a:xfrm>
              <a:off x="3787" y="818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63" name="Text Box 105"/>
            <p:cNvSpPr txBox="1">
              <a:spLocks noChangeArrowheads="1"/>
            </p:cNvSpPr>
            <p:nvPr/>
          </p:nvSpPr>
          <p:spPr bwMode="auto">
            <a:xfrm>
              <a:off x="3107" y="799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2764" name="Text Box 106"/>
            <p:cNvSpPr txBox="1">
              <a:spLocks noChangeArrowheads="1"/>
            </p:cNvSpPr>
            <p:nvPr/>
          </p:nvSpPr>
          <p:spPr bwMode="auto">
            <a:xfrm>
              <a:off x="5148" y="799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</p:grpSp>
      <p:sp>
        <p:nvSpPr>
          <p:cNvPr id="72716" name="Rectangle 92"/>
          <p:cNvSpPr>
            <a:spLocks noChangeArrowheads="1"/>
          </p:cNvSpPr>
          <p:nvPr/>
        </p:nvSpPr>
        <p:spPr bwMode="auto">
          <a:xfrm>
            <a:off x="2943225" y="1798638"/>
            <a:ext cx="143668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2717" name="Text Box 113"/>
          <p:cNvSpPr txBox="1">
            <a:spLocks noChangeArrowheads="1"/>
          </p:cNvSpPr>
          <p:nvPr/>
        </p:nvSpPr>
        <p:spPr bwMode="auto">
          <a:xfrm>
            <a:off x="179388" y="1700213"/>
            <a:ext cx="3097212" cy="42910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。初始化；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。按任意顺序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输入非零元；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。生产结点；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。寻找行插入位置，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完成插入；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5</a:t>
            </a:r>
            <a:r>
              <a:rPr lang="zh-CN" altLang="en-US" sz="2400" b="1">
                <a:ea typeface="楷体_GB2312" pitchFamily="49" charset="-122"/>
              </a:rPr>
              <a:t>。寻找列插入位置，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完成插入；</a:t>
            </a:r>
          </a:p>
        </p:txBody>
      </p:sp>
      <p:sp>
        <p:nvSpPr>
          <p:cNvPr id="72718" name="Rectangle 118"/>
          <p:cNvSpPr>
            <a:spLocks noChangeArrowheads="1"/>
          </p:cNvSpPr>
          <p:nvPr/>
        </p:nvSpPr>
        <p:spPr bwMode="auto">
          <a:xfrm>
            <a:off x="1123950" y="742950"/>
            <a:ext cx="342900" cy="495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3657600" y="2857500"/>
            <a:ext cx="4533900" cy="495300"/>
            <a:chOff x="2304" y="1800"/>
            <a:chExt cx="2856" cy="312"/>
          </a:xfrm>
        </p:grpSpPr>
        <p:sp>
          <p:nvSpPr>
            <p:cNvPr id="72758" name="Line 117"/>
            <p:cNvSpPr>
              <a:spLocks noChangeShapeType="1"/>
            </p:cNvSpPr>
            <p:nvPr/>
          </p:nvSpPr>
          <p:spPr bwMode="auto">
            <a:xfrm>
              <a:off x="2556" y="1980"/>
              <a:ext cx="2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9" name="Rectangle 119"/>
            <p:cNvSpPr>
              <a:spLocks noChangeArrowheads="1"/>
            </p:cNvSpPr>
            <p:nvPr/>
          </p:nvSpPr>
          <p:spPr bwMode="auto">
            <a:xfrm>
              <a:off x="2304" y="1800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17" name="Group 124"/>
          <p:cNvGrpSpPr>
            <a:grpSpLocks/>
          </p:cNvGrpSpPr>
          <p:nvPr/>
        </p:nvGrpSpPr>
        <p:grpSpPr bwMode="auto">
          <a:xfrm>
            <a:off x="8172450" y="1428750"/>
            <a:ext cx="476250" cy="1181100"/>
            <a:chOff x="5148" y="900"/>
            <a:chExt cx="300" cy="744"/>
          </a:xfrm>
        </p:grpSpPr>
        <p:sp>
          <p:nvSpPr>
            <p:cNvPr id="72756" name="Rectangle 121"/>
            <p:cNvSpPr>
              <a:spLocks noChangeArrowheads="1"/>
            </p:cNvSpPr>
            <p:nvPr/>
          </p:nvSpPr>
          <p:spPr bwMode="auto">
            <a:xfrm>
              <a:off x="5148" y="900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2757" name="Line 123"/>
            <p:cNvSpPr>
              <a:spLocks noChangeShapeType="1"/>
            </p:cNvSpPr>
            <p:nvPr/>
          </p:nvSpPr>
          <p:spPr bwMode="auto">
            <a:xfrm>
              <a:off x="5292" y="109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3638550" y="4000500"/>
            <a:ext cx="2474913" cy="495300"/>
            <a:chOff x="2292" y="2520"/>
            <a:chExt cx="1559" cy="312"/>
          </a:xfrm>
        </p:grpSpPr>
        <p:grpSp>
          <p:nvGrpSpPr>
            <p:cNvPr id="72752" name="Group 74"/>
            <p:cNvGrpSpPr>
              <a:grpSpLocks/>
            </p:cNvGrpSpPr>
            <p:nvPr/>
          </p:nvGrpSpPr>
          <p:grpSpPr bwMode="auto">
            <a:xfrm>
              <a:off x="2453" y="2737"/>
              <a:ext cx="1398" cy="86"/>
              <a:chOff x="2453" y="2737"/>
              <a:chExt cx="1398" cy="86"/>
            </a:xfrm>
          </p:grpSpPr>
          <p:sp>
            <p:nvSpPr>
              <p:cNvPr id="72754" name="Line 72"/>
              <p:cNvSpPr>
                <a:spLocks noChangeShapeType="1"/>
              </p:cNvSpPr>
              <p:nvPr/>
            </p:nvSpPr>
            <p:spPr bwMode="auto">
              <a:xfrm>
                <a:off x="2453" y="2777"/>
                <a:ext cx="13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5" name="Freeform 73"/>
              <p:cNvSpPr>
                <a:spLocks/>
              </p:cNvSpPr>
              <p:nvPr/>
            </p:nvSpPr>
            <p:spPr bwMode="auto">
              <a:xfrm>
                <a:off x="3771" y="2737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53" name="Rectangle 125"/>
            <p:cNvSpPr>
              <a:spLocks noChangeArrowheads="1"/>
            </p:cNvSpPr>
            <p:nvPr/>
          </p:nvSpPr>
          <p:spPr bwMode="auto">
            <a:xfrm>
              <a:off x="2292" y="2520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20" name="Group 128"/>
          <p:cNvGrpSpPr>
            <a:grpSpLocks/>
          </p:cNvGrpSpPr>
          <p:nvPr/>
        </p:nvGrpSpPr>
        <p:grpSpPr bwMode="auto">
          <a:xfrm>
            <a:off x="6019800" y="1447800"/>
            <a:ext cx="476250" cy="2411413"/>
            <a:chOff x="3792" y="912"/>
            <a:chExt cx="300" cy="1519"/>
          </a:xfrm>
        </p:grpSpPr>
        <p:grpSp>
          <p:nvGrpSpPr>
            <p:cNvPr id="72748" name="Group 86"/>
            <p:cNvGrpSpPr>
              <a:grpSpLocks/>
            </p:cNvGrpSpPr>
            <p:nvPr/>
          </p:nvGrpSpPr>
          <p:grpSpPr bwMode="auto">
            <a:xfrm>
              <a:off x="3904" y="1046"/>
              <a:ext cx="86" cy="1385"/>
              <a:chOff x="3904" y="1046"/>
              <a:chExt cx="86" cy="1385"/>
            </a:xfrm>
          </p:grpSpPr>
          <p:sp>
            <p:nvSpPr>
              <p:cNvPr id="72750" name="Line 84"/>
              <p:cNvSpPr>
                <a:spLocks noChangeShapeType="1"/>
              </p:cNvSpPr>
              <p:nvPr/>
            </p:nvSpPr>
            <p:spPr bwMode="auto">
              <a:xfrm>
                <a:off x="3951" y="1046"/>
                <a:ext cx="1" cy="1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1" name="Freeform 85"/>
              <p:cNvSpPr>
                <a:spLocks/>
              </p:cNvSpPr>
              <p:nvPr/>
            </p:nvSpPr>
            <p:spPr bwMode="auto">
              <a:xfrm>
                <a:off x="3904" y="2351"/>
                <a:ext cx="86" cy="80"/>
              </a:xfrm>
              <a:custGeom>
                <a:avLst/>
                <a:gdLst>
                  <a:gd name="T0" fmla="*/ 0 w 86"/>
                  <a:gd name="T1" fmla="*/ 0 h 80"/>
                  <a:gd name="T2" fmla="*/ 47 w 86"/>
                  <a:gd name="T3" fmla="*/ 80 h 80"/>
                  <a:gd name="T4" fmla="*/ 86 w 86"/>
                  <a:gd name="T5" fmla="*/ 0 h 80"/>
                  <a:gd name="T6" fmla="*/ 0 w 86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0"/>
                  <a:gd name="T14" fmla="*/ 86 w 86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0">
                    <a:moveTo>
                      <a:pt x="0" y="0"/>
                    </a:moveTo>
                    <a:lnTo>
                      <a:pt x="47" y="80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49" name="Rectangle 127"/>
            <p:cNvSpPr>
              <a:spLocks noChangeArrowheads="1"/>
            </p:cNvSpPr>
            <p:nvPr/>
          </p:nvSpPr>
          <p:spPr bwMode="auto">
            <a:xfrm>
              <a:off x="3792" y="912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4400"/>
            </a:p>
          </p:txBody>
        </p:sp>
      </p:grpSp>
      <p:grpSp>
        <p:nvGrpSpPr>
          <p:cNvPr id="22" name="Group 134"/>
          <p:cNvGrpSpPr>
            <a:grpSpLocks/>
          </p:cNvGrpSpPr>
          <p:nvPr/>
        </p:nvGrpSpPr>
        <p:grpSpPr bwMode="auto">
          <a:xfrm>
            <a:off x="3638550" y="5181600"/>
            <a:ext cx="1206500" cy="536575"/>
            <a:chOff x="2292" y="3264"/>
            <a:chExt cx="760" cy="338"/>
          </a:xfrm>
        </p:grpSpPr>
        <p:grpSp>
          <p:nvGrpSpPr>
            <p:cNvPr id="72744" name="Group 77"/>
            <p:cNvGrpSpPr>
              <a:grpSpLocks/>
            </p:cNvGrpSpPr>
            <p:nvPr/>
          </p:nvGrpSpPr>
          <p:grpSpPr bwMode="auto">
            <a:xfrm>
              <a:off x="2453" y="3516"/>
              <a:ext cx="599" cy="86"/>
              <a:chOff x="2453" y="3516"/>
              <a:chExt cx="599" cy="86"/>
            </a:xfrm>
          </p:grpSpPr>
          <p:sp>
            <p:nvSpPr>
              <p:cNvPr id="72746" name="Line 75"/>
              <p:cNvSpPr>
                <a:spLocks noChangeShapeType="1"/>
              </p:cNvSpPr>
              <p:nvPr/>
            </p:nvSpPr>
            <p:spPr bwMode="auto">
              <a:xfrm>
                <a:off x="2453" y="3556"/>
                <a:ext cx="5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7" name="Freeform 76"/>
              <p:cNvSpPr>
                <a:spLocks/>
              </p:cNvSpPr>
              <p:nvPr/>
            </p:nvSpPr>
            <p:spPr bwMode="auto">
              <a:xfrm>
                <a:off x="2972" y="3516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45" name="Rectangle 133"/>
            <p:cNvSpPr>
              <a:spLocks noChangeArrowheads="1"/>
            </p:cNvSpPr>
            <p:nvPr/>
          </p:nvSpPr>
          <p:spPr bwMode="auto">
            <a:xfrm>
              <a:off x="2292" y="3264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24" name="Group 147"/>
          <p:cNvGrpSpPr>
            <a:grpSpLocks/>
          </p:cNvGrpSpPr>
          <p:nvPr/>
        </p:nvGrpSpPr>
        <p:grpSpPr bwMode="auto">
          <a:xfrm>
            <a:off x="3676650" y="2895600"/>
            <a:ext cx="4495800" cy="495300"/>
            <a:chOff x="2316" y="1824"/>
            <a:chExt cx="2832" cy="312"/>
          </a:xfrm>
        </p:grpSpPr>
        <p:sp>
          <p:nvSpPr>
            <p:cNvPr id="72741" name="Line 144"/>
            <p:cNvSpPr>
              <a:spLocks noChangeShapeType="1"/>
            </p:cNvSpPr>
            <p:nvPr/>
          </p:nvSpPr>
          <p:spPr bwMode="auto">
            <a:xfrm>
              <a:off x="3648" y="2016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Line 145"/>
            <p:cNvSpPr>
              <a:spLocks noChangeShapeType="1"/>
            </p:cNvSpPr>
            <p:nvPr/>
          </p:nvSpPr>
          <p:spPr bwMode="auto">
            <a:xfrm>
              <a:off x="2568" y="2016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3" name="Rectangle 146"/>
            <p:cNvSpPr>
              <a:spLocks noChangeArrowheads="1"/>
            </p:cNvSpPr>
            <p:nvPr/>
          </p:nvSpPr>
          <p:spPr bwMode="auto">
            <a:xfrm>
              <a:off x="2316" y="1824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25" name="Group 150"/>
          <p:cNvGrpSpPr>
            <a:grpSpLocks/>
          </p:cNvGrpSpPr>
          <p:nvPr/>
        </p:nvGrpSpPr>
        <p:grpSpPr bwMode="auto">
          <a:xfrm>
            <a:off x="4933950" y="1428750"/>
            <a:ext cx="476250" cy="3619500"/>
            <a:chOff x="3108" y="900"/>
            <a:chExt cx="300" cy="2280"/>
          </a:xfrm>
        </p:grpSpPr>
        <p:sp>
          <p:nvSpPr>
            <p:cNvPr id="72739" name="Line 148"/>
            <p:cNvSpPr>
              <a:spLocks noChangeShapeType="1"/>
            </p:cNvSpPr>
            <p:nvPr/>
          </p:nvSpPr>
          <p:spPr bwMode="auto">
            <a:xfrm>
              <a:off x="3204" y="1056"/>
              <a:ext cx="0" cy="2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Rectangle 149"/>
            <p:cNvSpPr>
              <a:spLocks noChangeArrowheads="1"/>
            </p:cNvSpPr>
            <p:nvPr/>
          </p:nvSpPr>
          <p:spPr bwMode="auto">
            <a:xfrm>
              <a:off x="3108" y="900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26" name="Group 153"/>
          <p:cNvGrpSpPr>
            <a:grpSpLocks/>
          </p:cNvGrpSpPr>
          <p:nvPr/>
        </p:nvGrpSpPr>
        <p:grpSpPr bwMode="auto">
          <a:xfrm>
            <a:off x="4991100" y="1447800"/>
            <a:ext cx="476250" cy="3600450"/>
            <a:chOff x="3144" y="912"/>
            <a:chExt cx="300" cy="2268"/>
          </a:xfrm>
        </p:grpSpPr>
        <p:sp>
          <p:nvSpPr>
            <p:cNvPr id="72736" name="Rectangle 122"/>
            <p:cNvSpPr>
              <a:spLocks noChangeArrowheads="1"/>
            </p:cNvSpPr>
            <p:nvPr/>
          </p:nvSpPr>
          <p:spPr bwMode="auto">
            <a:xfrm>
              <a:off x="3144" y="912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2737" name="Line 151"/>
            <p:cNvSpPr>
              <a:spLocks noChangeShapeType="1"/>
            </p:cNvSpPr>
            <p:nvPr/>
          </p:nvSpPr>
          <p:spPr bwMode="auto">
            <a:xfrm>
              <a:off x="3252" y="2088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Line 152"/>
            <p:cNvSpPr>
              <a:spLocks noChangeShapeType="1"/>
            </p:cNvSpPr>
            <p:nvPr/>
          </p:nvSpPr>
          <p:spPr bwMode="auto">
            <a:xfrm>
              <a:off x="3252" y="10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135"/>
          <p:cNvGrpSpPr>
            <a:grpSpLocks/>
          </p:cNvGrpSpPr>
          <p:nvPr/>
        </p:nvGrpSpPr>
        <p:grpSpPr bwMode="auto">
          <a:xfrm>
            <a:off x="4843463" y="2590800"/>
            <a:ext cx="987425" cy="728663"/>
            <a:chOff x="3051" y="1632"/>
            <a:chExt cx="622" cy="459"/>
          </a:xfrm>
        </p:grpSpPr>
        <p:sp>
          <p:nvSpPr>
            <p:cNvPr id="72728" name="Text Box 136"/>
            <p:cNvSpPr txBox="1">
              <a:spLocks noChangeArrowheads="1"/>
            </p:cNvSpPr>
            <p:nvPr/>
          </p:nvSpPr>
          <p:spPr bwMode="auto">
            <a:xfrm>
              <a:off x="3051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2729" name="Text Box 137"/>
            <p:cNvSpPr txBox="1">
              <a:spLocks noChangeArrowheads="1"/>
            </p:cNvSpPr>
            <p:nvPr/>
          </p:nvSpPr>
          <p:spPr bwMode="auto">
            <a:xfrm>
              <a:off x="325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2730" name="Text Box 138"/>
            <p:cNvSpPr txBox="1">
              <a:spLocks noChangeArrowheads="1"/>
            </p:cNvSpPr>
            <p:nvPr/>
          </p:nvSpPr>
          <p:spPr bwMode="auto">
            <a:xfrm>
              <a:off x="3445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2731" name="Rectangle 139"/>
            <p:cNvSpPr>
              <a:spLocks noChangeArrowheads="1"/>
            </p:cNvSpPr>
            <p:nvPr/>
          </p:nvSpPr>
          <p:spPr bwMode="auto">
            <a:xfrm>
              <a:off x="3052" y="1652"/>
              <a:ext cx="606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2732" name="Line 140"/>
            <p:cNvSpPr>
              <a:spLocks noChangeShapeType="1"/>
            </p:cNvSpPr>
            <p:nvPr/>
          </p:nvSpPr>
          <p:spPr bwMode="auto">
            <a:xfrm>
              <a:off x="3052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Line 141"/>
            <p:cNvSpPr>
              <a:spLocks noChangeShapeType="1"/>
            </p:cNvSpPr>
            <p:nvPr/>
          </p:nvSpPr>
          <p:spPr bwMode="auto">
            <a:xfrm>
              <a:off x="3252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Line 142"/>
            <p:cNvSpPr>
              <a:spLocks noChangeShapeType="1"/>
            </p:cNvSpPr>
            <p:nvPr/>
          </p:nvSpPr>
          <p:spPr bwMode="auto">
            <a:xfrm>
              <a:off x="3451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143"/>
            <p:cNvSpPr>
              <a:spLocks noChangeShapeType="1"/>
            </p:cNvSpPr>
            <p:nvPr/>
          </p:nvSpPr>
          <p:spPr bwMode="auto">
            <a:xfrm>
              <a:off x="3352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016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1325" y="225425"/>
            <a:ext cx="3943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990033"/>
                </a:solidFill>
                <a:ea typeface="隶书" panose="02010509060101010101" pitchFamily="49" charset="-122"/>
              </a:rPr>
              <a:t>二维数组的定义</a:t>
            </a:r>
            <a:r>
              <a:rPr lang="en-US" altLang="zh-CN" sz="4000" b="1">
                <a:solidFill>
                  <a:srgbClr val="990033"/>
                </a:solidFill>
                <a:ea typeface="隶书" panose="02010509060101010101" pitchFamily="49" charset="-122"/>
              </a:rPr>
              <a:t>:</a:t>
            </a:r>
            <a:endParaRPr lang="en-US" altLang="zh-CN" sz="4400">
              <a:solidFill>
                <a:srgbClr val="990033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096963"/>
            <a:ext cx="8991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lang="en-US" altLang="zh-CN" sz="40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00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D = {a</a:t>
            </a:r>
            <a:r>
              <a:rPr lang="en-US" altLang="zh-CN" sz="4000" baseline="-25000">
                <a:solidFill>
                  <a:srgbClr val="3333CC"/>
                </a:solidFill>
                <a:ea typeface="楷体_GB2312" pitchFamily="49" charset="-122"/>
              </a:rPr>
              <a:t>ij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 | </a:t>
            </a:r>
            <a:r>
              <a:rPr lang="en-US" altLang="zh-CN">
                <a:solidFill>
                  <a:srgbClr val="3333CC"/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3333CC"/>
                </a:solidFill>
              </a:rPr>
              <a:t>≤i≤b</a:t>
            </a:r>
            <a:r>
              <a:rPr lang="en-US" altLang="zh-CN" baseline="-25000">
                <a:solidFill>
                  <a:srgbClr val="3333CC"/>
                </a:solidFill>
              </a:rPr>
              <a:t>1</a:t>
            </a:r>
            <a:r>
              <a:rPr lang="en-US" altLang="zh-CN">
                <a:solidFill>
                  <a:srgbClr val="3333CC"/>
                </a:solidFill>
              </a:rPr>
              <a:t>-1, 0 ≤j≤b</a:t>
            </a:r>
            <a:r>
              <a:rPr lang="en-US" altLang="zh-CN" baseline="-25000">
                <a:solidFill>
                  <a:srgbClr val="3333CC"/>
                </a:solidFill>
              </a:rPr>
              <a:t>2</a:t>
            </a:r>
            <a:r>
              <a:rPr lang="en-US" altLang="zh-CN">
                <a:solidFill>
                  <a:srgbClr val="3333CC"/>
                </a:solidFill>
              </a:rPr>
              <a:t>-1</a:t>
            </a:r>
            <a:r>
              <a:rPr lang="en-US" altLang="zh-CN" sz="4000">
                <a:solidFill>
                  <a:srgbClr val="3333CC"/>
                </a:solidFill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lang="en-US" altLang="zh-CN" sz="40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R = { ROW, COL }</a:t>
            </a:r>
            <a:endParaRPr lang="en-US" altLang="zh-CN" sz="4000">
              <a:solidFill>
                <a:srgbClr val="3333CC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   </a:t>
            </a:r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ROW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 =</a:t>
            </a:r>
            <a:r>
              <a:rPr lang="en-US" altLang="zh-CN" sz="4000">
                <a:solidFill>
                  <a:srgbClr val="3333CC"/>
                </a:solidFill>
              </a:rPr>
              <a:t>{&lt;a</a:t>
            </a:r>
            <a:r>
              <a:rPr lang="en-US" altLang="zh-CN" sz="4000" baseline="-25000">
                <a:solidFill>
                  <a:srgbClr val="3333CC"/>
                </a:solidFill>
              </a:rPr>
              <a:t>i,</a:t>
            </a:r>
            <a:r>
              <a:rPr lang="en-US" altLang="zh-CN" sz="4000" baseline="-25000">
                <a:solidFill>
                  <a:srgbClr val="FF33CC"/>
                </a:solidFill>
              </a:rPr>
              <a:t>j</a:t>
            </a:r>
            <a:r>
              <a:rPr lang="en-US" altLang="zh-CN" sz="4000">
                <a:solidFill>
                  <a:srgbClr val="3333CC"/>
                </a:solidFill>
              </a:rPr>
              <a:t>,a</a:t>
            </a:r>
            <a:r>
              <a:rPr lang="en-US" altLang="zh-CN" sz="4000" baseline="-25000">
                <a:solidFill>
                  <a:srgbClr val="3333CC"/>
                </a:solidFill>
              </a:rPr>
              <a:t>i,</a:t>
            </a:r>
            <a:r>
              <a:rPr lang="en-US" altLang="zh-CN" sz="4000" baseline="-25000">
                <a:solidFill>
                  <a:srgbClr val="FF33CC"/>
                </a:solidFill>
              </a:rPr>
              <a:t>j+1</a:t>
            </a:r>
            <a:r>
              <a:rPr lang="en-US" altLang="zh-CN" sz="4000">
                <a:solidFill>
                  <a:srgbClr val="3333CC"/>
                </a:solidFill>
              </a:rPr>
              <a:t>&gt;| </a:t>
            </a:r>
            <a:r>
              <a:rPr lang="en-US" altLang="zh-CN">
                <a:solidFill>
                  <a:srgbClr val="3333CC"/>
                </a:solidFill>
              </a:rPr>
              <a:t>0≤i≤b</a:t>
            </a:r>
            <a:r>
              <a:rPr lang="en-US" altLang="zh-CN" baseline="-25000">
                <a:solidFill>
                  <a:srgbClr val="3333CC"/>
                </a:solidFill>
              </a:rPr>
              <a:t>1</a:t>
            </a:r>
            <a:r>
              <a:rPr lang="en-US" altLang="zh-CN">
                <a:solidFill>
                  <a:srgbClr val="3333CC"/>
                </a:solidFill>
              </a:rPr>
              <a:t>-1, 0≤j≤b</a:t>
            </a:r>
            <a:r>
              <a:rPr lang="en-US" altLang="zh-CN" baseline="-25000">
                <a:solidFill>
                  <a:srgbClr val="3333CC"/>
                </a:solidFill>
              </a:rPr>
              <a:t>2</a:t>
            </a:r>
            <a:r>
              <a:rPr lang="en-US" altLang="zh-CN">
                <a:solidFill>
                  <a:srgbClr val="3333CC"/>
                </a:solidFill>
              </a:rPr>
              <a:t>-2</a:t>
            </a:r>
            <a:r>
              <a:rPr lang="en-US" altLang="zh-CN" sz="4000">
                <a:solidFill>
                  <a:srgbClr val="3333CC"/>
                </a:solidFill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3333CC"/>
                </a:solidFill>
              </a:rPr>
              <a:t>   </a:t>
            </a:r>
            <a:r>
              <a:rPr lang="en-US" altLang="zh-CN" sz="3600">
                <a:solidFill>
                  <a:srgbClr val="3333CC"/>
                </a:solidFill>
              </a:rPr>
              <a:t>COL</a:t>
            </a:r>
            <a:r>
              <a:rPr lang="en-US" altLang="zh-CN" sz="4000">
                <a:solidFill>
                  <a:srgbClr val="3333CC"/>
                </a:solidFill>
              </a:rPr>
              <a:t> = 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{&lt;a</a:t>
            </a:r>
            <a:r>
              <a:rPr lang="en-US" altLang="zh-CN" sz="4000" baseline="-25000">
                <a:solidFill>
                  <a:srgbClr val="FF33CC"/>
                </a:solidFill>
                <a:ea typeface="楷体_GB2312" pitchFamily="49" charset="-122"/>
              </a:rPr>
              <a:t>i</a:t>
            </a:r>
            <a:r>
              <a:rPr lang="en-US" altLang="zh-CN" sz="4000" baseline="-25000">
                <a:solidFill>
                  <a:srgbClr val="3333CC"/>
                </a:solidFill>
                <a:ea typeface="楷体_GB2312" pitchFamily="49" charset="-122"/>
              </a:rPr>
              <a:t>,j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,a</a:t>
            </a:r>
            <a:r>
              <a:rPr lang="en-US" altLang="zh-CN" sz="4000" baseline="-25000">
                <a:solidFill>
                  <a:srgbClr val="FF33CC"/>
                </a:solidFill>
                <a:ea typeface="楷体_GB2312" pitchFamily="49" charset="-122"/>
              </a:rPr>
              <a:t>i+1</a:t>
            </a:r>
            <a:r>
              <a:rPr lang="en-US" altLang="zh-CN" sz="4000" baseline="-25000">
                <a:solidFill>
                  <a:srgbClr val="3333CC"/>
                </a:solidFill>
                <a:ea typeface="楷体_GB2312" pitchFamily="49" charset="-122"/>
              </a:rPr>
              <a:t>,j</a:t>
            </a:r>
            <a:r>
              <a:rPr lang="en-US" altLang="zh-CN" sz="4000">
                <a:solidFill>
                  <a:srgbClr val="3333CC"/>
                </a:solidFill>
                <a:ea typeface="楷体_GB2312" pitchFamily="49" charset="-122"/>
              </a:rPr>
              <a:t>&gt;| </a:t>
            </a:r>
            <a:r>
              <a:rPr lang="en-US" altLang="zh-CN">
                <a:solidFill>
                  <a:srgbClr val="3333CC"/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3333CC"/>
                </a:solidFill>
              </a:rPr>
              <a:t>≤i≤b</a:t>
            </a:r>
            <a:r>
              <a:rPr lang="en-US" altLang="zh-CN" baseline="-25000">
                <a:solidFill>
                  <a:srgbClr val="3333CC"/>
                </a:solidFill>
              </a:rPr>
              <a:t>1</a:t>
            </a:r>
            <a:r>
              <a:rPr lang="en-US" altLang="zh-CN">
                <a:solidFill>
                  <a:srgbClr val="3333CC"/>
                </a:solidFill>
              </a:rPr>
              <a:t>-2, 0≤j≤b</a:t>
            </a:r>
            <a:r>
              <a:rPr lang="en-US" altLang="zh-CN" baseline="-25000">
                <a:solidFill>
                  <a:srgbClr val="3333CC"/>
                </a:solidFill>
              </a:rPr>
              <a:t>2</a:t>
            </a:r>
            <a:r>
              <a:rPr lang="en-US" altLang="zh-CN">
                <a:solidFill>
                  <a:srgbClr val="3333CC"/>
                </a:solidFill>
              </a:rPr>
              <a:t>-1</a:t>
            </a:r>
            <a:r>
              <a:rPr lang="en-US" altLang="zh-CN" sz="4000">
                <a:solidFill>
                  <a:srgbClr val="33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634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3419475" y="1911350"/>
            <a:ext cx="1439863" cy="4175125"/>
            <a:chOff x="2154" y="1204"/>
            <a:chExt cx="907" cy="2630"/>
          </a:xfrm>
        </p:grpSpPr>
        <p:grpSp>
          <p:nvGrpSpPr>
            <p:cNvPr id="74869" name="Group 3"/>
            <p:cNvGrpSpPr>
              <a:grpSpLocks/>
            </p:cNvGrpSpPr>
            <p:nvPr/>
          </p:nvGrpSpPr>
          <p:grpSpPr bwMode="auto">
            <a:xfrm>
              <a:off x="2154" y="1204"/>
              <a:ext cx="907" cy="2630"/>
              <a:chOff x="2154" y="1204"/>
              <a:chExt cx="907" cy="2630"/>
            </a:xfrm>
          </p:grpSpPr>
          <p:grpSp>
            <p:nvGrpSpPr>
              <p:cNvPr id="74871" name="Group 4"/>
              <p:cNvGrpSpPr>
                <a:grpSpLocks/>
              </p:cNvGrpSpPr>
              <p:nvPr/>
            </p:nvGrpSpPr>
            <p:grpSpPr bwMode="auto">
              <a:xfrm>
                <a:off x="2154" y="1204"/>
                <a:ext cx="907" cy="2630"/>
                <a:chOff x="2154" y="1192"/>
                <a:chExt cx="907" cy="2630"/>
              </a:xfrm>
            </p:grpSpPr>
            <p:grpSp>
              <p:nvGrpSpPr>
                <p:cNvPr id="74874" name="Group 5"/>
                <p:cNvGrpSpPr>
                  <a:grpSpLocks/>
                </p:cNvGrpSpPr>
                <p:nvPr/>
              </p:nvGrpSpPr>
              <p:grpSpPr bwMode="auto">
                <a:xfrm>
                  <a:off x="2154" y="1192"/>
                  <a:ext cx="907" cy="2630"/>
                  <a:chOff x="2154" y="1192"/>
                  <a:chExt cx="907" cy="2630"/>
                </a:xfrm>
              </p:grpSpPr>
              <p:sp>
                <p:nvSpPr>
                  <p:cNvPr id="74878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1192"/>
                    <a:ext cx="907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/>
                      <a:t>M.rhead</a:t>
                    </a:r>
                  </a:p>
                </p:txBody>
              </p:sp>
              <p:sp>
                <p:nvSpPr>
                  <p:cNvPr id="7487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1565"/>
                    <a:ext cx="306" cy="2257"/>
                  </a:xfrm>
                  <a:prstGeom prst="rect">
                    <a:avLst/>
                  </a:prstGeom>
                  <a:noFill/>
                  <a:ln w="20638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4400"/>
                  </a:p>
                </p:txBody>
              </p:sp>
            </p:grpSp>
            <p:grpSp>
              <p:nvGrpSpPr>
                <p:cNvPr id="74875" name="Group 8"/>
                <p:cNvGrpSpPr>
                  <a:grpSpLocks/>
                </p:cNvGrpSpPr>
                <p:nvPr/>
              </p:nvGrpSpPr>
              <p:grpSpPr bwMode="auto">
                <a:xfrm>
                  <a:off x="2253" y="2344"/>
                  <a:ext cx="300" cy="733"/>
                  <a:chOff x="2253" y="2344"/>
                  <a:chExt cx="300" cy="733"/>
                </a:xfrm>
              </p:grpSpPr>
              <p:sp>
                <p:nvSpPr>
                  <p:cNvPr id="7487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253" y="2344"/>
                    <a:ext cx="300" cy="1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7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253" y="3076"/>
                    <a:ext cx="300" cy="1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4872" name="Text Box 11"/>
              <p:cNvSpPr txBox="1">
                <a:spLocks noChangeArrowheads="1"/>
              </p:cNvSpPr>
              <p:nvPr/>
            </p:nvSpPr>
            <p:spPr bwMode="auto">
              <a:xfrm>
                <a:off x="2245" y="2490"/>
                <a:ext cx="32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^</a:t>
                </a:r>
                <a:endParaRPr lang="en-US" altLang="zh-CN" sz="4400"/>
              </a:p>
            </p:txBody>
          </p:sp>
          <p:sp>
            <p:nvSpPr>
              <p:cNvPr id="74873" name="Text Box 12"/>
              <p:cNvSpPr txBox="1">
                <a:spLocks noChangeArrowheads="1"/>
              </p:cNvSpPr>
              <p:nvPr/>
            </p:nvSpPr>
            <p:spPr bwMode="auto">
              <a:xfrm>
                <a:off x="2245" y="3215"/>
                <a:ext cx="32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^</a:t>
                </a:r>
                <a:endParaRPr lang="en-US" altLang="zh-CN" sz="4400"/>
              </a:p>
            </p:txBody>
          </p:sp>
        </p:grpSp>
        <p:sp>
          <p:nvSpPr>
            <p:cNvPr id="74870" name="Text Box 13"/>
            <p:cNvSpPr txBox="1">
              <a:spLocks noChangeArrowheads="1"/>
            </p:cNvSpPr>
            <p:nvPr/>
          </p:nvSpPr>
          <p:spPr bwMode="auto">
            <a:xfrm>
              <a:off x="2245" y="1764"/>
              <a:ext cx="6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^`	</a:t>
              </a:r>
              <a:endParaRPr lang="en-US" altLang="zh-CN" sz="4400"/>
            </a:p>
          </p:txBody>
        </p:sp>
      </p:grpSp>
      <p:sp>
        <p:nvSpPr>
          <p:cNvPr id="74755" name="Rectangle 14"/>
          <p:cNvSpPr>
            <a:spLocks noChangeArrowheads="1"/>
          </p:cNvSpPr>
          <p:nvPr/>
        </p:nvSpPr>
        <p:spPr bwMode="auto">
          <a:xfrm>
            <a:off x="685800" y="838200"/>
            <a:ext cx="342900" cy="495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4756" name="Text Box 15"/>
          <p:cNvSpPr txBox="1">
            <a:spLocks noChangeArrowheads="1"/>
          </p:cNvSpPr>
          <p:nvPr/>
        </p:nvSpPr>
        <p:spPr bwMode="auto">
          <a:xfrm>
            <a:off x="1666875" y="258763"/>
            <a:ext cx="630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产生十字链表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800000"/>
                </a:solidFill>
                <a:ea typeface="楷体_GB2312" pitchFamily="49" charset="-122"/>
              </a:rPr>
              <a:t>按任意顺序）</a:t>
            </a:r>
          </a:p>
        </p:txBody>
      </p:sp>
      <p:grpSp>
        <p:nvGrpSpPr>
          <p:cNvPr id="74757" name="Group 16"/>
          <p:cNvGrpSpPr>
            <a:grpSpLocks/>
          </p:cNvGrpSpPr>
          <p:nvPr/>
        </p:nvGrpSpPr>
        <p:grpSpPr bwMode="auto">
          <a:xfrm>
            <a:off x="6877050" y="4652963"/>
            <a:ext cx="2089150" cy="1920875"/>
            <a:chOff x="3979" y="2592"/>
            <a:chExt cx="1397" cy="1332"/>
          </a:xfrm>
        </p:grpSpPr>
        <p:sp>
          <p:nvSpPr>
            <p:cNvPr id="74861" name="Text Box 17"/>
            <p:cNvSpPr txBox="1">
              <a:spLocks noChangeArrowheads="1"/>
            </p:cNvSpPr>
            <p:nvPr/>
          </p:nvSpPr>
          <p:spPr bwMode="auto">
            <a:xfrm>
              <a:off x="4033" y="2592"/>
              <a:ext cx="1341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3  0  6  5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0 -1  0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/>
                <a:t>2  0  0  0</a:t>
              </a:r>
            </a:p>
          </p:txBody>
        </p:sp>
        <p:sp>
          <p:nvSpPr>
            <p:cNvPr id="74862" name="Line 18"/>
            <p:cNvSpPr>
              <a:spLocks noChangeShapeType="1"/>
            </p:cNvSpPr>
            <p:nvPr/>
          </p:nvSpPr>
          <p:spPr bwMode="auto">
            <a:xfrm flipH="1">
              <a:off x="3979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3" name="Line 19"/>
            <p:cNvSpPr>
              <a:spLocks noChangeShapeType="1"/>
            </p:cNvSpPr>
            <p:nvPr/>
          </p:nvSpPr>
          <p:spPr bwMode="auto">
            <a:xfrm>
              <a:off x="3979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4" name="Line 20"/>
            <p:cNvSpPr>
              <a:spLocks noChangeShapeType="1"/>
            </p:cNvSpPr>
            <p:nvPr/>
          </p:nvSpPr>
          <p:spPr bwMode="auto">
            <a:xfrm>
              <a:off x="3979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5" name="Line 21"/>
            <p:cNvSpPr>
              <a:spLocks noChangeShapeType="1"/>
            </p:cNvSpPr>
            <p:nvPr/>
          </p:nvSpPr>
          <p:spPr bwMode="auto">
            <a:xfrm flipH="1">
              <a:off x="5280" y="38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6" name="Line 22"/>
            <p:cNvSpPr>
              <a:spLocks noChangeShapeType="1"/>
            </p:cNvSpPr>
            <p:nvPr/>
          </p:nvSpPr>
          <p:spPr bwMode="auto">
            <a:xfrm flipH="1">
              <a:off x="5280" y="37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7" name="Line 23"/>
            <p:cNvSpPr>
              <a:spLocks noChangeShapeType="1"/>
            </p:cNvSpPr>
            <p:nvPr/>
          </p:nvSpPr>
          <p:spPr bwMode="auto">
            <a:xfrm>
              <a:off x="5280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8" name="Line 24"/>
            <p:cNvSpPr>
              <a:spLocks noChangeShapeType="1"/>
            </p:cNvSpPr>
            <p:nvPr/>
          </p:nvSpPr>
          <p:spPr bwMode="auto">
            <a:xfrm>
              <a:off x="5376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58" name="Rectangle 25"/>
          <p:cNvSpPr>
            <a:spLocks noChangeArrowheads="1"/>
          </p:cNvSpPr>
          <p:nvPr/>
        </p:nvSpPr>
        <p:spPr bwMode="auto">
          <a:xfrm>
            <a:off x="2987675" y="1628775"/>
            <a:ext cx="50482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4759" name="Group 26"/>
          <p:cNvGrpSpPr>
            <a:grpSpLocks/>
          </p:cNvGrpSpPr>
          <p:nvPr/>
        </p:nvGrpSpPr>
        <p:grpSpPr bwMode="auto">
          <a:xfrm>
            <a:off x="8174038" y="2590800"/>
            <a:ext cx="1081087" cy="1066800"/>
            <a:chOff x="5149" y="1632"/>
            <a:chExt cx="681" cy="672"/>
          </a:xfrm>
        </p:grpSpPr>
        <p:sp>
          <p:nvSpPr>
            <p:cNvPr id="74851" name="Text Box 27"/>
            <p:cNvSpPr txBox="1">
              <a:spLocks noChangeArrowheads="1"/>
            </p:cNvSpPr>
            <p:nvPr/>
          </p:nvSpPr>
          <p:spPr bwMode="auto">
            <a:xfrm>
              <a:off x="516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4852" name="Text Box 28"/>
            <p:cNvSpPr txBox="1">
              <a:spLocks noChangeArrowheads="1"/>
            </p:cNvSpPr>
            <p:nvPr/>
          </p:nvSpPr>
          <p:spPr bwMode="auto">
            <a:xfrm>
              <a:off x="5365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4</a:t>
              </a:r>
              <a:endParaRPr lang="en-US" altLang="zh-CN" sz="4400"/>
            </a:p>
          </p:txBody>
        </p:sp>
        <p:sp>
          <p:nvSpPr>
            <p:cNvPr id="74853" name="Text Box 29"/>
            <p:cNvSpPr txBox="1">
              <a:spLocks noChangeArrowheads="1"/>
            </p:cNvSpPr>
            <p:nvPr/>
          </p:nvSpPr>
          <p:spPr bwMode="auto">
            <a:xfrm>
              <a:off x="5557" y="16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5</a:t>
              </a:r>
              <a:endParaRPr lang="en-US" altLang="zh-CN" sz="4400"/>
            </a:p>
          </p:txBody>
        </p:sp>
        <p:sp>
          <p:nvSpPr>
            <p:cNvPr id="74854" name="Text Box 30"/>
            <p:cNvSpPr txBox="1">
              <a:spLocks noChangeArrowheads="1"/>
            </p:cNvSpPr>
            <p:nvPr/>
          </p:nvSpPr>
          <p:spPr bwMode="auto">
            <a:xfrm>
              <a:off x="5509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55" name="Text Box 31"/>
            <p:cNvSpPr txBox="1">
              <a:spLocks noChangeArrowheads="1"/>
            </p:cNvSpPr>
            <p:nvPr/>
          </p:nvSpPr>
          <p:spPr bwMode="auto">
            <a:xfrm>
              <a:off x="5188" y="182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56" name="Rectangle 32"/>
            <p:cNvSpPr>
              <a:spLocks noChangeArrowheads="1"/>
            </p:cNvSpPr>
            <p:nvPr/>
          </p:nvSpPr>
          <p:spPr bwMode="auto">
            <a:xfrm>
              <a:off x="5149" y="1652"/>
              <a:ext cx="605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857" name="Line 33"/>
            <p:cNvSpPr>
              <a:spLocks noChangeShapeType="1"/>
            </p:cNvSpPr>
            <p:nvPr/>
          </p:nvSpPr>
          <p:spPr bwMode="auto">
            <a:xfrm>
              <a:off x="5149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8" name="Line 34"/>
            <p:cNvSpPr>
              <a:spLocks noChangeShapeType="1"/>
            </p:cNvSpPr>
            <p:nvPr/>
          </p:nvSpPr>
          <p:spPr bwMode="auto">
            <a:xfrm>
              <a:off x="53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9" name="Line 35"/>
            <p:cNvSpPr>
              <a:spLocks noChangeShapeType="1"/>
            </p:cNvSpPr>
            <p:nvPr/>
          </p:nvSpPr>
          <p:spPr bwMode="auto">
            <a:xfrm>
              <a:off x="55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60" name="Line 36"/>
            <p:cNvSpPr>
              <a:spLocks noChangeShapeType="1"/>
            </p:cNvSpPr>
            <p:nvPr/>
          </p:nvSpPr>
          <p:spPr bwMode="auto">
            <a:xfrm>
              <a:off x="5448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60" name="Group 37"/>
          <p:cNvGrpSpPr>
            <a:grpSpLocks/>
          </p:cNvGrpSpPr>
          <p:nvPr/>
        </p:nvGrpSpPr>
        <p:grpSpPr bwMode="auto">
          <a:xfrm>
            <a:off x="4845050" y="5029200"/>
            <a:ext cx="1057275" cy="1066800"/>
            <a:chOff x="3052" y="3168"/>
            <a:chExt cx="666" cy="672"/>
          </a:xfrm>
        </p:grpSpPr>
        <p:sp>
          <p:nvSpPr>
            <p:cNvPr id="74841" name="Text Box 38"/>
            <p:cNvSpPr txBox="1">
              <a:spLocks noChangeArrowheads="1"/>
            </p:cNvSpPr>
            <p:nvPr/>
          </p:nvSpPr>
          <p:spPr bwMode="auto">
            <a:xfrm>
              <a:off x="3061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4842" name="Text Box 39"/>
            <p:cNvSpPr txBox="1">
              <a:spLocks noChangeArrowheads="1"/>
            </p:cNvSpPr>
            <p:nvPr/>
          </p:nvSpPr>
          <p:spPr bwMode="auto">
            <a:xfrm>
              <a:off x="3253" y="316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4843" name="Text Box 40"/>
            <p:cNvSpPr txBox="1">
              <a:spLocks noChangeArrowheads="1"/>
            </p:cNvSpPr>
            <p:nvPr/>
          </p:nvSpPr>
          <p:spPr bwMode="auto">
            <a:xfrm>
              <a:off x="3445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2</a:t>
              </a:r>
              <a:endParaRPr lang="en-US" altLang="zh-CN" sz="4400"/>
            </a:p>
          </p:txBody>
        </p:sp>
        <p:sp>
          <p:nvSpPr>
            <p:cNvPr id="74844" name="Text Box 41"/>
            <p:cNvSpPr txBox="1">
              <a:spLocks noChangeArrowheads="1"/>
            </p:cNvSpPr>
            <p:nvPr/>
          </p:nvSpPr>
          <p:spPr bwMode="auto">
            <a:xfrm>
              <a:off x="3109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45" name="Text Box 42"/>
            <p:cNvSpPr txBox="1">
              <a:spLocks noChangeArrowheads="1"/>
            </p:cNvSpPr>
            <p:nvPr/>
          </p:nvSpPr>
          <p:spPr bwMode="auto">
            <a:xfrm>
              <a:off x="3397" y="3360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46" name="Rectangle 43"/>
            <p:cNvSpPr>
              <a:spLocks noChangeArrowheads="1"/>
            </p:cNvSpPr>
            <p:nvPr/>
          </p:nvSpPr>
          <p:spPr bwMode="auto">
            <a:xfrm>
              <a:off x="3052" y="3209"/>
              <a:ext cx="606" cy="44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847" name="Line 44"/>
            <p:cNvSpPr>
              <a:spLocks noChangeShapeType="1"/>
            </p:cNvSpPr>
            <p:nvPr/>
          </p:nvSpPr>
          <p:spPr bwMode="auto">
            <a:xfrm>
              <a:off x="3052" y="3469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48" name="Line 45"/>
            <p:cNvSpPr>
              <a:spLocks noChangeShapeType="1"/>
            </p:cNvSpPr>
            <p:nvPr/>
          </p:nvSpPr>
          <p:spPr bwMode="auto">
            <a:xfrm>
              <a:off x="3252" y="3209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49" name="Line 46"/>
            <p:cNvSpPr>
              <a:spLocks noChangeShapeType="1"/>
            </p:cNvSpPr>
            <p:nvPr/>
          </p:nvSpPr>
          <p:spPr bwMode="auto">
            <a:xfrm>
              <a:off x="3451" y="3209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0" name="Line 47"/>
            <p:cNvSpPr>
              <a:spLocks noChangeShapeType="1"/>
            </p:cNvSpPr>
            <p:nvPr/>
          </p:nvSpPr>
          <p:spPr bwMode="auto">
            <a:xfrm>
              <a:off x="3352" y="3469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61" name="Group 48"/>
          <p:cNvGrpSpPr>
            <a:grpSpLocks/>
          </p:cNvGrpSpPr>
          <p:nvPr/>
        </p:nvGrpSpPr>
        <p:grpSpPr bwMode="auto">
          <a:xfrm>
            <a:off x="6113463" y="3810000"/>
            <a:ext cx="1222375" cy="1066800"/>
            <a:chOff x="3851" y="2400"/>
            <a:chExt cx="770" cy="672"/>
          </a:xfrm>
        </p:grpSpPr>
        <p:sp>
          <p:nvSpPr>
            <p:cNvPr id="74830" name="Text Box 49"/>
            <p:cNvSpPr txBox="1">
              <a:spLocks noChangeArrowheads="1"/>
            </p:cNvSpPr>
            <p:nvPr/>
          </p:nvSpPr>
          <p:spPr bwMode="auto">
            <a:xfrm>
              <a:off x="3892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31" name="Text Box 50"/>
            <p:cNvSpPr txBox="1">
              <a:spLocks noChangeArrowheads="1"/>
            </p:cNvSpPr>
            <p:nvPr/>
          </p:nvSpPr>
          <p:spPr bwMode="auto">
            <a:xfrm>
              <a:off x="4213" y="2592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grpSp>
          <p:nvGrpSpPr>
            <p:cNvPr id="74832" name="Group 51"/>
            <p:cNvGrpSpPr>
              <a:grpSpLocks/>
            </p:cNvGrpSpPr>
            <p:nvPr/>
          </p:nvGrpSpPr>
          <p:grpSpPr bwMode="auto">
            <a:xfrm>
              <a:off x="3851" y="2400"/>
              <a:ext cx="770" cy="470"/>
              <a:chOff x="3851" y="2400"/>
              <a:chExt cx="770" cy="470"/>
            </a:xfrm>
          </p:grpSpPr>
          <p:sp>
            <p:nvSpPr>
              <p:cNvPr id="74833" name="Text Box 52"/>
              <p:cNvSpPr txBox="1">
                <a:spLocks noChangeArrowheads="1"/>
              </p:cNvSpPr>
              <p:nvPr/>
            </p:nvSpPr>
            <p:spPr bwMode="auto">
              <a:xfrm>
                <a:off x="3877" y="2400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endParaRPr lang="en-US" altLang="zh-CN" sz="4400"/>
              </a:p>
            </p:txBody>
          </p:sp>
          <p:sp>
            <p:nvSpPr>
              <p:cNvPr id="74834" name="Text Box 53"/>
              <p:cNvSpPr txBox="1">
                <a:spLocks noChangeArrowheads="1"/>
              </p:cNvSpPr>
              <p:nvPr/>
            </p:nvSpPr>
            <p:spPr bwMode="auto">
              <a:xfrm>
                <a:off x="4069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endParaRPr lang="en-US" altLang="zh-CN" sz="4400"/>
              </a:p>
            </p:txBody>
          </p:sp>
          <p:sp>
            <p:nvSpPr>
              <p:cNvPr id="74835" name="Text Box 54"/>
              <p:cNvSpPr txBox="1">
                <a:spLocks noChangeArrowheads="1"/>
              </p:cNvSpPr>
              <p:nvPr/>
            </p:nvSpPr>
            <p:spPr bwMode="auto">
              <a:xfrm>
                <a:off x="4203" y="2432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-1</a:t>
                </a:r>
                <a:endParaRPr lang="en-US" altLang="zh-CN" sz="4400"/>
              </a:p>
            </p:txBody>
          </p:sp>
          <p:sp>
            <p:nvSpPr>
              <p:cNvPr id="74836" name="Rectangle 55"/>
              <p:cNvSpPr>
                <a:spLocks noChangeArrowheads="1"/>
              </p:cNvSpPr>
              <p:nvPr/>
            </p:nvSpPr>
            <p:spPr bwMode="auto">
              <a:xfrm>
                <a:off x="3851" y="2431"/>
                <a:ext cx="605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4837" name="Line 56"/>
              <p:cNvSpPr>
                <a:spLocks noChangeShapeType="1"/>
              </p:cNvSpPr>
              <p:nvPr/>
            </p:nvSpPr>
            <p:spPr bwMode="auto">
              <a:xfrm>
                <a:off x="3851" y="2690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8" name="Line 57"/>
              <p:cNvSpPr>
                <a:spLocks noChangeShapeType="1"/>
              </p:cNvSpPr>
              <p:nvPr/>
            </p:nvSpPr>
            <p:spPr bwMode="auto">
              <a:xfrm>
                <a:off x="40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9" name="Line 58"/>
              <p:cNvSpPr>
                <a:spLocks noChangeShapeType="1"/>
              </p:cNvSpPr>
              <p:nvPr/>
            </p:nvSpPr>
            <p:spPr bwMode="auto">
              <a:xfrm>
                <a:off x="42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0" name="Line 59"/>
              <p:cNvSpPr>
                <a:spLocks noChangeShapeType="1"/>
              </p:cNvSpPr>
              <p:nvPr/>
            </p:nvSpPr>
            <p:spPr bwMode="auto">
              <a:xfrm>
                <a:off x="4150" y="2690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4762" name="Rectangle 60"/>
          <p:cNvSpPr>
            <a:spLocks noChangeArrowheads="1"/>
          </p:cNvSpPr>
          <p:nvPr/>
        </p:nvSpPr>
        <p:spPr bwMode="auto">
          <a:xfrm>
            <a:off x="3894138" y="836613"/>
            <a:ext cx="14366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4763" name="Group 61"/>
          <p:cNvGrpSpPr>
            <a:grpSpLocks/>
          </p:cNvGrpSpPr>
          <p:nvPr/>
        </p:nvGrpSpPr>
        <p:grpSpPr bwMode="auto">
          <a:xfrm>
            <a:off x="3925888" y="974725"/>
            <a:ext cx="5049837" cy="1085850"/>
            <a:chOff x="2473" y="614"/>
            <a:chExt cx="3181" cy="684"/>
          </a:xfrm>
        </p:grpSpPr>
        <p:sp>
          <p:nvSpPr>
            <p:cNvPr id="74818" name="Text Box 62"/>
            <p:cNvSpPr txBox="1">
              <a:spLocks noChangeArrowheads="1"/>
            </p:cNvSpPr>
            <p:nvPr/>
          </p:nvSpPr>
          <p:spPr bwMode="auto">
            <a:xfrm>
              <a:off x="4420" y="816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grpSp>
          <p:nvGrpSpPr>
            <p:cNvPr id="74819" name="Group 63"/>
            <p:cNvGrpSpPr>
              <a:grpSpLocks/>
            </p:cNvGrpSpPr>
            <p:nvPr/>
          </p:nvGrpSpPr>
          <p:grpSpPr bwMode="auto">
            <a:xfrm>
              <a:off x="2473" y="614"/>
              <a:ext cx="3181" cy="525"/>
              <a:chOff x="2473" y="614"/>
              <a:chExt cx="3181" cy="525"/>
            </a:xfrm>
          </p:grpSpPr>
          <p:grpSp>
            <p:nvGrpSpPr>
              <p:cNvPr id="74823" name="Group 64"/>
              <p:cNvGrpSpPr>
                <a:grpSpLocks/>
              </p:cNvGrpSpPr>
              <p:nvPr/>
            </p:nvGrpSpPr>
            <p:grpSpPr bwMode="auto">
              <a:xfrm>
                <a:off x="3551" y="873"/>
                <a:ext cx="1399" cy="260"/>
                <a:chOff x="3551" y="873"/>
                <a:chExt cx="1399" cy="260"/>
              </a:xfrm>
            </p:grpSpPr>
            <p:sp>
              <p:nvSpPr>
                <p:cNvPr id="74827" name="Line 65"/>
                <p:cNvSpPr>
                  <a:spLocks noChangeShapeType="1"/>
                </p:cNvSpPr>
                <p:nvPr/>
              </p:nvSpPr>
              <p:spPr bwMode="auto">
                <a:xfrm>
                  <a:off x="4250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28" name="Line 66"/>
                <p:cNvSpPr>
                  <a:spLocks noChangeShapeType="1"/>
                </p:cNvSpPr>
                <p:nvPr/>
              </p:nvSpPr>
              <p:spPr bwMode="auto">
                <a:xfrm>
                  <a:off x="3551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29" name="Line 67"/>
                <p:cNvSpPr>
                  <a:spLocks noChangeShapeType="1"/>
                </p:cNvSpPr>
                <p:nvPr/>
              </p:nvSpPr>
              <p:spPr bwMode="auto">
                <a:xfrm>
                  <a:off x="4949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824" name="Group 68"/>
              <p:cNvGrpSpPr>
                <a:grpSpLocks/>
              </p:cNvGrpSpPr>
              <p:nvPr/>
            </p:nvGrpSpPr>
            <p:grpSpPr bwMode="auto">
              <a:xfrm>
                <a:off x="2473" y="614"/>
                <a:ext cx="3181" cy="525"/>
                <a:chOff x="2473" y="614"/>
                <a:chExt cx="3181" cy="525"/>
              </a:xfrm>
            </p:grpSpPr>
            <p:sp>
              <p:nvSpPr>
                <p:cNvPr id="74825" name="Rectangle 69"/>
                <p:cNvSpPr>
                  <a:spLocks noChangeArrowheads="1"/>
                </p:cNvSpPr>
                <p:nvPr/>
              </p:nvSpPr>
              <p:spPr bwMode="auto">
                <a:xfrm>
                  <a:off x="2852" y="873"/>
                  <a:ext cx="2802" cy="26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74826" name="Rectangle 70"/>
                <p:cNvSpPr>
                  <a:spLocks noChangeArrowheads="1"/>
                </p:cNvSpPr>
                <p:nvPr/>
              </p:nvSpPr>
              <p:spPr bwMode="auto">
                <a:xfrm>
                  <a:off x="2473" y="614"/>
                  <a:ext cx="69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500">
                      <a:solidFill>
                        <a:srgbClr val="000000"/>
                      </a:solidFill>
                    </a:rPr>
                    <a:t>M.chead</a:t>
                  </a:r>
                  <a:endParaRPr lang="en-US" altLang="zh-CN" sz="4400"/>
                </a:p>
              </p:txBody>
            </p:sp>
          </p:grpSp>
        </p:grpSp>
        <p:sp>
          <p:nvSpPr>
            <p:cNvPr id="74820" name="Text Box 71"/>
            <p:cNvSpPr txBox="1">
              <a:spLocks noChangeArrowheads="1"/>
            </p:cNvSpPr>
            <p:nvPr/>
          </p:nvSpPr>
          <p:spPr bwMode="auto">
            <a:xfrm>
              <a:off x="3787" y="818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21" name="Text Box 72"/>
            <p:cNvSpPr txBox="1">
              <a:spLocks noChangeArrowheads="1"/>
            </p:cNvSpPr>
            <p:nvPr/>
          </p:nvSpPr>
          <p:spPr bwMode="auto">
            <a:xfrm>
              <a:off x="3107" y="799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  <p:sp>
          <p:nvSpPr>
            <p:cNvPr id="74822" name="Text Box 73"/>
            <p:cNvSpPr txBox="1">
              <a:spLocks noChangeArrowheads="1"/>
            </p:cNvSpPr>
            <p:nvPr/>
          </p:nvSpPr>
          <p:spPr bwMode="auto">
            <a:xfrm>
              <a:off x="5148" y="799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^</a:t>
              </a:r>
              <a:endParaRPr lang="en-US" altLang="zh-CN" sz="4400"/>
            </a:p>
          </p:txBody>
        </p:sp>
      </p:grpSp>
      <p:sp>
        <p:nvSpPr>
          <p:cNvPr id="74764" name="Rectangle 74"/>
          <p:cNvSpPr>
            <a:spLocks noChangeArrowheads="1"/>
          </p:cNvSpPr>
          <p:nvPr/>
        </p:nvSpPr>
        <p:spPr bwMode="auto">
          <a:xfrm>
            <a:off x="2943225" y="1798638"/>
            <a:ext cx="143668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4765" name="Text Box 75"/>
          <p:cNvSpPr txBox="1">
            <a:spLocks noChangeArrowheads="1"/>
          </p:cNvSpPr>
          <p:nvPr/>
        </p:nvSpPr>
        <p:spPr bwMode="auto">
          <a:xfrm>
            <a:off x="179388" y="1700213"/>
            <a:ext cx="3097212" cy="42910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。初始化；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。按任意顺序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输入非零元；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。生产结点；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。寻找行插入位置，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完成插入；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5</a:t>
            </a:r>
            <a:r>
              <a:rPr lang="zh-CN" altLang="en-US" sz="2400" b="1">
                <a:ea typeface="楷体_GB2312" pitchFamily="49" charset="-122"/>
              </a:rPr>
              <a:t>。寻找列插入位置，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完成插入；</a:t>
            </a:r>
          </a:p>
        </p:txBody>
      </p:sp>
      <p:sp>
        <p:nvSpPr>
          <p:cNvPr id="74766" name="Rectangle 76"/>
          <p:cNvSpPr>
            <a:spLocks noChangeArrowheads="1"/>
          </p:cNvSpPr>
          <p:nvPr/>
        </p:nvSpPr>
        <p:spPr bwMode="auto">
          <a:xfrm>
            <a:off x="1123950" y="742950"/>
            <a:ext cx="342900" cy="495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4767" name="Group 80"/>
          <p:cNvGrpSpPr>
            <a:grpSpLocks/>
          </p:cNvGrpSpPr>
          <p:nvPr/>
        </p:nvGrpSpPr>
        <p:grpSpPr bwMode="auto">
          <a:xfrm>
            <a:off x="8172450" y="1428750"/>
            <a:ext cx="476250" cy="1181100"/>
            <a:chOff x="5148" y="900"/>
            <a:chExt cx="300" cy="744"/>
          </a:xfrm>
        </p:grpSpPr>
        <p:sp>
          <p:nvSpPr>
            <p:cNvPr id="74816" name="Rectangle 81"/>
            <p:cNvSpPr>
              <a:spLocks noChangeArrowheads="1"/>
            </p:cNvSpPr>
            <p:nvPr/>
          </p:nvSpPr>
          <p:spPr bwMode="auto">
            <a:xfrm>
              <a:off x="5148" y="900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817" name="Line 82"/>
            <p:cNvSpPr>
              <a:spLocks noChangeShapeType="1"/>
            </p:cNvSpPr>
            <p:nvPr/>
          </p:nvSpPr>
          <p:spPr bwMode="auto">
            <a:xfrm>
              <a:off x="5292" y="109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68" name="Group 83"/>
          <p:cNvGrpSpPr>
            <a:grpSpLocks/>
          </p:cNvGrpSpPr>
          <p:nvPr/>
        </p:nvGrpSpPr>
        <p:grpSpPr bwMode="auto">
          <a:xfrm>
            <a:off x="3638550" y="4000500"/>
            <a:ext cx="2474913" cy="495300"/>
            <a:chOff x="2292" y="2520"/>
            <a:chExt cx="1559" cy="312"/>
          </a:xfrm>
        </p:grpSpPr>
        <p:grpSp>
          <p:nvGrpSpPr>
            <p:cNvPr id="74812" name="Group 84"/>
            <p:cNvGrpSpPr>
              <a:grpSpLocks/>
            </p:cNvGrpSpPr>
            <p:nvPr/>
          </p:nvGrpSpPr>
          <p:grpSpPr bwMode="auto">
            <a:xfrm>
              <a:off x="2453" y="2737"/>
              <a:ext cx="1398" cy="86"/>
              <a:chOff x="2453" y="2737"/>
              <a:chExt cx="1398" cy="86"/>
            </a:xfrm>
          </p:grpSpPr>
          <p:sp>
            <p:nvSpPr>
              <p:cNvPr id="74814" name="Line 85"/>
              <p:cNvSpPr>
                <a:spLocks noChangeShapeType="1"/>
              </p:cNvSpPr>
              <p:nvPr/>
            </p:nvSpPr>
            <p:spPr bwMode="auto">
              <a:xfrm>
                <a:off x="2453" y="2777"/>
                <a:ext cx="13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5" name="Freeform 86"/>
              <p:cNvSpPr>
                <a:spLocks/>
              </p:cNvSpPr>
              <p:nvPr/>
            </p:nvSpPr>
            <p:spPr bwMode="auto">
              <a:xfrm>
                <a:off x="3771" y="2737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813" name="Rectangle 87"/>
            <p:cNvSpPr>
              <a:spLocks noChangeArrowheads="1"/>
            </p:cNvSpPr>
            <p:nvPr/>
          </p:nvSpPr>
          <p:spPr bwMode="auto">
            <a:xfrm>
              <a:off x="2292" y="2520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74769" name="Group 88"/>
          <p:cNvGrpSpPr>
            <a:grpSpLocks/>
          </p:cNvGrpSpPr>
          <p:nvPr/>
        </p:nvGrpSpPr>
        <p:grpSpPr bwMode="auto">
          <a:xfrm>
            <a:off x="6019800" y="1447800"/>
            <a:ext cx="476250" cy="2411413"/>
            <a:chOff x="3792" y="912"/>
            <a:chExt cx="300" cy="1519"/>
          </a:xfrm>
        </p:grpSpPr>
        <p:grpSp>
          <p:nvGrpSpPr>
            <p:cNvPr id="74808" name="Group 89"/>
            <p:cNvGrpSpPr>
              <a:grpSpLocks/>
            </p:cNvGrpSpPr>
            <p:nvPr/>
          </p:nvGrpSpPr>
          <p:grpSpPr bwMode="auto">
            <a:xfrm>
              <a:off x="3904" y="1046"/>
              <a:ext cx="86" cy="1385"/>
              <a:chOff x="3904" y="1046"/>
              <a:chExt cx="86" cy="1385"/>
            </a:xfrm>
          </p:grpSpPr>
          <p:sp>
            <p:nvSpPr>
              <p:cNvPr id="74810" name="Line 90"/>
              <p:cNvSpPr>
                <a:spLocks noChangeShapeType="1"/>
              </p:cNvSpPr>
              <p:nvPr/>
            </p:nvSpPr>
            <p:spPr bwMode="auto">
              <a:xfrm>
                <a:off x="3951" y="1046"/>
                <a:ext cx="1" cy="1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1" name="Freeform 91"/>
              <p:cNvSpPr>
                <a:spLocks/>
              </p:cNvSpPr>
              <p:nvPr/>
            </p:nvSpPr>
            <p:spPr bwMode="auto">
              <a:xfrm>
                <a:off x="3904" y="2351"/>
                <a:ext cx="86" cy="80"/>
              </a:xfrm>
              <a:custGeom>
                <a:avLst/>
                <a:gdLst>
                  <a:gd name="T0" fmla="*/ 0 w 86"/>
                  <a:gd name="T1" fmla="*/ 0 h 80"/>
                  <a:gd name="T2" fmla="*/ 47 w 86"/>
                  <a:gd name="T3" fmla="*/ 80 h 80"/>
                  <a:gd name="T4" fmla="*/ 86 w 86"/>
                  <a:gd name="T5" fmla="*/ 0 h 80"/>
                  <a:gd name="T6" fmla="*/ 0 w 86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0"/>
                  <a:gd name="T14" fmla="*/ 86 w 86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0">
                    <a:moveTo>
                      <a:pt x="0" y="0"/>
                    </a:moveTo>
                    <a:lnTo>
                      <a:pt x="47" y="80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809" name="Rectangle 92"/>
            <p:cNvSpPr>
              <a:spLocks noChangeArrowheads="1"/>
            </p:cNvSpPr>
            <p:nvPr/>
          </p:nvSpPr>
          <p:spPr bwMode="auto">
            <a:xfrm>
              <a:off x="3792" y="912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4400"/>
            </a:p>
          </p:txBody>
        </p:sp>
      </p:grpSp>
      <p:grpSp>
        <p:nvGrpSpPr>
          <p:cNvPr id="74770" name="Group 93"/>
          <p:cNvGrpSpPr>
            <a:grpSpLocks/>
          </p:cNvGrpSpPr>
          <p:nvPr/>
        </p:nvGrpSpPr>
        <p:grpSpPr bwMode="auto">
          <a:xfrm>
            <a:off x="3638550" y="5181600"/>
            <a:ext cx="1206500" cy="536575"/>
            <a:chOff x="2292" y="3264"/>
            <a:chExt cx="760" cy="338"/>
          </a:xfrm>
        </p:grpSpPr>
        <p:grpSp>
          <p:nvGrpSpPr>
            <p:cNvPr id="74804" name="Group 94"/>
            <p:cNvGrpSpPr>
              <a:grpSpLocks/>
            </p:cNvGrpSpPr>
            <p:nvPr/>
          </p:nvGrpSpPr>
          <p:grpSpPr bwMode="auto">
            <a:xfrm>
              <a:off x="2453" y="3516"/>
              <a:ext cx="599" cy="86"/>
              <a:chOff x="2453" y="3516"/>
              <a:chExt cx="599" cy="86"/>
            </a:xfrm>
          </p:grpSpPr>
          <p:sp>
            <p:nvSpPr>
              <p:cNvPr id="74806" name="Line 95"/>
              <p:cNvSpPr>
                <a:spLocks noChangeShapeType="1"/>
              </p:cNvSpPr>
              <p:nvPr/>
            </p:nvSpPr>
            <p:spPr bwMode="auto">
              <a:xfrm>
                <a:off x="2453" y="3556"/>
                <a:ext cx="5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7" name="Freeform 96"/>
              <p:cNvSpPr>
                <a:spLocks/>
              </p:cNvSpPr>
              <p:nvPr/>
            </p:nvSpPr>
            <p:spPr bwMode="auto">
              <a:xfrm>
                <a:off x="2972" y="3516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805" name="Rectangle 97"/>
            <p:cNvSpPr>
              <a:spLocks noChangeArrowheads="1"/>
            </p:cNvSpPr>
            <p:nvPr/>
          </p:nvSpPr>
          <p:spPr bwMode="auto">
            <a:xfrm>
              <a:off x="2292" y="3264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3676650" y="2895600"/>
            <a:ext cx="4495800" cy="495300"/>
            <a:chOff x="2316" y="1824"/>
            <a:chExt cx="2832" cy="312"/>
          </a:xfrm>
        </p:grpSpPr>
        <p:sp>
          <p:nvSpPr>
            <p:cNvPr id="74801" name="Line 99"/>
            <p:cNvSpPr>
              <a:spLocks noChangeShapeType="1"/>
            </p:cNvSpPr>
            <p:nvPr/>
          </p:nvSpPr>
          <p:spPr bwMode="auto">
            <a:xfrm>
              <a:off x="3648" y="2016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2" name="Line 100"/>
            <p:cNvSpPr>
              <a:spLocks noChangeShapeType="1"/>
            </p:cNvSpPr>
            <p:nvPr/>
          </p:nvSpPr>
          <p:spPr bwMode="auto">
            <a:xfrm>
              <a:off x="2568" y="2016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3" name="Rectangle 101"/>
            <p:cNvSpPr>
              <a:spLocks noChangeArrowheads="1"/>
            </p:cNvSpPr>
            <p:nvPr/>
          </p:nvSpPr>
          <p:spPr bwMode="auto">
            <a:xfrm>
              <a:off x="2316" y="1824"/>
              <a:ext cx="21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  <p:grpSp>
        <p:nvGrpSpPr>
          <p:cNvPr id="74772" name="Group 105"/>
          <p:cNvGrpSpPr>
            <a:grpSpLocks/>
          </p:cNvGrpSpPr>
          <p:nvPr/>
        </p:nvGrpSpPr>
        <p:grpSpPr bwMode="auto">
          <a:xfrm>
            <a:off x="4991100" y="1447800"/>
            <a:ext cx="476250" cy="3600450"/>
            <a:chOff x="3144" y="912"/>
            <a:chExt cx="300" cy="2268"/>
          </a:xfrm>
        </p:grpSpPr>
        <p:sp>
          <p:nvSpPr>
            <p:cNvPr id="74798" name="Rectangle 106"/>
            <p:cNvSpPr>
              <a:spLocks noChangeArrowheads="1"/>
            </p:cNvSpPr>
            <p:nvPr/>
          </p:nvSpPr>
          <p:spPr bwMode="auto">
            <a:xfrm>
              <a:off x="3144" y="912"/>
              <a:ext cx="30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799" name="Line 107"/>
            <p:cNvSpPr>
              <a:spLocks noChangeShapeType="1"/>
            </p:cNvSpPr>
            <p:nvPr/>
          </p:nvSpPr>
          <p:spPr bwMode="auto">
            <a:xfrm>
              <a:off x="3252" y="2088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0" name="Line 108"/>
            <p:cNvSpPr>
              <a:spLocks noChangeShapeType="1"/>
            </p:cNvSpPr>
            <p:nvPr/>
          </p:nvSpPr>
          <p:spPr bwMode="auto">
            <a:xfrm>
              <a:off x="3252" y="10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73" name="Group 109"/>
          <p:cNvGrpSpPr>
            <a:grpSpLocks/>
          </p:cNvGrpSpPr>
          <p:nvPr/>
        </p:nvGrpSpPr>
        <p:grpSpPr bwMode="auto">
          <a:xfrm>
            <a:off x="4843463" y="2590800"/>
            <a:ext cx="987425" cy="728663"/>
            <a:chOff x="3051" y="1632"/>
            <a:chExt cx="622" cy="459"/>
          </a:xfrm>
        </p:grpSpPr>
        <p:sp>
          <p:nvSpPr>
            <p:cNvPr id="74790" name="Text Box 110"/>
            <p:cNvSpPr txBox="1">
              <a:spLocks noChangeArrowheads="1"/>
            </p:cNvSpPr>
            <p:nvPr/>
          </p:nvSpPr>
          <p:spPr bwMode="auto">
            <a:xfrm>
              <a:off x="3051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4791" name="Text Box 111"/>
            <p:cNvSpPr txBox="1">
              <a:spLocks noChangeArrowheads="1"/>
            </p:cNvSpPr>
            <p:nvPr/>
          </p:nvSpPr>
          <p:spPr bwMode="auto">
            <a:xfrm>
              <a:off x="325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4792" name="Text Box 112"/>
            <p:cNvSpPr txBox="1">
              <a:spLocks noChangeArrowheads="1"/>
            </p:cNvSpPr>
            <p:nvPr/>
          </p:nvSpPr>
          <p:spPr bwMode="auto">
            <a:xfrm>
              <a:off x="3445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4793" name="Rectangle 113"/>
            <p:cNvSpPr>
              <a:spLocks noChangeArrowheads="1"/>
            </p:cNvSpPr>
            <p:nvPr/>
          </p:nvSpPr>
          <p:spPr bwMode="auto">
            <a:xfrm>
              <a:off x="3052" y="1652"/>
              <a:ext cx="606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794" name="Line 114"/>
            <p:cNvSpPr>
              <a:spLocks noChangeShapeType="1"/>
            </p:cNvSpPr>
            <p:nvPr/>
          </p:nvSpPr>
          <p:spPr bwMode="auto">
            <a:xfrm>
              <a:off x="3052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Line 115"/>
            <p:cNvSpPr>
              <a:spLocks noChangeShapeType="1"/>
            </p:cNvSpPr>
            <p:nvPr/>
          </p:nvSpPr>
          <p:spPr bwMode="auto">
            <a:xfrm>
              <a:off x="3252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6" name="Line 116"/>
            <p:cNvSpPr>
              <a:spLocks noChangeShapeType="1"/>
            </p:cNvSpPr>
            <p:nvPr/>
          </p:nvSpPr>
          <p:spPr bwMode="auto">
            <a:xfrm>
              <a:off x="3451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7" name="Line 117"/>
            <p:cNvSpPr>
              <a:spLocks noChangeShapeType="1"/>
            </p:cNvSpPr>
            <p:nvPr/>
          </p:nvSpPr>
          <p:spPr bwMode="auto">
            <a:xfrm>
              <a:off x="3352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18"/>
          <p:cNvGrpSpPr>
            <a:grpSpLocks/>
          </p:cNvGrpSpPr>
          <p:nvPr/>
        </p:nvGrpSpPr>
        <p:grpSpPr bwMode="auto">
          <a:xfrm>
            <a:off x="6748463" y="2628900"/>
            <a:ext cx="987425" cy="728663"/>
            <a:chOff x="3051" y="1632"/>
            <a:chExt cx="622" cy="459"/>
          </a:xfrm>
        </p:grpSpPr>
        <p:sp>
          <p:nvSpPr>
            <p:cNvPr id="74782" name="Text Box 119"/>
            <p:cNvSpPr txBox="1">
              <a:spLocks noChangeArrowheads="1"/>
            </p:cNvSpPr>
            <p:nvPr/>
          </p:nvSpPr>
          <p:spPr bwMode="auto">
            <a:xfrm>
              <a:off x="3051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4783" name="Text Box 120"/>
            <p:cNvSpPr txBox="1">
              <a:spLocks noChangeArrowheads="1"/>
            </p:cNvSpPr>
            <p:nvPr/>
          </p:nvSpPr>
          <p:spPr bwMode="auto">
            <a:xfrm>
              <a:off x="3253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3</a:t>
              </a:r>
              <a:endParaRPr lang="en-US" altLang="zh-CN" sz="4400"/>
            </a:p>
          </p:txBody>
        </p:sp>
        <p:sp>
          <p:nvSpPr>
            <p:cNvPr id="74784" name="Text Box 121"/>
            <p:cNvSpPr txBox="1">
              <a:spLocks noChangeArrowheads="1"/>
            </p:cNvSpPr>
            <p:nvPr/>
          </p:nvSpPr>
          <p:spPr bwMode="auto">
            <a:xfrm>
              <a:off x="3445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6</a:t>
              </a:r>
              <a:endParaRPr lang="en-US" altLang="zh-CN" sz="4400"/>
            </a:p>
          </p:txBody>
        </p:sp>
        <p:sp>
          <p:nvSpPr>
            <p:cNvPr id="74785" name="Rectangle 122"/>
            <p:cNvSpPr>
              <a:spLocks noChangeArrowheads="1"/>
            </p:cNvSpPr>
            <p:nvPr/>
          </p:nvSpPr>
          <p:spPr bwMode="auto">
            <a:xfrm>
              <a:off x="3052" y="1652"/>
              <a:ext cx="606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4786" name="Line 123"/>
            <p:cNvSpPr>
              <a:spLocks noChangeShapeType="1"/>
            </p:cNvSpPr>
            <p:nvPr/>
          </p:nvSpPr>
          <p:spPr bwMode="auto">
            <a:xfrm>
              <a:off x="3052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24"/>
            <p:cNvSpPr>
              <a:spLocks noChangeShapeType="1"/>
            </p:cNvSpPr>
            <p:nvPr/>
          </p:nvSpPr>
          <p:spPr bwMode="auto">
            <a:xfrm>
              <a:off x="3252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25"/>
            <p:cNvSpPr>
              <a:spLocks noChangeShapeType="1"/>
            </p:cNvSpPr>
            <p:nvPr/>
          </p:nvSpPr>
          <p:spPr bwMode="auto">
            <a:xfrm>
              <a:off x="3451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Line 126"/>
            <p:cNvSpPr>
              <a:spLocks noChangeShapeType="1"/>
            </p:cNvSpPr>
            <p:nvPr/>
          </p:nvSpPr>
          <p:spPr bwMode="auto">
            <a:xfrm>
              <a:off x="3352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135"/>
          <p:cNvGrpSpPr>
            <a:grpSpLocks/>
          </p:cNvGrpSpPr>
          <p:nvPr/>
        </p:nvGrpSpPr>
        <p:grpSpPr bwMode="auto">
          <a:xfrm>
            <a:off x="4057650" y="3124200"/>
            <a:ext cx="4095750" cy="19050"/>
            <a:chOff x="2556" y="1968"/>
            <a:chExt cx="2580" cy="12"/>
          </a:xfrm>
        </p:grpSpPr>
        <p:sp>
          <p:nvSpPr>
            <p:cNvPr id="74779" name="Line 131"/>
            <p:cNvSpPr>
              <a:spLocks noChangeShapeType="1"/>
            </p:cNvSpPr>
            <p:nvPr/>
          </p:nvSpPr>
          <p:spPr bwMode="auto">
            <a:xfrm>
              <a:off x="2556" y="1968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0" name="Line 132"/>
            <p:cNvSpPr>
              <a:spLocks noChangeShapeType="1"/>
            </p:cNvSpPr>
            <p:nvPr/>
          </p:nvSpPr>
          <p:spPr bwMode="auto">
            <a:xfrm>
              <a:off x="3648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Line 134"/>
            <p:cNvSpPr>
              <a:spLocks noChangeShapeType="1"/>
            </p:cNvSpPr>
            <p:nvPr/>
          </p:nvSpPr>
          <p:spPr bwMode="auto">
            <a:xfrm>
              <a:off x="4860" y="1980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38"/>
          <p:cNvGrpSpPr>
            <a:grpSpLocks/>
          </p:cNvGrpSpPr>
          <p:nvPr/>
        </p:nvGrpSpPr>
        <p:grpSpPr bwMode="auto">
          <a:xfrm>
            <a:off x="7029450" y="1409700"/>
            <a:ext cx="476250" cy="1219200"/>
            <a:chOff x="4428" y="888"/>
            <a:chExt cx="300" cy="768"/>
          </a:xfrm>
        </p:grpSpPr>
        <p:sp>
          <p:nvSpPr>
            <p:cNvPr id="74777" name="Line 136"/>
            <p:cNvSpPr>
              <a:spLocks noChangeShapeType="1"/>
            </p:cNvSpPr>
            <p:nvPr/>
          </p:nvSpPr>
          <p:spPr bwMode="auto">
            <a:xfrm>
              <a:off x="4572" y="10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Rectangle 137"/>
            <p:cNvSpPr>
              <a:spLocks noChangeArrowheads="1"/>
            </p:cNvSpPr>
            <p:nvPr/>
          </p:nvSpPr>
          <p:spPr bwMode="auto">
            <a:xfrm>
              <a:off x="4428" y="888"/>
              <a:ext cx="30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24337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7"/>
          <p:cNvSpPr>
            <a:spLocks noChangeArrowheads="1"/>
          </p:cNvSpPr>
          <p:nvPr/>
        </p:nvSpPr>
        <p:spPr bwMode="auto">
          <a:xfrm>
            <a:off x="4424363" y="0"/>
            <a:ext cx="14366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6803" name="Rectangle 96"/>
          <p:cNvSpPr>
            <a:spLocks noChangeArrowheads="1"/>
          </p:cNvSpPr>
          <p:nvPr/>
        </p:nvSpPr>
        <p:spPr bwMode="auto">
          <a:xfrm>
            <a:off x="4749800" y="922338"/>
            <a:ext cx="10080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6804" name="Group 115"/>
          <p:cNvGrpSpPr>
            <a:grpSpLocks/>
          </p:cNvGrpSpPr>
          <p:nvPr/>
        </p:nvGrpSpPr>
        <p:grpSpPr bwMode="auto">
          <a:xfrm>
            <a:off x="5005388" y="423863"/>
            <a:ext cx="4043362" cy="3157537"/>
            <a:chOff x="2678" y="782"/>
            <a:chExt cx="2764" cy="2274"/>
          </a:xfrm>
        </p:grpSpPr>
        <p:grpSp>
          <p:nvGrpSpPr>
            <p:cNvPr id="76901" name="Group 88"/>
            <p:cNvGrpSpPr>
              <a:grpSpLocks/>
            </p:cNvGrpSpPr>
            <p:nvPr/>
          </p:nvGrpSpPr>
          <p:grpSpPr bwMode="auto">
            <a:xfrm>
              <a:off x="3092" y="782"/>
              <a:ext cx="2231" cy="330"/>
              <a:chOff x="2473" y="614"/>
              <a:chExt cx="3181" cy="525"/>
            </a:xfrm>
          </p:grpSpPr>
          <p:grpSp>
            <p:nvGrpSpPr>
              <p:cNvPr id="76983" name="Group 89"/>
              <p:cNvGrpSpPr>
                <a:grpSpLocks/>
              </p:cNvGrpSpPr>
              <p:nvPr/>
            </p:nvGrpSpPr>
            <p:grpSpPr bwMode="auto">
              <a:xfrm>
                <a:off x="3551" y="873"/>
                <a:ext cx="1399" cy="260"/>
                <a:chOff x="3551" y="873"/>
                <a:chExt cx="1399" cy="260"/>
              </a:xfrm>
            </p:grpSpPr>
            <p:sp>
              <p:nvSpPr>
                <p:cNvPr id="76987" name="Line 90"/>
                <p:cNvSpPr>
                  <a:spLocks noChangeShapeType="1"/>
                </p:cNvSpPr>
                <p:nvPr/>
              </p:nvSpPr>
              <p:spPr bwMode="auto">
                <a:xfrm>
                  <a:off x="4250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88" name="Line 91"/>
                <p:cNvSpPr>
                  <a:spLocks noChangeShapeType="1"/>
                </p:cNvSpPr>
                <p:nvPr/>
              </p:nvSpPr>
              <p:spPr bwMode="auto">
                <a:xfrm>
                  <a:off x="3551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89" name="Line 92"/>
                <p:cNvSpPr>
                  <a:spLocks noChangeShapeType="1"/>
                </p:cNvSpPr>
                <p:nvPr/>
              </p:nvSpPr>
              <p:spPr bwMode="auto">
                <a:xfrm>
                  <a:off x="4949" y="873"/>
                  <a:ext cx="1" cy="26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984" name="Group 93"/>
              <p:cNvGrpSpPr>
                <a:grpSpLocks/>
              </p:cNvGrpSpPr>
              <p:nvPr/>
            </p:nvGrpSpPr>
            <p:grpSpPr bwMode="auto">
              <a:xfrm>
                <a:off x="2473" y="614"/>
                <a:ext cx="3181" cy="525"/>
                <a:chOff x="2473" y="614"/>
                <a:chExt cx="3181" cy="525"/>
              </a:xfrm>
            </p:grpSpPr>
            <p:sp>
              <p:nvSpPr>
                <p:cNvPr id="76985" name="Rectangle 94"/>
                <p:cNvSpPr>
                  <a:spLocks noChangeArrowheads="1"/>
                </p:cNvSpPr>
                <p:nvPr/>
              </p:nvSpPr>
              <p:spPr bwMode="auto">
                <a:xfrm>
                  <a:off x="2852" y="873"/>
                  <a:ext cx="2802" cy="26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76986" name="Rectangle 95"/>
                <p:cNvSpPr>
                  <a:spLocks noChangeArrowheads="1"/>
                </p:cNvSpPr>
                <p:nvPr/>
              </p:nvSpPr>
              <p:spPr bwMode="auto">
                <a:xfrm>
                  <a:off x="2473" y="614"/>
                  <a:ext cx="688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</a:rPr>
                    <a:t>M.chead</a:t>
                  </a:r>
                  <a:endParaRPr lang="en-US" altLang="zh-CN" sz="1600"/>
                </a:p>
              </p:txBody>
            </p:sp>
          </p:grpSp>
        </p:grpSp>
        <p:sp>
          <p:nvSpPr>
            <p:cNvPr id="76902" name="Text Box 11"/>
            <p:cNvSpPr txBox="1">
              <a:spLocks noChangeArrowheads="1"/>
            </p:cNvSpPr>
            <p:nvPr/>
          </p:nvSpPr>
          <p:spPr bwMode="auto">
            <a:xfrm>
              <a:off x="4457" y="909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03" name="Rectangle 12"/>
            <p:cNvSpPr>
              <a:spLocks noChangeArrowheads="1"/>
            </p:cNvSpPr>
            <p:nvPr/>
          </p:nvSpPr>
          <p:spPr bwMode="auto">
            <a:xfrm>
              <a:off x="2678" y="1041"/>
              <a:ext cx="223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grpSp>
          <p:nvGrpSpPr>
            <p:cNvPr id="76904" name="Group 13"/>
            <p:cNvGrpSpPr>
              <a:grpSpLocks/>
            </p:cNvGrpSpPr>
            <p:nvPr/>
          </p:nvGrpSpPr>
          <p:grpSpPr bwMode="auto">
            <a:xfrm>
              <a:off x="3497" y="1421"/>
              <a:ext cx="464" cy="374"/>
              <a:chOff x="3051" y="1632"/>
              <a:chExt cx="662" cy="596"/>
            </a:xfrm>
          </p:grpSpPr>
          <p:sp>
            <p:nvSpPr>
              <p:cNvPr id="76975" name="Text Box 14"/>
              <p:cNvSpPr txBox="1">
                <a:spLocks noChangeArrowheads="1"/>
              </p:cNvSpPr>
              <p:nvPr/>
            </p:nvSpPr>
            <p:spPr bwMode="auto">
              <a:xfrm>
                <a:off x="3051" y="1632"/>
                <a:ext cx="267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76" name="Text Box 15"/>
              <p:cNvSpPr txBox="1">
                <a:spLocks noChangeArrowheads="1"/>
              </p:cNvSpPr>
              <p:nvPr/>
            </p:nvSpPr>
            <p:spPr bwMode="auto">
              <a:xfrm>
                <a:off x="3253" y="1632"/>
                <a:ext cx="266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77" name="Text Box 16"/>
              <p:cNvSpPr txBox="1">
                <a:spLocks noChangeArrowheads="1"/>
              </p:cNvSpPr>
              <p:nvPr/>
            </p:nvSpPr>
            <p:spPr bwMode="auto">
              <a:xfrm>
                <a:off x="3446" y="1632"/>
                <a:ext cx="267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78" name="Rectangle 17"/>
              <p:cNvSpPr>
                <a:spLocks noChangeArrowheads="1"/>
              </p:cNvSpPr>
              <p:nvPr/>
            </p:nvSpPr>
            <p:spPr bwMode="auto">
              <a:xfrm>
                <a:off x="3052" y="1652"/>
                <a:ext cx="606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6979" name="Line 18"/>
              <p:cNvSpPr>
                <a:spLocks noChangeShapeType="1"/>
              </p:cNvSpPr>
              <p:nvPr/>
            </p:nvSpPr>
            <p:spPr bwMode="auto">
              <a:xfrm>
                <a:off x="3052" y="1912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80" name="Line 19"/>
              <p:cNvSpPr>
                <a:spLocks noChangeShapeType="1"/>
              </p:cNvSpPr>
              <p:nvPr/>
            </p:nvSpPr>
            <p:spPr bwMode="auto">
              <a:xfrm>
                <a:off x="3252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81" name="Line 20"/>
              <p:cNvSpPr>
                <a:spLocks noChangeShapeType="1"/>
              </p:cNvSpPr>
              <p:nvPr/>
            </p:nvSpPr>
            <p:spPr bwMode="auto">
              <a:xfrm>
                <a:off x="3451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82" name="Line 21"/>
              <p:cNvSpPr>
                <a:spLocks noChangeShapeType="1"/>
              </p:cNvSpPr>
              <p:nvPr/>
            </p:nvSpPr>
            <p:spPr bwMode="auto">
              <a:xfrm>
                <a:off x="3352" y="1912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05" name="Group 22"/>
            <p:cNvGrpSpPr>
              <a:grpSpLocks/>
            </p:cNvGrpSpPr>
            <p:nvPr/>
          </p:nvGrpSpPr>
          <p:grpSpPr bwMode="auto">
            <a:xfrm>
              <a:off x="4968" y="1421"/>
              <a:ext cx="474" cy="670"/>
              <a:chOff x="5149" y="1632"/>
              <a:chExt cx="676" cy="1068"/>
            </a:xfrm>
          </p:grpSpPr>
          <p:sp>
            <p:nvSpPr>
              <p:cNvPr id="76965" name="Text Box 23"/>
              <p:cNvSpPr txBox="1">
                <a:spLocks noChangeArrowheads="1"/>
              </p:cNvSpPr>
              <p:nvPr/>
            </p:nvSpPr>
            <p:spPr bwMode="auto">
              <a:xfrm>
                <a:off x="5163" y="1632"/>
                <a:ext cx="266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66" name="Text Box 24"/>
              <p:cNvSpPr txBox="1">
                <a:spLocks noChangeArrowheads="1"/>
              </p:cNvSpPr>
              <p:nvPr/>
            </p:nvSpPr>
            <p:spPr bwMode="auto">
              <a:xfrm>
                <a:off x="5366" y="1632"/>
                <a:ext cx="266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67" name="Text Box 25"/>
              <p:cNvSpPr txBox="1">
                <a:spLocks noChangeArrowheads="1"/>
              </p:cNvSpPr>
              <p:nvPr/>
            </p:nvSpPr>
            <p:spPr bwMode="auto">
              <a:xfrm>
                <a:off x="5557" y="1637"/>
                <a:ext cx="266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968" name="Text Box 26"/>
              <p:cNvSpPr txBox="1">
                <a:spLocks noChangeArrowheads="1"/>
              </p:cNvSpPr>
              <p:nvPr/>
            </p:nvSpPr>
            <p:spPr bwMode="auto">
              <a:xfrm>
                <a:off x="5510" y="1825"/>
                <a:ext cx="315" cy="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 </a:t>
                </a:r>
                <a:endParaRPr lang="en-US" altLang="zh-CN" sz="4400"/>
              </a:p>
            </p:txBody>
          </p:sp>
          <p:sp>
            <p:nvSpPr>
              <p:cNvPr id="76969" name="Text Box 27"/>
              <p:cNvSpPr txBox="1">
                <a:spLocks noChangeArrowheads="1"/>
              </p:cNvSpPr>
              <p:nvPr/>
            </p:nvSpPr>
            <p:spPr bwMode="auto">
              <a:xfrm>
                <a:off x="5188" y="1825"/>
                <a:ext cx="315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 </a:t>
                </a:r>
                <a:endParaRPr lang="en-US" altLang="zh-CN" sz="4400"/>
              </a:p>
            </p:txBody>
          </p:sp>
          <p:sp>
            <p:nvSpPr>
              <p:cNvPr id="76970" name="Rectangle 28"/>
              <p:cNvSpPr>
                <a:spLocks noChangeArrowheads="1"/>
              </p:cNvSpPr>
              <p:nvPr/>
            </p:nvSpPr>
            <p:spPr bwMode="auto">
              <a:xfrm>
                <a:off x="5149" y="1652"/>
                <a:ext cx="605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6971" name="Line 29"/>
              <p:cNvSpPr>
                <a:spLocks noChangeShapeType="1"/>
              </p:cNvSpPr>
              <p:nvPr/>
            </p:nvSpPr>
            <p:spPr bwMode="auto">
              <a:xfrm>
                <a:off x="5149" y="1912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72" name="Line 30"/>
              <p:cNvSpPr>
                <a:spLocks noChangeShapeType="1"/>
              </p:cNvSpPr>
              <p:nvPr/>
            </p:nvSpPr>
            <p:spPr bwMode="auto">
              <a:xfrm>
                <a:off x="5348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73" name="Line 31"/>
              <p:cNvSpPr>
                <a:spLocks noChangeShapeType="1"/>
              </p:cNvSpPr>
              <p:nvPr/>
            </p:nvSpPr>
            <p:spPr bwMode="auto">
              <a:xfrm>
                <a:off x="5548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74" name="Line 32"/>
              <p:cNvSpPr>
                <a:spLocks noChangeShapeType="1"/>
              </p:cNvSpPr>
              <p:nvPr/>
            </p:nvSpPr>
            <p:spPr bwMode="auto">
              <a:xfrm>
                <a:off x="5448" y="1912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906" name="Text Box 34"/>
            <p:cNvSpPr txBox="1">
              <a:spLocks noChangeArrowheads="1"/>
            </p:cNvSpPr>
            <p:nvPr/>
          </p:nvSpPr>
          <p:spPr bwMode="auto">
            <a:xfrm>
              <a:off x="3504" y="2386"/>
              <a:ext cx="1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907" name="Text Box 35"/>
            <p:cNvSpPr txBox="1">
              <a:spLocks noChangeArrowheads="1"/>
            </p:cNvSpPr>
            <p:nvPr/>
          </p:nvSpPr>
          <p:spPr bwMode="auto">
            <a:xfrm>
              <a:off x="3616" y="2386"/>
              <a:ext cx="12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6908" name="Text Box 36"/>
            <p:cNvSpPr txBox="1">
              <a:spLocks noChangeArrowheads="1"/>
            </p:cNvSpPr>
            <p:nvPr/>
          </p:nvSpPr>
          <p:spPr bwMode="auto">
            <a:xfrm>
              <a:off x="3774" y="2386"/>
              <a:ext cx="1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909" name="Text Box 37"/>
            <p:cNvSpPr txBox="1">
              <a:spLocks noChangeArrowheads="1"/>
            </p:cNvSpPr>
            <p:nvPr/>
          </p:nvSpPr>
          <p:spPr bwMode="auto">
            <a:xfrm>
              <a:off x="3538" y="2507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10" name="Text Box 38"/>
            <p:cNvSpPr txBox="1">
              <a:spLocks noChangeArrowheads="1"/>
            </p:cNvSpPr>
            <p:nvPr/>
          </p:nvSpPr>
          <p:spPr bwMode="auto">
            <a:xfrm>
              <a:off x="3741" y="2507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11" name="Rectangle 39"/>
            <p:cNvSpPr>
              <a:spLocks noChangeArrowheads="1"/>
            </p:cNvSpPr>
            <p:nvPr/>
          </p:nvSpPr>
          <p:spPr bwMode="auto">
            <a:xfrm>
              <a:off x="3498" y="2412"/>
              <a:ext cx="425" cy="276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6912" name="Line 40"/>
            <p:cNvSpPr>
              <a:spLocks noChangeShapeType="1"/>
            </p:cNvSpPr>
            <p:nvPr/>
          </p:nvSpPr>
          <p:spPr bwMode="auto">
            <a:xfrm>
              <a:off x="3498" y="2575"/>
              <a:ext cx="42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13" name="Line 41"/>
            <p:cNvSpPr>
              <a:spLocks noChangeShapeType="1"/>
            </p:cNvSpPr>
            <p:nvPr/>
          </p:nvSpPr>
          <p:spPr bwMode="auto">
            <a:xfrm>
              <a:off x="3638" y="2412"/>
              <a:ext cx="1" cy="1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14" name="Line 42"/>
            <p:cNvSpPr>
              <a:spLocks noChangeShapeType="1"/>
            </p:cNvSpPr>
            <p:nvPr/>
          </p:nvSpPr>
          <p:spPr bwMode="auto">
            <a:xfrm>
              <a:off x="3778" y="2412"/>
              <a:ext cx="0" cy="1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15" name="Line 43"/>
            <p:cNvSpPr>
              <a:spLocks noChangeShapeType="1"/>
            </p:cNvSpPr>
            <p:nvPr/>
          </p:nvSpPr>
          <p:spPr bwMode="auto">
            <a:xfrm>
              <a:off x="3708" y="2575"/>
              <a:ext cx="1" cy="10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916" name="Group 44"/>
            <p:cNvGrpSpPr>
              <a:grpSpLocks/>
            </p:cNvGrpSpPr>
            <p:nvPr/>
          </p:nvGrpSpPr>
          <p:grpSpPr bwMode="auto">
            <a:xfrm>
              <a:off x="4058" y="1904"/>
              <a:ext cx="540" cy="671"/>
              <a:chOff x="3851" y="2400"/>
              <a:chExt cx="770" cy="1068"/>
            </a:xfrm>
          </p:grpSpPr>
          <p:sp>
            <p:nvSpPr>
              <p:cNvPr id="76954" name="Text Box 45"/>
              <p:cNvSpPr txBox="1">
                <a:spLocks noChangeArrowheads="1"/>
              </p:cNvSpPr>
              <p:nvPr/>
            </p:nvSpPr>
            <p:spPr bwMode="auto">
              <a:xfrm>
                <a:off x="3891" y="2593"/>
                <a:ext cx="316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 </a:t>
                </a:r>
                <a:endParaRPr lang="en-US" altLang="zh-CN" sz="4400"/>
              </a:p>
            </p:txBody>
          </p:sp>
          <p:sp>
            <p:nvSpPr>
              <p:cNvPr id="76955" name="Text Box 46"/>
              <p:cNvSpPr txBox="1">
                <a:spLocks noChangeArrowheads="1"/>
              </p:cNvSpPr>
              <p:nvPr/>
            </p:nvSpPr>
            <p:spPr bwMode="auto">
              <a:xfrm>
                <a:off x="4214" y="2593"/>
                <a:ext cx="316" cy="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 b="1"/>
                  <a:t> </a:t>
                </a:r>
                <a:endParaRPr lang="en-US" altLang="zh-CN" sz="4400"/>
              </a:p>
            </p:txBody>
          </p:sp>
          <p:grpSp>
            <p:nvGrpSpPr>
              <p:cNvPr id="76956" name="Group 47"/>
              <p:cNvGrpSpPr>
                <a:grpSpLocks/>
              </p:cNvGrpSpPr>
              <p:nvPr/>
            </p:nvGrpSpPr>
            <p:grpSpPr bwMode="auto">
              <a:xfrm>
                <a:off x="3851" y="2400"/>
                <a:ext cx="770" cy="597"/>
                <a:chOff x="3851" y="2400"/>
                <a:chExt cx="770" cy="597"/>
              </a:xfrm>
            </p:grpSpPr>
            <p:sp>
              <p:nvSpPr>
                <p:cNvPr id="7695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877" y="2400"/>
                  <a:ext cx="192" cy="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/>
                    <a:t> </a:t>
                  </a:r>
                  <a:endParaRPr lang="en-US" altLang="zh-CN" sz="4400"/>
                </a:p>
              </p:txBody>
            </p:sp>
            <p:sp>
              <p:nvSpPr>
                <p:cNvPr id="769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69" y="2400"/>
                  <a:ext cx="267" cy="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/>
                    <a:t> </a:t>
                  </a:r>
                  <a:endParaRPr lang="en-US" altLang="zh-CN" sz="4400"/>
                </a:p>
              </p:txBody>
            </p:sp>
            <p:sp>
              <p:nvSpPr>
                <p:cNvPr id="7695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203" y="2433"/>
                  <a:ext cx="418" cy="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 </a:t>
                  </a:r>
                  <a:endParaRPr lang="en-US" altLang="zh-CN" sz="4400"/>
                </a:p>
              </p:txBody>
            </p:sp>
            <p:sp>
              <p:nvSpPr>
                <p:cNvPr id="76960" name="Rectangle 51"/>
                <p:cNvSpPr>
                  <a:spLocks noChangeArrowheads="1"/>
                </p:cNvSpPr>
                <p:nvPr/>
              </p:nvSpPr>
              <p:spPr bwMode="auto">
                <a:xfrm>
                  <a:off x="3851" y="2431"/>
                  <a:ext cx="605" cy="439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  <p:sp>
              <p:nvSpPr>
                <p:cNvPr id="76961" name="Line 52"/>
                <p:cNvSpPr>
                  <a:spLocks noChangeShapeType="1"/>
                </p:cNvSpPr>
                <p:nvPr/>
              </p:nvSpPr>
              <p:spPr bwMode="auto">
                <a:xfrm>
                  <a:off x="3851" y="2690"/>
                  <a:ext cx="599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62" name="Line 53"/>
                <p:cNvSpPr>
                  <a:spLocks noChangeShapeType="1"/>
                </p:cNvSpPr>
                <p:nvPr/>
              </p:nvSpPr>
              <p:spPr bwMode="auto">
                <a:xfrm>
                  <a:off x="4050" y="2431"/>
                  <a:ext cx="1" cy="25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63" name="Line 54"/>
                <p:cNvSpPr>
                  <a:spLocks noChangeShapeType="1"/>
                </p:cNvSpPr>
                <p:nvPr/>
              </p:nvSpPr>
              <p:spPr bwMode="auto">
                <a:xfrm>
                  <a:off x="4250" y="2431"/>
                  <a:ext cx="1" cy="25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64" name="Line 55"/>
                <p:cNvSpPr>
                  <a:spLocks noChangeShapeType="1"/>
                </p:cNvSpPr>
                <p:nvPr/>
              </p:nvSpPr>
              <p:spPr bwMode="auto">
                <a:xfrm>
                  <a:off x="4150" y="2690"/>
                  <a:ext cx="1" cy="173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6917" name="Group 56"/>
            <p:cNvGrpSpPr>
              <a:grpSpLocks/>
            </p:cNvGrpSpPr>
            <p:nvPr/>
          </p:nvGrpSpPr>
          <p:grpSpPr bwMode="auto">
            <a:xfrm>
              <a:off x="2868" y="1145"/>
              <a:ext cx="636" cy="1652"/>
              <a:chOff x="2154" y="1192"/>
              <a:chExt cx="907" cy="2630"/>
            </a:xfrm>
          </p:grpSpPr>
          <p:grpSp>
            <p:nvGrpSpPr>
              <p:cNvPr id="76948" name="Group 57"/>
              <p:cNvGrpSpPr>
                <a:grpSpLocks/>
              </p:cNvGrpSpPr>
              <p:nvPr/>
            </p:nvGrpSpPr>
            <p:grpSpPr bwMode="auto">
              <a:xfrm>
                <a:off x="2154" y="1192"/>
                <a:ext cx="907" cy="2630"/>
                <a:chOff x="2154" y="1192"/>
                <a:chExt cx="907" cy="2630"/>
              </a:xfrm>
            </p:grpSpPr>
            <p:sp>
              <p:nvSpPr>
                <p:cNvPr id="7695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1192"/>
                  <a:ext cx="907" cy="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/>
                    <a:t>M.rhead</a:t>
                  </a:r>
                </a:p>
              </p:txBody>
            </p:sp>
            <p:sp>
              <p:nvSpPr>
                <p:cNvPr id="76953" name="Rectangle 59"/>
                <p:cNvSpPr>
                  <a:spLocks noChangeArrowheads="1"/>
                </p:cNvSpPr>
                <p:nvPr/>
              </p:nvSpPr>
              <p:spPr bwMode="auto">
                <a:xfrm>
                  <a:off x="2253" y="1565"/>
                  <a:ext cx="306" cy="2257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4400"/>
                </a:p>
              </p:txBody>
            </p:sp>
          </p:grpSp>
          <p:grpSp>
            <p:nvGrpSpPr>
              <p:cNvPr id="76949" name="Group 60"/>
              <p:cNvGrpSpPr>
                <a:grpSpLocks/>
              </p:cNvGrpSpPr>
              <p:nvPr/>
            </p:nvGrpSpPr>
            <p:grpSpPr bwMode="auto">
              <a:xfrm>
                <a:off x="2253" y="2344"/>
                <a:ext cx="300" cy="733"/>
                <a:chOff x="2253" y="2344"/>
                <a:chExt cx="300" cy="733"/>
              </a:xfrm>
            </p:grpSpPr>
            <p:sp>
              <p:nvSpPr>
                <p:cNvPr id="76950" name="Line 61"/>
                <p:cNvSpPr>
                  <a:spLocks noChangeShapeType="1"/>
                </p:cNvSpPr>
                <p:nvPr/>
              </p:nvSpPr>
              <p:spPr bwMode="auto">
                <a:xfrm>
                  <a:off x="2253" y="2344"/>
                  <a:ext cx="30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51" name="Line 62"/>
                <p:cNvSpPr>
                  <a:spLocks noChangeShapeType="1"/>
                </p:cNvSpPr>
                <p:nvPr/>
              </p:nvSpPr>
              <p:spPr bwMode="auto">
                <a:xfrm>
                  <a:off x="2253" y="3076"/>
                  <a:ext cx="30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6918" name="Group 63"/>
            <p:cNvGrpSpPr>
              <a:grpSpLocks/>
            </p:cNvGrpSpPr>
            <p:nvPr/>
          </p:nvGrpSpPr>
          <p:grpSpPr bwMode="auto">
            <a:xfrm>
              <a:off x="3078" y="1626"/>
              <a:ext cx="420" cy="55"/>
              <a:chOff x="2453" y="1958"/>
              <a:chExt cx="599" cy="87"/>
            </a:xfrm>
          </p:grpSpPr>
          <p:sp>
            <p:nvSpPr>
              <p:cNvPr id="76946" name="Line 64"/>
              <p:cNvSpPr>
                <a:spLocks noChangeShapeType="1"/>
              </p:cNvSpPr>
              <p:nvPr/>
            </p:nvSpPr>
            <p:spPr bwMode="auto">
              <a:xfrm>
                <a:off x="2453" y="1998"/>
                <a:ext cx="5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47" name="Freeform 65"/>
              <p:cNvSpPr>
                <a:spLocks/>
              </p:cNvSpPr>
              <p:nvPr/>
            </p:nvSpPr>
            <p:spPr bwMode="auto">
              <a:xfrm>
                <a:off x="2972" y="1958"/>
                <a:ext cx="80" cy="87"/>
              </a:xfrm>
              <a:custGeom>
                <a:avLst/>
                <a:gdLst>
                  <a:gd name="T0" fmla="*/ 0 w 80"/>
                  <a:gd name="T1" fmla="*/ 87 h 87"/>
                  <a:gd name="T2" fmla="*/ 80 w 80"/>
                  <a:gd name="T3" fmla="*/ 40 h 87"/>
                  <a:gd name="T4" fmla="*/ 0 w 80"/>
                  <a:gd name="T5" fmla="*/ 0 h 87"/>
                  <a:gd name="T6" fmla="*/ 0 w 80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7"/>
                  <a:gd name="T14" fmla="*/ 80 w 80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7">
                    <a:moveTo>
                      <a:pt x="0" y="87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19" name="Group 66"/>
            <p:cNvGrpSpPr>
              <a:grpSpLocks/>
            </p:cNvGrpSpPr>
            <p:nvPr/>
          </p:nvGrpSpPr>
          <p:grpSpPr bwMode="auto">
            <a:xfrm>
              <a:off x="3778" y="1626"/>
              <a:ext cx="1190" cy="55"/>
              <a:chOff x="3451" y="1958"/>
              <a:chExt cx="1698" cy="87"/>
            </a:xfrm>
          </p:grpSpPr>
          <p:sp>
            <p:nvSpPr>
              <p:cNvPr id="76944" name="Line 67"/>
              <p:cNvSpPr>
                <a:spLocks noChangeShapeType="1"/>
              </p:cNvSpPr>
              <p:nvPr/>
            </p:nvSpPr>
            <p:spPr bwMode="auto">
              <a:xfrm>
                <a:off x="3451" y="1998"/>
                <a:ext cx="16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45" name="Freeform 68"/>
              <p:cNvSpPr>
                <a:spLocks/>
              </p:cNvSpPr>
              <p:nvPr/>
            </p:nvSpPr>
            <p:spPr bwMode="auto">
              <a:xfrm>
                <a:off x="5069" y="1958"/>
                <a:ext cx="80" cy="87"/>
              </a:xfrm>
              <a:custGeom>
                <a:avLst/>
                <a:gdLst>
                  <a:gd name="T0" fmla="*/ 0 w 80"/>
                  <a:gd name="T1" fmla="*/ 87 h 87"/>
                  <a:gd name="T2" fmla="*/ 80 w 80"/>
                  <a:gd name="T3" fmla="*/ 40 h 87"/>
                  <a:gd name="T4" fmla="*/ 0 w 80"/>
                  <a:gd name="T5" fmla="*/ 0 h 87"/>
                  <a:gd name="T6" fmla="*/ 0 w 80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7"/>
                  <a:gd name="T14" fmla="*/ 80 w 80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7">
                    <a:moveTo>
                      <a:pt x="0" y="87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0" name="Group 69"/>
            <p:cNvGrpSpPr>
              <a:grpSpLocks/>
            </p:cNvGrpSpPr>
            <p:nvPr/>
          </p:nvGrpSpPr>
          <p:grpSpPr bwMode="auto">
            <a:xfrm>
              <a:off x="3078" y="2115"/>
              <a:ext cx="980" cy="54"/>
              <a:chOff x="2453" y="2737"/>
              <a:chExt cx="1398" cy="86"/>
            </a:xfrm>
          </p:grpSpPr>
          <p:sp>
            <p:nvSpPr>
              <p:cNvPr id="76942" name="Line 70"/>
              <p:cNvSpPr>
                <a:spLocks noChangeShapeType="1"/>
              </p:cNvSpPr>
              <p:nvPr/>
            </p:nvSpPr>
            <p:spPr bwMode="auto">
              <a:xfrm>
                <a:off x="2453" y="2777"/>
                <a:ext cx="13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43" name="Freeform 71"/>
              <p:cNvSpPr>
                <a:spLocks/>
              </p:cNvSpPr>
              <p:nvPr/>
            </p:nvSpPr>
            <p:spPr bwMode="auto">
              <a:xfrm>
                <a:off x="3771" y="2737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1" name="Group 72"/>
            <p:cNvGrpSpPr>
              <a:grpSpLocks/>
            </p:cNvGrpSpPr>
            <p:nvPr/>
          </p:nvGrpSpPr>
          <p:grpSpPr bwMode="auto">
            <a:xfrm>
              <a:off x="3078" y="2604"/>
              <a:ext cx="420" cy="55"/>
              <a:chOff x="2453" y="3516"/>
              <a:chExt cx="599" cy="86"/>
            </a:xfrm>
          </p:grpSpPr>
          <p:sp>
            <p:nvSpPr>
              <p:cNvPr id="76940" name="Line 73"/>
              <p:cNvSpPr>
                <a:spLocks noChangeShapeType="1"/>
              </p:cNvSpPr>
              <p:nvPr/>
            </p:nvSpPr>
            <p:spPr bwMode="auto">
              <a:xfrm>
                <a:off x="2453" y="3556"/>
                <a:ext cx="5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41" name="Freeform 74"/>
              <p:cNvSpPr>
                <a:spLocks/>
              </p:cNvSpPr>
              <p:nvPr/>
            </p:nvSpPr>
            <p:spPr bwMode="auto">
              <a:xfrm>
                <a:off x="2972" y="3516"/>
                <a:ext cx="80" cy="86"/>
              </a:xfrm>
              <a:custGeom>
                <a:avLst/>
                <a:gdLst>
                  <a:gd name="T0" fmla="*/ 0 w 80"/>
                  <a:gd name="T1" fmla="*/ 86 h 86"/>
                  <a:gd name="T2" fmla="*/ 80 w 80"/>
                  <a:gd name="T3" fmla="*/ 40 h 86"/>
                  <a:gd name="T4" fmla="*/ 0 w 80"/>
                  <a:gd name="T5" fmla="*/ 0 h 86"/>
                  <a:gd name="T6" fmla="*/ 0 w 80"/>
                  <a:gd name="T7" fmla="*/ 86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86"/>
                  <a:gd name="T14" fmla="*/ 80 w 8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86">
                    <a:moveTo>
                      <a:pt x="0" y="86"/>
                    </a:moveTo>
                    <a:lnTo>
                      <a:pt x="80" y="4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2" name="Group 75"/>
            <p:cNvGrpSpPr>
              <a:grpSpLocks/>
            </p:cNvGrpSpPr>
            <p:nvPr/>
          </p:nvGrpSpPr>
          <p:grpSpPr bwMode="auto">
            <a:xfrm>
              <a:off x="3535" y="1053"/>
              <a:ext cx="61" cy="381"/>
              <a:chOff x="3105" y="1046"/>
              <a:chExt cx="87" cy="606"/>
            </a:xfrm>
          </p:grpSpPr>
          <p:sp>
            <p:nvSpPr>
              <p:cNvPr id="76938" name="Line 76"/>
              <p:cNvSpPr>
                <a:spLocks noChangeShapeType="1"/>
              </p:cNvSpPr>
              <p:nvPr/>
            </p:nvSpPr>
            <p:spPr bwMode="auto">
              <a:xfrm>
                <a:off x="3152" y="1046"/>
                <a:ext cx="1" cy="5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39" name="Freeform 77"/>
              <p:cNvSpPr>
                <a:spLocks/>
              </p:cNvSpPr>
              <p:nvPr/>
            </p:nvSpPr>
            <p:spPr bwMode="auto">
              <a:xfrm>
                <a:off x="3105" y="1572"/>
                <a:ext cx="87" cy="80"/>
              </a:xfrm>
              <a:custGeom>
                <a:avLst/>
                <a:gdLst>
                  <a:gd name="T0" fmla="*/ 0 w 87"/>
                  <a:gd name="T1" fmla="*/ 0 h 80"/>
                  <a:gd name="T2" fmla="*/ 47 w 87"/>
                  <a:gd name="T3" fmla="*/ 80 h 80"/>
                  <a:gd name="T4" fmla="*/ 87 w 87"/>
                  <a:gd name="T5" fmla="*/ 0 h 80"/>
                  <a:gd name="T6" fmla="*/ 0 w 87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0"/>
                  <a:gd name="T14" fmla="*/ 87 w 87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0">
                    <a:moveTo>
                      <a:pt x="0" y="0"/>
                    </a:moveTo>
                    <a:lnTo>
                      <a:pt x="47" y="80"/>
                    </a:lnTo>
                    <a:lnTo>
                      <a:pt x="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3" name="Group 78"/>
            <p:cNvGrpSpPr>
              <a:grpSpLocks/>
            </p:cNvGrpSpPr>
            <p:nvPr/>
          </p:nvGrpSpPr>
          <p:grpSpPr bwMode="auto">
            <a:xfrm>
              <a:off x="3535" y="1651"/>
              <a:ext cx="61" cy="761"/>
              <a:chOff x="3105" y="1998"/>
              <a:chExt cx="87" cy="1211"/>
            </a:xfrm>
          </p:grpSpPr>
          <p:sp>
            <p:nvSpPr>
              <p:cNvPr id="76936" name="Line 79"/>
              <p:cNvSpPr>
                <a:spLocks noChangeShapeType="1"/>
              </p:cNvSpPr>
              <p:nvPr/>
            </p:nvSpPr>
            <p:spPr bwMode="auto">
              <a:xfrm>
                <a:off x="3152" y="1998"/>
                <a:ext cx="1" cy="114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37" name="Freeform 80"/>
              <p:cNvSpPr>
                <a:spLocks/>
              </p:cNvSpPr>
              <p:nvPr/>
            </p:nvSpPr>
            <p:spPr bwMode="auto">
              <a:xfrm>
                <a:off x="3105" y="3130"/>
                <a:ext cx="87" cy="79"/>
              </a:xfrm>
              <a:custGeom>
                <a:avLst/>
                <a:gdLst>
                  <a:gd name="T0" fmla="*/ 0 w 87"/>
                  <a:gd name="T1" fmla="*/ 0 h 79"/>
                  <a:gd name="T2" fmla="*/ 47 w 87"/>
                  <a:gd name="T3" fmla="*/ 79 h 79"/>
                  <a:gd name="T4" fmla="*/ 87 w 87"/>
                  <a:gd name="T5" fmla="*/ 0 h 79"/>
                  <a:gd name="T6" fmla="*/ 0 w 87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79"/>
                  <a:gd name="T14" fmla="*/ 87 w 87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79">
                    <a:moveTo>
                      <a:pt x="0" y="0"/>
                    </a:moveTo>
                    <a:lnTo>
                      <a:pt x="47" y="79"/>
                    </a:lnTo>
                    <a:lnTo>
                      <a:pt x="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4" name="Group 81"/>
            <p:cNvGrpSpPr>
              <a:grpSpLocks/>
            </p:cNvGrpSpPr>
            <p:nvPr/>
          </p:nvGrpSpPr>
          <p:grpSpPr bwMode="auto">
            <a:xfrm>
              <a:off x="4095" y="1053"/>
              <a:ext cx="61" cy="870"/>
              <a:chOff x="3904" y="1046"/>
              <a:chExt cx="86" cy="1385"/>
            </a:xfrm>
          </p:grpSpPr>
          <p:sp>
            <p:nvSpPr>
              <p:cNvPr id="76934" name="Line 82"/>
              <p:cNvSpPr>
                <a:spLocks noChangeShapeType="1"/>
              </p:cNvSpPr>
              <p:nvPr/>
            </p:nvSpPr>
            <p:spPr bwMode="auto">
              <a:xfrm>
                <a:off x="3951" y="1046"/>
                <a:ext cx="1" cy="1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35" name="Freeform 83"/>
              <p:cNvSpPr>
                <a:spLocks/>
              </p:cNvSpPr>
              <p:nvPr/>
            </p:nvSpPr>
            <p:spPr bwMode="auto">
              <a:xfrm>
                <a:off x="3904" y="2351"/>
                <a:ext cx="86" cy="80"/>
              </a:xfrm>
              <a:custGeom>
                <a:avLst/>
                <a:gdLst>
                  <a:gd name="T0" fmla="*/ 0 w 86"/>
                  <a:gd name="T1" fmla="*/ 0 h 80"/>
                  <a:gd name="T2" fmla="*/ 47 w 86"/>
                  <a:gd name="T3" fmla="*/ 80 h 80"/>
                  <a:gd name="T4" fmla="*/ 86 w 86"/>
                  <a:gd name="T5" fmla="*/ 0 h 80"/>
                  <a:gd name="T6" fmla="*/ 0 w 86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0"/>
                  <a:gd name="T14" fmla="*/ 86 w 86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0">
                    <a:moveTo>
                      <a:pt x="0" y="0"/>
                    </a:moveTo>
                    <a:lnTo>
                      <a:pt x="47" y="80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925" name="Group 84"/>
            <p:cNvGrpSpPr>
              <a:grpSpLocks/>
            </p:cNvGrpSpPr>
            <p:nvPr/>
          </p:nvGrpSpPr>
          <p:grpSpPr bwMode="auto">
            <a:xfrm>
              <a:off x="5006" y="1053"/>
              <a:ext cx="60" cy="381"/>
              <a:chOff x="5202" y="1046"/>
              <a:chExt cx="86" cy="606"/>
            </a:xfrm>
          </p:grpSpPr>
          <p:sp>
            <p:nvSpPr>
              <p:cNvPr id="76932" name="Line 85"/>
              <p:cNvSpPr>
                <a:spLocks noChangeShapeType="1"/>
              </p:cNvSpPr>
              <p:nvPr/>
            </p:nvSpPr>
            <p:spPr bwMode="auto">
              <a:xfrm>
                <a:off x="5248" y="1046"/>
                <a:ext cx="1" cy="5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33" name="Freeform 86"/>
              <p:cNvSpPr>
                <a:spLocks/>
              </p:cNvSpPr>
              <p:nvPr/>
            </p:nvSpPr>
            <p:spPr bwMode="auto">
              <a:xfrm>
                <a:off x="5202" y="1572"/>
                <a:ext cx="86" cy="80"/>
              </a:xfrm>
              <a:custGeom>
                <a:avLst/>
                <a:gdLst>
                  <a:gd name="T0" fmla="*/ 0 w 86"/>
                  <a:gd name="T1" fmla="*/ 0 h 80"/>
                  <a:gd name="T2" fmla="*/ 46 w 86"/>
                  <a:gd name="T3" fmla="*/ 80 h 80"/>
                  <a:gd name="T4" fmla="*/ 86 w 86"/>
                  <a:gd name="T5" fmla="*/ 0 h 80"/>
                  <a:gd name="T6" fmla="*/ 0 w 86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0"/>
                  <a:gd name="T14" fmla="*/ 86 w 86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0">
                    <a:moveTo>
                      <a:pt x="0" y="0"/>
                    </a:moveTo>
                    <a:lnTo>
                      <a:pt x="46" y="80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926" name="Text Box 97"/>
            <p:cNvSpPr txBox="1">
              <a:spLocks noChangeArrowheads="1"/>
            </p:cNvSpPr>
            <p:nvPr/>
          </p:nvSpPr>
          <p:spPr bwMode="auto">
            <a:xfrm>
              <a:off x="4013" y="910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27" name="Text Box 98"/>
            <p:cNvSpPr txBox="1">
              <a:spLocks noChangeArrowheads="1"/>
            </p:cNvSpPr>
            <p:nvPr/>
          </p:nvSpPr>
          <p:spPr bwMode="auto">
            <a:xfrm>
              <a:off x="3536" y="897"/>
              <a:ext cx="22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28" name="Text Box 99"/>
            <p:cNvSpPr txBox="1">
              <a:spLocks noChangeArrowheads="1"/>
            </p:cNvSpPr>
            <p:nvPr/>
          </p:nvSpPr>
          <p:spPr bwMode="auto">
            <a:xfrm>
              <a:off x="4968" y="897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29" name="Text Box 100"/>
            <p:cNvSpPr txBox="1">
              <a:spLocks noChangeArrowheads="1"/>
            </p:cNvSpPr>
            <p:nvPr/>
          </p:nvSpPr>
          <p:spPr bwMode="auto">
            <a:xfrm>
              <a:off x="2932" y="1498"/>
              <a:ext cx="221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30" name="Text Box 101"/>
            <p:cNvSpPr txBox="1">
              <a:spLocks noChangeArrowheads="1"/>
            </p:cNvSpPr>
            <p:nvPr/>
          </p:nvSpPr>
          <p:spPr bwMode="auto">
            <a:xfrm>
              <a:off x="2932" y="1953"/>
              <a:ext cx="221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931" name="Text Box 102"/>
            <p:cNvSpPr txBox="1">
              <a:spLocks noChangeArrowheads="1"/>
            </p:cNvSpPr>
            <p:nvPr/>
          </p:nvSpPr>
          <p:spPr bwMode="auto">
            <a:xfrm>
              <a:off x="2932" y="2407"/>
              <a:ext cx="22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</p:grpSp>
      <p:sp>
        <p:nvSpPr>
          <p:cNvPr id="76805" name="Text Box 103"/>
          <p:cNvSpPr txBox="1">
            <a:spLocks noChangeArrowheads="1"/>
          </p:cNvSpPr>
          <p:nvPr/>
        </p:nvSpPr>
        <p:spPr bwMode="auto">
          <a:xfrm>
            <a:off x="160338" y="1319213"/>
            <a:ext cx="53768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。设置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pb</a:t>
            </a:r>
            <a:r>
              <a:rPr lang="zh-CN" altLang="en-US" sz="2400" b="1">
                <a:ea typeface="楷体_GB2312" pitchFamily="49" charset="-122"/>
              </a:rPr>
              <a:t>两个指针分别指向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A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B</a:t>
            </a:r>
            <a:r>
              <a:rPr lang="zh-CN" altLang="en-US" sz="2400" b="1">
                <a:ea typeface="楷体_GB2312" pitchFamily="49" charset="-122"/>
              </a:rPr>
              <a:t>两个相同行；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。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＝</a:t>
            </a:r>
            <a:r>
              <a:rPr lang="en-US" altLang="zh-CN" sz="2400" b="1">
                <a:ea typeface="楷体_GB2312" pitchFamily="49" charset="-122"/>
              </a:rPr>
              <a:t>null</a:t>
            </a:r>
            <a:r>
              <a:rPr lang="zh-CN" altLang="en-US" sz="2400" b="1">
                <a:ea typeface="楷体_GB2312" pitchFamily="49" charset="-122"/>
              </a:rPr>
              <a:t>或</a:t>
            </a:r>
            <a:r>
              <a:rPr lang="en-US" altLang="zh-CN" sz="2400" b="1">
                <a:ea typeface="楷体_GB2312" pitchFamily="49" charset="-122"/>
              </a:rPr>
              <a:t>pa-&gt;j</a:t>
            </a:r>
            <a:r>
              <a:rPr lang="zh-CN" altLang="en-US" sz="2400" b="1">
                <a:ea typeface="楷体_GB2312" pitchFamily="49" charset="-122"/>
              </a:rPr>
              <a:t>大于</a:t>
            </a:r>
            <a:r>
              <a:rPr lang="en-US" altLang="zh-CN" sz="2400" b="1">
                <a:ea typeface="楷体_GB2312" pitchFamily="49" charset="-122"/>
              </a:rPr>
              <a:t>pb-&gt;j,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</a:t>
            </a:r>
            <a:r>
              <a:rPr lang="zh-CN" altLang="en-US" sz="2400" b="1">
                <a:ea typeface="楷体_GB2312" pitchFamily="49" charset="-122"/>
              </a:rPr>
              <a:t>在</a:t>
            </a:r>
            <a:r>
              <a:rPr lang="en-US" altLang="zh-CN" sz="2400" b="1">
                <a:ea typeface="楷体_GB2312" pitchFamily="49" charset="-122"/>
              </a:rPr>
              <a:t>A</a:t>
            </a:r>
            <a:r>
              <a:rPr lang="zh-CN" altLang="en-US" sz="2400" b="1">
                <a:ea typeface="楷体_GB2312" pitchFamily="49" charset="-122"/>
              </a:rPr>
              <a:t>中插入</a:t>
            </a:r>
            <a:r>
              <a:rPr lang="en-US" altLang="zh-CN" sz="2400" b="1">
                <a:ea typeface="楷体_GB2312" pitchFamily="49" charset="-122"/>
              </a:rPr>
              <a:t>B</a:t>
            </a:r>
            <a:r>
              <a:rPr lang="zh-CN" altLang="en-US" sz="2400" b="1">
                <a:ea typeface="楷体_GB2312" pitchFamily="49" charset="-122"/>
              </a:rPr>
              <a:t>结点，</a:t>
            </a:r>
            <a:r>
              <a:rPr lang="en-US" altLang="zh-CN" sz="2400" b="1">
                <a:ea typeface="楷体_GB2312" pitchFamily="49" charset="-122"/>
              </a:rPr>
              <a:t>pb</a:t>
            </a:r>
            <a:r>
              <a:rPr lang="zh-CN" altLang="en-US" sz="2400" b="1">
                <a:ea typeface="楷体_GB2312" pitchFamily="49" charset="-122"/>
              </a:rPr>
              <a:t>移动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。 </a:t>
            </a:r>
            <a:r>
              <a:rPr lang="en-US" altLang="zh-CN" sz="2400" b="1">
                <a:ea typeface="楷体_GB2312" pitchFamily="49" charset="-122"/>
              </a:rPr>
              <a:t>pa-&gt;j</a:t>
            </a:r>
            <a:r>
              <a:rPr lang="zh-CN" altLang="en-US" sz="2400" b="1">
                <a:ea typeface="楷体_GB2312" pitchFamily="49" charset="-122"/>
              </a:rPr>
              <a:t>小于</a:t>
            </a:r>
            <a:r>
              <a:rPr lang="en-US" altLang="zh-CN" sz="2400" b="1">
                <a:ea typeface="楷体_GB2312" pitchFamily="49" charset="-122"/>
              </a:rPr>
              <a:t>pb-&gt;j, pa</a:t>
            </a:r>
            <a:r>
              <a:rPr lang="zh-CN" altLang="en-US" sz="2400" b="1">
                <a:ea typeface="楷体_GB2312" pitchFamily="49" charset="-122"/>
              </a:rPr>
              <a:t>移动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。 </a:t>
            </a:r>
            <a:r>
              <a:rPr lang="en-US" altLang="zh-CN" sz="2400" b="1">
                <a:ea typeface="楷体_GB2312" pitchFamily="49" charset="-122"/>
              </a:rPr>
              <a:t>pa-&gt;j</a:t>
            </a:r>
            <a:r>
              <a:rPr lang="zh-CN" altLang="en-US" sz="2400" b="1">
                <a:ea typeface="楷体_GB2312" pitchFamily="49" charset="-122"/>
              </a:rPr>
              <a:t>等于</a:t>
            </a:r>
            <a:r>
              <a:rPr lang="en-US" altLang="zh-CN" sz="2400" b="1">
                <a:ea typeface="楷体_GB2312" pitchFamily="49" charset="-122"/>
              </a:rPr>
              <a:t>pb-&gt;j,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</a:t>
            </a:r>
            <a:r>
              <a:rPr lang="zh-CN" altLang="en-US" sz="2400" b="1">
                <a:ea typeface="楷体_GB2312" pitchFamily="49" charset="-122"/>
              </a:rPr>
              <a:t>如果</a:t>
            </a:r>
            <a:r>
              <a:rPr lang="en-US" altLang="zh-CN" sz="2400" b="1">
                <a:ea typeface="楷体_GB2312" pitchFamily="49" charset="-122"/>
              </a:rPr>
              <a:t>pa-&gt;e</a:t>
            </a:r>
            <a:r>
              <a:rPr lang="zh-CN" altLang="en-US" sz="2400" b="1">
                <a:solidFill>
                  <a:srgbClr val="FF33CC"/>
                </a:solidFill>
                <a:ea typeface="楷体_GB2312" pitchFamily="49" charset="-122"/>
              </a:rPr>
              <a:t>＋</a:t>
            </a:r>
            <a:r>
              <a:rPr lang="en-US" altLang="zh-CN" sz="2400" b="1">
                <a:ea typeface="楷体_GB2312" pitchFamily="49" charset="-122"/>
              </a:rPr>
              <a:t>pb-&gt;e</a:t>
            </a:r>
            <a:r>
              <a:rPr lang="zh-CN" altLang="en-US" sz="2400" b="1">
                <a:ea typeface="楷体_GB2312" pitchFamily="49" charset="-122"/>
              </a:rPr>
              <a:t>不为</a:t>
            </a:r>
            <a:r>
              <a:rPr lang="en-US" altLang="zh-CN" sz="2400" b="1">
                <a:ea typeface="楷体_GB2312" pitchFamily="49" charset="-122"/>
              </a:rPr>
              <a:t>0,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</a:t>
            </a:r>
            <a:r>
              <a:rPr lang="zh-CN" altLang="en-US" sz="2400" b="1">
                <a:ea typeface="楷体_GB2312" pitchFamily="49" charset="-122"/>
              </a:rPr>
              <a:t>修改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结点，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pb</a:t>
            </a:r>
            <a:r>
              <a:rPr lang="zh-CN" altLang="en-US" sz="2400" b="1">
                <a:ea typeface="楷体_GB2312" pitchFamily="49" charset="-122"/>
              </a:rPr>
              <a:t>移动；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如果 </a:t>
            </a:r>
            <a:r>
              <a:rPr lang="en-US" altLang="zh-CN" sz="2400" b="1">
                <a:ea typeface="楷体_GB2312" pitchFamily="49" charset="-122"/>
              </a:rPr>
              <a:t>pa-&gt;j</a:t>
            </a:r>
            <a:r>
              <a:rPr lang="zh-CN" altLang="en-US" sz="2400" b="1">
                <a:solidFill>
                  <a:srgbClr val="FF33CC"/>
                </a:solidFill>
                <a:ea typeface="楷体_GB2312" pitchFamily="49" charset="-122"/>
              </a:rPr>
              <a:t>＋</a:t>
            </a:r>
            <a:r>
              <a:rPr lang="en-US" altLang="zh-CN" sz="2400" b="1">
                <a:ea typeface="楷体_GB2312" pitchFamily="49" charset="-122"/>
              </a:rPr>
              <a:t>pb-&gt;j</a:t>
            </a:r>
            <a:r>
              <a:rPr lang="zh-CN" altLang="en-US" sz="2400" b="1">
                <a:ea typeface="楷体_GB2312" pitchFamily="49" charset="-122"/>
              </a:rPr>
              <a:t>等于</a:t>
            </a:r>
            <a:r>
              <a:rPr lang="en-US" altLang="zh-CN" sz="2400" b="1">
                <a:ea typeface="楷体_GB2312" pitchFamily="49" charset="-122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</a:t>
            </a:r>
            <a:r>
              <a:rPr lang="zh-CN" altLang="en-US" sz="2400" b="1">
                <a:ea typeface="楷体_GB2312" pitchFamily="49" charset="-122"/>
              </a:rPr>
              <a:t>删除 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结点，</a:t>
            </a:r>
            <a:r>
              <a:rPr lang="en-US" altLang="zh-CN" sz="2400" b="1">
                <a:ea typeface="楷体_GB2312" pitchFamily="49" charset="-122"/>
              </a:rPr>
              <a:t>pa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pb</a:t>
            </a:r>
            <a:r>
              <a:rPr lang="zh-CN" altLang="en-US" sz="2400" b="1">
                <a:ea typeface="楷体_GB2312" pitchFamily="49" charset="-122"/>
              </a:rPr>
              <a:t>移动；</a:t>
            </a:r>
          </a:p>
        </p:txBody>
      </p:sp>
      <p:sp>
        <p:nvSpPr>
          <p:cNvPr id="76806" name="Text Box 104"/>
          <p:cNvSpPr txBox="1">
            <a:spLocks noChangeArrowheads="1"/>
          </p:cNvSpPr>
          <p:nvPr/>
        </p:nvSpPr>
        <p:spPr bwMode="auto">
          <a:xfrm>
            <a:off x="1666875" y="258763"/>
            <a:ext cx="630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两个矩阵相加</a:t>
            </a:r>
            <a:endParaRPr lang="zh-CN" altLang="en-US" sz="2800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76807" name="Rectangle 116"/>
          <p:cNvSpPr>
            <a:spLocks noChangeArrowheads="1"/>
          </p:cNvSpPr>
          <p:nvPr/>
        </p:nvSpPr>
        <p:spPr bwMode="auto">
          <a:xfrm>
            <a:off x="4195763" y="3238500"/>
            <a:ext cx="14366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76808" name="Rectangle 117"/>
          <p:cNvSpPr>
            <a:spLocks noChangeArrowheads="1"/>
          </p:cNvSpPr>
          <p:nvPr/>
        </p:nvSpPr>
        <p:spPr bwMode="auto">
          <a:xfrm>
            <a:off x="4521200" y="4160838"/>
            <a:ext cx="10080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6809" name="Group 119"/>
          <p:cNvGrpSpPr>
            <a:grpSpLocks/>
          </p:cNvGrpSpPr>
          <p:nvPr/>
        </p:nvGrpSpPr>
        <p:grpSpPr bwMode="auto">
          <a:xfrm>
            <a:off x="5494338" y="3714750"/>
            <a:ext cx="3124200" cy="455613"/>
            <a:chOff x="2473" y="614"/>
            <a:chExt cx="3181" cy="525"/>
          </a:xfrm>
        </p:grpSpPr>
        <p:grpSp>
          <p:nvGrpSpPr>
            <p:cNvPr id="76894" name="Group 120"/>
            <p:cNvGrpSpPr>
              <a:grpSpLocks/>
            </p:cNvGrpSpPr>
            <p:nvPr/>
          </p:nvGrpSpPr>
          <p:grpSpPr bwMode="auto">
            <a:xfrm>
              <a:off x="3551" y="873"/>
              <a:ext cx="1399" cy="260"/>
              <a:chOff x="3551" y="873"/>
              <a:chExt cx="1399" cy="260"/>
            </a:xfrm>
          </p:grpSpPr>
          <p:sp>
            <p:nvSpPr>
              <p:cNvPr id="76898" name="Line 121"/>
              <p:cNvSpPr>
                <a:spLocks noChangeShapeType="1"/>
              </p:cNvSpPr>
              <p:nvPr/>
            </p:nvSpPr>
            <p:spPr bwMode="auto">
              <a:xfrm>
                <a:off x="4250" y="873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9" name="Line 122"/>
              <p:cNvSpPr>
                <a:spLocks noChangeShapeType="1"/>
              </p:cNvSpPr>
              <p:nvPr/>
            </p:nvSpPr>
            <p:spPr bwMode="auto">
              <a:xfrm>
                <a:off x="3551" y="873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0" name="Line 123"/>
              <p:cNvSpPr>
                <a:spLocks noChangeShapeType="1"/>
              </p:cNvSpPr>
              <p:nvPr/>
            </p:nvSpPr>
            <p:spPr bwMode="auto">
              <a:xfrm>
                <a:off x="4949" y="873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95" name="Group 124"/>
            <p:cNvGrpSpPr>
              <a:grpSpLocks/>
            </p:cNvGrpSpPr>
            <p:nvPr/>
          </p:nvGrpSpPr>
          <p:grpSpPr bwMode="auto">
            <a:xfrm>
              <a:off x="2473" y="614"/>
              <a:ext cx="3181" cy="525"/>
              <a:chOff x="2473" y="614"/>
              <a:chExt cx="3181" cy="525"/>
            </a:xfrm>
          </p:grpSpPr>
          <p:sp>
            <p:nvSpPr>
              <p:cNvPr id="76896" name="Rectangle 125"/>
              <p:cNvSpPr>
                <a:spLocks noChangeArrowheads="1"/>
              </p:cNvSpPr>
              <p:nvPr/>
            </p:nvSpPr>
            <p:spPr bwMode="auto">
              <a:xfrm>
                <a:off x="2852" y="873"/>
                <a:ext cx="2802" cy="26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6897" name="Rectangle 126"/>
              <p:cNvSpPr>
                <a:spLocks noChangeArrowheads="1"/>
              </p:cNvSpPr>
              <p:nvPr/>
            </p:nvSpPr>
            <p:spPr bwMode="auto">
              <a:xfrm>
                <a:off x="2473" y="614"/>
                <a:ext cx="719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M.chead</a:t>
                </a:r>
                <a:endParaRPr lang="en-US" altLang="zh-CN" sz="1600"/>
              </a:p>
            </p:txBody>
          </p:sp>
        </p:grpSp>
      </p:grpSp>
      <p:sp>
        <p:nvSpPr>
          <p:cNvPr id="76810" name="Text Box 127"/>
          <p:cNvSpPr txBox="1">
            <a:spLocks noChangeArrowheads="1"/>
          </p:cNvSpPr>
          <p:nvPr/>
        </p:nvSpPr>
        <p:spPr bwMode="auto">
          <a:xfrm>
            <a:off x="7405688" y="388937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11" name="Rectangle 128"/>
          <p:cNvSpPr>
            <a:spLocks noChangeArrowheads="1"/>
          </p:cNvSpPr>
          <p:nvPr/>
        </p:nvSpPr>
        <p:spPr bwMode="auto">
          <a:xfrm>
            <a:off x="4914900" y="4071938"/>
            <a:ext cx="31273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grpSp>
        <p:nvGrpSpPr>
          <p:cNvPr id="76812" name="Group 138"/>
          <p:cNvGrpSpPr>
            <a:grpSpLocks/>
          </p:cNvGrpSpPr>
          <p:nvPr/>
        </p:nvGrpSpPr>
        <p:grpSpPr bwMode="auto">
          <a:xfrm>
            <a:off x="8121650" y="4597400"/>
            <a:ext cx="677863" cy="930275"/>
            <a:chOff x="5149" y="1632"/>
            <a:chExt cx="690" cy="1073"/>
          </a:xfrm>
        </p:grpSpPr>
        <p:sp>
          <p:nvSpPr>
            <p:cNvPr id="76884" name="Text Box 139"/>
            <p:cNvSpPr txBox="1">
              <a:spLocks noChangeArrowheads="1"/>
            </p:cNvSpPr>
            <p:nvPr/>
          </p:nvSpPr>
          <p:spPr bwMode="auto">
            <a:xfrm>
              <a:off x="5164" y="1632"/>
              <a:ext cx="277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885" name="Text Box 140"/>
            <p:cNvSpPr txBox="1">
              <a:spLocks noChangeArrowheads="1"/>
            </p:cNvSpPr>
            <p:nvPr/>
          </p:nvSpPr>
          <p:spPr bwMode="auto">
            <a:xfrm>
              <a:off x="5366" y="1632"/>
              <a:ext cx="277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886" name="Text Box 141"/>
            <p:cNvSpPr txBox="1">
              <a:spLocks noChangeArrowheads="1"/>
            </p:cNvSpPr>
            <p:nvPr/>
          </p:nvSpPr>
          <p:spPr bwMode="auto">
            <a:xfrm>
              <a:off x="5556" y="1637"/>
              <a:ext cx="278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887" name="Text Box 142"/>
            <p:cNvSpPr txBox="1">
              <a:spLocks noChangeArrowheads="1"/>
            </p:cNvSpPr>
            <p:nvPr/>
          </p:nvSpPr>
          <p:spPr bwMode="auto">
            <a:xfrm>
              <a:off x="5509" y="1824"/>
              <a:ext cx="330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888" name="Text Box 143"/>
            <p:cNvSpPr txBox="1">
              <a:spLocks noChangeArrowheads="1"/>
            </p:cNvSpPr>
            <p:nvPr/>
          </p:nvSpPr>
          <p:spPr bwMode="auto">
            <a:xfrm>
              <a:off x="5188" y="1825"/>
              <a:ext cx="33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889" name="Rectangle 144"/>
            <p:cNvSpPr>
              <a:spLocks noChangeArrowheads="1"/>
            </p:cNvSpPr>
            <p:nvPr/>
          </p:nvSpPr>
          <p:spPr bwMode="auto">
            <a:xfrm>
              <a:off x="5149" y="1652"/>
              <a:ext cx="605" cy="4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6890" name="Line 145"/>
            <p:cNvSpPr>
              <a:spLocks noChangeShapeType="1"/>
            </p:cNvSpPr>
            <p:nvPr/>
          </p:nvSpPr>
          <p:spPr bwMode="auto">
            <a:xfrm>
              <a:off x="5149" y="1912"/>
              <a:ext cx="59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1" name="Line 146"/>
            <p:cNvSpPr>
              <a:spLocks noChangeShapeType="1"/>
            </p:cNvSpPr>
            <p:nvPr/>
          </p:nvSpPr>
          <p:spPr bwMode="auto">
            <a:xfrm>
              <a:off x="53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2" name="Line 147"/>
            <p:cNvSpPr>
              <a:spLocks noChangeShapeType="1"/>
            </p:cNvSpPr>
            <p:nvPr/>
          </p:nvSpPr>
          <p:spPr bwMode="auto">
            <a:xfrm>
              <a:off x="5548" y="1652"/>
              <a:ext cx="1" cy="2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3" name="Line 148"/>
            <p:cNvSpPr>
              <a:spLocks noChangeShapeType="1"/>
            </p:cNvSpPr>
            <p:nvPr/>
          </p:nvSpPr>
          <p:spPr bwMode="auto">
            <a:xfrm>
              <a:off x="5448" y="1912"/>
              <a:ext cx="1" cy="1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13" name="Text Box 152"/>
          <p:cNvSpPr txBox="1">
            <a:spLocks noChangeArrowheads="1"/>
          </p:cNvSpPr>
          <p:nvPr/>
        </p:nvSpPr>
        <p:spPr bwMode="auto">
          <a:xfrm>
            <a:off x="6119813" y="60960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14" name="Text Box 153"/>
          <p:cNvSpPr txBox="1">
            <a:spLocks noChangeArrowheads="1"/>
          </p:cNvSpPr>
          <p:nvPr/>
        </p:nvSpPr>
        <p:spPr bwMode="auto">
          <a:xfrm>
            <a:off x="6402388" y="60960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grpSp>
        <p:nvGrpSpPr>
          <p:cNvPr id="76815" name="Group 159"/>
          <p:cNvGrpSpPr>
            <a:grpSpLocks/>
          </p:cNvGrpSpPr>
          <p:nvPr/>
        </p:nvGrpSpPr>
        <p:grpSpPr bwMode="auto">
          <a:xfrm>
            <a:off x="6008688" y="5264150"/>
            <a:ext cx="757237" cy="928688"/>
            <a:chOff x="3851" y="2400"/>
            <a:chExt cx="770" cy="1072"/>
          </a:xfrm>
        </p:grpSpPr>
        <p:sp>
          <p:nvSpPr>
            <p:cNvPr id="76873" name="Text Box 160"/>
            <p:cNvSpPr txBox="1">
              <a:spLocks noChangeArrowheads="1"/>
            </p:cNvSpPr>
            <p:nvPr/>
          </p:nvSpPr>
          <p:spPr bwMode="auto">
            <a:xfrm>
              <a:off x="3891" y="2594"/>
              <a:ext cx="330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sp>
          <p:nvSpPr>
            <p:cNvPr id="76874" name="Text Box 161"/>
            <p:cNvSpPr txBox="1">
              <a:spLocks noChangeArrowheads="1"/>
            </p:cNvSpPr>
            <p:nvPr/>
          </p:nvSpPr>
          <p:spPr bwMode="auto">
            <a:xfrm>
              <a:off x="4213" y="2592"/>
              <a:ext cx="329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  <p:grpSp>
          <p:nvGrpSpPr>
            <p:cNvPr id="76875" name="Group 162"/>
            <p:cNvGrpSpPr>
              <a:grpSpLocks/>
            </p:cNvGrpSpPr>
            <p:nvPr/>
          </p:nvGrpSpPr>
          <p:grpSpPr bwMode="auto">
            <a:xfrm>
              <a:off x="3851" y="2400"/>
              <a:ext cx="770" cy="599"/>
              <a:chOff x="3851" y="2400"/>
              <a:chExt cx="770" cy="599"/>
            </a:xfrm>
          </p:grpSpPr>
          <p:sp>
            <p:nvSpPr>
              <p:cNvPr id="76876" name="Text Box 163"/>
              <p:cNvSpPr txBox="1">
                <a:spLocks noChangeArrowheads="1"/>
              </p:cNvSpPr>
              <p:nvPr/>
            </p:nvSpPr>
            <p:spPr bwMode="auto">
              <a:xfrm>
                <a:off x="3877" y="2400"/>
                <a:ext cx="192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877" name="Text Box 164"/>
              <p:cNvSpPr txBox="1">
                <a:spLocks noChangeArrowheads="1"/>
              </p:cNvSpPr>
              <p:nvPr/>
            </p:nvSpPr>
            <p:spPr bwMode="auto">
              <a:xfrm>
                <a:off x="4069" y="2400"/>
                <a:ext cx="278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878" name="Text Box 165"/>
              <p:cNvSpPr txBox="1">
                <a:spLocks noChangeArrowheads="1"/>
              </p:cNvSpPr>
              <p:nvPr/>
            </p:nvSpPr>
            <p:spPr bwMode="auto">
              <a:xfrm>
                <a:off x="4203" y="2433"/>
                <a:ext cx="418" cy="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 </a:t>
                </a:r>
                <a:endParaRPr lang="en-US" altLang="zh-CN" sz="4400"/>
              </a:p>
            </p:txBody>
          </p:sp>
          <p:sp>
            <p:nvSpPr>
              <p:cNvPr id="76879" name="Rectangle 166"/>
              <p:cNvSpPr>
                <a:spLocks noChangeArrowheads="1"/>
              </p:cNvSpPr>
              <p:nvPr/>
            </p:nvSpPr>
            <p:spPr bwMode="auto">
              <a:xfrm>
                <a:off x="3851" y="2431"/>
                <a:ext cx="605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6880" name="Line 167"/>
              <p:cNvSpPr>
                <a:spLocks noChangeShapeType="1"/>
              </p:cNvSpPr>
              <p:nvPr/>
            </p:nvSpPr>
            <p:spPr bwMode="auto">
              <a:xfrm>
                <a:off x="3851" y="2690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1" name="Line 168"/>
              <p:cNvSpPr>
                <a:spLocks noChangeShapeType="1"/>
              </p:cNvSpPr>
              <p:nvPr/>
            </p:nvSpPr>
            <p:spPr bwMode="auto">
              <a:xfrm>
                <a:off x="40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2" name="Line 169"/>
              <p:cNvSpPr>
                <a:spLocks noChangeShapeType="1"/>
              </p:cNvSpPr>
              <p:nvPr/>
            </p:nvSpPr>
            <p:spPr bwMode="auto">
              <a:xfrm>
                <a:off x="4250" y="2431"/>
                <a:ext cx="1" cy="2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3" name="Line 170"/>
              <p:cNvSpPr>
                <a:spLocks noChangeShapeType="1"/>
              </p:cNvSpPr>
              <p:nvPr/>
            </p:nvSpPr>
            <p:spPr bwMode="auto">
              <a:xfrm>
                <a:off x="4150" y="2690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816" name="Group 171"/>
          <p:cNvGrpSpPr>
            <a:grpSpLocks/>
          </p:cNvGrpSpPr>
          <p:nvPr/>
        </p:nvGrpSpPr>
        <p:grpSpPr bwMode="auto">
          <a:xfrm>
            <a:off x="5181600" y="4216400"/>
            <a:ext cx="890588" cy="2279650"/>
            <a:chOff x="2154" y="1192"/>
            <a:chExt cx="907" cy="2630"/>
          </a:xfrm>
        </p:grpSpPr>
        <p:grpSp>
          <p:nvGrpSpPr>
            <p:cNvPr id="76867" name="Group 172"/>
            <p:cNvGrpSpPr>
              <a:grpSpLocks/>
            </p:cNvGrpSpPr>
            <p:nvPr/>
          </p:nvGrpSpPr>
          <p:grpSpPr bwMode="auto">
            <a:xfrm>
              <a:off x="2154" y="1192"/>
              <a:ext cx="907" cy="2630"/>
              <a:chOff x="2154" y="1192"/>
              <a:chExt cx="907" cy="2630"/>
            </a:xfrm>
          </p:grpSpPr>
          <p:sp>
            <p:nvSpPr>
              <p:cNvPr id="76871" name="Text Box 173"/>
              <p:cNvSpPr txBox="1">
                <a:spLocks noChangeArrowheads="1"/>
              </p:cNvSpPr>
              <p:nvPr/>
            </p:nvSpPr>
            <p:spPr bwMode="auto">
              <a:xfrm>
                <a:off x="2154" y="1192"/>
                <a:ext cx="907" cy="3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M.rhead</a:t>
                </a:r>
              </a:p>
            </p:txBody>
          </p:sp>
          <p:sp>
            <p:nvSpPr>
              <p:cNvPr id="76872" name="Rectangle 174"/>
              <p:cNvSpPr>
                <a:spLocks noChangeArrowheads="1"/>
              </p:cNvSpPr>
              <p:nvPr/>
            </p:nvSpPr>
            <p:spPr bwMode="auto">
              <a:xfrm>
                <a:off x="2253" y="1565"/>
                <a:ext cx="306" cy="225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</p:grpSp>
        <p:grpSp>
          <p:nvGrpSpPr>
            <p:cNvPr id="76868" name="Group 175"/>
            <p:cNvGrpSpPr>
              <a:grpSpLocks/>
            </p:cNvGrpSpPr>
            <p:nvPr/>
          </p:nvGrpSpPr>
          <p:grpSpPr bwMode="auto">
            <a:xfrm>
              <a:off x="2253" y="2344"/>
              <a:ext cx="300" cy="733"/>
              <a:chOff x="2253" y="2344"/>
              <a:chExt cx="300" cy="733"/>
            </a:xfrm>
          </p:grpSpPr>
          <p:sp>
            <p:nvSpPr>
              <p:cNvPr id="76869" name="Line 176"/>
              <p:cNvSpPr>
                <a:spLocks noChangeShapeType="1"/>
              </p:cNvSpPr>
              <p:nvPr/>
            </p:nvSpPr>
            <p:spPr bwMode="auto">
              <a:xfrm>
                <a:off x="2253" y="2344"/>
                <a:ext cx="30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0" name="Line 177"/>
              <p:cNvSpPr>
                <a:spLocks noChangeShapeType="1"/>
              </p:cNvSpPr>
              <p:nvPr/>
            </p:nvSpPr>
            <p:spPr bwMode="auto">
              <a:xfrm>
                <a:off x="2253" y="3076"/>
                <a:ext cx="30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817" name="Group 178"/>
          <p:cNvGrpSpPr>
            <a:grpSpLocks/>
          </p:cNvGrpSpPr>
          <p:nvPr/>
        </p:nvGrpSpPr>
        <p:grpSpPr bwMode="auto">
          <a:xfrm>
            <a:off x="5475288" y="4879975"/>
            <a:ext cx="1273175" cy="76200"/>
            <a:chOff x="2453" y="1958"/>
            <a:chExt cx="599" cy="87"/>
          </a:xfrm>
        </p:grpSpPr>
        <p:sp>
          <p:nvSpPr>
            <p:cNvPr id="76865" name="Line 179"/>
            <p:cNvSpPr>
              <a:spLocks noChangeShapeType="1"/>
            </p:cNvSpPr>
            <p:nvPr/>
          </p:nvSpPr>
          <p:spPr bwMode="auto">
            <a:xfrm>
              <a:off x="2453" y="1998"/>
              <a:ext cx="5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6" name="Freeform 180"/>
            <p:cNvSpPr>
              <a:spLocks/>
            </p:cNvSpPr>
            <p:nvPr/>
          </p:nvSpPr>
          <p:spPr bwMode="auto">
            <a:xfrm>
              <a:off x="2972" y="1958"/>
              <a:ext cx="80" cy="87"/>
            </a:xfrm>
            <a:custGeom>
              <a:avLst/>
              <a:gdLst>
                <a:gd name="T0" fmla="*/ 0 w 80"/>
                <a:gd name="T1" fmla="*/ 87 h 87"/>
                <a:gd name="T2" fmla="*/ 80 w 80"/>
                <a:gd name="T3" fmla="*/ 40 h 87"/>
                <a:gd name="T4" fmla="*/ 0 w 80"/>
                <a:gd name="T5" fmla="*/ 0 h 87"/>
                <a:gd name="T6" fmla="*/ 0 w 80"/>
                <a:gd name="T7" fmla="*/ 87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7"/>
                <a:gd name="T14" fmla="*/ 80 w 80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7">
                  <a:moveTo>
                    <a:pt x="0" y="87"/>
                  </a:moveTo>
                  <a:lnTo>
                    <a:pt x="80" y="4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18" name="Group 181"/>
          <p:cNvGrpSpPr>
            <a:grpSpLocks/>
          </p:cNvGrpSpPr>
          <p:nvPr/>
        </p:nvGrpSpPr>
        <p:grpSpPr bwMode="auto">
          <a:xfrm>
            <a:off x="7369175" y="4879975"/>
            <a:ext cx="752475" cy="95250"/>
            <a:chOff x="3451" y="1958"/>
            <a:chExt cx="1698" cy="87"/>
          </a:xfrm>
        </p:grpSpPr>
        <p:sp>
          <p:nvSpPr>
            <p:cNvPr id="76863" name="Line 182"/>
            <p:cNvSpPr>
              <a:spLocks noChangeShapeType="1"/>
            </p:cNvSpPr>
            <p:nvPr/>
          </p:nvSpPr>
          <p:spPr bwMode="auto">
            <a:xfrm>
              <a:off x="3451" y="1998"/>
              <a:ext cx="16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4" name="Freeform 183"/>
            <p:cNvSpPr>
              <a:spLocks/>
            </p:cNvSpPr>
            <p:nvPr/>
          </p:nvSpPr>
          <p:spPr bwMode="auto">
            <a:xfrm>
              <a:off x="5069" y="1958"/>
              <a:ext cx="80" cy="87"/>
            </a:xfrm>
            <a:custGeom>
              <a:avLst/>
              <a:gdLst>
                <a:gd name="T0" fmla="*/ 0 w 80"/>
                <a:gd name="T1" fmla="*/ 87 h 87"/>
                <a:gd name="T2" fmla="*/ 80 w 80"/>
                <a:gd name="T3" fmla="*/ 40 h 87"/>
                <a:gd name="T4" fmla="*/ 0 w 80"/>
                <a:gd name="T5" fmla="*/ 0 h 87"/>
                <a:gd name="T6" fmla="*/ 0 w 80"/>
                <a:gd name="T7" fmla="*/ 87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7"/>
                <a:gd name="T14" fmla="*/ 80 w 80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7">
                  <a:moveTo>
                    <a:pt x="0" y="87"/>
                  </a:moveTo>
                  <a:lnTo>
                    <a:pt x="80" y="4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19" name="Group 184"/>
          <p:cNvGrpSpPr>
            <a:grpSpLocks/>
          </p:cNvGrpSpPr>
          <p:nvPr/>
        </p:nvGrpSpPr>
        <p:grpSpPr bwMode="auto">
          <a:xfrm>
            <a:off x="5475288" y="5554663"/>
            <a:ext cx="571500" cy="74612"/>
            <a:chOff x="2453" y="2737"/>
            <a:chExt cx="1398" cy="86"/>
          </a:xfrm>
        </p:grpSpPr>
        <p:sp>
          <p:nvSpPr>
            <p:cNvPr id="76861" name="Line 185"/>
            <p:cNvSpPr>
              <a:spLocks noChangeShapeType="1"/>
            </p:cNvSpPr>
            <p:nvPr/>
          </p:nvSpPr>
          <p:spPr bwMode="auto">
            <a:xfrm>
              <a:off x="2453" y="2777"/>
              <a:ext cx="13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2" name="Freeform 186"/>
            <p:cNvSpPr>
              <a:spLocks/>
            </p:cNvSpPr>
            <p:nvPr/>
          </p:nvSpPr>
          <p:spPr bwMode="auto">
            <a:xfrm>
              <a:off x="3771" y="2737"/>
              <a:ext cx="80" cy="86"/>
            </a:xfrm>
            <a:custGeom>
              <a:avLst/>
              <a:gdLst>
                <a:gd name="T0" fmla="*/ 0 w 80"/>
                <a:gd name="T1" fmla="*/ 86 h 86"/>
                <a:gd name="T2" fmla="*/ 80 w 80"/>
                <a:gd name="T3" fmla="*/ 40 h 86"/>
                <a:gd name="T4" fmla="*/ 0 w 80"/>
                <a:gd name="T5" fmla="*/ 0 h 86"/>
                <a:gd name="T6" fmla="*/ 0 w 80"/>
                <a:gd name="T7" fmla="*/ 86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6"/>
                <a:gd name="T14" fmla="*/ 80 w 8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6">
                  <a:moveTo>
                    <a:pt x="0" y="86"/>
                  </a:moveTo>
                  <a:lnTo>
                    <a:pt x="80" y="4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0" name="Group 187"/>
          <p:cNvGrpSpPr>
            <a:grpSpLocks/>
          </p:cNvGrpSpPr>
          <p:nvPr/>
        </p:nvGrpSpPr>
        <p:grpSpPr bwMode="auto">
          <a:xfrm>
            <a:off x="5475288" y="6229350"/>
            <a:ext cx="1330325" cy="76200"/>
            <a:chOff x="2453" y="3516"/>
            <a:chExt cx="599" cy="86"/>
          </a:xfrm>
        </p:grpSpPr>
        <p:sp>
          <p:nvSpPr>
            <p:cNvPr id="76859" name="Line 188"/>
            <p:cNvSpPr>
              <a:spLocks noChangeShapeType="1"/>
            </p:cNvSpPr>
            <p:nvPr/>
          </p:nvSpPr>
          <p:spPr bwMode="auto">
            <a:xfrm>
              <a:off x="2453" y="3556"/>
              <a:ext cx="5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0" name="Freeform 189"/>
            <p:cNvSpPr>
              <a:spLocks/>
            </p:cNvSpPr>
            <p:nvPr/>
          </p:nvSpPr>
          <p:spPr bwMode="auto">
            <a:xfrm>
              <a:off x="2972" y="3516"/>
              <a:ext cx="80" cy="86"/>
            </a:xfrm>
            <a:custGeom>
              <a:avLst/>
              <a:gdLst>
                <a:gd name="T0" fmla="*/ 0 w 80"/>
                <a:gd name="T1" fmla="*/ 86 h 86"/>
                <a:gd name="T2" fmla="*/ 80 w 80"/>
                <a:gd name="T3" fmla="*/ 40 h 86"/>
                <a:gd name="T4" fmla="*/ 0 w 80"/>
                <a:gd name="T5" fmla="*/ 0 h 86"/>
                <a:gd name="T6" fmla="*/ 0 w 80"/>
                <a:gd name="T7" fmla="*/ 86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6"/>
                <a:gd name="T14" fmla="*/ 80 w 8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6">
                  <a:moveTo>
                    <a:pt x="0" y="86"/>
                  </a:moveTo>
                  <a:lnTo>
                    <a:pt x="80" y="4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1" name="Group 196"/>
          <p:cNvGrpSpPr>
            <a:grpSpLocks/>
          </p:cNvGrpSpPr>
          <p:nvPr/>
        </p:nvGrpSpPr>
        <p:grpSpPr bwMode="auto">
          <a:xfrm>
            <a:off x="6194425" y="4089400"/>
            <a:ext cx="85725" cy="1200150"/>
            <a:chOff x="3904" y="1046"/>
            <a:chExt cx="86" cy="1385"/>
          </a:xfrm>
        </p:grpSpPr>
        <p:sp>
          <p:nvSpPr>
            <p:cNvPr id="76857" name="Line 197"/>
            <p:cNvSpPr>
              <a:spLocks noChangeShapeType="1"/>
            </p:cNvSpPr>
            <p:nvPr/>
          </p:nvSpPr>
          <p:spPr bwMode="auto">
            <a:xfrm>
              <a:off x="3951" y="1046"/>
              <a:ext cx="1" cy="1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8" name="Freeform 198"/>
            <p:cNvSpPr>
              <a:spLocks/>
            </p:cNvSpPr>
            <p:nvPr/>
          </p:nvSpPr>
          <p:spPr bwMode="auto">
            <a:xfrm>
              <a:off x="3904" y="2351"/>
              <a:ext cx="86" cy="80"/>
            </a:xfrm>
            <a:custGeom>
              <a:avLst/>
              <a:gdLst>
                <a:gd name="T0" fmla="*/ 0 w 86"/>
                <a:gd name="T1" fmla="*/ 0 h 80"/>
                <a:gd name="T2" fmla="*/ 47 w 86"/>
                <a:gd name="T3" fmla="*/ 80 h 80"/>
                <a:gd name="T4" fmla="*/ 86 w 86"/>
                <a:gd name="T5" fmla="*/ 0 h 80"/>
                <a:gd name="T6" fmla="*/ 0 w 86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80"/>
                <a:gd name="T14" fmla="*/ 86 w 86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80">
                  <a:moveTo>
                    <a:pt x="0" y="0"/>
                  </a:moveTo>
                  <a:lnTo>
                    <a:pt x="47" y="80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2" name="Group 199"/>
          <p:cNvGrpSpPr>
            <a:grpSpLocks/>
          </p:cNvGrpSpPr>
          <p:nvPr/>
        </p:nvGrpSpPr>
        <p:grpSpPr bwMode="auto">
          <a:xfrm>
            <a:off x="8175625" y="4089400"/>
            <a:ext cx="84138" cy="525463"/>
            <a:chOff x="5202" y="1046"/>
            <a:chExt cx="86" cy="606"/>
          </a:xfrm>
        </p:grpSpPr>
        <p:sp>
          <p:nvSpPr>
            <p:cNvPr id="76855" name="Line 200"/>
            <p:cNvSpPr>
              <a:spLocks noChangeShapeType="1"/>
            </p:cNvSpPr>
            <p:nvPr/>
          </p:nvSpPr>
          <p:spPr bwMode="auto">
            <a:xfrm>
              <a:off x="5248" y="1046"/>
              <a:ext cx="1" cy="5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6" name="Freeform 201"/>
            <p:cNvSpPr>
              <a:spLocks/>
            </p:cNvSpPr>
            <p:nvPr/>
          </p:nvSpPr>
          <p:spPr bwMode="auto">
            <a:xfrm>
              <a:off x="5202" y="1572"/>
              <a:ext cx="86" cy="80"/>
            </a:xfrm>
            <a:custGeom>
              <a:avLst/>
              <a:gdLst>
                <a:gd name="T0" fmla="*/ 0 w 86"/>
                <a:gd name="T1" fmla="*/ 0 h 80"/>
                <a:gd name="T2" fmla="*/ 46 w 86"/>
                <a:gd name="T3" fmla="*/ 80 h 80"/>
                <a:gd name="T4" fmla="*/ 86 w 86"/>
                <a:gd name="T5" fmla="*/ 0 h 80"/>
                <a:gd name="T6" fmla="*/ 0 w 86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80"/>
                <a:gd name="T14" fmla="*/ 86 w 86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80">
                  <a:moveTo>
                    <a:pt x="0" y="0"/>
                  </a:moveTo>
                  <a:lnTo>
                    <a:pt x="46" y="80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23" name="Text Box 202"/>
          <p:cNvSpPr txBox="1">
            <a:spLocks noChangeArrowheads="1"/>
          </p:cNvSpPr>
          <p:nvPr/>
        </p:nvSpPr>
        <p:spPr bwMode="auto">
          <a:xfrm>
            <a:off x="6784975" y="389096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grpSp>
        <p:nvGrpSpPr>
          <p:cNvPr id="76824" name="Group 208"/>
          <p:cNvGrpSpPr>
            <a:grpSpLocks/>
          </p:cNvGrpSpPr>
          <p:nvPr/>
        </p:nvGrpSpPr>
        <p:grpSpPr bwMode="auto">
          <a:xfrm>
            <a:off x="6746875" y="3970338"/>
            <a:ext cx="661988" cy="2573337"/>
            <a:chOff x="3818" y="2441"/>
            <a:chExt cx="417" cy="1621"/>
          </a:xfrm>
        </p:grpSpPr>
        <p:grpSp>
          <p:nvGrpSpPr>
            <p:cNvPr id="76831" name="Group 129"/>
            <p:cNvGrpSpPr>
              <a:grpSpLocks/>
            </p:cNvGrpSpPr>
            <p:nvPr/>
          </p:nvGrpSpPr>
          <p:grpSpPr bwMode="auto">
            <a:xfrm>
              <a:off x="3818" y="2896"/>
              <a:ext cx="416" cy="327"/>
              <a:chOff x="3051" y="1632"/>
              <a:chExt cx="672" cy="600"/>
            </a:xfrm>
          </p:grpSpPr>
          <p:sp>
            <p:nvSpPr>
              <p:cNvPr id="76847" name="Text Box 130"/>
              <p:cNvSpPr txBox="1">
                <a:spLocks noChangeArrowheads="1"/>
              </p:cNvSpPr>
              <p:nvPr/>
            </p:nvSpPr>
            <p:spPr bwMode="auto">
              <a:xfrm>
                <a:off x="3051" y="1632"/>
                <a:ext cx="278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848" name="Text Box 131"/>
              <p:cNvSpPr txBox="1">
                <a:spLocks noChangeArrowheads="1"/>
              </p:cNvSpPr>
              <p:nvPr/>
            </p:nvSpPr>
            <p:spPr bwMode="auto">
              <a:xfrm>
                <a:off x="3253" y="1632"/>
                <a:ext cx="278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849" name="Text Box 132"/>
              <p:cNvSpPr txBox="1">
                <a:spLocks noChangeArrowheads="1"/>
              </p:cNvSpPr>
              <p:nvPr/>
            </p:nvSpPr>
            <p:spPr bwMode="auto">
              <a:xfrm>
                <a:off x="3446" y="1632"/>
                <a:ext cx="277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 </a:t>
                </a:r>
                <a:endParaRPr lang="en-US" altLang="zh-CN" sz="4400"/>
              </a:p>
            </p:txBody>
          </p:sp>
          <p:sp>
            <p:nvSpPr>
              <p:cNvPr id="76850" name="Rectangle 133"/>
              <p:cNvSpPr>
                <a:spLocks noChangeArrowheads="1"/>
              </p:cNvSpPr>
              <p:nvPr/>
            </p:nvSpPr>
            <p:spPr bwMode="auto">
              <a:xfrm>
                <a:off x="3052" y="1652"/>
                <a:ext cx="606" cy="439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400"/>
              </a:p>
            </p:txBody>
          </p:sp>
          <p:sp>
            <p:nvSpPr>
              <p:cNvPr id="76851" name="Line 134"/>
              <p:cNvSpPr>
                <a:spLocks noChangeShapeType="1"/>
              </p:cNvSpPr>
              <p:nvPr/>
            </p:nvSpPr>
            <p:spPr bwMode="auto">
              <a:xfrm>
                <a:off x="3052" y="1912"/>
                <a:ext cx="59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2" name="Line 135"/>
              <p:cNvSpPr>
                <a:spLocks noChangeShapeType="1"/>
              </p:cNvSpPr>
              <p:nvPr/>
            </p:nvSpPr>
            <p:spPr bwMode="auto">
              <a:xfrm>
                <a:off x="3252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3" name="Line 136"/>
              <p:cNvSpPr>
                <a:spLocks noChangeShapeType="1"/>
              </p:cNvSpPr>
              <p:nvPr/>
            </p:nvSpPr>
            <p:spPr bwMode="auto">
              <a:xfrm>
                <a:off x="3451" y="1652"/>
                <a:ext cx="1" cy="26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Line 137"/>
              <p:cNvSpPr>
                <a:spLocks noChangeShapeType="1"/>
              </p:cNvSpPr>
              <p:nvPr/>
            </p:nvSpPr>
            <p:spPr bwMode="auto">
              <a:xfrm>
                <a:off x="3352" y="1912"/>
                <a:ext cx="1" cy="17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32" name="Text Box 149"/>
            <p:cNvSpPr txBox="1">
              <a:spLocks noChangeArrowheads="1"/>
            </p:cNvSpPr>
            <p:nvPr/>
          </p:nvSpPr>
          <p:spPr bwMode="auto">
            <a:xfrm>
              <a:off x="3825" y="3735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833" name="Text Box 150"/>
            <p:cNvSpPr txBox="1">
              <a:spLocks noChangeArrowheads="1"/>
            </p:cNvSpPr>
            <p:nvPr/>
          </p:nvSpPr>
          <p:spPr bwMode="auto">
            <a:xfrm>
              <a:off x="3921" y="3735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1</a:t>
              </a:r>
              <a:endParaRPr lang="en-US" altLang="zh-CN" sz="4400"/>
            </a:p>
          </p:txBody>
        </p:sp>
        <p:sp>
          <p:nvSpPr>
            <p:cNvPr id="76834" name="Text Box 151"/>
            <p:cNvSpPr txBox="1">
              <a:spLocks noChangeArrowheads="1"/>
            </p:cNvSpPr>
            <p:nvPr/>
          </p:nvSpPr>
          <p:spPr bwMode="auto">
            <a:xfrm>
              <a:off x="4063" y="3735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endParaRPr lang="en-US" altLang="zh-CN" sz="4400"/>
            </a:p>
          </p:txBody>
        </p:sp>
        <p:sp>
          <p:nvSpPr>
            <p:cNvPr id="76835" name="Rectangle 154"/>
            <p:cNvSpPr>
              <a:spLocks noChangeArrowheads="1"/>
            </p:cNvSpPr>
            <p:nvPr/>
          </p:nvSpPr>
          <p:spPr bwMode="auto">
            <a:xfrm>
              <a:off x="3819" y="3757"/>
              <a:ext cx="375" cy="24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400"/>
            </a:p>
          </p:txBody>
        </p:sp>
        <p:sp>
          <p:nvSpPr>
            <p:cNvPr id="76836" name="Line 155"/>
            <p:cNvSpPr>
              <a:spLocks noChangeShapeType="1"/>
            </p:cNvSpPr>
            <p:nvPr/>
          </p:nvSpPr>
          <p:spPr bwMode="auto">
            <a:xfrm>
              <a:off x="3819" y="3899"/>
              <a:ext cx="37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7" name="Line 156"/>
            <p:cNvSpPr>
              <a:spLocks noChangeShapeType="1"/>
            </p:cNvSpPr>
            <p:nvPr/>
          </p:nvSpPr>
          <p:spPr bwMode="auto">
            <a:xfrm>
              <a:off x="3943" y="3757"/>
              <a:ext cx="1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8" name="Line 157"/>
            <p:cNvSpPr>
              <a:spLocks noChangeShapeType="1"/>
            </p:cNvSpPr>
            <p:nvPr/>
          </p:nvSpPr>
          <p:spPr bwMode="auto">
            <a:xfrm>
              <a:off x="4066" y="3757"/>
              <a:ext cx="0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9" name="Line 158"/>
            <p:cNvSpPr>
              <a:spLocks noChangeShapeType="1"/>
            </p:cNvSpPr>
            <p:nvPr/>
          </p:nvSpPr>
          <p:spPr bwMode="auto">
            <a:xfrm>
              <a:off x="4005" y="3899"/>
              <a:ext cx="0" cy="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40" name="Group 190"/>
            <p:cNvGrpSpPr>
              <a:grpSpLocks/>
            </p:cNvGrpSpPr>
            <p:nvPr/>
          </p:nvGrpSpPr>
          <p:grpSpPr bwMode="auto">
            <a:xfrm>
              <a:off x="3852" y="2576"/>
              <a:ext cx="54" cy="331"/>
              <a:chOff x="3105" y="1046"/>
              <a:chExt cx="87" cy="606"/>
            </a:xfrm>
          </p:grpSpPr>
          <p:sp>
            <p:nvSpPr>
              <p:cNvPr id="76845" name="Line 191"/>
              <p:cNvSpPr>
                <a:spLocks noChangeShapeType="1"/>
              </p:cNvSpPr>
              <p:nvPr/>
            </p:nvSpPr>
            <p:spPr bwMode="auto">
              <a:xfrm>
                <a:off x="3152" y="1046"/>
                <a:ext cx="1" cy="5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6" name="Freeform 192"/>
              <p:cNvSpPr>
                <a:spLocks/>
              </p:cNvSpPr>
              <p:nvPr/>
            </p:nvSpPr>
            <p:spPr bwMode="auto">
              <a:xfrm>
                <a:off x="3105" y="1572"/>
                <a:ext cx="87" cy="80"/>
              </a:xfrm>
              <a:custGeom>
                <a:avLst/>
                <a:gdLst>
                  <a:gd name="T0" fmla="*/ 0 w 87"/>
                  <a:gd name="T1" fmla="*/ 0 h 80"/>
                  <a:gd name="T2" fmla="*/ 47 w 87"/>
                  <a:gd name="T3" fmla="*/ 80 h 80"/>
                  <a:gd name="T4" fmla="*/ 87 w 87"/>
                  <a:gd name="T5" fmla="*/ 0 h 80"/>
                  <a:gd name="T6" fmla="*/ 0 w 87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0"/>
                  <a:gd name="T14" fmla="*/ 87 w 87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0">
                    <a:moveTo>
                      <a:pt x="0" y="0"/>
                    </a:moveTo>
                    <a:lnTo>
                      <a:pt x="47" y="80"/>
                    </a:lnTo>
                    <a:lnTo>
                      <a:pt x="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41" name="Group 193"/>
            <p:cNvGrpSpPr>
              <a:grpSpLocks/>
            </p:cNvGrpSpPr>
            <p:nvPr/>
          </p:nvGrpSpPr>
          <p:grpSpPr bwMode="auto">
            <a:xfrm>
              <a:off x="3852" y="3096"/>
              <a:ext cx="54" cy="661"/>
              <a:chOff x="3105" y="1998"/>
              <a:chExt cx="87" cy="1211"/>
            </a:xfrm>
          </p:grpSpPr>
          <p:sp>
            <p:nvSpPr>
              <p:cNvPr id="76843" name="Line 194"/>
              <p:cNvSpPr>
                <a:spLocks noChangeShapeType="1"/>
              </p:cNvSpPr>
              <p:nvPr/>
            </p:nvSpPr>
            <p:spPr bwMode="auto">
              <a:xfrm>
                <a:off x="3152" y="1998"/>
                <a:ext cx="1" cy="114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4" name="Freeform 195"/>
              <p:cNvSpPr>
                <a:spLocks/>
              </p:cNvSpPr>
              <p:nvPr/>
            </p:nvSpPr>
            <p:spPr bwMode="auto">
              <a:xfrm>
                <a:off x="3105" y="3130"/>
                <a:ext cx="87" cy="79"/>
              </a:xfrm>
              <a:custGeom>
                <a:avLst/>
                <a:gdLst>
                  <a:gd name="T0" fmla="*/ 0 w 87"/>
                  <a:gd name="T1" fmla="*/ 0 h 79"/>
                  <a:gd name="T2" fmla="*/ 47 w 87"/>
                  <a:gd name="T3" fmla="*/ 79 h 79"/>
                  <a:gd name="T4" fmla="*/ 87 w 87"/>
                  <a:gd name="T5" fmla="*/ 0 h 79"/>
                  <a:gd name="T6" fmla="*/ 0 w 87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79"/>
                  <a:gd name="T14" fmla="*/ 87 w 87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79">
                    <a:moveTo>
                      <a:pt x="0" y="0"/>
                    </a:moveTo>
                    <a:lnTo>
                      <a:pt x="47" y="79"/>
                    </a:lnTo>
                    <a:lnTo>
                      <a:pt x="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42" name="Text Box 203"/>
            <p:cNvSpPr txBox="1">
              <a:spLocks noChangeArrowheads="1"/>
            </p:cNvSpPr>
            <p:nvPr/>
          </p:nvSpPr>
          <p:spPr bwMode="auto">
            <a:xfrm>
              <a:off x="3854" y="2441"/>
              <a:ext cx="1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/>
                <a:t> </a:t>
              </a:r>
              <a:endParaRPr lang="en-US" altLang="zh-CN" sz="4400"/>
            </a:p>
          </p:txBody>
        </p:sp>
      </p:grpSp>
      <p:sp>
        <p:nvSpPr>
          <p:cNvPr id="76825" name="Text Box 204"/>
          <p:cNvSpPr txBox="1">
            <a:spLocks noChangeArrowheads="1"/>
          </p:cNvSpPr>
          <p:nvPr/>
        </p:nvSpPr>
        <p:spPr bwMode="auto">
          <a:xfrm>
            <a:off x="8121650" y="387508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26" name="Text Box 205"/>
          <p:cNvSpPr txBox="1">
            <a:spLocks noChangeArrowheads="1"/>
          </p:cNvSpPr>
          <p:nvPr/>
        </p:nvSpPr>
        <p:spPr bwMode="auto">
          <a:xfrm>
            <a:off x="5270500" y="4702175"/>
            <a:ext cx="3238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27" name="Text Box 206"/>
          <p:cNvSpPr txBox="1">
            <a:spLocks noChangeArrowheads="1"/>
          </p:cNvSpPr>
          <p:nvPr/>
        </p:nvSpPr>
        <p:spPr bwMode="auto">
          <a:xfrm>
            <a:off x="5270500" y="533082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28" name="Text Box 207"/>
          <p:cNvSpPr txBox="1">
            <a:spLocks noChangeArrowheads="1"/>
          </p:cNvSpPr>
          <p:nvPr/>
        </p:nvSpPr>
        <p:spPr bwMode="auto">
          <a:xfrm>
            <a:off x="5270500" y="5959475"/>
            <a:ext cx="3238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/>
              <a:t> </a:t>
            </a:r>
            <a:endParaRPr lang="en-US" altLang="zh-CN" sz="4400"/>
          </a:p>
        </p:txBody>
      </p:sp>
      <p:sp>
        <p:nvSpPr>
          <p:cNvPr id="76829" name="Text Box 209"/>
          <p:cNvSpPr txBox="1">
            <a:spLocks noChangeArrowheads="1"/>
          </p:cNvSpPr>
          <p:nvPr/>
        </p:nvSpPr>
        <p:spPr bwMode="auto">
          <a:xfrm>
            <a:off x="4876800" y="135255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pa</a:t>
            </a:r>
          </a:p>
        </p:txBody>
      </p:sp>
      <p:sp>
        <p:nvSpPr>
          <p:cNvPr id="76830" name="Text Box 210"/>
          <p:cNvSpPr txBox="1">
            <a:spLocks noChangeArrowheads="1"/>
          </p:cNvSpPr>
          <p:nvPr/>
        </p:nvSpPr>
        <p:spPr bwMode="auto">
          <a:xfrm>
            <a:off x="4724400" y="462915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pb</a:t>
            </a:r>
          </a:p>
        </p:txBody>
      </p:sp>
    </p:spTree>
    <p:extLst>
      <p:ext uri="{BB962C8B-B14F-4D97-AF65-F5344CB8AC3E}">
        <p14:creationId xmlns:p14="http://schemas.microsoft.com/office/powerpoint/2010/main" val="2462422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3594100"/>
            <a:ext cx="5978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ea typeface="楷体_GB2312" pitchFamily="49" charset="-122"/>
              </a:rPr>
              <a:t>5.1  </a:t>
            </a:r>
            <a:r>
              <a:rPr lang="zh-CN" altLang="en-US" sz="4400" b="1">
                <a:ea typeface="楷体_GB2312" pitchFamily="49" charset="-122"/>
              </a:rPr>
              <a:t>数组的类型定义</a:t>
            </a:r>
          </a:p>
        </p:txBody>
      </p:sp>
      <p:sp>
        <p:nvSpPr>
          <p:cNvPr id="78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90625" y="4638675"/>
            <a:ext cx="7288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ea typeface="楷体_GB2312" pitchFamily="49" charset="-122"/>
              </a:rPr>
              <a:t>5.2  </a:t>
            </a:r>
            <a:r>
              <a:rPr lang="zh-CN" altLang="en-US" sz="4400" b="1">
                <a:ea typeface="楷体_GB2312" pitchFamily="49" charset="-122"/>
              </a:rPr>
              <a:t>数组的顺序表示和实现</a:t>
            </a:r>
            <a:endParaRPr lang="zh-CN" altLang="en-US" sz="44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5900" y="611188"/>
            <a:ext cx="88931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数组和广义表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73163" y="5575300"/>
            <a:ext cx="6205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ea typeface="楷体_GB2312" pitchFamily="49" charset="-122"/>
              </a:rPr>
              <a:t>5.3  </a:t>
            </a:r>
            <a:r>
              <a:rPr lang="zh-CN" altLang="en-US" sz="4400" b="1">
                <a:ea typeface="楷体_GB2312" pitchFamily="49" charset="-122"/>
              </a:rPr>
              <a:t>稀疏矩阵的压缩存储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660806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2552700"/>
            <a:ext cx="564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</a:rPr>
              <a:t>5.4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9216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3619500"/>
            <a:ext cx="5646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5.5</a:t>
            </a:r>
            <a:r>
              <a:rPr lang="en-US" altLang="zh-CN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9216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4686300"/>
            <a:ext cx="6205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5.6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广义表操作应用举例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24613" name="Freeform 5"/>
          <p:cNvSpPr>
            <a:spLocks/>
          </p:cNvSpPr>
          <p:nvPr/>
        </p:nvSpPr>
        <p:spPr bwMode="auto">
          <a:xfrm>
            <a:off x="844550" y="2389188"/>
            <a:ext cx="727075" cy="774700"/>
          </a:xfrm>
          <a:custGeom>
            <a:avLst/>
            <a:gdLst>
              <a:gd name="T0" fmla="*/ 0 w 309"/>
              <a:gd name="T1" fmla="*/ 2147483646 h 267"/>
              <a:gd name="T2" fmla="*/ 2147483646 w 309"/>
              <a:gd name="T3" fmla="*/ 2147483646 h 267"/>
              <a:gd name="T4" fmla="*/ 2147483646 w 309"/>
              <a:gd name="T5" fmla="*/ 0 h 267"/>
              <a:gd name="T6" fmla="*/ 0 60000 65536"/>
              <a:gd name="T7" fmla="*/ 0 60000 65536"/>
              <a:gd name="T8" fmla="*/ 0 60000 65536"/>
              <a:gd name="T9" fmla="*/ 0 w 309"/>
              <a:gd name="T10" fmla="*/ 0 h 267"/>
              <a:gd name="T11" fmla="*/ 309 w 309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267">
                <a:moveTo>
                  <a:pt x="0" y="112"/>
                </a:moveTo>
                <a:cubicBezTo>
                  <a:pt x="25" y="163"/>
                  <a:pt x="75" y="241"/>
                  <a:pt x="126" y="267"/>
                </a:cubicBezTo>
                <a:lnTo>
                  <a:pt x="309" y="0"/>
                </a:lnTo>
              </a:path>
            </a:pathLst>
          </a:cu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11163" y="728663"/>
            <a:ext cx="878998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6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数组和广义表</a:t>
            </a:r>
          </a:p>
        </p:txBody>
      </p:sp>
    </p:spTree>
    <p:extLst>
      <p:ext uri="{BB962C8B-B14F-4D97-AF65-F5344CB8AC3E}">
        <p14:creationId xmlns:p14="http://schemas.microsoft.com/office/powerpoint/2010/main" val="1719826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31763" y="1463675"/>
            <a:ext cx="4800600" cy="4981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&lt;head&gt; &lt;title&gt; </a:t>
            </a:r>
            <a:r>
              <a:rPr kumimoji="0" lang="zh-CN" altLang="en-US" sz="2000" b="1" smtClean="0">
                <a:solidFill>
                  <a:srgbClr val="990000"/>
                </a:solidFill>
                <a:ea typeface="黑体" panose="02010609060101010101" pitchFamily="49" charset="-122"/>
              </a:rPr>
              <a:t>现代信息检索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&lt;\title&gt;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&lt;/head&gt;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&lt;body&gt;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&lt;table&gt;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  &lt;tr&gt;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 &lt;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img src=1.gif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封面图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&lt;/img&gt;&lt;br&gt;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&lt;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/tr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&lt;table&gt;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第一章：绪论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第二章：检索模型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第三章：查询语言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&lt;a href= http://www.aa.com/bb.html&gt;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</a:rPr>
              <a:t>             </a:t>
            </a:r>
            <a:r>
              <a:rPr kumimoji="0" lang="zh-CN" altLang="en-US" sz="1800" b="1" smtClean="0">
                <a:solidFill>
                  <a:srgbClr val="000000"/>
                </a:solidFill>
              </a:rPr>
              <a:t>参考文献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&lt;/a&gt;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&lt;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/tr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&lt;/body&gt;  &lt;/html&gt;</a:t>
            </a:r>
          </a:p>
        </p:txBody>
      </p:sp>
      <p:sp>
        <p:nvSpPr>
          <p:cNvPr id="94211" name="Text Box 6"/>
          <p:cNvSpPr txBox="1">
            <a:spLocks noChangeArrowheads="1"/>
          </p:cNvSpPr>
          <p:nvPr/>
        </p:nvSpPr>
        <p:spPr bwMode="auto">
          <a:xfrm>
            <a:off x="468313" y="692150"/>
            <a:ext cx="3897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buFontTx/>
              <a:buNone/>
            </a:pPr>
            <a:r>
              <a:rPr kumimoji="0" lang="zh-CN" altLang="en-US" sz="28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网页信息提取</a:t>
            </a:r>
          </a:p>
        </p:txBody>
      </p:sp>
      <p:sp>
        <p:nvSpPr>
          <p:cNvPr id="94212" name="Text Box 66"/>
          <p:cNvSpPr txBox="1">
            <a:spLocks noChangeArrowheads="1"/>
          </p:cNvSpPr>
          <p:nvPr/>
        </p:nvSpPr>
        <p:spPr bwMode="auto">
          <a:xfrm>
            <a:off x="5400675" y="5027613"/>
            <a:ext cx="2986088" cy="1338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smtClean="0">
                <a:solidFill>
                  <a:srgbClr val="000000"/>
                </a:solidFill>
                <a:ea typeface="黑体" panose="02010609060101010101" pitchFamily="49" charset="-122"/>
              </a:rPr>
              <a:t>现代信息检索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smtClean="0">
                <a:solidFill>
                  <a:srgbClr val="FF3300"/>
                </a:solidFill>
              </a:rPr>
              <a:t>        </a:t>
            </a:r>
            <a:r>
              <a:rPr kumimoji="0" lang="zh-CN" altLang="en-US" sz="1800" b="1" smtClean="0">
                <a:solidFill>
                  <a:srgbClr val="990000"/>
                </a:solidFill>
              </a:rPr>
              <a:t>第一章：引论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smtClean="0">
                <a:solidFill>
                  <a:srgbClr val="990000"/>
                </a:solidFill>
              </a:rPr>
              <a:t>        第二章：信息检索模型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smtClean="0">
                <a:solidFill>
                  <a:srgbClr val="990000"/>
                </a:solidFill>
              </a:rPr>
              <a:t>        第三章：查询语言</a:t>
            </a:r>
            <a:endParaRPr kumimoji="0" lang="zh-CN" altLang="en-US" sz="1800" b="1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smtClean="0">
                <a:solidFill>
                  <a:srgbClr val="3333FF"/>
                </a:solidFill>
              </a:rPr>
              <a:t>    参考文献</a:t>
            </a:r>
            <a:endParaRPr kumimoji="0" lang="zh-CN" altLang="en-US" sz="1800" b="1" smtClean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grpSp>
        <p:nvGrpSpPr>
          <p:cNvPr id="94213" name="Group 67"/>
          <p:cNvGrpSpPr>
            <a:grpSpLocks/>
          </p:cNvGrpSpPr>
          <p:nvPr/>
        </p:nvGrpSpPr>
        <p:grpSpPr bwMode="auto">
          <a:xfrm>
            <a:off x="5045075" y="692150"/>
            <a:ext cx="3997325" cy="4248150"/>
            <a:chOff x="3012" y="768"/>
            <a:chExt cx="2676" cy="3240"/>
          </a:xfrm>
        </p:grpSpPr>
        <p:grpSp>
          <p:nvGrpSpPr>
            <p:cNvPr id="94216" name="Group 68"/>
            <p:cNvGrpSpPr>
              <a:grpSpLocks/>
            </p:cNvGrpSpPr>
            <p:nvPr/>
          </p:nvGrpSpPr>
          <p:grpSpPr bwMode="auto">
            <a:xfrm>
              <a:off x="3012" y="768"/>
              <a:ext cx="2508" cy="1696"/>
              <a:chOff x="240" y="1584"/>
              <a:chExt cx="2508" cy="1696"/>
            </a:xfrm>
          </p:grpSpPr>
          <p:sp>
            <p:nvSpPr>
              <p:cNvPr id="94229" name="Text Box 69"/>
              <p:cNvSpPr txBox="1">
                <a:spLocks noChangeArrowheads="1"/>
              </p:cNvSpPr>
              <p:nvPr/>
            </p:nvSpPr>
            <p:spPr bwMode="auto">
              <a:xfrm>
                <a:off x="948" y="1584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html</a:t>
                </a:r>
              </a:p>
            </p:txBody>
          </p:sp>
          <p:sp>
            <p:nvSpPr>
              <p:cNvPr id="94230" name="Text Box 70"/>
              <p:cNvSpPr txBox="1">
                <a:spLocks noChangeArrowheads="1"/>
              </p:cNvSpPr>
              <p:nvPr/>
            </p:nvSpPr>
            <p:spPr bwMode="auto">
              <a:xfrm>
                <a:off x="528" y="18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94231" name="Text Box 71"/>
              <p:cNvSpPr txBox="1">
                <a:spLocks noChangeArrowheads="1"/>
              </p:cNvSpPr>
              <p:nvPr/>
            </p:nvSpPr>
            <p:spPr bwMode="auto">
              <a:xfrm>
                <a:off x="1380" y="1848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body</a:t>
                </a:r>
              </a:p>
            </p:txBody>
          </p:sp>
          <p:sp>
            <p:nvSpPr>
              <p:cNvPr id="94232" name="Text Box 72"/>
              <p:cNvSpPr txBox="1">
                <a:spLocks noChangeArrowheads="1"/>
              </p:cNvSpPr>
              <p:nvPr/>
            </p:nvSpPr>
            <p:spPr bwMode="auto">
              <a:xfrm>
                <a:off x="240" y="21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title</a:t>
                </a:r>
              </a:p>
            </p:txBody>
          </p:sp>
          <p:grpSp>
            <p:nvGrpSpPr>
              <p:cNvPr id="94233" name="Group 73"/>
              <p:cNvGrpSpPr>
                <a:grpSpLocks/>
              </p:cNvGrpSpPr>
              <p:nvPr/>
            </p:nvGrpSpPr>
            <p:grpSpPr bwMode="auto">
              <a:xfrm>
                <a:off x="1032" y="2208"/>
                <a:ext cx="648" cy="302"/>
                <a:chOff x="1032" y="2436"/>
                <a:chExt cx="648" cy="302"/>
              </a:xfrm>
            </p:grpSpPr>
            <p:sp>
              <p:nvSpPr>
                <p:cNvPr id="942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94267" name="Rectangle 75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4" name="Group 76"/>
              <p:cNvGrpSpPr>
                <a:grpSpLocks/>
              </p:cNvGrpSpPr>
              <p:nvPr/>
            </p:nvGrpSpPr>
            <p:grpSpPr bwMode="auto">
              <a:xfrm>
                <a:off x="1416" y="3000"/>
                <a:ext cx="360" cy="280"/>
                <a:chOff x="1200" y="3348"/>
                <a:chExt cx="360" cy="280"/>
              </a:xfrm>
            </p:grpSpPr>
            <p:sp>
              <p:nvSpPr>
                <p:cNvPr id="942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94265" name="Rectangle 78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5" name="Group 79"/>
              <p:cNvGrpSpPr>
                <a:grpSpLocks/>
              </p:cNvGrpSpPr>
              <p:nvPr/>
            </p:nvGrpSpPr>
            <p:grpSpPr bwMode="auto">
              <a:xfrm>
                <a:off x="804" y="2580"/>
                <a:ext cx="360" cy="302"/>
                <a:chOff x="600" y="2880"/>
                <a:chExt cx="360" cy="302"/>
              </a:xfrm>
            </p:grpSpPr>
            <p:sp>
              <p:nvSpPr>
                <p:cNvPr id="942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94263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6" name="Group 82"/>
              <p:cNvGrpSpPr>
                <a:grpSpLocks/>
              </p:cNvGrpSpPr>
              <p:nvPr/>
            </p:nvGrpSpPr>
            <p:grpSpPr bwMode="auto">
              <a:xfrm>
                <a:off x="1752" y="2580"/>
                <a:ext cx="360" cy="280"/>
                <a:chOff x="600" y="2880"/>
                <a:chExt cx="360" cy="280"/>
              </a:xfrm>
            </p:grpSpPr>
            <p:sp>
              <p:nvSpPr>
                <p:cNvPr id="942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94261" name="Rectangle 84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7" name="Group 85"/>
              <p:cNvGrpSpPr>
                <a:grpSpLocks/>
              </p:cNvGrpSpPr>
              <p:nvPr/>
            </p:nvGrpSpPr>
            <p:grpSpPr bwMode="auto">
              <a:xfrm>
                <a:off x="2388" y="2580"/>
                <a:ext cx="360" cy="302"/>
                <a:chOff x="600" y="2880"/>
                <a:chExt cx="360" cy="302"/>
              </a:xfrm>
            </p:grpSpPr>
            <p:sp>
              <p:nvSpPr>
                <p:cNvPr id="942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94259" name="Rectangle 87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8" name="Group 88"/>
              <p:cNvGrpSpPr>
                <a:grpSpLocks/>
              </p:cNvGrpSpPr>
              <p:nvPr/>
            </p:nvGrpSpPr>
            <p:grpSpPr bwMode="auto">
              <a:xfrm>
                <a:off x="1788" y="3000"/>
                <a:ext cx="360" cy="280"/>
                <a:chOff x="1200" y="3348"/>
                <a:chExt cx="360" cy="280"/>
              </a:xfrm>
            </p:grpSpPr>
            <p:sp>
              <p:nvSpPr>
                <p:cNvPr id="9425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94257" name="Rectangle 90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39" name="Group 91"/>
              <p:cNvGrpSpPr>
                <a:grpSpLocks/>
              </p:cNvGrpSpPr>
              <p:nvPr/>
            </p:nvGrpSpPr>
            <p:grpSpPr bwMode="auto">
              <a:xfrm>
                <a:off x="2184" y="2999"/>
                <a:ext cx="360" cy="280"/>
                <a:chOff x="1200" y="3347"/>
                <a:chExt cx="360" cy="280"/>
              </a:xfrm>
            </p:grpSpPr>
            <p:sp>
              <p:nvSpPr>
                <p:cNvPr id="9425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00" y="3347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94255" name="Rectangle 93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4240" name="Group 94"/>
              <p:cNvGrpSpPr>
                <a:grpSpLocks/>
              </p:cNvGrpSpPr>
              <p:nvPr/>
            </p:nvGrpSpPr>
            <p:grpSpPr bwMode="auto">
              <a:xfrm>
                <a:off x="1956" y="2208"/>
                <a:ext cx="648" cy="279"/>
                <a:chOff x="1032" y="2436"/>
                <a:chExt cx="648" cy="279"/>
              </a:xfrm>
            </p:grpSpPr>
            <p:sp>
              <p:nvSpPr>
                <p:cNvPr id="94252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94253" name="Rectangle 96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241" name="Line 97"/>
              <p:cNvSpPr>
                <a:spLocks noChangeShapeType="1"/>
              </p:cNvSpPr>
              <p:nvPr/>
            </p:nvSpPr>
            <p:spPr bwMode="auto">
              <a:xfrm flipH="1">
                <a:off x="1092" y="17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2" name="Line 98"/>
              <p:cNvSpPr>
                <a:spLocks noChangeShapeType="1"/>
              </p:cNvSpPr>
              <p:nvPr/>
            </p:nvSpPr>
            <p:spPr bwMode="auto">
              <a:xfrm flipH="1">
                <a:off x="696" y="20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3" name="Line 99"/>
              <p:cNvSpPr>
                <a:spLocks noChangeShapeType="1"/>
              </p:cNvSpPr>
              <p:nvPr/>
            </p:nvSpPr>
            <p:spPr bwMode="auto">
              <a:xfrm>
                <a:off x="1548" y="175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4" name="Line 100"/>
              <p:cNvSpPr>
                <a:spLocks noChangeShapeType="1"/>
              </p:cNvSpPr>
              <p:nvPr/>
            </p:nvSpPr>
            <p:spPr bwMode="auto">
              <a:xfrm>
                <a:off x="1920" y="210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5" name="Line 101"/>
              <p:cNvSpPr>
                <a:spLocks noChangeShapeType="1"/>
              </p:cNvSpPr>
              <p:nvPr/>
            </p:nvSpPr>
            <p:spPr bwMode="auto">
              <a:xfrm>
                <a:off x="2340" y="24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6" name="Line 102"/>
              <p:cNvSpPr>
                <a:spLocks noChangeShapeType="1"/>
              </p:cNvSpPr>
              <p:nvPr/>
            </p:nvSpPr>
            <p:spPr bwMode="auto">
              <a:xfrm flipH="1">
                <a:off x="1992" y="2472"/>
                <a:ext cx="204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7" name="Line 103"/>
              <p:cNvSpPr>
                <a:spLocks noChangeShapeType="1"/>
              </p:cNvSpPr>
              <p:nvPr/>
            </p:nvSpPr>
            <p:spPr bwMode="auto">
              <a:xfrm flipH="1">
                <a:off x="1452" y="207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8" name="Line 104"/>
              <p:cNvSpPr>
                <a:spLocks noChangeShapeType="1"/>
              </p:cNvSpPr>
              <p:nvPr/>
            </p:nvSpPr>
            <p:spPr bwMode="auto">
              <a:xfrm flipH="1">
                <a:off x="1032" y="243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9" name="Line 105"/>
              <p:cNvSpPr>
                <a:spLocks noChangeShapeType="1"/>
              </p:cNvSpPr>
              <p:nvPr/>
            </p:nvSpPr>
            <p:spPr bwMode="auto">
              <a:xfrm flipH="1">
                <a:off x="1632" y="2844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0" name="Line 106"/>
              <p:cNvSpPr>
                <a:spLocks noChangeShapeType="1"/>
              </p:cNvSpPr>
              <p:nvPr/>
            </p:nvSpPr>
            <p:spPr bwMode="auto">
              <a:xfrm>
                <a:off x="2052" y="28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1" name="Line 107"/>
              <p:cNvSpPr>
                <a:spLocks noChangeShapeType="1"/>
              </p:cNvSpPr>
              <p:nvPr/>
            </p:nvSpPr>
            <p:spPr bwMode="auto">
              <a:xfrm>
                <a:off x="1932" y="285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17" name="Text Box 108"/>
            <p:cNvSpPr txBox="1">
              <a:spLocks noChangeArrowheads="1"/>
            </p:cNvSpPr>
            <p:nvPr/>
          </p:nvSpPr>
          <p:spPr bwMode="auto">
            <a:xfrm>
              <a:off x="3136" y="1800"/>
              <a:ext cx="272" cy="9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现代信息检索</a:t>
              </a:r>
            </a:p>
          </p:txBody>
        </p:sp>
        <p:sp>
          <p:nvSpPr>
            <p:cNvPr id="94218" name="Text Box 109"/>
            <p:cNvSpPr txBox="1">
              <a:spLocks noChangeArrowheads="1"/>
            </p:cNvSpPr>
            <p:nvPr/>
          </p:nvSpPr>
          <p:spPr bwMode="auto">
            <a:xfrm>
              <a:off x="3628" y="2208"/>
              <a:ext cx="272" cy="5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封面图</a:t>
              </a:r>
            </a:p>
          </p:txBody>
        </p:sp>
        <p:sp>
          <p:nvSpPr>
            <p:cNvPr id="94219" name="Text Box 110"/>
            <p:cNvSpPr txBox="1">
              <a:spLocks noChangeArrowheads="1"/>
            </p:cNvSpPr>
            <p:nvPr/>
          </p:nvSpPr>
          <p:spPr bwMode="auto">
            <a:xfrm>
              <a:off x="4216" y="2675"/>
              <a:ext cx="272" cy="93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第一章：绪论</a:t>
              </a:r>
            </a:p>
          </p:txBody>
        </p:sp>
        <p:sp>
          <p:nvSpPr>
            <p:cNvPr id="94220" name="Text Box 111"/>
            <p:cNvSpPr txBox="1">
              <a:spLocks noChangeArrowheads="1"/>
            </p:cNvSpPr>
            <p:nvPr/>
          </p:nvSpPr>
          <p:spPr bwMode="auto">
            <a:xfrm>
              <a:off x="4600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第二章：检索模型</a:t>
              </a:r>
            </a:p>
          </p:txBody>
        </p:sp>
        <p:sp>
          <p:nvSpPr>
            <p:cNvPr id="94221" name="Text Box 112"/>
            <p:cNvSpPr txBox="1">
              <a:spLocks noChangeArrowheads="1"/>
            </p:cNvSpPr>
            <p:nvPr/>
          </p:nvSpPr>
          <p:spPr bwMode="auto">
            <a:xfrm>
              <a:off x="5008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第三章：查询语言</a:t>
              </a:r>
            </a:p>
          </p:txBody>
        </p:sp>
        <p:sp>
          <p:nvSpPr>
            <p:cNvPr id="94222" name="Text Box 113"/>
            <p:cNvSpPr txBox="1">
              <a:spLocks noChangeArrowheads="1"/>
            </p:cNvSpPr>
            <p:nvPr/>
          </p:nvSpPr>
          <p:spPr bwMode="auto">
            <a:xfrm>
              <a:off x="5416" y="2256"/>
              <a:ext cx="272" cy="116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参考文献</a:t>
              </a:r>
            </a:p>
          </p:txBody>
        </p:sp>
        <p:sp>
          <p:nvSpPr>
            <p:cNvPr id="94223" name="Line 114"/>
            <p:cNvSpPr>
              <a:spLocks noChangeShapeType="1"/>
            </p:cNvSpPr>
            <p:nvPr/>
          </p:nvSpPr>
          <p:spPr bwMode="auto">
            <a:xfrm flipH="1">
              <a:off x="3276" y="1572"/>
              <a:ext cx="13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224" name="Line 115"/>
            <p:cNvSpPr>
              <a:spLocks noChangeShapeType="1"/>
            </p:cNvSpPr>
            <p:nvPr/>
          </p:nvSpPr>
          <p:spPr bwMode="auto">
            <a:xfrm>
              <a:off x="5412" y="2016"/>
              <a:ext cx="13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225" name="Line 116"/>
            <p:cNvSpPr>
              <a:spLocks noChangeShapeType="1"/>
            </p:cNvSpPr>
            <p:nvPr/>
          </p:nvSpPr>
          <p:spPr bwMode="auto">
            <a:xfrm>
              <a:off x="3756" y="2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226" name="Line 117"/>
            <p:cNvSpPr>
              <a:spLocks noChangeShapeType="1"/>
            </p:cNvSpPr>
            <p:nvPr/>
          </p:nvSpPr>
          <p:spPr bwMode="auto">
            <a:xfrm>
              <a:off x="434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227" name="Line 118"/>
            <p:cNvSpPr>
              <a:spLocks noChangeShapeType="1"/>
            </p:cNvSpPr>
            <p:nvPr/>
          </p:nvSpPr>
          <p:spPr bwMode="auto">
            <a:xfrm>
              <a:off x="4728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228" name="Line 119"/>
            <p:cNvSpPr>
              <a:spLocks noChangeShapeType="1"/>
            </p:cNvSpPr>
            <p:nvPr/>
          </p:nvSpPr>
          <p:spPr bwMode="auto">
            <a:xfrm>
              <a:off x="5124" y="2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4214" name="AutoShape 120"/>
          <p:cNvSpPr>
            <a:spLocks noChangeArrowheads="1"/>
          </p:cNvSpPr>
          <p:nvPr/>
        </p:nvSpPr>
        <p:spPr bwMode="auto">
          <a:xfrm>
            <a:off x="4859338" y="3500438"/>
            <a:ext cx="649287" cy="6492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77627" name="Text Box 123"/>
          <p:cNvSpPr txBox="1">
            <a:spLocks noChangeArrowheads="1"/>
          </p:cNvSpPr>
          <p:nvPr/>
        </p:nvSpPr>
        <p:spPr bwMode="auto">
          <a:xfrm>
            <a:off x="1835150" y="2205038"/>
            <a:ext cx="2232025" cy="588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广义表</a:t>
            </a:r>
          </a:p>
        </p:txBody>
      </p:sp>
    </p:spTree>
    <p:extLst>
      <p:ext uri="{BB962C8B-B14F-4D97-AF65-F5344CB8AC3E}">
        <p14:creationId xmlns:p14="http://schemas.microsoft.com/office/powerpoint/2010/main" val="220396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27125" y="152400"/>
            <a:ext cx="673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5400" b="1" smtClean="0">
                <a:solidFill>
                  <a:srgbClr val="CC3399"/>
                </a:solidFill>
              </a:rPr>
              <a:t>5.4 </a:t>
            </a:r>
            <a:r>
              <a:rPr lang="zh-CN" altLang="en-US" sz="5400" b="1" smtClean="0">
                <a:solidFill>
                  <a:srgbClr val="CC3399"/>
                </a:solidFill>
                <a:ea typeface="楷体_GB2312" pitchFamily="49" charset="-122"/>
              </a:rPr>
              <a:t>广义表的类型定义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241300" y="928688"/>
            <a:ext cx="8499475" cy="5673725"/>
            <a:chOff x="152" y="585"/>
            <a:chExt cx="5354" cy="3574"/>
          </a:xfrm>
        </p:grpSpPr>
        <p:sp>
          <p:nvSpPr>
            <p:cNvPr id="96261" name="Text Box 4"/>
            <p:cNvSpPr txBox="1">
              <a:spLocks noChangeArrowheads="1"/>
            </p:cNvSpPr>
            <p:nvPr/>
          </p:nvSpPr>
          <p:spPr bwMode="auto">
            <a:xfrm>
              <a:off x="152" y="585"/>
              <a:ext cx="5354" cy="3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00"/>
                  </a:solidFill>
                  <a:ea typeface="楷体_GB2312" pitchFamily="49" charset="-122"/>
                </a:rPr>
                <a:t>ADT Glist {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 </a:t>
              </a:r>
              <a:r>
                <a:rPr lang="zh-CN" altLang="en-US" sz="3600" b="1" smtClean="0">
                  <a:solidFill>
                    <a:srgbClr val="9933FF"/>
                  </a:solidFill>
                  <a:ea typeface="楷体_GB2312" pitchFamily="49" charset="-122"/>
                </a:rPr>
                <a:t>数据对象</a:t>
              </a:r>
              <a:r>
                <a:rPr lang="zh-CN" altLang="en-US" sz="3600" smtClean="0">
                  <a:solidFill>
                    <a:srgbClr val="9933FF"/>
                  </a:solidFill>
                  <a:ea typeface="楷体_GB2312" pitchFamily="49" charset="-122"/>
                </a:rPr>
                <a:t>：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lang="zh-CN" altLang="en-US" sz="3600" smtClean="0">
                  <a:solidFill>
                    <a:srgbClr val="000000"/>
                  </a:solidFill>
                  <a:ea typeface="楷体_GB2312" pitchFamily="49" charset="-122"/>
                </a:rPr>
                <a:t>＝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{e</a:t>
              </a:r>
              <a:r>
                <a:rPr lang="en-US" altLang="zh-CN" sz="3600" baseline="-2500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| i=1,2,..,n;  n≥0;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                   </a:t>
              </a:r>
              <a:r>
                <a:rPr lang="en-US" altLang="zh-CN" sz="3600" smtClean="0">
                  <a:solidFill>
                    <a:srgbClr val="0000FF"/>
                  </a:solidFill>
                  <a:ea typeface="楷体_GB2312" pitchFamily="49" charset="-122"/>
                </a:rPr>
                <a:t>e</a:t>
              </a:r>
              <a:r>
                <a:rPr lang="en-US" altLang="zh-CN" sz="3600" baseline="-25000" smtClean="0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r>
                <a:rPr lang="en-US" altLang="zh-CN" sz="3600" smtClean="0">
                  <a:solidFill>
                    <a:srgbClr val="0000FF"/>
                  </a:solidFill>
                  <a:ea typeface="楷体_GB2312" pitchFamily="49" charset="-122"/>
                </a:rPr>
                <a:t>∈AtomSet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3600" smtClean="0">
                  <a:solidFill>
                    <a:srgbClr val="000000"/>
                  </a:solidFill>
                  <a:ea typeface="楷体_GB2312" pitchFamily="49" charset="-122"/>
                </a:rPr>
                <a:t>或 </a:t>
              </a:r>
              <a:r>
                <a:rPr lang="en-US" altLang="zh-CN" sz="3600" smtClean="0">
                  <a:solidFill>
                    <a:srgbClr val="0000FF"/>
                  </a:solidFill>
                  <a:ea typeface="楷体_GB2312" pitchFamily="49" charset="-122"/>
                </a:rPr>
                <a:t>e</a:t>
              </a:r>
              <a:r>
                <a:rPr lang="en-US" altLang="zh-CN" sz="3600" baseline="-25000" smtClean="0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r>
                <a:rPr lang="en-US" altLang="zh-CN" sz="3600" smtClean="0">
                  <a:solidFill>
                    <a:srgbClr val="0000FF"/>
                  </a:solidFill>
                  <a:ea typeface="楷体_GB2312" pitchFamily="49" charset="-122"/>
                </a:rPr>
                <a:t>∈GList,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                   AtomSet</a:t>
              </a:r>
              <a:r>
                <a:rPr lang="zh-CN" altLang="en-US" sz="3600" smtClean="0">
                  <a:solidFill>
                    <a:srgbClr val="000000"/>
                  </a:solidFill>
                  <a:ea typeface="楷体_GB2312" pitchFamily="49" charset="-122"/>
                </a:rPr>
                <a:t>为某个数据对象  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}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 </a:t>
              </a:r>
              <a:r>
                <a:rPr lang="zh-CN" altLang="en-US" sz="3600" b="1" smtClean="0">
                  <a:solidFill>
                    <a:srgbClr val="9933FF"/>
                  </a:solidFill>
                  <a:ea typeface="楷体_GB2312" pitchFamily="49" charset="-122"/>
                </a:rPr>
                <a:t>数据关系：</a:t>
              </a:r>
              <a:endParaRPr lang="zh-CN" altLang="en-US" sz="3600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smtClean="0">
                  <a:solidFill>
                    <a:srgbClr val="000000"/>
                  </a:solidFill>
                  <a:ea typeface="楷体_GB2312" pitchFamily="49" charset="-122"/>
                </a:rPr>
                <a:t>            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LR</a:t>
              </a:r>
              <a:r>
                <a:rPr lang="zh-CN" altLang="en-US" sz="3600" smtClean="0">
                  <a:solidFill>
                    <a:srgbClr val="000000"/>
                  </a:solidFill>
                  <a:ea typeface="楷体_GB2312" pitchFamily="49" charset="-122"/>
                </a:rPr>
                <a:t>＝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{&lt;e</a:t>
              </a:r>
              <a:r>
                <a:rPr lang="en-US" altLang="zh-CN" sz="3600" baseline="-25000" smtClean="0">
                  <a:solidFill>
                    <a:srgbClr val="000000"/>
                  </a:solidFill>
                  <a:ea typeface="楷体_GB2312" pitchFamily="49" charset="-122"/>
                </a:rPr>
                <a:t>i-1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, e</a:t>
              </a:r>
              <a:r>
                <a:rPr lang="en-US" altLang="zh-CN" sz="3600" baseline="-2500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&gt;| e</a:t>
              </a:r>
              <a:r>
                <a:rPr lang="en-US" altLang="zh-CN" sz="3600" baseline="-25000" smtClean="0">
                  <a:solidFill>
                    <a:srgbClr val="000000"/>
                  </a:solidFill>
                  <a:ea typeface="楷体_GB2312" pitchFamily="49" charset="-122"/>
                </a:rPr>
                <a:t>i-1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 ,e</a:t>
              </a:r>
              <a:r>
                <a:rPr lang="en-US" altLang="zh-CN" sz="3600" baseline="-2500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3600" smtClean="0">
                  <a:solidFill>
                    <a:srgbClr val="000000"/>
                  </a:solidFill>
                  <a:ea typeface="楷体_GB2312" pitchFamily="49" charset="-122"/>
                </a:rPr>
                <a:t>∈D, 2≤i≤n}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smtClean="0">
                  <a:solidFill>
                    <a:srgbClr val="000000"/>
                  </a:solidFill>
                  <a:ea typeface="楷体_GB2312" pitchFamily="49" charset="-122"/>
                </a:rPr>
                <a:t>} ADT</a:t>
              </a:r>
              <a:r>
                <a:rPr lang="en-US" altLang="zh-CN" smtClean="0">
                  <a:solidFill>
                    <a:srgbClr val="000000"/>
                  </a:solidFill>
                  <a:ea typeface="楷体_GB2312" pitchFamily="49" charset="-122"/>
                </a:rPr>
                <a:t> Glist</a:t>
              </a:r>
            </a:p>
          </p:txBody>
        </p:sp>
        <p:sp>
          <p:nvSpPr>
            <p:cNvPr id="96262" name="Rectangle 5"/>
            <p:cNvSpPr>
              <a:spLocks noChangeArrowheads="1"/>
            </p:cNvSpPr>
            <p:nvPr/>
          </p:nvSpPr>
          <p:spPr bwMode="auto">
            <a:xfrm>
              <a:off x="336" y="3120"/>
              <a:ext cx="13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3600" b="1" u="sng" smtClean="0">
                  <a:solidFill>
                    <a:srgbClr val="FF0000"/>
                  </a:solidFill>
                  <a:ea typeface="楷体_GB2312" pitchFamily="49" charset="-122"/>
                </a:rPr>
                <a:t>基本操作:</a:t>
              </a:r>
            </a:p>
          </p:txBody>
        </p:sp>
      </p:grpSp>
      <p:sp>
        <p:nvSpPr>
          <p:cNvPr id="96260" name="矩形 2"/>
          <p:cNvSpPr>
            <a:spLocks noChangeArrowheads="1"/>
          </p:cNvSpPr>
          <p:nvPr/>
        </p:nvSpPr>
        <p:spPr bwMode="auto">
          <a:xfrm>
            <a:off x="4662488" y="5545138"/>
            <a:ext cx="3059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(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1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2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, …,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n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 )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8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376238" y="1400175"/>
            <a:ext cx="659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广义表是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递归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定义的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线性结构</a:t>
            </a:r>
            <a:endParaRPr lang="zh-CN" altLang="en-US" sz="3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512763" y="2185988"/>
            <a:ext cx="895350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3333CC"/>
                </a:solidFill>
                <a:ea typeface="楷体_GB2312" pitchFamily="49" charset="-122"/>
              </a:rPr>
              <a:t>递归的两层含义：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3600" smtClean="0">
                <a:solidFill>
                  <a:srgbClr val="3333CC"/>
                </a:solidFill>
                <a:ea typeface="楷体_GB2312" pitchFamily="49" charset="-122"/>
              </a:rPr>
              <a:t>1).  </a:t>
            </a:r>
            <a:r>
              <a:rPr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广义表的元素是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另一个</a:t>
            </a:r>
            <a:r>
              <a:rPr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广义表；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      </a:t>
            </a:r>
            <a:r>
              <a:rPr lang="en-US" altLang="zh-CN" sz="3600" smtClean="0">
                <a:solidFill>
                  <a:srgbClr val="3333CC"/>
                </a:solidFill>
                <a:ea typeface="楷体_GB2312" pitchFamily="49" charset="-122"/>
              </a:rPr>
              <a:t>2).  </a:t>
            </a:r>
            <a:r>
              <a:rPr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广义表的某个元素就是广义表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本身</a:t>
            </a:r>
            <a:r>
              <a:rPr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；</a:t>
            </a:r>
            <a:r>
              <a:rPr lang="zh-CN" altLang="en-US" sz="40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552450" y="4318000"/>
            <a:ext cx="80105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990033"/>
                </a:solidFill>
                <a:ea typeface="楷体_GB2312" pitchFamily="49" charset="-122"/>
              </a:rPr>
              <a:t>例如</a:t>
            </a:r>
            <a:r>
              <a:rPr lang="en-US" altLang="zh-CN" sz="4000" b="1" smtClean="0">
                <a:solidFill>
                  <a:srgbClr val="990033"/>
                </a:solidFill>
                <a:ea typeface="楷体_GB2312" pitchFamily="49" charset="-122"/>
              </a:rPr>
              <a:t>: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D = ((a,(b,c)), F)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 F = (d, (e))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B = (a, B) = (a, (a, (a, 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,  ) ) )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28600" y="195263"/>
            <a:ext cx="88392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CC3399"/>
                </a:solidFill>
                <a:ea typeface="楷体_GB2312" pitchFamily="49" charset="-122"/>
              </a:rPr>
              <a:t>广义表</a:t>
            </a:r>
            <a:r>
              <a:rPr lang="zh-CN" altLang="en-US" sz="4400" b="1" smtClean="0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LS = (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1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2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, …, 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baseline="-25000" smtClean="0">
                <a:solidFill>
                  <a:srgbClr val="6600CC"/>
                </a:solidFill>
                <a:ea typeface="楷体_GB2312" pitchFamily="49" charset="-122"/>
              </a:rPr>
              <a:t>n</a:t>
            </a:r>
            <a:r>
              <a:rPr lang="en-US" altLang="zh-CN" sz="3600" b="1" smtClean="0">
                <a:solidFill>
                  <a:srgbClr val="6600CC"/>
                </a:solidFill>
                <a:ea typeface="楷体_GB2312" pitchFamily="49" charset="-122"/>
              </a:rPr>
              <a:t> )</a:t>
            </a:r>
            <a:r>
              <a:rPr lang="zh-CN" altLang="en-US" sz="4000" b="1" smtClean="0">
                <a:solidFill>
                  <a:srgbClr val="6600CC"/>
                </a:solidFill>
                <a:ea typeface="楷体_GB2312" pitchFamily="49" charset="-122"/>
              </a:rPr>
              <a:t>的结构特点</a:t>
            </a:r>
            <a:r>
              <a:rPr lang="en-US" altLang="zh-CN" sz="4000" b="1" smtClean="0">
                <a:solidFill>
                  <a:srgbClr val="6600CC"/>
                </a:solidFill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2968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utoUpdateAnimBg="0"/>
      <p:bldP spid="334851" grpId="0" autoUpdateAnimBg="0"/>
      <p:bldP spid="3348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738188"/>
            <a:ext cx="937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广义表的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长度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定义为最外层包含元素个数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1303338" y="2027238"/>
            <a:ext cx="5256212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990033"/>
                </a:solidFill>
                <a:ea typeface="楷体_GB2312" pitchFamily="49" charset="-122"/>
              </a:rPr>
              <a:t>例如</a:t>
            </a:r>
            <a:r>
              <a:rPr lang="en-US" altLang="zh-CN" sz="4000" b="1" smtClean="0">
                <a:solidFill>
                  <a:srgbClr val="990033"/>
                </a:solidFill>
                <a:ea typeface="楷体_GB2312" pitchFamily="49" charset="-122"/>
              </a:rPr>
              <a:t>: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A = (  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F = (d, (e))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D = ((a,(b,c)), F)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4624388" y="2074863"/>
            <a:ext cx="1706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5380038" y="2778125"/>
            <a:ext cx="1706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6575425" y="3498850"/>
            <a:ext cx="170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7990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  <p:bldP spid="336900" grpId="0" autoUpdateAnimBg="0"/>
      <p:bldP spid="336901" grpId="0" autoUpdateAnimBg="0"/>
      <p:bldP spid="33690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0"/>
            <a:ext cx="8574088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3. 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广义表的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深度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定义为所含括弧的重数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:“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原子”的深度为 </a:t>
            </a:r>
            <a:r>
              <a:rPr lang="en-US" altLang="zh-CN" sz="3600" b="1" smtClean="0">
                <a:solidFill>
                  <a:srgbClr val="9933FF"/>
                </a:solidFill>
                <a:ea typeface="楷体_GB2312" pitchFamily="49" charset="-122"/>
              </a:rPr>
              <a:t>0 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            “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空表”的深度为 </a:t>
            </a:r>
            <a:r>
              <a:rPr lang="en-US" altLang="zh-CN" sz="3600" b="1" smtClean="0">
                <a:solidFill>
                  <a:srgbClr val="9933FF"/>
                </a:solidFill>
                <a:ea typeface="楷体_GB2312" pitchFamily="49" charset="-122"/>
              </a:rPr>
              <a:t>1 </a:t>
            </a: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614363" y="4859338"/>
            <a:ext cx="788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广义表的深度 </a:t>
            </a:r>
            <a:r>
              <a:rPr lang="en-US" altLang="zh-CN" sz="36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3600" b="1" smtClean="0">
                <a:solidFill>
                  <a:srgbClr val="990033"/>
                </a:solidFill>
                <a:ea typeface="楷体_GB2312" pitchFamily="49" charset="-122"/>
              </a:rPr>
              <a:t>Max {</a:t>
            </a:r>
            <a:r>
              <a:rPr lang="zh-CN" altLang="en-US" sz="3600" b="1" smtClean="0">
                <a:solidFill>
                  <a:srgbClr val="990033"/>
                </a:solidFill>
                <a:ea typeface="楷体_GB2312" pitchFamily="49" charset="-122"/>
              </a:rPr>
              <a:t>子表的深度</a:t>
            </a:r>
            <a:r>
              <a:rPr lang="en-US" altLang="zh-CN" sz="3600" b="1" smtClean="0">
                <a:solidFill>
                  <a:srgbClr val="990033"/>
                </a:solidFill>
                <a:ea typeface="楷体_GB2312" pitchFamily="49" charset="-122"/>
              </a:rPr>
              <a:t>} +1</a:t>
            </a:r>
            <a:endParaRPr lang="en-US" altLang="zh-CN" sz="3600" b="1" smtClean="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0" y="1992313"/>
            <a:ext cx="835025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990033"/>
                </a:solidFill>
                <a:ea typeface="楷体_GB2312" pitchFamily="49" charset="-122"/>
              </a:rPr>
              <a:t>例如</a:t>
            </a:r>
            <a:r>
              <a:rPr lang="en-US" altLang="zh-CN" sz="4000" b="1" smtClean="0">
                <a:solidFill>
                  <a:srgbClr val="990033"/>
                </a:solidFill>
                <a:ea typeface="楷体_GB2312" pitchFamily="49" charset="-122"/>
              </a:rPr>
              <a:t>: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A = (  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F = (d, (e))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D = ((a,(b,c)), E)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3321050" y="2039938"/>
            <a:ext cx="170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4076700" y="2743200"/>
            <a:ext cx="170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6921500" y="4167188"/>
            <a:ext cx="170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827213" y="4152900"/>
            <a:ext cx="534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smtClean="0">
                <a:solidFill>
                  <a:srgbClr val="990033"/>
                </a:solidFill>
                <a:ea typeface="楷体_GB2312" pitchFamily="49" charset="-122"/>
              </a:rPr>
              <a:t> </a:t>
            </a: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</a:rPr>
              <a:t> = ((a,(b,c)), ((d, (e)),f) )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322388" y="5491163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B  =  (a, B) =  (a, (a, (a, </a:t>
            </a: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,  ) ) )</a:t>
            </a:r>
            <a:endParaRPr lang="en-US" altLang="zh-CN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158750" y="6216650"/>
            <a:ext cx="898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3600" smtClean="0">
                <a:solidFill>
                  <a:srgbClr val="0000FF"/>
                </a:solidFill>
                <a:ea typeface="楷体_GB2312" pitchFamily="49" charset="-122"/>
              </a:rPr>
              <a:t>递归表的深度是无穷值，长度是有限值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892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3400" y="355600"/>
            <a:ext cx="7053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4.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广义表是一个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多层次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线性结构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22263" y="931863"/>
            <a:ext cx="2251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5400" b="1" smtClean="0">
                <a:solidFill>
                  <a:srgbClr val="000000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084263" y="1846263"/>
            <a:ext cx="22717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FF0000"/>
                </a:solidFill>
              </a:rPr>
              <a:t>D=(</a:t>
            </a:r>
            <a:r>
              <a:rPr lang="en-US" altLang="zh-CN" sz="4400" b="1" smtClean="0">
                <a:solidFill>
                  <a:srgbClr val="0000FF"/>
                </a:solidFill>
              </a:rPr>
              <a:t>E</a:t>
            </a:r>
            <a:r>
              <a:rPr lang="en-US" altLang="zh-CN" sz="4400" b="1" smtClean="0">
                <a:solidFill>
                  <a:srgbClr val="FF0000"/>
                </a:solidFill>
              </a:rPr>
              <a:t>, </a:t>
            </a:r>
            <a:r>
              <a:rPr lang="en-US" altLang="zh-CN" sz="4400" b="1" smtClean="0">
                <a:solidFill>
                  <a:srgbClr val="0000FF"/>
                </a:solidFill>
              </a:rPr>
              <a:t>F</a:t>
            </a:r>
            <a:r>
              <a:rPr lang="en-US" altLang="zh-CN" sz="4400" b="1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46063" y="2570163"/>
            <a:ext cx="32607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4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4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smtClean="0">
                <a:solidFill>
                  <a:srgbClr val="0000FF"/>
                </a:solidFill>
              </a:rPr>
              <a:t>E=(</a:t>
            </a:r>
            <a:r>
              <a:rPr lang="en-US" altLang="zh-CN" sz="4400" b="1" smtClean="0">
                <a:solidFill>
                  <a:srgbClr val="990033"/>
                </a:solidFill>
              </a:rPr>
              <a:t>a</a:t>
            </a:r>
            <a:r>
              <a:rPr lang="en-US" altLang="zh-CN" sz="4400" smtClean="0">
                <a:solidFill>
                  <a:srgbClr val="0000FF"/>
                </a:solidFill>
              </a:rPr>
              <a:t>,</a:t>
            </a:r>
            <a:r>
              <a:rPr lang="en-US" altLang="zh-CN" sz="4400" smtClean="0">
                <a:solidFill>
                  <a:srgbClr val="000000"/>
                </a:solidFill>
              </a:rPr>
              <a:t> </a:t>
            </a:r>
            <a:r>
              <a:rPr lang="en-US" altLang="zh-CN" sz="4400" smtClean="0">
                <a:solidFill>
                  <a:srgbClr val="990033"/>
                </a:solidFill>
              </a:rPr>
              <a:t>(</a:t>
            </a:r>
            <a:r>
              <a:rPr lang="en-US" altLang="zh-CN" sz="4400" b="1" smtClean="0">
                <a:solidFill>
                  <a:srgbClr val="9933FF"/>
                </a:solidFill>
              </a:rPr>
              <a:t>b</a:t>
            </a:r>
            <a:r>
              <a:rPr lang="en-US" altLang="zh-CN" sz="4400" smtClean="0">
                <a:solidFill>
                  <a:srgbClr val="990033"/>
                </a:solidFill>
              </a:rPr>
              <a:t>,</a:t>
            </a:r>
            <a:r>
              <a:rPr lang="en-US" altLang="zh-CN" sz="4400" smtClean="0">
                <a:solidFill>
                  <a:srgbClr val="000000"/>
                </a:solidFill>
              </a:rPr>
              <a:t> </a:t>
            </a:r>
            <a:r>
              <a:rPr lang="en-US" altLang="zh-CN" sz="4400" b="1" smtClean="0">
                <a:solidFill>
                  <a:srgbClr val="9933FF"/>
                </a:solidFill>
              </a:rPr>
              <a:t>c</a:t>
            </a:r>
            <a:r>
              <a:rPr lang="en-US" altLang="zh-CN" sz="4400" smtClean="0">
                <a:solidFill>
                  <a:srgbClr val="990033"/>
                </a:solidFill>
              </a:rPr>
              <a:t>)</a:t>
            </a:r>
            <a:r>
              <a:rPr lang="en-US" altLang="zh-CN" sz="4400" smtClean="0">
                <a:solidFill>
                  <a:srgbClr val="0000FF"/>
                </a:solidFill>
              </a:rPr>
              <a:t>)</a:t>
            </a:r>
            <a:endParaRPr lang="en-US" altLang="zh-CN" sz="440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400" smtClean="0">
                <a:solidFill>
                  <a:srgbClr val="000000"/>
                </a:solidFill>
              </a:rPr>
              <a:t>  </a:t>
            </a:r>
            <a:r>
              <a:rPr lang="en-US" altLang="zh-CN" sz="4400" smtClean="0">
                <a:solidFill>
                  <a:srgbClr val="0000FF"/>
                </a:solidFill>
              </a:rPr>
              <a:t>F=(</a:t>
            </a:r>
            <a:r>
              <a:rPr lang="en-US" altLang="zh-CN" sz="4400" b="1" smtClean="0">
                <a:solidFill>
                  <a:srgbClr val="990033"/>
                </a:solidFill>
              </a:rPr>
              <a:t>d</a:t>
            </a:r>
            <a:r>
              <a:rPr lang="en-US" altLang="zh-CN" sz="4400" smtClean="0">
                <a:solidFill>
                  <a:srgbClr val="0000FF"/>
                </a:solidFill>
              </a:rPr>
              <a:t>,</a:t>
            </a:r>
            <a:r>
              <a:rPr lang="en-US" altLang="zh-CN" sz="4400" smtClean="0">
                <a:solidFill>
                  <a:srgbClr val="990033"/>
                </a:solidFill>
              </a:rPr>
              <a:t> (</a:t>
            </a:r>
            <a:r>
              <a:rPr lang="en-US" altLang="zh-CN" sz="4400" b="1" smtClean="0">
                <a:solidFill>
                  <a:srgbClr val="9933FF"/>
                </a:solidFill>
              </a:rPr>
              <a:t>e</a:t>
            </a:r>
            <a:r>
              <a:rPr lang="en-US" altLang="zh-CN" sz="4400" smtClean="0">
                <a:solidFill>
                  <a:srgbClr val="990033"/>
                </a:solidFill>
              </a:rPr>
              <a:t>)</a:t>
            </a:r>
            <a:r>
              <a:rPr lang="en-US" altLang="zh-CN" sz="4400" smtClean="0">
                <a:solidFill>
                  <a:srgbClr val="0000FF"/>
                </a:solidFill>
              </a:rPr>
              <a:t>)</a:t>
            </a:r>
            <a:endParaRPr lang="en-US" altLang="zh-CN" sz="4400" smtClean="0">
              <a:solidFill>
                <a:srgbClr val="000000"/>
              </a:solidFill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274763" y="5403850"/>
            <a:ext cx="2319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3333CC"/>
                </a:solidFill>
                <a:ea typeface="楷体_GB2312" pitchFamily="49" charset="-122"/>
              </a:rPr>
              <a:t>深度？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908300" y="5892800"/>
            <a:ext cx="3387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Depth ( </a:t>
            </a:r>
            <a:r>
              <a:rPr lang="en-US" altLang="zh-CN" sz="3600" b="1" smtClean="0">
                <a:solidFill>
                  <a:srgbClr val="FF0000"/>
                </a:solidFill>
                <a:ea typeface="楷体_GB2312" pitchFamily="49" charset="-122"/>
              </a:rPr>
              <a:t>D 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3600" b="1" smtClean="0">
                <a:solidFill>
                  <a:srgbClr val="FF0000"/>
                </a:solidFill>
                <a:ea typeface="楷体_GB2312" pitchFamily="49" charset="-122"/>
              </a:rPr>
              <a:t>= 3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2224088" y="4468813"/>
            <a:ext cx="269875" cy="49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17913" y="1349375"/>
            <a:ext cx="5180012" cy="3697288"/>
            <a:chOff x="2279" y="850"/>
            <a:chExt cx="3263" cy="2329"/>
          </a:xfrm>
        </p:grpSpPr>
        <p:grpSp>
          <p:nvGrpSpPr>
            <p:cNvPr id="104459" name="Group 10"/>
            <p:cNvGrpSpPr>
              <a:grpSpLocks/>
            </p:cNvGrpSpPr>
            <p:nvPr/>
          </p:nvGrpSpPr>
          <p:grpSpPr bwMode="auto">
            <a:xfrm>
              <a:off x="2315" y="850"/>
              <a:ext cx="3222" cy="2329"/>
              <a:chOff x="2315" y="850"/>
              <a:chExt cx="3222" cy="2329"/>
            </a:xfrm>
          </p:grpSpPr>
          <p:grpSp>
            <p:nvGrpSpPr>
              <p:cNvPr id="104465" name="Group 11"/>
              <p:cNvGrpSpPr>
                <a:grpSpLocks/>
              </p:cNvGrpSpPr>
              <p:nvPr/>
            </p:nvGrpSpPr>
            <p:grpSpPr bwMode="auto">
              <a:xfrm>
                <a:off x="2315" y="901"/>
                <a:ext cx="3168" cy="2278"/>
                <a:chOff x="2315" y="901"/>
                <a:chExt cx="3168" cy="2278"/>
              </a:xfrm>
            </p:grpSpPr>
            <p:sp>
              <p:nvSpPr>
                <p:cNvPr id="1044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331" y="1931"/>
                  <a:ext cx="33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73" y="901"/>
                  <a:ext cx="1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4400" b="1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47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91" y="1525"/>
                  <a:ext cx="1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7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43" y="1525"/>
                  <a:ext cx="1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7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15" y="1979"/>
                  <a:ext cx="2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400" b="1" smtClean="0">
                      <a:solidFill>
                        <a:srgbClr val="990033"/>
                      </a:solidFill>
                    </a:rPr>
                    <a:t>a</a:t>
                  </a:r>
                  <a:endParaRPr lang="en-US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7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1" y="1957"/>
                  <a:ext cx="1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081" y="2019"/>
                  <a:ext cx="31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400" b="1" smtClean="0">
                      <a:solidFill>
                        <a:srgbClr val="990033"/>
                      </a:solidFill>
                    </a:rPr>
                    <a:t>d</a:t>
                  </a:r>
                  <a:endParaRPr lang="en-US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051" y="1957"/>
                  <a:ext cx="1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79" y="2699"/>
                  <a:ext cx="31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400" b="1" smtClean="0">
                      <a:solidFill>
                        <a:srgbClr val="9933FF"/>
                      </a:solidFill>
                    </a:rPr>
                    <a:t>b</a:t>
                  </a:r>
                  <a:endParaRPr lang="en-US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884" y="2699"/>
                  <a:ext cx="27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400" b="1" smtClean="0">
                      <a:solidFill>
                        <a:srgbClr val="9933FF"/>
                      </a:solidFill>
                    </a:rPr>
                    <a:t>c</a:t>
                  </a:r>
                  <a:endParaRPr lang="en-US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11" y="2651"/>
                  <a:ext cx="27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400" b="1" smtClean="0">
                      <a:solidFill>
                        <a:srgbClr val="9933FF"/>
                      </a:solidFill>
                    </a:rPr>
                    <a:t>e</a:t>
                  </a:r>
                  <a:endParaRPr lang="en-US" altLang="zh-CN" sz="4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179" y="1307"/>
                  <a:ext cx="528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6" name="Line 23"/>
                <p:cNvSpPr>
                  <a:spLocks noChangeShapeType="1"/>
                </p:cNvSpPr>
                <p:nvPr/>
              </p:nvSpPr>
              <p:spPr bwMode="auto">
                <a:xfrm>
                  <a:off x="3995" y="1307"/>
                  <a:ext cx="672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7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507" y="1883"/>
                  <a:ext cx="432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8" name="Line 25"/>
                <p:cNvSpPr>
                  <a:spLocks noChangeShapeType="1"/>
                </p:cNvSpPr>
                <p:nvPr/>
              </p:nvSpPr>
              <p:spPr bwMode="auto">
                <a:xfrm>
                  <a:off x="3227" y="1931"/>
                  <a:ext cx="432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8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323" y="2459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90" name="Line 27"/>
                <p:cNvSpPr>
                  <a:spLocks noChangeShapeType="1"/>
                </p:cNvSpPr>
                <p:nvPr/>
              </p:nvSpPr>
              <p:spPr bwMode="auto">
                <a:xfrm>
                  <a:off x="3707" y="2459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91" name="Line 29"/>
                <p:cNvSpPr>
                  <a:spLocks noChangeShapeType="1"/>
                </p:cNvSpPr>
                <p:nvPr/>
              </p:nvSpPr>
              <p:spPr bwMode="auto">
                <a:xfrm>
                  <a:off x="4955" y="1883"/>
                  <a:ext cx="384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92" name="Line 30"/>
                <p:cNvSpPr>
                  <a:spLocks noChangeShapeType="1"/>
                </p:cNvSpPr>
                <p:nvPr/>
              </p:nvSpPr>
              <p:spPr bwMode="auto">
                <a:xfrm>
                  <a:off x="5339" y="2411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4466" name="Oval 31"/>
              <p:cNvSpPr>
                <a:spLocks noChangeArrowheads="1"/>
              </p:cNvSpPr>
              <p:nvPr/>
            </p:nvSpPr>
            <p:spPr bwMode="auto">
              <a:xfrm>
                <a:off x="3678" y="1086"/>
                <a:ext cx="353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7" name="Oval 32"/>
              <p:cNvSpPr>
                <a:spLocks noChangeArrowheads="1"/>
              </p:cNvSpPr>
              <p:nvPr/>
            </p:nvSpPr>
            <p:spPr bwMode="auto">
              <a:xfrm>
                <a:off x="2919" y="1662"/>
                <a:ext cx="353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8" name="Oval 33"/>
              <p:cNvSpPr>
                <a:spLocks noChangeArrowheads="1"/>
              </p:cNvSpPr>
              <p:nvPr/>
            </p:nvSpPr>
            <p:spPr bwMode="auto">
              <a:xfrm>
                <a:off x="3495" y="2094"/>
                <a:ext cx="353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Oval 34"/>
              <p:cNvSpPr>
                <a:spLocks noChangeArrowheads="1"/>
              </p:cNvSpPr>
              <p:nvPr/>
            </p:nvSpPr>
            <p:spPr bwMode="auto">
              <a:xfrm>
                <a:off x="4660" y="1688"/>
                <a:ext cx="353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70" name="Oval 35"/>
              <p:cNvSpPr>
                <a:spLocks noChangeArrowheads="1"/>
              </p:cNvSpPr>
              <p:nvPr/>
            </p:nvSpPr>
            <p:spPr bwMode="auto">
              <a:xfrm>
                <a:off x="5171" y="2107"/>
                <a:ext cx="353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71" name="Text Box 36"/>
              <p:cNvSpPr txBox="1">
                <a:spLocks noChangeArrowheads="1"/>
              </p:cNvSpPr>
              <p:nvPr/>
            </p:nvSpPr>
            <p:spPr bwMode="auto">
              <a:xfrm>
                <a:off x="3403" y="850"/>
                <a:ext cx="73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 smtClean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104472" name="Text Box 37"/>
              <p:cNvSpPr txBox="1">
                <a:spLocks noChangeArrowheads="1"/>
              </p:cNvSpPr>
              <p:nvPr/>
            </p:nvSpPr>
            <p:spPr bwMode="auto">
              <a:xfrm>
                <a:off x="2723" y="1399"/>
                <a:ext cx="73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 smtClean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104473" name="Text Box 38"/>
              <p:cNvSpPr txBox="1">
                <a:spLocks noChangeArrowheads="1"/>
              </p:cNvSpPr>
              <p:nvPr/>
            </p:nvSpPr>
            <p:spPr bwMode="auto">
              <a:xfrm>
                <a:off x="5027" y="1399"/>
                <a:ext cx="51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sp>
          <p:nvSpPr>
            <p:cNvPr id="104460" name="Rectangle 39"/>
            <p:cNvSpPr>
              <a:spLocks noChangeArrowheads="1"/>
            </p:cNvSpPr>
            <p:nvPr/>
          </p:nvSpPr>
          <p:spPr bwMode="auto">
            <a:xfrm>
              <a:off x="2279" y="2125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461" name="Rectangle 40"/>
            <p:cNvSpPr>
              <a:spLocks noChangeArrowheads="1"/>
            </p:cNvSpPr>
            <p:nvPr/>
          </p:nvSpPr>
          <p:spPr bwMode="auto">
            <a:xfrm>
              <a:off x="3175" y="2791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462" name="Rectangle 41"/>
            <p:cNvSpPr>
              <a:spLocks noChangeArrowheads="1"/>
            </p:cNvSpPr>
            <p:nvPr/>
          </p:nvSpPr>
          <p:spPr bwMode="auto">
            <a:xfrm>
              <a:off x="3840" y="2778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463" name="Rectangle 43"/>
            <p:cNvSpPr>
              <a:spLocks noChangeArrowheads="1"/>
            </p:cNvSpPr>
            <p:nvPr/>
          </p:nvSpPr>
          <p:spPr bwMode="auto">
            <a:xfrm>
              <a:off x="5185" y="2791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464" name="Rectangle 42"/>
            <p:cNvSpPr>
              <a:spLocks noChangeArrowheads="1"/>
            </p:cNvSpPr>
            <p:nvPr/>
          </p:nvSpPr>
          <p:spPr bwMode="auto">
            <a:xfrm>
              <a:off x="4058" y="2112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1036" name="Rectangle 44"/>
          <p:cNvSpPr>
            <a:spLocks noChangeArrowheads="1"/>
          </p:cNvSpPr>
          <p:nvPr/>
        </p:nvSpPr>
        <p:spPr bwMode="auto">
          <a:xfrm>
            <a:off x="8170863" y="3886200"/>
            <a:ext cx="655637" cy="1160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41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nimBg="1"/>
      <p:bldP spid="3410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4830763" cy="1143000"/>
          </a:xfrm>
        </p:spPr>
        <p:txBody>
          <a:bodyPr/>
          <a:lstStyle/>
          <a:p>
            <a:pPr algn="l" eaLnBrk="1" hangingPunct="1"/>
            <a:r>
              <a:rPr lang="zh-CN" altLang="en-US" sz="6000" b="1" u="sng" smtClean="0">
                <a:solidFill>
                  <a:srgbClr val="CC3399"/>
                </a:solidFill>
                <a:ea typeface="楷体_GB2312" pitchFamily="49" charset="-122"/>
              </a:rPr>
              <a:t>基本操作</a:t>
            </a:r>
            <a:r>
              <a:rPr lang="zh-CN" altLang="en-US" sz="6000" smtClean="0">
                <a:solidFill>
                  <a:srgbClr val="CC3399"/>
                </a:solidFill>
                <a:ea typeface="楷体_GB2312" pitchFamily="49" charset="-122"/>
              </a:rPr>
              <a:t>：</a:t>
            </a:r>
            <a:endParaRPr lang="zh-CN" altLang="en-US" sz="6000" u="sng" smtClean="0">
              <a:ea typeface="楷体_GB2312" pitchFamily="49" charset="-122"/>
            </a:endParaRPr>
          </a:p>
        </p:txBody>
      </p:sp>
      <p:sp>
        <p:nvSpPr>
          <p:cNvPr id="9219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58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InitArray(&amp;A, n, bound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, ..., bound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lang="en-US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22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33450" y="2667000"/>
            <a:ext cx="391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DestroyArray(&amp;A)</a:t>
            </a:r>
          </a:p>
        </p:txBody>
      </p:sp>
      <p:sp>
        <p:nvSpPr>
          <p:cNvPr id="922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573463"/>
            <a:ext cx="641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Value(A, &amp;e, index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, ..., index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22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657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Assign(&amp;A, e, index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, ..., index</a:t>
            </a:r>
            <a:r>
              <a:rPr lang="en-US" altLang="zh-CN" sz="3600" b="1" baseline="-2500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393700" y="5270500"/>
            <a:ext cx="81851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33CC"/>
                </a:solidFill>
                <a:ea typeface="楷体_GB2312" pitchFamily="49" charset="-122"/>
              </a:rPr>
              <a:t>  </a:t>
            </a:r>
            <a:r>
              <a:rPr lang="zh-CN" altLang="en-US" sz="3600" b="1">
                <a:solidFill>
                  <a:srgbClr val="FF33CC"/>
                </a:solidFill>
                <a:ea typeface="楷体_GB2312" pitchFamily="49" charset="-122"/>
              </a:rPr>
              <a:t>只有引用赋值操作，没有插入删除操作</a:t>
            </a:r>
          </a:p>
        </p:txBody>
      </p:sp>
    </p:spTree>
    <p:extLst>
      <p:ext uri="{BB962C8B-B14F-4D97-AF65-F5344CB8AC3E}">
        <p14:creationId xmlns:p14="http://schemas.microsoft.com/office/powerpoint/2010/main" val="329128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88963" y="509588"/>
            <a:ext cx="501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5. 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广义表可以</a:t>
            </a:r>
            <a:r>
              <a:rPr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共享</a:t>
            </a:r>
            <a:endParaRPr lang="zh-CN" altLang="en-US" sz="3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 useBgFill="1"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0" y="1325563"/>
            <a:ext cx="4814888" cy="27273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FF0000"/>
                </a:solidFill>
              </a:rPr>
              <a:t>举例：  </a:t>
            </a:r>
            <a:r>
              <a:rPr lang="en-US" altLang="zh-CN" sz="3600" b="1" smtClean="0">
                <a:solidFill>
                  <a:srgbClr val="FF0000"/>
                </a:solidFill>
              </a:rPr>
              <a:t>D = (</a:t>
            </a:r>
            <a:r>
              <a:rPr lang="en-US" altLang="zh-CN" sz="3600" b="1" smtClean="0">
                <a:solidFill>
                  <a:srgbClr val="0000FF"/>
                </a:solidFill>
              </a:rPr>
              <a:t>E</a:t>
            </a:r>
            <a:r>
              <a:rPr lang="en-US" altLang="zh-CN" sz="3600" b="1" smtClean="0">
                <a:solidFill>
                  <a:srgbClr val="FF0000"/>
                </a:solidFill>
              </a:rPr>
              <a:t>, </a:t>
            </a:r>
            <a:r>
              <a:rPr lang="en-US" altLang="zh-CN" sz="3600" b="1" smtClean="0">
                <a:solidFill>
                  <a:srgbClr val="0000FF"/>
                </a:solidFill>
              </a:rPr>
              <a:t>F, A </a:t>
            </a:r>
            <a:r>
              <a:rPr lang="en-US" altLang="zh-CN" sz="3600" b="1" smtClean="0">
                <a:solidFill>
                  <a:srgbClr val="FF0000"/>
                </a:solidFill>
              </a:rPr>
              <a:t>)</a:t>
            </a:r>
            <a:endParaRPr lang="zh-CN" altLang="zh-CN" sz="36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600" smtClean="0">
                <a:solidFill>
                  <a:srgbClr val="0000FF"/>
                </a:solidFill>
              </a:rPr>
              <a:t>E = (</a:t>
            </a:r>
            <a:r>
              <a:rPr lang="en-US" altLang="zh-CN" sz="3600" b="1" smtClean="0">
                <a:solidFill>
                  <a:srgbClr val="990033"/>
                </a:solidFill>
              </a:rPr>
              <a:t>a</a:t>
            </a:r>
            <a:r>
              <a:rPr lang="en-US" altLang="zh-CN" sz="3600" smtClean="0">
                <a:solidFill>
                  <a:srgbClr val="0000FF"/>
                </a:solidFill>
              </a:rPr>
              <a:t>,</a:t>
            </a:r>
            <a:r>
              <a:rPr lang="en-US" altLang="zh-CN" sz="3600" smtClean="0">
                <a:solidFill>
                  <a:srgbClr val="000000"/>
                </a:solidFill>
              </a:rPr>
              <a:t> </a:t>
            </a:r>
            <a:r>
              <a:rPr lang="en-US" altLang="zh-CN" sz="3600" smtClean="0">
                <a:solidFill>
                  <a:srgbClr val="990033"/>
                </a:solidFill>
              </a:rPr>
              <a:t>(</a:t>
            </a:r>
            <a:r>
              <a:rPr lang="en-US" altLang="zh-CN" sz="3600" b="1" smtClean="0">
                <a:solidFill>
                  <a:srgbClr val="9933FF"/>
                </a:solidFill>
              </a:rPr>
              <a:t>b</a:t>
            </a:r>
            <a:r>
              <a:rPr lang="en-US" altLang="zh-CN" sz="3600" smtClean="0">
                <a:solidFill>
                  <a:srgbClr val="990033"/>
                </a:solidFill>
              </a:rPr>
              <a:t>,</a:t>
            </a:r>
            <a:r>
              <a:rPr lang="en-US" altLang="zh-CN" sz="3600" smtClean="0">
                <a:solidFill>
                  <a:srgbClr val="000000"/>
                </a:solidFill>
              </a:rPr>
              <a:t> </a:t>
            </a:r>
            <a:r>
              <a:rPr lang="en-US" altLang="zh-CN" sz="3600" b="1" smtClean="0">
                <a:solidFill>
                  <a:srgbClr val="9933FF"/>
                </a:solidFill>
              </a:rPr>
              <a:t>c</a:t>
            </a:r>
            <a:r>
              <a:rPr lang="en-US" altLang="zh-CN" sz="3600" smtClean="0">
                <a:solidFill>
                  <a:srgbClr val="990033"/>
                </a:solidFill>
              </a:rPr>
              <a:t>)</a:t>
            </a:r>
            <a:r>
              <a:rPr lang="en-US" altLang="zh-CN" sz="3600" smtClean="0">
                <a:solidFill>
                  <a:srgbClr val="0000FF"/>
                </a:solidFill>
              </a:rPr>
              <a:t>)</a:t>
            </a:r>
            <a:endParaRPr lang="en-US" altLang="zh-CN" sz="360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</a:rPr>
              <a:t>               </a:t>
            </a:r>
            <a:r>
              <a:rPr lang="en-US" altLang="zh-CN" sz="3600" smtClean="0">
                <a:solidFill>
                  <a:srgbClr val="0000FF"/>
                </a:solidFill>
              </a:rPr>
              <a:t>F = (</a:t>
            </a:r>
            <a:r>
              <a:rPr lang="en-US" altLang="zh-CN" sz="3600" b="1" smtClean="0">
                <a:solidFill>
                  <a:srgbClr val="990033"/>
                </a:solidFill>
              </a:rPr>
              <a:t>d</a:t>
            </a:r>
            <a:r>
              <a:rPr lang="en-US" altLang="zh-CN" sz="3600" smtClean="0">
                <a:solidFill>
                  <a:srgbClr val="0000FF"/>
                </a:solidFill>
              </a:rPr>
              <a:t>,</a:t>
            </a:r>
            <a:r>
              <a:rPr lang="en-US" altLang="zh-CN" sz="3600" smtClean="0">
                <a:solidFill>
                  <a:srgbClr val="990033"/>
                </a:solidFill>
              </a:rPr>
              <a:t> (</a:t>
            </a:r>
            <a:r>
              <a:rPr lang="en-US" altLang="zh-CN" sz="3600" b="1" smtClean="0">
                <a:solidFill>
                  <a:srgbClr val="9933FF"/>
                </a:solidFill>
              </a:rPr>
              <a:t>e</a:t>
            </a:r>
            <a:r>
              <a:rPr lang="en-US" altLang="zh-CN" sz="3600" smtClean="0">
                <a:solidFill>
                  <a:srgbClr val="990033"/>
                </a:solidFill>
              </a:rPr>
              <a:t>),</a:t>
            </a:r>
            <a:r>
              <a:rPr lang="en-US" altLang="zh-CN" sz="3600" b="1" smtClean="0">
                <a:solidFill>
                  <a:srgbClr val="3333CC"/>
                </a:solidFill>
              </a:rPr>
              <a:t>A</a:t>
            </a:r>
            <a:r>
              <a:rPr lang="en-US" altLang="zh-CN" sz="360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FF"/>
                </a:solidFill>
              </a:rPr>
              <a:t>               A =(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3100" y="2679700"/>
            <a:ext cx="5180013" cy="3824288"/>
            <a:chOff x="2024" y="1688"/>
            <a:chExt cx="3263" cy="2409"/>
          </a:xfrm>
        </p:grpSpPr>
        <p:sp>
          <p:nvSpPr>
            <p:cNvPr id="106501" name="Text Box 5"/>
            <p:cNvSpPr txBox="1">
              <a:spLocks noChangeArrowheads="1"/>
            </p:cNvSpPr>
            <p:nvPr/>
          </p:nvSpPr>
          <p:spPr bwMode="auto">
            <a:xfrm>
              <a:off x="3418" y="1739"/>
              <a:ext cx="1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4400" b="1" smtClean="0">
                <a:solidFill>
                  <a:srgbClr val="FF0000"/>
                </a:solidFill>
              </a:endParaRPr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636" y="2363"/>
              <a:ext cx="1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4388" y="2363"/>
              <a:ext cx="1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2060" y="2817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990033"/>
                  </a:solidFill>
                </a:rPr>
                <a:t>a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4796" y="2795"/>
              <a:ext cx="1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4956" y="3489"/>
              <a:ext cx="2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9933FF"/>
                  </a:solidFill>
                </a:rPr>
                <a:t>e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H="1">
              <a:off x="2924" y="2145"/>
              <a:ext cx="52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3740" y="2145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 flipH="1">
              <a:off x="2252" y="272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2857" y="2792"/>
              <a:ext cx="109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 flipH="1">
              <a:off x="4295" y="2850"/>
              <a:ext cx="210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4700" y="2721"/>
              <a:ext cx="38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5084" y="324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14" name="Oval 18"/>
            <p:cNvSpPr>
              <a:spLocks noChangeArrowheads="1"/>
            </p:cNvSpPr>
            <p:nvPr/>
          </p:nvSpPr>
          <p:spPr bwMode="auto">
            <a:xfrm>
              <a:off x="3423" y="1924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15" name="Oval 19"/>
            <p:cNvSpPr>
              <a:spLocks noChangeArrowheads="1"/>
            </p:cNvSpPr>
            <p:nvPr/>
          </p:nvSpPr>
          <p:spPr bwMode="auto">
            <a:xfrm>
              <a:off x="2664" y="2500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16" name="Oval 20"/>
            <p:cNvSpPr>
              <a:spLocks noChangeArrowheads="1"/>
            </p:cNvSpPr>
            <p:nvPr/>
          </p:nvSpPr>
          <p:spPr bwMode="auto">
            <a:xfrm>
              <a:off x="2744" y="3025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17" name="Oval 21"/>
            <p:cNvSpPr>
              <a:spLocks noChangeArrowheads="1"/>
            </p:cNvSpPr>
            <p:nvPr/>
          </p:nvSpPr>
          <p:spPr bwMode="auto">
            <a:xfrm>
              <a:off x="4405" y="2526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18" name="Oval 22"/>
            <p:cNvSpPr>
              <a:spLocks noChangeArrowheads="1"/>
            </p:cNvSpPr>
            <p:nvPr/>
          </p:nvSpPr>
          <p:spPr bwMode="auto">
            <a:xfrm>
              <a:off x="4916" y="2945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19" name="Text Box 23"/>
            <p:cNvSpPr txBox="1">
              <a:spLocks noChangeArrowheads="1"/>
            </p:cNvSpPr>
            <p:nvPr/>
          </p:nvSpPr>
          <p:spPr bwMode="auto">
            <a:xfrm>
              <a:off x="3148" y="1688"/>
              <a:ext cx="7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6520" name="Text Box 24"/>
            <p:cNvSpPr txBox="1">
              <a:spLocks noChangeArrowheads="1"/>
            </p:cNvSpPr>
            <p:nvPr/>
          </p:nvSpPr>
          <p:spPr bwMode="auto">
            <a:xfrm>
              <a:off x="2468" y="2237"/>
              <a:ext cx="7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6521" name="Text Box 25"/>
            <p:cNvSpPr txBox="1">
              <a:spLocks noChangeArrowheads="1"/>
            </p:cNvSpPr>
            <p:nvPr/>
          </p:nvSpPr>
          <p:spPr bwMode="auto">
            <a:xfrm>
              <a:off x="4772" y="2237"/>
              <a:ext cx="51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2024" y="2963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23" name="Text Box 27"/>
            <p:cNvSpPr txBox="1">
              <a:spLocks noChangeArrowheads="1"/>
            </p:cNvSpPr>
            <p:nvPr/>
          </p:nvSpPr>
          <p:spPr bwMode="auto">
            <a:xfrm>
              <a:off x="2406" y="3617"/>
              <a:ext cx="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9933FF"/>
                  </a:solidFill>
                </a:rPr>
                <a:t>b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24" name="Text Box 28"/>
            <p:cNvSpPr txBox="1">
              <a:spLocks noChangeArrowheads="1"/>
            </p:cNvSpPr>
            <p:nvPr/>
          </p:nvSpPr>
          <p:spPr bwMode="auto">
            <a:xfrm>
              <a:off x="3111" y="3617"/>
              <a:ext cx="2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9933FF"/>
                  </a:solidFill>
                </a:rPr>
                <a:t>c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flipH="1">
              <a:off x="2550" y="3343"/>
              <a:ext cx="288" cy="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>
              <a:off x="2946" y="3354"/>
              <a:ext cx="183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2402" y="3709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2963" y="3707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06529" name="Group 33"/>
            <p:cNvGrpSpPr>
              <a:grpSpLocks/>
            </p:cNvGrpSpPr>
            <p:nvPr/>
          </p:nvGrpSpPr>
          <p:grpSpPr bwMode="auto">
            <a:xfrm>
              <a:off x="4080" y="2943"/>
              <a:ext cx="357" cy="480"/>
              <a:chOff x="3803" y="2817"/>
              <a:chExt cx="357" cy="480"/>
            </a:xfrm>
          </p:grpSpPr>
          <p:sp>
            <p:nvSpPr>
              <p:cNvPr id="106535" name="Text Box 34"/>
              <p:cNvSpPr txBox="1">
                <a:spLocks noChangeArrowheads="1"/>
              </p:cNvSpPr>
              <p:nvPr/>
            </p:nvSpPr>
            <p:spPr bwMode="auto">
              <a:xfrm>
                <a:off x="3826" y="2817"/>
                <a:ext cx="3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400" b="1" smtClean="0">
                    <a:solidFill>
                      <a:srgbClr val="990033"/>
                    </a:solidFill>
                  </a:rPr>
                  <a:t>d</a:t>
                </a:r>
                <a:endParaRPr lang="en-US" altLang="zh-CN" sz="4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36" name="Rectangle 35"/>
              <p:cNvSpPr>
                <a:spLocks noChangeArrowheads="1"/>
              </p:cNvSpPr>
              <p:nvPr/>
            </p:nvSpPr>
            <p:spPr bwMode="auto">
              <a:xfrm>
                <a:off x="3803" y="2950"/>
                <a:ext cx="357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6530" name="Rectangle 36"/>
            <p:cNvSpPr>
              <a:spLocks noChangeArrowheads="1"/>
            </p:cNvSpPr>
            <p:nvPr/>
          </p:nvSpPr>
          <p:spPr bwMode="auto">
            <a:xfrm>
              <a:off x="4930" y="3629"/>
              <a:ext cx="357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31" name="Oval 37"/>
            <p:cNvSpPr>
              <a:spLocks noChangeArrowheads="1"/>
            </p:cNvSpPr>
            <p:nvPr/>
          </p:nvSpPr>
          <p:spPr bwMode="auto">
            <a:xfrm>
              <a:off x="3401" y="3037"/>
              <a:ext cx="353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6532" name="Line 38"/>
            <p:cNvSpPr>
              <a:spLocks noChangeShapeType="1"/>
            </p:cNvSpPr>
            <p:nvPr/>
          </p:nvSpPr>
          <p:spPr bwMode="auto">
            <a:xfrm>
              <a:off x="3583" y="2269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33" name="Line 39"/>
            <p:cNvSpPr>
              <a:spLocks noChangeShapeType="1"/>
            </p:cNvSpPr>
            <p:nvPr/>
          </p:nvSpPr>
          <p:spPr bwMode="auto">
            <a:xfrm flipH="1">
              <a:off x="3744" y="2753"/>
              <a:ext cx="668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34" name="Text Box 40"/>
            <p:cNvSpPr txBox="1">
              <a:spLocks noChangeArrowheads="1"/>
            </p:cNvSpPr>
            <p:nvPr/>
          </p:nvSpPr>
          <p:spPr bwMode="auto">
            <a:xfrm>
              <a:off x="3286" y="2696"/>
              <a:ext cx="51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26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50850" y="250825"/>
            <a:ext cx="93408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6.  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任何一个</a:t>
            </a: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非空广义表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LS = (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, …,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40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均可分解为：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表头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GetHead(LS) =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表尾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GetTail(LS) = (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, …,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      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339725" y="2536825"/>
            <a:ext cx="6362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rgbClr val="990033"/>
                </a:solidFill>
                <a:ea typeface="楷体_GB2312" pitchFamily="49" charset="-122"/>
              </a:rPr>
              <a:t>例如</a:t>
            </a:r>
            <a:r>
              <a:rPr lang="en-US" altLang="zh-CN" b="1" smtClean="0">
                <a:solidFill>
                  <a:srgbClr val="990033"/>
                </a:solidFill>
                <a:ea typeface="楷体_GB2312" pitchFamily="49" charset="-122"/>
              </a:rPr>
              <a:t>: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D = ( E, F ) =  ((a, (b, c))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F )</a:t>
            </a:r>
            <a:endParaRPr lang="en-US" altLang="zh-CN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685800" y="3098800"/>
            <a:ext cx="648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GetHead(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Tail(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685800" y="3784600"/>
            <a:ext cx="6443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Head(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 E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Tail(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254000" y="4514850"/>
            <a:ext cx="8504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Head(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 (( b, c))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 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Tail(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(( b, c))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292100" y="5232400"/>
            <a:ext cx="7558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Head(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 ( b, c)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 =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Tail(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( b, c)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304800" y="5994400"/>
            <a:ext cx="680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Head(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Get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Tail(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) = </a:t>
            </a: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3048000" y="3784600"/>
            <a:ext cx="545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                     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( b, c) )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3225800" y="30892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                    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F )</a:t>
            </a:r>
            <a:endParaRPr lang="en-US" altLang="zh-CN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429000" y="4470400"/>
            <a:ext cx="557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b, c)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                        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3200400" y="5232400"/>
            <a:ext cx="520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   b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                        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c )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2895600" y="5994400"/>
            <a:ext cx="459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 c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                               </a:t>
            </a:r>
            <a:r>
              <a:rPr lang="en-US" altLang="zh-CN" smtClean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687388" y="1846263"/>
            <a:ext cx="8456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smtClean="0">
                <a:solidFill>
                  <a:srgbClr val="0066FF"/>
                </a:solidFill>
                <a:ea typeface="楷体_GB2312" pitchFamily="49" charset="-122"/>
              </a:rPr>
              <a:t>表头可以是子表和原子，表尾一定是一个子表</a:t>
            </a:r>
          </a:p>
        </p:txBody>
      </p:sp>
    </p:spTree>
    <p:extLst>
      <p:ext uri="{BB962C8B-B14F-4D97-AF65-F5344CB8AC3E}">
        <p14:creationId xmlns:p14="http://schemas.microsoft.com/office/powerpoint/2010/main" val="1733119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  <p:bldP spid="345092" grpId="0" autoUpdateAnimBg="0"/>
      <p:bldP spid="345093" grpId="0" autoUpdateAnimBg="0"/>
      <p:bldP spid="345094" grpId="0" autoUpdateAnimBg="0"/>
      <p:bldP spid="345095" grpId="0" autoUpdateAnimBg="0"/>
      <p:bldP spid="345096" grpId="0" autoUpdateAnimBg="0"/>
      <p:bldP spid="345097" grpId="0" autoUpdateAnimBg="0"/>
      <p:bldP spid="345098" grpId="0" autoUpdateAnimBg="0"/>
      <p:bldP spid="345099" grpId="0" autoUpdateAnimBg="0"/>
      <p:bldP spid="345100" grpId="0" autoUpdateAnimBg="0"/>
      <p:bldP spid="345101" grpId="0" autoUpdateAnimBg="0"/>
      <p:bldP spid="34510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1763" y="1463675"/>
            <a:ext cx="4800600" cy="4981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&lt;head&gt; &lt;title&gt; </a:t>
            </a:r>
            <a:r>
              <a:rPr kumimoji="0" lang="zh-CN" altLang="en-US" sz="2000" b="1" smtClean="0">
                <a:solidFill>
                  <a:srgbClr val="990000"/>
                </a:solidFill>
                <a:ea typeface="黑体" panose="02010609060101010101" pitchFamily="49" charset="-122"/>
              </a:rPr>
              <a:t>现代信息检索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&lt;/title&gt;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&lt;/head&gt;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&lt;body&gt;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&lt;table&gt;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  &lt;tr&gt;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 &lt;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img src=1.gif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封面图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&lt;/img&gt;&lt;br&gt;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&lt;/tr&gt;&lt;/table&gt;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&lt;table&gt;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第一章：绪论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第二章：检索模型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第三章：查询语言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&lt;a href= http://www.aa.com/bb.html&gt;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</a:rPr>
              <a:t>             </a:t>
            </a:r>
            <a:r>
              <a:rPr kumimoji="0" lang="zh-CN" altLang="en-US" sz="1800" b="1" smtClean="0">
                <a:solidFill>
                  <a:srgbClr val="000000"/>
                </a:solidFill>
              </a:rPr>
              <a:t>参考文献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&lt;/a&gt;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&lt;/tr&gt;&lt;/table&gt;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&lt;/body&gt;  &lt;/html&gt;</a:t>
            </a:r>
          </a:p>
        </p:txBody>
      </p:sp>
      <p:grpSp>
        <p:nvGrpSpPr>
          <p:cNvPr id="110595" name="Group 67"/>
          <p:cNvGrpSpPr>
            <a:grpSpLocks/>
          </p:cNvGrpSpPr>
          <p:nvPr/>
        </p:nvGrpSpPr>
        <p:grpSpPr bwMode="auto">
          <a:xfrm>
            <a:off x="5092700" y="1014413"/>
            <a:ext cx="3997325" cy="4248150"/>
            <a:chOff x="3012" y="768"/>
            <a:chExt cx="2676" cy="3240"/>
          </a:xfrm>
        </p:grpSpPr>
        <p:grpSp>
          <p:nvGrpSpPr>
            <p:cNvPr id="110607" name="Group 68"/>
            <p:cNvGrpSpPr>
              <a:grpSpLocks/>
            </p:cNvGrpSpPr>
            <p:nvPr/>
          </p:nvGrpSpPr>
          <p:grpSpPr bwMode="auto">
            <a:xfrm>
              <a:off x="3012" y="768"/>
              <a:ext cx="2508" cy="1696"/>
              <a:chOff x="240" y="1584"/>
              <a:chExt cx="2508" cy="1696"/>
            </a:xfrm>
          </p:grpSpPr>
          <p:sp>
            <p:nvSpPr>
              <p:cNvPr id="110620" name="Text Box 69"/>
              <p:cNvSpPr txBox="1">
                <a:spLocks noChangeArrowheads="1"/>
              </p:cNvSpPr>
              <p:nvPr/>
            </p:nvSpPr>
            <p:spPr bwMode="auto">
              <a:xfrm>
                <a:off x="948" y="1584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html</a:t>
                </a:r>
              </a:p>
            </p:txBody>
          </p:sp>
          <p:sp>
            <p:nvSpPr>
              <p:cNvPr id="110621" name="Text Box 70"/>
              <p:cNvSpPr txBox="1">
                <a:spLocks noChangeArrowheads="1"/>
              </p:cNvSpPr>
              <p:nvPr/>
            </p:nvSpPr>
            <p:spPr bwMode="auto">
              <a:xfrm>
                <a:off x="528" y="18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110622" name="Text Box 71"/>
              <p:cNvSpPr txBox="1">
                <a:spLocks noChangeArrowheads="1"/>
              </p:cNvSpPr>
              <p:nvPr/>
            </p:nvSpPr>
            <p:spPr bwMode="auto">
              <a:xfrm>
                <a:off x="1380" y="1848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body</a:t>
                </a:r>
              </a:p>
            </p:txBody>
          </p:sp>
          <p:sp>
            <p:nvSpPr>
              <p:cNvPr id="110623" name="Text Box 72"/>
              <p:cNvSpPr txBox="1">
                <a:spLocks noChangeArrowheads="1"/>
              </p:cNvSpPr>
              <p:nvPr/>
            </p:nvSpPr>
            <p:spPr bwMode="auto">
              <a:xfrm>
                <a:off x="240" y="21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title</a:t>
                </a:r>
              </a:p>
            </p:txBody>
          </p:sp>
          <p:grpSp>
            <p:nvGrpSpPr>
              <p:cNvPr id="110624" name="Group 73"/>
              <p:cNvGrpSpPr>
                <a:grpSpLocks/>
              </p:cNvGrpSpPr>
              <p:nvPr/>
            </p:nvGrpSpPr>
            <p:grpSpPr bwMode="auto">
              <a:xfrm>
                <a:off x="1032" y="2208"/>
                <a:ext cx="648" cy="302"/>
                <a:chOff x="1032" y="2436"/>
                <a:chExt cx="648" cy="302"/>
              </a:xfrm>
            </p:grpSpPr>
            <p:sp>
              <p:nvSpPr>
                <p:cNvPr id="11065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110658" name="Rectangle 75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25" name="Group 76"/>
              <p:cNvGrpSpPr>
                <a:grpSpLocks/>
              </p:cNvGrpSpPr>
              <p:nvPr/>
            </p:nvGrpSpPr>
            <p:grpSpPr bwMode="auto">
              <a:xfrm>
                <a:off x="1416" y="3000"/>
                <a:ext cx="360" cy="280"/>
                <a:chOff x="1200" y="3348"/>
                <a:chExt cx="360" cy="280"/>
              </a:xfrm>
            </p:grpSpPr>
            <p:sp>
              <p:nvSpPr>
                <p:cNvPr id="11065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10656" name="Rectangle 78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26" name="Group 79"/>
              <p:cNvGrpSpPr>
                <a:grpSpLocks/>
              </p:cNvGrpSpPr>
              <p:nvPr/>
            </p:nvGrpSpPr>
            <p:grpSpPr bwMode="auto">
              <a:xfrm>
                <a:off x="804" y="2580"/>
                <a:ext cx="360" cy="302"/>
                <a:chOff x="600" y="2880"/>
                <a:chExt cx="360" cy="302"/>
              </a:xfrm>
            </p:grpSpPr>
            <p:sp>
              <p:nvSpPr>
                <p:cNvPr id="11065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10654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27" name="Group 82"/>
              <p:cNvGrpSpPr>
                <a:grpSpLocks/>
              </p:cNvGrpSpPr>
              <p:nvPr/>
            </p:nvGrpSpPr>
            <p:grpSpPr bwMode="auto">
              <a:xfrm>
                <a:off x="1752" y="2580"/>
                <a:ext cx="360" cy="280"/>
                <a:chOff x="600" y="2880"/>
                <a:chExt cx="360" cy="280"/>
              </a:xfrm>
            </p:grpSpPr>
            <p:sp>
              <p:nvSpPr>
                <p:cNvPr id="1106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10652" name="Rectangle 84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28" name="Group 85"/>
              <p:cNvGrpSpPr>
                <a:grpSpLocks/>
              </p:cNvGrpSpPr>
              <p:nvPr/>
            </p:nvGrpSpPr>
            <p:grpSpPr bwMode="auto">
              <a:xfrm>
                <a:off x="2388" y="2580"/>
                <a:ext cx="360" cy="302"/>
                <a:chOff x="600" y="2880"/>
                <a:chExt cx="360" cy="302"/>
              </a:xfrm>
            </p:grpSpPr>
            <p:sp>
              <p:nvSpPr>
                <p:cNvPr id="11064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10650" name="Rectangle 87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29" name="Group 88"/>
              <p:cNvGrpSpPr>
                <a:grpSpLocks/>
              </p:cNvGrpSpPr>
              <p:nvPr/>
            </p:nvGrpSpPr>
            <p:grpSpPr bwMode="auto">
              <a:xfrm>
                <a:off x="1788" y="3000"/>
                <a:ext cx="360" cy="280"/>
                <a:chOff x="1200" y="3348"/>
                <a:chExt cx="360" cy="280"/>
              </a:xfrm>
            </p:grpSpPr>
            <p:sp>
              <p:nvSpPr>
                <p:cNvPr id="11064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10648" name="Rectangle 90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30" name="Group 91"/>
              <p:cNvGrpSpPr>
                <a:grpSpLocks/>
              </p:cNvGrpSpPr>
              <p:nvPr/>
            </p:nvGrpSpPr>
            <p:grpSpPr bwMode="auto">
              <a:xfrm>
                <a:off x="2184" y="2999"/>
                <a:ext cx="360" cy="280"/>
                <a:chOff x="1200" y="3347"/>
                <a:chExt cx="360" cy="280"/>
              </a:xfrm>
            </p:grpSpPr>
            <p:sp>
              <p:nvSpPr>
                <p:cNvPr id="11064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00" y="3347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10646" name="Rectangle 93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631" name="Group 94"/>
              <p:cNvGrpSpPr>
                <a:grpSpLocks/>
              </p:cNvGrpSpPr>
              <p:nvPr/>
            </p:nvGrpSpPr>
            <p:grpSpPr bwMode="auto">
              <a:xfrm>
                <a:off x="1956" y="2208"/>
                <a:ext cx="648" cy="279"/>
                <a:chOff x="1032" y="2436"/>
                <a:chExt cx="648" cy="279"/>
              </a:xfrm>
            </p:grpSpPr>
            <p:sp>
              <p:nvSpPr>
                <p:cNvPr id="11064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110644" name="Rectangle 96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0632" name="Line 97"/>
              <p:cNvSpPr>
                <a:spLocks noChangeShapeType="1"/>
              </p:cNvSpPr>
              <p:nvPr/>
            </p:nvSpPr>
            <p:spPr bwMode="auto">
              <a:xfrm flipH="1">
                <a:off x="1092" y="17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3" name="Line 98"/>
              <p:cNvSpPr>
                <a:spLocks noChangeShapeType="1"/>
              </p:cNvSpPr>
              <p:nvPr/>
            </p:nvSpPr>
            <p:spPr bwMode="auto">
              <a:xfrm flipH="1">
                <a:off x="696" y="20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4" name="Line 99"/>
              <p:cNvSpPr>
                <a:spLocks noChangeShapeType="1"/>
              </p:cNvSpPr>
              <p:nvPr/>
            </p:nvSpPr>
            <p:spPr bwMode="auto">
              <a:xfrm>
                <a:off x="1548" y="175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5" name="Line 100"/>
              <p:cNvSpPr>
                <a:spLocks noChangeShapeType="1"/>
              </p:cNvSpPr>
              <p:nvPr/>
            </p:nvSpPr>
            <p:spPr bwMode="auto">
              <a:xfrm>
                <a:off x="1920" y="210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6" name="Line 101"/>
              <p:cNvSpPr>
                <a:spLocks noChangeShapeType="1"/>
              </p:cNvSpPr>
              <p:nvPr/>
            </p:nvSpPr>
            <p:spPr bwMode="auto">
              <a:xfrm>
                <a:off x="2340" y="24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Line 102"/>
              <p:cNvSpPr>
                <a:spLocks noChangeShapeType="1"/>
              </p:cNvSpPr>
              <p:nvPr/>
            </p:nvSpPr>
            <p:spPr bwMode="auto">
              <a:xfrm flipH="1">
                <a:off x="1992" y="2472"/>
                <a:ext cx="204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8" name="Line 103"/>
              <p:cNvSpPr>
                <a:spLocks noChangeShapeType="1"/>
              </p:cNvSpPr>
              <p:nvPr/>
            </p:nvSpPr>
            <p:spPr bwMode="auto">
              <a:xfrm flipH="1">
                <a:off x="1452" y="207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Line 104"/>
              <p:cNvSpPr>
                <a:spLocks noChangeShapeType="1"/>
              </p:cNvSpPr>
              <p:nvPr/>
            </p:nvSpPr>
            <p:spPr bwMode="auto">
              <a:xfrm flipH="1">
                <a:off x="1032" y="243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Line 105"/>
              <p:cNvSpPr>
                <a:spLocks noChangeShapeType="1"/>
              </p:cNvSpPr>
              <p:nvPr/>
            </p:nvSpPr>
            <p:spPr bwMode="auto">
              <a:xfrm flipH="1">
                <a:off x="1632" y="2844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106"/>
              <p:cNvSpPr>
                <a:spLocks noChangeShapeType="1"/>
              </p:cNvSpPr>
              <p:nvPr/>
            </p:nvSpPr>
            <p:spPr bwMode="auto">
              <a:xfrm>
                <a:off x="2052" y="28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7"/>
              <p:cNvSpPr>
                <a:spLocks noChangeShapeType="1"/>
              </p:cNvSpPr>
              <p:nvPr/>
            </p:nvSpPr>
            <p:spPr bwMode="auto">
              <a:xfrm>
                <a:off x="1932" y="285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08" name="Text Box 108"/>
            <p:cNvSpPr txBox="1">
              <a:spLocks noChangeArrowheads="1"/>
            </p:cNvSpPr>
            <p:nvPr/>
          </p:nvSpPr>
          <p:spPr bwMode="auto">
            <a:xfrm>
              <a:off x="3136" y="1800"/>
              <a:ext cx="272" cy="9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现代信息检索</a:t>
              </a:r>
            </a:p>
          </p:txBody>
        </p:sp>
        <p:sp>
          <p:nvSpPr>
            <p:cNvPr id="110609" name="Text Box 109"/>
            <p:cNvSpPr txBox="1">
              <a:spLocks noChangeArrowheads="1"/>
            </p:cNvSpPr>
            <p:nvPr/>
          </p:nvSpPr>
          <p:spPr bwMode="auto">
            <a:xfrm>
              <a:off x="3628" y="2208"/>
              <a:ext cx="272" cy="5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封面图</a:t>
              </a:r>
            </a:p>
          </p:txBody>
        </p:sp>
        <p:sp>
          <p:nvSpPr>
            <p:cNvPr id="110610" name="Text Box 110"/>
            <p:cNvSpPr txBox="1">
              <a:spLocks noChangeArrowheads="1"/>
            </p:cNvSpPr>
            <p:nvPr/>
          </p:nvSpPr>
          <p:spPr bwMode="auto">
            <a:xfrm>
              <a:off x="4216" y="2675"/>
              <a:ext cx="272" cy="93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第一章：绪论</a:t>
              </a:r>
            </a:p>
          </p:txBody>
        </p:sp>
        <p:sp>
          <p:nvSpPr>
            <p:cNvPr id="110611" name="Text Box 111"/>
            <p:cNvSpPr txBox="1">
              <a:spLocks noChangeArrowheads="1"/>
            </p:cNvSpPr>
            <p:nvPr/>
          </p:nvSpPr>
          <p:spPr bwMode="auto">
            <a:xfrm>
              <a:off x="4600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第二章：检索模型</a:t>
              </a:r>
            </a:p>
          </p:txBody>
        </p:sp>
        <p:sp>
          <p:nvSpPr>
            <p:cNvPr id="110612" name="Text Box 112"/>
            <p:cNvSpPr txBox="1">
              <a:spLocks noChangeArrowheads="1"/>
            </p:cNvSpPr>
            <p:nvPr/>
          </p:nvSpPr>
          <p:spPr bwMode="auto">
            <a:xfrm>
              <a:off x="5008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第三章：查询语言</a:t>
              </a:r>
            </a:p>
          </p:txBody>
        </p:sp>
        <p:sp>
          <p:nvSpPr>
            <p:cNvPr id="110613" name="Text Box 113"/>
            <p:cNvSpPr txBox="1">
              <a:spLocks noChangeArrowheads="1"/>
            </p:cNvSpPr>
            <p:nvPr/>
          </p:nvSpPr>
          <p:spPr bwMode="auto">
            <a:xfrm>
              <a:off x="5416" y="2256"/>
              <a:ext cx="272" cy="116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参考文献</a:t>
              </a:r>
            </a:p>
          </p:txBody>
        </p:sp>
        <p:sp>
          <p:nvSpPr>
            <p:cNvPr id="110614" name="Line 114"/>
            <p:cNvSpPr>
              <a:spLocks noChangeShapeType="1"/>
            </p:cNvSpPr>
            <p:nvPr/>
          </p:nvSpPr>
          <p:spPr bwMode="auto">
            <a:xfrm flipH="1">
              <a:off x="3276" y="1572"/>
              <a:ext cx="13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615" name="Line 115"/>
            <p:cNvSpPr>
              <a:spLocks noChangeShapeType="1"/>
            </p:cNvSpPr>
            <p:nvPr/>
          </p:nvSpPr>
          <p:spPr bwMode="auto">
            <a:xfrm>
              <a:off x="5412" y="2016"/>
              <a:ext cx="13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616" name="Line 116"/>
            <p:cNvSpPr>
              <a:spLocks noChangeShapeType="1"/>
            </p:cNvSpPr>
            <p:nvPr/>
          </p:nvSpPr>
          <p:spPr bwMode="auto">
            <a:xfrm>
              <a:off x="3756" y="2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617" name="Line 117"/>
            <p:cNvSpPr>
              <a:spLocks noChangeShapeType="1"/>
            </p:cNvSpPr>
            <p:nvPr/>
          </p:nvSpPr>
          <p:spPr bwMode="auto">
            <a:xfrm>
              <a:off x="434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618" name="Line 118"/>
            <p:cNvSpPr>
              <a:spLocks noChangeShapeType="1"/>
            </p:cNvSpPr>
            <p:nvPr/>
          </p:nvSpPr>
          <p:spPr bwMode="auto">
            <a:xfrm>
              <a:off x="4728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619" name="Line 119"/>
            <p:cNvSpPr>
              <a:spLocks noChangeShapeType="1"/>
            </p:cNvSpPr>
            <p:nvPr/>
          </p:nvSpPr>
          <p:spPr bwMode="auto">
            <a:xfrm>
              <a:off x="5124" y="2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AutoShape 120"/>
          <p:cNvSpPr>
            <a:spLocks noChangeArrowheads="1"/>
          </p:cNvSpPr>
          <p:nvPr/>
        </p:nvSpPr>
        <p:spPr bwMode="auto">
          <a:xfrm>
            <a:off x="4805363" y="3822700"/>
            <a:ext cx="649287" cy="6492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0" name="Text Box 123"/>
          <p:cNvSpPr txBox="1">
            <a:spLocks noChangeArrowheads="1"/>
          </p:cNvSpPr>
          <p:nvPr/>
        </p:nvSpPr>
        <p:spPr bwMode="auto">
          <a:xfrm>
            <a:off x="250825" y="107950"/>
            <a:ext cx="6956425" cy="584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原子，深度，长度，表头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表尾，子表</a:t>
            </a:r>
          </a:p>
        </p:txBody>
      </p:sp>
      <p:sp>
        <p:nvSpPr>
          <p:cNvPr id="61" name="Text Box 123"/>
          <p:cNvSpPr txBox="1">
            <a:spLocks noChangeArrowheads="1"/>
          </p:cNvSpPr>
          <p:nvPr/>
        </p:nvSpPr>
        <p:spPr bwMode="auto">
          <a:xfrm>
            <a:off x="161925" y="769938"/>
            <a:ext cx="6070600" cy="584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L=( </a:t>
            </a:r>
            <a:r>
              <a:rPr lang="en-US" altLang="zh-CN" u="sng" smtClean="0">
                <a:solidFill>
                  <a:srgbClr val="FF0000"/>
                </a:solidFill>
                <a:ea typeface="隶书" panose="02010509060101010101" pitchFamily="49" charset="-122"/>
              </a:rPr>
              <a:t>((a)) 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, </a:t>
            </a:r>
            <a:r>
              <a:rPr lang="en-US" altLang="zh-CN" u="sng" smtClean="0">
                <a:solidFill>
                  <a:srgbClr val="00CC99"/>
                </a:solidFill>
                <a:ea typeface="隶书" panose="02010509060101010101" pitchFamily="49" charset="-122"/>
              </a:rPr>
              <a:t>(</a:t>
            </a:r>
            <a:r>
              <a:rPr lang="en-US" altLang="zh-CN" u="sng" smtClean="0">
                <a:solidFill>
                  <a:srgbClr val="FF0000"/>
                </a:solidFill>
                <a:ea typeface="隶书" panose="02010509060101010101" pitchFamily="49" charset="-122"/>
              </a:rPr>
              <a:t>((b)),</a:t>
            </a:r>
            <a:r>
              <a:rPr lang="en-US" altLang="zh-CN" u="sng" smtClean="0">
                <a:solidFill>
                  <a:srgbClr val="00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u="sng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u="sng" smtClean="0">
                <a:solidFill>
                  <a:srgbClr val="3333FF"/>
                </a:solidFill>
                <a:ea typeface="隶书" panose="02010509060101010101" pitchFamily="49" charset="-122"/>
              </a:rPr>
              <a:t>(c),(d),(e)</a:t>
            </a:r>
            <a:r>
              <a:rPr lang="en-US" altLang="zh-CN" u="sng" smtClean="0">
                <a:solidFill>
                  <a:srgbClr val="FF0000"/>
                </a:solidFill>
                <a:ea typeface="隶书" panose="02010509060101010101" pitchFamily="49" charset="-122"/>
              </a:rPr>
              <a:t>),(f)</a:t>
            </a:r>
            <a:r>
              <a:rPr lang="en-US" altLang="zh-CN" u="sng" smtClean="0">
                <a:solidFill>
                  <a:srgbClr val="00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u="sng" smtClean="0">
                <a:solidFill>
                  <a:srgbClr val="00CC99"/>
                </a:solidFill>
                <a:ea typeface="隶书" panose="02010509060101010101" pitchFamily="49" charset="-122"/>
              </a:rPr>
              <a:t>)</a:t>
            </a:r>
            <a:r>
              <a:rPr lang="en-US" altLang="zh-CN" smtClean="0">
                <a:solidFill>
                  <a:srgbClr val="00CC99"/>
                </a:solidFill>
                <a:ea typeface="隶书" panose="02010509060101010101" pitchFamily="49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endParaRPr lang="zh-CN" altLang="en-US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pSp>
        <p:nvGrpSpPr>
          <p:cNvPr id="12" name="组合 67"/>
          <p:cNvGrpSpPr>
            <a:grpSpLocks/>
          </p:cNvGrpSpPr>
          <p:nvPr/>
        </p:nvGrpSpPr>
        <p:grpSpPr bwMode="auto">
          <a:xfrm>
            <a:off x="4859338" y="2509838"/>
            <a:ext cx="4230687" cy="3292475"/>
            <a:chOff x="4912660" y="2187113"/>
            <a:chExt cx="4231340" cy="3292116"/>
          </a:xfrm>
        </p:grpSpPr>
        <p:sp>
          <p:nvSpPr>
            <p:cNvPr id="110601" name="Text Box 123"/>
            <p:cNvSpPr txBox="1">
              <a:spLocks noChangeArrowheads="1"/>
            </p:cNvSpPr>
            <p:nvPr/>
          </p:nvSpPr>
          <p:spPr bwMode="auto">
            <a:xfrm>
              <a:off x="4912660" y="2187113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a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02" name="Text Box 123"/>
            <p:cNvSpPr txBox="1">
              <a:spLocks noChangeArrowheads="1"/>
            </p:cNvSpPr>
            <p:nvPr/>
          </p:nvSpPr>
          <p:spPr bwMode="auto">
            <a:xfrm>
              <a:off x="5916707" y="3173231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b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03" name="Text Box 123"/>
            <p:cNvSpPr txBox="1">
              <a:spLocks noChangeArrowheads="1"/>
            </p:cNvSpPr>
            <p:nvPr/>
          </p:nvSpPr>
          <p:spPr bwMode="auto">
            <a:xfrm>
              <a:off x="6508381" y="3621466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c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04" name="Text Box 123"/>
            <p:cNvSpPr txBox="1">
              <a:spLocks noChangeArrowheads="1"/>
            </p:cNvSpPr>
            <p:nvPr/>
          </p:nvSpPr>
          <p:spPr bwMode="auto">
            <a:xfrm>
              <a:off x="7404852" y="4894454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d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05" name="Text Box 123"/>
            <p:cNvSpPr txBox="1">
              <a:spLocks noChangeArrowheads="1"/>
            </p:cNvSpPr>
            <p:nvPr/>
          </p:nvSpPr>
          <p:spPr bwMode="auto">
            <a:xfrm>
              <a:off x="8139958" y="4876524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e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06" name="Text Box 123"/>
            <p:cNvSpPr txBox="1">
              <a:spLocks noChangeArrowheads="1"/>
            </p:cNvSpPr>
            <p:nvPr/>
          </p:nvSpPr>
          <p:spPr bwMode="auto">
            <a:xfrm>
              <a:off x="8552329" y="4231065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f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269875" y="1590675"/>
            <a:ext cx="4800600" cy="23082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&lt;html&gt;&lt;head&gt; &lt;title&gt; </a:t>
            </a:r>
            <a:r>
              <a:rPr kumimoji="0" lang="zh-CN" altLang="en-US" sz="2000" b="1" smtClean="0">
                <a:solidFill>
                  <a:srgbClr val="990000"/>
                </a:solidFill>
                <a:ea typeface="黑体" panose="02010609060101010101" pitchFamily="49" charset="-122"/>
              </a:rPr>
              <a:t>现代信息检索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&lt;/title&gt; &lt;/head&gt;&lt;body&gt;&lt;table&gt;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&lt;tr&gt;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&lt;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img src=1.gif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封面图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&lt;/img&gt;&lt;br&gt;&lt;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/tr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&gt;&lt;/table&gt; &lt;table&gt;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第一章：绪论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第二章：检索模型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第三章：查询语言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&lt;tr&gt;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&lt;a href= http://www.aa.com/bb.html&gt;  </a:t>
            </a:r>
            <a:r>
              <a:rPr kumimoji="0" lang="zh-CN" altLang="en-US" sz="1800" b="1" smtClean="0">
                <a:solidFill>
                  <a:srgbClr val="000000"/>
                </a:solidFill>
              </a:rPr>
              <a:t>参考文献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&lt;/a&gt;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/tr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&gt;&lt;/table&gt;&lt;/body&gt;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5690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127125" y="152400"/>
            <a:ext cx="673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5400" b="1" smtClean="0">
                <a:solidFill>
                  <a:srgbClr val="CC3399"/>
                </a:solidFill>
              </a:rPr>
              <a:t>5.4 </a:t>
            </a:r>
            <a:r>
              <a:rPr lang="zh-CN" altLang="en-US" sz="5400" b="1" smtClean="0">
                <a:solidFill>
                  <a:srgbClr val="CC3399"/>
                </a:solidFill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41300" y="928688"/>
            <a:ext cx="8499475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ADT Glist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数据对象</a:t>
            </a:r>
            <a:r>
              <a:rPr lang="zh-CN" altLang="en-US" sz="3600" smtClean="0">
                <a:solidFill>
                  <a:srgbClr val="9933FF"/>
                </a:solidFill>
                <a:ea typeface="楷体_GB2312" pitchFamily="49" charset="-122"/>
              </a:rPr>
              <a:t>：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{e</a:t>
            </a:r>
            <a:r>
              <a:rPr lang="en-US" altLang="zh-CN" sz="3600" baseline="-2500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| i=1,2,..,n;  n≥0;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                  </a:t>
            </a:r>
            <a:r>
              <a:rPr lang="en-US" altLang="zh-CN" sz="3600" smtClean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sz="3600" baseline="-25000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3600" smtClean="0">
                <a:solidFill>
                  <a:srgbClr val="0000FF"/>
                </a:solidFill>
                <a:ea typeface="楷体_GB2312" pitchFamily="49" charset="-122"/>
              </a:rPr>
              <a:t>∈AtomSet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或 </a:t>
            </a:r>
            <a:r>
              <a:rPr lang="en-US" altLang="zh-CN" sz="3600" smtClean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sz="3600" baseline="-25000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3600" smtClean="0">
                <a:solidFill>
                  <a:srgbClr val="0000FF"/>
                </a:solidFill>
                <a:ea typeface="楷体_GB2312" pitchFamily="49" charset="-122"/>
              </a:rPr>
              <a:t>∈GList,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                  AtomSet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为某个数据对象  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数据关系：</a:t>
            </a:r>
            <a:endParaRPr lang="zh-CN" altLang="en-US" sz="360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            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LR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{&lt;e</a:t>
            </a:r>
            <a:r>
              <a:rPr lang="en-US" altLang="zh-CN" sz="3600" baseline="-25000" smtClean="0">
                <a:solidFill>
                  <a:srgbClr val="000000"/>
                </a:solidFill>
                <a:ea typeface="楷体_GB2312" pitchFamily="49" charset="-122"/>
              </a:rPr>
              <a:t>i-1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, e</a:t>
            </a:r>
            <a:r>
              <a:rPr lang="en-US" altLang="zh-CN" sz="3600" baseline="-2500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&gt;| e</a:t>
            </a:r>
            <a:r>
              <a:rPr lang="en-US" altLang="zh-CN" sz="3600" baseline="-25000" smtClean="0">
                <a:solidFill>
                  <a:srgbClr val="000000"/>
                </a:solidFill>
                <a:ea typeface="楷体_GB2312" pitchFamily="49" charset="-122"/>
              </a:rPr>
              <a:t>i-1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,e</a:t>
            </a:r>
            <a:r>
              <a:rPr lang="en-US" altLang="zh-CN" sz="3600" baseline="-2500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∈D, 2≤i≤n}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} ADT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Glist</a:t>
            </a:r>
          </a:p>
        </p:txBody>
      </p:sp>
      <p:graphicFrame>
        <p:nvGraphicFramePr>
          <p:cNvPr id="347140" name="Object 4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3048000" y="5257800"/>
          <a:ext cx="609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剪辑" r:id="rId5" imgW="882396" imgH="705002" progId="MS_ClipArt_Gallery.2">
                  <p:embed/>
                </p:oleObj>
              </mc:Choice>
              <mc:Fallback>
                <p:oleObj name="剪辑" r:id="rId5" imgW="882396" imgH="70500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7800"/>
                        <a:ext cx="609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533400" y="4953000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3600" b="1" u="sng" smtClean="0">
                <a:solidFill>
                  <a:srgbClr val="FF0000"/>
                </a:solidFill>
                <a:ea typeface="楷体_GB2312" pitchFamily="49" charset="-122"/>
              </a:rPr>
              <a:t>基本操作:</a:t>
            </a:r>
          </a:p>
        </p:txBody>
      </p:sp>
    </p:spTree>
    <p:extLst>
      <p:ext uri="{BB962C8B-B14F-4D97-AF65-F5344CB8AC3E}">
        <p14:creationId xmlns:p14="http://schemas.microsoft.com/office/powerpoint/2010/main" val="256037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04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创建和销毁</a:t>
            </a:r>
            <a:endParaRPr lang="zh-CN" altLang="en-US" b="1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InitGList(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L);      DestroyGList(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L);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3366FF"/>
                </a:solidFill>
                <a:ea typeface="楷体_GB2312" pitchFamily="49" charset="-122"/>
              </a:rPr>
              <a:t>CreateGList(</a:t>
            </a:r>
            <a:r>
              <a:rPr lang="en-US" altLang="zh-CN" b="1" smtClean="0">
                <a:solidFill>
                  <a:srgbClr val="3366FF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3366FF"/>
                </a:solidFill>
                <a:ea typeface="楷体_GB2312" pitchFamily="49" charset="-122"/>
              </a:rPr>
              <a:t>L, S);   CopyGList(</a:t>
            </a:r>
            <a:r>
              <a:rPr lang="en-US" altLang="zh-CN" b="1" smtClean="0">
                <a:solidFill>
                  <a:srgbClr val="3366FF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3366FF"/>
                </a:solidFill>
                <a:ea typeface="楷体_GB2312" pitchFamily="49" charset="-122"/>
              </a:rPr>
              <a:t>T, L);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8540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CC3399"/>
                </a:solidFill>
                <a:ea typeface="楷体_GB2312" pitchFamily="49" charset="-122"/>
              </a:rPr>
              <a:t>基本操作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822325" y="1943100"/>
            <a:ext cx="77866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状态函数</a:t>
            </a:r>
            <a:endParaRPr lang="zh-CN" altLang="en-US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GListLength(L);   </a:t>
            </a:r>
            <a:r>
              <a:rPr lang="en-US" altLang="zh-CN" smtClean="0">
                <a:solidFill>
                  <a:srgbClr val="3366FF"/>
                </a:solidFill>
                <a:ea typeface="楷体_GB2312" pitchFamily="49" charset="-122"/>
              </a:rPr>
              <a:t>GListDepth(L);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GListEmpty(L);   GetHead(L);    GetTail(L);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898525" y="3695700"/>
            <a:ext cx="473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插入和删除操作</a:t>
            </a:r>
            <a:endParaRPr lang="zh-CN" altLang="en-US" b="1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InsertFirst_GL(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L, e);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  DeleteFirst_GL(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L, </a:t>
            </a: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e);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898525" y="5348288"/>
            <a:ext cx="47942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遍历</a:t>
            </a:r>
            <a:endParaRPr lang="zh-CN" altLang="en-US" b="1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Traverse_GL(L, Visit());</a:t>
            </a:r>
          </a:p>
        </p:txBody>
      </p:sp>
    </p:spTree>
    <p:extLst>
      <p:ext uri="{BB962C8B-B14F-4D97-AF65-F5344CB8AC3E}">
        <p14:creationId xmlns:p14="http://schemas.microsoft.com/office/powerpoint/2010/main" val="96940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  <p:bldP spid="349188" grpId="0" autoUpdateAnimBg="0"/>
      <p:bldP spid="349189" grpId="0" autoUpdateAnimBg="0"/>
      <p:bldP spid="34919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2552700"/>
            <a:ext cx="564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</a:rPr>
              <a:t>5.4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1167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3619500"/>
            <a:ext cx="5646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5.5</a:t>
            </a:r>
            <a:r>
              <a:rPr lang="en-US" altLang="zh-CN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11674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4686300"/>
            <a:ext cx="6205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5.6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广义表操作应用举例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51237" name="Freeform 5"/>
          <p:cNvSpPr>
            <a:spLocks/>
          </p:cNvSpPr>
          <p:nvPr/>
        </p:nvSpPr>
        <p:spPr bwMode="auto">
          <a:xfrm>
            <a:off x="1116013" y="3429000"/>
            <a:ext cx="727075" cy="774700"/>
          </a:xfrm>
          <a:custGeom>
            <a:avLst/>
            <a:gdLst>
              <a:gd name="T0" fmla="*/ 0 w 309"/>
              <a:gd name="T1" fmla="*/ 2147483646 h 267"/>
              <a:gd name="T2" fmla="*/ 2147483646 w 309"/>
              <a:gd name="T3" fmla="*/ 2147483646 h 267"/>
              <a:gd name="T4" fmla="*/ 2147483646 w 309"/>
              <a:gd name="T5" fmla="*/ 0 h 267"/>
              <a:gd name="T6" fmla="*/ 0 60000 65536"/>
              <a:gd name="T7" fmla="*/ 0 60000 65536"/>
              <a:gd name="T8" fmla="*/ 0 60000 65536"/>
              <a:gd name="T9" fmla="*/ 0 w 309"/>
              <a:gd name="T10" fmla="*/ 0 h 267"/>
              <a:gd name="T11" fmla="*/ 309 w 309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267">
                <a:moveTo>
                  <a:pt x="0" y="112"/>
                </a:moveTo>
                <a:cubicBezTo>
                  <a:pt x="25" y="163"/>
                  <a:pt x="75" y="241"/>
                  <a:pt x="126" y="267"/>
                </a:cubicBezTo>
                <a:lnTo>
                  <a:pt x="309" y="0"/>
                </a:lnTo>
              </a:path>
            </a:pathLst>
          </a:cu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11163" y="728663"/>
            <a:ext cx="878998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6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数组和广义表</a:t>
            </a:r>
          </a:p>
        </p:txBody>
      </p:sp>
    </p:spTree>
    <p:extLst>
      <p:ext uri="{BB962C8B-B14F-4D97-AF65-F5344CB8AC3E}">
        <p14:creationId xmlns:p14="http://schemas.microsoft.com/office/powerpoint/2010/main" val="236252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664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6000" b="1" smtClean="0">
                <a:solidFill>
                  <a:srgbClr val="CC3399"/>
                </a:solidFill>
                <a:ea typeface="楷体_GB2312" pitchFamily="49" charset="-122"/>
              </a:rPr>
              <a:t>5.5</a:t>
            </a:r>
            <a:r>
              <a:rPr lang="en-US" altLang="zh-CN" sz="6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6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85800" y="1905000"/>
            <a:ext cx="465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采用链表存储结构</a:t>
            </a:r>
            <a:endParaRPr lang="zh-CN" altLang="en-US" sz="4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85800" y="3394075"/>
            <a:ext cx="29781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r>
              <a:rPr lang="zh-CN" altLang="en-US" sz="4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sz="4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4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3366FF"/>
                </a:solidFill>
                <a:ea typeface="楷体_GB2312" pitchFamily="49" charset="-122"/>
              </a:rPr>
              <a:t>原子</a:t>
            </a:r>
            <a:r>
              <a:rPr lang="zh-CN" altLang="en-US" sz="4400" b="1" smtClean="0">
                <a:solidFill>
                  <a:srgbClr val="FF0000"/>
                </a:solidFill>
                <a:ea typeface="楷体_GB2312" pitchFamily="49" charset="-122"/>
              </a:rPr>
              <a:t>结点：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0488" y="4876800"/>
            <a:ext cx="3035300" cy="838200"/>
            <a:chOff x="2457" y="3072"/>
            <a:chExt cx="1912" cy="528"/>
          </a:xfrm>
        </p:grpSpPr>
        <p:sp>
          <p:nvSpPr>
            <p:cNvPr id="118794" name="Rectangle 6"/>
            <p:cNvSpPr>
              <a:spLocks noChangeArrowheads="1"/>
            </p:cNvSpPr>
            <p:nvPr/>
          </p:nvSpPr>
          <p:spPr bwMode="auto">
            <a:xfrm>
              <a:off x="2457" y="3072"/>
              <a:ext cx="1912" cy="4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990033"/>
                  </a:solidFill>
                  <a:ea typeface="楷体_GB2312" pitchFamily="49" charset="-122"/>
                </a:rPr>
                <a:t>tag=0  atom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8795" name="Line 7"/>
            <p:cNvSpPr>
              <a:spLocks noChangeShapeType="1"/>
            </p:cNvSpPr>
            <p:nvPr/>
          </p:nvSpPr>
          <p:spPr bwMode="auto">
            <a:xfrm>
              <a:off x="3417" y="3072"/>
              <a:ext cx="0" cy="52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86200" y="3429000"/>
            <a:ext cx="3224213" cy="838200"/>
            <a:chOff x="2448" y="2160"/>
            <a:chExt cx="2031" cy="528"/>
          </a:xfrm>
        </p:grpSpPr>
        <p:sp>
          <p:nvSpPr>
            <p:cNvPr id="118791" name="Rectangle 9"/>
            <p:cNvSpPr>
              <a:spLocks noChangeArrowheads="1"/>
            </p:cNvSpPr>
            <p:nvPr/>
          </p:nvSpPr>
          <p:spPr bwMode="auto">
            <a:xfrm>
              <a:off x="2448" y="2160"/>
              <a:ext cx="2031" cy="4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0000FF"/>
                  </a:solidFill>
                  <a:ea typeface="楷体_GB2312" pitchFamily="49" charset="-122"/>
                </a:rPr>
                <a:t>tag=1  hp  tp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8792" name="Line 10"/>
            <p:cNvSpPr>
              <a:spLocks noChangeShapeType="1"/>
            </p:cNvSpPr>
            <p:nvPr/>
          </p:nvSpPr>
          <p:spPr bwMode="auto">
            <a:xfrm>
              <a:off x="3408" y="216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8793" name="Line 11"/>
            <p:cNvSpPr>
              <a:spLocks noChangeShapeType="1"/>
            </p:cNvSpPr>
            <p:nvPr/>
          </p:nvSpPr>
          <p:spPr bwMode="auto">
            <a:xfrm>
              <a:off x="3984" y="2160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874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  <p:bldP spid="35328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96863" y="501650"/>
            <a:ext cx="477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广义表存储结构定义</a:t>
            </a:r>
            <a:endParaRPr lang="zh-CN" altLang="en-US" sz="4000" smtClean="0">
              <a:solidFill>
                <a:srgbClr val="000000"/>
              </a:solidFill>
            </a:endParaRP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0" y="1666875"/>
            <a:ext cx="9144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Typedef enum {ATOM, LIST} ElemTag;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Typedef struct GLNode{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ElemTag   tag;         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// 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区分原子结点和表结点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b="1" smtClean="0">
                <a:solidFill>
                  <a:srgbClr val="0066FF"/>
                </a:solidFill>
                <a:ea typeface="楷体_GB2312" pitchFamily="49" charset="-122"/>
              </a:rPr>
              <a:t>Union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{                    //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原子结点和表结点的联合部分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2800" b="1" smtClean="0">
                <a:solidFill>
                  <a:srgbClr val="0066FF"/>
                </a:solidFill>
                <a:ea typeface="楷体_GB2312" pitchFamily="49" charset="-122"/>
              </a:rPr>
              <a:t>AtomType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atom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;            //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原子结点的值域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2800" b="1" smtClean="0">
                <a:solidFill>
                  <a:srgbClr val="0066FF"/>
                </a:solidFill>
                <a:ea typeface="楷体_GB2312" pitchFamily="49" charset="-122"/>
              </a:rPr>
              <a:t>Struct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{struct GLNode  *hp, *tp;} 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ptr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                                 // ptr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是表结点的指针域，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                                  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ptr.hp</a:t>
            </a: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ptr.tp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分别指向表头和表尾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}*Glist;</a:t>
            </a: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5608638" y="322263"/>
            <a:ext cx="3368675" cy="1241425"/>
            <a:chOff x="3493" y="-165"/>
            <a:chExt cx="1579" cy="782"/>
          </a:xfrm>
        </p:grpSpPr>
        <p:grpSp>
          <p:nvGrpSpPr>
            <p:cNvPr id="120842" name="Group 5"/>
            <p:cNvGrpSpPr>
              <a:grpSpLocks/>
            </p:cNvGrpSpPr>
            <p:nvPr/>
          </p:nvGrpSpPr>
          <p:grpSpPr bwMode="auto">
            <a:xfrm>
              <a:off x="3493" y="-165"/>
              <a:ext cx="1428" cy="347"/>
              <a:chOff x="2447" y="2139"/>
              <a:chExt cx="1428" cy="347"/>
            </a:xfrm>
          </p:grpSpPr>
          <p:sp>
            <p:nvSpPr>
              <p:cNvPr id="120847" name="Rectangle 6"/>
              <p:cNvSpPr>
                <a:spLocks noChangeArrowheads="1"/>
              </p:cNvSpPr>
              <p:nvPr/>
            </p:nvSpPr>
            <p:spPr bwMode="auto">
              <a:xfrm>
                <a:off x="2447" y="2141"/>
                <a:ext cx="1428" cy="33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smtClean="0">
                    <a:solidFill>
                      <a:srgbClr val="990033"/>
                    </a:solidFill>
                    <a:ea typeface="楷体_GB2312" pitchFamily="49" charset="-122"/>
                  </a:rPr>
                  <a:t>tag=ATOM   atom</a:t>
                </a:r>
                <a:endParaRPr lang="en-US" altLang="zh-CN" sz="28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0848" name="Line 7"/>
              <p:cNvSpPr>
                <a:spLocks noChangeShapeType="1"/>
              </p:cNvSpPr>
              <p:nvPr/>
            </p:nvSpPr>
            <p:spPr bwMode="auto">
              <a:xfrm>
                <a:off x="3364" y="2139"/>
                <a:ext cx="7" cy="347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0843" name="Group 8"/>
            <p:cNvGrpSpPr>
              <a:grpSpLocks/>
            </p:cNvGrpSpPr>
            <p:nvPr/>
          </p:nvGrpSpPr>
          <p:grpSpPr bwMode="auto">
            <a:xfrm>
              <a:off x="3494" y="239"/>
              <a:ext cx="1578" cy="378"/>
              <a:chOff x="2448" y="2155"/>
              <a:chExt cx="1578" cy="378"/>
            </a:xfrm>
          </p:grpSpPr>
          <p:sp>
            <p:nvSpPr>
              <p:cNvPr id="120844" name="Rectangle 9"/>
              <p:cNvSpPr>
                <a:spLocks noChangeArrowheads="1"/>
              </p:cNvSpPr>
              <p:nvPr/>
            </p:nvSpPr>
            <p:spPr bwMode="auto">
              <a:xfrm>
                <a:off x="2448" y="2160"/>
                <a:ext cx="1578" cy="36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b="1" smtClean="0">
                    <a:solidFill>
                      <a:srgbClr val="0000FF"/>
                    </a:solidFill>
                    <a:ea typeface="楷体_GB2312" pitchFamily="49" charset="-122"/>
                  </a:rPr>
                  <a:t>tag=LIST    hp  tp</a:t>
                </a:r>
                <a:endParaRPr lang="en-US" altLang="zh-CN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0845" name="Line 10"/>
              <p:cNvSpPr>
                <a:spLocks noChangeShapeType="1"/>
              </p:cNvSpPr>
              <p:nvPr/>
            </p:nvSpPr>
            <p:spPr bwMode="auto">
              <a:xfrm>
                <a:off x="3360" y="2155"/>
                <a:ext cx="6" cy="37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846" name="Line 11"/>
              <p:cNvSpPr>
                <a:spLocks noChangeShapeType="1"/>
              </p:cNvSpPr>
              <p:nvPr/>
            </p:nvSpPr>
            <p:spPr bwMode="auto">
              <a:xfrm>
                <a:off x="3706" y="2170"/>
                <a:ext cx="7" cy="36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1795463" y="5324475"/>
            <a:ext cx="2678112" cy="1200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Glist  L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L.tag=ATOM;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</a:t>
            </a:r>
            <a:r>
              <a:rPr lang="en-US" altLang="zh-CN" sz="2400" b="1" smtClean="0">
                <a:solidFill>
                  <a:srgbClr val="FF0000"/>
                </a:solidFill>
                <a:ea typeface="楷体_GB2312" pitchFamily="49" charset="-122"/>
              </a:rPr>
              <a:t>atom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原子值；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4895850" y="5305425"/>
            <a:ext cx="3363913" cy="15700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Glist  L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L.tag=LIST;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</a:t>
            </a:r>
            <a:r>
              <a:rPr lang="en-US" altLang="zh-CN" sz="2400" b="1" smtClean="0">
                <a:solidFill>
                  <a:srgbClr val="FF0000"/>
                </a:solidFill>
                <a:ea typeface="楷体_GB2312" pitchFamily="49" charset="-122"/>
              </a:rPr>
              <a:t>ptr.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hp= 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表头指针；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</a:t>
            </a:r>
            <a:r>
              <a:rPr lang="en-US" altLang="zh-CN" sz="2400" b="1" smtClean="0">
                <a:solidFill>
                  <a:srgbClr val="FF0000"/>
                </a:solidFill>
                <a:ea typeface="楷体_GB2312" pitchFamily="49" charset="-122"/>
              </a:rPr>
              <a:t>ptr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.tp = 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表尾指针；</a:t>
            </a: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7623175" y="1620838"/>
            <a:ext cx="1292225" cy="735012"/>
            <a:chOff x="7623810" y="1661160"/>
            <a:chExt cx="1291590" cy="734943"/>
          </a:xfrm>
        </p:grpSpPr>
        <p:sp>
          <p:nvSpPr>
            <p:cNvPr id="120840" name="矩形 13"/>
            <p:cNvSpPr>
              <a:spLocks noChangeArrowheads="1"/>
            </p:cNvSpPr>
            <p:nvPr/>
          </p:nvSpPr>
          <p:spPr bwMode="auto">
            <a:xfrm>
              <a:off x="7916842" y="1811328"/>
              <a:ext cx="7312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1" smtClean="0">
                  <a:solidFill>
                    <a:srgbClr val="FF0000"/>
                  </a:solidFill>
                  <a:ea typeface="楷体_GB2312" pitchFamily="49" charset="-122"/>
                </a:rPr>
                <a:t>ptr</a:t>
              </a: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20841" name="右大括号 14"/>
            <p:cNvSpPr>
              <a:spLocks/>
            </p:cNvSpPr>
            <p:nvPr/>
          </p:nvSpPr>
          <p:spPr bwMode="auto">
            <a:xfrm rot="5400000">
              <a:off x="8128635" y="1156335"/>
              <a:ext cx="281940" cy="1291590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823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utoUpdateAnimBg="0"/>
      <p:bldP spid="355340" grpId="0" animBg="1"/>
      <p:bldP spid="35534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0" y="1857375"/>
            <a:ext cx="477361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表头、表尾分析法</a:t>
            </a:r>
            <a:endParaRPr lang="zh-CN" altLang="en-US" sz="40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87363" y="0"/>
            <a:ext cx="77501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构造存储结构的两种分析方法</a:t>
            </a:r>
            <a:r>
              <a:rPr lang="en-US" altLang="zh-CN" sz="44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  <a:r>
              <a:rPr lang="en-US" altLang="zh-CN" b="1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。表头表尾分析法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b="1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。子表分析法</a:t>
            </a:r>
            <a:endParaRPr lang="zh-CN" altLang="en-US" smtClean="0">
              <a:solidFill>
                <a:srgbClr val="0066FF"/>
              </a:solidFill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650875" y="5132388"/>
            <a:ext cx="42989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若表头为原子，则为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573088" y="2609850"/>
            <a:ext cx="3800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空表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3600" b="1" i="1" smtClean="0">
                <a:solidFill>
                  <a:srgbClr val="9933FF"/>
                </a:solidFill>
                <a:ea typeface="楷体_GB2312" pitchFamily="49" charset="-122"/>
              </a:rPr>
              <a:t>ls = NULL</a:t>
            </a:r>
            <a:endParaRPr lang="en-US" altLang="zh-CN" sz="3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561975" y="3325813"/>
            <a:ext cx="2093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非空表  </a:t>
            </a:r>
            <a:r>
              <a:rPr lang="en-US" altLang="zh-CN" sz="3600" b="1" i="1" smtClean="0">
                <a:solidFill>
                  <a:srgbClr val="9933FF"/>
                </a:solidFill>
                <a:ea typeface="楷体_GB2312" pitchFamily="49" charset="-122"/>
              </a:rPr>
              <a:t>ls</a:t>
            </a:r>
            <a:endParaRPr lang="en-US" altLang="zh-CN" sz="3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01850" y="3586163"/>
            <a:ext cx="3663950" cy="685800"/>
            <a:chOff x="1344" y="2016"/>
            <a:chExt cx="2308" cy="432"/>
          </a:xfrm>
        </p:grpSpPr>
        <p:sp>
          <p:nvSpPr>
            <p:cNvPr id="122911" name="Line 8"/>
            <p:cNvSpPr>
              <a:spLocks noChangeShapeType="1"/>
            </p:cNvSpPr>
            <p:nvPr/>
          </p:nvSpPr>
          <p:spPr bwMode="auto">
            <a:xfrm>
              <a:off x="1344" y="2256"/>
              <a:ext cx="624" cy="0"/>
            </a:xfrm>
            <a:prstGeom prst="line">
              <a:avLst/>
            </a:prstGeom>
            <a:noFill/>
            <a:ln w="25400">
              <a:solidFill>
                <a:srgbClr val="9933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2912" name="Rectangle 9"/>
            <p:cNvSpPr>
              <a:spLocks noChangeArrowheads="1"/>
            </p:cNvSpPr>
            <p:nvPr/>
          </p:nvSpPr>
          <p:spPr bwMode="auto">
            <a:xfrm>
              <a:off x="1968" y="2016"/>
              <a:ext cx="1684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tag=1 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2913" name="Line 10"/>
            <p:cNvSpPr>
              <a:spLocks noChangeShapeType="1"/>
            </p:cNvSpPr>
            <p:nvPr/>
          </p:nvSpPr>
          <p:spPr bwMode="auto">
            <a:xfrm>
              <a:off x="2784" y="2016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2914" name="Line 11"/>
            <p:cNvSpPr>
              <a:spLocks noChangeShapeType="1"/>
            </p:cNvSpPr>
            <p:nvPr/>
          </p:nvSpPr>
          <p:spPr bwMode="auto">
            <a:xfrm>
              <a:off x="3216" y="2016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4692650" y="3967163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5454650" y="396716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3702050" y="4316413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指向表头的指针</a:t>
            </a:r>
            <a:endParaRPr lang="zh-CN" altLang="en-US" sz="360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5759450" y="3357563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指向表尾的指针</a:t>
            </a:r>
            <a:endParaRPr lang="zh-CN" altLang="en-US" sz="360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21288" y="5156200"/>
            <a:ext cx="2520950" cy="685800"/>
            <a:chOff x="3264" y="3120"/>
            <a:chExt cx="1588" cy="432"/>
          </a:xfrm>
        </p:grpSpPr>
        <p:sp>
          <p:nvSpPr>
            <p:cNvPr id="122909" name="Rectangle 17"/>
            <p:cNvSpPr>
              <a:spLocks noChangeArrowheads="1"/>
            </p:cNvSpPr>
            <p:nvPr/>
          </p:nvSpPr>
          <p:spPr bwMode="auto">
            <a:xfrm>
              <a:off x="3264" y="3133"/>
              <a:ext cx="1588" cy="41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990033"/>
                  </a:solidFill>
                  <a:ea typeface="楷体_GB2312" pitchFamily="49" charset="-122"/>
                </a:rPr>
                <a:t>tag=0  atom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2910" name="Line 18"/>
            <p:cNvSpPr>
              <a:spLocks noChangeShapeType="1"/>
            </p:cNvSpPr>
            <p:nvPr/>
          </p:nvSpPr>
          <p:spPr bwMode="auto">
            <a:xfrm>
              <a:off x="4080" y="3120"/>
              <a:ext cx="0" cy="43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5827" name="Rectangle 19"/>
          <p:cNvSpPr>
            <a:spLocks noChangeArrowheads="1"/>
          </p:cNvSpPr>
          <p:nvPr/>
        </p:nvSpPr>
        <p:spPr bwMode="auto">
          <a:xfrm>
            <a:off x="611188" y="57912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  <p:sp>
        <p:nvSpPr>
          <p:cNvPr id="122894" name="Text Box 20"/>
          <p:cNvSpPr txBox="1">
            <a:spLocks noChangeArrowheads="1"/>
          </p:cNvSpPr>
          <p:nvPr/>
        </p:nvSpPr>
        <p:spPr bwMode="auto">
          <a:xfrm>
            <a:off x="5632450" y="1692275"/>
            <a:ext cx="37401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L=( 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L=(( ));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 = ( a, ( x, y ), ((x)));</a:t>
            </a:r>
            <a:endParaRPr lang="en-US" altLang="zh-CN" sz="28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104063" y="2101850"/>
            <a:ext cx="1639887" cy="715963"/>
            <a:chOff x="4407" y="1117"/>
            <a:chExt cx="1033" cy="451"/>
          </a:xfrm>
        </p:grpSpPr>
        <p:grpSp>
          <p:nvGrpSpPr>
            <p:cNvPr id="122897" name="Group 22"/>
            <p:cNvGrpSpPr>
              <a:grpSpLocks/>
            </p:cNvGrpSpPr>
            <p:nvPr/>
          </p:nvGrpSpPr>
          <p:grpSpPr bwMode="auto">
            <a:xfrm>
              <a:off x="4716" y="1117"/>
              <a:ext cx="724" cy="451"/>
              <a:chOff x="1540" y="732"/>
              <a:chExt cx="724" cy="451"/>
            </a:xfrm>
          </p:grpSpPr>
          <p:grpSp>
            <p:nvGrpSpPr>
              <p:cNvPr id="122899" name="Group 23"/>
              <p:cNvGrpSpPr>
                <a:grpSpLocks/>
              </p:cNvGrpSpPr>
              <p:nvPr/>
            </p:nvGrpSpPr>
            <p:grpSpPr bwMode="auto">
              <a:xfrm>
                <a:off x="1540" y="732"/>
                <a:ext cx="724" cy="442"/>
                <a:chOff x="3733" y="1380"/>
                <a:chExt cx="724" cy="442"/>
              </a:xfrm>
            </p:grpSpPr>
            <p:sp>
              <p:nvSpPr>
                <p:cNvPr id="122901" name="Line 24"/>
                <p:cNvSpPr>
                  <a:spLocks noChangeShapeType="1"/>
                </p:cNvSpPr>
                <p:nvPr/>
              </p:nvSpPr>
              <p:spPr bwMode="auto">
                <a:xfrm>
                  <a:off x="3733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2" name="Line 25"/>
                <p:cNvSpPr>
                  <a:spLocks noChangeShapeType="1"/>
                </p:cNvSpPr>
                <p:nvPr/>
              </p:nvSpPr>
              <p:spPr bwMode="auto">
                <a:xfrm>
                  <a:off x="3957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3" name="Line 26"/>
                <p:cNvSpPr>
                  <a:spLocks noChangeShapeType="1"/>
                </p:cNvSpPr>
                <p:nvPr/>
              </p:nvSpPr>
              <p:spPr bwMode="auto">
                <a:xfrm>
                  <a:off x="4404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4" name="Line 27"/>
                <p:cNvSpPr>
                  <a:spLocks noChangeShapeType="1"/>
                </p:cNvSpPr>
                <p:nvPr/>
              </p:nvSpPr>
              <p:spPr bwMode="auto">
                <a:xfrm>
                  <a:off x="3733" y="1495"/>
                  <a:ext cx="6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5" name="Line 28"/>
                <p:cNvSpPr>
                  <a:spLocks noChangeShapeType="1"/>
                </p:cNvSpPr>
                <p:nvPr/>
              </p:nvSpPr>
              <p:spPr bwMode="auto">
                <a:xfrm>
                  <a:off x="4180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6" name="Line 29"/>
                <p:cNvSpPr>
                  <a:spLocks noChangeShapeType="1"/>
                </p:cNvSpPr>
                <p:nvPr/>
              </p:nvSpPr>
              <p:spPr bwMode="auto">
                <a:xfrm>
                  <a:off x="3733" y="1780"/>
                  <a:ext cx="6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90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48" y="1380"/>
                  <a:ext cx="3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smtClean="0">
                      <a:solidFill>
                        <a:srgbClr val="000000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2290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42" y="1492"/>
                  <a:ext cx="27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22900" name="Text Box 32"/>
              <p:cNvSpPr txBox="1">
                <a:spLocks noChangeArrowheads="1"/>
              </p:cNvSpPr>
              <p:nvPr/>
            </p:nvSpPr>
            <p:spPr bwMode="auto">
              <a:xfrm>
                <a:off x="1721" y="741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</p:grpSp>
        <p:sp>
          <p:nvSpPr>
            <p:cNvPr id="122898" name="Line 33"/>
            <p:cNvSpPr>
              <a:spLocks noChangeShapeType="1"/>
            </p:cNvSpPr>
            <p:nvPr/>
          </p:nvSpPr>
          <p:spPr bwMode="auto">
            <a:xfrm>
              <a:off x="4407" y="138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7156450" y="1524000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1719030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autoUpdateAnimBg="0"/>
      <p:bldP spid="375812" grpId="0" autoUpdateAnimBg="0"/>
      <p:bldP spid="375813" grpId="0" autoUpdateAnimBg="0"/>
      <p:bldP spid="375814" grpId="0" autoUpdateAnimBg="0"/>
      <p:bldP spid="375820" grpId="0" animBg="1"/>
      <p:bldP spid="375821" grpId="0" animBg="1"/>
      <p:bldP spid="375822" grpId="0" autoUpdateAnimBg="0"/>
      <p:bldP spid="375823" grpId="0" autoUpdateAnimBg="0"/>
      <p:bldP spid="375827" grpId="0" autoUpdateAnimBg="0"/>
      <p:bldP spid="3758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2571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FF0000"/>
                </a:solidFill>
                <a:ea typeface="楷体_GB2312" pitchFamily="49" charset="-122"/>
              </a:rPr>
              <a:t>例：</a:t>
            </a:r>
            <a:r>
              <a:rPr lang="en-US" altLang="zh-CN" sz="4000" b="1" smtClean="0">
                <a:solidFill>
                  <a:srgbClr val="000000"/>
                </a:solidFill>
              </a:rPr>
              <a:t>L = ( a, ( x, y ), ((x)))   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表头表尾分析法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68375" y="2022475"/>
            <a:ext cx="1638300" cy="685800"/>
            <a:chOff x="744" y="1008"/>
            <a:chExt cx="1032" cy="432"/>
          </a:xfrm>
        </p:grpSpPr>
        <p:sp>
          <p:nvSpPr>
            <p:cNvPr id="125010" name="Rectangle 4"/>
            <p:cNvSpPr>
              <a:spLocks noChangeArrowheads="1"/>
            </p:cNvSpPr>
            <p:nvPr/>
          </p:nvSpPr>
          <p:spPr bwMode="auto">
            <a:xfrm>
              <a:off x="744" y="1008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en-US" altLang="zh-CN" b="1" smtClean="0">
                  <a:solidFill>
                    <a:srgbClr val="0000FF"/>
                  </a:solidFill>
                  <a:ea typeface="楷体_GB2312" pitchFamily="49" charset="-122"/>
                </a:rPr>
                <a:t>1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5011" name="Line 5"/>
            <p:cNvSpPr>
              <a:spLocks noChangeShapeType="1"/>
            </p:cNvSpPr>
            <p:nvPr/>
          </p:nvSpPr>
          <p:spPr bwMode="auto">
            <a:xfrm>
              <a:off x="1128" y="100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5012" name="Line 6"/>
            <p:cNvSpPr>
              <a:spLocks noChangeShapeType="1"/>
            </p:cNvSpPr>
            <p:nvPr/>
          </p:nvSpPr>
          <p:spPr bwMode="auto">
            <a:xfrm>
              <a:off x="1464" y="100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9431" name="Line 7"/>
          <p:cNvSpPr>
            <a:spLocks noChangeShapeType="1"/>
          </p:cNvSpPr>
          <p:nvPr/>
        </p:nvSpPr>
        <p:spPr bwMode="auto">
          <a:xfrm flipV="1">
            <a:off x="523875" y="2327275"/>
            <a:ext cx="482600" cy="635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422275" y="15748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952BFF"/>
                </a:solidFill>
              </a:rPr>
              <a:t>L</a:t>
            </a:r>
            <a:endParaRPr lang="en-US" altLang="zh-CN" sz="3600" smtClean="0">
              <a:solidFill>
                <a:srgbClr val="000000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78075" y="2022475"/>
            <a:ext cx="2438400" cy="685800"/>
            <a:chOff x="1632" y="1008"/>
            <a:chExt cx="1536" cy="432"/>
          </a:xfrm>
        </p:grpSpPr>
        <p:sp>
          <p:nvSpPr>
            <p:cNvPr id="125006" name="Rectangle 10"/>
            <p:cNvSpPr>
              <a:spLocks noChangeArrowheads="1"/>
            </p:cNvSpPr>
            <p:nvPr/>
          </p:nvSpPr>
          <p:spPr bwMode="auto">
            <a:xfrm>
              <a:off x="2136" y="1008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en-US" altLang="zh-CN" b="1" smtClean="0">
                  <a:solidFill>
                    <a:srgbClr val="0000FF"/>
                  </a:solidFill>
                  <a:ea typeface="楷体_GB2312" pitchFamily="49" charset="-122"/>
                </a:rPr>
                <a:t>1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5007" name="Line 11"/>
            <p:cNvSpPr>
              <a:spLocks noChangeShapeType="1"/>
            </p:cNvSpPr>
            <p:nvPr/>
          </p:nvSpPr>
          <p:spPr bwMode="auto">
            <a:xfrm>
              <a:off x="2520" y="100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5008" name="Line 12"/>
            <p:cNvSpPr>
              <a:spLocks noChangeShapeType="1"/>
            </p:cNvSpPr>
            <p:nvPr/>
          </p:nvSpPr>
          <p:spPr bwMode="auto">
            <a:xfrm>
              <a:off x="2856" y="100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5009" name="Line 13"/>
            <p:cNvSpPr>
              <a:spLocks noChangeShapeType="1"/>
            </p:cNvSpPr>
            <p:nvPr/>
          </p:nvSpPr>
          <p:spPr bwMode="auto">
            <a:xfrm>
              <a:off x="1632" y="1200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87875" y="1333500"/>
            <a:ext cx="3794125" cy="1338263"/>
            <a:chOff x="2890" y="840"/>
            <a:chExt cx="2390" cy="843"/>
          </a:xfrm>
        </p:grpSpPr>
        <p:grpSp>
          <p:nvGrpSpPr>
            <p:cNvPr id="124999" name="Group 15"/>
            <p:cNvGrpSpPr>
              <a:grpSpLocks/>
            </p:cNvGrpSpPr>
            <p:nvPr/>
          </p:nvGrpSpPr>
          <p:grpSpPr bwMode="auto">
            <a:xfrm>
              <a:off x="2890" y="840"/>
              <a:ext cx="2390" cy="827"/>
              <a:chOff x="2890" y="840"/>
              <a:chExt cx="2390" cy="827"/>
            </a:xfrm>
          </p:grpSpPr>
          <p:sp>
            <p:nvSpPr>
              <p:cNvPr id="125003" name="Rectangle 16"/>
              <p:cNvSpPr>
                <a:spLocks noChangeArrowheads="1"/>
              </p:cNvSpPr>
              <p:nvPr/>
            </p:nvSpPr>
            <p:spPr bwMode="auto">
              <a:xfrm>
                <a:off x="4248" y="1251"/>
                <a:ext cx="1032" cy="41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 smtClean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b="1" smtClean="0">
                    <a:solidFill>
                      <a:srgbClr val="0000FF"/>
                    </a:solidFill>
                    <a:ea typeface="楷体_GB2312" pitchFamily="49" charset="-122"/>
                  </a:rPr>
                  <a:t>1        </a:t>
                </a:r>
                <a:r>
                  <a:rPr lang="en-US" altLang="zh-CN" b="1" smtClean="0">
                    <a:solidFill>
                      <a:srgbClr val="3333CC"/>
                    </a:solidFill>
                    <a:ea typeface="楷体_GB2312" pitchFamily="49" charset="-122"/>
                  </a:rPr>
                  <a:t>   </a:t>
                </a:r>
                <a:endParaRPr lang="en-US" altLang="zh-CN" sz="4400" smtClean="0">
                  <a:solidFill>
                    <a:srgbClr val="33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5004" name="Line 17"/>
              <p:cNvSpPr>
                <a:spLocks noChangeShapeType="1"/>
              </p:cNvSpPr>
              <p:nvPr/>
            </p:nvSpPr>
            <p:spPr bwMode="auto">
              <a:xfrm>
                <a:off x="2890" y="1466"/>
                <a:ext cx="1376" cy="1"/>
              </a:xfrm>
              <a:prstGeom prst="line">
                <a:avLst/>
              </a:prstGeom>
              <a:noFill/>
              <a:ln w="22225">
                <a:solidFill>
                  <a:srgbClr val="952B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005" name="Text Box 18"/>
              <p:cNvSpPr txBox="1">
                <a:spLocks noChangeArrowheads="1"/>
              </p:cNvSpPr>
              <p:nvPr/>
            </p:nvSpPr>
            <p:spPr bwMode="auto">
              <a:xfrm>
                <a:off x="3882" y="840"/>
                <a:ext cx="76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(((x)))</a:t>
                </a:r>
              </a:p>
            </p:txBody>
          </p:sp>
        </p:grpSp>
        <p:grpSp>
          <p:nvGrpSpPr>
            <p:cNvPr id="125000" name="Group 19"/>
            <p:cNvGrpSpPr>
              <a:grpSpLocks/>
            </p:cNvGrpSpPr>
            <p:nvPr/>
          </p:nvGrpSpPr>
          <p:grpSpPr bwMode="auto">
            <a:xfrm>
              <a:off x="4632" y="1251"/>
              <a:ext cx="336" cy="432"/>
              <a:chOff x="4632" y="1251"/>
              <a:chExt cx="336" cy="432"/>
            </a:xfrm>
          </p:grpSpPr>
          <p:sp>
            <p:nvSpPr>
              <p:cNvPr id="125001" name="Line 20"/>
              <p:cNvSpPr>
                <a:spLocks noChangeShapeType="1"/>
              </p:cNvSpPr>
              <p:nvPr/>
            </p:nvSpPr>
            <p:spPr bwMode="auto">
              <a:xfrm>
                <a:off x="4632" y="1251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002" name="Line 21"/>
              <p:cNvSpPr>
                <a:spLocks noChangeShapeType="1"/>
              </p:cNvSpPr>
              <p:nvPr/>
            </p:nvSpPr>
            <p:spPr bwMode="auto">
              <a:xfrm>
                <a:off x="4968" y="1251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921000" y="137001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6600CC"/>
                </a:solidFill>
              </a:rPr>
              <a:t>((x,y),((x)))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59075" y="2327275"/>
            <a:ext cx="2255838" cy="1524000"/>
            <a:chOff x="1738" y="1466"/>
            <a:chExt cx="1421" cy="960"/>
          </a:xfrm>
        </p:grpSpPr>
        <p:grpSp>
          <p:nvGrpSpPr>
            <p:cNvPr id="124993" name="Group 24"/>
            <p:cNvGrpSpPr>
              <a:grpSpLocks/>
            </p:cNvGrpSpPr>
            <p:nvPr/>
          </p:nvGrpSpPr>
          <p:grpSpPr bwMode="auto">
            <a:xfrm>
              <a:off x="2211" y="1466"/>
              <a:ext cx="948" cy="960"/>
              <a:chOff x="2376" y="1200"/>
              <a:chExt cx="1032" cy="960"/>
            </a:xfrm>
          </p:grpSpPr>
          <p:sp>
            <p:nvSpPr>
              <p:cNvPr id="124995" name="Rectangle 25"/>
              <p:cNvSpPr>
                <a:spLocks noChangeArrowheads="1"/>
              </p:cNvSpPr>
              <p:nvPr/>
            </p:nvSpPr>
            <p:spPr bwMode="auto">
              <a:xfrm>
                <a:off x="2376" y="1728"/>
                <a:ext cx="1032" cy="41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 smtClean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b="1" smtClean="0">
                    <a:solidFill>
                      <a:srgbClr val="0000FF"/>
                    </a:solidFill>
                    <a:ea typeface="楷体_GB2312" pitchFamily="49" charset="-122"/>
                  </a:rPr>
                  <a:t>1           </a:t>
                </a:r>
                <a:endParaRPr lang="en-US" altLang="zh-CN" sz="44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4996" name="Line 26"/>
              <p:cNvSpPr>
                <a:spLocks noChangeShapeType="1"/>
              </p:cNvSpPr>
              <p:nvPr/>
            </p:nvSpPr>
            <p:spPr bwMode="auto">
              <a:xfrm>
                <a:off x="2760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97" name="Line 27"/>
              <p:cNvSpPr>
                <a:spLocks noChangeShapeType="1"/>
              </p:cNvSpPr>
              <p:nvPr/>
            </p:nvSpPr>
            <p:spPr bwMode="auto">
              <a:xfrm>
                <a:off x="30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98" name="Line 28"/>
              <p:cNvSpPr>
                <a:spLocks noChangeShapeType="1"/>
              </p:cNvSpPr>
              <p:nvPr/>
            </p:nvSpPr>
            <p:spPr bwMode="auto">
              <a:xfrm>
                <a:off x="2688" y="1200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94" name="Text Box 29"/>
            <p:cNvSpPr txBox="1">
              <a:spLocks noChangeArrowheads="1"/>
            </p:cNvSpPr>
            <p:nvPr/>
          </p:nvSpPr>
          <p:spPr bwMode="auto">
            <a:xfrm>
              <a:off x="1738" y="1658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000000"/>
                  </a:solidFill>
                </a:rPr>
                <a:t>(x,y)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6705600" y="1909763"/>
            <a:ext cx="2057400" cy="1905000"/>
            <a:chOff x="4224" y="1203"/>
            <a:chExt cx="1296" cy="1200"/>
          </a:xfrm>
        </p:grpSpPr>
        <p:grpSp>
          <p:nvGrpSpPr>
            <p:cNvPr id="124985" name="Group 31"/>
            <p:cNvGrpSpPr>
              <a:grpSpLocks/>
            </p:cNvGrpSpPr>
            <p:nvPr/>
          </p:nvGrpSpPr>
          <p:grpSpPr bwMode="auto">
            <a:xfrm>
              <a:off x="4488" y="1203"/>
              <a:ext cx="1032" cy="1200"/>
              <a:chOff x="3768" y="960"/>
              <a:chExt cx="1032" cy="1200"/>
            </a:xfrm>
          </p:grpSpPr>
          <p:grpSp>
            <p:nvGrpSpPr>
              <p:cNvPr id="124987" name="Group 32"/>
              <p:cNvGrpSpPr>
                <a:grpSpLocks/>
              </p:cNvGrpSpPr>
              <p:nvPr/>
            </p:nvGrpSpPr>
            <p:grpSpPr bwMode="auto">
              <a:xfrm>
                <a:off x="3768" y="1200"/>
                <a:ext cx="1032" cy="960"/>
                <a:chOff x="3768" y="1200"/>
                <a:chExt cx="1032" cy="960"/>
              </a:xfrm>
            </p:grpSpPr>
            <p:sp>
              <p:nvSpPr>
                <p:cNvPr id="1249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768" y="1728"/>
                  <a:ext cx="1032" cy="41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b="1" smtClean="0">
                      <a:solidFill>
                        <a:srgbClr val="0000FF"/>
                      </a:solidFill>
                      <a:ea typeface="楷体_GB2312" pitchFamily="49" charset="-122"/>
                    </a:rPr>
                    <a:t> </a:t>
                  </a:r>
                  <a:r>
                    <a:rPr lang="en-US" altLang="zh-CN" b="1" smtClean="0">
                      <a:solidFill>
                        <a:srgbClr val="0000FF"/>
                      </a:solidFill>
                      <a:ea typeface="楷体_GB2312" pitchFamily="49" charset="-122"/>
                    </a:rPr>
                    <a:t>1           </a:t>
                  </a:r>
                  <a:endParaRPr lang="en-US" altLang="zh-CN" sz="4400" smtClean="0">
                    <a:solidFill>
                      <a:srgbClr val="00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24990" name="Line 34"/>
                <p:cNvSpPr>
                  <a:spLocks noChangeShapeType="1"/>
                </p:cNvSpPr>
                <p:nvPr/>
              </p:nvSpPr>
              <p:spPr bwMode="auto">
                <a:xfrm>
                  <a:off x="4152" y="172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91" name="Line 35"/>
                <p:cNvSpPr>
                  <a:spLocks noChangeShapeType="1"/>
                </p:cNvSpPr>
                <p:nvPr/>
              </p:nvSpPr>
              <p:spPr bwMode="auto">
                <a:xfrm>
                  <a:off x="4488" y="172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92" name="Line 36"/>
                <p:cNvSpPr>
                  <a:spLocks noChangeShapeType="1"/>
                </p:cNvSpPr>
                <p:nvPr/>
              </p:nvSpPr>
              <p:spPr bwMode="auto">
                <a:xfrm>
                  <a:off x="4080" y="120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4988" name="Text Box 37"/>
              <p:cNvSpPr txBox="1">
                <a:spLocks noChangeArrowheads="1"/>
              </p:cNvSpPr>
              <p:nvPr/>
            </p:nvSpPr>
            <p:spPr bwMode="auto">
              <a:xfrm>
                <a:off x="4251" y="96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3600" smtClean="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124986" name="Text Box 38"/>
            <p:cNvSpPr txBox="1">
              <a:spLocks noChangeArrowheads="1"/>
            </p:cNvSpPr>
            <p:nvPr/>
          </p:nvSpPr>
          <p:spPr bwMode="auto">
            <a:xfrm>
              <a:off x="4224" y="161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3333CC"/>
                  </a:solidFill>
                </a:rPr>
                <a:t>((x))</a:t>
              </a:r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806950" y="2547938"/>
            <a:ext cx="2019300" cy="1260475"/>
            <a:chOff x="3028" y="1605"/>
            <a:chExt cx="1272" cy="794"/>
          </a:xfrm>
        </p:grpSpPr>
        <p:grpSp>
          <p:nvGrpSpPr>
            <p:cNvPr id="124979" name="Group 40"/>
            <p:cNvGrpSpPr>
              <a:grpSpLocks/>
            </p:cNvGrpSpPr>
            <p:nvPr/>
          </p:nvGrpSpPr>
          <p:grpSpPr bwMode="auto">
            <a:xfrm>
              <a:off x="3320" y="1983"/>
              <a:ext cx="980" cy="416"/>
              <a:chOff x="1362" y="3251"/>
              <a:chExt cx="1032" cy="474"/>
            </a:xfrm>
          </p:grpSpPr>
          <p:sp>
            <p:nvSpPr>
              <p:cNvPr id="124982" name="Rectangle 41"/>
              <p:cNvSpPr>
                <a:spLocks noChangeArrowheads="1"/>
              </p:cNvSpPr>
              <p:nvPr/>
            </p:nvSpPr>
            <p:spPr bwMode="auto">
              <a:xfrm>
                <a:off x="1362" y="3251"/>
                <a:ext cx="1032" cy="47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 smtClean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b="1" smtClean="0">
                    <a:solidFill>
                      <a:srgbClr val="0000FF"/>
                    </a:solidFill>
                    <a:ea typeface="楷体_GB2312" pitchFamily="49" charset="-122"/>
                  </a:rPr>
                  <a:t>1           </a:t>
                </a:r>
                <a:endParaRPr lang="en-US" altLang="zh-CN" sz="44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4983" name="Line 42"/>
              <p:cNvSpPr>
                <a:spLocks noChangeShapeType="1"/>
              </p:cNvSpPr>
              <p:nvPr/>
            </p:nvSpPr>
            <p:spPr bwMode="auto">
              <a:xfrm>
                <a:off x="1746" y="3251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84" name="Line 43"/>
              <p:cNvSpPr>
                <a:spLocks noChangeShapeType="1"/>
              </p:cNvSpPr>
              <p:nvPr/>
            </p:nvSpPr>
            <p:spPr bwMode="auto">
              <a:xfrm>
                <a:off x="2082" y="3251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80" name="Line 44"/>
            <p:cNvSpPr>
              <a:spLocks noChangeShapeType="1"/>
            </p:cNvSpPr>
            <p:nvPr/>
          </p:nvSpPr>
          <p:spPr bwMode="auto">
            <a:xfrm>
              <a:off x="3028" y="2209"/>
              <a:ext cx="3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4981" name="Text Box 45"/>
            <p:cNvSpPr txBox="1">
              <a:spLocks noChangeArrowheads="1"/>
            </p:cNvSpPr>
            <p:nvPr/>
          </p:nvSpPr>
          <p:spPr bwMode="auto">
            <a:xfrm>
              <a:off x="3308" y="1605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FF0000"/>
                  </a:solidFill>
                </a:rPr>
                <a:t>(y)</a:t>
              </a: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3776663" y="2611438"/>
            <a:ext cx="1355725" cy="2435225"/>
            <a:chOff x="2379" y="1645"/>
            <a:chExt cx="854" cy="1534"/>
          </a:xfrm>
        </p:grpSpPr>
        <p:grpSp>
          <p:nvGrpSpPr>
            <p:cNvPr id="124974" name="Group 47"/>
            <p:cNvGrpSpPr>
              <a:grpSpLocks/>
            </p:cNvGrpSpPr>
            <p:nvPr/>
          </p:nvGrpSpPr>
          <p:grpSpPr bwMode="auto">
            <a:xfrm>
              <a:off x="2379" y="2267"/>
              <a:ext cx="644" cy="912"/>
              <a:chOff x="4252" y="2640"/>
              <a:chExt cx="644" cy="912"/>
            </a:xfrm>
          </p:grpSpPr>
          <p:sp>
            <p:nvSpPr>
              <p:cNvPr id="124976" name="Line 48"/>
              <p:cNvSpPr>
                <a:spLocks noChangeShapeType="1"/>
              </p:cNvSpPr>
              <p:nvPr/>
            </p:nvSpPr>
            <p:spPr bwMode="auto">
              <a:xfrm>
                <a:off x="4588" y="2640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77" name="Text Box 49"/>
              <p:cNvSpPr txBox="1">
                <a:spLocks noChangeArrowheads="1"/>
              </p:cNvSpPr>
              <p:nvPr/>
            </p:nvSpPr>
            <p:spPr bwMode="auto">
              <a:xfrm>
                <a:off x="4252" y="3171"/>
                <a:ext cx="644" cy="381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b="1" smtClean="0">
                    <a:solidFill>
                      <a:srgbClr val="800000"/>
                    </a:solidFill>
                  </a:rPr>
                  <a:t>0   x 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78" name="Line 50"/>
              <p:cNvSpPr>
                <a:spLocks noChangeShapeType="1"/>
              </p:cNvSpPr>
              <p:nvPr/>
            </p:nvSpPr>
            <p:spPr bwMode="auto">
              <a:xfrm>
                <a:off x="4492" y="316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75" name="Text Box 51"/>
            <p:cNvSpPr txBox="1">
              <a:spLocks noChangeArrowheads="1"/>
            </p:cNvSpPr>
            <p:nvPr/>
          </p:nvSpPr>
          <p:spPr bwMode="auto">
            <a:xfrm>
              <a:off x="2668" y="1645"/>
              <a:ext cx="5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1311275" y="1379538"/>
            <a:ext cx="1022350" cy="2471737"/>
            <a:chOff x="826" y="869"/>
            <a:chExt cx="644" cy="1557"/>
          </a:xfrm>
        </p:grpSpPr>
        <p:grpSp>
          <p:nvGrpSpPr>
            <p:cNvPr id="124969" name="Group 53"/>
            <p:cNvGrpSpPr>
              <a:grpSpLocks/>
            </p:cNvGrpSpPr>
            <p:nvPr/>
          </p:nvGrpSpPr>
          <p:grpSpPr bwMode="auto">
            <a:xfrm>
              <a:off x="826" y="1514"/>
              <a:ext cx="644" cy="912"/>
              <a:chOff x="960" y="1248"/>
              <a:chExt cx="644" cy="912"/>
            </a:xfrm>
          </p:grpSpPr>
          <p:sp>
            <p:nvSpPr>
              <p:cNvPr id="124971" name="Line 54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72" name="Text Box 55"/>
              <p:cNvSpPr txBox="1">
                <a:spLocks noChangeArrowheads="1"/>
              </p:cNvSpPr>
              <p:nvPr/>
            </p:nvSpPr>
            <p:spPr bwMode="auto">
              <a:xfrm>
                <a:off x="960" y="1779"/>
                <a:ext cx="644" cy="381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b="1" smtClean="0">
                    <a:solidFill>
                      <a:srgbClr val="800000"/>
                    </a:solidFill>
                  </a:rPr>
                  <a:t>0   a 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73" name="Line 56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70" name="Text Box 57"/>
            <p:cNvSpPr txBox="1">
              <a:spLocks noChangeArrowheads="1"/>
            </p:cNvSpPr>
            <p:nvPr/>
          </p:nvSpPr>
          <p:spPr bwMode="auto">
            <a:xfrm>
              <a:off x="1058" y="869"/>
              <a:ext cx="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6600CC"/>
                  </a:solidFill>
                </a:rPr>
                <a:t>a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5614988" y="2647950"/>
            <a:ext cx="1250950" cy="2311400"/>
            <a:chOff x="3537" y="1668"/>
            <a:chExt cx="788" cy="1456"/>
          </a:xfrm>
        </p:grpSpPr>
        <p:grpSp>
          <p:nvGrpSpPr>
            <p:cNvPr id="124962" name="Group 59"/>
            <p:cNvGrpSpPr>
              <a:grpSpLocks/>
            </p:cNvGrpSpPr>
            <p:nvPr/>
          </p:nvGrpSpPr>
          <p:grpSpPr bwMode="auto">
            <a:xfrm>
              <a:off x="3537" y="1972"/>
              <a:ext cx="788" cy="1152"/>
              <a:chOff x="4252" y="2400"/>
              <a:chExt cx="788" cy="1152"/>
            </a:xfrm>
          </p:grpSpPr>
          <p:grpSp>
            <p:nvGrpSpPr>
              <p:cNvPr id="124964" name="Group 60"/>
              <p:cNvGrpSpPr>
                <a:grpSpLocks/>
              </p:cNvGrpSpPr>
              <p:nvPr/>
            </p:nvGrpSpPr>
            <p:grpSpPr bwMode="auto">
              <a:xfrm>
                <a:off x="4252" y="2640"/>
                <a:ext cx="644" cy="912"/>
                <a:chOff x="4252" y="2640"/>
                <a:chExt cx="644" cy="912"/>
              </a:xfrm>
            </p:grpSpPr>
            <p:sp>
              <p:nvSpPr>
                <p:cNvPr id="124966" name="Line 61"/>
                <p:cNvSpPr>
                  <a:spLocks noChangeShapeType="1"/>
                </p:cNvSpPr>
                <p:nvPr/>
              </p:nvSpPr>
              <p:spPr bwMode="auto">
                <a:xfrm>
                  <a:off x="4588" y="264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52" y="3171"/>
                  <a:ext cx="644" cy="381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25400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 smtClean="0">
                      <a:solidFill>
                        <a:srgbClr val="800000"/>
                      </a:solidFill>
                    </a:rPr>
                    <a:t>0   y </a:t>
                  </a:r>
                  <a:endParaRPr lang="en-US" altLang="zh-CN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68" name="Line 63"/>
                <p:cNvSpPr>
                  <a:spLocks noChangeShapeType="1"/>
                </p:cNvSpPr>
                <p:nvPr/>
              </p:nvSpPr>
              <p:spPr bwMode="auto">
                <a:xfrm>
                  <a:off x="4492" y="31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4965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0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smtClean="0">
                    <a:solidFill>
                      <a:srgbClr val="9B37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36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63" name="Text Box 65"/>
            <p:cNvSpPr txBox="1">
              <a:spLocks noChangeArrowheads="1"/>
            </p:cNvSpPr>
            <p:nvPr/>
          </p:nvSpPr>
          <p:spPr bwMode="auto">
            <a:xfrm>
              <a:off x="3738" y="1668"/>
              <a:ext cx="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6600CC"/>
                  </a:solidFill>
                </a:rPr>
                <a:t>y</a:t>
              </a: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7010400" y="2590800"/>
            <a:ext cx="2133600" cy="2366963"/>
            <a:chOff x="4416" y="1632"/>
            <a:chExt cx="1344" cy="1491"/>
          </a:xfrm>
        </p:grpSpPr>
        <p:grpSp>
          <p:nvGrpSpPr>
            <p:cNvPr id="124952" name="Group 67"/>
            <p:cNvGrpSpPr>
              <a:grpSpLocks/>
            </p:cNvGrpSpPr>
            <p:nvPr/>
          </p:nvGrpSpPr>
          <p:grpSpPr bwMode="auto">
            <a:xfrm>
              <a:off x="4416" y="1913"/>
              <a:ext cx="1344" cy="1210"/>
              <a:chOff x="4416" y="1913"/>
              <a:chExt cx="1344" cy="1210"/>
            </a:xfrm>
          </p:grpSpPr>
          <p:sp>
            <p:nvSpPr>
              <p:cNvPr id="124954" name="Text Box 68"/>
              <p:cNvSpPr txBox="1">
                <a:spLocks noChangeArrowheads="1"/>
              </p:cNvSpPr>
              <p:nvPr/>
            </p:nvSpPr>
            <p:spPr bwMode="auto">
              <a:xfrm>
                <a:off x="4416" y="2355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b="1" smtClean="0">
                    <a:solidFill>
                      <a:srgbClr val="FF0000"/>
                    </a:solidFill>
                  </a:rPr>
                  <a:t>(x)</a:t>
                </a:r>
              </a:p>
            </p:txBody>
          </p:sp>
          <p:grpSp>
            <p:nvGrpSpPr>
              <p:cNvPr id="124955" name="Group 69"/>
              <p:cNvGrpSpPr>
                <a:grpSpLocks/>
              </p:cNvGrpSpPr>
              <p:nvPr/>
            </p:nvGrpSpPr>
            <p:grpSpPr bwMode="auto">
              <a:xfrm>
                <a:off x="4728" y="1913"/>
                <a:ext cx="1032" cy="1210"/>
                <a:chOff x="4008" y="1670"/>
                <a:chExt cx="1032" cy="1210"/>
              </a:xfrm>
            </p:grpSpPr>
            <p:grpSp>
              <p:nvGrpSpPr>
                <p:cNvPr id="124956" name="Group 70"/>
                <p:cNvGrpSpPr>
                  <a:grpSpLocks/>
                </p:cNvGrpSpPr>
                <p:nvPr/>
              </p:nvGrpSpPr>
              <p:grpSpPr bwMode="auto">
                <a:xfrm>
                  <a:off x="4008" y="1920"/>
                  <a:ext cx="1032" cy="960"/>
                  <a:chOff x="4008" y="1920"/>
                  <a:chExt cx="1032" cy="960"/>
                </a:xfrm>
              </p:grpSpPr>
              <p:sp>
                <p:nvSpPr>
                  <p:cNvPr id="12495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008" y="2448"/>
                    <a:ext cx="1032" cy="416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3600" b="1" smtClean="0">
                        <a:solidFill>
                          <a:srgbClr val="0000FF"/>
                        </a:solidFill>
                        <a:ea typeface="楷体_GB2312" pitchFamily="49" charset="-122"/>
                      </a:rPr>
                      <a:t> </a:t>
                    </a:r>
                    <a:r>
                      <a:rPr lang="en-US" altLang="zh-CN" b="1" smtClean="0">
                        <a:solidFill>
                          <a:srgbClr val="0000FF"/>
                        </a:solidFill>
                        <a:ea typeface="楷体_GB2312" pitchFamily="49" charset="-122"/>
                      </a:rPr>
                      <a:t>1           </a:t>
                    </a:r>
                    <a:endParaRPr lang="en-US" altLang="zh-CN" sz="4400" smtClean="0">
                      <a:solidFill>
                        <a:srgbClr val="00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2495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392" y="2448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496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2448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49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920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2495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491" y="1670"/>
                  <a:ext cx="3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b="1" smtClean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</a:t>
                  </a:r>
                  <a:endParaRPr lang="en-US" altLang="zh-CN" sz="3600" smtClean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24953" name="Text Box 76"/>
            <p:cNvSpPr txBox="1">
              <a:spLocks noChangeArrowheads="1"/>
            </p:cNvSpPr>
            <p:nvPr/>
          </p:nvSpPr>
          <p:spPr bwMode="auto">
            <a:xfrm>
              <a:off x="4949" y="1632"/>
              <a:ext cx="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b="1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7893050" y="3803650"/>
            <a:ext cx="1250950" cy="2220913"/>
            <a:chOff x="4972" y="2396"/>
            <a:chExt cx="788" cy="1399"/>
          </a:xfrm>
        </p:grpSpPr>
        <p:grpSp>
          <p:nvGrpSpPr>
            <p:cNvPr id="124945" name="Group 78"/>
            <p:cNvGrpSpPr>
              <a:grpSpLocks/>
            </p:cNvGrpSpPr>
            <p:nvPr/>
          </p:nvGrpSpPr>
          <p:grpSpPr bwMode="auto">
            <a:xfrm>
              <a:off x="4972" y="2643"/>
              <a:ext cx="788" cy="1152"/>
              <a:chOff x="4252" y="2400"/>
              <a:chExt cx="788" cy="1152"/>
            </a:xfrm>
          </p:grpSpPr>
          <p:grpSp>
            <p:nvGrpSpPr>
              <p:cNvPr id="124947" name="Group 79"/>
              <p:cNvGrpSpPr>
                <a:grpSpLocks/>
              </p:cNvGrpSpPr>
              <p:nvPr/>
            </p:nvGrpSpPr>
            <p:grpSpPr bwMode="auto">
              <a:xfrm>
                <a:off x="4252" y="2640"/>
                <a:ext cx="644" cy="912"/>
                <a:chOff x="4252" y="2640"/>
                <a:chExt cx="644" cy="912"/>
              </a:xfrm>
            </p:grpSpPr>
            <p:sp>
              <p:nvSpPr>
                <p:cNvPr id="124949" name="Line 80"/>
                <p:cNvSpPr>
                  <a:spLocks noChangeShapeType="1"/>
                </p:cNvSpPr>
                <p:nvPr/>
              </p:nvSpPr>
              <p:spPr bwMode="auto">
                <a:xfrm>
                  <a:off x="4588" y="264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5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252" y="3171"/>
                  <a:ext cx="644" cy="381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25400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 smtClean="0">
                      <a:solidFill>
                        <a:srgbClr val="800000"/>
                      </a:solidFill>
                    </a:rPr>
                    <a:t>0   x </a:t>
                  </a:r>
                  <a:endParaRPr lang="en-US" altLang="zh-CN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951" name="Line 82"/>
                <p:cNvSpPr>
                  <a:spLocks noChangeShapeType="1"/>
                </p:cNvSpPr>
                <p:nvPr/>
              </p:nvSpPr>
              <p:spPr bwMode="auto">
                <a:xfrm>
                  <a:off x="4492" y="31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4948" name="Text Box 83"/>
              <p:cNvSpPr txBox="1">
                <a:spLocks noChangeArrowheads="1"/>
              </p:cNvSpPr>
              <p:nvPr/>
            </p:nvSpPr>
            <p:spPr bwMode="auto">
              <a:xfrm>
                <a:off x="4731" y="240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36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946" name="Text Box 84"/>
            <p:cNvSpPr txBox="1">
              <a:spLocks noChangeArrowheads="1"/>
            </p:cNvSpPr>
            <p:nvPr/>
          </p:nvSpPr>
          <p:spPr bwMode="auto">
            <a:xfrm>
              <a:off x="5126" y="2396"/>
              <a:ext cx="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7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 animBg="1"/>
      <p:bldP spid="359432" grpId="0" autoUpdateAnimBg="0"/>
      <p:bldP spid="3594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3594100"/>
            <a:ext cx="5978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5.1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数组的类型定义</a:t>
            </a:r>
          </a:p>
        </p:txBody>
      </p:sp>
      <p:sp>
        <p:nvSpPr>
          <p:cNvPr id="1024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90625" y="4638675"/>
            <a:ext cx="7288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5.2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数组的顺序表示和实现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5900" y="611188"/>
            <a:ext cx="88931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0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数组和广义表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73163" y="5575300"/>
            <a:ext cx="6205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ea typeface="楷体_GB2312" pitchFamily="49" charset="-122"/>
              </a:rPr>
              <a:t>5.3  </a:t>
            </a:r>
            <a:r>
              <a:rPr lang="zh-CN" altLang="en-US" sz="4400" b="1">
                <a:solidFill>
                  <a:srgbClr val="000000"/>
                </a:solidFill>
                <a:ea typeface="楷体_GB2312" pitchFamily="49" charset="-122"/>
              </a:rPr>
              <a:t>稀疏矩阵的压缩存储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275462" name="Freeform 6"/>
          <p:cNvSpPr>
            <a:spLocks/>
          </p:cNvSpPr>
          <p:nvPr/>
        </p:nvSpPr>
        <p:spPr bwMode="auto">
          <a:xfrm>
            <a:off x="974725" y="4470400"/>
            <a:ext cx="387350" cy="573088"/>
          </a:xfrm>
          <a:custGeom>
            <a:avLst/>
            <a:gdLst>
              <a:gd name="T0" fmla="*/ 0 w 224"/>
              <a:gd name="T1" fmla="*/ 2147483646 h 192"/>
              <a:gd name="T2" fmla="*/ 2147483646 w 224"/>
              <a:gd name="T3" fmla="*/ 2147483646 h 192"/>
              <a:gd name="T4" fmla="*/ 2147483646 w 224"/>
              <a:gd name="T5" fmla="*/ 2147483646 h 192"/>
              <a:gd name="T6" fmla="*/ 2147483646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45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9250" y="2559050"/>
            <a:ext cx="8566150" cy="869950"/>
            <a:chOff x="220" y="1612"/>
            <a:chExt cx="5396" cy="548"/>
          </a:xfrm>
        </p:grpSpPr>
        <p:sp>
          <p:nvSpPr>
            <p:cNvPr id="127008" name="Line 3"/>
            <p:cNvSpPr>
              <a:spLocks noChangeShapeType="1"/>
            </p:cNvSpPr>
            <p:nvPr/>
          </p:nvSpPr>
          <p:spPr bwMode="auto">
            <a:xfrm>
              <a:off x="288" y="1968"/>
              <a:ext cx="624" cy="0"/>
            </a:xfrm>
            <a:prstGeom prst="line">
              <a:avLst/>
            </a:prstGeom>
            <a:noFill/>
            <a:ln w="25400">
              <a:solidFill>
                <a:srgbClr val="9933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09" name="Rectangle 4"/>
            <p:cNvSpPr>
              <a:spLocks noChangeArrowheads="1"/>
            </p:cNvSpPr>
            <p:nvPr/>
          </p:nvSpPr>
          <p:spPr bwMode="auto">
            <a:xfrm>
              <a:off x="912" y="1728"/>
              <a:ext cx="1136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 1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010" name="Line 5"/>
            <p:cNvSpPr>
              <a:spLocks noChangeShapeType="1"/>
            </p:cNvSpPr>
            <p:nvPr/>
          </p:nvSpPr>
          <p:spPr bwMode="auto">
            <a:xfrm>
              <a:off x="1296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1" name="Line 6"/>
            <p:cNvSpPr>
              <a:spLocks noChangeShapeType="1"/>
            </p:cNvSpPr>
            <p:nvPr/>
          </p:nvSpPr>
          <p:spPr bwMode="auto">
            <a:xfrm>
              <a:off x="1680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2" name="Rectangle 7"/>
            <p:cNvSpPr>
              <a:spLocks noChangeArrowheads="1"/>
            </p:cNvSpPr>
            <p:nvPr/>
          </p:nvSpPr>
          <p:spPr bwMode="auto">
            <a:xfrm>
              <a:off x="2304" y="1728"/>
              <a:ext cx="1136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 1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013" name="Line 8"/>
            <p:cNvSpPr>
              <a:spLocks noChangeShapeType="1"/>
            </p:cNvSpPr>
            <p:nvPr/>
          </p:nvSpPr>
          <p:spPr bwMode="auto">
            <a:xfrm>
              <a:off x="2688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4" name="Line 9"/>
            <p:cNvSpPr>
              <a:spLocks noChangeShapeType="1"/>
            </p:cNvSpPr>
            <p:nvPr/>
          </p:nvSpPr>
          <p:spPr bwMode="auto">
            <a:xfrm>
              <a:off x="3072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5" name="Rectangle 10"/>
            <p:cNvSpPr>
              <a:spLocks noChangeArrowheads="1"/>
            </p:cNvSpPr>
            <p:nvPr/>
          </p:nvSpPr>
          <p:spPr bwMode="auto">
            <a:xfrm>
              <a:off x="4480" y="1728"/>
              <a:ext cx="1136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0000FF"/>
                  </a:solidFill>
                  <a:ea typeface="楷体_GB2312" pitchFamily="49" charset="-122"/>
                </a:rPr>
                <a:t> 1           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016" name="Line 11"/>
            <p:cNvSpPr>
              <a:spLocks noChangeShapeType="1"/>
            </p:cNvSpPr>
            <p:nvPr/>
          </p:nvSpPr>
          <p:spPr bwMode="auto">
            <a:xfrm>
              <a:off x="4864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7" name="Line 12"/>
            <p:cNvSpPr>
              <a:spLocks noChangeShapeType="1"/>
            </p:cNvSpPr>
            <p:nvPr/>
          </p:nvSpPr>
          <p:spPr bwMode="auto">
            <a:xfrm>
              <a:off x="5248" y="17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8" name="Line 13"/>
            <p:cNvSpPr>
              <a:spLocks noChangeShapeType="1"/>
            </p:cNvSpPr>
            <p:nvPr/>
          </p:nvSpPr>
          <p:spPr bwMode="auto">
            <a:xfrm>
              <a:off x="1872" y="1968"/>
              <a:ext cx="4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19" name="Line 14"/>
            <p:cNvSpPr>
              <a:spLocks noChangeShapeType="1"/>
            </p:cNvSpPr>
            <p:nvPr/>
          </p:nvSpPr>
          <p:spPr bwMode="auto">
            <a:xfrm>
              <a:off x="3264" y="1968"/>
              <a:ext cx="4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20" name="Line 15"/>
            <p:cNvSpPr>
              <a:spLocks noChangeShapeType="1"/>
            </p:cNvSpPr>
            <p:nvPr/>
          </p:nvSpPr>
          <p:spPr bwMode="auto">
            <a:xfrm>
              <a:off x="4032" y="1968"/>
              <a:ext cx="4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021" name="Rectangle 16"/>
            <p:cNvSpPr>
              <a:spLocks noChangeArrowheads="1"/>
            </p:cNvSpPr>
            <p:nvPr/>
          </p:nvSpPr>
          <p:spPr bwMode="auto">
            <a:xfrm>
              <a:off x="220" y="1612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i="1" smtClean="0">
                  <a:solidFill>
                    <a:srgbClr val="9933FF"/>
                  </a:solidFill>
                  <a:ea typeface="楷体_GB2312" pitchFamily="49" charset="-122"/>
                </a:rPr>
                <a:t>ls</a:t>
              </a:r>
            </a:p>
          </p:txBody>
        </p:sp>
        <p:sp>
          <p:nvSpPr>
            <p:cNvPr id="127022" name="Text Box 17"/>
            <p:cNvSpPr txBox="1">
              <a:spLocks noChangeArrowheads="1"/>
            </p:cNvSpPr>
            <p:nvPr/>
          </p:nvSpPr>
          <p:spPr bwMode="auto">
            <a:xfrm>
              <a:off x="3660" y="1632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0000FF"/>
                  </a:solidFill>
                </a:rPr>
                <a:t>…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  <p:sp>
          <p:nvSpPr>
            <p:cNvPr id="127023" name="Text Box 18"/>
            <p:cNvSpPr txBox="1">
              <a:spLocks noChangeArrowheads="1"/>
            </p:cNvSpPr>
            <p:nvPr/>
          </p:nvSpPr>
          <p:spPr bwMode="auto">
            <a:xfrm>
              <a:off x="5287" y="1680"/>
              <a:ext cx="32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400" b="1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4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6979" name="Text Box 19"/>
          <p:cNvSpPr txBox="1">
            <a:spLocks noChangeArrowheads="1"/>
          </p:cNvSpPr>
          <p:nvPr/>
        </p:nvSpPr>
        <p:spPr bwMode="auto">
          <a:xfrm>
            <a:off x="228600" y="196850"/>
            <a:ext cx="31559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。子表分析法</a:t>
            </a:r>
            <a:endParaRPr lang="zh-CN" altLang="en-US" sz="4000" b="1" smtClean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730250" y="4973638"/>
            <a:ext cx="43275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若子表为原子，则为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714375" y="1111250"/>
            <a:ext cx="3571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空表 </a:t>
            </a:r>
            <a:r>
              <a:rPr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3600" b="1" i="1" smtClean="0">
                <a:solidFill>
                  <a:srgbClr val="9933FF"/>
                </a:solidFill>
                <a:ea typeface="楷体_GB2312" pitchFamily="49" charset="-122"/>
              </a:rPr>
              <a:t>ls=</a:t>
            </a:r>
            <a:r>
              <a:rPr lang="en-US" altLang="zh-CN" sz="3600" b="1" i="1" smtClean="0">
                <a:solidFill>
                  <a:srgbClr val="9933FF"/>
                </a:solidFill>
                <a:ea typeface="楷体_GB2312" pitchFamily="49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714375" y="1920875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9933FF"/>
                </a:solidFill>
                <a:ea typeface="楷体_GB2312" pitchFamily="49" charset="-122"/>
              </a:rPr>
              <a:t>非空表</a:t>
            </a:r>
            <a:endParaRPr lang="zh-CN" altLang="en-US" sz="36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>
            <a:off x="2362200" y="31242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914400" y="3578225"/>
            <a:ext cx="2241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指向子表</a:t>
            </a: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的指针</a:t>
            </a:r>
            <a:endParaRPr lang="zh-CN" altLang="en-US" sz="360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149850" y="4997450"/>
            <a:ext cx="2520950" cy="685800"/>
            <a:chOff x="3244" y="3148"/>
            <a:chExt cx="1588" cy="432"/>
          </a:xfrm>
        </p:grpSpPr>
        <p:sp>
          <p:nvSpPr>
            <p:cNvPr id="127006" name="Rectangle 26"/>
            <p:cNvSpPr>
              <a:spLocks noChangeArrowheads="1"/>
            </p:cNvSpPr>
            <p:nvPr/>
          </p:nvSpPr>
          <p:spPr bwMode="auto">
            <a:xfrm>
              <a:off x="3244" y="3161"/>
              <a:ext cx="1588" cy="41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smtClean="0">
                  <a:solidFill>
                    <a:srgbClr val="990033"/>
                  </a:solidFill>
                  <a:ea typeface="楷体_GB2312" pitchFamily="49" charset="-122"/>
                </a:rPr>
                <a:t>tag=0  atom</a:t>
              </a:r>
              <a:endParaRPr lang="en-US" altLang="zh-CN" sz="4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007" name="Line 27"/>
            <p:cNvSpPr>
              <a:spLocks noChangeShapeType="1"/>
            </p:cNvSpPr>
            <p:nvPr/>
          </p:nvSpPr>
          <p:spPr bwMode="auto">
            <a:xfrm>
              <a:off x="4060" y="3148"/>
              <a:ext cx="0" cy="43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61500" name="Rectangle 28"/>
          <p:cNvSpPr>
            <a:spLocks noChangeArrowheads="1"/>
          </p:cNvSpPr>
          <p:nvPr/>
        </p:nvSpPr>
        <p:spPr bwMode="auto">
          <a:xfrm>
            <a:off x="730250" y="5835650"/>
            <a:ext cx="386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4572000" y="31242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3263900" y="3578225"/>
            <a:ext cx="2241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指向子表</a:t>
            </a: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的指针</a:t>
            </a:r>
            <a:endParaRPr lang="zh-CN" altLang="en-US" sz="360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>
            <a:off x="8001000" y="31242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64300" y="3578225"/>
            <a:ext cx="2241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指向子表</a:t>
            </a: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smtClean="0">
                <a:solidFill>
                  <a:srgbClr val="0000FF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600" smtClean="0">
                <a:solidFill>
                  <a:srgbClr val="0000FF"/>
                </a:solidFill>
                <a:ea typeface="隶书" panose="02010509060101010101" pitchFamily="49" charset="-122"/>
              </a:rPr>
              <a:t>的指针</a:t>
            </a:r>
            <a:endParaRPr lang="zh-CN" altLang="en-US" sz="360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126991" name="Text Box 33"/>
          <p:cNvSpPr txBox="1">
            <a:spLocks noChangeArrowheads="1"/>
          </p:cNvSpPr>
          <p:nvPr/>
        </p:nvSpPr>
        <p:spPr bwMode="auto">
          <a:xfrm>
            <a:off x="5632450" y="492125"/>
            <a:ext cx="37401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L=( 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L=(( ));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L = ( a, ( x, y ), ((x)));</a:t>
            </a:r>
            <a:endParaRPr lang="en-US" altLang="zh-CN" sz="28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104063" y="901700"/>
            <a:ext cx="1639887" cy="715963"/>
            <a:chOff x="4407" y="1117"/>
            <a:chExt cx="1033" cy="451"/>
          </a:xfrm>
        </p:grpSpPr>
        <p:grpSp>
          <p:nvGrpSpPr>
            <p:cNvPr id="126994" name="Group 35"/>
            <p:cNvGrpSpPr>
              <a:grpSpLocks/>
            </p:cNvGrpSpPr>
            <p:nvPr/>
          </p:nvGrpSpPr>
          <p:grpSpPr bwMode="auto">
            <a:xfrm>
              <a:off x="4716" y="1117"/>
              <a:ext cx="724" cy="451"/>
              <a:chOff x="1540" y="732"/>
              <a:chExt cx="724" cy="451"/>
            </a:xfrm>
          </p:grpSpPr>
          <p:grpSp>
            <p:nvGrpSpPr>
              <p:cNvPr id="126996" name="Group 36"/>
              <p:cNvGrpSpPr>
                <a:grpSpLocks/>
              </p:cNvGrpSpPr>
              <p:nvPr/>
            </p:nvGrpSpPr>
            <p:grpSpPr bwMode="auto">
              <a:xfrm>
                <a:off x="1540" y="732"/>
                <a:ext cx="724" cy="442"/>
                <a:chOff x="3733" y="1380"/>
                <a:chExt cx="724" cy="442"/>
              </a:xfrm>
            </p:grpSpPr>
            <p:sp>
              <p:nvSpPr>
                <p:cNvPr id="126998" name="Line 37"/>
                <p:cNvSpPr>
                  <a:spLocks noChangeShapeType="1"/>
                </p:cNvSpPr>
                <p:nvPr/>
              </p:nvSpPr>
              <p:spPr bwMode="auto">
                <a:xfrm>
                  <a:off x="3733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6999" name="Line 38"/>
                <p:cNvSpPr>
                  <a:spLocks noChangeShapeType="1"/>
                </p:cNvSpPr>
                <p:nvPr/>
              </p:nvSpPr>
              <p:spPr bwMode="auto">
                <a:xfrm>
                  <a:off x="3957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000" name="Line 39"/>
                <p:cNvSpPr>
                  <a:spLocks noChangeShapeType="1"/>
                </p:cNvSpPr>
                <p:nvPr/>
              </p:nvSpPr>
              <p:spPr bwMode="auto">
                <a:xfrm>
                  <a:off x="4404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001" name="Line 40"/>
                <p:cNvSpPr>
                  <a:spLocks noChangeShapeType="1"/>
                </p:cNvSpPr>
                <p:nvPr/>
              </p:nvSpPr>
              <p:spPr bwMode="auto">
                <a:xfrm>
                  <a:off x="3733" y="1495"/>
                  <a:ext cx="6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002" name="Line 41"/>
                <p:cNvSpPr>
                  <a:spLocks noChangeShapeType="1"/>
                </p:cNvSpPr>
                <p:nvPr/>
              </p:nvSpPr>
              <p:spPr bwMode="auto">
                <a:xfrm>
                  <a:off x="4180" y="1495"/>
                  <a:ext cx="0" cy="2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003" name="Line 42"/>
                <p:cNvSpPr>
                  <a:spLocks noChangeShapeType="1"/>
                </p:cNvSpPr>
                <p:nvPr/>
              </p:nvSpPr>
              <p:spPr bwMode="auto">
                <a:xfrm>
                  <a:off x="3733" y="1780"/>
                  <a:ext cx="6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00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48" y="1380"/>
                  <a:ext cx="3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smtClean="0">
                      <a:solidFill>
                        <a:srgbClr val="000000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2700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742" y="1492"/>
                  <a:ext cx="27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26997" name="Text Box 45"/>
              <p:cNvSpPr txBox="1">
                <a:spLocks noChangeArrowheads="1"/>
              </p:cNvSpPr>
              <p:nvPr/>
            </p:nvSpPr>
            <p:spPr bwMode="auto">
              <a:xfrm>
                <a:off x="1721" y="741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</p:grpSp>
        <p:sp>
          <p:nvSpPr>
            <p:cNvPr id="126995" name="Line 46"/>
            <p:cNvSpPr>
              <a:spLocks noChangeShapeType="1"/>
            </p:cNvSpPr>
            <p:nvPr/>
          </p:nvSpPr>
          <p:spPr bwMode="auto">
            <a:xfrm>
              <a:off x="4407" y="138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61519" name="Text Box 47"/>
          <p:cNvSpPr txBox="1">
            <a:spLocks noChangeArrowheads="1"/>
          </p:cNvSpPr>
          <p:nvPr/>
        </p:nvSpPr>
        <p:spPr bwMode="auto">
          <a:xfrm>
            <a:off x="7156450" y="323850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1193324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2" grpId="0" autoUpdateAnimBg="0"/>
      <p:bldP spid="361493" grpId="0" autoUpdateAnimBg="0"/>
      <p:bldP spid="361494" grpId="0" autoUpdateAnimBg="0"/>
      <p:bldP spid="361495" grpId="0" animBg="1"/>
      <p:bldP spid="361496" grpId="0" autoUpdateAnimBg="0"/>
      <p:bldP spid="361500" grpId="0" autoUpdateAnimBg="0"/>
      <p:bldP spid="361501" grpId="0" animBg="1"/>
      <p:bldP spid="361502" grpId="0" autoUpdateAnimBg="0"/>
      <p:bldP spid="361503" grpId="0" animBg="1"/>
      <p:bldP spid="361504" grpId="0" autoUpdateAnimBg="0"/>
      <p:bldP spid="3615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333375"/>
            <a:ext cx="871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smtClean="0">
                <a:solidFill>
                  <a:srgbClr val="FF0000"/>
                </a:solidFill>
                <a:ea typeface="楷体_GB2312" pitchFamily="49" charset="-122"/>
              </a:rPr>
              <a:t>例：</a:t>
            </a:r>
            <a:r>
              <a:rPr lang="en-US" altLang="zh-CN" sz="4400" smtClean="0">
                <a:solidFill>
                  <a:srgbClr val="000000"/>
                </a:solidFill>
              </a:rPr>
              <a:t>LS=( a, (x,y), ((x)) )    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子表分析法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7513" y="1704975"/>
            <a:ext cx="6967537" cy="930275"/>
            <a:chOff x="263" y="1074"/>
            <a:chExt cx="4389" cy="586"/>
          </a:xfrm>
        </p:grpSpPr>
        <p:grpSp>
          <p:nvGrpSpPr>
            <p:cNvPr id="129126" name="Group 4"/>
            <p:cNvGrpSpPr>
              <a:grpSpLocks/>
            </p:cNvGrpSpPr>
            <p:nvPr/>
          </p:nvGrpSpPr>
          <p:grpSpPr bwMode="auto">
            <a:xfrm>
              <a:off x="263" y="1074"/>
              <a:ext cx="4389" cy="586"/>
              <a:chOff x="240" y="1344"/>
              <a:chExt cx="4389" cy="586"/>
            </a:xfrm>
          </p:grpSpPr>
          <p:sp>
            <p:nvSpPr>
              <p:cNvPr id="129130" name="Line 5"/>
              <p:cNvSpPr>
                <a:spLocks noChangeShapeType="1"/>
              </p:cNvSpPr>
              <p:nvPr/>
            </p:nvSpPr>
            <p:spPr bwMode="auto">
              <a:xfrm>
                <a:off x="947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1" name="Line 6"/>
              <p:cNvSpPr>
                <a:spLocks noChangeShapeType="1"/>
              </p:cNvSpPr>
              <p:nvPr/>
            </p:nvSpPr>
            <p:spPr bwMode="auto">
              <a:xfrm>
                <a:off x="1507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2" name="Line 7"/>
              <p:cNvSpPr>
                <a:spLocks noChangeShapeType="1"/>
              </p:cNvSpPr>
              <p:nvPr/>
            </p:nvSpPr>
            <p:spPr bwMode="auto">
              <a:xfrm>
                <a:off x="667" y="1495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3" name="Line 8"/>
              <p:cNvSpPr>
                <a:spLocks noChangeShapeType="1"/>
              </p:cNvSpPr>
              <p:nvPr/>
            </p:nvSpPr>
            <p:spPr bwMode="auto">
              <a:xfrm>
                <a:off x="1227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4" name="Line 9"/>
              <p:cNvSpPr>
                <a:spLocks noChangeShapeType="1"/>
              </p:cNvSpPr>
              <p:nvPr/>
            </p:nvSpPr>
            <p:spPr bwMode="auto">
              <a:xfrm>
                <a:off x="667" y="1863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5" name="Line 10"/>
              <p:cNvSpPr>
                <a:spLocks noChangeShapeType="1"/>
              </p:cNvSpPr>
              <p:nvPr/>
            </p:nvSpPr>
            <p:spPr bwMode="auto">
              <a:xfrm>
                <a:off x="1893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6" name="Line 11"/>
              <p:cNvSpPr>
                <a:spLocks noChangeShapeType="1"/>
              </p:cNvSpPr>
              <p:nvPr/>
            </p:nvSpPr>
            <p:spPr bwMode="auto">
              <a:xfrm>
                <a:off x="2173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7" name="Line 12"/>
              <p:cNvSpPr>
                <a:spLocks noChangeShapeType="1"/>
              </p:cNvSpPr>
              <p:nvPr/>
            </p:nvSpPr>
            <p:spPr bwMode="auto">
              <a:xfrm>
                <a:off x="2733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8" name="Line 13"/>
              <p:cNvSpPr>
                <a:spLocks noChangeShapeType="1"/>
              </p:cNvSpPr>
              <p:nvPr/>
            </p:nvSpPr>
            <p:spPr bwMode="auto">
              <a:xfrm>
                <a:off x="1893" y="1495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39" name="Line 14"/>
              <p:cNvSpPr>
                <a:spLocks noChangeShapeType="1"/>
              </p:cNvSpPr>
              <p:nvPr/>
            </p:nvSpPr>
            <p:spPr bwMode="auto">
              <a:xfrm>
                <a:off x="2453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0" name="Line 15"/>
              <p:cNvSpPr>
                <a:spLocks noChangeShapeType="1"/>
              </p:cNvSpPr>
              <p:nvPr/>
            </p:nvSpPr>
            <p:spPr bwMode="auto">
              <a:xfrm>
                <a:off x="1893" y="1863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1" name="Line 16"/>
              <p:cNvSpPr>
                <a:spLocks noChangeShapeType="1"/>
              </p:cNvSpPr>
              <p:nvPr/>
            </p:nvSpPr>
            <p:spPr bwMode="auto">
              <a:xfrm>
                <a:off x="3733" y="149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2" name="Line 17"/>
              <p:cNvSpPr>
                <a:spLocks noChangeShapeType="1"/>
              </p:cNvSpPr>
              <p:nvPr/>
            </p:nvSpPr>
            <p:spPr bwMode="auto">
              <a:xfrm>
                <a:off x="4013" y="149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3" name="Line 18"/>
              <p:cNvSpPr>
                <a:spLocks noChangeShapeType="1"/>
              </p:cNvSpPr>
              <p:nvPr/>
            </p:nvSpPr>
            <p:spPr bwMode="auto">
              <a:xfrm>
                <a:off x="4573" y="149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4" name="Line 19"/>
              <p:cNvSpPr>
                <a:spLocks noChangeShapeType="1"/>
              </p:cNvSpPr>
              <p:nvPr/>
            </p:nvSpPr>
            <p:spPr bwMode="auto">
              <a:xfrm>
                <a:off x="3733" y="1497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5" name="Line 20"/>
              <p:cNvSpPr>
                <a:spLocks noChangeShapeType="1"/>
              </p:cNvSpPr>
              <p:nvPr/>
            </p:nvSpPr>
            <p:spPr bwMode="auto">
              <a:xfrm>
                <a:off x="4293" y="149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6" name="Line 21"/>
              <p:cNvSpPr>
                <a:spLocks noChangeShapeType="1"/>
              </p:cNvSpPr>
              <p:nvPr/>
            </p:nvSpPr>
            <p:spPr bwMode="auto">
              <a:xfrm>
                <a:off x="3733" y="1865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7" name="Line 22"/>
              <p:cNvSpPr>
                <a:spLocks noChangeShapeType="1"/>
              </p:cNvSpPr>
              <p:nvPr/>
            </p:nvSpPr>
            <p:spPr bwMode="auto">
              <a:xfrm>
                <a:off x="317" y="1700"/>
                <a:ext cx="3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8" name="Line 23"/>
              <p:cNvSpPr>
                <a:spLocks noChangeShapeType="1"/>
              </p:cNvSpPr>
              <p:nvPr/>
            </p:nvSpPr>
            <p:spPr bwMode="auto">
              <a:xfrm>
                <a:off x="1402" y="1700"/>
                <a:ext cx="4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49" name="Line 24"/>
              <p:cNvSpPr>
                <a:spLocks noChangeShapeType="1"/>
              </p:cNvSpPr>
              <p:nvPr/>
            </p:nvSpPr>
            <p:spPr bwMode="auto">
              <a:xfrm flipV="1">
                <a:off x="2628" y="1697"/>
                <a:ext cx="1020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50" name="Text Box 25"/>
              <p:cNvSpPr txBox="1">
                <a:spLocks noChangeArrowheads="1"/>
              </p:cNvSpPr>
              <p:nvPr/>
            </p:nvSpPr>
            <p:spPr bwMode="auto">
              <a:xfrm>
                <a:off x="4320" y="1488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129151" name="Text Box 26"/>
              <p:cNvSpPr txBox="1">
                <a:spLocks noChangeArrowheads="1"/>
              </p:cNvSpPr>
              <p:nvPr/>
            </p:nvSpPr>
            <p:spPr bwMode="auto">
              <a:xfrm>
                <a:off x="240" y="1344"/>
                <a:ext cx="35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400" b="1" i="1" smtClean="0">
                    <a:solidFill>
                      <a:srgbClr val="000000"/>
                    </a:solidFill>
                  </a:rPr>
                  <a:t>ls</a:t>
                </a:r>
                <a:endParaRPr lang="en-US" altLang="zh-CN" sz="4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52" name="Line 27"/>
              <p:cNvSpPr>
                <a:spLocks noChangeShapeType="1"/>
              </p:cNvSpPr>
              <p:nvPr/>
            </p:nvSpPr>
            <p:spPr bwMode="auto">
              <a:xfrm>
                <a:off x="667" y="1495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9127" name="Text Box 28"/>
            <p:cNvSpPr txBox="1">
              <a:spLocks noChangeArrowheads="1"/>
            </p:cNvSpPr>
            <p:nvPr/>
          </p:nvSpPr>
          <p:spPr bwMode="auto">
            <a:xfrm>
              <a:off x="688" y="1258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128" name="Text Box 29"/>
            <p:cNvSpPr txBox="1">
              <a:spLocks noChangeArrowheads="1"/>
            </p:cNvSpPr>
            <p:nvPr/>
          </p:nvSpPr>
          <p:spPr bwMode="auto">
            <a:xfrm>
              <a:off x="1917" y="1236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129" name="Text Box 30"/>
            <p:cNvSpPr txBox="1">
              <a:spLocks noChangeArrowheads="1"/>
            </p:cNvSpPr>
            <p:nvPr/>
          </p:nvSpPr>
          <p:spPr bwMode="auto">
            <a:xfrm>
              <a:off x="3767" y="1269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748463" y="3676650"/>
            <a:ext cx="1354137" cy="1443038"/>
            <a:chOff x="4251" y="2316"/>
            <a:chExt cx="853" cy="909"/>
          </a:xfrm>
        </p:grpSpPr>
        <p:grpSp>
          <p:nvGrpSpPr>
            <p:cNvPr id="129112" name="Group 32"/>
            <p:cNvGrpSpPr>
              <a:grpSpLocks/>
            </p:cNvGrpSpPr>
            <p:nvPr/>
          </p:nvGrpSpPr>
          <p:grpSpPr bwMode="auto">
            <a:xfrm>
              <a:off x="4251" y="2857"/>
              <a:ext cx="853" cy="368"/>
              <a:chOff x="4251" y="2857"/>
              <a:chExt cx="853" cy="368"/>
            </a:xfrm>
          </p:grpSpPr>
          <p:sp>
            <p:nvSpPr>
              <p:cNvPr id="129120" name="Line 33"/>
              <p:cNvSpPr>
                <a:spLocks noChangeShapeType="1"/>
              </p:cNvSpPr>
              <p:nvPr/>
            </p:nvSpPr>
            <p:spPr bwMode="auto">
              <a:xfrm>
                <a:off x="4251" y="285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21" name="Line 34"/>
              <p:cNvSpPr>
                <a:spLocks noChangeShapeType="1"/>
              </p:cNvSpPr>
              <p:nvPr/>
            </p:nvSpPr>
            <p:spPr bwMode="auto">
              <a:xfrm>
                <a:off x="4531" y="285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22" name="Line 35"/>
              <p:cNvSpPr>
                <a:spLocks noChangeShapeType="1"/>
              </p:cNvSpPr>
              <p:nvPr/>
            </p:nvSpPr>
            <p:spPr bwMode="auto">
              <a:xfrm>
                <a:off x="5091" y="285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23" name="Line 36"/>
              <p:cNvSpPr>
                <a:spLocks noChangeShapeType="1"/>
              </p:cNvSpPr>
              <p:nvPr/>
            </p:nvSpPr>
            <p:spPr bwMode="auto">
              <a:xfrm>
                <a:off x="4251" y="2857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24" name="Line 37"/>
              <p:cNvSpPr>
                <a:spLocks noChangeShapeType="1"/>
              </p:cNvSpPr>
              <p:nvPr/>
            </p:nvSpPr>
            <p:spPr bwMode="auto">
              <a:xfrm>
                <a:off x="4811" y="2857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25" name="Line 38"/>
              <p:cNvSpPr>
                <a:spLocks noChangeShapeType="1"/>
              </p:cNvSpPr>
              <p:nvPr/>
            </p:nvSpPr>
            <p:spPr bwMode="auto">
              <a:xfrm>
                <a:off x="4264" y="3213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9113" name="Group 39"/>
            <p:cNvGrpSpPr>
              <a:grpSpLocks/>
            </p:cNvGrpSpPr>
            <p:nvPr/>
          </p:nvGrpSpPr>
          <p:grpSpPr bwMode="auto">
            <a:xfrm>
              <a:off x="4255" y="2316"/>
              <a:ext cx="778" cy="894"/>
              <a:chOff x="4255" y="2316"/>
              <a:chExt cx="778" cy="894"/>
            </a:xfrm>
          </p:grpSpPr>
          <p:grpSp>
            <p:nvGrpSpPr>
              <p:cNvPr id="129114" name="Group 40"/>
              <p:cNvGrpSpPr>
                <a:grpSpLocks/>
              </p:cNvGrpSpPr>
              <p:nvPr/>
            </p:nvGrpSpPr>
            <p:grpSpPr bwMode="auto">
              <a:xfrm>
                <a:off x="4853" y="2970"/>
                <a:ext cx="180" cy="146"/>
                <a:chOff x="853" y="3519"/>
                <a:chExt cx="180" cy="146"/>
              </a:xfrm>
            </p:grpSpPr>
            <p:sp>
              <p:nvSpPr>
                <p:cNvPr id="129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53" y="3519"/>
                  <a:ext cx="88" cy="1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9119" name="Line 42"/>
                <p:cNvSpPr>
                  <a:spLocks noChangeShapeType="1"/>
                </p:cNvSpPr>
                <p:nvPr/>
              </p:nvSpPr>
              <p:spPr bwMode="auto">
                <a:xfrm>
                  <a:off x="945" y="3522"/>
                  <a:ext cx="88" cy="1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9115" name="Text Box 43"/>
              <p:cNvSpPr txBox="1">
                <a:spLocks noChangeArrowheads="1"/>
              </p:cNvSpPr>
              <p:nvPr/>
            </p:nvSpPr>
            <p:spPr bwMode="auto">
              <a:xfrm>
                <a:off x="4255" y="2883"/>
                <a:ext cx="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29116" name="Line 44"/>
              <p:cNvSpPr>
                <a:spLocks noChangeShapeType="1"/>
              </p:cNvSpPr>
              <p:nvPr/>
            </p:nvSpPr>
            <p:spPr bwMode="auto">
              <a:xfrm>
                <a:off x="4458" y="2316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17" name="Rectangle 45"/>
              <p:cNvSpPr>
                <a:spLocks noChangeArrowheads="1"/>
              </p:cNvSpPr>
              <p:nvPr/>
            </p:nvSpPr>
            <p:spPr bwMode="auto">
              <a:xfrm>
                <a:off x="4483" y="2423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440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</p:grpSp>
      <p:sp>
        <p:nvSpPr>
          <p:cNvPr id="129029" name="Rectangle 48"/>
          <p:cNvSpPr>
            <a:spLocks noChangeArrowheads="1"/>
          </p:cNvSpPr>
          <p:nvPr/>
        </p:nvSpPr>
        <p:spPr bwMode="auto">
          <a:xfrm>
            <a:off x="1408113" y="3228975"/>
            <a:ext cx="641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3600" smtClean="0">
                <a:solidFill>
                  <a:srgbClr val="000000"/>
                </a:solidFill>
              </a:rPr>
              <a:t>a</a:t>
            </a:r>
            <a:r>
              <a:rPr lang="en-US" altLang="zh-CN" sz="4400" smtClean="0">
                <a:solidFill>
                  <a:srgbClr val="000000"/>
                </a:solidFill>
              </a:rPr>
              <a:t> </a:t>
            </a:r>
          </a:p>
        </p:txBody>
      </p:sp>
      <p:sp useBgFill="1">
        <p:nvSpPr>
          <p:cNvPr id="129030" name="Rectangle 49"/>
          <p:cNvSpPr>
            <a:spLocks noChangeArrowheads="1"/>
          </p:cNvSpPr>
          <p:nvPr/>
        </p:nvSpPr>
        <p:spPr bwMode="auto">
          <a:xfrm>
            <a:off x="1492250" y="3471863"/>
            <a:ext cx="447675" cy="4286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250950" y="3079750"/>
            <a:ext cx="1381125" cy="762000"/>
            <a:chOff x="729" y="3385"/>
            <a:chExt cx="870" cy="480"/>
          </a:xfrm>
        </p:grpSpPr>
        <p:sp>
          <p:nvSpPr>
            <p:cNvPr id="129108" name="Text Box 51"/>
            <p:cNvSpPr txBox="1">
              <a:spLocks noChangeArrowheads="1"/>
            </p:cNvSpPr>
            <p:nvPr/>
          </p:nvSpPr>
          <p:spPr bwMode="auto">
            <a:xfrm>
              <a:off x="752" y="3385"/>
              <a:ext cx="84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3600" smtClean="0">
                  <a:solidFill>
                    <a:srgbClr val="000000"/>
                  </a:solidFill>
                </a:rPr>
                <a:t>0 </a:t>
              </a:r>
              <a:r>
                <a:rPr lang="en-US" altLang="zh-CN" sz="4400" smtClean="0">
                  <a:solidFill>
                    <a:srgbClr val="000000"/>
                  </a:solidFill>
                </a:rPr>
                <a:t> </a:t>
              </a:r>
              <a:r>
                <a:rPr lang="en-US" altLang="zh-CN" sz="3600" smtClean="0">
                  <a:solidFill>
                    <a:srgbClr val="000000"/>
                  </a:solidFill>
                </a:rPr>
                <a:t>a</a:t>
              </a:r>
            </a:p>
          </p:txBody>
        </p:sp>
        <p:grpSp>
          <p:nvGrpSpPr>
            <p:cNvPr id="129109" name="Group 52"/>
            <p:cNvGrpSpPr>
              <a:grpSpLocks/>
            </p:cNvGrpSpPr>
            <p:nvPr/>
          </p:nvGrpSpPr>
          <p:grpSpPr bwMode="auto">
            <a:xfrm>
              <a:off x="729" y="3468"/>
              <a:ext cx="646" cy="376"/>
              <a:chOff x="729" y="3468"/>
              <a:chExt cx="646" cy="376"/>
            </a:xfrm>
          </p:grpSpPr>
          <p:sp>
            <p:nvSpPr>
              <p:cNvPr id="129110" name="Rectangle 53"/>
              <p:cNvSpPr>
                <a:spLocks noChangeArrowheads="1"/>
              </p:cNvSpPr>
              <p:nvPr/>
            </p:nvSpPr>
            <p:spPr bwMode="auto">
              <a:xfrm>
                <a:off x="729" y="3468"/>
                <a:ext cx="646" cy="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11" name="Line 54"/>
              <p:cNvSpPr>
                <a:spLocks noChangeShapeType="1"/>
              </p:cNvSpPr>
              <p:nvPr/>
            </p:nvSpPr>
            <p:spPr bwMode="auto">
              <a:xfrm>
                <a:off x="1034" y="3480"/>
                <a:ext cx="0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" name="Group 133"/>
          <p:cNvGrpSpPr>
            <a:grpSpLocks/>
          </p:cNvGrpSpPr>
          <p:nvPr/>
        </p:nvGrpSpPr>
        <p:grpSpPr bwMode="auto">
          <a:xfrm>
            <a:off x="3578225" y="3694113"/>
            <a:ext cx="2101850" cy="844550"/>
            <a:chOff x="2254" y="2327"/>
            <a:chExt cx="1324" cy="532"/>
          </a:xfrm>
        </p:grpSpPr>
        <p:grpSp>
          <p:nvGrpSpPr>
            <p:cNvPr id="129103" name="Group 132"/>
            <p:cNvGrpSpPr>
              <a:grpSpLocks/>
            </p:cNvGrpSpPr>
            <p:nvPr/>
          </p:nvGrpSpPr>
          <p:grpSpPr bwMode="auto">
            <a:xfrm>
              <a:off x="2254" y="2405"/>
              <a:ext cx="1324" cy="327"/>
              <a:chOff x="2254" y="2405"/>
              <a:chExt cx="1324" cy="327"/>
            </a:xfrm>
          </p:grpSpPr>
          <p:sp>
            <p:nvSpPr>
              <p:cNvPr id="129106" name="Text Box 127"/>
              <p:cNvSpPr txBox="1">
                <a:spLocks noChangeArrowheads="1"/>
              </p:cNvSpPr>
              <p:nvPr/>
            </p:nvSpPr>
            <p:spPr bwMode="auto">
              <a:xfrm>
                <a:off x="2254" y="2405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29107" name="Text Box 128"/>
              <p:cNvSpPr txBox="1">
                <a:spLocks noChangeArrowheads="1"/>
              </p:cNvSpPr>
              <p:nvPr/>
            </p:nvSpPr>
            <p:spPr bwMode="auto">
              <a:xfrm>
                <a:off x="3194" y="2405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129104" name="Line 57"/>
            <p:cNvSpPr>
              <a:spLocks noChangeShapeType="1"/>
            </p:cNvSpPr>
            <p:nvPr/>
          </p:nvSpPr>
          <p:spPr bwMode="auto">
            <a:xfrm>
              <a:off x="2472" y="232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9105" name="Line 66"/>
            <p:cNvSpPr>
              <a:spLocks noChangeShapeType="1"/>
            </p:cNvSpPr>
            <p:nvPr/>
          </p:nvSpPr>
          <p:spPr bwMode="auto">
            <a:xfrm>
              <a:off x="3432" y="232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3432175" y="4379913"/>
            <a:ext cx="2911475" cy="804862"/>
            <a:chOff x="2162" y="2759"/>
            <a:chExt cx="1834" cy="507"/>
          </a:xfrm>
        </p:grpSpPr>
        <p:sp>
          <p:nvSpPr>
            <p:cNvPr id="129089" name="Rectangle 58"/>
            <p:cNvSpPr>
              <a:spLocks noChangeArrowheads="1"/>
            </p:cNvSpPr>
            <p:nvPr/>
          </p:nvSpPr>
          <p:spPr bwMode="auto">
            <a:xfrm>
              <a:off x="2232" y="2759"/>
              <a:ext cx="4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smtClean="0">
                  <a:solidFill>
                    <a:srgbClr val="000000"/>
                  </a:solidFill>
                </a:rPr>
                <a:t> </a:t>
              </a:r>
              <a:r>
                <a:rPr lang="en-US" altLang="zh-CN" smtClean="0">
                  <a:solidFill>
                    <a:srgbClr val="000000"/>
                  </a:solidFill>
                </a:rPr>
                <a:t>x</a:t>
              </a:r>
              <a:r>
                <a:rPr lang="en-US" altLang="zh-CN" sz="4400" smtClean="0">
                  <a:solidFill>
                    <a:srgbClr val="000000"/>
                  </a:solidFill>
                </a:rPr>
                <a:t> </a:t>
              </a:r>
            </a:p>
          </p:txBody>
        </p:sp>
        <p:sp useBgFill="1">
          <p:nvSpPr>
            <p:cNvPr id="129090" name="Rectangle 59"/>
            <p:cNvSpPr>
              <a:spLocks noChangeArrowheads="1"/>
            </p:cNvSpPr>
            <p:nvPr/>
          </p:nvSpPr>
          <p:spPr bwMode="auto">
            <a:xfrm>
              <a:off x="2303" y="2939"/>
              <a:ext cx="282" cy="27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29091" name="Group 60"/>
            <p:cNvGrpSpPr>
              <a:grpSpLocks/>
            </p:cNvGrpSpPr>
            <p:nvPr/>
          </p:nvGrpSpPr>
          <p:grpSpPr bwMode="auto">
            <a:xfrm>
              <a:off x="2162" y="2786"/>
              <a:ext cx="870" cy="480"/>
              <a:chOff x="729" y="3385"/>
              <a:chExt cx="870" cy="480"/>
            </a:xfrm>
          </p:grpSpPr>
          <p:sp>
            <p:nvSpPr>
              <p:cNvPr id="129099" name="Text Box 61"/>
              <p:cNvSpPr txBox="1">
                <a:spLocks noChangeArrowheads="1"/>
              </p:cNvSpPr>
              <p:nvPr/>
            </p:nvSpPr>
            <p:spPr bwMode="auto">
              <a:xfrm>
                <a:off x="752" y="3385"/>
                <a:ext cx="84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 smtClean="0">
                    <a:solidFill>
                      <a:srgbClr val="000000"/>
                    </a:solidFill>
                  </a:rPr>
                  <a:t>0 </a:t>
                </a:r>
                <a:r>
                  <a:rPr lang="en-US" altLang="zh-CN" sz="440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29100" name="Group 62"/>
              <p:cNvGrpSpPr>
                <a:grpSpLocks/>
              </p:cNvGrpSpPr>
              <p:nvPr/>
            </p:nvGrpSpPr>
            <p:grpSpPr bwMode="auto">
              <a:xfrm>
                <a:off x="729" y="3468"/>
                <a:ext cx="646" cy="376"/>
                <a:chOff x="729" y="3468"/>
                <a:chExt cx="646" cy="376"/>
              </a:xfrm>
            </p:grpSpPr>
            <p:sp>
              <p:nvSpPr>
                <p:cNvPr id="129101" name="Rectangle 63"/>
                <p:cNvSpPr>
                  <a:spLocks noChangeArrowheads="1"/>
                </p:cNvSpPr>
                <p:nvPr/>
              </p:nvSpPr>
              <p:spPr bwMode="auto">
                <a:xfrm>
                  <a:off x="729" y="3468"/>
                  <a:ext cx="646" cy="3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9102" name="Line 64"/>
                <p:cNvSpPr>
                  <a:spLocks noChangeShapeType="1"/>
                </p:cNvSpPr>
                <p:nvPr/>
              </p:nvSpPr>
              <p:spPr bwMode="auto">
                <a:xfrm>
                  <a:off x="1034" y="3480"/>
                  <a:ext cx="0" cy="3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29092" name="Rectangle 67"/>
            <p:cNvSpPr>
              <a:spLocks noChangeArrowheads="1"/>
            </p:cNvSpPr>
            <p:nvPr/>
          </p:nvSpPr>
          <p:spPr bwMode="auto">
            <a:xfrm>
              <a:off x="3192" y="2759"/>
              <a:ext cx="4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smtClean="0">
                  <a:solidFill>
                    <a:srgbClr val="000000"/>
                  </a:solidFill>
                </a:rPr>
                <a:t> </a:t>
              </a:r>
              <a:r>
                <a:rPr lang="en-US" altLang="zh-CN" smtClean="0">
                  <a:solidFill>
                    <a:srgbClr val="000000"/>
                  </a:solidFill>
                </a:rPr>
                <a:t>y</a:t>
              </a:r>
              <a:r>
                <a:rPr lang="en-US" altLang="zh-CN" sz="4400" smtClean="0">
                  <a:solidFill>
                    <a:srgbClr val="000000"/>
                  </a:solidFill>
                </a:rPr>
                <a:t> </a:t>
              </a:r>
            </a:p>
          </p:txBody>
        </p:sp>
        <p:sp useBgFill="1">
          <p:nvSpPr>
            <p:cNvPr id="129093" name="Rectangle 68"/>
            <p:cNvSpPr>
              <a:spLocks noChangeArrowheads="1"/>
            </p:cNvSpPr>
            <p:nvPr/>
          </p:nvSpPr>
          <p:spPr bwMode="auto">
            <a:xfrm>
              <a:off x="3290" y="2951"/>
              <a:ext cx="282" cy="27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29094" name="Group 69"/>
            <p:cNvGrpSpPr>
              <a:grpSpLocks/>
            </p:cNvGrpSpPr>
            <p:nvPr/>
          </p:nvGrpSpPr>
          <p:grpSpPr bwMode="auto">
            <a:xfrm>
              <a:off x="3126" y="2762"/>
              <a:ext cx="870" cy="480"/>
              <a:chOff x="729" y="3385"/>
              <a:chExt cx="870" cy="480"/>
            </a:xfrm>
          </p:grpSpPr>
          <p:sp>
            <p:nvSpPr>
              <p:cNvPr id="129095" name="Text Box 70"/>
              <p:cNvSpPr txBox="1">
                <a:spLocks noChangeArrowheads="1"/>
              </p:cNvSpPr>
              <p:nvPr/>
            </p:nvSpPr>
            <p:spPr bwMode="auto">
              <a:xfrm>
                <a:off x="752" y="3385"/>
                <a:ext cx="84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 smtClean="0">
                    <a:solidFill>
                      <a:srgbClr val="000000"/>
                    </a:solidFill>
                  </a:rPr>
                  <a:t>0 </a:t>
                </a:r>
                <a:r>
                  <a:rPr lang="en-US" altLang="zh-CN" sz="440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smtClean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grpSp>
            <p:nvGrpSpPr>
              <p:cNvPr id="129096" name="Group 71"/>
              <p:cNvGrpSpPr>
                <a:grpSpLocks/>
              </p:cNvGrpSpPr>
              <p:nvPr/>
            </p:nvGrpSpPr>
            <p:grpSpPr bwMode="auto">
              <a:xfrm>
                <a:off x="729" y="3468"/>
                <a:ext cx="646" cy="376"/>
                <a:chOff x="729" y="3468"/>
                <a:chExt cx="646" cy="376"/>
              </a:xfrm>
            </p:grpSpPr>
            <p:sp>
              <p:nvSpPr>
                <p:cNvPr id="129097" name="Rectangle 72"/>
                <p:cNvSpPr>
                  <a:spLocks noChangeArrowheads="1"/>
                </p:cNvSpPr>
                <p:nvPr/>
              </p:nvSpPr>
              <p:spPr bwMode="auto">
                <a:xfrm>
                  <a:off x="729" y="3468"/>
                  <a:ext cx="646" cy="3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9098" name="Line 73"/>
                <p:cNvSpPr>
                  <a:spLocks noChangeShapeType="1"/>
                </p:cNvSpPr>
                <p:nvPr/>
              </p:nvSpPr>
              <p:spPr bwMode="auto">
                <a:xfrm>
                  <a:off x="1034" y="3480"/>
                  <a:ext cx="0" cy="3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3236913" y="2679700"/>
            <a:ext cx="2876550" cy="1208088"/>
            <a:chOff x="2028" y="1698"/>
            <a:chExt cx="1812" cy="761"/>
          </a:xfrm>
        </p:grpSpPr>
        <p:grpSp>
          <p:nvGrpSpPr>
            <p:cNvPr id="129067" name="Group 90"/>
            <p:cNvGrpSpPr>
              <a:grpSpLocks/>
            </p:cNvGrpSpPr>
            <p:nvPr/>
          </p:nvGrpSpPr>
          <p:grpSpPr bwMode="auto">
            <a:xfrm>
              <a:off x="2040" y="2087"/>
              <a:ext cx="840" cy="368"/>
              <a:chOff x="1872" y="2416"/>
              <a:chExt cx="840" cy="368"/>
            </a:xfrm>
          </p:grpSpPr>
          <p:sp>
            <p:nvSpPr>
              <p:cNvPr id="129083" name="Line 91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4" name="Line 92"/>
              <p:cNvSpPr>
                <a:spLocks noChangeShapeType="1"/>
              </p:cNvSpPr>
              <p:nvPr/>
            </p:nvSpPr>
            <p:spPr bwMode="auto">
              <a:xfrm>
                <a:off x="215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5" name="Line 93"/>
              <p:cNvSpPr>
                <a:spLocks noChangeShapeType="1"/>
              </p:cNvSpPr>
              <p:nvPr/>
            </p:nvSpPr>
            <p:spPr bwMode="auto">
              <a:xfrm>
                <a:off x="271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6" name="Line 94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7" name="Line 95"/>
              <p:cNvSpPr>
                <a:spLocks noChangeShapeType="1"/>
              </p:cNvSpPr>
              <p:nvPr/>
            </p:nvSpPr>
            <p:spPr bwMode="auto">
              <a:xfrm>
                <a:off x="243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8" name="Line 96"/>
              <p:cNvSpPr>
                <a:spLocks noChangeShapeType="1"/>
              </p:cNvSpPr>
              <p:nvPr/>
            </p:nvSpPr>
            <p:spPr bwMode="auto">
              <a:xfrm>
                <a:off x="1872" y="2784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9068" name="Group 97"/>
            <p:cNvGrpSpPr>
              <a:grpSpLocks/>
            </p:cNvGrpSpPr>
            <p:nvPr/>
          </p:nvGrpSpPr>
          <p:grpSpPr bwMode="auto">
            <a:xfrm>
              <a:off x="3000" y="2087"/>
              <a:ext cx="840" cy="368"/>
              <a:chOff x="2832" y="2416"/>
              <a:chExt cx="840" cy="368"/>
            </a:xfrm>
          </p:grpSpPr>
          <p:sp>
            <p:nvSpPr>
              <p:cNvPr id="129077" name="Line 98"/>
              <p:cNvSpPr>
                <a:spLocks noChangeShapeType="1"/>
              </p:cNvSpPr>
              <p:nvPr/>
            </p:nvSpPr>
            <p:spPr bwMode="auto">
              <a:xfrm>
                <a:off x="283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78" name="Line 99"/>
              <p:cNvSpPr>
                <a:spLocks noChangeShapeType="1"/>
              </p:cNvSpPr>
              <p:nvPr/>
            </p:nvSpPr>
            <p:spPr bwMode="auto">
              <a:xfrm>
                <a:off x="311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79" name="Line 100"/>
              <p:cNvSpPr>
                <a:spLocks noChangeShapeType="1"/>
              </p:cNvSpPr>
              <p:nvPr/>
            </p:nvSpPr>
            <p:spPr bwMode="auto">
              <a:xfrm>
                <a:off x="367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0" name="Line 101"/>
              <p:cNvSpPr>
                <a:spLocks noChangeShapeType="1"/>
              </p:cNvSpPr>
              <p:nvPr/>
            </p:nvSpPr>
            <p:spPr bwMode="auto">
              <a:xfrm>
                <a:off x="2832" y="2416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1" name="Line 102"/>
              <p:cNvSpPr>
                <a:spLocks noChangeShapeType="1"/>
              </p:cNvSpPr>
              <p:nvPr/>
            </p:nvSpPr>
            <p:spPr bwMode="auto">
              <a:xfrm>
                <a:off x="339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82" name="Line 103"/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9069" name="Line 104"/>
            <p:cNvSpPr>
              <a:spLocks noChangeShapeType="1"/>
            </p:cNvSpPr>
            <p:nvPr/>
          </p:nvSpPr>
          <p:spPr bwMode="auto">
            <a:xfrm>
              <a:off x="2760" y="226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29070" name="Group 105"/>
            <p:cNvGrpSpPr>
              <a:grpSpLocks/>
            </p:cNvGrpSpPr>
            <p:nvPr/>
          </p:nvGrpSpPr>
          <p:grpSpPr bwMode="auto">
            <a:xfrm>
              <a:off x="3579" y="2207"/>
              <a:ext cx="180" cy="146"/>
              <a:chOff x="853" y="3519"/>
              <a:chExt cx="180" cy="146"/>
            </a:xfrm>
          </p:grpSpPr>
          <p:sp>
            <p:nvSpPr>
              <p:cNvPr id="129075" name="Line 106"/>
              <p:cNvSpPr>
                <a:spLocks noChangeShapeType="1"/>
              </p:cNvSpPr>
              <p:nvPr/>
            </p:nvSpPr>
            <p:spPr bwMode="auto">
              <a:xfrm flipH="1">
                <a:off x="853" y="3519"/>
                <a:ext cx="88" cy="1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76" name="Line 107"/>
              <p:cNvSpPr>
                <a:spLocks noChangeShapeType="1"/>
              </p:cNvSpPr>
              <p:nvPr/>
            </p:nvSpPr>
            <p:spPr bwMode="auto">
              <a:xfrm>
                <a:off x="945" y="3522"/>
                <a:ext cx="88" cy="1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9071" name="Text Box 108"/>
            <p:cNvSpPr txBox="1">
              <a:spLocks noChangeArrowheads="1"/>
            </p:cNvSpPr>
            <p:nvPr/>
          </p:nvSpPr>
          <p:spPr bwMode="auto">
            <a:xfrm>
              <a:off x="2028" y="2132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072" name="Text Box 109"/>
            <p:cNvSpPr txBox="1">
              <a:spLocks noChangeArrowheads="1"/>
            </p:cNvSpPr>
            <p:nvPr/>
          </p:nvSpPr>
          <p:spPr bwMode="auto">
            <a:xfrm>
              <a:off x="3003" y="2121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073" name="Rectangle 110"/>
            <p:cNvSpPr>
              <a:spLocks noChangeArrowheads="1"/>
            </p:cNvSpPr>
            <p:nvPr/>
          </p:nvSpPr>
          <p:spPr bwMode="auto">
            <a:xfrm>
              <a:off x="2441" y="1710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mtClean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9074" name="Rectangle 111"/>
            <p:cNvSpPr>
              <a:spLocks noChangeArrowheads="1"/>
            </p:cNvSpPr>
            <p:nvPr/>
          </p:nvSpPr>
          <p:spPr bwMode="auto">
            <a:xfrm>
              <a:off x="3288" y="1698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mtClean="0"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21" name="Group 131"/>
          <p:cNvGrpSpPr>
            <a:grpSpLocks/>
          </p:cNvGrpSpPr>
          <p:nvPr/>
        </p:nvGrpSpPr>
        <p:grpSpPr bwMode="auto">
          <a:xfrm>
            <a:off x="1414463" y="2314575"/>
            <a:ext cx="5478462" cy="990600"/>
            <a:chOff x="891" y="1458"/>
            <a:chExt cx="3451" cy="624"/>
          </a:xfrm>
        </p:grpSpPr>
        <p:grpSp>
          <p:nvGrpSpPr>
            <p:cNvPr id="129060" name="Group 83"/>
            <p:cNvGrpSpPr>
              <a:grpSpLocks/>
            </p:cNvGrpSpPr>
            <p:nvPr/>
          </p:nvGrpSpPr>
          <p:grpSpPr bwMode="auto">
            <a:xfrm>
              <a:off x="891" y="1476"/>
              <a:ext cx="3451" cy="480"/>
              <a:chOff x="1042" y="759"/>
              <a:chExt cx="3451" cy="480"/>
            </a:xfrm>
          </p:grpSpPr>
          <p:sp>
            <p:nvSpPr>
              <p:cNvPr id="129064" name="Text Box 84"/>
              <p:cNvSpPr txBox="1">
                <a:spLocks noChangeArrowheads="1"/>
              </p:cNvSpPr>
              <p:nvPr/>
            </p:nvSpPr>
            <p:spPr bwMode="auto">
              <a:xfrm>
                <a:off x="3733" y="759"/>
                <a:ext cx="7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mtClean="0">
                    <a:solidFill>
                      <a:srgbClr val="000000"/>
                    </a:solidFill>
                  </a:rPr>
                  <a:t>((x))</a:t>
                </a:r>
                <a:r>
                  <a:rPr lang="en-US" altLang="zh-CN" sz="4400" smtClean="0">
                    <a:solidFill>
                      <a:srgbClr val="000000"/>
                    </a:solidFill>
                  </a:rPr>
                  <a:t>  </a:t>
                </a:r>
              </a:p>
            </p:txBody>
          </p:sp>
          <p:sp>
            <p:nvSpPr>
              <p:cNvPr id="129065" name="Rectangle 85"/>
              <p:cNvSpPr>
                <a:spLocks noChangeArrowheads="1"/>
              </p:cNvSpPr>
              <p:nvPr/>
            </p:nvSpPr>
            <p:spPr bwMode="auto">
              <a:xfrm>
                <a:off x="1888" y="828"/>
                <a:ext cx="67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mtClean="0">
                    <a:solidFill>
                      <a:srgbClr val="000000"/>
                    </a:solidFill>
                  </a:rPr>
                  <a:t>(x, y)</a:t>
                </a:r>
              </a:p>
            </p:txBody>
          </p:sp>
          <p:sp>
            <p:nvSpPr>
              <p:cNvPr id="129066" name="Rectangle 86"/>
              <p:cNvSpPr>
                <a:spLocks noChangeArrowheads="1"/>
              </p:cNvSpPr>
              <p:nvPr/>
            </p:nvSpPr>
            <p:spPr bwMode="auto">
              <a:xfrm>
                <a:off x="1042" y="828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129061" name="Line 47"/>
            <p:cNvSpPr>
              <a:spLocks noChangeShapeType="1"/>
            </p:cNvSpPr>
            <p:nvPr/>
          </p:nvSpPr>
          <p:spPr bwMode="auto">
            <a:xfrm>
              <a:off x="1110" y="1471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9062" name="Line 88"/>
            <p:cNvSpPr>
              <a:spLocks noChangeShapeType="1"/>
            </p:cNvSpPr>
            <p:nvPr/>
          </p:nvSpPr>
          <p:spPr bwMode="auto">
            <a:xfrm>
              <a:off x="2347" y="1461"/>
              <a:ext cx="4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9063" name="Line 121"/>
            <p:cNvSpPr>
              <a:spLocks noChangeShapeType="1"/>
            </p:cNvSpPr>
            <p:nvPr/>
          </p:nvSpPr>
          <p:spPr bwMode="auto">
            <a:xfrm>
              <a:off x="4151" y="145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6391275" y="3295650"/>
            <a:ext cx="1333500" cy="1041400"/>
            <a:chOff x="4026" y="2076"/>
            <a:chExt cx="840" cy="656"/>
          </a:xfrm>
        </p:grpSpPr>
        <p:grpSp>
          <p:nvGrpSpPr>
            <p:cNvPr id="129048" name="Group 113"/>
            <p:cNvGrpSpPr>
              <a:grpSpLocks/>
            </p:cNvGrpSpPr>
            <p:nvPr/>
          </p:nvGrpSpPr>
          <p:grpSpPr bwMode="auto">
            <a:xfrm>
              <a:off x="4026" y="2076"/>
              <a:ext cx="840" cy="368"/>
              <a:chOff x="2832" y="2416"/>
              <a:chExt cx="840" cy="368"/>
            </a:xfrm>
          </p:grpSpPr>
          <p:sp>
            <p:nvSpPr>
              <p:cNvPr id="129054" name="Line 114"/>
              <p:cNvSpPr>
                <a:spLocks noChangeShapeType="1"/>
              </p:cNvSpPr>
              <p:nvPr/>
            </p:nvSpPr>
            <p:spPr bwMode="auto">
              <a:xfrm>
                <a:off x="283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5" name="Line 115"/>
              <p:cNvSpPr>
                <a:spLocks noChangeShapeType="1"/>
              </p:cNvSpPr>
              <p:nvPr/>
            </p:nvSpPr>
            <p:spPr bwMode="auto">
              <a:xfrm>
                <a:off x="311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6" name="Line 116"/>
              <p:cNvSpPr>
                <a:spLocks noChangeShapeType="1"/>
              </p:cNvSpPr>
              <p:nvPr/>
            </p:nvSpPr>
            <p:spPr bwMode="auto">
              <a:xfrm>
                <a:off x="367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7" name="Line 117"/>
              <p:cNvSpPr>
                <a:spLocks noChangeShapeType="1"/>
              </p:cNvSpPr>
              <p:nvPr/>
            </p:nvSpPr>
            <p:spPr bwMode="auto">
              <a:xfrm>
                <a:off x="2832" y="2416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8" name="Line 118"/>
              <p:cNvSpPr>
                <a:spLocks noChangeShapeType="1"/>
              </p:cNvSpPr>
              <p:nvPr/>
            </p:nvSpPr>
            <p:spPr bwMode="auto">
              <a:xfrm>
                <a:off x="3392" y="2416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9" name="Line 119"/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9049" name="Group 122"/>
            <p:cNvGrpSpPr>
              <a:grpSpLocks/>
            </p:cNvGrpSpPr>
            <p:nvPr/>
          </p:nvGrpSpPr>
          <p:grpSpPr bwMode="auto">
            <a:xfrm>
              <a:off x="4620" y="2207"/>
              <a:ext cx="180" cy="146"/>
              <a:chOff x="853" y="3519"/>
              <a:chExt cx="180" cy="146"/>
            </a:xfrm>
          </p:grpSpPr>
          <p:sp>
            <p:nvSpPr>
              <p:cNvPr id="129052" name="Line 123"/>
              <p:cNvSpPr>
                <a:spLocks noChangeShapeType="1"/>
              </p:cNvSpPr>
              <p:nvPr/>
            </p:nvSpPr>
            <p:spPr bwMode="auto">
              <a:xfrm flipH="1">
                <a:off x="853" y="3519"/>
                <a:ext cx="88" cy="1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53" name="Line 124"/>
              <p:cNvSpPr>
                <a:spLocks noChangeShapeType="1"/>
              </p:cNvSpPr>
              <p:nvPr/>
            </p:nvSpPr>
            <p:spPr bwMode="auto">
              <a:xfrm>
                <a:off x="945" y="3522"/>
                <a:ext cx="88" cy="1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9050" name="Text Box 125"/>
            <p:cNvSpPr txBox="1">
              <a:spLocks noChangeArrowheads="1"/>
            </p:cNvSpPr>
            <p:nvPr/>
          </p:nvSpPr>
          <p:spPr bwMode="auto">
            <a:xfrm>
              <a:off x="4033" y="2099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051" name="Text Box 129"/>
            <p:cNvSpPr txBox="1">
              <a:spLocks noChangeArrowheads="1"/>
            </p:cNvSpPr>
            <p:nvPr/>
          </p:nvSpPr>
          <p:spPr bwMode="auto">
            <a:xfrm>
              <a:off x="4082" y="2405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(x)</a:t>
              </a:r>
            </a:p>
          </p:txBody>
        </p:sp>
      </p:grpSp>
      <p:grpSp>
        <p:nvGrpSpPr>
          <p:cNvPr id="26" name="Group 136"/>
          <p:cNvGrpSpPr>
            <a:grpSpLocks/>
          </p:cNvGrpSpPr>
          <p:nvPr/>
        </p:nvGrpSpPr>
        <p:grpSpPr bwMode="auto">
          <a:xfrm>
            <a:off x="6940550" y="4972050"/>
            <a:ext cx="1381125" cy="1438275"/>
            <a:chOff x="4372" y="3132"/>
            <a:chExt cx="870" cy="906"/>
          </a:xfrm>
        </p:grpSpPr>
        <p:grpSp>
          <p:nvGrpSpPr>
            <p:cNvPr id="129038" name="Group 74"/>
            <p:cNvGrpSpPr>
              <a:grpSpLocks/>
            </p:cNvGrpSpPr>
            <p:nvPr/>
          </p:nvGrpSpPr>
          <p:grpSpPr bwMode="auto">
            <a:xfrm>
              <a:off x="4372" y="3132"/>
              <a:ext cx="870" cy="906"/>
              <a:chOff x="4195" y="3132"/>
              <a:chExt cx="870" cy="906"/>
            </a:xfrm>
          </p:grpSpPr>
          <p:sp>
            <p:nvSpPr>
              <p:cNvPr id="129040" name="Line 75"/>
              <p:cNvSpPr>
                <a:spLocks noChangeShapeType="1"/>
              </p:cNvSpPr>
              <p:nvPr/>
            </p:nvSpPr>
            <p:spPr bwMode="auto">
              <a:xfrm>
                <a:off x="4506" y="3132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41" name="Rectangle 76"/>
              <p:cNvSpPr>
                <a:spLocks noChangeArrowheads="1"/>
              </p:cNvSpPr>
              <p:nvPr/>
            </p:nvSpPr>
            <p:spPr bwMode="auto">
              <a:xfrm>
                <a:off x="4314" y="3558"/>
                <a:ext cx="4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440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mtClean="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4400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 useBgFill="1">
            <p:nvSpPr>
              <p:cNvPr id="129042" name="Rectangle 77"/>
              <p:cNvSpPr>
                <a:spLocks noChangeArrowheads="1"/>
              </p:cNvSpPr>
              <p:nvPr/>
            </p:nvSpPr>
            <p:spPr bwMode="auto">
              <a:xfrm>
                <a:off x="4372" y="3768"/>
                <a:ext cx="282" cy="27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9043" name="Group 78"/>
              <p:cNvGrpSpPr>
                <a:grpSpLocks/>
              </p:cNvGrpSpPr>
              <p:nvPr/>
            </p:nvGrpSpPr>
            <p:grpSpPr bwMode="auto">
              <a:xfrm>
                <a:off x="4195" y="3558"/>
                <a:ext cx="870" cy="480"/>
                <a:chOff x="729" y="3385"/>
                <a:chExt cx="870" cy="480"/>
              </a:xfrm>
            </p:grpSpPr>
            <p:sp>
              <p:nvSpPr>
                <p:cNvPr id="1290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52" y="3385"/>
                  <a:ext cx="84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smtClean="0">
                      <a:solidFill>
                        <a:srgbClr val="000000"/>
                      </a:solidFill>
                    </a:rPr>
                    <a:t>0 </a:t>
                  </a:r>
                  <a:r>
                    <a:rPr lang="en-US" altLang="zh-CN" sz="4400" smtClean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3600" smtClean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129045" name="Group 80"/>
                <p:cNvGrpSpPr>
                  <a:grpSpLocks/>
                </p:cNvGrpSpPr>
                <p:nvPr/>
              </p:nvGrpSpPr>
              <p:grpSpPr bwMode="auto">
                <a:xfrm>
                  <a:off x="729" y="3468"/>
                  <a:ext cx="646" cy="376"/>
                  <a:chOff x="729" y="3468"/>
                  <a:chExt cx="646" cy="376"/>
                </a:xfrm>
              </p:grpSpPr>
              <p:sp>
                <p:nvSpPr>
                  <p:cNvPr id="12904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9" y="3468"/>
                    <a:ext cx="646" cy="3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904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034" y="3480"/>
                    <a:ext cx="0" cy="3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29039" name="Text Box 130"/>
            <p:cNvSpPr txBox="1">
              <a:spLocks noChangeArrowheads="1"/>
            </p:cNvSpPr>
            <p:nvPr/>
          </p:nvSpPr>
          <p:spPr bwMode="auto">
            <a:xfrm>
              <a:off x="4447" y="317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53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79388" y="284163"/>
            <a:ext cx="8964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例：用</a:t>
            </a:r>
            <a:r>
              <a:rPr lang="zh-CN" altLang="en-US" sz="3000" b="1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表头表尾</a:t>
            </a:r>
            <a:r>
              <a:rPr lang="zh-CN" altLang="en-US" sz="3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分析法</a:t>
            </a:r>
            <a:r>
              <a:rPr lang="zh-CN" altLang="en-US" sz="3000" b="1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反求</a:t>
            </a:r>
            <a:r>
              <a:rPr lang="zh-CN" altLang="en-US" sz="3000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广义表的字符串表达式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0" y="1366838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i="1" smtClean="0">
                <a:solidFill>
                  <a:srgbClr val="000000"/>
                </a:solidFill>
              </a:rPr>
              <a:t>L</a:t>
            </a:r>
            <a:endParaRPr lang="en-US" altLang="zh-CN" sz="4400" smtClean="0">
              <a:solidFill>
                <a:srgbClr val="000000"/>
              </a:solidFill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379413" y="1803400"/>
            <a:ext cx="55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892175" y="1589088"/>
            <a:ext cx="1104900" cy="519112"/>
            <a:chOff x="667" y="1493"/>
            <a:chExt cx="696" cy="327"/>
          </a:xfrm>
        </p:grpSpPr>
        <p:sp>
          <p:nvSpPr>
            <p:cNvPr id="131252" name="Line 6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3" name="Line 7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4" name="Line 8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5" name="Line 9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6" name="Line 10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7" name="Line 11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8" name="Text Box 12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78" name="Group 13"/>
          <p:cNvGrpSpPr>
            <a:grpSpLocks/>
          </p:cNvGrpSpPr>
          <p:nvPr/>
        </p:nvGrpSpPr>
        <p:grpSpPr bwMode="auto">
          <a:xfrm>
            <a:off x="6530975" y="2466975"/>
            <a:ext cx="1149350" cy="701675"/>
            <a:chOff x="3733" y="1380"/>
            <a:chExt cx="724" cy="442"/>
          </a:xfrm>
        </p:grpSpPr>
        <p:sp>
          <p:nvSpPr>
            <p:cNvPr id="131244" name="Line 14"/>
            <p:cNvSpPr>
              <a:spLocks noChangeShapeType="1"/>
            </p:cNvSpPr>
            <p:nvPr/>
          </p:nvSpPr>
          <p:spPr bwMode="auto">
            <a:xfrm>
              <a:off x="3733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45" name="Line 15"/>
            <p:cNvSpPr>
              <a:spLocks noChangeShapeType="1"/>
            </p:cNvSpPr>
            <p:nvPr/>
          </p:nvSpPr>
          <p:spPr bwMode="auto">
            <a:xfrm>
              <a:off x="3957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46" name="Line 16"/>
            <p:cNvSpPr>
              <a:spLocks noChangeShapeType="1"/>
            </p:cNvSpPr>
            <p:nvPr/>
          </p:nvSpPr>
          <p:spPr bwMode="auto">
            <a:xfrm>
              <a:off x="4404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47" name="Line 17"/>
            <p:cNvSpPr>
              <a:spLocks noChangeShapeType="1"/>
            </p:cNvSpPr>
            <p:nvPr/>
          </p:nvSpPr>
          <p:spPr bwMode="auto">
            <a:xfrm>
              <a:off x="3733" y="149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48" name="Line 18"/>
            <p:cNvSpPr>
              <a:spLocks noChangeShapeType="1"/>
            </p:cNvSpPr>
            <p:nvPr/>
          </p:nvSpPr>
          <p:spPr bwMode="auto">
            <a:xfrm>
              <a:off x="4180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49" name="Line 19"/>
            <p:cNvSpPr>
              <a:spLocks noChangeShapeType="1"/>
            </p:cNvSpPr>
            <p:nvPr/>
          </p:nvSpPr>
          <p:spPr bwMode="auto">
            <a:xfrm>
              <a:off x="3733" y="178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50" name="Text Box 20"/>
            <p:cNvSpPr txBox="1">
              <a:spLocks noChangeArrowheads="1"/>
            </p:cNvSpPr>
            <p:nvPr/>
          </p:nvSpPr>
          <p:spPr bwMode="auto">
            <a:xfrm>
              <a:off x="4148" y="1380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31251" name="Text Box 21"/>
            <p:cNvSpPr txBox="1">
              <a:spLocks noChangeArrowheads="1"/>
            </p:cNvSpPr>
            <p:nvPr/>
          </p:nvSpPr>
          <p:spPr bwMode="auto">
            <a:xfrm>
              <a:off x="3742" y="1492"/>
              <a:ext cx="2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1079" name="Line 22"/>
          <p:cNvSpPr>
            <a:spLocks noChangeShapeType="1"/>
          </p:cNvSpPr>
          <p:nvPr/>
        </p:nvSpPr>
        <p:spPr bwMode="auto">
          <a:xfrm>
            <a:off x="1879600" y="1846263"/>
            <a:ext cx="2955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1080" name="Group 23"/>
          <p:cNvGrpSpPr>
            <a:grpSpLocks/>
          </p:cNvGrpSpPr>
          <p:nvPr/>
        </p:nvGrpSpPr>
        <p:grpSpPr bwMode="auto">
          <a:xfrm>
            <a:off x="4845050" y="1381125"/>
            <a:ext cx="1149350" cy="715963"/>
            <a:chOff x="1540" y="732"/>
            <a:chExt cx="724" cy="451"/>
          </a:xfrm>
        </p:grpSpPr>
        <p:grpSp>
          <p:nvGrpSpPr>
            <p:cNvPr id="131234" name="Group 24"/>
            <p:cNvGrpSpPr>
              <a:grpSpLocks/>
            </p:cNvGrpSpPr>
            <p:nvPr/>
          </p:nvGrpSpPr>
          <p:grpSpPr bwMode="auto">
            <a:xfrm>
              <a:off x="1540" y="732"/>
              <a:ext cx="724" cy="442"/>
              <a:chOff x="3733" y="1380"/>
              <a:chExt cx="724" cy="442"/>
            </a:xfrm>
          </p:grpSpPr>
          <p:sp>
            <p:nvSpPr>
              <p:cNvPr id="131236" name="Line 25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37" name="Line 26"/>
              <p:cNvSpPr>
                <a:spLocks noChangeShapeType="1"/>
              </p:cNvSpPr>
              <p:nvPr/>
            </p:nvSpPr>
            <p:spPr bwMode="auto">
              <a:xfrm>
                <a:off x="3957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38" name="Line 27"/>
              <p:cNvSpPr>
                <a:spLocks noChangeShapeType="1"/>
              </p:cNvSpPr>
              <p:nvPr/>
            </p:nvSpPr>
            <p:spPr bwMode="auto">
              <a:xfrm>
                <a:off x="4404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39" name="Line 28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40" name="Line 29"/>
              <p:cNvSpPr>
                <a:spLocks noChangeShapeType="1"/>
              </p:cNvSpPr>
              <p:nvPr/>
            </p:nvSpPr>
            <p:spPr bwMode="auto">
              <a:xfrm>
                <a:off x="4180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41" name="Line 30"/>
              <p:cNvSpPr>
                <a:spLocks noChangeShapeType="1"/>
              </p:cNvSpPr>
              <p:nvPr/>
            </p:nvSpPr>
            <p:spPr bwMode="auto">
              <a:xfrm>
                <a:off x="3733" y="178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42" name="Text Box 31"/>
              <p:cNvSpPr txBox="1">
                <a:spLocks noChangeArrowheads="1"/>
              </p:cNvSpPr>
              <p:nvPr/>
            </p:nvSpPr>
            <p:spPr bwMode="auto">
              <a:xfrm>
                <a:off x="4148" y="138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131243" name="Text Box 32"/>
              <p:cNvSpPr txBox="1">
                <a:spLocks noChangeArrowheads="1"/>
              </p:cNvSpPr>
              <p:nvPr/>
            </p:nvSpPr>
            <p:spPr bwMode="auto">
              <a:xfrm>
                <a:off x="3742" y="1492"/>
                <a:ext cx="2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31235" name="Text Box 33"/>
            <p:cNvSpPr txBox="1">
              <a:spLocks noChangeArrowheads="1"/>
            </p:cNvSpPr>
            <p:nvPr/>
          </p:nvSpPr>
          <p:spPr bwMode="auto">
            <a:xfrm>
              <a:off x="1721" y="741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131081" name="Group 34"/>
          <p:cNvGrpSpPr>
            <a:grpSpLocks/>
          </p:cNvGrpSpPr>
          <p:nvPr/>
        </p:nvGrpSpPr>
        <p:grpSpPr bwMode="auto">
          <a:xfrm>
            <a:off x="877888" y="2703513"/>
            <a:ext cx="1104900" cy="519112"/>
            <a:chOff x="667" y="1493"/>
            <a:chExt cx="696" cy="327"/>
          </a:xfrm>
        </p:grpSpPr>
        <p:sp>
          <p:nvSpPr>
            <p:cNvPr id="131227" name="Line 35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8" name="Line 36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9" name="Line 37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30" name="Line 38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31" name="Line 39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32" name="Line 40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33" name="Text Box 41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1082" name="Line 42"/>
          <p:cNvSpPr>
            <a:spLocks noChangeShapeType="1"/>
          </p:cNvSpPr>
          <p:nvPr/>
        </p:nvSpPr>
        <p:spPr bwMode="auto">
          <a:xfrm flipV="1">
            <a:off x="1847850" y="2927350"/>
            <a:ext cx="316230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1083" name="Group 43"/>
          <p:cNvGrpSpPr>
            <a:grpSpLocks/>
          </p:cNvGrpSpPr>
          <p:nvPr/>
        </p:nvGrpSpPr>
        <p:grpSpPr bwMode="auto">
          <a:xfrm>
            <a:off x="5035550" y="2660650"/>
            <a:ext cx="1104900" cy="519113"/>
            <a:chOff x="667" y="1493"/>
            <a:chExt cx="696" cy="327"/>
          </a:xfrm>
        </p:grpSpPr>
        <p:sp>
          <p:nvSpPr>
            <p:cNvPr id="131220" name="Line 44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1" name="Line 45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2" name="Line 46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3" name="Line 47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4" name="Line 48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5" name="Line 49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26" name="Text Box 50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84" name="Group 51"/>
          <p:cNvGrpSpPr>
            <a:grpSpLocks/>
          </p:cNvGrpSpPr>
          <p:nvPr/>
        </p:nvGrpSpPr>
        <p:grpSpPr bwMode="auto">
          <a:xfrm>
            <a:off x="849313" y="3775075"/>
            <a:ext cx="1104900" cy="519113"/>
            <a:chOff x="667" y="1493"/>
            <a:chExt cx="696" cy="327"/>
          </a:xfrm>
        </p:grpSpPr>
        <p:sp>
          <p:nvSpPr>
            <p:cNvPr id="131213" name="Line 52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4" name="Line 53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5" name="Line 54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6" name="Line 55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7" name="Line 56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8" name="Line 57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9" name="Text Box 58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85" name="Group 59"/>
          <p:cNvGrpSpPr>
            <a:grpSpLocks/>
          </p:cNvGrpSpPr>
          <p:nvPr/>
        </p:nvGrpSpPr>
        <p:grpSpPr bwMode="auto">
          <a:xfrm>
            <a:off x="2278063" y="3760788"/>
            <a:ext cx="1104900" cy="519112"/>
            <a:chOff x="667" y="1493"/>
            <a:chExt cx="696" cy="327"/>
          </a:xfrm>
        </p:grpSpPr>
        <p:sp>
          <p:nvSpPr>
            <p:cNvPr id="131206" name="Line 60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7" name="Line 61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8" name="Line 62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9" name="Line 63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0" name="Line 64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1" name="Line 65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12" name="Text Box 66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86" name="Group 67"/>
          <p:cNvGrpSpPr>
            <a:grpSpLocks/>
          </p:cNvGrpSpPr>
          <p:nvPr/>
        </p:nvGrpSpPr>
        <p:grpSpPr bwMode="auto">
          <a:xfrm>
            <a:off x="3678238" y="3746500"/>
            <a:ext cx="1104900" cy="519113"/>
            <a:chOff x="667" y="1493"/>
            <a:chExt cx="696" cy="327"/>
          </a:xfrm>
        </p:grpSpPr>
        <p:sp>
          <p:nvSpPr>
            <p:cNvPr id="131199" name="Line 6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0" name="Line 6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1" name="Line 7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2" name="Line 7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3" name="Line 7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4" name="Line 7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205" name="Text Box 7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1087" name="Line 75"/>
          <p:cNvSpPr>
            <a:spLocks noChangeShapeType="1"/>
          </p:cNvSpPr>
          <p:nvPr/>
        </p:nvSpPr>
        <p:spPr bwMode="auto">
          <a:xfrm>
            <a:off x="1808163" y="3989388"/>
            <a:ext cx="455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1088" name="Line 76"/>
          <p:cNvSpPr>
            <a:spLocks noChangeShapeType="1"/>
          </p:cNvSpPr>
          <p:nvPr/>
        </p:nvSpPr>
        <p:spPr bwMode="auto">
          <a:xfrm>
            <a:off x="3208338" y="3975100"/>
            <a:ext cx="455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1089" name="Group 77"/>
          <p:cNvGrpSpPr>
            <a:grpSpLocks/>
          </p:cNvGrpSpPr>
          <p:nvPr/>
        </p:nvGrpSpPr>
        <p:grpSpPr bwMode="auto">
          <a:xfrm>
            <a:off x="5064125" y="3732213"/>
            <a:ext cx="1104900" cy="519112"/>
            <a:chOff x="667" y="1493"/>
            <a:chExt cx="696" cy="327"/>
          </a:xfrm>
        </p:grpSpPr>
        <p:sp>
          <p:nvSpPr>
            <p:cNvPr id="131192" name="Line 7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3" name="Line 7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4" name="Line 8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5" name="Line 8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6" name="Line 8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7" name="Line 8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8" name="Text Box 8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90" name="Group 85"/>
          <p:cNvGrpSpPr>
            <a:grpSpLocks/>
          </p:cNvGrpSpPr>
          <p:nvPr/>
        </p:nvGrpSpPr>
        <p:grpSpPr bwMode="auto">
          <a:xfrm>
            <a:off x="6521450" y="3717925"/>
            <a:ext cx="1104900" cy="519113"/>
            <a:chOff x="667" y="1493"/>
            <a:chExt cx="696" cy="327"/>
          </a:xfrm>
        </p:grpSpPr>
        <p:sp>
          <p:nvSpPr>
            <p:cNvPr id="131185" name="Line 86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6" name="Line 87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7" name="Line 88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8" name="Line 89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9" name="Line 90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0" name="Line 91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91" name="Text Box 92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91" name="Group 93"/>
          <p:cNvGrpSpPr>
            <a:grpSpLocks/>
          </p:cNvGrpSpPr>
          <p:nvPr/>
        </p:nvGrpSpPr>
        <p:grpSpPr bwMode="auto">
          <a:xfrm>
            <a:off x="7858125" y="3689350"/>
            <a:ext cx="1104900" cy="519113"/>
            <a:chOff x="667" y="1493"/>
            <a:chExt cx="696" cy="327"/>
          </a:xfrm>
        </p:grpSpPr>
        <p:sp>
          <p:nvSpPr>
            <p:cNvPr id="131178" name="Line 94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9" name="Line 95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0" name="Line 96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1" name="Line 97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2" name="Line 98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3" name="Line 99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84" name="Text Box 100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1092" name="Line 101"/>
          <p:cNvSpPr>
            <a:spLocks noChangeShapeType="1"/>
          </p:cNvSpPr>
          <p:nvPr/>
        </p:nvSpPr>
        <p:spPr bwMode="auto">
          <a:xfrm>
            <a:off x="7423150" y="3960813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1093" name="Line 102"/>
          <p:cNvSpPr>
            <a:spLocks noChangeShapeType="1"/>
          </p:cNvSpPr>
          <p:nvPr/>
        </p:nvSpPr>
        <p:spPr bwMode="auto">
          <a:xfrm>
            <a:off x="5965825" y="2903538"/>
            <a:ext cx="55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1094" name="Group 103"/>
          <p:cNvGrpSpPr>
            <a:grpSpLocks/>
          </p:cNvGrpSpPr>
          <p:nvPr/>
        </p:nvGrpSpPr>
        <p:grpSpPr bwMode="auto">
          <a:xfrm>
            <a:off x="1006475" y="4846638"/>
            <a:ext cx="1220788" cy="528637"/>
            <a:chOff x="544" y="2789"/>
            <a:chExt cx="688" cy="308"/>
          </a:xfrm>
        </p:grpSpPr>
        <p:sp>
          <p:nvSpPr>
            <p:cNvPr id="131172" name="Line 104"/>
            <p:cNvSpPr>
              <a:spLocks noChangeShapeType="1"/>
            </p:cNvSpPr>
            <p:nvPr/>
          </p:nvSpPr>
          <p:spPr bwMode="auto">
            <a:xfrm>
              <a:off x="776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3" name="Line 105"/>
            <p:cNvSpPr>
              <a:spLocks noChangeShapeType="1"/>
            </p:cNvSpPr>
            <p:nvPr/>
          </p:nvSpPr>
          <p:spPr bwMode="auto">
            <a:xfrm>
              <a:off x="544" y="2818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4" name="Line 106"/>
            <p:cNvSpPr>
              <a:spLocks noChangeShapeType="1"/>
            </p:cNvSpPr>
            <p:nvPr/>
          </p:nvSpPr>
          <p:spPr bwMode="auto">
            <a:xfrm>
              <a:off x="1008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5" name="Line 107"/>
            <p:cNvSpPr>
              <a:spLocks noChangeShapeType="1"/>
            </p:cNvSpPr>
            <p:nvPr/>
          </p:nvSpPr>
          <p:spPr bwMode="auto">
            <a:xfrm>
              <a:off x="544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6" name="Text Box 108"/>
            <p:cNvSpPr txBox="1">
              <a:spLocks noChangeArrowheads="1"/>
            </p:cNvSpPr>
            <p:nvPr/>
          </p:nvSpPr>
          <p:spPr bwMode="auto">
            <a:xfrm>
              <a:off x="551" y="2789"/>
              <a:ext cx="68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</a:rPr>
                <a:t>0</a:t>
              </a:r>
              <a:r>
                <a:rPr lang="en-US" altLang="zh-CN" sz="2800" smtClean="0">
                  <a:solidFill>
                    <a:srgbClr val="000000"/>
                  </a:solidFill>
                </a:rPr>
                <a:t>   a</a:t>
              </a:r>
            </a:p>
          </p:txBody>
        </p:sp>
        <p:sp>
          <p:nvSpPr>
            <p:cNvPr id="131177" name="Line 109"/>
            <p:cNvSpPr>
              <a:spLocks noChangeShapeType="1"/>
            </p:cNvSpPr>
            <p:nvPr/>
          </p:nvSpPr>
          <p:spPr bwMode="auto">
            <a:xfrm>
              <a:off x="544" y="3097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1095" name="Group 110"/>
          <p:cNvGrpSpPr>
            <a:grpSpLocks/>
          </p:cNvGrpSpPr>
          <p:nvPr/>
        </p:nvGrpSpPr>
        <p:grpSpPr bwMode="auto">
          <a:xfrm>
            <a:off x="2435225" y="4832350"/>
            <a:ext cx="1220788" cy="528638"/>
            <a:chOff x="544" y="2789"/>
            <a:chExt cx="688" cy="308"/>
          </a:xfrm>
        </p:grpSpPr>
        <p:sp>
          <p:nvSpPr>
            <p:cNvPr id="131166" name="Line 111"/>
            <p:cNvSpPr>
              <a:spLocks noChangeShapeType="1"/>
            </p:cNvSpPr>
            <p:nvPr/>
          </p:nvSpPr>
          <p:spPr bwMode="auto">
            <a:xfrm>
              <a:off x="776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7" name="Line 112"/>
            <p:cNvSpPr>
              <a:spLocks noChangeShapeType="1"/>
            </p:cNvSpPr>
            <p:nvPr/>
          </p:nvSpPr>
          <p:spPr bwMode="auto">
            <a:xfrm>
              <a:off x="544" y="2818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8" name="Line 113"/>
            <p:cNvSpPr>
              <a:spLocks noChangeShapeType="1"/>
            </p:cNvSpPr>
            <p:nvPr/>
          </p:nvSpPr>
          <p:spPr bwMode="auto">
            <a:xfrm>
              <a:off x="1008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9" name="Line 114"/>
            <p:cNvSpPr>
              <a:spLocks noChangeShapeType="1"/>
            </p:cNvSpPr>
            <p:nvPr/>
          </p:nvSpPr>
          <p:spPr bwMode="auto">
            <a:xfrm>
              <a:off x="544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70" name="Text Box 115"/>
            <p:cNvSpPr txBox="1">
              <a:spLocks noChangeArrowheads="1"/>
            </p:cNvSpPr>
            <p:nvPr/>
          </p:nvSpPr>
          <p:spPr bwMode="auto">
            <a:xfrm>
              <a:off x="551" y="2789"/>
              <a:ext cx="68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</a:rPr>
                <a:t>0</a:t>
              </a:r>
              <a:r>
                <a:rPr lang="en-US" altLang="zh-CN" sz="2800" smtClean="0">
                  <a:solidFill>
                    <a:srgbClr val="000000"/>
                  </a:solidFill>
                </a:rPr>
                <a:t>   b</a:t>
              </a:r>
            </a:p>
          </p:txBody>
        </p:sp>
        <p:sp>
          <p:nvSpPr>
            <p:cNvPr id="131171" name="Line 116"/>
            <p:cNvSpPr>
              <a:spLocks noChangeShapeType="1"/>
            </p:cNvSpPr>
            <p:nvPr/>
          </p:nvSpPr>
          <p:spPr bwMode="auto">
            <a:xfrm>
              <a:off x="544" y="3097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1096" name="Group 117"/>
          <p:cNvGrpSpPr>
            <a:grpSpLocks/>
          </p:cNvGrpSpPr>
          <p:nvPr/>
        </p:nvGrpSpPr>
        <p:grpSpPr bwMode="auto">
          <a:xfrm>
            <a:off x="7853363" y="4918075"/>
            <a:ext cx="1104900" cy="519113"/>
            <a:chOff x="667" y="1493"/>
            <a:chExt cx="696" cy="327"/>
          </a:xfrm>
        </p:grpSpPr>
        <p:sp>
          <p:nvSpPr>
            <p:cNvPr id="131159" name="Line 11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0" name="Line 11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1" name="Line 12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2" name="Line 12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3" name="Line 12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4" name="Line 12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65" name="Text Box 12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1097" name="Group 125"/>
          <p:cNvGrpSpPr>
            <a:grpSpLocks/>
          </p:cNvGrpSpPr>
          <p:nvPr/>
        </p:nvGrpSpPr>
        <p:grpSpPr bwMode="auto">
          <a:xfrm>
            <a:off x="3687763" y="4681538"/>
            <a:ext cx="1149350" cy="715962"/>
            <a:chOff x="1540" y="732"/>
            <a:chExt cx="724" cy="451"/>
          </a:xfrm>
        </p:grpSpPr>
        <p:grpSp>
          <p:nvGrpSpPr>
            <p:cNvPr id="131149" name="Group 126"/>
            <p:cNvGrpSpPr>
              <a:grpSpLocks/>
            </p:cNvGrpSpPr>
            <p:nvPr/>
          </p:nvGrpSpPr>
          <p:grpSpPr bwMode="auto">
            <a:xfrm>
              <a:off x="1540" y="732"/>
              <a:ext cx="724" cy="442"/>
              <a:chOff x="3733" y="1380"/>
              <a:chExt cx="724" cy="442"/>
            </a:xfrm>
          </p:grpSpPr>
          <p:sp>
            <p:nvSpPr>
              <p:cNvPr id="131151" name="Line 127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2" name="Line 128"/>
              <p:cNvSpPr>
                <a:spLocks noChangeShapeType="1"/>
              </p:cNvSpPr>
              <p:nvPr/>
            </p:nvSpPr>
            <p:spPr bwMode="auto">
              <a:xfrm>
                <a:off x="3957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3" name="Line 129"/>
              <p:cNvSpPr>
                <a:spLocks noChangeShapeType="1"/>
              </p:cNvSpPr>
              <p:nvPr/>
            </p:nvSpPr>
            <p:spPr bwMode="auto">
              <a:xfrm>
                <a:off x="4404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4" name="Line 130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5" name="Line 131"/>
              <p:cNvSpPr>
                <a:spLocks noChangeShapeType="1"/>
              </p:cNvSpPr>
              <p:nvPr/>
            </p:nvSpPr>
            <p:spPr bwMode="auto">
              <a:xfrm>
                <a:off x="4180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6" name="Line 132"/>
              <p:cNvSpPr>
                <a:spLocks noChangeShapeType="1"/>
              </p:cNvSpPr>
              <p:nvPr/>
            </p:nvSpPr>
            <p:spPr bwMode="auto">
              <a:xfrm>
                <a:off x="3733" y="178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57" name="Text Box 133"/>
              <p:cNvSpPr txBox="1">
                <a:spLocks noChangeArrowheads="1"/>
              </p:cNvSpPr>
              <p:nvPr/>
            </p:nvSpPr>
            <p:spPr bwMode="auto">
              <a:xfrm>
                <a:off x="4148" y="138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131158" name="Text Box 134"/>
              <p:cNvSpPr txBox="1">
                <a:spLocks noChangeArrowheads="1"/>
              </p:cNvSpPr>
              <p:nvPr/>
            </p:nvSpPr>
            <p:spPr bwMode="auto">
              <a:xfrm>
                <a:off x="3742" y="1492"/>
                <a:ext cx="2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31150" name="Text Box 135"/>
            <p:cNvSpPr txBox="1">
              <a:spLocks noChangeArrowheads="1"/>
            </p:cNvSpPr>
            <p:nvPr/>
          </p:nvSpPr>
          <p:spPr bwMode="auto">
            <a:xfrm>
              <a:off x="1721" y="741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131098" name="Group 136"/>
          <p:cNvGrpSpPr>
            <a:grpSpLocks/>
          </p:cNvGrpSpPr>
          <p:nvPr/>
        </p:nvGrpSpPr>
        <p:grpSpPr bwMode="auto">
          <a:xfrm>
            <a:off x="1425575" y="1863725"/>
            <a:ext cx="7489825" cy="4683125"/>
            <a:chOff x="898" y="1009"/>
            <a:chExt cx="4718" cy="2950"/>
          </a:xfrm>
        </p:grpSpPr>
        <p:sp>
          <p:nvSpPr>
            <p:cNvPr id="131123" name="Line 137"/>
            <p:cNvSpPr>
              <a:spLocks noChangeShapeType="1"/>
            </p:cNvSpPr>
            <p:nvPr/>
          </p:nvSpPr>
          <p:spPr bwMode="auto">
            <a:xfrm>
              <a:off x="910" y="1009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24" name="Line 138"/>
            <p:cNvSpPr>
              <a:spLocks noChangeShapeType="1"/>
            </p:cNvSpPr>
            <p:nvPr/>
          </p:nvSpPr>
          <p:spPr bwMode="auto">
            <a:xfrm>
              <a:off x="901" y="1693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25" name="Line 139"/>
            <p:cNvSpPr>
              <a:spLocks noChangeShapeType="1"/>
            </p:cNvSpPr>
            <p:nvPr/>
          </p:nvSpPr>
          <p:spPr bwMode="auto">
            <a:xfrm>
              <a:off x="3535" y="167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26" name="Line 140"/>
            <p:cNvSpPr>
              <a:spLocks noChangeShapeType="1"/>
            </p:cNvSpPr>
            <p:nvPr/>
          </p:nvSpPr>
          <p:spPr bwMode="auto">
            <a:xfrm>
              <a:off x="4462" y="167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27" name="Line 141"/>
            <p:cNvSpPr>
              <a:spLocks noChangeShapeType="1"/>
            </p:cNvSpPr>
            <p:nvPr/>
          </p:nvSpPr>
          <p:spPr bwMode="auto">
            <a:xfrm>
              <a:off x="898" y="239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1128" name="Line 142"/>
            <p:cNvSpPr>
              <a:spLocks noChangeShapeType="1"/>
            </p:cNvSpPr>
            <p:nvPr/>
          </p:nvSpPr>
          <p:spPr bwMode="auto">
            <a:xfrm>
              <a:off x="1789" y="237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31129" name="Group 143"/>
            <p:cNvGrpSpPr>
              <a:grpSpLocks/>
            </p:cNvGrpSpPr>
            <p:nvPr/>
          </p:nvGrpSpPr>
          <p:grpSpPr bwMode="auto">
            <a:xfrm>
              <a:off x="4207" y="2386"/>
              <a:ext cx="769" cy="835"/>
              <a:chOff x="2425" y="2377"/>
              <a:chExt cx="769" cy="835"/>
            </a:xfrm>
          </p:grpSpPr>
          <p:grpSp>
            <p:nvGrpSpPr>
              <p:cNvPr id="131141" name="Group 144"/>
              <p:cNvGrpSpPr>
                <a:grpSpLocks/>
              </p:cNvGrpSpPr>
              <p:nvPr/>
            </p:nvGrpSpPr>
            <p:grpSpPr bwMode="auto">
              <a:xfrm>
                <a:off x="2425" y="2879"/>
                <a:ext cx="769" cy="333"/>
                <a:chOff x="544" y="2789"/>
                <a:chExt cx="688" cy="308"/>
              </a:xfrm>
            </p:grpSpPr>
            <p:sp>
              <p:nvSpPr>
                <p:cNvPr id="131143" name="Line 145"/>
                <p:cNvSpPr>
                  <a:spLocks noChangeShapeType="1"/>
                </p:cNvSpPr>
                <p:nvPr/>
              </p:nvSpPr>
              <p:spPr bwMode="auto">
                <a:xfrm>
                  <a:off x="776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44" name="Line 146"/>
                <p:cNvSpPr>
                  <a:spLocks noChangeShapeType="1"/>
                </p:cNvSpPr>
                <p:nvPr/>
              </p:nvSpPr>
              <p:spPr bwMode="auto">
                <a:xfrm>
                  <a:off x="544" y="2818"/>
                  <a:ext cx="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45" name="Line 147"/>
                <p:cNvSpPr>
                  <a:spLocks noChangeShapeType="1"/>
                </p:cNvSpPr>
                <p:nvPr/>
              </p:nvSpPr>
              <p:spPr bwMode="auto">
                <a:xfrm>
                  <a:off x="1008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46" name="Line 148"/>
                <p:cNvSpPr>
                  <a:spLocks noChangeShapeType="1"/>
                </p:cNvSpPr>
                <p:nvPr/>
              </p:nvSpPr>
              <p:spPr bwMode="auto">
                <a:xfrm>
                  <a:off x="544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4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551" y="2789"/>
                  <a:ext cx="681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smtClean="0">
                      <a:solidFill>
                        <a:srgbClr val="000000"/>
                      </a:solidFill>
                    </a:rPr>
                    <a:t>0</a:t>
                  </a: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   a</a:t>
                  </a:r>
                </a:p>
              </p:txBody>
            </p:sp>
            <p:sp>
              <p:nvSpPr>
                <p:cNvPr id="131148" name="Line 150"/>
                <p:cNvSpPr>
                  <a:spLocks noChangeShapeType="1"/>
                </p:cNvSpPr>
                <p:nvPr/>
              </p:nvSpPr>
              <p:spPr bwMode="auto">
                <a:xfrm>
                  <a:off x="544" y="3097"/>
                  <a:ext cx="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1142" name="Line 151"/>
              <p:cNvSpPr>
                <a:spLocks noChangeShapeType="1"/>
              </p:cNvSpPr>
              <p:nvPr/>
            </p:nvSpPr>
            <p:spPr bwMode="auto">
              <a:xfrm>
                <a:off x="2671" y="2377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1130" name="Line 152"/>
            <p:cNvSpPr>
              <a:spLocks noChangeShapeType="1"/>
            </p:cNvSpPr>
            <p:nvPr/>
          </p:nvSpPr>
          <p:spPr bwMode="auto">
            <a:xfrm>
              <a:off x="5308" y="2350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31131" name="Group 153"/>
            <p:cNvGrpSpPr>
              <a:grpSpLocks/>
            </p:cNvGrpSpPr>
            <p:nvPr/>
          </p:nvGrpSpPr>
          <p:grpSpPr bwMode="auto">
            <a:xfrm>
              <a:off x="5054" y="3124"/>
              <a:ext cx="562" cy="835"/>
              <a:chOff x="4991" y="3043"/>
              <a:chExt cx="562" cy="835"/>
            </a:xfrm>
          </p:grpSpPr>
          <p:grpSp>
            <p:nvGrpSpPr>
              <p:cNvPr id="131133" name="Group 154"/>
              <p:cNvGrpSpPr>
                <a:grpSpLocks/>
              </p:cNvGrpSpPr>
              <p:nvPr/>
            </p:nvGrpSpPr>
            <p:grpSpPr bwMode="auto">
              <a:xfrm>
                <a:off x="4991" y="3545"/>
                <a:ext cx="562" cy="333"/>
                <a:chOff x="4991" y="3545"/>
                <a:chExt cx="562" cy="333"/>
              </a:xfrm>
            </p:grpSpPr>
            <p:sp>
              <p:nvSpPr>
                <p:cNvPr id="131135" name="Line 155"/>
                <p:cNvSpPr>
                  <a:spLocks noChangeShapeType="1"/>
                </p:cNvSpPr>
                <p:nvPr/>
              </p:nvSpPr>
              <p:spPr bwMode="auto">
                <a:xfrm>
                  <a:off x="5250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36" name="Line 156"/>
                <p:cNvSpPr>
                  <a:spLocks noChangeShapeType="1"/>
                </p:cNvSpPr>
                <p:nvPr/>
              </p:nvSpPr>
              <p:spPr bwMode="auto">
                <a:xfrm>
                  <a:off x="4991" y="3576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37" name="Line 157"/>
                <p:cNvSpPr>
                  <a:spLocks noChangeShapeType="1"/>
                </p:cNvSpPr>
                <p:nvPr/>
              </p:nvSpPr>
              <p:spPr bwMode="auto">
                <a:xfrm>
                  <a:off x="5510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38" name="Line 158"/>
                <p:cNvSpPr>
                  <a:spLocks noChangeShapeType="1"/>
                </p:cNvSpPr>
                <p:nvPr/>
              </p:nvSpPr>
              <p:spPr bwMode="auto">
                <a:xfrm>
                  <a:off x="4991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139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999" y="3545"/>
                  <a:ext cx="55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smtClean="0">
                      <a:solidFill>
                        <a:srgbClr val="000000"/>
                      </a:solidFill>
                    </a:rPr>
                    <a:t>0</a:t>
                  </a: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   b</a:t>
                  </a:r>
                </a:p>
              </p:txBody>
            </p:sp>
            <p:sp>
              <p:nvSpPr>
                <p:cNvPr id="131140" name="Line 160"/>
                <p:cNvSpPr>
                  <a:spLocks noChangeShapeType="1"/>
                </p:cNvSpPr>
                <p:nvPr/>
              </p:nvSpPr>
              <p:spPr bwMode="auto">
                <a:xfrm>
                  <a:off x="4991" y="3878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1134" name="Line 161"/>
              <p:cNvSpPr>
                <a:spLocks noChangeShapeType="1"/>
              </p:cNvSpPr>
              <p:nvPr/>
            </p:nvSpPr>
            <p:spPr bwMode="auto">
              <a:xfrm>
                <a:off x="5237" y="3043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1132" name="Line 162"/>
            <p:cNvSpPr>
              <a:spLocks noChangeShapeType="1"/>
            </p:cNvSpPr>
            <p:nvPr/>
          </p:nvSpPr>
          <p:spPr bwMode="auto">
            <a:xfrm>
              <a:off x="2671" y="237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65731" name="Rectangle 163"/>
          <p:cNvSpPr>
            <a:spLocks noChangeArrowheads="1"/>
          </p:cNvSpPr>
          <p:nvPr/>
        </p:nvSpPr>
        <p:spPr bwMode="auto">
          <a:xfrm>
            <a:off x="7259638" y="3094038"/>
            <a:ext cx="1185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3366FF"/>
                </a:solidFill>
              </a:rPr>
              <a:t>(</a:t>
            </a:r>
            <a:r>
              <a:rPr lang="en-US" altLang="zh-CN" sz="2800" smtClean="0">
                <a:solidFill>
                  <a:srgbClr val="3366FF"/>
                </a:solidFill>
              </a:rPr>
              <a:t>(b))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5732" name="Rectangle 164"/>
          <p:cNvSpPr>
            <a:spLocks noChangeArrowheads="1"/>
          </p:cNvSpPr>
          <p:nvPr/>
        </p:nvSpPr>
        <p:spPr bwMode="auto">
          <a:xfrm>
            <a:off x="7686675" y="4171950"/>
            <a:ext cx="846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65733" name="Rectangle 165"/>
          <p:cNvSpPr>
            <a:spLocks noChangeArrowheads="1"/>
          </p:cNvSpPr>
          <p:nvPr/>
        </p:nvSpPr>
        <p:spPr bwMode="auto">
          <a:xfrm>
            <a:off x="5940425" y="3086100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(a,(b))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5734" name="Rectangle 166"/>
          <p:cNvSpPr>
            <a:spLocks noChangeArrowheads="1"/>
          </p:cNvSpPr>
          <p:nvPr/>
        </p:nvSpPr>
        <p:spPr bwMode="auto">
          <a:xfrm>
            <a:off x="5551488" y="2028825"/>
            <a:ext cx="210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3366FF"/>
                </a:solidFill>
              </a:rPr>
              <a:t>(</a:t>
            </a:r>
            <a:r>
              <a:rPr lang="en-US" altLang="zh-CN" sz="2800" smtClean="0">
                <a:solidFill>
                  <a:srgbClr val="3366FF"/>
                </a:solidFill>
              </a:rPr>
              <a:t>(</a:t>
            </a:r>
            <a:r>
              <a:rPr lang="en-US" altLang="en-US" sz="2800" smtClean="0">
                <a:solidFill>
                  <a:srgbClr val="3366FF"/>
                </a:solidFill>
              </a:rPr>
              <a:t> a, (</a:t>
            </a:r>
            <a:r>
              <a:rPr lang="en-US" altLang="zh-CN" sz="2800" smtClean="0">
                <a:solidFill>
                  <a:srgbClr val="3366FF"/>
                </a:solidFill>
              </a:rPr>
              <a:t>b)) ) </a:t>
            </a:r>
          </a:p>
        </p:txBody>
      </p:sp>
      <p:sp>
        <p:nvSpPr>
          <p:cNvPr id="365735" name="Rectangle 167"/>
          <p:cNvSpPr>
            <a:spLocks noChangeArrowheads="1"/>
          </p:cNvSpPr>
          <p:nvPr/>
        </p:nvSpPr>
        <p:spPr bwMode="auto">
          <a:xfrm>
            <a:off x="3062288" y="3122613"/>
            <a:ext cx="112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3366FF"/>
                </a:solidFill>
              </a:rPr>
              <a:t>(</a:t>
            </a:r>
            <a:r>
              <a:rPr lang="en-US" altLang="zh-CN" sz="2800" smtClean="0">
                <a:solidFill>
                  <a:srgbClr val="3366FF"/>
                </a:solidFill>
              </a:rPr>
              <a:t>(( )))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5736" name="Rectangle 168"/>
          <p:cNvSpPr>
            <a:spLocks noChangeArrowheads="1"/>
          </p:cNvSpPr>
          <p:nvPr/>
        </p:nvSpPr>
        <p:spPr bwMode="auto">
          <a:xfrm>
            <a:off x="1568450" y="3178175"/>
            <a:ext cx="1668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FF00FF"/>
                </a:solidFill>
              </a:rPr>
              <a:t> </a:t>
            </a:r>
            <a:r>
              <a:rPr lang="en-US" altLang="zh-CN" sz="2800" smtClean="0">
                <a:solidFill>
                  <a:srgbClr val="FF00FF"/>
                </a:solidFill>
              </a:rPr>
              <a:t>(b, (()))</a:t>
            </a:r>
            <a:r>
              <a:rPr lang="en-US" altLang="zh-CN" smtClean="0">
                <a:solidFill>
                  <a:srgbClr val="FF00FF"/>
                </a:solidFill>
              </a:rPr>
              <a:t> </a:t>
            </a:r>
          </a:p>
        </p:txBody>
      </p:sp>
      <p:sp>
        <p:nvSpPr>
          <p:cNvPr id="365737" name="Rectangle 169"/>
          <p:cNvSpPr>
            <a:spLocks noChangeArrowheads="1"/>
          </p:cNvSpPr>
          <p:nvPr/>
        </p:nvSpPr>
        <p:spPr bwMode="auto">
          <a:xfrm>
            <a:off x="0" y="3141663"/>
            <a:ext cx="2051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smtClean="0">
                <a:solidFill>
                  <a:srgbClr val="000000"/>
                </a:solidFill>
              </a:rPr>
              <a:t> </a:t>
            </a:r>
            <a:r>
              <a:rPr lang="en-US" altLang="zh-CN" sz="3000" smtClean="0">
                <a:solidFill>
                  <a:srgbClr val="FF0000"/>
                </a:solidFill>
              </a:rPr>
              <a:t>(a,b,(())) </a:t>
            </a:r>
          </a:p>
        </p:txBody>
      </p:sp>
      <p:sp>
        <p:nvSpPr>
          <p:cNvPr id="131106" name="Text Box 170"/>
          <p:cNvSpPr txBox="1">
            <a:spLocks noChangeArrowheads="1"/>
          </p:cNvSpPr>
          <p:nvPr/>
        </p:nvSpPr>
        <p:spPr bwMode="auto">
          <a:xfrm>
            <a:off x="5360988" y="3567113"/>
            <a:ext cx="490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1107" name="Text Box 171"/>
          <p:cNvSpPr txBox="1">
            <a:spLocks noChangeArrowheads="1"/>
          </p:cNvSpPr>
          <p:nvPr/>
        </p:nvSpPr>
        <p:spPr bwMode="auto">
          <a:xfrm>
            <a:off x="5718175" y="3567113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1108" name="Text Box 172"/>
          <p:cNvSpPr txBox="1">
            <a:spLocks noChangeArrowheads="1"/>
          </p:cNvSpPr>
          <p:nvPr/>
        </p:nvSpPr>
        <p:spPr bwMode="auto">
          <a:xfrm>
            <a:off x="8518525" y="3524250"/>
            <a:ext cx="404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1109" name="Text Box 173"/>
          <p:cNvSpPr txBox="1">
            <a:spLocks noChangeArrowheads="1"/>
          </p:cNvSpPr>
          <p:nvPr/>
        </p:nvSpPr>
        <p:spPr bwMode="auto">
          <a:xfrm>
            <a:off x="8532813" y="4738688"/>
            <a:ext cx="404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65742" name="Rectangle 174"/>
          <p:cNvSpPr>
            <a:spLocks noChangeArrowheads="1"/>
          </p:cNvSpPr>
          <p:nvPr/>
        </p:nvSpPr>
        <p:spPr bwMode="auto">
          <a:xfrm>
            <a:off x="-36513" y="1989138"/>
            <a:ext cx="4032251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(</a:t>
            </a:r>
            <a:r>
              <a:rPr lang="en-US" altLang="zh-CN" sz="2800" smtClean="0">
                <a:solidFill>
                  <a:srgbClr val="FF0000"/>
                </a:solidFill>
              </a:rPr>
              <a:t>(</a:t>
            </a:r>
            <a:r>
              <a:rPr lang="en-US" altLang="en-US" sz="2800" smtClean="0">
                <a:solidFill>
                  <a:srgbClr val="FF0000"/>
                </a:solidFill>
              </a:rPr>
              <a:t>a,</a:t>
            </a:r>
            <a:r>
              <a:rPr lang="en-US" altLang="zh-CN" sz="2800" smtClean="0">
                <a:solidFill>
                  <a:srgbClr val="FF0000"/>
                </a:solidFill>
              </a:rPr>
              <a:t>b,(( )) ) ,(()),(a,(b))</a:t>
            </a:r>
            <a:r>
              <a:rPr lang="en-US" altLang="zh-CN" sz="28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65744" name="Rectangle 176"/>
          <p:cNvSpPr>
            <a:spLocks noChangeArrowheads="1"/>
          </p:cNvSpPr>
          <p:nvPr/>
        </p:nvSpPr>
        <p:spPr bwMode="auto">
          <a:xfrm>
            <a:off x="4021138" y="1201738"/>
            <a:ext cx="168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3366FF"/>
                </a:solidFill>
              </a:rPr>
              <a:t>(())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1112" name="Text Box 177"/>
          <p:cNvSpPr txBox="1">
            <a:spLocks noChangeArrowheads="1"/>
          </p:cNvSpPr>
          <p:nvPr/>
        </p:nvSpPr>
        <p:spPr bwMode="auto">
          <a:xfrm>
            <a:off x="4375150" y="3567113"/>
            <a:ext cx="404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65746" name="Rectangle 178"/>
          <p:cNvSpPr>
            <a:spLocks noChangeArrowheads="1"/>
          </p:cNvSpPr>
          <p:nvPr/>
        </p:nvSpPr>
        <p:spPr bwMode="auto">
          <a:xfrm>
            <a:off x="1028700" y="5829300"/>
            <a:ext cx="6342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L= </a:t>
            </a:r>
            <a:r>
              <a:rPr lang="en-US" altLang="en-US" sz="4000" smtClean="0">
                <a:solidFill>
                  <a:srgbClr val="3333CC"/>
                </a:solidFill>
              </a:rPr>
              <a:t>(</a:t>
            </a:r>
            <a:r>
              <a:rPr lang="en-US" altLang="en-US" sz="3600" smtClean="0">
                <a:solidFill>
                  <a:srgbClr val="000000"/>
                </a:solidFill>
              </a:rPr>
              <a:t>(</a:t>
            </a:r>
            <a:r>
              <a:rPr lang="en-US" altLang="en-US" sz="2800" smtClean="0">
                <a:solidFill>
                  <a:srgbClr val="FF0000"/>
                </a:solidFill>
              </a:rPr>
              <a:t>( a, </a:t>
            </a:r>
            <a:r>
              <a:rPr lang="en-US" altLang="zh-CN" sz="2800" smtClean="0">
                <a:solidFill>
                  <a:srgbClr val="FF0000"/>
                </a:solidFill>
              </a:rPr>
              <a:t>b, (( ))), (( )) ,</a:t>
            </a:r>
            <a:r>
              <a:rPr lang="en-US" altLang="en-US" sz="2800" smtClean="0">
                <a:solidFill>
                  <a:srgbClr val="FF0000"/>
                </a:solidFill>
              </a:rPr>
              <a:t>( a, (</a:t>
            </a:r>
            <a:r>
              <a:rPr lang="en-US" altLang="zh-CN" sz="2800" smtClean="0">
                <a:solidFill>
                  <a:srgbClr val="FF0000"/>
                </a:solidFill>
              </a:rPr>
              <a:t>b) )</a:t>
            </a:r>
            <a:r>
              <a:rPr lang="en-US" altLang="zh-CN" sz="3600" smtClean="0">
                <a:solidFill>
                  <a:srgbClr val="000000"/>
                </a:solidFill>
              </a:rPr>
              <a:t>) , 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z="4000" smtClean="0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365747" name="Rectangle 179"/>
          <p:cNvSpPr>
            <a:spLocks noChangeArrowheads="1"/>
          </p:cNvSpPr>
          <p:nvPr/>
        </p:nvSpPr>
        <p:spPr bwMode="auto">
          <a:xfrm>
            <a:off x="3441700" y="4214813"/>
            <a:ext cx="134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(())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5748" name="Rectangle 180"/>
          <p:cNvSpPr>
            <a:spLocks noChangeArrowheads="1"/>
          </p:cNvSpPr>
          <p:nvPr/>
        </p:nvSpPr>
        <p:spPr bwMode="auto">
          <a:xfrm>
            <a:off x="2436813" y="2436813"/>
            <a:ext cx="2519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FF00FF"/>
                </a:solidFill>
              </a:rPr>
              <a:t>(</a:t>
            </a:r>
            <a:r>
              <a:rPr lang="en-US" altLang="en-US" sz="2800" smtClean="0">
                <a:solidFill>
                  <a:srgbClr val="FF00FF"/>
                </a:solidFill>
              </a:rPr>
              <a:t> (</a:t>
            </a:r>
            <a:r>
              <a:rPr lang="en-US" altLang="zh-CN" sz="2800" smtClean="0">
                <a:solidFill>
                  <a:srgbClr val="FF00FF"/>
                </a:solidFill>
              </a:rPr>
              <a:t>( )) , </a:t>
            </a:r>
            <a:r>
              <a:rPr lang="en-US" altLang="en-US" sz="2800" smtClean="0">
                <a:solidFill>
                  <a:srgbClr val="FF00FF"/>
                </a:solidFill>
              </a:rPr>
              <a:t>( a, (</a:t>
            </a:r>
            <a:r>
              <a:rPr lang="en-US" altLang="zh-CN" sz="2800" smtClean="0">
                <a:solidFill>
                  <a:srgbClr val="FF00FF"/>
                </a:solidFill>
              </a:rPr>
              <a:t>b)) )</a:t>
            </a:r>
            <a:r>
              <a:rPr lang="en-US" altLang="zh-CN" sz="2800" smtClean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365749" name="Rectangle 181"/>
          <p:cNvSpPr>
            <a:spLocks noChangeArrowheads="1"/>
          </p:cNvSpPr>
          <p:nvPr/>
        </p:nvSpPr>
        <p:spPr bwMode="auto">
          <a:xfrm>
            <a:off x="4787900" y="3114675"/>
            <a:ext cx="954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(())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1" name="Rectangle 164"/>
          <p:cNvSpPr>
            <a:spLocks noChangeArrowheads="1"/>
          </p:cNvSpPr>
          <p:nvPr/>
        </p:nvSpPr>
        <p:spPr bwMode="auto">
          <a:xfrm>
            <a:off x="7926388" y="5246688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2" name="Rectangle 165"/>
          <p:cNvSpPr>
            <a:spLocks noChangeArrowheads="1"/>
          </p:cNvSpPr>
          <p:nvPr/>
        </p:nvSpPr>
        <p:spPr bwMode="auto">
          <a:xfrm>
            <a:off x="6618288" y="4002088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183" name="Rectangle 168"/>
          <p:cNvSpPr>
            <a:spLocks noChangeArrowheads="1"/>
          </p:cNvSpPr>
          <p:nvPr/>
        </p:nvSpPr>
        <p:spPr bwMode="auto">
          <a:xfrm>
            <a:off x="2430463" y="4067175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4" name="Rectangle 169"/>
          <p:cNvSpPr>
            <a:spLocks noChangeArrowheads="1"/>
          </p:cNvSpPr>
          <p:nvPr/>
        </p:nvSpPr>
        <p:spPr bwMode="auto">
          <a:xfrm>
            <a:off x="958850" y="4079875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3870325" y="5118100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6" name="Rectangle 182"/>
          <p:cNvSpPr>
            <a:spLocks noChangeArrowheads="1"/>
          </p:cNvSpPr>
          <p:nvPr/>
        </p:nvSpPr>
        <p:spPr bwMode="auto">
          <a:xfrm>
            <a:off x="5321300" y="3998913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688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731" grpId="0" autoUpdateAnimBg="0"/>
      <p:bldP spid="365732" grpId="0" autoUpdateAnimBg="0"/>
      <p:bldP spid="365733" grpId="0" autoUpdateAnimBg="0"/>
      <p:bldP spid="365734" grpId="0" autoUpdateAnimBg="0"/>
      <p:bldP spid="365735" grpId="0" autoUpdateAnimBg="0"/>
      <p:bldP spid="365736" grpId="0" autoUpdateAnimBg="0"/>
      <p:bldP spid="365737" grpId="0" autoUpdateAnimBg="0"/>
      <p:bldP spid="365742" grpId="0" autoUpdateAnimBg="0"/>
      <p:bldP spid="365744" grpId="0" autoUpdateAnimBg="0"/>
      <p:bldP spid="365746" grpId="0" autoUpdateAnimBg="0"/>
      <p:bldP spid="365747" grpId="0" autoUpdateAnimBg="0"/>
      <p:bldP spid="365748" grpId="0" autoUpdateAnimBg="0"/>
      <p:bldP spid="365749" grpId="0" autoUpdateAnimBg="0"/>
      <p:bldP spid="181" grpId="0" autoUpdateAnimBg="0"/>
      <p:bldP spid="182" grpId="0" autoUpdateAnimBg="0"/>
      <p:bldP spid="183" grpId="0" autoUpdateAnimBg="0"/>
      <p:bldP spid="184" grpId="0" autoUpdateAnimBg="0"/>
      <p:bldP spid="185" grpId="0" autoUpdateAnimBg="0"/>
      <p:bldP spid="18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61963" y="284163"/>
            <a:ext cx="8682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例：用</a:t>
            </a:r>
            <a:r>
              <a:rPr lang="zh-CN" altLang="en-US" b="1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子表</a:t>
            </a:r>
            <a:r>
              <a:rPr lang="zh-CN" altLang="en-US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分析法</a:t>
            </a:r>
            <a:r>
              <a:rPr lang="zh-CN" altLang="en-US" b="1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反求</a:t>
            </a:r>
            <a:r>
              <a:rPr lang="zh-CN" altLang="en-US" b="1" smtClean="0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广义表的字符串表达式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1366838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i="1" smtClean="0">
                <a:solidFill>
                  <a:srgbClr val="000000"/>
                </a:solidFill>
              </a:rPr>
              <a:t>L</a:t>
            </a:r>
            <a:endParaRPr lang="en-US" altLang="zh-CN" sz="4400" smtClean="0">
              <a:solidFill>
                <a:srgbClr val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79413" y="1803400"/>
            <a:ext cx="55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892175" y="1589088"/>
            <a:ext cx="1104900" cy="519112"/>
            <a:chOff x="667" y="1493"/>
            <a:chExt cx="696" cy="327"/>
          </a:xfrm>
        </p:grpSpPr>
        <p:sp>
          <p:nvSpPr>
            <p:cNvPr id="133295" name="Line 6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6" name="Line 7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7" name="Line 8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8" name="Line 9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9" name="Line 10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300" name="Line 11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301" name="Text Box 12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26" name="Group 13"/>
          <p:cNvGrpSpPr>
            <a:grpSpLocks/>
          </p:cNvGrpSpPr>
          <p:nvPr/>
        </p:nvGrpSpPr>
        <p:grpSpPr bwMode="auto">
          <a:xfrm>
            <a:off x="6530975" y="2466975"/>
            <a:ext cx="1149350" cy="701675"/>
            <a:chOff x="3733" y="1380"/>
            <a:chExt cx="724" cy="442"/>
          </a:xfrm>
        </p:grpSpPr>
        <p:sp>
          <p:nvSpPr>
            <p:cNvPr id="133287" name="Line 14"/>
            <p:cNvSpPr>
              <a:spLocks noChangeShapeType="1"/>
            </p:cNvSpPr>
            <p:nvPr/>
          </p:nvSpPr>
          <p:spPr bwMode="auto">
            <a:xfrm>
              <a:off x="3733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88" name="Line 15"/>
            <p:cNvSpPr>
              <a:spLocks noChangeShapeType="1"/>
            </p:cNvSpPr>
            <p:nvPr/>
          </p:nvSpPr>
          <p:spPr bwMode="auto">
            <a:xfrm>
              <a:off x="3957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89" name="Line 16"/>
            <p:cNvSpPr>
              <a:spLocks noChangeShapeType="1"/>
            </p:cNvSpPr>
            <p:nvPr/>
          </p:nvSpPr>
          <p:spPr bwMode="auto">
            <a:xfrm>
              <a:off x="4404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0" name="Line 17"/>
            <p:cNvSpPr>
              <a:spLocks noChangeShapeType="1"/>
            </p:cNvSpPr>
            <p:nvPr/>
          </p:nvSpPr>
          <p:spPr bwMode="auto">
            <a:xfrm>
              <a:off x="3733" y="149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1" name="Line 18"/>
            <p:cNvSpPr>
              <a:spLocks noChangeShapeType="1"/>
            </p:cNvSpPr>
            <p:nvPr/>
          </p:nvSpPr>
          <p:spPr bwMode="auto">
            <a:xfrm>
              <a:off x="4180" y="1495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2" name="Line 19"/>
            <p:cNvSpPr>
              <a:spLocks noChangeShapeType="1"/>
            </p:cNvSpPr>
            <p:nvPr/>
          </p:nvSpPr>
          <p:spPr bwMode="auto">
            <a:xfrm>
              <a:off x="3733" y="178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93" name="Text Box 20"/>
            <p:cNvSpPr txBox="1">
              <a:spLocks noChangeArrowheads="1"/>
            </p:cNvSpPr>
            <p:nvPr/>
          </p:nvSpPr>
          <p:spPr bwMode="auto">
            <a:xfrm>
              <a:off x="4148" y="1380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33294" name="Text Box 21"/>
            <p:cNvSpPr txBox="1">
              <a:spLocks noChangeArrowheads="1"/>
            </p:cNvSpPr>
            <p:nvPr/>
          </p:nvSpPr>
          <p:spPr bwMode="auto">
            <a:xfrm>
              <a:off x="3742" y="1492"/>
              <a:ext cx="2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3127" name="Line 22"/>
          <p:cNvSpPr>
            <a:spLocks noChangeShapeType="1"/>
          </p:cNvSpPr>
          <p:nvPr/>
        </p:nvSpPr>
        <p:spPr bwMode="auto">
          <a:xfrm>
            <a:off x="1879600" y="1846263"/>
            <a:ext cx="2955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3128" name="Group 23"/>
          <p:cNvGrpSpPr>
            <a:grpSpLocks/>
          </p:cNvGrpSpPr>
          <p:nvPr/>
        </p:nvGrpSpPr>
        <p:grpSpPr bwMode="auto">
          <a:xfrm>
            <a:off x="4845050" y="1381125"/>
            <a:ext cx="1149350" cy="715963"/>
            <a:chOff x="1540" y="732"/>
            <a:chExt cx="724" cy="451"/>
          </a:xfrm>
        </p:grpSpPr>
        <p:grpSp>
          <p:nvGrpSpPr>
            <p:cNvPr id="133277" name="Group 24"/>
            <p:cNvGrpSpPr>
              <a:grpSpLocks/>
            </p:cNvGrpSpPr>
            <p:nvPr/>
          </p:nvGrpSpPr>
          <p:grpSpPr bwMode="auto">
            <a:xfrm>
              <a:off x="1540" y="732"/>
              <a:ext cx="724" cy="442"/>
              <a:chOff x="3733" y="1380"/>
              <a:chExt cx="724" cy="442"/>
            </a:xfrm>
          </p:grpSpPr>
          <p:sp>
            <p:nvSpPr>
              <p:cNvPr id="133279" name="Line 25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0" name="Line 26"/>
              <p:cNvSpPr>
                <a:spLocks noChangeShapeType="1"/>
              </p:cNvSpPr>
              <p:nvPr/>
            </p:nvSpPr>
            <p:spPr bwMode="auto">
              <a:xfrm>
                <a:off x="3957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1" name="Line 27"/>
              <p:cNvSpPr>
                <a:spLocks noChangeShapeType="1"/>
              </p:cNvSpPr>
              <p:nvPr/>
            </p:nvSpPr>
            <p:spPr bwMode="auto">
              <a:xfrm>
                <a:off x="4404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2" name="Line 28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3" name="Line 29"/>
              <p:cNvSpPr>
                <a:spLocks noChangeShapeType="1"/>
              </p:cNvSpPr>
              <p:nvPr/>
            </p:nvSpPr>
            <p:spPr bwMode="auto">
              <a:xfrm>
                <a:off x="4180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4" name="Line 30"/>
              <p:cNvSpPr>
                <a:spLocks noChangeShapeType="1"/>
              </p:cNvSpPr>
              <p:nvPr/>
            </p:nvSpPr>
            <p:spPr bwMode="auto">
              <a:xfrm>
                <a:off x="3733" y="178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5" name="Text Box 31"/>
              <p:cNvSpPr txBox="1">
                <a:spLocks noChangeArrowheads="1"/>
              </p:cNvSpPr>
              <p:nvPr/>
            </p:nvSpPr>
            <p:spPr bwMode="auto">
              <a:xfrm>
                <a:off x="4148" y="138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133286" name="Text Box 32"/>
              <p:cNvSpPr txBox="1">
                <a:spLocks noChangeArrowheads="1"/>
              </p:cNvSpPr>
              <p:nvPr/>
            </p:nvSpPr>
            <p:spPr bwMode="auto">
              <a:xfrm>
                <a:off x="3742" y="1492"/>
                <a:ext cx="2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33278" name="Text Box 33"/>
            <p:cNvSpPr txBox="1">
              <a:spLocks noChangeArrowheads="1"/>
            </p:cNvSpPr>
            <p:nvPr/>
          </p:nvSpPr>
          <p:spPr bwMode="auto">
            <a:xfrm>
              <a:off x="1721" y="741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133129" name="Group 34"/>
          <p:cNvGrpSpPr>
            <a:grpSpLocks/>
          </p:cNvGrpSpPr>
          <p:nvPr/>
        </p:nvGrpSpPr>
        <p:grpSpPr bwMode="auto">
          <a:xfrm>
            <a:off x="877888" y="2703513"/>
            <a:ext cx="1104900" cy="519112"/>
            <a:chOff x="667" y="1493"/>
            <a:chExt cx="696" cy="327"/>
          </a:xfrm>
        </p:grpSpPr>
        <p:sp>
          <p:nvSpPr>
            <p:cNvPr id="133270" name="Line 35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1" name="Line 36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2" name="Line 37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3" name="Line 38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4" name="Line 39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5" name="Line 40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76" name="Text Box 41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3130" name="Line 42"/>
          <p:cNvSpPr>
            <a:spLocks noChangeShapeType="1"/>
          </p:cNvSpPr>
          <p:nvPr/>
        </p:nvSpPr>
        <p:spPr bwMode="auto">
          <a:xfrm flipV="1">
            <a:off x="1847850" y="2927350"/>
            <a:ext cx="316230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3131" name="Group 43"/>
          <p:cNvGrpSpPr>
            <a:grpSpLocks/>
          </p:cNvGrpSpPr>
          <p:nvPr/>
        </p:nvGrpSpPr>
        <p:grpSpPr bwMode="auto">
          <a:xfrm>
            <a:off x="5035550" y="2660650"/>
            <a:ext cx="1104900" cy="519113"/>
            <a:chOff x="667" y="1493"/>
            <a:chExt cx="696" cy="327"/>
          </a:xfrm>
        </p:grpSpPr>
        <p:sp>
          <p:nvSpPr>
            <p:cNvPr id="133263" name="Line 44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4" name="Line 45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5" name="Line 46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6" name="Line 47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7" name="Line 48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8" name="Line 49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9" name="Text Box 50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32" name="Group 51"/>
          <p:cNvGrpSpPr>
            <a:grpSpLocks/>
          </p:cNvGrpSpPr>
          <p:nvPr/>
        </p:nvGrpSpPr>
        <p:grpSpPr bwMode="auto">
          <a:xfrm>
            <a:off x="849313" y="3775075"/>
            <a:ext cx="1104900" cy="519113"/>
            <a:chOff x="667" y="1493"/>
            <a:chExt cx="696" cy="327"/>
          </a:xfrm>
        </p:grpSpPr>
        <p:sp>
          <p:nvSpPr>
            <p:cNvPr id="133256" name="Line 52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7" name="Line 53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8" name="Line 54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9" name="Line 55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0" name="Line 56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1" name="Line 57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62" name="Text Box 58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33" name="Group 59"/>
          <p:cNvGrpSpPr>
            <a:grpSpLocks/>
          </p:cNvGrpSpPr>
          <p:nvPr/>
        </p:nvGrpSpPr>
        <p:grpSpPr bwMode="auto">
          <a:xfrm>
            <a:off x="2278063" y="3760788"/>
            <a:ext cx="1104900" cy="519112"/>
            <a:chOff x="667" y="1493"/>
            <a:chExt cx="696" cy="327"/>
          </a:xfrm>
        </p:grpSpPr>
        <p:sp>
          <p:nvSpPr>
            <p:cNvPr id="133249" name="Line 60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0" name="Line 61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1" name="Line 62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2" name="Line 63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3" name="Line 64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4" name="Line 65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55" name="Text Box 66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34" name="Group 67"/>
          <p:cNvGrpSpPr>
            <a:grpSpLocks/>
          </p:cNvGrpSpPr>
          <p:nvPr/>
        </p:nvGrpSpPr>
        <p:grpSpPr bwMode="auto">
          <a:xfrm>
            <a:off x="3678238" y="3746500"/>
            <a:ext cx="1104900" cy="519113"/>
            <a:chOff x="667" y="1493"/>
            <a:chExt cx="696" cy="327"/>
          </a:xfrm>
        </p:grpSpPr>
        <p:sp>
          <p:nvSpPr>
            <p:cNvPr id="133242" name="Line 6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3" name="Line 6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4" name="Line 7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5" name="Line 7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6" name="Line 7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7" name="Line 7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8" name="Text Box 7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3135" name="Line 75"/>
          <p:cNvSpPr>
            <a:spLocks noChangeShapeType="1"/>
          </p:cNvSpPr>
          <p:nvPr/>
        </p:nvSpPr>
        <p:spPr bwMode="auto">
          <a:xfrm>
            <a:off x="1808163" y="3989388"/>
            <a:ext cx="455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136" name="Line 76"/>
          <p:cNvSpPr>
            <a:spLocks noChangeShapeType="1"/>
          </p:cNvSpPr>
          <p:nvPr/>
        </p:nvSpPr>
        <p:spPr bwMode="auto">
          <a:xfrm>
            <a:off x="3208338" y="3975100"/>
            <a:ext cx="455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3137" name="Group 77"/>
          <p:cNvGrpSpPr>
            <a:grpSpLocks/>
          </p:cNvGrpSpPr>
          <p:nvPr/>
        </p:nvGrpSpPr>
        <p:grpSpPr bwMode="auto">
          <a:xfrm>
            <a:off x="5064125" y="3732213"/>
            <a:ext cx="1104900" cy="519112"/>
            <a:chOff x="667" y="1493"/>
            <a:chExt cx="696" cy="327"/>
          </a:xfrm>
        </p:grpSpPr>
        <p:sp>
          <p:nvSpPr>
            <p:cNvPr id="133235" name="Line 7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6" name="Line 7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7" name="Line 8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8" name="Line 8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9" name="Line 8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0" name="Line 8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41" name="Text Box 8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38" name="Group 85"/>
          <p:cNvGrpSpPr>
            <a:grpSpLocks/>
          </p:cNvGrpSpPr>
          <p:nvPr/>
        </p:nvGrpSpPr>
        <p:grpSpPr bwMode="auto">
          <a:xfrm>
            <a:off x="6521450" y="3717925"/>
            <a:ext cx="1104900" cy="519113"/>
            <a:chOff x="667" y="1493"/>
            <a:chExt cx="696" cy="327"/>
          </a:xfrm>
        </p:grpSpPr>
        <p:sp>
          <p:nvSpPr>
            <p:cNvPr id="133228" name="Line 86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9" name="Line 87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0" name="Line 88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1" name="Line 89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2" name="Line 90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3" name="Line 91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34" name="Text Box 92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39" name="Group 93"/>
          <p:cNvGrpSpPr>
            <a:grpSpLocks/>
          </p:cNvGrpSpPr>
          <p:nvPr/>
        </p:nvGrpSpPr>
        <p:grpSpPr bwMode="auto">
          <a:xfrm>
            <a:off x="7858125" y="3689350"/>
            <a:ext cx="1104900" cy="519113"/>
            <a:chOff x="667" y="1493"/>
            <a:chExt cx="696" cy="327"/>
          </a:xfrm>
        </p:grpSpPr>
        <p:sp>
          <p:nvSpPr>
            <p:cNvPr id="133221" name="Line 94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2" name="Line 95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3" name="Line 96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4" name="Line 97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5" name="Line 98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6" name="Line 99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27" name="Text Box 100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3140" name="Line 101"/>
          <p:cNvSpPr>
            <a:spLocks noChangeShapeType="1"/>
          </p:cNvSpPr>
          <p:nvPr/>
        </p:nvSpPr>
        <p:spPr bwMode="auto">
          <a:xfrm>
            <a:off x="7423150" y="3960813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141" name="Line 102"/>
          <p:cNvSpPr>
            <a:spLocks noChangeShapeType="1"/>
          </p:cNvSpPr>
          <p:nvPr/>
        </p:nvSpPr>
        <p:spPr bwMode="auto">
          <a:xfrm>
            <a:off x="5965825" y="2903538"/>
            <a:ext cx="55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33142" name="Group 103"/>
          <p:cNvGrpSpPr>
            <a:grpSpLocks/>
          </p:cNvGrpSpPr>
          <p:nvPr/>
        </p:nvGrpSpPr>
        <p:grpSpPr bwMode="auto">
          <a:xfrm>
            <a:off x="1006475" y="4846638"/>
            <a:ext cx="1220788" cy="528637"/>
            <a:chOff x="544" y="2789"/>
            <a:chExt cx="688" cy="308"/>
          </a:xfrm>
        </p:grpSpPr>
        <p:sp>
          <p:nvSpPr>
            <p:cNvPr id="133215" name="Line 104"/>
            <p:cNvSpPr>
              <a:spLocks noChangeShapeType="1"/>
            </p:cNvSpPr>
            <p:nvPr/>
          </p:nvSpPr>
          <p:spPr bwMode="auto">
            <a:xfrm>
              <a:off x="776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6" name="Line 105"/>
            <p:cNvSpPr>
              <a:spLocks noChangeShapeType="1"/>
            </p:cNvSpPr>
            <p:nvPr/>
          </p:nvSpPr>
          <p:spPr bwMode="auto">
            <a:xfrm>
              <a:off x="544" y="2818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7" name="Line 106"/>
            <p:cNvSpPr>
              <a:spLocks noChangeShapeType="1"/>
            </p:cNvSpPr>
            <p:nvPr/>
          </p:nvSpPr>
          <p:spPr bwMode="auto">
            <a:xfrm>
              <a:off x="1008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8" name="Line 107"/>
            <p:cNvSpPr>
              <a:spLocks noChangeShapeType="1"/>
            </p:cNvSpPr>
            <p:nvPr/>
          </p:nvSpPr>
          <p:spPr bwMode="auto">
            <a:xfrm>
              <a:off x="544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9" name="Text Box 108"/>
            <p:cNvSpPr txBox="1">
              <a:spLocks noChangeArrowheads="1"/>
            </p:cNvSpPr>
            <p:nvPr/>
          </p:nvSpPr>
          <p:spPr bwMode="auto">
            <a:xfrm>
              <a:off x="551" y="2789"/>
              <a:ext cx="68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</a:rPr>
                <a:t>0</a:t>
              </a:r>
              <a:r>
                <a:rPr lang="en-US" altLang="zh-CN" sz="2800" smtClean="0">
                  <a:solidFill>
                    <a:srgbClr val="000000"/>
                  </a:solidFill>
                </a:rPr>
                <a:t>   a</a:t>
              </a:r>
            </a:p>
          </p:txBody>
        </p:sp>
        <p:sp>
          <p:nvSpPr>
            <p:cNvPr id="133220" name="Line 109"/>
            <p:cNvSpPr>
              <a:spLocks noChangeShapeType="1"/>
            </p:cNvSpPr>
            <p:nvPr/>
          </p:nvSpPr>
          <p:spPr bwMode="auto">
            <a:xfrm>
              <a:off x="544" y="3097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3143" name="Group 110"/>
          <p:cNvGrpSpPr>
            <a:grpSpLocks/>
          </p:cNvGrpSpPr>
          <p:nvPr/>
        </p:nvGrpSpPr>
        <p:grpSpPr bwMode="auto">
          <a:xfrm>
            <a:off x="2435225" y="4832350"/>
            <a:ext cx="1220788" cy="528638"/>
            <a:chOff x="544" y="2789"/>
            <a:chExt cx="688" cy="308"/>
          </a:xfrm>
        </p:grpSpPr>
        <p:sp>
          <p:nvSpPr>
            <p:cNvPr id="133209" name="Line 111"/>
            <p:cNvSpPr>
              <a:spLocks noChangeShapeType="1"/>
            </p:cNvSpPr>
            <p:nvPr/>
          </p:nvSpPr>
          <p:spPr bwMode="auto">
            <a:xfrm>
              <a:off x="776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0" name="Line 112"/>
            <p:cNvSpPr>
              <a:spLocks noChangeShapeType="1"/>
            </p:cNvSpPr>
            <p:nvPr/>
          </p:nvSpPr>
          <p:spPr bwMode="auto">
            <a:xfrm>
              <a:off x="544" y="2818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1" name="Line 113"/>
            <p:cNvSpPr>
              <a:spLocks noChangeShapeType="1"/>
            </p:cNvSpPr>
            <p:nvPr/>
          </p:nvSpPr>
          <p:spPr bwMode="auto">
            <a:xfrm>
              <a:off x="1008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2" name="Line 114"/>
            <p:cNvSpPr>
              <a:spLocks noChangeShapeType="1"/>
            </p:cNvSpPr>
            <p:nvPr/>
          </p:nvSpPr>
          <p:spPr bwMode="auto">
            <a:xfrm>
              <a:off x="544" y="281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13" name="Text Box 115"/>
            <p:cNvSpPr txBox="1">
              <a:spLocks noChangeArrowheads="1"/>
            </p:cNvSpPr>
            <p:nvPr/>
          </p:nvSpPr>
          <p:spPr bwMode="auto">
            <a:xfrm>
              <a:off x="551" y="2789"/>
              <a:ext cx="68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</a:rPr>
                <a:t>0</a:t>
              </a:r>
              <a:r>
                <a:rPr lang="en-US" altLang="zh-CN" sz="2800" smtClean="0">
                  <a:solidFill>
                    <a:srgbClr val="000000"/>
                  </a:solidFill>
                </a:rPr>
                <a:t>   b</a:t>
              </a:r>
            </a:p>
          </p:txBody>
        </p:sp>
        <p:sp>
          <p:nvSpPr>
            <p:cNvPr id="133214" name="Line 116"/>
            <p:cNvSpPr>
              <a:spLocks noChangeShapeType="1"/>
            </p:cNvSpPr>
            <p:nvPr/>
          </p:nvSpPr>
          <p:spPr bwMode="auto">
            <a:xfrm>
              <a:off x="544" y="3097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3144" name="Group 117"/>
          <p:cNvGrpSpPr>
            <a:grpSpLocks/>
          </p:cNvGrpSpPr>
          <p:nvPr/>
        </p:nvGrpSpPr>
        <p:grpSpPr bwMode="auto">
          <a:xfrm>
            <a:off x="7853363" y="4918075"/>
            <a:ext cx="1104900" cy="519113"/>
            <a:chOff x="667" y="1493"/>
            <a:chExt cx="696" cy="327"/>
          </a:xfrm>
        </p:grpSpPr>
        <p:sp>
          <p:nvSpPr>
            <p:cNvPr id="133202" name="Line 118"/>
            <p:cNvSpPr>
              <a:spLocks noChangeShapeType="1"/>
            </p:cNvSpPr>
            <p:nvPr/>
          </p:nvSpPr>
          <p:spPr bwMode="auto">
            <a:xfrm>
              <a:off x="899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3" name="Line 119"/>
            <p:cNvSpPr>
              <a:spLocks noChangeShapeType="1"/>
            </p:cNvSpPr>
            <p:nvPr/>
          </p:nvSpPr>
          <p:spPr bwMode="auto">
            <a:xfrm>
              <a:off x="1363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4" name="Line 120"/>
            <p:cNvSpPr>
              <a:spLocks noChangeShapeType="1"/>
            </p:cNvSpPr>
            <p:nvPr/>
          </p:nvSpPr>
          <p:spPr bwMode="auto">
            <a:xfrm>
              <a:off x="667" y="1495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5" name="Line 121"/>
            <p:cNvSpPr>
              <a:spLocks noChangeShapeType="1"/>
            </p:cNvSpPr>
            <p:nvPr/>
          </p:nvSpPr>
          <p:spPr bwMode="auto">
            <a:xfrm>
              <a:off x="1131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6" name="Line 122"/>
            <p:cNvSpPr>
              <a:spLocks noChangeShapeType="1"/>
            </p:cNvSpPr>
            <p:nvPr/>
          </p:nvSpPr>
          <p:spPr bwMode="auto">
            <a:xfrm>
              <a:off x="667" y="1773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7" name="Line 123"/>
            <p:cNvSpPr>
              <a:spLocks noChangeShapeType="1"/>
            </p:cNvSpPr>
            <p:nvPr/>
          </p:nvSpPr>
          <p:spPr bwMode="auto">
            <a:xfrm>
              <a:off x="667" y="149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208" name="Text Box 124"/>
            <p:cNvSpPr txBox="1">
              <a:spLocks noChangeArrowheads="1"/>
            </p:cNvSpPr>
            <p:nvPr/>
          </p:nvSpPr>
          <p:spPr bwMode="auto">
            <a:xfrm>
              <a:off x="683" y="14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3145" name="Group 125"/>
          <p:cNvGrpSpPr>
            <a:grpSpLocks/>
          </p:cNvGrpSpPr>
          <p:nvPr/>
        </p:nvGrpSpPr>
        <p:grpSpPr bwMode="auto">
          <a:xfrm>
            <a:off x="3687763" y="4681538"/>
            <a:ext cx="1149350" cy="715962"/>
            <a:chOff x="1540" y="732"/>
            <a:chExt cx="724" cy="451"/>
          </a:xfrm>
        </p:grpSpPr>
        <p:grpSp>
          <p:nvGrpSpPr>
            <p:cNvPr id="133192" name="Group 126"/>
            <p:cNvGrpSpPr>
              <a:grpSpLocks/>
            </p:cNvGrpSpPr>
            <p:nvPr/>
          </p:nvGrpSpPr>
          <p:grpSpPr bwMode="auto">
            <a:xfrm>
              <a:off x="1540" y="732"/>
              <a:ext cx="724" cy="442"/>
              <a:chOff x="3733" y="1380"/>
              <a:chExt cx="724" cy="442"/>
            </a:xfrm>
          </p:grpSpPr>
          <p:sp>
            <p:nvSpPr>
              <p:cNvPr id="133194" name="Line 127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95" name="Line 128"/>
              <p:cNvSpPr>
                <a:spLocks noChangeShapeType="1"/>
              </p:cNvSpPr>
              <p:nvPr/>
            </p:nvSpPr>
            <p:spPr bwMode="auto">
              <a:xfrm>
                <a:off x="3957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96" name="Line 129"/>
              <p:cNvSpPr>
                <a:spLocks noChangeShapeType="1"/>
              </p:cNvSpPr>
              <p:nvPr/>
            </p:nvSpPr>
            <p:spPr bwMode="auto">
              <a:xfrm>
                <a:off x="4404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97" name="Line 130"/>
              <p:cNvSpPr>
                <a:spLocks noChangeShapeType="1"/>
              </p:cNvSpPr>
              <p:nvPr/>
            </p:nvSpPr>
            <p:spPr bwMode="auto">
              <a:xfrm>
                <a:off x="3733" y="1495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98" name="Line 131"/>
              <p:cNvSpPr>
                <a:spLocks noChangeShapeType="1"/>
              </p:cNvSpPr>
              <p:nvPr/>
            </p:nvSpPr>
            <p:spPr bwMode="auto">
              <a:xfrm>
                <a:off x="4180" y="1495"/>
                <a:ext cx="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99" name="Line 132"/>
              <p:cNvSpPr>
                <a:spLocks noChangeShapeType="1"/>
              </p:cNvSpPr>
              <p:nvPr/>
            </p:nvSpPr>
            <p:spPr bwMode="auto">
              <a:xfrm>
                <a:off x="3733" y="178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00" name="Text Box 133"/>
              <p:cNvSpPr txBox="1">
                <a:spLocks noChangeArrowheads="1"/>
              </p:cNvSpPr>
              <p:nvPr/>
            </p:nvSpPr>
            <p:spPr bwMode="auto">
              <a:xfrm>
                <a:off x="4148" y="1380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4000" smtClean="0">
                    <a:solidFill>
                      <a:srgbClr val="0000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133201" name="Text Box 134"/>
              <p:cNvSpPr txBox="1">
                <a:spLocks noChangeArrowheads="1"/>
              </p:cNvSpPr>
              <p:nvPr/>
            </p:nvSpPr>
            <p:spPr bwMode="auto">
              <a:xfrm>
                <a:off x="3742" y="1492"/>
                <a:ext cx="2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33193" name="Text Box 135"/>
            <p:cNvSpPr txBox="1">
              <a:spLocks noChangeArrowheads="1"/>
            </p:cNvSpPr>
            <p:nvPr/>
          </p:nvSpPr>
          <p:spPr bwMode="auto">
            <a:xfrm>
              <a:off x="1721" y="741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133146" name="Group 136"/>
          <p:cNvGrpSpPr>
            <a:grpSpLocks/>
          </p:cNvGrpSpPr>
          <p:nvPr/>
        </p:nvGrpSpPr>
        <p:grpSpPr bwMode="auto">
          <a:xfrm>
            <a:off x="1425575" y="1863725"/>
            <a:ext cx="7489825" cy="4683125"/>
            <a:chOff x="898" y="1009"/>
            <a:chExt cx="4718" cy="2950"/>
          </a:xfrm>
        </p:grpSpPr>
        <p:sp>
          <p:nvSpPr>
            <p:cNvPr id="133166" name="Line 137"/>
            <p:cNvSpPr>
              <a:spLocks noChangeShapeType="1"/>
            </p:cNvSpPr>
            <p:nvPr/>
          </p:nvSpPr>
          <p:spPr bwMode="auto">
            <a:xfrm>
              <a:off x="910" y="1009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67" name="Line 138"/>
            <p:cNvSpPr>
              <a:spLocks noChangeShapeType="1"/>
            </p:cNvSpPr>
            <p:nvPr/>
          </p:nvSpPr>
          <p:spPr bwMode="auto">
            <a:xfrm>
              <a:off x="901" y="1693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68" name="Line 139"/>
            <p:cNvSpPr>
              <a:spLocks noChangeShapeType="1"/>
            </p:cNvSpPr>
            <p:nvPr/>
          </p:nvSpPr>
          <p:spPr bwMode="auto">
            <a:xfrm>
              <a:off x="3535" y="167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69" name="Line 140"/>
            <p:cNvSpPr>
              <a:spLocks noChangeShapeType="1"/>
            </p:cNvSpPr>
            <p:nvPr/>
          </p:nvSpPr>
          <p:spPr bwMode="auto">
            <a:xfrm>
              <a:off x="4462" y="167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0" name="Line 141"/>
            <p:cNvSpPr>
              <a:spLocks noChangeShapeType="1"/>
            </p:cNvSpPr>
            <p:nvPr/>
          </p:nvSpPr>
          <p:spPr bwMode="auto">
            <a:xfrm>
              <a:off x="898" y="2395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1" name="Line 142"/>
            <p:cNvSpPr>
              <a:spLocks noChangeShapeType="1"/>
            </p:cNvSpPr>
            <p:nvPr/>
          </p:nvSpPr>
          <p:spPr bwMode="auto">
            <a:xfrm>
              <a:off x="1789" y="237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33172" name="Group 143"/>
            <p:cNvGrpSpPr>
              <a:grpSpLocks/>
            </p:cNvGrpSpPr>
            <p:nvPr/>
          </p:nvGrpSpPr>
          <p:grpSpPr bwMode="auto">
            <a:xfrm>
              <a:off x="4207" y="2386"/>
              <a:ext cx="769" cy="835"/>
              <a:chOff x="2425" y="2377"/>
              <a:chExt cx="769" cy="835"/>
            </a:xfrm>
          </p:grpSpPr>
          <p:grpSp>
            <p:nvGrpSpPr>
              <p:cNvPr id="133184" name="Group 144"/>
              <p:cNvGrpSpPr>
                <a:grpSpLocks/>
              </p:cNvGrpSpPr>
              <p:nvPr/>
            </p:nvGrpSpPr>
            <p:grpSpPr bwMode="auto">
              <a:xfrm>
                <a:off x="2425" y="2879"/>
                <a:ext cx="769" cy="333"/>
                <a:chOff x="544" y="2789"/>
                <a:chExt cx="688" cy="308"/>
              </a:xfrm>
            </p:grpSpPr>
            <p:sp>
              <p:nvSpPr>
                <p:cNvPr id="133186" name="Line 145"/>
                <p:cNvSpPr>
                  <a:spLocks noChangeShapeType="1"/>
                </p:cNvSpPr>
                <p:nvPr/>
              </p:nvSpPr>
              <p:spPr bwMode="auto">
                <a:xfrm>
                  <a:off x="776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7" name="Line 146"/>
                <p:cNvSpPr>
                  <a:spLocks noChangeShapeType="1"/>
                </p:cNvSpPr>
                <p:nvPr/>
              </p:nvSpPr>
              <p:spPr bwMode="auto">
                <a:xfrm>
                  <a:off x="544" y="2818"/>
                  <a:ext cx="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8" name="Line 147"/>
                <p:cNvSpPr>
                  <a:spLocks noChangeShapeType="1"/>
                </p:cNvSpPr>
                <p:nvPr/>
              </p:nvSpPr>
              <p:spPr bwMode="auto">
                <a:xfrm>
                  <a:off x="1008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9" name="Line 148"/>
                <p:cNvSpPr>
                  <a:spLocks noChangeShapeType="1"/>
                </p:cNvSpPr>
                <p:nvPr/>
              </p:nvSpPr>
              <p:spPr bwMode="auto">
                <a:xfrm>
                  <a:off x="544" y="2818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9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551" y="2789"/>
                  <a:ext cx="681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smtClean="0">
                      <a:solidFill>
                        <a:srgbClr val="000000"/>
                      </a:solidFill>
                    </a:rPr>
                    <a:t>0</a:t>
                  </a: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   a</a:t>
                  </a:r>
                </a:p>
              </p:txBody>
            </p:sp>
            <p:sp>
              <p:nvSpPr>
                <p:cNvPr id="133191" name="Line 150"/>
                <p:cNvSpPr>
                  <a:spLocks noChangeShapeType="1"/>
                </p:cNvSpPr>
                <p:nvPr/>
              </p:nvSpPr>
              <p:spPr bwMode="auto">
                <a:xfrm>
                  <a:off x="544" y="3097"/>
                  <a:ext cx="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3185" name="Line 151"/>
              <p:cNvSpPr>
                <a:spLocks noChangeShapeType="1"/>
              </p:cNvSpPr>
              <p:nvPr/>
            </p:nvSpPr>
            <p:spPr bwMode="auto">
              <a:xfrm>
                <a:off x="2671" y="2377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173" name="Line 152"/>
            <p:cNvSpPr>
              <a:spLocks noChangeShapeType="1"/>
            </p:cNvSpPr>
            <p:nvPr/>
          </p:nvSpPr>
          <p:spPr bwMode="auto">
            <a:xfrm>
              <a:off x="5308" y="2350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33174" name="Group 153"/>
            <p:cNvGrpSpPr>
              <a:grpSpLocks/>
            </p:cNvGrpSpPr>
            <p:nvPr/>
          </p:nvGrpSpPr>
          <p:grpSpPr bwMode="auto">
            <a:xfrm>
              <a:off x="5054" y="3124"/>
              <a:ext cx="562" cy="835"/>
              <a:chOff x="4991" y="3043"/>
              <a:chExt cx="562" cy="835"/>
            </a:xfrm>
          </p:grpSpPr>
          <p:grpSp>
            <p:nvGrpSpPr>
              <p:cNvPr id="133176" name="Group 154"/>
              <p:cNvGrpSpPr>
                <a:grpSpLocks/>
              </p:cNvGrpSpPr>
              <p:nvPr/>
            </p:nvGrpSpPr>
            <p:grpSpPr bwMode="auto">
              <a:xfrm>
                <a:off x="4991" y="3545"/>
                <a:ext cx="562" cy="333"/>
                <a:chOff x="4991" y="3545"/>
                <a:chExt cx="562" cy="333"/>
              </a:xfrm>
            </p:grpSpPr>
            <p:sp>
              <p:nvSpPr>
                <p:cNvPr id="133178" name="Line 155"/>
                <p:cNvSpPr>
                  <a:spLocks noChangeShapeType="1"/>
                </p:cNvSpPr>
                <p:nvPr/>
              </p:nvSpPr>
              <p:spPr bwMode="auto">
                <a:xfrm>
                  <a:off x="5250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79" name="Line 156"/>
                <p:cNvSpPr>
                  <a:spLocks noChangeShapeType="1"/>
                </p:cNvSpPr>
                <p:nvPr/>
              </p:nvSpPr>
              <p:spPr bwMode="auto">
                <a:xfrm>
                  <a:off x="4991" y="3576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0" name="Line 157"/>
                <p:cNvSpPr>
                  <a:spLocks noChangeShapeType="1"/>
                </p:cNvSpPr>
                <p:nvPr/>
              </p:nvSpPr>
              <p:spPr bwMode="auto">
                <a:xfrm>
                  <a:off x="5510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1" name="Line 158"/>
                <p:cNvSpPr>
                  <a:spLocks noChangeShapeType="1"/>
                </p:cNvSpPr>
                <p:nvPr/>
              </p:nvSpPr>
              <p:spPr bwMode="auto">
                <a:xfrm>
                  <a:off x="4991" y="3576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18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999" y="3545"/>
                  <a:ext cx="55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smtClean="0">
                      <a:solidFill>
                        <a:srgbClr val="000000"/>
                      </a:solidFill>
                    </a:rPr>
                    <a:t>0</a:t>
                  </a:r>
                  <a:r>
                    <a:rPr lang="en-US" altLang="zh-CN" sz="2800" smtClean="0">
                      <a:solidFill>
                        <a:srgbClr val="000000"/>
                      </a:solidFill>
                    </a:rPr>
                    <a:t>   b</a:t>
                  </a:r>
                </a:p>
              </p:txBody>
            </p:sp>
            <p:sp>
              <p:nvSpPr>
                <p:cNvPr id="133183" name="Line 160"/>
                <p:cNvSpPr>
                  <a:spLocks noChangeShapeType="1"/>
                </p:cNvSpPr>
                <p:nvPr/>
              </p:nvSpPr>
              <p:spPr bwMode="auto">
                <a:xfrm>
                  <a:off x="4991" y="3878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3177" name="Line 161"/>
              <p:cNvSpPr>
                <a:spLocks noChangeShapeType="1"/>
              </p:cNvSpPr>
              <p:nvPr/>
            </p:nvSpPr>
            <p:spPr bwMode="auto">
              <a:xfrm>
                <a:off x="5237" y="3043"/>
                <a:ext cx="0" cy="5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175" name="Line 162"/>
            <p:cNvSpPr>
              <a:spLocks noChangeShapeType="1"/>
            </p:cNvSpPr>
            <p:nvPr/>
          </p:nvSpPr>
          <p:spPr bwMode="auto">
            <a:xfrm>
              <a:off x="2671" y="2377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67779" name="Rectangle 163"/>
          <p:cNvSpPr>
            <a:spLocks noChangeArrowheads="1"/>
          </p:cNvSpPr>
          <p:nvPr/>
        </p:nvSpPr>
        <p:spPr bwMode="auto">
          <a:xfrm>
            <a:off x="7813675" y="4003675"/>
            <a:ext cx="81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(</a:t>
            </a:r>
            <a:r>
              <a:rPr lang="en-US" altLang="zh-CN" sz="2800" smtClean="0">
                <a:solidFill>
                  <a:srgbClr val="FF0000"/>
                </a:solidFill>
              </a:rPr>
              <a:t>b)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80" name="Rectangle 164"/>
          <p:cNvSpPr>
            <a:spLocks noChangeArrowheads="1"/>
          </p:cNvSpPr>
          <p:nvPr/>
        </p:nvSpPr>
        <p:spPr bwMode="auto">
          <a:xfrm>
            <a:off x="7926388" y="5246688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81" name="Rectangle 165"/>
          <p:cNvSpPr>
            <a:spLocks noChangeArrowheads="1"/>
          </p:cNvSpPr>
          <p:nvPr/>
        </p:nvSpPr>
        <p:spPr bwMode="auto">
          <a:xfrm>
            <a:off x="6618288" y="4002088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367782" name="Rectangle 166"/>
          <p:cNvSpPr>
            <a:spLocks noChangeArrowheads="1"/>
          </p:cNvSpPr>
          <p:nvPr/>
        </p:nvSpPr>
        <p:spPr bwMode="auto">
          <a:xfrm>
            <a:off x="6694488" y="295275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( a, (</a:t>
            </a:r>
            <a:r>
              <a:rPr lang="en-US" altLang="zh-CN" sz="2800" smtClean="0">
                <a:solidFill>
                  <a:srgbClr val="FF0000"/>
                </a:solidFill>
              </a:rPr>
              <a:t>b) ) </a:t>
            </a:r>
          </a:p>
        </p:txBody>
      </p:sp>
      <p:sp>
        <p:nvSpPr>
          <p:cNvPr id="367783" name="Rectangle 167"/>
          <p:cNvSpPr>
            <a:spLocks noChangeArrowheads="1"/>
          </p:cNvSpPr>
          <p:nvPr/>
        </p:nvSpPr>
        <p:spPr bwMode="auto">
          <a:xfrm>
            <a:off x="3455988" y="4033838"/>
            <a:ext cx="112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(</a:t>
            </a:r>
            <a:r>
              <a:rPr lang="en-US" altLang="zh-CN" sz="2800" smtClean="0">
                <a:solidFill>
                  <a:srgbClr val="FF0000"/>
                </a:solidFill>
              </a:rPr>
              <a:t>( 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84" name="Rectangle 168"/>
          <p:cNvSpPr>
            <a:spLocks noChangeArrowheads="1"/>
          </p:cNvSpPr>
          <p:nvPr/>
        </p:nvSpPr>
        <p:spPr bwMode="auto">
          <a:xfrm>
            <a:off x="2430463" y="4067175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85" name="Rectangle 169"/>
          <p:cNvSpPr>
            <a:spLocks noChangeArrowheads="1"/>
          </p:cNvSpPr>
          <p:nvPr/>
        </p:nvSpPr>
        <p:spPr bwMode="auto">
          <a:xfrm>
            <a:off x="958850" y="4079875"/>
            <a:ext cx="55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133154" name="Text Box 170"/>
          <p:cNvSpPr txBox="1">
            <a:spLocks noChangeArrowheads="1"/>
          </p:cNvSpPr>
          <p:nvPr/>
        </p:nvSpPr>
        <p:spPr bwMode="auto">
          <a:xfrm>
            <a:off x="5360988" y="3567113"/>
            <a:ext cx="490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3155" name="Text Box 171"/>
          <p:cNvSpPr txBox="1">
            <a:spLocks noChangeArrowheads="1"/>
          </p:cNvSpPr>
          <p:nvPr/>
        </p:nvSpPr>
        <p:spPr bwMode="auto">
          <a:xfrm>
            <a:off x="5718175" y="3567113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3156" name="Text Box 172"/>
          <p:cNvSpPr txBox="1">
            <a:spLocks noChangeArrowheads="1"/>
          </p:cNvSpPr>
          <p:nvPr/>
        </p:nvSpPr>
        <p:spPr bwMode="auto">
          <a:xfrm>
            <a:off x="8518525" y="3524250"/>
            <a:ext cx="404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33157" name="Text Box 173"/>
          <p:cNvSpPr txBox="1">
            <a:spLocks noChangeArrowheads="1"/>
          </p:cNvSpPr>
          <p:nvPr/>
        </p:nvSpPr>
        <p:spPr bwMode="auto">
          <a:xfrm>
            <a:off x="8532813" y="4738688"/>
            <a:ext cx="404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67790" name="Rectangle 174"/>
          <p:cNvSpPr>
            <a:spLocks noChangeArrowheads="1"/>
          </p:cNvSpPr>
          <p:nvPr/>
        </p:nvSpPr>
        <p:spPr bwMode="auto">
          <a:xfrm>
            <a:off x="1120775" y="2959100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( a, </a:t>
            </a:r>
            <a:r>
              <a:rPr lang="en-US" altLang="zh-CN" sz="2800" smtClean="0">
                <a:solidFill>
                  <a:srgbClr val="FF0000"/>
                </a:solidFill>
              </a:rPr>
              <a:t>b, (( )) ) </a:t>
            </a:r>
          </a:p>
        </p:txBody>
      </p:sp>
      <p:sp>
        <p:nvSpPr>
          <p:cNvPr id="367791" name="Rectangle 175"/>
          <p:cNvSpPr>
            <a:spLocks noChangeArrowheads="1"/>
          </p:cNvSpPr>
          <p:nvPr/>
        </p:nvSpPr>
        <p:spPr bwMode="auto">
          <a:xfrm>
            <a:off x="625475" y="1846263"/>
            <a:ext cx="4613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(</a:t>
            </a:r>
            <a:r>
              <a:rPr lang="en-US" altLang="en-US" sz="2800" smtClean="0">
                <a:solidFill>
                  <a:srgbClr val="FF0000"/>
                </a:solidFill>
              </a:rPr>
              <a:t>( a, </a:t>
            </a:r>
            <a:r>
              <a:rPr lang="en-US" altLang="zh-CN" sz="2800" smtClean="0">
                <a:solidFill>
                  <a:srgbClr val="FF0000"/>
                </a:solidFill>
              </a:rPr>
              <a:t>b, (( ))), </a:t>
            </a:r>
            <a:r>
              <a:rPr lang="en-US" altLang="zh-CN" sz="2800" smtClean="0">
                <a:solidFill>
                  <a:srgbClr val="3366FF"/>
                </a:solidFill>
              </a:rPr>
              <a:t>(( ))</a:t>
            </a:r>
            <a:r>
              <a:rPr lang="en-US" altLang="zh-CN" sz="2800" smtClean="0">
                <a:solidFill>
                  <a:srgbClr val="FF0000"/>
                </a:solidFill>
              </a:rPr>
              <a:t> ,</a:t>
            </a:r>
            <a:r>
              <a:rPr lang="en-US" altLang="en-US" sz="2800" smtClean="0">
                <a:solidFill>
                  <a:srgbClr val="FF0000"/>
                </a:solidFill>
              </a:rPr>
              <a:t>( a, (</a:t>
            </a:r>
            <a:r>
              <a:rPr lang="en-US" altLang="zh-CN" sz="2800" smtClean="0">
                <a:solidFill>
                  <a:srgbClr val="FF0000"/>
                </a:solidFill>
              </a:rPr>
              <a:t>b) )</a:t>
            </a:r>
            <a:r>
              <a:rPr lang="en-US" altLang="zh-CN" sz="3600" smtClean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367792" name="Rectangle 176"/>
          <p:cNvSpPr>
            <a:spLocks noChangeArrowheads="1"/>
          </p:cNvSpPr>
          <p:nvPr/>
        </p:nvSpPr>
        <p:spPr bwMode="auto">
          <a:xfrm>
            <a:off x="4978400" y="1812925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161" name="Text Box 177"/>
          <p:cNvSpPr txBox="1">
            <a:spLocks noChangeArrowheads="1"/>
          </p:cNvSpPr>
          <p:nvPr/>
        </p:nvSpPr>
        <p:spPr bwMode="auto">
          <a:xfrm>
            <a:off x="4375150" y="3567113"/>
            <a:ext cx="404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67794" name="Rectangle 178"/>
          <p:cNvSpPr>
            <a:spLocks noChangeArrowheads="1"/>
          </p:cNvSpPr>
          <p:nvPr/>
        </p:nvSpPr>
        <p:spPr bwMode="auto">
          <a:xfrm>
            <a:off x="1028700" y="5829300"/>
            <a:ext cx="6342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L= </a:t>
            </a:r>
            <a:r>
              <a:rPr lang="en-US" altLang="en-US" sz="4000" smtClean="0">
                <a:solidFill>
                  <a:srgbClr val="3333CC"/>
                </a:solidFill>
              </a:rPr>
              <a:t>(</a:t>
            </a:r>
            <a:r>
              <a:rPr lang="en-US" altLang="en-US" sz="3600" smtClean="0">
                <a:solidFill>
                  <a:srgbClr val="000000"/>
                </a:solidFill>
              </a:rPr>
              <a:t>(</a:t>
            </a:r>
            <a:r>
              <a:rPr lang="en-US" altLang="en-US" sz="2800" smtClean="0">
                <a:solidFill>
                  <a:srgbClr val="FF0000"/>
                </a:solidFill>
              </a:rPr>
              <a:t>( a, </a:t>
            </a:r>
            <a:r>
              <a:rPr lang="en-US" altLang="zh-CN" sz="2800" smtClean="0">
                <a:solidFill>
                  <a:srgbClr val="FF0000"/>
                </a:solidFill>
              </a:rPr>
              <a:t>b, (( ))), (( )) ,</a:t>
            </a:r>
            <a:r>
              <a:rPr lang="en-US" altLang="en-US" sz="2800" smtClean="0">
                <a:solidFill>
                  <a:srgbClr val="FF0000"/>
                </a:solidFill>
              </a:rPr>
              <a:t>( a, (</a:t>
            </a:r>
            <a:r>
              <a:rPr lang="en-US" altLang="zh-CN" sz="2800" smtClean="0">
                <a:solidFill>
                  <a:srgbClr val="FF0000"/>
                </a:solidFill>
              </a:rPr>
              <a:t>b) )</a:t>
            </a:r>
            <a:r>
              <a:rPr lang="en-US" altLang="zh-CN" sz="3600" smtClean="0">
                <a:solidFill>
                  <a:srgbClr val="000000"/>
                </a:solidFill>
              </a:rPr>
              <a:t>) , 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z="4000" smtClean="0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367796" name="Rectangle 180"/>
          <p:cNvSpPr>
            <a:spLocks noChangeArrowheads="1"/>
          </p:cNvSpPr>
          <p:nvPr/>
        </p:nvSpPr>
        <p:spPr bwMode="auto">
          <a:xfrm>
            <a:off x="4854575" y="2943225"/>
            <a:ext cx="112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(</a:t>
            </a:r>
            <a:r>
              <a:rPr lang="en-US" altLang="zh-CN" sz="2800" smtClean="0">
                <a:solidFill>
                  <a:srgbClr val="FF0000"/>
                </a:solidFill>
              </a:rPr>
              <a:t>( ))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98" name="Rectangle 182"/>
          <p:cNvSpPr>
            <a:spLocks noChangeArrowheads="1"/>
          </p:cNvSpPr>
          <p:nvPr/>
        </p:nvSpPr>
        <p:spPr bwMode="auto">
          <a:xfrm>
            <a:off x="3870325" y="5118100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799" name="Rectangle 183"/>
          <p:cNvSpPr>
            <a:spLocks noChangeArrowheads="1"/>
          </p:cNvSpPr>
          <p:nvPr/>
        </p:nvSpPr>
        <p:spPr bwMode="auto">
          <a:xfrm>
            <a:off x="5186363" y="3994150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( 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49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79" grpId="0" autoUpdateAnimBg="0"/>
      <p:bldP spid="367780" grpId="0" autoUpdateAnimBg="0"/>
      <p:bldP spid="367781" grpId="0" autoUpdateAnimBg="0"/>
      <p:bldP spid="367782" grpId="0" autoUpdateAnimBg="0"/>
      <p:bldP spid="367783" grpId="0" autoUpdateAnimBg="0"/>
      <p:bldP spid="367784" grpId="0" autoUpdateAnimBg="0"/>
      <p:bldP spid="367785" grpId="0" autoUpdateAnimBg="0"/>
      <p:bldP spid="367790" grpId="0" autoUpdateAnimBg="0"/>
      <p:bldP spid="367791" grpId="0" autoUpdateAnimBg="0"/>
      <p:bldP spid="367792" grpId="0" autoUpdateAnimBg="0"/>
      <p:bldP spid="367794" grpId="0" autoUpdateAnimBg="0"/>
      <p:bldP spid="367796" grpId="0" autoUpdateAnimBg="0"/>
      <p:bldP spid="367798" grpId="0" autoUpdateAnimBg="0"/>
      <p:bldP spid="36779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31763" y="1463675"/>
            <a:ext cx="4800600" cy="4981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&lt;head&gt; &lt;title&gt; </a:t>
            </a:r>
            <a:r>
              <a:rPr kumimoji="0" lang="zh-CN" altLang="en-US" sz="2000" b="1" smtClean="0">
                <a:solidFill>
                  <a:srgbClr val="990000"/>
                </a:solidFill>
                <a:ea typeface="黑体" panose="02010609060101010101" pitchFamily="49" charset="-122"/>
              </a:rPr>
              <a:t>现代信息检索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&lt;\title&gt;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&lt;/head&gt;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&lt;body&gt;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&lt;table&gt;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  &lt;tr&gt;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 &lt;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img src=1.gif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kumimoji="0"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封面图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&lt;/img&gt;&lt;br&gt;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&lt;/tr&gt;&lt;/table&gt;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&lt;table&gt;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</a:rPr>
              <a:t>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第一章：绪论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第二章：检索模型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66FF"/>
                </a:solidFill>
              </a:rPr>
              <a:t>     &lt;tr&gt;&lt;td&gt;</a:t>
            </a:r>
            <a:r>
              <a:rPr kumimoji="0" lang="zh-CN" altLang="en-US" sz="2000" b="1" smtClean="0">
                <a:solidFill>
                  <a:srgbClr val="990000"/>
                </a:solidFill>
              </a:rPr>
              <a:t>第三章：查询语言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 </a:t>
            </a:r>
            <a:r>
              <a:rPr kumimoji="0" lang="en-US" altLang="zh-CN" sz="2000" b="1" smtClean="0">
                <a:solidFill>
                  <a:srgbClr val="000000"/>
                </a:solidFill>
              </a:rPr>
              <a:t>&lt;/td&gt;&lt;/tr&gt;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kumimoji="0" lang="en-US" altLang="zh-CN" sz="2000" b="1" smtClean="0">
                <a:solidFill>
                  <a:srgbClr val="0066FF"/>
                </a:solidFill>
                <a:ea typeface="黑体" panose="02010609060101010101" pitchFamily="49" charset="-122"/>
              </a:rPr>
              <a:t>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  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&lt;a href= http://www.aa.com/bb.html&gt;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</a:rPr>
              <a:t>             </a:t>
            </a:r>
            <a:r>
              <a:rPr kumimoji="0" lang="zh-CN" altLang="en-US" sz="1800" b="1" smtClean="0">
                <a:solidFill>
                  <a:srgbClr val="000000"/>
                </a:solidFill>
              </a:rPr>
              <a:t>参考文献 </a:t>
            </a:r>
            <a:r>
              <a:rPr kumimoji="0" lang="en-US" altLang="zh-CN" sz="1800" b="1" smtClean="0">
                <a:solidFill>
                  <a:srgbClr val="000000"/>
                </a:solidFill>
              </a:rPr>
              <a:t>&lt;/a&gt;</a:t>
            </a: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     &lt;/tr&gt;&lt;/table&gt;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smtClean="0">
                <a:solidFill>
                  <a:srgbClr val="000000"/>
                </a:solidFill>
                <a:ea typeface="黑体" panose="02010609060101010101" pitchFamily="49" charset="-122"/>
              </a:rPr>
              <a:t>&lt;/body&gt;  &lt;/html&gt;</a:t>
            </a:r>
          </a:p>
        </p:txBody>
      </p:sp>
      <p:grpSp>
        <p:nvGrpSpPr>
          <p:cNvPr id="135171" name="Group 67"/>
          <p:cNvGrpSpPr>
            <a:grpSpLocks/>
          </p:cNvGrpSpPr>
          <p:nvPr/>
        </p:nvGrpSpPr>
        <p:grpSpPr bwMode="auto">
          <a:xfrm>
            <a:off x="5003800" y="1255713"/>
            <a:ext cx="3997325" cy="4248150"/>
            <a:chOff x="3012" y="768"/>
            <a:chExt cx="2676" cy="3240"/>
          </a:xfrm>
        </p:grpSpPr>
        <p:grpSp>
          <p:nvGrpSpPr>
            <p:cNvPr id="135196" name="Group 68"/>
            <p:cNvGrpSpPr>
              <a:grpSpLocks/>
            </p:cNvGrpSpPr>
            <p:nvPr/>
          </p:nvGrpSpPr>
          <p:grpSpPr bwMode="auto">
            <a:xfrm>
              <a:off x="3012" y="768"/>
              <a:ext cx="2508" cy="1696"/>
              <a:chOff x="240" y="1584"/>
              <a:chExt cx="2508" cy="1696"/>
            </a:xfrm>
          </p:grpSpPr>
          <p:sp>
            <p:nvSpPr>
              <p:cNvPr id="135209" name="Text Box 69"/>
              <p:cNvSpPr txBox="1">
                <a:spLocks noChangeArrowheads="1"/>
              </p:cNvSpPr>
              <p:nvPr/>
            </p:nvSpPr>
            <p:spPr bwMode="auto">
              <a:xfrm>
                <a:off x="948" y="1584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html</a:t>
                </a:r>
              </a:p>
            </p:txBody>
          </p:sp>
          <p:sp>
            <p:nvSpPr>
              <p:cNvPr id="135210" name="Text Box 70"/>
              <p:cNvSpPr txBox="1">
                <a:spLocks noChangeArrowheads="1"/>
              </p:cNvSpPr>
              <p:nvPr/>
            </p:nvSpPr>
            <p:spPr bwMode="auto">
              <a:xfrm>
                <a:off x="528" y="18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135211" name="Text Box 71"/>
              <p:cNvSpPr txBox="1">
                <a:spLocks noChangeArrowheads="1"/>
              </p:cNvSpPr>
              <p:nvPr/>
            </p:nvSpPr>
            <p:spPr bwMode="auto">
              <a:xfrm>
                <a:off x="1380" y="1848"/>
                <a:ext cx="92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body</a:t>
                </a:r>
              </a:p>
            </p:txBody>
          </p:sp>
          <p:sp>
            <p:nvSpPr>
              <p:cNvPr id="135212" name="Text Box 72"/>
              <p:cNvSpPr txBox="1">
                <a:spLocks noChangeArrowheads="1"/>
              </p:cNvSpPr>
              <p:nvPr/>
            </p:nvSpPr>
            <p:spPr bwMode="auto">
              <a:xfrm>
                <a:off x="240" y="2160"/>
                <a:ext cx="92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800" smtClean="0">
                    <a:solidFill>
                      <a:srgbClr val="000000"/>
                    </a:solidFill>
                  </a:rPr>
                  <a:t>title</a:t>
                </a:r>
              </a:p>
            </p:txBody>
          </p:sp>
          <p:grpSp>
            <p:nvGrpSpPr>
              <p:cNvPr id="135213" name="Group 73"/>
              <p:cNvGrpSpPr>
                <a:grpSpLocks/>
              </p:cNvGrpSpPr>
              <p:nvPr/>
            </p:nvGrpSpPr>
            <p:grpSpPr bwMode="auto">
              <a:xfrm>
                <a:off x="1032" y="2208"/>
                <a:ext cx="648" cy="302"/>
                <a:chOff x="1032" y="2436"/>
                <a:chExt cx="648" cy="302"/>
              </a:xfrm>
            </p:grpSpPr>
            <p:sp>
              <p:nvSpPr>
                <p:cNvPr id="1352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135247" name="Rectangle 75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4" name="Group 76"/>
              <p:cNvGrpSpPr>
                <a:grpSpLocks/>
              </p:cNvGrpSpPr>
              <p:nvPr/>
            </p:nvGrpSpPr>
            <p:grpSpPr bwMode="auto">
              <a:xfrm>
                <a:off x="1416" y="3000"/>
                <a:ext cx="360" cy="280"/>
                <a:chOff x="1200" y="3348"/>
                <a:chExt cx="360" cy="280"/>
              </a:xfrm>
            </p:grpSpPr>
            <p:sp>
              <p:nvSpPr>
                <p:cNvPr id="13524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35245" name="Rectangle 78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5" name="Group 79"/>
              <p:cNvGrpSpPr>
                <a:grpSpLocks/>
              </p:cNvGrpSpPr>
              <p:nvPr/>
            </p:nvGrpSpPr>
            <p:grpSpPr bwMode="auto">
              <a:xfrm>
                <a:off x="804" y="2580"/>
                <a:ext cx="360" cy="302"/>
                <a:chOff x="600" y="2880"/>
                <a:chExt cx="360" cy="302"/>
              </a:xfrm>
            </p:grpSpPr>
            <p:sp>
              <p:nvSpPr>
                <p:cNvPr id="135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35243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6" name="Group 82"/>
              <p:cNvGrpSpPr>
                <a:grpSpLocks/>
              </p:cNvGrpSpPr>
              <p:nvPr/>
            </p:nvGrpSpPr>
            <p:grpSpPr bwMode="auto">
              <a:xfrm>
                <a:off x="1752" y="2580"/>
                <a:ext cx="360" cy="280"/>
                <a:chOff x="600" y="2880"/>
                <a:chExt cx="360" cy="280"/>
              </a:xfrm>
            </p:grpSpPr>
            <p:sp>
              <p:nvSpPr>
                <p:cNvPr id="13524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35241" name="Rectangle 84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7" name="Group 85"/>
              <p:cNvGrpSpPr>
                <a:grpSpLocks/>
              </p:cNvGrpSpPr>
              <p:nvPr/>
            </p:nvGrpSpPr>
            <p:grpSpPr bwMode="auto">
              <a:xfrm>
                <a:off x="2388" y="2580"/>
                <a:ext cx="360" cy="302"/>
                <a:chOff x="600" y="2880"/>
                <a:chExt cx="360" cy="302"/>
              </a:xfrm>
            </p:grpSpPr>
            <p:sp>
              <p:nvSpPr>
                <p:cNvPr id="13523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000" smtClean="0">
                      <a:solidFill>
                        <a:srgbClr val="000000"/>
                      </a:solidFill>
                    </a:rPr>
                    <a:t>tr</a:t>
                  </a:r>
                </a:p>
              </p:txBody>
            </p:sp>
            <p:sp>
              <p:nvSpPr>
                <p:cNvPr id="135239" name="Rectangle 87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8" name="Group 88"/>
              <p:cNvGrpSpPr>
                <a:grpSpLocks/>
              </p:cNvGrpSpPr>
              <p:nvPr/>
            </p:nvGrpSpPr>
            <p:grpSpPr bwMode="auto">
              <a:xfrm>
                <a:off x="1788" y="3000"/>
                <a:ext cx="360" cy="280"/>
                <a:chOff x="1200" y="3348"/>
                <a:chExt cx="360" cy="280"/>
              </a:xfrm>
            </p:grpSpPr>
            <p:sp>
              <p:nvSpPr>
                <p:cNvPr id="13523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35237" name="Rectangle 90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19" name="Group 91"/>
              <p:cNvGrpSpPr>
                <a:grpSpLocks/>
              </p:cNvGrpSpPr>
              <p:nvPr/>
            </p:nvGrpSpPr>
            <p:grpSpPr bwMode="auto">
              <a:xfrm>
                <a:off x="2184" y="2999"/>
                <a:ext cx="360" cy="280"/>
                <a:chOff x="1200" y="3347"/>
                <a:chExt cx="360" cy="280"/>
              </a:xfrm>
            </p:grpSpPr>
            <p:sp>
              <p:nvSpPr>
                <p:cNvPr id="13523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00" y="3347"/>
                  <a:ext cx="360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td</a:t>
                  </a:r>
                </a:p>
              </p:txBody>
            </p:sp>
            <p:sp>
              <p:nvSpPr>
                <p:cNvPr id="135235" name="Rectangle 93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20" name="Group 94"/>
              <p:cNvGrpSpPr>
                <a:grpSpLocks/>
              </p:cNvGrpSpPr>
              <p:nvPr/>
            </p:nvGrpSpPr>
            <p:grpSpPr bwMode="auto">
              <a:xfrm>
                <a:off x="1956" y="2208"/>
                <a:ext cx="648" cy="279"/>
                <a:chOff x="1032" y="2436"/>
                <a:chExt cx="648" cy="279"/>
              </a:xfrm>
            </p:grpSpPr>
            <p:sp>
              <p:nvSpPr>
                <p:cNvPr id="135232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1800" smtClean="0">
                      <a:solidFill>
                        <a:srgbClr val="000000"/>
                      </a:solidFill>
                    </a:rPr>
                    <a:t>table</a:t>
                  </a:r>
                </a:p>
              </p:txBody>
            </p:sp>
            <p:sp>
              <p:nvSpPr>
                <p:cNvPr id="135233" name="Rectangle 96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5221" name="Line 97"/>
              <p:cNvSpPr>
                <a:spLocks noChangeShapeType="1"/>
              </p:cNvSpPr>
              <p:nvPr/>
            </p:nvSpPr>
            <p:spPr bwMode="auto">
              <a:xfrm flipH="1">
                <a:off x="1092" y="17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2" name="Line 98"/>
              <p:cNvSpPr>
                <a:spLocks noChangeShapeType="1"/>
              </p:cNvSpPr>
              <p:nvPr/>
            </p:nvSpPr>
            <p:spPr bwMode="auto">
              <a:xfrm flipH="1">
                <a:off x="696" y="20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3" name="Line 99"/>
              <p:cNvSpPr>
                <a:spLocks noChangeShapeType="1"/>
              </p:cNvSpPr>
              <p:nvPr/>
            </p:nvSpPr>
            <p:spPr bwMode="auto">
              <a:xfrm>
                <a:off x="1548" y="175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4" name="Line 100"/>
              <p:cNvSpPr>
                <a:spLocks noChangeShapeType="1"/>
              </p:cNvSpPr>
              <p:nvPr/>
            </p:nvSpPr>
            <p:spPr bwMode="auto">
              <a:xfrm>
                <a:off x="1920" y="210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5" name="Line 101"/>
              <p:cNvSpPr>
                <a:spLocks noChangeShapeType="1"/>
              </p:cNvSpPr>
              <p:nvPr/>
            </p:nvSpPr>
            <p:spPr bwMode="auto">
              <a:xfrm>
                <a:off x="2340" y="24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6" name="Line 102"/>
              <p:cNvSpPr>
                <a:spLocks noChangeShapeType="1"/>
              </p:cNvSpPr>
              <p:nvPr/>
            </p:nvSpPr>
            <p:spPr bwMode="auto">
              <a:xfrm flipH="1">
                <a:off x="1992" y="2472"/>
                <a:ext cx="204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7" name="Line 103"/>
              <p:cNvSpPr>
                <a:spLocks noChangeShapeType="1"/>
              </p:cNvSpPr>
              <p:nvPr/>
            </p:nvSpPr>
            <p:spPr bwMode="auto">
              <a:xfrm flipH="1">
                <a:off x="1452" y="207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8" name="Line 104"/>
              <p:cNvSpPr>
                <a:spLocks noChangeShapeType="1"/>
              </p:cNvSpPr>
              <p:nvPr/>
            </p:nvSpPr>
            <p:spPr bwMode="auto">
              <a:xfrm flipH="1">
                <a:off x="1032" y="243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29" name="Line 105"/>
              <p:cNvSpPr>
                <a:spLocks noChangeShapeType="1"/>
              </p:cNvSpPr>
              <p:nvPr/>
            </p:nvSpPr>
            <p:spPr bwMode="auto">
              <a:xfrm flipH="1">
                <a:off x="1632" y="2844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0" name="Line 106"/>
              <p:cNvSpPr>
                <a:spLocks noChangeShapeType="1"/>
              </p:cNvSpPr>
              <p:nvPr/>
            </p:nvSpPr>
            <p:spPr bwMode="auto">
              <a:xfrm>
                <a:off x="2052" y="28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1" name="Line 107"/>
              <p:cNvSpPr>
                <a:spLocks noChangeShapeType="1"/>
              </p:cNvSpPr>
              <p:nvPr/>
            </p:nvSpPr>
            <p:spPr bwMode="auto">
              <a:xfrm>
                <a:off x="1932" y="285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5197" name="Text Box 108"/>
            <p:cNvSpPr txBox="1">
              <a:spLocks noChangeArrowheads="1"/>
            </p:cNvSpPr>
            <p:nvPr/>
          </p:nvSpPr>
          <p:spPr bwMode="auto">
            <a:xfrm>
              <a:off x="3136" y="1800"/>
              <a:ext cx="272" cy="9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现代信息检索</a:t>
              </a:r>
            </a:p>
          </p:txBody>
        </p:sp>
        <p:sp>
          <p:nvSpPr>
            <p:cNvPr id="135198" name="Text Box 109"/>
            <p:cNvSpPr txBox="1">
              <a:spLocks noChangeArrowheads="1"/>
            </p:cNvSpPr>
            <p:nvPr/>
          </p:nvSpPr>
          <p:spPr bwMode="auto">
            <a:xfrm>
              <a:off x="3628" y="2208"/>
              <a:ext cx="272" cy="5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封面图</a:t>
              </a:r>
            </a:p>
          </p:txBody>
        </p:sp>
        <p:sp>
          <p:nvSpPr>
            <p:cNvPr id="135199" name="Text Box 110"/>
            <p:cNvSpPr txBox="1">
              <a:spLocks noChangeArrowheads="1"/>
            </p:cNvSpPr>
            <p:nvPr/>
          </p:nvSpPr>
          <p:spPr bwMode="auto">
            <a:xfrm>
              <a:off x="4216" y="2675"/>
              <a:ext cx="272" cy="93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第一章：绪论</a:t>
              </a:r>
            </a:p>
          </p:txBody>
        </p:sp>
        <p:sp>
          <p:nvSpPr>
            <p:cNvPr id="135200" name="Text Box 111"/>
            <p:cNvSpPr txBox="1">
              <a:spLocks noChangeArrowheads="1"/>
            </p:cNvSpPr>
            <p:nvPr/>
          </p:nvSpPr>
          <p:spPr bwMode="auto">
            <a:xfrm>
              <a:off x="4600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第二章：检索模型</a:t>
              </a:r>
            </a:p>
          </p:txBody>
        </p:sp>
        <p:sp>
          <p:nvSpPr>
            <p:cNvPr id="135201" name="Text Box 112"/>
            <p:cNvSpPr txBox="1">
              <a:spLocks noChangeArrowheads="1"/>
            </p:cNvSpPr>
            <p:nvPr/>
          </p:nvSpPr>
          <p:spPr bwMode="auto">
            <a:xfrm>
              <a:off x="5008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第三章：查询语言</a:t>
              </a:r>
            </a:p>
          </p:txBody>
        </p:sp>
        <p:sp>
          <p:nvSpPr>
            <p:cNvPr id="135202" name="Text Box 113"/>
            <p:cNvSpPr txBox="1">
              <a:spLocks noChangeArrowheads="1"/>
            </p:cNvSpPr>
            <p:nvPr/>
          </p:nvSpPr>
          <p:spPr bwMode="auto">
            <a:xfrm>
              <a:off x="5416" y="2256"/>
              <a:ext cx="272" cy="116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参考文献</a:t>
              </a:r>
            </a:p>
          </p:txBody>
        </p:sp>
        <p:sp>
          <p:nvSpPr>
            <p:cNvPr id="135203" name="Line 114"/>
            <p:cNvSpPr>
              <a:spLocks noChangeShapeType="1"/>
            </p:cNvSpPr>
            <p:nvPr/>
          </p:nvSpPr>
          <p:spPr bwMode="auto">
            <a:xfrm flipH="1">
              <a:off x="3276" y="1572"/>
              <a:ext cx="13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5204" name="Line 115"/>
            <p:cNvSpPr>
              <a:spLocks noChangeShapeType="1"/>
            </p:cNvSpPr>
            <p:nvPr/>
          </p:nvSpPr>
          <p:spPr bwMode="auto">
            <a:xfrm>
              <a:off x="5412" y="2016"/>
              <a:ext cx="13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5205" name="Line 116"/>
            <p:cNvSpPr>
              <a:spLocks noChangeShapeType="1"/>
            </p:cNvSpPr>
            <p:nvPr/>
          </p:nvSpPr>
          <p:spPr bwMode="auto">
            <a:xfrm>
              <a:off x="3756" y="2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5206" name="Line 117"/>
            <p:cNvSpPr>
              <a:spLocks noChangeShapeType="1"/>
            </p:cNvSpPr>
            <p:nvPr/>
          </p:nvSpPr>
          <p:spPr bwMode="auto">
            <a:xfrm>
              <a:off x="434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5207" name="Line 118"/>
            <p:cNvSpPr>
              <a:spLocks noChangeShapeType="1"/>
            </p:cNvSpPr>
            <p:nvPr/>
          </p:nvSpPr>
          <p:spPr bwMode="auto">
            <a:xfrm>
              <a:off x="4728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5208" name="Line 119"/>
            <p:cNvSpPr>
              <a:spLocks noChangeShapeType="1"/>
            </p:cNvSpPr>
            <p:nvPr/>
          </p:nvSpPr>
          <p:spPr bwMode="auto">
            <a:xfrm>
              <a:off x="5124" y="2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5172" name="AutoShape 120"/>
          <p:cNvSpPr>
            <a:spLocks noChangeArrowheads="1"/>
          </p:cNvSpPr>
          <p:nvPr/>
        </p:nvSpPr>
        <p:spPr bwMode="auto">
          <a:xfrm>
            <a:off x="4652963" y="3822700"/>
            <a:ext cx="649287" cy="6492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35173" name="Text Box 123"/>
          <p:cNvSpPr txBox="1">
            <a:spLocks noChangeArrowheads="1"/>
          </p:cNvSpPr>
          <p:nvPr/>
        </p:nvSpPr>
        <p:spPr bwMode="auto">
          <a:xfrm>
            <a:off x="250825" y="107950"/>
            <a:ext cx="6956425" cy="584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原子，深度，长度，表头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表尾，子表</a:t>
            </a:r>
          </a:p>
        </p:txBody>
      </p:sp>
      <p:sp>
        <p:nvSpPr>
          <p:cNvPr id="135174" name="Text Box 123"/>
          <p:cNvSpPr txBox="1">
            <a:spLocks noChangeArrowheads="1"/>
          </p:cNvSpPr>
          <p:nvPr/>
        </p:nvSpPr>
        <p:spPr bwMode="auto">
          <a:xfrm>
            <a:off x="161925" y="769938"/>
            <a:ext cx="5646738" cy="585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L=( ((a)),</a:t>
            </a:r>
            <a:r>
              <a:rPr lang="en-US" altLang="zh-CN" smtClean="0">
                <a:solidFill>
                  <a:srgbClr val="00CC99"/>
                </a:solidFill>
                <a:ea typeface="隶书" panose="02010509060101010101" pitchFamily="49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((b)),</a:t>
            </a:r>
            <a:r>
              <a:rPr lang="en-US" altLang="zh-CN" smtClean="0">
                <a:solidFill>
                  <a:srgbClr val="00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mtClean="0">
                <a:solidFill>
                  <a:srgbClr val="3333FF"/>
                </a:solidFill>
                <a:ea typeface="隶书" panose="02010509060101010101" pitchFamily="49" charset="-122"/>
              </a:rPr>
              <a:t>(c),(d),(e)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),(f)</a:t>
            </a:r>
            <a:r>
              <a:rPr lang="en-US" altLang="zh-CN" smtClean="0">
                <a:solidFill>
                  <a:srgbClr val="00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smtClean="0">
                <a:solidFill>
                  <a:srgbClr val="00CC99"/>
                </a:solidFill>
                <a:ea typeface="隶书" panose="02010509060101010101" pitchFamily="49" charset="-12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endParaRPr lang="zh-CN" altLang="en-US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pSp>
        <p:nvGrpSpPr>
          <p:cNvPr id="135175" name="组合 67"/>
          <p:cNvGrpSpPr>
            <a:grpSpLocks/>
          </p:cNvGrpSpPr>
          <p:nvPr/>
        </p:nvGrpSpPr>
        <p:grpSpPr bwMode="auto">
          <a:xfrm>
            <a:off x="4770438" y="2751138"/>
            <a:ext cx="4230687" cy="3292475"/>
            <a:chOff x="4912660" y="2187113"/>
            <a:chExt cx="4231340" cy="3292116"/>
          </a:xfrm>
        </p:grpSpPr>
        <p:sp>
          <p:nvSpPr>
            <p:cNvPr id="135190" name="Text Box 123"/>
            <p:cNvSpPr txBox="1">
              <a:spLocks noChangeArrowheads="1"/>
            </p:cNvSpPr>
            <p:nvPr/>
          </p:nvSpPr>
          <p:spPr bwMode="auto">
            <a:xfrm>
              <a:off x="4912660" y="2187113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a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5191" name="Text Box 123"/>
            <p:cNvSpPr txBox="1">
              <a:spLocks noChangeArrowheads="1"/>
            </p:cNvSpPr>
            <p:nvPr/>
          </p:nvSpPr>
          <p:spPr bwMode="auto">
            <a:xfrm>
              <a:off x="5916707" y="3173231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b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5192" name="Text Box 123"/>
            <p:cNvSpPr txBox="1">
              <a:spLocks noChangeArrowheads="1"/>
            </p:cNvSpPr>
            <p:nvPr/>
          </p:nvSpPr>
          <p:spPr bwMode="auto">
            <a:xfrm>
              <a:off x="6508381" y="3621466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c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5193" name="Text Box 123"/>
            <p:cNvSpPr txBox="1">
              <a:spLocks noChangeArrowheads="1"/>
            </p:cNvSpPr>
            <p:nvPr/>
          </p:nvSpPr>
          <p:spPr bwMode="auto">
            <a:xfrm>
              <a:off x="7404852" y="4894454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d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5194" name="Text Box 123"/>
            <p:cNvSpPr txBox="1">
              <a:spLocks noChangeArrowheads="1"/>
            </p:cNvSpPr>
            <p:nvPr/>
          </p:nvSpPr>
          <p:spPr bwMode="auto">
            <a:xfrm>
              <a:off x="8139958" y="4876524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e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5195" name="Text Box 123"/>
            <p:cNvSpPr txBox="1">
              <a:spLocks noChangeArrowheads="1"/>
            </p:cNvSpPr>
            <p:nvPr/>
          </p:nvSpPr>
          <p:spPr bwMode="auto">
            <a:xfrm>
              <a:off x="8552329" y="4231065"/>
              <a:ext cx="5916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mtClean="0">
                  <a:solidFill>
                    <a:srgbClr val="FF0000"/>
                  </a:solidFill>
                  <a:ea typeface="隶书" panose="02010509060101010101" pitchFamily="49" charset="-122"/>
                </a:rPr>
                <a:t>f</a:t>
              </a:r>
              <a:endParaRPr lang="zh-CN" altLang="en-US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66" name="Text Box 123"/>
          <p:cNvSpPr txBox="1">
            <a:spLocks noChangeArrowheads="1"/>
          </p:cNvSpPr>
          <p:nvPr/>
        </p:nvSpPr>
        <p:spPr bwMode="auto">
          <a:xfrm>
            <a:off x="5381625" y="1570038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 ((a))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67" name="Text Box 123"/>
          <p:cNvSpPr txBox="1">
            <a:spLocks noChangeArrowheads="1"/>
          </p:cNvSpPr>
          <p:nvPr/>
        </p:nvSpPr>
        <p:spPr bwMode="auto">
          <a:xfrm>
            <a:off x="7135813" y="1430338"/>
            <a:ext cx="2122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00CC99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((b)),</a:t>
            </a:r>
            <a:r>
              <a:rPr lang="en-US" altLang="zh-CN" sz="1600" smtClean="0">
                <a:solidFill>
                  <a:srgbClr val="00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(c),(d),(e)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),(f)</a:t>
            </a:r>
            <a:r>
              <a:rPr lang="en-US" altLang="zh-CN" sz="1600" smtClean="0">
                <a:solidFill>
                  <a:srgbClr val="00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sz="1600" smtClean="0">
                <a:solidFill>
                  <a:srgbClr val="00CC99"/>
                </a:solidFill>
                <a:ea typeface="隶书" panose="02010509060101010101" pitchFamily="49" charset="-122"/>
              </a:rPr>
              <a:t>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68" name="Text Box 123"/>
          <p:cNvSpPr txBox="1">
            <a:spLocks noChangeArrowheads="1"/>
          </p:cNvSpPr>
          <p:nvPr/>
        </p:nvSpPr>
        <p:spPr bwMode="auto">
          <a:xfrm>
            <a:off x="5051425" y="2001838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 (a)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69" name="Text Box 123"/>
          <p:cNvSpPr txBox="1">
            <a:spLocks noChangeArrowheads="1"/>
          </p:cNvSpPr>
          <p:nvPr/>
        </p:nvSpPr>
        <p:spPr bwMode="auto">
          <a:xfrm>
            <a:off x="7681913" y="1836738"/>
            <a:ext cx="1690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00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(c),(d),(e)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),(f)</a:t>
            </a:r>
            <a:r>
              <a:rPr lang="en-US" altLang="zh-CN" sz="1600" smtClean="0">
                <a:solidFill>
                  <a:srgbClr val="000000"/>
                </a:solidFill>
                <a:ea typeface="隶书" panose="02010509060101010101" pitchFamily="49" charset="-122"/>
              </a:rPr>
              <a:t>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0" name="Text Box 123"/>
          <p:cNvSpPr txBox="1">
            <a:spLocks noChangeArrowheads="1"/>
          </p:cNvSpPr>
          <p:nvPr/>
        </p:nvSpPr>
        <p:spPr bwMode="auto">
          <a:xfrm>
            <a:off x="6361113" y="1824038"/>
            <a:ext cx="852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((b))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1" name="Text Box 123"/>
          <p:cNvSpPr txBox="1">
            <a:spLocks noChangeArrowheads="1"/>
          </p:cNvSpPr>
          <p:nvPr/>
        </p:nvSpPr>
        <p:spPr bwMode="auto">
          <a:xfrm>
            <a:off x="5802313" y="2319338"/>
            <a:ext cx="484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(b)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2" name="Text Box 123"/>
          <p:cNvSpPr txBox="1">
            <a:spLocks noChangeArrowheads="1"/>
          </p:cNvSpPr>
          <p:nvPr/>
        </p:nvSpPr>
        <p:spPr bwMode="auto">
          <a:xfrm>
            <a:off x="6602413" y="2344738"/>
            <a:ext cx="1690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(c),(d),(e)</a:t>
            </a: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3" name="Text Box 123"/>
          <p:cNvSpPr txBox="1">
            <a:spLocks noChangeArrowheads="1"/>
          </p:cNvSpPr>
          <p:nvPr/>
        </p:nvSpPr>
        <p:spPr bwMode="auto">
          <a:xfrm>
            <a:off x="6589713" y="2890838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(c)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4" name="Text Box 123"/>
          <p:cNvSpPr txBox="1">
            <a:spLocks noChangeArrowheads="1"/>
          </p:cNvSpPr>
          <p:nvPr/>
        </p:nvSpPr>
        <p:spPr bwMode="auto">
          <a:xfrm>
            <a:off x="7186613" y="2865438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(d)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5" name="Text Box 123"/>
          <p:cNvSpPr txBox="1">
            <a:spLocks noChangeArrowheads="1"/>
          </p:cNvSpPr>
          <p:nvPr/>
        </p:nvSpPr>
        <p:spPr bwMode="auto">
          <a:xfrm>
            <a:off x="7847013" y="2865438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3333FF"/>
                </a:solidFill>
                <a:ea typeface="隶书" panose="02010509060101010101" pitchFamily="49" charset="-122"/>
              </a:rPr>
              <a:t>(e)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76" name="Text Box 123"/>
          <p:cNvSpPr txBox="1">
            <a:spLocks noChangeArrowheads="1"/>
          </p:cNvSpPr>
          <p:nvPr/>
        </p:nvSpPr>
        <p:spPr bwMode="auto">
          <a:xfrm>
            <a:off x="8545513" y="2332038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ea typeface="隶书" panose="02010509060101010101" pitchFamily="49" charset="-122"/>
              </a:rPr>
              <a:t>(f)</a:t>
            </a:r>
            <a:endParaRPr lang="zh-CN" altLang="en-US" sz="160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pSp>
        <p:nvGrpSpPr>
          <p:cNvPr id="13" name="组合 80"/>
          <p:cNvGrpSpPr>
            <a:grpSpLocks/>
          </p:cNvGrpSpPr>
          <p:nvPr/>
        </p:nvGrpSpPr>
        <p:grpSpPr bwMode="auto">
          <a:xfrm>
            <a:off x="6508750" y="595313"/>
            <a:ext cx="650875" cy="798512"/>
            <a:chOff x="6509385" y="594678"/>
            <a:chExt cx="650875" cy="799782"/>
          </a:xfrm>
        </p:grpSpPr>
        <p:sp>
          <p:nvSpPr>
            <p:cNvPr id="135188" name="Text Box 123"/>
            <p:cNvSpPr txBox="1">
              <a:spLocks noChangeArrowheads="1"/>
            </p:cNvSpPr>
            <p:nvPr/>
          </p:nvSpPr>
          <p:spPr bwMode="auto">
            <a:xfrm>
              <a:off x="6509385" y="594678"/>
              <a:ext cx="6508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smtClean="0">
                  <a:solidFill>
                    <a:srgbClr val="FF0000"/>
                  </a:solidFill>
                  <a:ea typeface="隶书" panose="02010509060101010101" pitchFamily="49" charset="-122"/>
                </a:rPr>
                <a:t> </a:t>
              </a:r>
              <a:r>
                <a:rPr lang="en-US" altLang="zh-CN" b="1" smtClean="0">
                  <a:solidFill>
                    <a:srgbClr val="FF0000"/>
                  </a:solidFill>
                  <a:ea typeface="隶书" panose="02010509060101010101" pitchFamily="49" charset="-122"/>
                </a:rPr>
                <a:t>L</a:t>
              </a:r>
              <a:endParaRPr lang="zh-CN" altLang="en-US" sz="2800" b="1" smtClean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cxnSp>
          <p:nvCxnSpPr>
            <p:cNvPr id="135189" name="直接箭头连接符 78"/>
            <p:cNvCxnSpPr>
              <a:cxnSpLocks noChangeShapeType="1"/>
            </p:cNvCxnSpPr>
            <p:nvPr/>
          </p:nvCxnSpPr>
          <p:spPr bwMode="auto">
            <a:xfrm>
              <a:off x="6774180" y="1112520"/>
              <a:ext cx="7620" cy="28194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230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2552700"/>
            <a:ext cx="564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</a:rPr>
              <a:t>5.4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1679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3619500"/>
            <a:ext cx="5646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5.5</a:t>
            </a:r>
            <a:r>
              <a:rPr lang="en-US" altLang="zh-CN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16794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485900" y="4686300"/>
            <a:ext cx="6205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5.6  </a:t>
            </a:r>
            <a:r>
              <a:rPr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广义表操作应用举例</a:t>
            </a:r>
            <a:endParaRPr lang="zh-CN" altLang="en-US" sz="4400" smtClean="0">
              <a:solidFill>
                <a:srgbClr val="000000"/>
              </a:solidFill>
            </a:endParaRPr>
          </a:p>
        </p:txBody>
      </p:sp>
      <p:sp>
        <p:nvSpPr>
          <p:cNvPr id="167941" name="Text Box 6"/>
          <p:cNvSpPr txBox="1">
            <a:spLocks noChangeArrowheads="1"/>
          </p:cNvSpPr>
          <p:nvPr/>
        </p:nvSpPr>
        <p:spPr bwMode="auto">
          <a:xfrm>
            <a:off x="411163" y="728663"/>
            <a:ext cx="878998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6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数组和广义表</a:t>
            </a:r>
          </a:p>
        </p:txBody>
      </p:sp>
    </p:spTree>
    <p:extLst>
      <p:ext uri="{BB962C8B-B14F-4D97-AF65-F5344CB8AC3E}">
        <p14:creationId xmlns:p14="http://schemas.microsoft.com/office/powerpoint/2010/main" val="56997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39763" y="911918"/>
            <a:ext cx="81375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一个汉语句子是以</a:t>
            </a:r>
            <a:r>
              <a:rPr lang="zh-CN" altLang="en-US" sz="2800" dirty="0">
                <a:solidFill>
                  <a:srgbClr val="FF3300"/>
                </a:solidFill>
              </a:rPr>
              <a:t>连续字串</a:t>
            </a:r>
            <a:r>
              <a:rPr lang="zh-CN" altLang="en-US" sz="2800" dirty="0">
                <a:solidFill>
                  <a:srgbClr val="000000"/>
                </a:solidFill>
              </a:rPr>
              <a:t>的形式书写的。分词并不是一个简单的从输入串中发现合法词的</a:t>
            </a:r>
            <a:r>
              <a:rPr lang="zh-CN" altLang="en-US" sz="2800">
                <a:solidFill>
                  <a:srgbClr val="000000"/>
                </a:solidFill>
              </a:rPr>
              <a:t>过程</a:t>
            </a:r>
            <a:r>
              <a:rPr lang="zh-CN" altLang="en-US" sz="2800" smtClean="0">
                <a:solidFill>
                  <a:srgbClr val="000000"/>
                </a:solidFill>
              </a:rPr>
              <a:t>。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207963" y="3724275"/>
            <a:ext cx="8640762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－在      海      湾      大        学      生       活       像      白       纸</a:t>
            </a: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927100" y="3940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1719263" y="3940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2582863" y="3940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3448050" y="3940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4240213" y="3940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4959350" y="3940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5824538" y="3940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6616700" y="3940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7480300" y="3940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1143000" y="46609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solidFill>
                <a:srgbClr val="000000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27325" y="2212975"/>
            <a:ext cx="2376488" cy="1727200"/>
            <a:chOff x="1791" y="1632"/>
            <a:chExt cx="1497" cy="1088"/>
          </a:xfrm>
        </p:grpSpPr>
        <p:sp>
          <p:nvSpPr>
            <p:cNvPr id="39976" name="Freeform 19"/>
            <p:cNvSpPr>
              <a:spLocks/>
            </p:cNvSpPr>
            <p:nvPr/>
          </p:nvSpPr>
          <p:spPr bwMode="auto">
            <a:xfrm>
              <a:off x="1791" y="1752"/>
              <a:ext cx="1497" cy="968"/>
            </a:xfrm>
            <a:custGeom>
              <a:avLst/>
              <a:gdLst>
                <a:gd name="T0" fmla="*/ 0 w 1497"/>
                <a:gd name="T1" fmla="*/ 968 h 1043"/>
                <a:gd name="T2" fmla="*/ 0 w 1497"/>
                <a:gd name="T3" fmla="*/ 0 h 1043"/>
                <a:gd name="T4" fmla="*/ 1497 w 1497"/>
                <a:gd name="T5" fmla="*/ 0 h 1043"/>
                <a:gd name="T6" fmla="*/ 1497 w 1497"/>
                <a:gd name="T7" fmla="*/ 968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1043"/>
                <a:gd name="T14" fmla="*/ 1497 w 1497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1043">
                  <a:moveTo>
                    <a:pt x="0" y="1043"/>
                  </a:moveTo>
                  <a:lnTo>
                    <a:pt x="0" y="0"/>
                  </a:lnTo>
                  <a:lnTo>
                    <a:pt x="1497" y="0"/>
                  </a:lnTo>
                  <a:lnTo>
                    <a:pt x="1497" y="104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7" name="Text Box 20"/>
            <p:cNvSpPr txBox="1">
              <a:spLocks noChangeArrowheads="1"/>
            </p:cNvSpPr>
            <p:nvPr/>
          </p:nvSpPr>
          <p:spPr bwMode="auto">
            <a:xfrm>
              <a:off x="2153" y="1632"/>
              <a:ext cx="681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大学生</a:t>
              </a:r>
            </a:p>
          </p:txBody>
        </p:sp>
      </p:grpSp>
      <p:sp>
        <p:nvSpPr>
          <p:cNvPr id="39954" name="Line 21"/>
          <p:cNvSpPr>
            <a:spLocks noChangeShapeType="1"/>
          </p:cNvSpPr>
          <p:nvPr/>
        </p:nvSpPr>
        <p:spPr bwMode="auto">
          <a:xfrm>
            <a:off x="8272463" y="3940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071563" y="3940175"/>
            <a:ext cx="1655762" cy="982663"/>
            <a:chOff x="748" y="2720"/>
            <a:chExt cx="1043" cy="619"/>
          </a:xfrm>
        </p:grpSpPr>
        <p:sp>
          <p:nvSpPr>
            <p:cNvPr id="39974" name="Freeform 23"/>
            <p:cNvSpPr>
              <a:spLocks/>
            </p:cNvSpPr>
            <p:nvPr/>
          </p:nvSpPr>
          <p:spPr bwMode="auto">
            <a:xfrm>
              <a:off x="748" y="2720"/>
              <a:ext cx="1043" cy="499"/>
            </a:xfrm>
            <a:custGeom>
              <a:avLst/>
              <a:gdLst>
                <a:gd name="T0" fmla="*/ 0 w 1089"/>
                <a:gd name="T1" fmla="*/ 0 h 635"/>
                <a:gd name="T2" fmla="*/ 0 w 1089"/>
                <a:gd name="T3" fmla="*/ 499 h 635"/>
                <a:gd name="T4" fmla="*/ 1043 w 1089"/>
                <a:gd name="T5" fmla="*/ 499 h 635"/>
                <a:gd name="T6" fmla="*/ 1043 w 1089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635"/>
                <a:gd name="T14" fmla="*/ 1089 w 1089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635">
                  <a:moveTo>
                    <a:pt x="0" y="0"/>
                  </a:moveTo>
                  <a:lnTo>
                    <a:pt x="0" y="635"/>
                  </a:lnTo>
                  <a:lnTo>
                    <a:pt x="1089" y="635"/>
                  </a:lnTo>
                  <a:lnTo>
                    <a:pt x="108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5" name="Text Box 24"/>
            <p:cNvSpPr txBox="1">
              <a:spLocks noChangeArrowheads="1"/>
            </p:cNvSpPr>
            <p:nvPr/>
          </p:nvSpPr>
          <p:spPr bwMode="auto">
            <a:xfrm>
              <a:off x="1065" y="3083"/>
              <a:ext cx="500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海湾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71563" y="3940175"/>
            <a:ext cx="3311525" cy="1966913"/>
            <a:chOff x="748" y="2720"/>
            <a:chExt cx="2086" cy="1239"/>
          </a:xfrm>
        </p:grpSpPr>
        <p:sp>
          <p:nvSpPr>
            <p:cNvPr id="39972" name="Freeform 26"/>
            <p:cNvSpPr>
              <a:spLocks/>
            </p:cNvSpPr>
            <p:nvPr/>
          </p:nvSpPr>
          <p:spPr bwMode="auto">
            <a:xfrm>
              <a:off x="748" y="2720"/>
              <a:ext cx="2086" cy="1118"/>
            </a:xfrm>
            <a:custGeom>
              <a:avLst/>
              <a:gdLst>
                <a:gd name="T0" fmla="*/ 0 w 1089"/>
                <a:gd name="T1" fmla="*/ 0 h 635"/>
                <a:gd name="T2" fmla="*/ 0 w 1089"/>
                <a:gd name="T3" fmla="*/ 1118 h 635"/>
                <a:gd name="T4" fmla="*/ 2086 w 1089"/>
                <a:gd name="T5" fmla="*/ 1118 h 635"/>
                <a:gd name="T6" fmla="*/ 2086 w 1089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635"/>
                <a:gd name="T14" fmla="*/ 1089 w 1089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635">
                  <a:moveTo>
                    <a:pt x="0" y="0"/>
                  </a:moveTo>
                  <a:lnTo>
                    <a:pt x="0" y="635"/>
                  </a:lnTo>
                  <a:lnTo>
                    <a:pt x="1089" y="635"/>
                  </a:lnTo>
                  <a:lnTo>
                    <a:pt x="1089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3" name="Text Box 27"/>
            <p:cNvSpPr txBox="1">
              <a:spLocks noChangeArrowheads="1"/>
            </p:cNvSpPr>
            <p:nvPr/>
          </p:nvSpPr>
          <p:spPr bwMode="auto">
            <a:xfrm>
              <a:off x="1202" y="3703"/>
              <a:ext cx="907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海湾大学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832600" y="3940175"/>
            <a:ext cx="1655763" cy="982663"/>
            <a:chOff x="4377" y="2720"/>
            <a:chExt cx="1043" cy="619"/>
          </a:xfrm>
        </p:grpSpPr>
        <p:sp>
          <p:nvSpPr>
            <p:cNvPr id="39970" name="Freeform 29"/>
            <p:cNvSpPr>
              <a:spLocks/>
            </p:cNvSpPr>
            <p:nvPr/>
          </p:nvSpPr>
          <p:spPr bwMode="auto">
            <a:xfrm>
              <a:off x="4377" y="2720"/>
              <a:ext cx="1043" cy="499"/>
            </a:xfrm>
            <a:custGeom>
              <a:avLst/>
              <a:gdLst>
                <a:gd name="T0" fmla="*/ 0 w 1089"/>
                <a:gd name="T1" fmla="*/ 0 h 635"/>
                <a:gd name="T2" fmla="*/ 0 w 1089"/>
                <a:gd name="T3" fmla="*/ 499 h 635"/>
                <a:gd name="T4" fmla="*/ 1043 w 1089"/>
                <a:gd name="T5" fmla="*/ 499 h 635"/>
                <a:gd name="T6" fmla="*/ 1043 w 1089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635"/>
                <a:gd name="T14" fmla="*/ 1089 w 1089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635">
                  <a:moveTo>
                    <a:pt x="0" y="0"/>
                  </a:moveTo>
                  <a:lnTo>
                    <a:pt x="0" y="635"/>
                  </a:lnTo>
                  <a:lnTo>
                    <a:pt x="1089" y="635"/>
                  </a:lnTo>
                  <a:lnTo>
                    <a:pt x="108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1" name="Text Box 30"/>
            <p:cNvSpPr txBox="1">
              <a:spLocks noChangeArrowheads="1"/>
            </p:cNvSpPr>
            <p:nvPr/>
          </p:nvSpPr>
          <p:spPr bwMode="auto">
            <a:xfrm>
              <a:off x="4694" y="3083"/>
              <a:ext cx="454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白纸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560763" y="2860675"/>
            <a:ext cx="1543050" cy="1066800"/>
            <a:chOff x="2316" y="2040"/>
            <a:chExt cx="972" cy="672"/>
          </a:xfrm>
        </p:grpSpPr>
        <p:sp>
          <p:nvSpPr>
            <p:cNvPr id="39968" name="Freeform 32"/>
            <p:cNvSpPr>
              <a:spLocks/>
            </p:cNvSpPr>
            <p:nvPr/>
          </p:nvSpPr>
          <p:spPr bwMode="auto">
            <a:xfrm>
              <a:off x="2316" y="2172"/>
              <a:ext cx="972" cy="540"/>
            </a:xfrm>
            <a:custGeom>
              <a:avLst/>
              <a:gdLst>
                <a:gd name="T0" fmla="*/ 972 w 972"/>
                <a:gd name="T1" fmla="*/ 0 h 540"/>
                <a:gd name="T2" fmla="*/ 0 w 972"/>
                <a:gd name="T3" fmla="*/ 0 h 540"/>
                <a:gd name="T4" fmla="*/ 0 w 972"/>
                <a:gd name="T5" fmla="*/ 540 h 540"/>
                <a:gd name="T6" fmla="*/ 0 60000 65536"/>
                <a:gd name="T7" fmla="*/ 0 60000 65536"/>
                <a:gd name="T8" fmla="*/ 0 60000 65536"/>
                <a:gd name="T9" fmla="*/ 0 w 972"/>
                <a:gd name="T10" fmla="*/ 0 h 540"/>
                <a:gd name="T11" fmla="*/ 972 w 972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540">
                  <a:moveTo>
                    <a:pt x="972" y="0"/>
                  </a:moveTo>
                  <a:lnTo>
                    <a:pt x="0" y="0"/>
                  </a:lnTo>
                  <a:lnTo>
                    <a:pt x="0" y="5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2608" y="2040"/>
              <a:ext cx="49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学生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114925" y="2886075"/>
            <a:ext cx="1717675" cy="1054100"/>
            <a:chOff x="3295" y="2056"/>
            <a:chExt cx="1082" cy="664"/>
          </a:xfrm>
        </p:grpSpPr>
        <p:sp>
          <p:nvSpPr>
            <p:cNvPr id="39966" name="Freeform 35"/>
            <p:cNvSpPr>
              <a:spLocks/>
            </p:cNvSpPr>
            <p:nvPr/>
          </p:nvSpPr>
          <p:spPr bwMode="auto">
            <a:xfrm>
              <a:off x="3295" y="2176"/>
              <a:ext cx="1082" cy="544"/>
            </a:xfrm>
            <a:custGeom>
              <a:avLst/>
              <a:gdLst>
                <a:gd name="T0" fmla="*/ 0 w 1497"/>
                <a:gd name="T1" fmla="*/ 544 h 1043"/>
                <a:gd name="T2" fmla="*/ 0 w 1497"/>
                <a:gd name="T3" fmla="*/ 0 h 1043"/>
                <a:gd name="T4" fmla="*/ 1082 w 1497"/>
                <a:gd name="T5" fmla="*/ 0 h 1043"/>
                <a:gd name="T6" fmla="*/ 1082 w 1497"/>
                <a:gd name="T7" fmla="*/ 544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1043"/>
                <a:gd name="T14" fmla="*/ 1497 w 1497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1043">
                  <a:moveTo>
                    <a:pt x="0" y="1043"/>
                  </a:moveTo>
                  <a:lnTo>
                    <a:pt x="0" y="0"/>
                  </a:lnTo>
                  <a:lnTo>
                    <a:pt x="1497" y="0"/>
                  </a:lnTo>
                  <a:lnTo>
                    <a:pt x="1497" y="104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67" name="Text Box 36"/>
            <p:cNvSpPr txBox="1">
              <a:spLocks noChangeArrowheads="1"/>
            </p:cNvSpPr>
            <p:nvPr/>
          </p:nvSpPr>
          <p:spPr bwMode="auto">
            <a:xfrm>
              <a:off x="3560" y="2056"/>
              <a:ext cx="500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</a:rPr>
                <a:t>活像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2727325" y="3940175"/>
            <a:ext cx="3240088" cy="1317625"/>
            <a:chOff x="1791" y="2720"/>
            <a:chExt cx="2041" cy="830"/>
          </a:xfrm>
        </p:grpSpPr>
        <p:grpSp>
          <p:nvGrpSpPr>
            <p:cNvPr id="39961" name="Group 38"/>
            <p:cNvGrpSpPr>
              <a:grpSpLocks/>
            </p:cNvGrpSpPr>
            <p:nvPr/>
          </p:nvGrpSpPr>
          <p:grpSpPr bwMode="auto">
            <a:xfrm>
              <a:off x="1791" y="2720"/>
              <a:ext cx="2041" cy="830"/>
              <a:chOff x="1791" y="2720"/>
              <a:chExt cx="2041" cy="830"/>
            </a:xfrm>
          </p:grpSpPr>
          <p:sp>
            <p:nvSpPr>
              <p:cNvPr id="39963" name="Freeform 39"/>
              <p:cNvSpPr>
                <a:spLocks/>
              </p:cNvSpPr>
              <p:nvPr/>
            </p:nvSpPr>
            <p:spPr bwMode="auto">
              <a:xfrm>
                <a:off x="1791" y="2720"/>
                <a:ext cx="2041" cy="710"/>
              </a:xfrm>
              <a:custGeom>
                <a:avLst/>
                <a:gdLst>
                  <a:gd name="T0" fmla="*/ 0 w 1089"/>
                  <a:gd name="T1" fmla="*/ 0 h 635"/>
                  <a:gd name="T2" fmla="*/ 0 w 1089"/>
                  <a:gd name="T3" fmla="*/ 710 h 635"/>
                  <a:gd name="T4" fmla="*/ 2041 w 1089"/>
                  <a:gd name="T5" fmla="*/ 710 h 635"/>
                  <a:gd name="T6" fmla="*/ 2041 w 1089"/>
                  <a:gd name="T7" fmla="*/ 0 h 6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9"/>
                  <a:gd name="T13" fmla="*/ 0 h 635"/>
                  <a:gd name="T14" fmla="*/ 1089 w 1089"/>
                  <a:gd name="T15" fmla="*/ 635 h 6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9" h="635">
                    <a:moveTo>
                      <a:pt x="0" y="0"/>
                    </a:moveTo>
                    <a:lnTo>
                      <a:pt x="0" y="635"/>
                    </a:lnTo>
                    <a:lnTo>
                      <a:pt x="1089" y="635"/>
                    </a:lnTo>
                    <a:lnTo>
                      <a:pt x="108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4" name="Text Box 40"/>
              <p:cNvSpPr txBox="1">
                <a:spLocks noChangeArrowheads="1"/>
              </p:cNvSpPr>
              <p:nvPr/>
            </p:nvSpPr>
            <p:spPr bwMode="auto">
              <a:xfrm>
                <a:off x="2109" y="3294"/>
                <a:ext cx="499" cy="25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大学</a:t>
                </a:r>
              </a:p>
            </p:txBody>
          </p:sp>
          <p:sp>
            <p:nvSpPr>
              <p:cNvPr id="39965" name="Text Box 41"/>
              <p:cNvSpPr txBox="1">
                <a:spLocks noChangeArrowheads="1"/>
              </p:cNvSpPr>
              <p:nvPr/>
            </p:nvSpPr>
            <p:spPr bwMode="auto">
              <a:xfrm>
                <a:off x="3197" y="3294"/>
                <a:ext cx="500" cy="25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生活</a:t>
                </a:r>
              </a:p>
            </p:txBody>
          </p:sp>
        </p:grpSp>
        <p:sp>
          <p:nvSpPr>
            <p:cNvPr id="39962" name="Line 42"/>
            <p:cNvSpPr>
              <a:spLocks noChangeShapeType="1"/>
            </p:cNvSpPr>
            <p:nvPr/>
          </p:nvSpPr>
          <p:spPr bwMode="auto">
            <a:xfrm>
              <a:off x="2832" y="2724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2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65125" y="97948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黑体" pitchFamily="2" charset="-122"/>
              </a:rPr>
              <a:t>正向最大匹配法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900113" y="17002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分词过程：</a:t>
            </a:r>
          </a:p>
        </p:txBody>
      </p:sp>
      <p:sp>
        <p:nvSpPr>
          <p:cNvPr id="916486" name="Text Box 6"/>
          <p:cNvSpPr txBox="1">
            <a:spLocks noChangeArrowheads="1"/>
          </p:cNvSpPr>
          <p:nvPr/>
        </p:nvSpPr>
        <p:spPr bwMode="auto">
          <a:xfrm>
            <a:off x="1258888" y="2276475"/>
            <a:ext cx="7272337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spcBef>
                <a:spcPct val="50000"/>
              </a:spcBef>
              <a:buSzPct val="75000"/>
              <a:buFont typeface="Wingdings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首先准备一个</a:t>
            </a:r>
            <a:r>
              <a:rPr lang="zh-CN" altLang="en-US">
                <a:solidFill>
                  <a:srgbClr val="0066FF"/>
                </a:solidFill>
              </a:rPr>
              <a:t>分词词表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361950" indent="-361950">
              <a:spcBef>
                <a:spcPct val="50000"/>
              </a:spcBef>
              <a:buSzPct val="75000"/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顺序</a:t>
            </a:r>
            <a:r>
              <a:rPr lang="zh-CN" altLang="en-US">
                <a:solidFill>
                  <a:srgbClr val="000000"/>
                </a:solidFill>
              </a:rPr>
              <a:t>扫描待分词的句子，</a:t>
            </a:r>
          </a:p>
          <a:p>
            <a:pPr marL="361950" indent="-361950">
              <a:spcBef>
                <a:spcPct val="50000"/>
              </a:spcBef>
              <a:buSzPct val="75000"/>
              <a:buFont typeface="Wingdings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将句中候选词按照词长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从大到小</a:t>
            </a:r>
            <a:r>
              <a:rPr lang="zh-CN" altLang="en-US">
                <a:solidFill>
                  <a:srgbClr val="000000"/>
                </a:solidFill>
              </a:rPr>
              <a:t>的顺序依次与词表中的词进行匹配；</a:t>
            </a:r>
          </a:p>
          <a:p>
            <a:pPr marL="361950" indent="-361950">
              <a:spcBef>
                <a:spcPct val="50000"/>
              </a:spcBef>
              <a:buSzPct val="75000"/>
              <a:buFont typeface="Wingdings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匹配成功即作为一个词输出。</a:t>
            </a:r>
          </a:p>
        </p:txBody>
      </p:sp>
      <p:sp>
        <p:nvSpPr>
          <p:cNvPr id="916487" name="Text Box 7"/>
          <p:cNvSpPr txBox="1">
            <a:spLocks noChangeArrowheads="1"/>
          </p:cNvSpPr>
          <p:nvPr/>
        </p:nvSpPr>
        <p:spPr bwMode="auto">
          <a:xfrm>
            <a:off x="827088" y="4868863"/>
            <a:ext cx="642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这样就保证了每次输出的词是长度最长的。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916490" name="Group 10"/>
          <p:cNvGraphicFramePr>
            <a:graphicFrameLocks noGrp="1"/>
          </p:cNvGraphicFramePr>
          <p:nvPr>
            <p:ph sz="half" idx="1"/>
          </p:nvPr>
        </p:nvGraphicFramePr>
        <p:xfrm>
          <a:off x="7124700" y="838200"/>
          <a:ext cx="1466850" cy="239077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4465" y="5769206"/>
            <a:ext cx="8640762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</a:rPr>
              <a:t>   在      </a:t>
            </a:r>
            <a:r>
              <a:rPr lang="zh-CN" altLang="en-US" b="1" dirty="0">
                <a:solidFill>
                  <a:srgbClr val="000000"/>
                </a:solidFill>
              </a:rPr>
              <a:t>海      湾      大        学      生       活       像      白       纸</a:t>
            </a:r>
          </a:p>
        </p:txBody>
      </p:sp>
    </p:spTree>
    <p:extLst>
      <p:ext uri="{BB962C8B-B14F-4D97-AF65-F5344CB8AC3E}">
        <p14:creationId xmlns:p14="http://schemas.microsoft.com/office/powerpoint/2010/main" val="34181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/>
      <p:bldP spid="916486" grpId="0"/>
      <p:bldP spid="9164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举例：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19250" y="927100"/>
            <a:ext cx="429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“</a:t>
            </a:r>
            <a:r>
              <a:rPr lang="zh-CN" altLang="en-US">
                <a:solidFill>
                  <a:srgbClr val="000000"/>
                </a:solidFill>
              </a:rPr>
              <a:t>计算语言学课程是三个学分”</a:t>
            </a:r>
          </a:p>
        </p:txBody>
      </p:sp>
      <p:graphicFrame>
        <p:nvGraphicFramePr>
          <p:cNvPr id="920645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809750" y="14097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MaxLen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graphicFrame>
        <p:nvGraphicFramePr>
          <p:cNvPr id="920599" name="Group 23"/>
          <p:cNvGraphicFramePr>
            <a:graphicFrameLocks noGrp="1"/>
          </p:cNvGraphicFramePr>
          <p:nvPr>
            <p:ph sz="half" idx="2"/>
          </p:nvPr>
        </p:nvGraphicFramePr>
        <p:xfrm>
          <a:off x="666750" y="2017713"/>
          <a:ext cx="6305550" cy="3810000"/>
        </p:xfrm>
        <a:graphic>
          <a:graphicData uri="http://schemas.openxmlformats.org/drawingml/2006/table">
            <a:tbl>
              <a:tblPr/>
              <a:tblGrid>
                <a:gridCol w="2025650"/>
                <a:gridCol w="1574800"/>
                <a:gridCol w="27051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计算语言学课程是三个学分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0633" name="Text Box 57"/>
          <p:cNvSpPr txBox="1">
            <a:spLocks noChangeArrowheads="1"/>
          </p:cNvSpPr>
          <p:nvPr/>
        </p:nvSpPr>
        <p:spPr bwMode="auto">
          <a:xfrm>
            <a:off x="2800350" y="26860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</a:p>
        </p:txBody>
      </p:sp>
      <p:sp>
        <p:nvSpPr>
          <p:cNvPr id="920634" name="Text Box 58"/>
          <p:cNvSpPr txBox="1">
            <a:spLocks noChangeArrowheads="1"/>
          </p:cNvSpPr>
          <p:nvPr/>
        </p:nvSpPr>
        <p:spPr bwMode="auto">
          <a:xfrm>
            <a:off x="4438650" y="26479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</a:p>
        </p:txBody>
      </p:sp>
      <p:sp>
        <p:nvSpPr>
          <p:cNvPr id="920635" name="Text Box 59"/>
          <p:cNvSpPr txBox="1">
            <a:spLocks noChangeArrowheads="1"/>
          </p:cNvSpPr>
          <p:nvPr/>
        </p:nvSpPr>
        <p:spPr bwMode="auto">
          <a:xfrm>
            <a:off x="819150" y="33147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课程是三个学分</a:t>
            </a:r>
          </a:p>
        </p:txBody>
      </p:sp>
      <p:sp>
        <p:nvSpPr>
          <p:cNvPr id="920636" name="Text Box 60"/>
          <p:cNvSpPr txBox="1">
            <a:spLocks noChangeArrowheads="1"/>
          </p:cNvSpPr>
          <p:nvPr/>
        </p:nvSpPr>
        <p:spPr bwMode="auto">
          <a:xfrm>
            <a:off x="2800350" y="33337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</a:t>
            </a:r>
          </a:p>
        </p:txBody>
      </p:sp>
      <p:sp>
        <p:nvSpPr>
          <p:cNvPr id="920637" name="Text Box 61"/>
          <p:cNvSpPr txBox="1">
            <a:spLocks noChangeArrowheads="1"/>
          </p:cNvSpPr>
          <p:nvPr/>
        </p:nvSpPr>
        <p:spPr bwMode="auto">
          <a:xfrm>
            <a:off x="2762250" y="38671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</a:t>
            </a:r>
          </a:p>
        </p:txBody>
      </p:sp>
      <p:sp>
        <p:nvSpPr>
          <p:cNvPr id="920638" name="Text Box 62"/>
          <p:cNvSpPr txBox="1">
            <a:spLocks noChangeArrowheads="1"/>
          </p:cNvSpPr>
          <p:nvPr/>
        </p:nvSpPr>
        <p:spPr bwMode="auto">
          <a:xfrm>
            <a:off x="2762250" y="43624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</a:t>
            </a:r>
          </a:p>
        </p:txBody>
      </p:sp>
      <p:sp>
        <p:nvSpPr>
          <p:cNvPr id="920639" name="Text Box 63"/>
          <p:cNvSpPr txBox="1">
            <a:spLocks noChangeArrowheads="1"/>
          </p:cNvSpPr>
          <p:nvPr/>
        </p:nvSpPr>
        <p:spPr bwMode="auto">
          <a:xfrm>
            <a:off x="2762250" y="4876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</a:t>
            </a:r>
          </a:p>
        </p:txBody>
      </p:sp>
      <p:sp>
        <p:nvSpPr>
          <p:cNvPr id="920640" name="Text Box 64"/>
          <p:cNvSpPr txBox="1">
            <a:spLocks noChangeArrowheads="1"/>
          </p:cNvSpPr>
          <p:nvPr/>
        </p:nvSpPr>
        <p:spPr bwMode="auto">
          <a:xfrm>
            <a:off x="4343400" y="4876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FF3300"/>
                </a:solidFill>
              </a:rPr>
              <a:t>课程</a:t>
            </a:r>
          </a:p>
        </p:txBody>
      </p:sp>
      <p:sp>
        <p:nvSpPr>
          <p:cNvPr id="920641" name="Text Box 65"/>
          <p:cNvSpPr txBox="1">
            <a:spLocks noChangeArrowheads="1"/>
          </p:cNvSpPr>
          <p:nvPr/>
        </p:nvSpPr>
        <p:spPr bwMode="auto">
          <a:xfrm>
            <a:off x="781050" y="53721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920642" name="Text Box 66"/>
          <p:cNvSpPr txBox="1">
            <a:spLocks noChangeArrowheads="1"/>
          </p:cNvSpPr>
          <p:nvPr/>
        </p:nvSpPr>
        <p:spPr bwMode="auto">
          <a:xfrm>
            <a:off x="2800350" y="53911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43075" name="Text Box 68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</p:spTree>
    <p:extLst>
      <p:ext uri="{BB962C8B-B14F-4D97-AF65-F5344CB8AC3E}">
        <p14:creationId xmlns:p14="http://schemas.microsoft.com/office/powerpoint/2010/main" val="84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33" grpId="0"/>
      <p:bldP spid="920634" grpId="0"/>
      <p:bldP spid="920635" grpId="0"/>
      <p:bldP spid="920636" grpId="0"/>
      <p:bldP spid="920637" grpId="0"/>
      <p:bldP spid="920638" grpId="0"/>
      <p:bldP spid="920639" grpId="0"/>
      <p:bldP spid="920640" grpId="0"/>
      <p:bldP spid="920641" grpId="0"/>
      <p:bldP spid="9206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22644" name="Group 20"/>
          <p:cNvGraphicFramePr>
            <a:graphicFrameLocks noGrp="1"/>
          </p:cNvGraphicFramePr>
          <p:nvPr>
            <p:ph sz="half" idx="2"/>
          </p:nvPr>
        </p:nvGraphicFramePr>
        <p:xfrm>
          <a:off x="495300" y="874713"/>
          <a:ext cx="6305550" cy="4937760"/>
        </p:xfrm>
        <a:graphic>
          <a:graphicData uri="http://schemas.openxmlformats.org/drawingml/2006/table">
            <a:tbl>
              <a:tblPr/>
              <a:tblGrid>
                <a:gridCol w="2025650"/>
                <a:gridCol w="1479550"/>
                <a:gridCol w="28003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704850" y="12763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922691" name="Text Box 67"/>
          <p:cNvSpPr txBox="1">
            <a:spLocks noChangeArrowheads="1"/>
          </p:cNvSpPr>
          <p:nvPr/>
        </p:nvSpPr>
        <p:spPr bwMode="auto">
          <a:xfrm>
            <a:off x="2628900" y="1809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</a:t>
            </a:r>
          </a:p>
        </p:txBody>
      </p:sp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4044950" y="13398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FF3300"/>
                </a:solidFill>
              </a:rPr>
              <a:t>课程</a:t>
            </a: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2635250" y="1301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922694" name="Text Box 70"/>
          <p:cNvSpPr txBox="1">
            <a:spLocks noChangeArrowheads="1"/>
          </p:cNvSpPr>
          <p:nvPr/>
        </p:nvSpPr>
        <p:spPr bwMode="auto">
          <a:xfrm>
            <a:off x="2628900" y="2286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</a:t>
            </a:r>
          </a:p>
        </p:txBody>
      </p:sp>
      <p:sp>
        <p:nvSpPr>
          <p:cNvPr id="922695" name="Text Box 71"/>
          <p:cNvSpPr txBox="1">
            <a:spLocks noChangeArrowheads="1"/>
          </p:cNvSpPr>
          <p:nvPr/>
        </p:nvSpPr>
        <p:spPr bwMode="auto">
          <a:xfrm>
            <a:off x="2609850" y="2819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</a:t>
            </a:r>
          </a:p>
        </p:txBody>
      </p:sp>
      <p:sp>
        <p:nvSpPr>
          <p:cNvPr id="922696" name="Text Box 72"/>
          <p:cNvSpPr txBox="1">
            <a:spLocks noChangeArrowheads="1"/>
          </p:cNvSpPr>
          <p:nvPr/>
        </p:nvSpPr>
        <p:spPr bwMode="auto">
          <a:xfrm>
            <a:off x="2609850" y="3352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</a:t>
            </a:r>
          </a:p>
        </p:txBody>
      </p:sp>
      <p:sp>
        <p:nvSpPr>
          <p:cNvPr id="922697" name="Text Box 73"/>
          <p:cNvSpPr txBox="1">
            <a:spLocks noChangeArrowheads="1"/>
          </p:cNvSpPr>
          <p:nvPr/>
        </p:nvSpPr>
        <p:spPr bwMode="auto">
          <a:xfrm>
            <a:off x="4044950" y="33401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000000"/>
                </a:solidFill>
              </a:rPr>
              <a:t>课程</a:t>
            </a:r>
            <a:r>
              <a:rPr lang="zh-CN" altLang="en-US" sz="1800" b="1">
                <a:solidFill>
                  <a:srgbClr val="FF3300"/>
                </a:solidFill>
              </a:rPr>
              <a:t>是</a:t>
            </a:r>
          </a:p>
        </p:txBody>
      </p:sp>
      <p:sp>
        <p:nvSpPr>
          <p:cNvPr id="922698" name="Text Box 74"/>
          <p:cNvSpPr txBox="1">
            <a:spLocks noChangeArrowheads="1"/>
          </p:cNvSpPr>
          <p:nvPr/>
        </p:nvSpPr>
        <p:spPr bwMode="auto">
          <a:xfrm>
            <a:off x="628650" y="3810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三个学分</a:t>
            </a:r>
          </a:p>
        </p:txBody>
      </p:sp>
      <p:sp>
        <p:nvSpPr>
          <p:cNvPr id="922699" name="Text Box 75"/>
          <p:cNvSpPr txBox="1">
            <a:spLocks noChangeArrowheads="1"/>
          </p:cNvSpPr>
          <p:nvPr/>
        </p:nvSpPr>
        <p:spPr bwMode="auto">
          <a:xfrm>
            <a:off x="2590800" y="43815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三个学</a:t>
            </a:r>
          </a:p>
        </p:txBody>
      </p:sp>
      <p:sp>
        <p:nvSpPr>
          <p:cNvPr id="922700" name="Text Box 76"/>
          <p:cNvSpPr txBox="1">
            <a:spLocks noChangeArrowheads="1"/>
          </p:cNvSpPr>
          <p:nvPr/>
        </p:nvSpPr>
        <p:spPr bwMode="auto">
          <a:xfrm>
            <a:off x="2597150" y="38735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三个学分</a:t>
            </a:r>
          </a:p>
        </p:txBody>
      </p:sp>
      <p:sp>
        <p:nvSpPr>
          <p:cNvPr id="922701" name="Text Box 77"/>
          <p:cNvSpPr txBox="1">
            <a:spLocks noChangeArrowheads="1"/>
          </p:cNvSpPr>
          <p:nvPr/>
        </p:nvSpPr>
        <p:spPr bwMode="auto">
          <a:xfrm>
            <a:off x="2590800" y="4857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</a:t>
            </a:r>
          </a:p>
        </p:txBody>
      </p:sp>
      <p:sp>
        <p:nvSpPr>
          <p:cNvPr id="922702" name="Text Box 78"/>
          <p:cNvSpPr txBox="1">
            <a:spLocks noChangeArrowheads="1"/>
          </p:cNvSpPr>
          <p:nvPr/>
        </p:nvSpPr>
        <p:spPr bwMode="auto">
          <a:xfrm>
            <a:off x="2571750" y="53911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</a:t>
            </a:r>
          </a:p>
        </p:txBody>
      </p:sp>
      <p:sp>
        <p:nvSpPr>
          <p:cNvPr id="922703" name="Text Box 79"/>
          <p:cNvSpPr txBox="1">
            <a:spLocks noChangeArrowheads="1"/>
          </p:cNvSpPr>
          <p:nvPr/>
        </p:nvSpPr>
        <p:spPr bwMode="auto">
          <a:xfrm>
            <a:off x="4044950" y="5340350"/>
            <a:ext cx="306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000000"/>
                </a:solidFill>
              </a:rPr>
              <a:t>课程</a:t>
            </a:r>
            <a:r>
              <a:rPr lang="zh-CN" altLang="en-US" sz="1800" b="1">
                <a:solidFill>
                  <a:srgbClr val="FF3300"/>
                </a:solidFill>
              </a:rPr>
              <a:t>是三</a:t>
            </a:r>
          </a:p>
        </p:txBody>
      </p:sp>
      <p:sp>
        <p:nvSpPr>
          <p:cNvPr id="44112" name="Text Box 81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22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5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91" grpId="0"/>
      <p:bldP spid="922694" grpId="0"/>
      <p:bldP spid="922695" grpId="0"/>
      <p:bldP spid="922696" grpId="0"/>
      <p:bldP spid="922697" grpId="0"/>
      <p:bldP spid="922698" grpId="0"/>
      <p:bldP spid="922699" grpId="0"/>
      <p:bldP spid="922700" grpId="0"/>
      <p:bldP spid="922701" grpId="0"/>
      <p:bldP spid="922702" grpId="0"/>
      <p:bldP spid="9227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1225" y="395288"/>
            <a:ext cx="7851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CC3399"/>
                </a:solidFill>
                <a:ea typeface="楷体_GB2312" pitchFamily="49" charset="-122"/>
              </a:rPr>
              <a:t>5.2  </a:t>
            </a:r>
            <a:r>
              <a:rPr lang="zh-CN" altLang="en-US" sz="4800" b="1">
                <a:solidFill>
                  <a:srgbClr val="CC3399"/>
                </a:solidFill>
                <a:ea typeface="楷体_GB2312" pitchFamily="49" charset="-122"/>
              </a:rPr>
              <a:t>数组的顺序表示和实现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360488"/>
            <a:ext cx="7391400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33CC"/>
                </a:solidFill>
                <a:ea typeface="楷体_GB2312" pitchFamily="49" charset="-122"/>
              </a:rPr>
              <a:t>类型特点</a:t>
            </a:r>
            <a:r>
              <a:rPr lang="en-US" altLang="zh-CN" sz="3600" b="1" dirty="0">
                <a:solidFill>
                  <a:srgbClr val="FF33CC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数组是多维的结构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，但存储空间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是一个一维的结构。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3733800"/>
            <a:ext cx="73914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33CC"/>
                </a:solidFill>
                <a:ea typeface="楷体_GB2312" pitchFamily="49" charset="-122"/>
              </a:rPr>
              <a:t>  </a:t>
            </a:r>
            <a:r>
              <a:rPr lang="zh-CN" altLang="en-US" sz="3600" b="1">
                <a:solidFill>
                  <a:srgbClr val="FF33CC"/>
                </a:solidFill>
                <a:ea typeface="楷体_GB2312" pitchFamily="49" charset="-122"/>
              </a:rPr>
              <a:t>有两种顺序映象的方式</a:t>
            </a:r>
            <a:r>
              <a:rPr lang="en-US" altLang="zh-CN" sz="3600" b="1">
                <a:solidFill>
                  <a:srgbClr val="FF33CC"/>
                </a:solidFill>
                <a:ea typeface="楷体_GB2312" pitchFamily="49" charset="-122"/>
              </a:rPr>
              <a:t>: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</a:rPr>
              <a:t>1)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以行序为主序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低下标优先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</a:rPr>
              <a:t>2)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以列序为主序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高下标优先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9019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24692" name="Group 20"/>
          <p:cNvGraphicFramePr>
            <a:graphicFrameLocks noGrp="1"/>
          </p:cNvGraphicFramePr>
          <p:nvPr>
            <p:ph sz="half" idx="2"/>
          </p:nvPr>
        </p:nvGraphicFramePr>
        <p:xfrm>
          <a:off x="495300" y="874713"/>
          <a:ext cx="6305550" cy="3383280"/>
        </p:xfrm>
        <a:graphic>
          <a:graphicData uri="http://schemas.openxmlformats.org/drawingml/2006/table">
            <a:tbl>
              <a:tblPr/>
              <a:tblGrid>
                <a:gridCol w="2025650"/>
                <a:gridCol w="1479550"/>
                <a:gridCol w="28003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726" name="Text Box 54"/>
          <p:cNvSpPr txBox="1">
            <a:spLocks noChangeArrowheads="1"/>
          </p:cNvSpPr>
          <p:nvPr/>
        </p:nvSpPr>
        <p:spPr bwMode="auto">
          <a:xfrm>
            <a:off x="2628900" y="23050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个学</a:t>
            </a:r>
          </a:p>
        </p:txBody>
      </p:sp>
      <p:sp>
        <p:nvSpPr>
          <p:cNvPr id="924727" name="Text Box 55"/>
          <p:cNvSpPr txBox="1">
            <a:spLocks noChangeArrowheads="1"/>
          </p:cNvSpPr>
          <p:nvPr/>
        </p:nvSpPr>
        <p:spPr bwMode="auto">
          <a:xfrm>
            <a:off x="2635250" y="17970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个学分</a:t>
            </a:r>
          </a:p>
        </p:txBody>
      </p:sp>
      <p:sp>
        <p:nvSpPr>
          <p:cNvPr id="924728" name="Text Box 56"/>
          <p:cNvSpPr txBox="1">
            <a:spLocks noChangeArrowheads="1"/>
          </p:cNvSpPr>
          <p:nvPr/>
        </p:nvSpPr>
        <p:spPr bwMode="auto">
          <a:xfrm>
            <a:off x="2628900" y="27813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</a:t>
            </a:r>
          </a:p>
        </p:txBody>
      </p:sp>
      <p:sp>
        <p:nvSpPr>
          <p:cNvPr id="924729" name="Text Box 57"/>
          <p:cNvSpPr txBox="1">
            <a:spLocks noChangeArrowheads="1"/>
          </p:cNvSpPr>
          <p:nvPr/>
        </p:nvSpPr>
        <p:spPr bwMode="auto">
          <a:xfrm>
            <a:off x="2609850" y="33147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学分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个学分</a:t>
            </a:r>
          </a:p>
        </p:txBody>
      </p:sp>
      <p:sp>
        <p:nvSpPr>
          <p:cNvPr id="45115" name="Text Box 59"/>
          <p:cNvSpPr txBox="1">
            <a:spLocks noChangeArrowheads="1"/>
          </p:cNvSpPr>
          <p:nvPr/>
        </p:nvSpPr>
        <p:spPr bwMode="auto">
          <a:xfrm>
            <a:off x="4006850" y="1320800"/>
            <a:ext cx="306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000000"/>
                </a:solidFill>
              </a:rPr>
              <a:t>课程</a:t>
            </a:r>
            <a:r>
              <a:rPr lang="zh-CN" altLang="en-US" sz="1800" b="1">
                <a:solidFill>
                  <a:srgbClr val="FF3300"/>
                </a:solidFill>
              </a:rPr>
              <a:t>是三</a:t>
            </a:r>
          </a:p>
        </p:txBody>
      </p:sp>
      <p:sp>
        <p:nvSpPr>
          <p:cNvPr id="924732" name="Text Box 60"/>
          <p:cNvSpPr txBox="1">
            <a:spLocks noChangeArrowheads="1"/>
          </p:cNvSpPr>
          <p:nvPr/>
        </p:nvSpPr>
        <p:spPr bwMode="auto">
          <a:xfrm>
            <a:off x="4006850" y="2749550"/>
            <a:ext cx="306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000000"/>
                </a:solidFill>
              </a:rPr>
              <a:t>课程</a:t>
            </a:r>
            <a:r>
              <a:rPr lang="zh-CN" altLang="en-US" sz="1800" b="1">
                <a:solidFill>
                  <a:srgbClr val="FF3300"/>
                </a:solidFill>
              </a:rPr>
              <a:t>是三个</a:t>
            </a:r>
          </a:p>
        </p:txBody>
      </p:sp>
      <p:sp>
        <p:nvSpPr>
          <p:cNvPr id="924733" name="Text Box 61"/>
          <p:cNvSpPr txBox="1">
            <a:spLocks noChangeArrowheads="1"/>
          </p:cNvSpPr>
          <p:nvPr/>
        </p:nvSpPr>
        <p:spPr bwMode="auto">
          <a:xfrm>
            <a:off x="685800" y="3276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学分</a:t>
            </a:r>
          </a:p>
        </p:txBody>
      </p:sp>
      <p:sp>
        <p:nvSpPr>
          <p:cNvPr id="924734" name="Text Box 62"/>
          <p:cNvSpPr txBox="1">
            <a:spLocks noChangeArrowheads="1"/>
          </p:cNvSpPr>
          <p:nvPr/>
        </p:nvSpPr>
        <p:spPr bwMode="auto">
          <a:xfrm>
            <a:off x="3968750" y="3340100"/>
            <a:ext cx="306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000000"/>
                </a:solidFill>
              </a:rPr>
              <a:t>课程</a:t>
            </a:r>
            <a:r>
              <a:rPr lang="zh-CN" altLang="en-US" sz="1800" b="1">
                <a:solidFill>
                  <a:srgbClr val="FF3300"/>
                </a:solidFill>
              </a:rPr>
              <a:t>是</a:t>
            </a:r>
            <a:r>
              <a:rPr lang="zh-CN" altLang="en-US" sz="1800" b="1">
                <a:solidFill>
                  <a:srgbClr val="000000"/>
                </a:solidFill>
              </a:rPr>
              <a:t>三</a:t>
            </a:r>
            <a:r>
              <a:rPr lang="zh-CN" altLang="en-US" sz="1800" b="1">
                <a:solidFill>
                  <a:srgbClr val="FF3300"/>
                </a:solidFill>
              </a:rPr>
              <a:t>个</a:t>
            </a:r>
            <a:r>
              <a:rPr lang="zh-CN" altLang="en-US" sz="1800" b="1">
                <a:solidFill>
                  <a:srgbClr val="000000"/>
                </a:solidFill>
              </a:rPr>
              <a:t>学分</a:t>
            </a:r>
          </a:p>
        </p:txBody>
      </p:sp>
      <p:sp>
        <p:nvSpPr>
          <p:cNvPr id="924735" name="Text Box 63"/>
          <p:cNvSpPr txBox="1">
            <a:spLocks noChangeArrowheads="1"/>
          </p:cNvSpPr>
          <p:nvPr/>
        </p:nvSpPr>
        <p:spPr bwMode="auto">
          <a:xfrm>
            <a:off x="685800" y="3810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3333CC"/>
                </a:solidFill>
              </a:rPr>
              <a:t>“”</a:t>
            </a: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18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6" grpId="0"/>
      <p:bldP spid="924727" grpId="0"/>
      <p:bldP spid="924728" grpId="0"/>
      <p:bldP spid="924729" grpId="0"/>
      <p:bldP spid="924732" grpId="0"/>
      <p:bldP spid="924733" grpId="0"/>
      <p:bldP spid="924734" grpId="0"/>
      <p:bldP spid="9247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43375" y="3759200"/>
            <a:ext cx="2589213" cy="2333625"/>
            <a:chOff x="3198" y="2728"/>
            <a:chExt cx="1043" cy="1110"/>
          </a:xfrm>
        </p:grpSpPr>
        <p:sp>
          <p:nvSpPr>
            <p:cNvPr id="42045" name="Freeform 3"/>
            <p:cNvSpPr>
              <a:spLocks/>
            </p:cNvSpPr>
            <p:nvPr/>
          </p:nvSpPr>
          <p:spPr bwMode="auto">
            <a:xfrm>
              <a:off x="3198" y="2728"/>
              <a:ext cx="1043" cy="1110"/>
            </a:xfrm>
            <a:custGeom>
              <a:avLst/>
              <a:gdLst>
                <a:gd name="T0" fmla="*/ 0 w 1043"/>
                <a:gd name="T1" fmla="*/ 1110 h 1088"/>
                <a:gd name="T2" fmla="*/ 1043 w 1043"/>
                <a:gd name="T3" fmla="*/ 1110 h 1088"/>
                <a:gd name="T4" fmla="*/ 1043 w 1043"/>
                <a:gd name="T5" fmla="*/ 0 h 1088"/>
                <a:gd name="T6" fmla="*/ 45 w 1043"/>
                <a:gd name="T7" fmla="*/ 0 h 10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3"/>
                <a:gd name="T13" fmla="*/ 0 h 1088"/>
                <a:gd name="T14" fmla="*/ 1043 w 1043"/>
                <a:gd name="T15" fmla="*/ 1088 h 10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3" h="1088">
                  <a:moveTo>
                    <a:pt x="0" y="1088"/>
                  </a:moveTo>
                  <a:lnTo>
                    <a:pt x="1043" y="1088"/>
                  </a:lnTo>
                  <a:lnTo>
                    <a:pt x="1043" y="0"/>
                  </a:lnTo>
                  <a:lnTo>
                    <a:pt x="4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46" name="Text Box 4"/>
            <p:cNvSpPr txBox="1">
              <a:spLocks noChangeArrowheads="1"/>
            </p:cNvSpPr>
            <p:nvPr/>
          </p:nvSpPr>
          <p:spPr bwMode="auto">
            <a:xfrm>
              <a:off x="3204" y="3600"/>
              <a:ext cx="2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    N</a:t>
              </a:r>
            </a:p>
          </p:txBody>
        </p:sp>
      </p:grp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323850" y="90805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CC"/>
                </a:solidFill>
              </a:rPr>
              <a:t>算法流程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1476375" y="1628775"/>
            <a:ext cx="280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918537" name="Text Box 9"/>
          <p:cNvSpPr txBox="1">
            <a:spLocks noChangeArrowheads="1"/>
          </p:cNvSpPr>
          <p:nvPr/>
        </p:nvSpPr>
        <p:spPr bwMode="auto">
          <a:xfrm>
            <a:off x="2987675" y="765175"/>
            <a:ext cx="2303463" cy="923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000000"/>
                </a:solidFill>
              </a:rPr>
              <a:t>待切分字串 </a:t>
            </a:r>
            <a:r>
              <a:rPr lang="en-US" altLang="zh-CN" sz="1800">
                <a:solidFill>
                  <a:srgbClr val="000000"/>
                </a:solidFill>
              </a:rPr>
              <a:t>S1</a:t>
            </a:r>
            <a:r>
              <a:rPr lang="zh-CN" altLang="en-US" sz="1800">
                <a:solidFill>
                  <a:srgbClr val="000000"/>
                </a:solidFill>
              </a:rPr>
              <a:t>；</a:t>
            </a:r>
          </a:p>
          <a:p>
            <a:pPr algn="ctr"/>
            <a:r>
              <a:rPr lang="zh-CN" altLang="en-US" sz="1800">
                <a:solidFill>
                  <a:srgbClr val="000000"/>
                </a:solidFill>
              </a:rPr>
              <a:t>   输出字串 </a:t>
            </a:r>
            <a:r>
              <a:rPr lang="en-US" altLang="zh-CN" sz="1800">
                <a:solidFill>
                  <a:srgbClr val="000000"/>
                </a:solidFill>
              </a:rPr>
              <a:t>S2</a:t>
            </a:r>
            <a:r>
              <a:rPr lang="zh-CN" altLang="en-US" sz="1800">
                <a:solidFill>
                  <a:srgbClr val="000000"/>
                </a:solidFill>
              </a:rPr>
              <a:t>＝“”；</a:t>
            </a:r>
          </a:p>
          <a:p>
            <a:pPr algn="ctr"/>
            <a:r>
              <a:rPr lang="zh-CN" altLang="en-US" sz="1800">
                <a:solidFill>
                  <a:srgbClr val="000000"/>
                </a:solidFill>
              </a:rPr>
              <a:t>最大词长 </a:t>
            </a:r>
            <a:r>
              <a:rPr lang="en-US" altLang="zh-CN" sz="1800">
                <a:solidFill>
                  <a:srgbClr val="000000"/>
                </a:solidFill>
              </a:rPr>
              <a:t>MaxLen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92500" y="1700213"/>
            <a:ext cx="1512888" cy="935037"/>
            <a:chOff x="2200" y="1071"/>
            <a:chExt cx="953" cy="589"/>
          </a:xfrm>
        </p:grpSpPr>
        <p:grpSp>
          <p:nvGrpSpPr>
            <p:cNvPr id="42041" name="Group 11"/>
            <p:cNvGrpSpPr>
              <a:grpSpLocks/>
            </p:cNvGrpSpPr>
            <p:nvPr/>
          </p:nvGrpSpPr>
          <p:grpSpPr bwMode="auto">
            <a:xfrm>
              <a:off x="2200" y="1207"/>
              <a:ext cx="953" cy="453"/>
              <a:chOff x="2517" y="1933"/>
              <a:chExt cx="953" cy="453"/>
            </a:xfrm>
          </p:grpSpPr>
          <p:sp>
            <p:nvSpPr>
              <p:cNvPr id="42043" name="AutoShape 12"/>
              <p:cNvSpPr>
                <a:spLocks noChangeArrowheads="1"/>
              </p:cNvSpPr>
              <p:nvPr/>
            </p:nvSpPr>
            <p:spPr bwMode="auto">
              <a:xfrm>
                <a:off x="2517" y="1933"/>
                <a:ext cx="906" cy="453"/>
              </a:xfrm>
              <a:prstGeom prst="diamond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4" name="Text Box 13"/>
              <p:cNvSpPr txBox="1">
                <a:spLocks noChangeArrowheads="1"/>
              </p:cNvSpPr>
              <p:nvPr/>
            </p:nvSpPr>
            <p:spPr bwMode="auto">
              <a:xfrm>
                <a:off x="2654" y="2065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S1</a:t>
                </a:r>
                <a:r>
                  <a:rPr lang="zh-CN" altLang="en-US" sz="1800">
                    <a:solidFill>
                      <a:srgbClr val="000000"/>
                    </a:solidFill>
                  </a:rPr>
                  <a:t>为空？</a:t>
                </a:r>
              </a:p>
            </p:txBody>
          </p:sp>
        </p:grpSp>
        <p:sp>
          <p:nvSpPr>
            <p:cNvPr id="42042" name="Line 14"/>
            <p:cNvSpPr>
              <a:spLocks noChangeShapeType="1"/>
            </p:cNvSpPr>
            <p:nvPr/>
          </p:nvSpPr>
          <p:spPr bwMode="auto">
            <a:xfrm>
              <a:off x="2653" y="107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76600" y="3573463"/>
            <a:ext cx="1873250" cy="1150937"/>
            <a:chOff x="2064" y="2251"/>
            <a:chExt cx="1180" cy="725"/>
          </a:xfrm>
        </p:grpSpPr>
        <p:grpSp>
          <p:nvGrpSpPr>
            <p:cNvPr id="42037" name="Group 16"/>
            <p:cNvGrpSpPr>
              <a:grpSpLocks/>
            </p:cNvGrpSpPr>
            <p:nvPr/>
          </p:nvGrpSpPr>
          <p:grpSpPr bwMode="auto">
            <a:xfrm>
              <a:off x="2064" y="2477"/>
              <a:ext cx="1180" cy="499"/>
              <a:chOff x="2154" y="2795"/>
              <a:chExt cx="1180" cy="499"/>
            </a:xfrm>
          </p:grpSpPr>
          <p:sp>
            <p:nvSpPr>
              <p:cNvPr id="42039" name="AutoShape 17"/>
              <p:cNvSpPr>
                <a:spLocks noChangeArrowheads="1"/>
              </p:cNvSpPr>
              <p:nvPr/>
            </p:nvSpPr>
            <p:spPr bwMode="auto">
              <a:xfrm>
                <a:off x="2154" y="2795"/>
                <a:ext cx="1180" cy="499"/>
              </a:xfrm>
              <a:prstGeom prst="diamond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0" name="Text Box 18"/>
              <p:cNvSpPr txBox="1">
                <a:spLocks noChangeArrowheads="1"/>
              </p:cNvSpPr>
              <p:nvPr/>
            </p:nvSpPr>
            <p:spPr bwMode="auto">
              <a:xfrm>
                <a:off x="2291" y="2927"/>
                <a:ext cx="9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W</a:t>
                </a:r>
                <a:r>
                  <a:rPr lang="zh-CN" altLang="en-US" sz="1800">
                    <a:solidFill>
                      <a:srgbClr val="000000"/>
                    </a:solidFill>
                  </a:rPr>
                  <a:t>在词典中？</a:t>
                </a:r>
              </a:p>
            </p:txBody>
          </p:sp>
        </p:grpSp>
        <p:sp>
          <p:nvSpPr>
            <p:cNvPr id="42038" name="Line 19"/>
            <p:cNvSpPr>
              <a:spLocks noChangeShapeType="1"/>
            </p:cNvSpPr>
            <p:nvPr/>
          </p:nvSpPr>
          <p:spPr bwMode="auto">
            <a:xfrm>
              <a:off x="2653" y="22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348038" y="5300663"/>
            <a:ext cx="1800225" cy="1152525"/>
            <a:chOff x="2109" y="3339"/>
            <a:chExt cx="1134" cy="726"/>
          </a:xfrm>
        </p:grpSpPr>
        <p:grpSp>
          <p:nvGrpSpPr>
            <p:cNvPr id="42033" name="Group 21"/>
            <p:cNvGrpSpPr>
              <a:grpSpLocks/>
            </p:cNvGrpSpPr>
            <p:nvPr/>
          </p:nvGrpSpPr>
          <p:grpSpPr bwMode="auto">
            <a:xfrm>
              <a:off x="2109" y="3583"/>
              <a:ext cx="1134" cy="482"/>
              <a:chOff x="2336" y="3810"/>
              <a:chExt cx="1134" cy="482"/>
            </a:xfrm>
          </p:grpSpPr>
          <p:sp>
            <p:nvSpPr>
              <p:cNvPr id="42035" name="AutoShape 22"/>
              <p:cNvSpPr>
                <a:spLocks noChangeArrowheads="1"/>
              </p:cNvSpPr>
              <p:nvPr/>
            </p:nvSpPr>
            <p:spPr bwMode="auto">
              <a:xfrm>
                <a:off x="2336" y="3810"/>
                <a:ext cx="1088" cy="482"/>
              </a:xfrm>
              <a:prstGeom prst="diamond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6" name="Text Box 23"/>
              <p:cNvSpPr txBox="1">
                <a:spLocks noChangeArrowheads="1"/>
              </p:cNvSpPr>
              <p:nvPr/>
            </p:nvSpPr>
            <p:spPr bwMode="auto">
              <a:xfrm>
                <a:off x="2473" y="3953"/>
                <a:ext cx="9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W</a:t>
                </a:r>
                <a:r>
                  <a:rPr lang="zh-CN" altLang="en-US" sz="1800">
                    <a:solidFill>
                      <a:srgbClr val="000000"/>
                    </a:solidFill>
                  </a:rPr>
                  <a:t>为单字？</a:t>
                </a:r>
              </a:p>
            </p:txBody>
          </p:sp>
        </p:grpSp>
        <p:sp>
          <p:nvSpPr>
            <p:cNvPr id="42034" name="Line 24"/>
            <p:cNvSpPr>
              <a:spLocks noChangeShapeType="1"/>
            </p:cNvSpPr>
            <p:nvPr/>
          </p:nvSpPr>
          <p:spPr bwMode="auto">
            <a:xfrm>
              <a:off x="2653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8553" name="Text Box 25"/>
          <p:cNvSpPr txBox="1">
            <a:spLocks noChangeArrowheads="1"/>
          </p:cNvSpPr>
          <p:nvPr/>
        </p:nvSpPr>
        <p:spPr bwMode="auto">
          <a:xfrm>
            <a:off x="669925" y="3946525"/>
            <a:ext cx="1573213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000000"/>
                </a:solidFill>
              </a:rPr>
              <a:t>S2</a:t>
            </a:r>
            <a:r>
              <a:rPr lang="zh-CN" altLang="en-US" sz="1800">
                <a:solidFill>
                  <a:srgbClr val="000000"/>
                </a:solidFill>
              </a:rPr>
              <a:t>＝</a:t>
            </a:r>
            <a:r>
              <a:rPr lang="en-US" altLang="zh-CN" sz="1800">
                <a:solidFill>
                  <a:srgbClr val="000000"/>
                </a:solidFill>
              </a:rPr>
              <a:t>S2</a:t>
            </a:r>
            <a:r>
              <a:rPr lang="zh-CN" altLang="en-US" sz="1800">
                <a:solidFill>
                  <a:srgbClr val="000000"/>
                </a:solidFill>
              </a:rPr>
              <a:t>＋</a:t>
            </a:r>
            <a:r>
              <a:rPr lang="en-US" altLang="zh-CN" sz="1800">
                <a:solidFill>
                  <a:srgbClr val="000000"/>
                </a:solidFill>
              </a:rPr>
              <a:t>W</a:t>
            </a:r>
          </a:p>
          <a:p>
            <a:pPr algn="ctr"/>
            <a:r>
              <a:rPr lang="en-US" altLang="zh-CN" sz="1800">
                <a:solidFill>
                  <a:srgbClr val="000000"/>
                </a:solidFill>
              </a:rPr>
              <a:t>S1</a:t>
            </a:r>
            <a:r>
              <a:rPr lang="zh-CN" altLang="en-US" sz="1800">
                <a:solidFill>
                  <a:srgbClr val="000000"/>
                </a:solidFill>
              </a:rPr>
              <a:t>＝</a:t>
            </a:r>
            <a:r>
              <a:rPr lang="en-US" altLang="zh-CN" sz="1800">
                <a:solidFill>
                  <a:srgbClr val="000000"/>
                </a:solidFill>
              </a:rPr>
              <a:t>S1</a:t>
            </a:r>
            <a:r>
              <a:rPr lang="zh-CN" altLang="en-US" sz="1800">
                <a:solidFill>
                  <a:srgbClr val="000000"/>
                </a:solidFill>
              </a:rPr>
              <a:t>－</a:t>
            </a:r>
            <a:r>
              <a:rPr lang="en-US" altLang="zh-CN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918554" name="Freeform 26"/>
          <p:cNvSpPr>
            <a:spLocks/>
          </p:cNvSpPr>
          <p:nvPr/>
        </p:nvSpPr>
        <p:spPr bwMode="auto">
          <a:xfrm>
            <a:off x="1447800" y="2266950"/>
            <a:ext cx="2076450" cy="1676400"/>
          </a:xfrm>
          <a:custGeom>
            <a:avLst/>
            <a:gdLst>
              <a:gd name="T0" fmla="*/ 0 w 1308"/>
              <a:gd name="T1" fmla="*/ 1676400 h 1056"/>
              <a:gd name="T2" fmla="*/ 0 w 1308"/>
              <a:gd name="T3" fmla="*/ 0 h 1056"/>
              <a:gd name="T4" fmla="*/ 2076450 w 1308"/>
              <a:gd name="T5" fmla="*/ 0 h 1056"/>
              <a:gd name="T6" fmla="*/ 0 60000 65536"/>
              <a:gd name="T7" fmla="*/ 0 60000 65536"/>
              <a:gd name="T8" fmla="*/ 0 60000 65536"/>
              <a:gd name="T9" fmla="*/ 0 w 1308"/>
              <a:gd name="T10" fmla="*/ 0 h 1056"/>
              <a:gd name="T11" fmla="*/ 1308 w 130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" h="1056">
                <a:moveTo>
                  <a:pt x="0" y="1056"/>
                </a:moveTo>
                <a:lnTo>
                  <a:pt x="0" y="0"/>
                </a:lnTo>
                <a:lnTo>
                  <a:pt x="13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895850" y="1866900"/>
            <a:ext cx="3422650" cy="611188"/>
            <a:chOff x="3084" y="1176"/>
            <a:chExt cx="2156" cy="385"/>
          </a:xfrm>
        </p:grpSpPr>
        <p:sp>
          <p:nvSpPr>
            <p:cNvPr id="42030" name="Text Box 28"/>
            <p:cNvSpPr txBox="1">
              <a:spLocks noChangeArrowheads="1"/>
            </p:cNvSpPr>
            <p:nvPr/>
          </p:nvSpPr>
          <p:spPr bwMode="auto">
            <a:xfrm>
              <a:off x="4266" y="1324"/>
              <a:ext cx="974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</a:rPr>
                <a:t>输出结果 </a:t>
              </a:r>
              <a:r>
                <a:rPr lang="en-US" altLang="zh-CN" sz="18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2031" name="Line 29"/>
            <p:cNvSpPr>
              <a:spLocks noChangeShapeType="1"/>
            </p:cNvSpPr>
            <p:nvPr/>
          </p:nvSpPr>
          <p:spPr bwMode="auto">
            <a:xfrm>
              <a:off x="3084" y="1428"/>
              <a:ext cx="1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32" name="Text Box 30"/>
            <p:cNvSpPr txBox="1">
              <a:spLocks noChangeArrowheads="1"/>
            </p:cNvSpPr>
            <p:nvPr/>
          </p:nvSpPr>
          <p:spPr bwMode="auto">
            <a:xfrm>
              <a:off x="3132" y="117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209800" y="3943350"/>
            <a:ext cx="1181100" cy="381000"/>
            <a:chOff x="1392" y="2484"/>
            <a:chExt cx="744" cy="240"/>
          </a:xfrm>
        </p:grpSpPr>
        <p:sp>
          <p:nvSpPr>
            <p:cNvPr id="42028" name="Line 32"/>
            <p:cNvSpPr>
              <a:spLocks noChangeShapeType="1"/>
            </p:cNvSpPr>
            <p:nvPr/>
          </p:nvSpPr>
          <p:spPr bwMode="auto">
            <a:xfrm flipH="1">
              <a:off x="1392" y="2724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29" name="Text Box 33"/>
            <p:cNvSpPr txBox="1">
              <a:spLocks noChangeArrowheads="1"/>
            </p:cNvSpPr>
            <p:nvPr/>
          </p:nvSpPr>
          <p:spPr bwMode="auto">
            <a:xfrm>
              <a:off x="1812" y="248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411413" y="2457450"/>
            <a:ext cx="3671887" cy="1117600"/>
            <a:chOff x="1519" y="1548"/>
            <a:chExt cx="2313" cy="704"/>
          </a:xfrm>
        </p:grpSpPr>
        <p:sp>
          <p:nvSpPr>
            <p:cNvPr id="42025" name="Text Box 35"/>
            <p:cNvSpPr txBox="1">
              <a:spLocks noChangeArrowheads="1"/>
            </p:cNvSpPr>
            <p:nvPr/>
          </p:nvSpPr>
          <p:spPr bwMode="auto">
            <a:xfrm>
              <a:off x="1519" y="1842"/>
              <a:ext cx="2313" cy="4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</a:rPr>
                <a:t>从</a:t>
              </a:r>
              <a:r>
                <a:rPr lang="en-US" altLang="zh-CN" sz="1800">
                  <a:solidFill>
                    <a:srgbClr val="000000"/>
                  </a:solidFill>
                </a:rPr>
                <a:t>S1</a:t>
              </a:r>
              <a:r>
                <a:rPr lang="zh-CN" altLang="en-US" sz="1800">
                  <a:solidFill>
                    <a:srgbClr val="000000"/>
                  </a:solidFill>
                </a:rPr>
                <a:t>左边开始，取出候选字串</a:t>
              </a:r>
              <a:r>
                <a:rPr lang="en-US" altLang="zh-CN" sz="1800">
                  <a:solidFill>
                    <a:srgbClr val="000000"/>
                  </a:solidFill>
                </a:rPr>
                <a:t>W</a:t>
              </a:r>
              <a:r>
                <a:rPr lang="zh-CN" altLang="en-US" sz="1800">
                  <a:solidFill>
                    <a:srgbClr val="000000"/>
                  </a:solidFill>
                </a:rPr>
                <a:t>，</a:t>
              </a:r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W</a:t>
              </a:r>
              <a:r>
                <a:rPr lang="zh-CN" altLang="en-US" sz="1800">
                  <a:solidFill>
                    <a:srgbClr val="000000"/>
                  </a:solidFill>
                </a:rPr>
                <a:t>的长度不大于</a:t>
              </a:r>
              <a:r>
                <a:rPr lang="en-US" altLang="zh-CN" sz="1800">
                  <a:solidFill>
                    <a:srgbClr val="000000"/>
                  </a:solidFill>
                </a:rPr>
                <a:t>MaxLen</a:t>
              </a:r>
            </a:p>
          </p:txBody>
        </p:sp>
        <p:sp>
          <p:nvSpPr>
            <p:cNvPr id="42026" name="Line 36"/>
            <p:cNvSpPr>
              <a:spLocks noChangeShapeType="1"/>
            </p:cNvSpPr>
            <p:nvPr/>
          </p:nvSpPr>
          <p:spPr bwMode="auto">
            <a:xfrm>
              <a:off x="2653" y="166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27" name="Text Box 37"/>
            <p:cNvSpPr txBox="1">
              <a:spLocks noChangeArrowheads="1"/>
            </p:cNvSpPr>
            <p:nvPr/>
          </p:nvSpPr>
          <p:spPr bwMode="auto">
            <a:xfrm>
              <a:off x="2820" y="1548"/>
              <a:ext cx="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2771775" y="4591050"/>
            <a:ext cx="2879725" cy="725488"/>
            <a:chOff x="1746" y="2892"/>
            <a:chExt cx="1814" cy="457"/>
          </a:xfrm>
        </p:grpSpPr>
        <p:sp>
          <p:nvSpPr>
            <p:cNvPr id="42022" name="Text Box 39"/>
            <p:cNvSpPr txBox="1">
              <a:spLocks noChangeArrowheads="1"/>
            </p:cNvSpPr>
            <p:nvPr/>
          </p:nvSpPr>
          <p:spPr bwMode="auto">
            <a:xfrm>
              <a:off x="1746" y="3112"/>
              <a:ext cx="1814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</a:rPr>
                <a:t>将 </a:t>
              </a:r>
              <a:r>
                <a:rPr lang="en-US" altLang="zh-CN" sz="1800">
                  <a:solidFill>
                    <a:srgbClr val="000000"/>
                  </a:solidFill>
                </a:rPr>
                <a:t>W </a:t>
              </a:r>
              <a:r>
                <a:rPr lang="zh-CN" altLang="en-US" sz="1800">
                  <a:solidFill>
                    <a:srgbClr val="FF3300"/>
                  </a:solidFill>
                </a:rPr>
                <a:t>最右边</a:t>
              </a:r>
              <a:r>
                <a:rPr lang="zh-CN" altLang="en-US" sz="1800">
                  <a:solidFill>
                    <a:srgbClr val="000000"/>
                  </a:solidFill>
                </a:rPr>
                <a:t>一个字去掉</a:t>
              </a:r>
            </a:p>
          </p:txBody>
        </p:sp>
        <p:sp>
          <p:nvSpPr>
            <p:cNvPr id="42023" name="Line 40"/>
            <p:cNvSpPr>
              <a:spLocks noChangeShapeType="1"/>
            </p:cNvSpPr>
            <p:nvPr/>
          </p:nvSpPr>
          <p:spPr bwMode="auto">
            <a:xfrm>
              <a:off x="2653" y="29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24" name="Text Box 41"/>
            <p:cNvSpPr txBox="1">
              <a:spLocks noChangeArrowheads="1"/>
            </p:cNvSpPr>
            <p:nvPr/>
          </p:nvSpPr>
          <p:spPr bwMode="auto">
            <a:xfrm>
              <a:off x="2700" y="2892"/>
              <a:ext cx="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1485900" y="4591050"/>
            <a:ext cx="1847850" cy="1490663"/>
            <a:chOff x="936" y="2892"/>
            <a:chExt cx="1164" cy="939"/>
          </a:xfrm>
        </p:grpSpPr>
        <p:sp>
          <p:nvSpPr>
            <p:cNvPr id="42020" name="Freeform 43"/>
            <p:cNvSpPr>
              <a:spLocks/>
            </p:cNvSpPr>
            <p:nvPr/>
          </p:nvSpPr>
          <p:spPr bwMode="auto">
            <a:xfrm>
              <a:off x="936" y="2892"/>
              <a:ext cx="1164" cy="936"/>
            </a:xfrm>
            <a:custGeom>
              <a:avLst/>
              <a:gdLst>
                <a:gd name="T0" fmla="*/ 1164 w 1104"/>
                <a:gd name="T1" fmla="*/ 936 h 936"/>
                <a:gd name="T2" fmla="*/ 0 w 1104"/>
                <a:gd name="T3" fmla="*/ 936 h 936"/>
                <a:gd name="T4" fmla="*/ 0 w 1104"/>
                <a:gd name="T5" fmla="*/ 0 h 936"/>
                <a:gd name="T6" fmla="*/ 0 60000 65536"/>
                <a:gd name="T7" fmla="*/ 0 60000 65536"/>
                <a:gd name="T8" fmla="*/ 0 60000 65536"/>
                <a:gd name="T9" fmla="*/ 0 w 1104"/>
                <a:gd name="T10" fmla="*/ 0 h 936"/>
                <a:gd name="T11" fmla="*/ 1104 w 1104"/>
                <a:gd name="T12" fmla="*/ 936 h 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36">
                  <a:moveTo>
                    <a:pt x="1104" y="936"/>
                  </a:moveTo>
                  <a:lnTo>
                    <a:pt x="0" y="93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021" name="Text Box 44"/>
            <p:cNvSpPr txBox="1">
              <a:spLocks noChangeArrowheads="1"/>
            </p:cNvSpPr>
            <p:nvPr/>
          </p:nvSpPr>
          <p:spPr bwMode="auto">
            <a:xfrm>
              <a:off x="1764" y="360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42002" name="Text Box 46"/>
          <p:cNvSpPr txBox="1">
            <a:spLocks noChangeArrowheads="1"/>
          </p:cNvSpPr>
          <p:nvPr/>
        </p:nvSpPr>
        <p:spPr bwMode="auto">
          <a:xfrm>
            <a:off x="5567363" y="912813"/>
            <a:ext cx="328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S1=“</a:t>
            </a:r>
            <a:r>
              <a:rPr lang="zh-CN" altLang="en-US" sz="1600">
                <a:solidFill>
                  <a:srgbClr val="000000"/>
                </a:solidFill>
              </a:rPr>
              <a:t>计算语言学课程是三个学分”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S2=“”</a:t>
            </a:r>
          </a:p>
        </p:txBody>
      </p:sp>
      <p:sp>
        <p:nvSpPr>
          <p:cNvPr id="42003" name="Text Box 47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49" name="Group 69"/>
          <p:cNvGraphicFramePr>
            <a:graphicFrameLocks noGrp="1"/>
          </p:cNvGraphicFramePr>
          <p:nvPr>
            <p:ph sz="half" idx="1"/>
          </p:nvPr>
        </p:nvGraphicFramePr>
        <p:xfrm>
          <a:off x="7257701" y="2883131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1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1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7" grpId="0" animBg="1"/>
      <p:bldP spid="918553" grpId="0" animBg="1"/>
      <p:bldP spid="9185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26740" name="Group 20"/>
          <p:cNvGraphicFramePr>
            <a:graphicFrameLocks noGrp="1"/>
          </p:cNvGraphicFramePr>
          <p:nvPr>
            <p:ph sz="half" idx="2"/>
          </p:nvPr>
        </p:nvGraphicFramePr>
        <p:xfrm>
          <a:off x="666750" y="2627313"/>
          <a:ext cx="6305550" cy="3810000"/>
        </p:xfrm>
        <a:graphic>
          <a:graphicData uri="http://schemas.openxmlformats.org/drawingml/2006/table">
            <a:tbl>
              <a:tblPr/>
              <a:tblGrid>
                <a:gridCol w="2025650"/>
                <a:gridCol w="1574800"/>
                <a:gridCol w="27051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计算语言学课程是三个学分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774" name="Text Box 54"/>
          <p:cNvSpPr txBox="1">
            <a:spLocks noChangeArrowheads="1"/>
          </p:cNvSpPr>
          <p:nvPr/>
        </p:nvSpPr>
        <p:spPr bwMode="auto">
          <a:xfrm>
            <a:off x="2800350" y="39052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926775" name="Text Box 55"/>
          <p:cNvSpPr txBox="1">
            <a:spLocks noChangeArrowheads="1"/>
          </p:cNvSpPr>
          <p:nvPr/>
        </p:nvSpPr>
        <p:spPr bwMode="auto">
          <a:xfrm>
            <a:off x="819150" y="39243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是三个学分</a:t>
            </a:r>
          </a:p>
        </p:txBody>
      </p:sp>
      <p:sp>
        <p:nvSpPr>
          <p:cNvPr id="926776" name="Text Box 56"/>
          <p:cNvSpPr txBox="1">
            <a:spLocks noChangeArrowheads="1"/>
          </p:cNvSpPr>
          <p:nvPr/>
        </p:nvSpPr>
        <p:spPr bwMode="auto">
          <a:xfrm>
            <a:off x="2762250" y="44767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三个学分</a:t>
            </a:r>
          </a:p>
        </p:txBody>
      </p:sp>
      <p:sp>
        <p:nvSpPr>
          <p:cNvPr id="926777" name="Text Box 57"/>
          <p:cNvSpPr txBox="1">
            <a:spLocks noChangeArrowheads="1"/>
          </p:cNvSpPr>
          <p:nvPr/>
        </p:nvSpPr>
        <p:spPr bwMode="auto">
          <a:xfrm>
            <a:off x="2762250" y="49720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个学分</a:t>
            </a:r>
          </a:p>
        </p:txBody>
      </p:sp>
      <p:sp>
        <p:nvSpPr>
          <p:cNvPr id="926778" name="Text Box 58"/>
          <p:cNvSpPr txBox="1">
            <a:spLocks noChangeArrowheads="1"/>
          </p:cNvSpPr>
          <p:nvPr/>
        </p:nvSpPr>
        <p:spPr bwMode="auto">
          <a:xfrm>
            <a:off x="2762250" y="5486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学分</a:t>
            </a:r>
          </a:p>
        </p:txBody>
      </p:sp>
      <p:sp>
        <p:nvSpPr>
          <p:cNvPr id="926779" name="Text Box 59"/>
          <p:cNvSpPr txBox="1">
            <a:spLocks noChangeArrowheads="1"/>
          </p:cNvSpPr>
          <p:nvPr/>
        </p:nvSpPr>
        <p:spPr bwMode="auto">
          <a:xfrm>
            <a:off x="781050" y="59817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</a:t>
            </a:r>
          </a:p>
        </p:txBody>
      </p:sp>
      <p:sp>
        <p:nvSpPr>
          <p:cNvPr id="926780" name="Text Box 60"/>
          <p:cNvSpPr txBox="1">
            <a:spLocks noChangeArrowheads="1"/>
          </p:cNvSpPr>
          <p:nvPr/>
        </p:nvSpPr>
        <p:spPr bwMode="auto">
          <a:xfrm>
            <a:off x="2800350" y="6000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</a:t>
            </a:r>
          </a:p>
        </p:txBody>
      </p:sp>
      <p:sp>
        <p:nvSpPr>
          <p:cNvPr id="926781" name="Text Box 61"/>
          <p:cNvSpPr txBox="1">
            <a:spLocks noChangeArrowheads="1"/>
          </p:cNvSpPr>
          <p:nvPr/>
        </p:nvSpPr>
        <p:spPr bwMode="auto">
          <a:xfrm>
            <a:off x="4381500" y="54673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46142" name="Text Box 62"/>
          <p:cNvSpPr txBox="1">
            <a:spLocks noChangeArrowheads="1"/>
          </p:cNvSpPr>
          <p:nvPr/>
        </p:nvSpPr>
        <p:spPr bwMode="auto">
          <a:xfrm>
            <a:off x="444500" y="957263"/>
            <a:ext cx="334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CC"/>
                </a:solidFill>
              </a:rPr>
              <a:t>逆向最大匹配法</a:t>
            </a:r>
          </a:p>
        </p:txBody>
      </p:sp>
      <p:sp>
        <p:nvSpPr>
          <p:cNvPr id="46143" name="Text Box 63"/>
          <p:cNvSpPr txBox="1">
            <a:spLocks noChangeArrowheads="1"/>
          </p:cNvSpPr>
          <p:nvPr/>
        </p:nvSpPr>
        <p:spPr bwMode="auto">
          <a:xfrm>
            <a:off x="820738" y="1552575"/>
            <a:ext cx="5827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方法原理与正向最大匹配法相同，但扫描方向是由右向左。</a:t>
            </a:r>
          </a:p>
        </p:txBody>
      </p:sp>
      <p:sp>
        <p:nvSpPr>
          <p:cNvPr id="46144" name="Text Box 65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18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74" grpId="0"/>
      <p:bldP spid="926775" grpId="0"/>
      <p:bldP spid="926776" grpId="0"/>
      <p:bldP spid="926777" grpId="0"/>
      <p:bldP spid="926778" grpId="0"/>
      <p:bldP spid="926779" grpId="0"/>
      <p:bldP spid="926780" grpId="0"/>
      <p:bldP spid="9267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28788" name="Group 20"/>
          <p:cNvGraphicFramePr>
            <a:graphicFrameLocks noGrp="1"/>
          </p:cNvGraphicFramePr>
          <p:nvPr>
            <p:ph sz="half" idx="2"/>
          </p:nvPr>
        </p:nvGraphicFramePr>
        <p:xfrm>
          <a:off x="495300" y="874713"/>
          <a:ext cx="6305550" cy="5455920"/>
        </p:xfrm>
        <a:graphic>
          <a:graphicData uri="http://schemas.openxmlformats.org/drawingml/2006/table">
            <a:tbl>
              <a:tblPr/>
              <a:tblGrid>
                <a:gridCol w="2025650"/>
                <a:gridCol w="1479550"/>
                <a:gridCol w="28003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704850" y="12763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</a:t>
            </a:r>
          </a:p>
        </p:txBody>
      </p:sp>
      <p:sp>
        <p:nvSpPr>
          <p:cNvPr id="928839" name="Text Box 71"/>
          <p:cNvSpPr txBox="1">
            <a:spLocks noChangeArrowheads="1"/>
          </p:cNvSpPr>
          <p:nvPr/>
        </p:nvSpPr>
        <p:spPr bwMode="auto">
          <a:xfrm>
            <a:off x="2628900" y="1809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程是三个</a:t>
            </a:r>
          </a:p>
        </p:txBody>
      </p:sp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4044950" y="13398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2635250" y="1301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课程是三个</a:t>
            </a:r>
          </a:p>
        </p:txBody>
      </p:sp>
      <p:sp>
        <p:nvSpPr>
          <p:cNvPr id="928842" name="Text Box 74"/>
          <p:cNvSpPr txBox="1">
            <a:spLocks noChangeArrowheads="1"/>
          </p:cNvSpPr>
          <p:nvPr/>
        </p:nvSpPr>
        <p:spPr bwMode="auto">
          <a:xfrm>
            <a:off x="2628900" y="2286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是三个</a:t>
            </a:r>
          </a:p>
        </p:txBody>
      </p:sp>
      <p:sp>
        <p:nvSpPr>
          <p:cNvPr id="928843" name="Text Box 75"/>
          <p:cNvSpPr txBox="1">
            <a:spLocks noChangeArrowheads="1"/>
          </p:cNvSpPr>
          <p:nvPr/>
        </p:nvSpPr>
        <p:spPr bwMode="auto">
          <a:xfrm>
            <a:off x="2609850" y="2819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三个</a:t>
            </a:r>
          </a:p>
        </p:txBody>
      </p:sp>
      <p:sp>
        <p:nvSpPr>
          <p:cNvPr id="928844" name="Text Box 76"/>
          <p:cNvSpPr txBox="1">
            <a:spLocks noChangeArrowheads="1"/>
          </p:cNvSpPr>
          <p:nvPr/>
        </p:nvSpPr>
        <p:spPr bwMode="auto">
          <a:xfrm>
            <a:off x="2609850" y="3352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</a:t>
            </a:r>
          </a:p>
        </p:txBody>
      </p:sp>
      <p:sp>
        <p:nvSpPr>
          <p:cNvPr id="928845" name="Text Box 77"/>
          <p:cNvSpPr txBox="1">
            <a:spLocks noChangeArrowheads="1"/>
          </p:cNvSpPr>
          <p:nvPr/>
        </p:nvSpPr>
        <p:spPr bwMode="auto">
          <a:xfrm>
            <a:off x="4044950" y="33401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928846" name="Text Box 78"/>
          <p:cNvSpPr txBox="1">
            <a:spLocks noChangeArrowheads="1"/>
          </p:cNvSpPr>
          <p:nvPr/>
        </p:nvSpPr>
        <p:spPr bwMode="auto">
          <a:xfrm>
            <a:off x="628650" y="3810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学课程是三</a:t>
            </a:r>
          </a:p>
        </p:txBody>
      </p:sp>
      <p:sp>
        <p:nvSpPr>
          <p:cNvPr id="928847" name="Text Box 79"/>
          <p:cNvSpPr txBox="1">
            <a:spLocks noChangeArrowheads="1"/>
          </p:cNvSpPr>
          <p:nvPr/>
        </p:nvSpPr>
        <p:spPr bwMode="auto">
          <a:xfrm>
            <a:off x="2597150" y="38735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学课程是三</a:t>
            </a:r>
          </a:p>
        </p:txBody>
      </p:sp>
      <p:sp>
        <p:nvSpPr>
          <p:cNvPr id="928848" name="Text Box 80"/>
          <p:cNvSpPr txBox="1">
            <a:spLocks noChangeArrowheads="1"/>
          </p:cNvSpPr>
          <p:nvPr/>
        </p:nvSpPr>
        <p:spPr bwMode="auto">
          <a:xfrm>
            <a:off x="2559050" y="4349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课程是三</a:t>
            </a:r>
          </a:p>
        </p:txBody>
      </p:sp>
      <p:sp>
        <p:nvSpPr>
          <p:cNvPr id="928849" name="Text Box 81"/>
          <p:cNvSpPr txBox="1">
            <a:spLocks noChangeArrowheads="1"/>
          </p:cNvSpPr>
          <p:nvPr/>
        </p:nvSpPr>
        <p:spPr bwMode="auto">
          <a:xfrm>
            <a:off x="2578100" y="4902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程是三</a:t>
            </a:r>
          </a:p>
        </p:txBody>
      </p:sp>
      <p:sp>
        <p:nvSpPr>
          <p:cNvPr id="928850" name="Text Box 82"/>
          <p:cNvSpPr txBox="1">
            <a:spLocks noChangeArrowheads="1"/>
          </p:cNvSpPr>
          <p:nvPr/>
        </p:nvSpPr>
        <p:spPr bwMode="auto">
          <a:xfrm>
            <a:off x="2578100" y="53975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是三</a:t>
            </a:r>
          </a:p>
        </p:txBody>
      </p:sp>
      <p:sp>
        <p:nvSpPr>
          <p:cNvPr id="928851" name="Text Box 83"/>
          <p:cNvSpPr txBox="1">
            <a:spLocks noChangeArrowheads="1"/>
          </p:cNvSpPr>
          <p:nvPr/>
        </p:nvSpPr>
        <p:spPr bwMode="auto">
          <a:xfrm>
            <a:off x="2578100" y="5892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三</a:t>
            </a:r>
          </a:p>
        </p:txBody>
      </p:sp>
      <p:sp>
        <p:nvSpPr>
          <p:cNvPr id="928852" name="Text Box 84"/>
          <p:cNvSpPr txBox="1">
            <a:spLocks noChangeArrowheads="1"/>
          </p:cNvSpPr>
          <p:nvPr/>
        </p:nvSpPr>
        <p:spPr bwMode="auto">
          <a:xfrm>
            <a:off x="4064000" y="59309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</a:rPr>
              <a:t>三</a:t>
            </a: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47189" name="Text Box 86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23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39" grpId="0"/>
      <p:bldP spid="928842" grpId="0"/>
      <p:bldP spid="928843" grpId="0"/>
      <p:bldP spid="928844" grpId="0"/>
      <p:bldP spid="928845" grpId="0"/>
      <p:bldP spid="928846" grpId="0"/>
      <p:bldP spid="928847" grpId="0"/>
      <p:bldP spid="928848" grpId="0"/>
      <p:bldP spid="928849" grpId="0"/>
      <p:bldP spid="928850" grpId="0"/>
      <p:bldP spid="928851" grpId="0"/>
      <p:bldP spid="9288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6624638"/>
            <a:ext cx="9144000" cy="2603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30836" name="Group 20"/>
          <p:cNvGraphicFramePr>
            <a:graphicFrameLocks noGrp="1"/>
          </p:cNvGraphicFramePr>
          <p:nvPr>
            <p:ph sz="half" idx="2"/>
          </p:nvPr>
        </p:nvGraphicFramePr>
        <p:xfrm>
          <a:off x="495300" y="874713"/>
          <a:ext cx="6305550" cy="5455920"/>
        </p:xfrm>
        <a:graphic>
          <a:graphicData uri="http://schemas.openxmlformats.org/drawingml/2006/table">
            <a:tbl>
              <a:tblPr/>
              <a:tblGrid>
                <a:gridCol w="2025650"/>
                <a:gridCol w="1479550"/>
                <a:gridCol w="28003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704850" y="12763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言学课程是</a:t>
            </a:r>
          </a:p>
        </p:txBody>
      </p:sp>
      <p:sp>
        <p:nvSpPr>
          <p:cNvPr id="48199" name="Text Box 71"/>
          <p:cNvSpPr txBox="1">
            <a:spLocks noChangeArrowheads="1"/>
          </p:cNvSpPr>
          <p:nvPr/>
        </p:nvSpPr>
        <p:spPr bwMode="auto">
          <a:xfrm>
            <a:off x="2635250" y="1301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言学课程是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4064000" y="13208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</a:rPr>
              <a:t>三</a:t>
            </a: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930889" name="Text Box 73"/>
          <p:cNvSpPr txBox="1">
            <a:spLocks noChangeArrowheads="1"/>
          </p:cNvSpPr>
          <p:nvPr/>
        </p:nvSpPr>
        <p:spPr bwMode="auto">
          <a:xfrm>
            <a:off x="2635250" y="17589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学课程是</a:t>
            </a:r>
          </a:p>
        </p:txBody>
      </p:sp>
      <p:sp>
        <p:nvSpPr>
          <p:cNvPr id="930890" name="Text Box 74"/>
          <p:cNvSpPr txBox="1">
            <a:spLocks noChangeArrowheads="1"/>
          </p:cNvSpPr>
          <p:nvPr/>
        </p:nvSpPr>
        <p:spPr bwMode="auto">
          <a:xfrm>
            <a:off x="2616200" y="22733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课程是</a:t>
            </a:r>
          </a:p>
        </p:txBody>
      </p:sp>
      <p:sp>
        <p:nvSpPr>
          <p:cNvPr id="930891" name="Text Box 75"/>
          <p:cNvSpPr txBox="1">
            <a:spLocks noChangeArrowheads="1"/>
          </p:cNvSpPr>
          <p:nvPr/>
        </p:nvSpPr>
        <p:spPr bwMode="auto">
          <a:xfrm>
            <a:off x="2616200" y="28067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程是</a:t>
            </a:r>
          </a:p>
        </p:txBody>
      </p:sp>
      <p:sp>
        <p:nvSpPr>
          <p:cNvPr id="930892" name="Text Box 76"/>
          <p:cNvSpPr txBox="1">
            <a:spLocks noChangeArrowheads="1"/>
          </p:cNvSpPr>
          <p:nvPr/>
        </p:nvSpPr>
        <p:spPr bwMode="auto">
          <a:xfrm>
            <a:off x="2616200" y="33210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</a:t>
            </a:r>
          </a:p>
        </p:txBody>
      </p:sp>
      <p:sp>
        <p:nvSpPr>
          <p:cNvPr id="930893" name="Text Box 77"/>
          <p:cNvSpPr txBox="1">
            <a:spLocks noChangeArrowheads="1"/>
          </p:cNvSpPr>
          <p:nvPr/>
        </p:nvSpPr>
        <p:spPr bwMode="auto">
          <a:xfrm>
            <a:off x="4064000" y="33020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是</a:t>
            </a:r>
            <a:r>
              <a:rPr lang="zh-CN" altLang="en-US" sz="1800" b="1">
                <a:solidFill>
                  <a:srgbClr val="FF3300"/>
                </a:solidFill>
              </a:rPr>
              <a:t>三</a:t>
            </a: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930894" name="Text Box 78"/>
          <p:cNvSpPr txBox="1">
            <a:spLocks noChangeArrowheads="1"/>
          </p:cNvSpPr>
          <p:nvPr/>
        </p:nvSpPr>
        <p:spPr bwMode="auto">
          <a:xfrm>
            <a:off x="723900" y="3810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语言学课程</a:t>
            </a:r>
          </a:p>
        </p:txBody>
      </p:sp>
      <p:sp>
        <p:nvSpPr>
          <p:cNvPr id="930895" name="Text Box 79"/>
          <p:cNvSpPr txBox="1">
            <a:spLocks noChangeArrowheads="1"/>
          </p:cNvSpPr>
          <p:nvPr/>
        </p:nvSpPr>
        <p:spPr bwMode="auto">
          <a:xfrm>
            <a:off x="2533650" y="38290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语言学课程</a:t>
            </a:r>
          </a:p>
        </p:txBody>
      </p:sp>
      <p:sp>
        <p:nvSpPr>
          <p:cNvPr id="930896" name="Text Box 80"/>
          <p:cNvSpPr txBox="1">
            <a:spLocks noChangeArrowheads="1"/>
          </p:cNvSpPr>
          <p:nvPr/>
        </p:nvSpPr>
        <p:spPr bwMode="auto">
          <a:xfrm>
            <a:off x="2533650" y="43243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言学课程</a:t>
            </a:r>
          </a:p>
        </p:txBody>
      </p:sp>
      <p:sp>
        <p:nvSpPr>
          <p:cNvPr id="930897" name="Text Box 81"/>
          <p:cNvSpPr txBox="1">
            <a:spLocks noChangeArrowheads="1"/>
          </p:cNvSpPr>
          <p:nvPr/>
        </p:nvSpPr>
        <p:spPr bwMode="auto">
          <a:xfrm>
            <a:off x="2533650" y="48577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学课程</a:t>
            </a:r>
          </a:p>
        </p:txBody>
      </p:sp>
      <p:sp>
        <p:nvSpPr>
          <p:cNvPr id="930898" name="Text Box 82"/>
          <p:cNvSpPr txBox="1">
            <a:spLocks noChangeArrowheads="1"/>
          </p:cNvSpPr>
          <p:nvPr/>
        </p:nvSpPr>
        <p:spPr bwMode="auto">
          <a:xfrm>
            <a:off x="2514600" y="53911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课程</a:t>
            </a:r>
          </a:p>
        </p:txBody>
      </p:sp>
      <p:sp>
        <p:nvSpPr>
          <p:cNvPr id="930899" name="Text Box 83"/>
          <p:cNvSpPr txBox="1">
            <a:spLocks noChangeArrowheads="1"/>
          </p:cNvSpPr>
          <p:nvPr/>
        </p:nvSpPr>
        <p:spPr bwMode="auto">
          <a:xfrm>
            <a:off x="4102100" y="5367338"/>
            <a:ext cx="249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</a:rPr>
              <a:t>课程</a:t>
            </a:r>
            <a:r>
              <a:rPr lang="zh-CN" altLang="en-US" sz="1800" b="1">
                <a:solidFill>
                  <a:srgbClr val="3333CC"/>
                </a:solidFill>
              </a:rPr>
              <a:t>是</a:t>
            </a:r>
            <a:r>
              <a:rPr lang="zh-CN" altLang="en-US" sz="1800" b="1">
                <a:solidFill>
                  <a:srgbClr val="FF3300"/>
                </a:solidFill>
              </a:rPr>
              <a:t>三</a:t>
            </a: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930900" name="Text Box 84"/>
          <p:cNvSpPr txBox="1">
            <a:spLocks noChangeArrowheads="1"/>
          </p:cNvSpPr>
          <p:nvPr/>
        </p:nvSpPr>
        <p:spPr bwMode="auto">
          <a:xfrm>
            <a:off x="704850" y="58864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</a:p>
        </p:txBody>
      </p:sp>
      <p:sp>
        <p:nvSpPr>
          <p:cNvPr id="930901" name="Text Box 85"/>
          <p:cNvSpPr txBox="1">
            <a:spLocks noChangeArrowheads="1"/>
          </p:cNvSpPr>
          <p:nvPr/>
        </p:nvSpPr>
        <p:spPr bwMode="auto">
          <a:xfrm>
            <a:off x="2571750" y="59055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</a:p>
        </p:txBody>
      </p:sp>
      <p:sp>
        <p:nvSpPr>
          <p:cNvPr id="930902" name="Text Box 86"/>
          <p:cNvSpPr txBox="1">
            <a:spLocks noChangeArrowheads="1"/>
          </p:cNvSpPr>
          <p:nvPr/>
        </p:nvSpPr>
        <p:spPr bwMode="auto">
          <a:xfrm>
            <a:off x="3987800" y="5881688"/>
            <a:ext cx="302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3333CC"/>
                </a:solidFill>
              </a:rPr>
              <a:t>计算语言学</a:t>
            </a:r>
            <a:r>
              <a:rPr lang="zh-CN" altLang="en-US" sz="1800" b="1">
                <a:solidFill>
                  <a:srgbClr val="FF3300"/>
                </a:solidFill>
              </a:rPr>
              <a:t>课程</a:t>
            </a:r>
            <a:r>
              <a:rPr lang="zh-CN" altLang="en-US" sz="1800" b="1">
                <a:solidFill>
                  <a:srgbClr val="3333CC"/>
                </a:solidFill>
              </a:rPr>
              <a:t>是</a:t>
            </a:r>
            <a:r>
              <a:rPr lang="zh-CN" altLang="en-US" sz="1800" b="1">
                <a:solidFill>
                  <a:srgbClr val="FF3300"/>
                </a:solidFill>
              </a:rPr>
              <a:t>三</a:t>
            </a:r>
            <a:r>
              <a:rPr lang="zh-CN" altLang="en-US" sz="1800" b="1">
                <a:solidFill>
                  <a:srgbClr val="3333CC"/>
                </a:solidFill>
              </a:rPr>
              <a:t>个</a:t>
            </a:r>
            <a:r>
              <a:rPr lang="zh-CN" altLang="en-US" sz="1800" b="1">
                <a:solidFill>
                  <a:srgbClr val="FF3300"/>
                </a:solidFill>
              </a:rPr>
              <a:t>学分</a:t>
            </a:r>
          </a:p>
        </p:txBody>
      </p:sp>
      <p:sp>
        <p:nvSpPr>
          <p:cNvPr id="48215" name="Text Box 88"/>
          <p:cNvSpPr txBox="1">
            <a:spLocks noChangeArrowheads="1"/>
          </p:cNvSpPr>
          <p:nvPr/>
        </p:nvSpPr>
        <p:spPr bwMode="auto">
          <a:xfrm>
            <a:off x="107950" y="58738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</a:rPr>
              <a:t>中文自动分词算法</a:t>
            </a:r>
          </a:p>
        </p:txBody>
      </p:sp>
      <p:graphicFrame>
        <p:nvGraphicFramePr>
          <p:cNvPr id="25" name="Group 69"/>
          <p:cNvGraphicFramePr>
            <a:graphicFrameLocks noGrp="1"/>
          </p:cNvGraphicFramePr>
          <p:nvPr>
            <p:ph sz="half" idx="1"/>
          </p:nvPr>
        </p:nvGraphicFramePr>
        <p:xfrm>
          <a:off x="7224450" y="838200"/>
          <a:ext cx="1466850" cy="3183255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分词词表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计算语言学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89" grpId="0"/>
      <p:bldP spid="930890" grpId="0"/>
      <p:bldP spid="930891" grpId="0"/>
      <p:bldP spid="930892" grpId="0"/>
      <p:bldP spid="930893" grpId="0"/>
      <p:bldP spid="930894" grpId="0"/>
      <p:bldP spid="930895" grpId="0"/>
      <p:bldP spid="930896" grpId="0"/>
      <p:bldP spid="930897" grpId="0"/>
      <p:bldP spid="930898" grpId="0"/>
      <p:bldP spid="930899" grpId="0"/>
      <p:bldP spid="930900" grpId="0"/>
      <p:bldP spid="930901" grpId="0"/>
      <p:bldP spid="93090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9988" y="1926597"/>
            <a:ext cx="429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课程实验一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195" y="3471998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基于文本内容的电影检索与推荐</a:t>
            </a:r>
          </a:p>
        </p:txBody>
      </p:sp>
    </p:spTree>
    <p:extLst>
      <p:ext uri="{BB962C8B-B14F-4D97-AF65-F5344CB8AC3E}">
        <p14:creationId xmlns:p14="http://schemas.microsoft.com/office/powerpoint/2010/main" val="40199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563" y="1050925"/>
            <a:ext cx="2103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6600CC"/>
                </a:solidFill>
                <a:ea typeface="楷体_GB2312" pitchFamily="49" charset="-122"/>
              </a:rPr>
              <a:t>例如：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5597525"/>
            <a:ext cx="4298950" cy="914400"/>
            <a:chOff x="2592" y="3526"/>
            <a:chExt cx="2708" cy="576"/>
          </a:xfrm>
        </p:grpSpPr>
        <p:sp>
          <p:nvSpPr>
            <p:cNvPr id="13336" name="Text Box 4"/>
            <p:cNvSpPr txBox="1">
              <a:spLocks noChangeArrowheads="1"/>
            </p:cNvSpPr>
            <p:nvPr/>
          </p:nvSpPr>
          <p:spPr bwMode="auto">
            <a:xfrm>
              <a:off x="2592" y="3602"/>
              <a:ext cx="27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solidFill>
                    <a:srgbClr val="9933FF"/>
                  </a:solidFill>
                  <a:ea typeface="楷体_GB2312" pitchFamily="49" charset="-122"/>
                </a:rPr>
                <a:t>称为</a:t>
              </a:r>
              <a:r>
                <a:rPr lang="zh-CN" altLang="en-US" sz="3600" b="1">
                  <a:solidFill>
                    <a:srgbClr val="9933FF"/>
                  </a:solidFill>
                  <a:ea typeface="楷体_GB2312" pitchFamily="49" charset="-122"/>
                </a:rPr>
                <a:t>基地址</a:t>
              </a:r>
              <a:r>
                <a:rPr lang="zh-CN" altLang="en-US" sz="3600">
                  <a:solidFill>
                    <a:srgbClr val="9933FF"/>
                  </a:solidFill>
                  <a:ea typeface="楷体_GB2312" pitchFamily="49" charset="-122"/>
                </a:rPr>
                <a:t>或基址。</a:t>
              </a:r>
            </a:p>
          </p:txBody>
        </p:sp>
        <p:sp>
          <p:nvSpPr>
            <p:cNvPr id="13337" name="Line 5"/>
            <p:cNvSpPr>
              <a:spLocks noChangeShapeType="1"/>
            </p:cNvSpPr>
            <p:nvPr/>
          </p:nvSpPr>
          <p:spPr bwMode="auto">
            <a:xfrm flipV="1">
              <a:off x="2592" y="3526"/>
              <a:ext cx="0" cy="57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135063" y="228600"/>
            <a:ext cx="633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CC3399"/>
                </a:solidFill>
                <a:ea typeface="楷体_GB2312" pitchFamily="49" charset="-122"/>
              </a:rPr>
              <a:t>以“行序为主序”的存储映象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228600" y="4057650"/>
            <a:ext cx="82915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二维数组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中任一元素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i,j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的存储位置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LOC(i,j) = </a:t>
            </a:r>
            <a:r>
              <a:rPr lang="en-US" altLang="zh-CN" sz="4000" u="sng">
                <a:solidFill>
                  <a:srgbClr val="000000"/>
                </a:solidFill>
                <a:ea typeface="楷体_GB2312" pitchFamily="49" charset="-122"/>
              </a:rPr>
              <a:t>LOC(0,0)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+ (b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×i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j)×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14478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7239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21717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7239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14478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21717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40005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32766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47244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54483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61722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68961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08916" name="AutoShape 20"/>
          <p:cNvSpPr>
            <a:spLocks/>
          </p:cNvSpPr>
          <p:nvPr/>
        </p:nvSpPr>
        <p:spPr bwMode="auto">
          <a:xfrm rot="-5270468">
            <a:off x="3408362" y="2611438"/>
            <a:ext cx="460375" cy="723900"/>
          </a:xfrm>
          <a:prstGeom prst="leftBrace">
            <a:avLst>
              <a:gd name="adj1" fmla="val 19480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3314700" y="2971800"/>
            <a:ext cx="58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990033"/>
                </a:solidFill>
              </a:rPr>
              <a:t>L</a:t>
            </a:r>
            <a:endParaRPr lang="en-US" altLang="zh-CN" sz="4400">
              <a:solidFill>
                <a:srgbClr val="000000"/>
              </a:solidFill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8139113" y="4951413"/>
            <a:ext cx="776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990033"/>
                </a:solidFill>
                <a:ea typeface="楷体_GB2312" pitchFamily="49" charset="-122"/>
              </a:rPr>
              <a:t>L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3363913" y="35210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CC"/>
                </a:solidFill>
              </a:rPr>
              <a:t>Loc(1,2)=</a:t>
            </a:r>
          </a:p>
        </p:txBody>
      </p:sp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4922838" y="3521075"/>
            <a:ext cx="4221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CC"/>
                </a:solidFill>
              </a:rPr>
              <a:t>Loc(0,0)+(3×1</a:t>
            </a:r>
            <a:r>
              <a:rPr lang="zh-CN" altLang="en-US" sz="2800">
                <a:solidFill>
                  <a:srgbClr val="FF33CC"/>
                </a:solidFill>
              </a:rPr>
              <a:t>＋</a:t>
            </a:r>
            <a:r>
              <a:rPr lang="en-US" altLang="zh-CN" sz="2800">
                <a:solidFill>
                  <a:srgbClr val="FF33CC"/>
                </a:solidFill>
              </a:rPr>
              <a:t>2)×L</a:t>
            </a:r>
          </a:p>
        </p:txBody>
      </p:sp>
      <p:sp>
        <p:nvSpPr>
          <p:cNvPr id="13335" name="Text Box 26"/>
          <p:cNvSpPr txBox="1">
            <a:spLocks noChangeArrowheads="1"/>
          </p:cNvSpPr>
          <p:nvPr/>
        </p:nvSpPr>
        <p:spPr bwMode="auto">
          <a:xfrm>
            <a:off x="1811338" y="1084263"/>
            <a:ext cx="2986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2×3 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3457252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3" grpId="0" autoUpdateAnimBg="0"/>
      <p:bldP spid="208904" grpId="0" animBg="1" autoUpdateAnimBg="0"/>
      <p:bldP spid="208905" grpId="0" animBg="1" autoUpdateAnimBg="0"/>
      <p:bldP spid="208906" grpId="0" animBg="1" autoUpdateAnimBg="0"/>
      <p:bldP spid="208907" grpId="0" animBg="1" autoUpdateAnimBg="0"/>
      <p:bldP spid="208908" grpId="0" animBg="1" autoUpdateAnimBg="0"/>
      <p:bldP spid="208909" grpId="0" animBg="1" autoUpdateAnimBg="0"/>
      <p:bldP spid="208910" grpId="0" animBg="1" autoUpdateAnimBg="0"/>
      <p:bldP spid="208911" grpId="0" animBg="1" autoUpdateAnimBg="0"/>
      <p:bldP spid="208912" grpId="0" animBg="1" autoUpdateAnimBg="0"/>
      <p:bldP spid="208913" grpId="0" animBg="1" autoUpdateAnimBg="0"/>
      <p:bldP spid="208914" grpId="0" animBg="1" autoUpdateAnimBg="0"/>
      <p:bldP spid="208915" grpId="0" animBg="1" autoUpdateAnimBg="0"/>
      <p:bldP spid="208916" grpId="0" animBg="1"/>
      <p:bldP spid="208917" grpId="0" autoUpdateAnimBg="0"/>
      <p:bldP spid="208918" grpId="0" autoUpdateAnimBg="0"/>
      <p:bldP spid="208920" grpId="0"/>
      <p:bldP spid="2089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2563" y="1050925"/>
            <a:ext cx="2103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6600CC"/>
                </a:solidFill>
                <a:ea typeface="楷体_GB2312" pitchFamily="49" charset="-122"/>
              </a:rPr>
              <a:t>例如：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14800" y="5718175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33FF"/>
                </a:solidFill>
                <a:ea typeface="楷体_GB2312" pitchFamily="49" charset="-122"/>
              </a:rPr>
              <a:t>称为</a:t>
            </a:r>
            <a:r>
              <a:rPr lang="zh-CN" altLang="en-US" sz="3600" b="1">
                <a:solidFill>
                  <a:srgbClr val="9933FF"/>
                </a:solidFill>
                <a:ea typeface="楷体_GB2312" pitchFamily="49" charset="-122"/>
              </a:rPr>
              <a:t>基地址</a:t>
            </a:r>
            <a:r>
              <a:rPr lang="zh-CN" altLang="en-US" sz="3600">
                <a:solidFill>
                  <a:srgbClr val="9933FF"/>
                </a:solidFill>
                <a:ea typeface="楷体_GB2312" pitchFamily="49" charset="-122"/>
              </a:rPr>
              <a:t>或基址。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4114800" y="5597525"/>
            <a:ext cx="0" cy="91440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35063" y="228600"/>
            <a:ext cx="633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CC3399"/>
                </a:solidFill>
                <a:ea typeface="楷体_GB2312" pitchFamily="49" charset="-122"/>
              </a:rPr>
              <a:t>以“行序为主序”的存储映象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4057650"/>
            <a:ext cx="82915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二维数组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中任一元素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i,j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的存储位置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LOC(i,j) = </a:t>
            </a:r>
            <a:r>
              <a:rPr lang="en-US" altLang="zh-CN" sz="4000" u="sng">
                <a:solidFill>
                  <a:srgbClr val="000000"/>
                </a:solidFill>
                <a:ea typeface="楷体_GB2312" pitchFamily="49" charset="-122"/>
              </a:rPr>
              <a:t>LOC(0,0)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+ (b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×i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j)×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4478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239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171700" y="213836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239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4478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171700" y="27479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0005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2766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724400" y="213360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483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722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896100" y="2133600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5379" name="AutoShape 19"/>
          <p:cNvSpPr>
            <a:spLocks/>
          </p:cNvSpPr>
          <p:nvPr/>
        </p:nvSpPr>
        <p:spPr bwMode="auto">
          <a:xfrm rot="-5270468">
            <a:off x="3408362" y="2611438"/>
            <a:ext cx="460375" cy="723900"/>
          </a:xfrm>
          <a:prstGeom prst="leftBrace">
            <a:avLst>
              <a:gd name="adj1" fmla="val 19480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314700" y="2971800"/>
            <a:ext cx="58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990033"/>
                </a:solidFill>
              </a:rPr>
              <a:t>L</a:t>
            </a:r>
            <a:endParaRPr lang="en-US" altLang="zh-CN" sz="4400">
              <a:solidFill>
                <a:srgbClr val="000000"/>
              </a:solidFill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8139113" y="4951413"/>
            <a:ext cx="776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990033"/>
                </a:solidFill>
                <a:ea typeface="楷体_GB2312" pitchFamily="49" charset="-122"/>
              </a:rPr>
              <a:t>L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7956550" y="476250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7956550" y="105251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1,0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7956550" y="1628775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7956550" y="2205038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1,1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7956550" y="277971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0,2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7956550" y="335756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r>
              <a:rPr lang="en-US" altLang="zh-CN" baseline="-25000">
                <a:solidFill>
                  <a:srgbClr val="800080"/>
                </a:solidFill>
              </a:rPr>
              <a:t>1,2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5508625" y="4868863"/>
            <a:ext cx="2447925" cy="762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400">
                <a:solidFill>
                  <a:srgbClr val="000000"/>
                </a:solidFill>
              </a:rPr>
              <a:t> (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×j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i)</a:t>
            </a:r>
          </a:p>
        </p:txBody>
      </p:sp>
      <p:sp>
        <p:nvSpPr>
          <p:cNvPr id="15389" name="Text Box 32"/>
          <p:cNvSpPr txBox="1">
            <a:spLocks noChangeArrowheads="1"/>
          </p:cNvSpPr>
          <p:nvPr/>
        </p:nvSpPr>
        <p:spPr bwMode="auto">
          <a:xfrm>
            <a:off x="1811338" y="1084263"/>
            <a:ext cx="2986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2×3 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435071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7" grpId="0" animBg="1"/>
      <p:bldP spid="210968" grpId="0" animBg="1"/>
      <p:bldP spid="210969" grpId="0" animBg="1"/>
      <p:bldP spid="210970" grpId="0" animBg="1"/>
      <p:bldP spid="210971" grpId="0" animBg="1"/>
      <p:bldP spid="210972" grpId="0" animBg="1"/>
      <p:bldP spid="21097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5901</Words>
  <Application>Microsoft Office PowerPoint</Application>
  <PresentationFormat>全屏显示(4:3)</PresentationFormat>
  <Paragraphs>1481</Paragraphs>
  <Slides>75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黑体</vt:lpstr>
      <vt:lpstr>楷体_GB2312</vt:lpstr>
      <vt:lpstr>隶书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2_默认设计模板</vt:lpstr>
      <vt:lpstr>空演示文稿</vt:lpstr>
      <vt:lpstr>公式</vt:lpstr>
      <vt:lpstr>文档</vt:lpstr>
      <vt:lpstr>Document</vt:lpstr>
      <vt:lpstr>剪辑</vt:lpstr>
      <vt:lpstr>PowerPoint 演示文稿</vt:lpstr>
      <vt:lpstr>PowerPoint 演示文稿</vt:lpstr>
      <vt:lpstr>PowerPoint 演示文稿</vt:lpstr>
      <vt:lpstr>PowerPoint 演示文稿</vt:lpstr>
      <vt:lpstr>基本操作：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rjxy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lizhang</dc:creator>
  <cp:lastModifiedBy>张 力</cp:lastModifiedBy>
  <cp:revision>108</cp:revision>
  <dcterms:created xsi:type="dcterms:W3CDTF">2004-03-18T00:55:19Z</dcterms:created>
  <dcterms:modified xsi:type="dcterms:W3CDTF">2019-10-15T08:19:44Z</dcterms:modified>
</cp:coreProperties>
</file>